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6" r:id="rId1"/>
    <p:sldMasterId id="2147484101" r:id="rId2"/>
    <p:sldMasterId id="2147484113" r:id="rId3"/>
    <p:sldMasterId id="2147484125" r:id="rId4"/>
    <p:sldMasterId id="2147484222" r:id="rId5"/>
  </p:sldMasterIdLst>
  <p:notesMasterIdLst>
    <p:notesMasterId r:id="rId67"/>
  </p:notesMasterIdLst>
  <p:handoutMasterIdLst>
    <p:handoutMasterId r:id="rId68"/>
  </p:handoutMasterIdLst>
  <p:sldIdLst>
    <p:sldId id="419" r:id="rId6"/>
    <p:sldId id="455" r:id="rId7"/>
    <p:sldId id="431" r:id="rId8"/>
    <p:sldId id="375" r:id="rId9"/>
    <p:sldId id="376" r:id="rId10"/>
    <p:sldId id="377" r:id="rId11"/>
    <p:sldId id="378" r:id="rId12"/>
    <p:sldId id="379" r:id="rId13"/>
    <p:sldId id="380" r:id="rId14"/>
    <p:sldId id="381" r:id="rId15"/>
    <p:sldId id="382" r:id="rId16"/>
    <p:sldId id="383" r:id="rId17"/>
    <p:sldId id="384" r:id="rId18"/>
    <p:sldId id="385" r:id="rId19"/>
    <p:sldId id="454" r:id="rId20"/>
    <p:sldId id="435" r:id="rId21"/>
    <p:sldId id="420" r:id="rId22"/>
    <p:sldId id="390" r:id="rId23"/>
    <p:sldId id="391" r:id="rId24"/>
    <p:sldId id="421" r:id="rId25"/>
    <p:sldId id="422" r:id="rId26"/>
    <p:sldId id="423" r:id="rId27"/>
    <p:sldId id="424" r:id="rId28"/>
    <p:sldId id="441" r:id="rId29"/>
    <p:sldId id="392" r:id="rId30"/>
    <p:sldId id="456" r:id="rId31"/>
    <p:sldId id="443" r:id="rId32"/>
    <p:sldId id="393" r:id="rId33"/>
    <p:sldId id="394" r:id="rId34"/>
    <p:sldId id="395" r:id="rId35"/>
    <p:sldId id="396" r:id="rId36"/>
    <p:sldId id="426" r:id="rId37"/>
    <p:sldId id="427" r:id="rId38"/>
    <p:sldId id="457" r:id="rId39"/>
    <p:sldId id="445" r:id="rId40"/>
    <p:sldId id="398" r:id="rId41"/>
    <p:sldId id="399" r:id="rId42"/>
    <p:sldId id="400" r:id="rId43"/>
    <p:sldId id="401" r:id="rId44"/>
    <p:sldId id="402" r:id="rId45"/>
    <p:sldId id="403" r:id="rId46"/>
    <p:sldId id="447" r:id="rId47"/>
    <p:sldId id="404" r:id="rId48"/>
    <p:sldId id="405" r:id="rId49"/>
    <p:sldId id="406" r:id="rId50"/>
    <p:sldId id="458" r:id="rId51"/>
    <p:sldId id="459" r:id="rId52"/>
    <p:sldId id="460" r:id="rId53"/>
    <p:sldId id="451" r:id="rId54"/>
    <p:sldId id="408" r:id="rId55"/>
    <p:sldId id="409" r:id="rId56"/>
    <p:sldId id="453" r:id="rId57"/>
    <p:sldId id="410" r:id="rId58"/>
    <p:sldId id="411" r:id="rId59"/>
    <p:sldId id="412" r:id="rId60"/>
    <p:sldId id="413" r:id="rId61"/>
    <p:sldId id="414" r:id="rId62"/>
    <p:sldId id="415" r:id="rId63"/>
    <p:sldId id="416" r:id="rId64"/>
    <p:sldId id="417" r:id="rId65"/>
    <p:sldId id="258" r:id="rId66"/>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Kane" initials="BK" lastIdx="5" clrIdx="0"/>
  <p:cmAuthor id="1" name="Schauer, Lindsey" initials="SL" lastIdx="1" clrIdx="1"/>
  <p:cmAuthor id="2" name="Reviewer" initials="R" lastIdx="17"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71" autoAdjust="0"/>
    <p:restoredTop sz="76675" autoAdjust="0"/>
  </p:normalViewPr>
  <p:slideViewPr>
    <p:cSldViewPr>
      <p:cViewPr varScale="1">
        <p:scale>
          <a:sx n="68" d="100"/>
          <a:sy n="68" d="100"/>
        </p:scale>
        <p:origin x="1627"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738"/>
    </p:cViewPr>
  </p:sorterViewPr>
  <p:notesViewPr>
    <p:cSldViewPr>
      <p:cViewPr varScale="1">
        <p:scale>
          <a:sx n="81" d="100"/>
          <a:sy n="81" d="100"/>
        </p:scale>
        <p:origin x="-2040" y="-8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lIns="93936" tIns="46968" rIns="93936" bIns="46968" rtlCol="0" anchor="b"/>
          <a:lstStyle>
            <a:lvl1pPr algn="r">
              <a:defRPr sz="1200">
                <a:latin typeface="Arial" charset="0"/>
                <a:cs typeface="+mn-cs"/>
              </a:defRPr>
            </a:lvl1pPr>
          </a:lstStyle>
          <a:p>
            <a:pPr>
              <a:defRPr/>
            </a:pPr>
            <a:r>
              <a:rPr lang="en-US" dirty="0" smtClean="0"/>
              <a:t>C-</a:t>
            </a:r>
            <a:fld id="{1B2709CF-B980-424F-B8CC-A25BF2BE696C}" type="slidenum">
              <a:rPr lang="en-US" smtClean="0"/>
              <a:pPr>
                <a:defRPr/>
              </a:pPr>
              <a:t>‹#›</a:t>
            </a:fld>
            <a:endParaRPr lang="en-US" dirty="0"/>
          </a:p>
        </p:txBody>
      </p:sp>
    </p:spTree>
    <p:extLst>
      <p:ext uri="{BB962C8B-B14F-4D97-AF65-F5344CB8AC3E}">
        <p14:creationId xmlns:p14="http://schemas.microsoft.com/office/powerpoint/2010/main" val="414852896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smtClean="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lIns="93936" tIns="46968" rIns="93936" bIns="4696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algn="r">
              <a:defRPr sz="1200"/>
            </a:lvl1pPr>
          </a:lstStyle>
          <a:p>
            <a:pPr fontAlgn="auto">
              <a:spcBef>
                <a:spcPts val="0"/>
              </a:spcBef>
              <a:spcAft>
                <a:spcPts val="0"/>
              </a:spcAft>
              <a:defRPr/>
            </a:pPr>
            <a:r>
              <a:rPr lang="en-US" dirty="0" smtClean="0">
                <a:latin typeface="+mn-lt"/>
                <a:cs typeface="+mn-cs"/>
              </a:rPr>
              <a:t>15 - </a:t>
            </a:r>
            <a:fld id="{C107C5C3-0270-4B2A-BD5E-ED3C68EFF7B2}" type="slidenum">
              <a:rPr lang="en-US" smtClean="0">
                <a:latin typeface="+mn-lt"/>
                <a:cs typeface="+mn-cs"/>
              </a:rPr>
              <a:pPr fontAlgn="auto">
                <a:spcBef>
                  <a:spcPts val="0"/>
                </a:spcBef>
                <a:spcAft>
                  <a:spcPts val="0"/>
                </a:spcAft>
                <a:defRPr/>
              </a:pPr>
              <a:t>‹#›</a:t>
            </a:fld>
            <a:endParaRPr lang="en-US" dirty="0" smtClean="0">
              <a:latin typeface="+mn-lt"/>
              <a:cs typeface="+mn-cs"/>
            </a:endParaRPr>
          </a:p>
        </p:txBody>
      </p:sp>
    </p:spTree>
    <p:extLst>
      <p:ext uri="{BB962C8B-B14F-4D97-AF65-F5344CB8AC3E}">
        <p14:creationId xmlns:p14="http://schemas.microsoft.com/office/powerpoint/2010/main" val="27288071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t>Chapter 15: Investments in International Operations</a:t>
            </a:r>
          </a:p>
        </p:txBody>
      </p:sp>
    </p:spTree>
    <p:extLst>
      <p:ext uri="{BB962C8B-B14F-4D97-AF65-F5344CB8AC3E}">
        <p14:creationId xmlns:p14="http://schemas.microsoft.com/office/powerpoint/2010/main" val="2607020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0649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Debt securities are recorded at cost when purchased. To illustrate, assume that Music City paid $29,500 plus a $500 brokerage fee on June 30, 2016, to buy Dell’s 7%, two-year bonds payable with a $30,000 par value. The bonds pay interest semiannually on January 1 and June 30. Music City intends to hold the bonds until they mature on June 30, 2018; consequently, they are classified as held-to-maturity (HTM) securities. The entry to record this purchase is shown. (If the maturity of the securities was short term, and management’s intent was to hold them until they mature, then they would be recorded in the Short-Term Investments—HTM account.)</a:t>
            </a:r>
          </a:p>
        </p:txBody>
      </p:sp>
    </p:spTree>
    <p:extLst>
      <p:ext uri="{BB962C8B-B14F-4D97-AF65-F5344CB8AC3E}">
        <p14:creationId xmlns:p14="http://schemas.microsoft.com/office/powerpoint/2010/main" val="2952143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0752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Interest revenue for investments in debt securities is recorded when earned. To illustrate, on December 31, 2016, at the end of its accounting period, Music City accrues interest receivable as described above.</a:t>
            </a:r>
          </a:p>
          <a:p>
            <a:endParaRPr lang="en-US" dirty="0" smtClean="0"/>
          </a:p>
          <a:p>
            <a:r>
              <a:rPr lang="en-US" dirty="0" smtClean="0"/>
              <a:t>The $1,050 interest earned from June 30</a:t>
            </a:r>
            <a:r>
              <a:rPr lang="en-US" baseline="0" dirty="0" smtClean="0"/>
              <a:t> </a:t>
            </a:r>
            <a:r>
              <a:rPr lang="en-US" dirty="0" smtClean="0"/>
              <a:t>to December 31 is computed as “Principal x Annual rate x Fraction of year” (shown above), which also equals 6/12 of the semiannual cash receipt of interest. Music City’s financial statements at December 31, 2016, report the interest revenue and the investment as shown. </a:t>
            </a:r>
            <a:r>
              <a:rPr lang="en-US" altLang="en-US" dirty="0" smtClean="0"/>
              <a:t>The financial statement impact is also shown on this slide for the year 2016.</a:t>
            </a:r>
          </a:p>
        </p:txBody>
      </p:sp>
    </p:spTree>
    <p:extLst>
      <p:ext uri="{BB962C8B-B14F-4D97-AF65-F5344CB8AC3E}">
        <p14:creationId xmlns:p14="http://schemas.microsoft.com/office/powerpoint/2010/main" val="2463026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0854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On January 1, 2017, Music City records receipt of semiannual interest.</a:t>
            </a:r>
          </a:p>
          <a:p>
            <a:endParaRPr lang="en-US" altLang="en-US" dirty="0" smtClean="0"/>
          </a:p>
          <a:p>
            <a:r>
              <a:rPr lang="en-US" altLang="en-US" dirty="0" smtClean="0"/>
              <a:t>The semiannual interest receipt is $1,050, calculated as $30,000 par value times 7% contract rate times one-half of a year. </a:t>
            </a:r>
          </a:p>
          <a:p>
            <a:r>
              <a:rPr lang="en-US" altLang="en-US" dirty="0" smtClean="0"/>
              <a:t>Music City will debit Cash for $1,050, the semiannual interest,  and credit Interest Receivable</a:t>
            </a:r>
            <a:r>
              <a:rPr lang="en-US" altLang="en-US" baseline="0" dirty="0" smtClean="0"/>
              <a:t> </a:t>
            </a:r>
            <a:r>
              <a:rPr lang="en-US" altLang="en-US" dirty="0" smtClean="0"/>
              <a:t>for $1,500.</a:t>
            </a:r>
          </a:p>
        </p:txBody>
      </p:sp>
    </p:spTree>
    <p:extLst>
      <p:ext uri="{BB962C8B-B14F-4D97-AF65-F5344CB8AC3E}">
        <p14:creationId xmlns:p14="http://schemas.microsoft.com/office/powerpoint/2010/main" val="1127441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095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50000"/>
              </a:spcBef>
            </a:pPr>
            <a:r>
              <a:rPr lang="en-US" dirty="0" smtClean="0"/>
              <a:t>When the bonds mature, the proceeds (not including the interest entry) are recorded as shown.</a:t>
            </a:r>
          </a:p>
          <a:p>
            <a:pPr>
              <a:spcBef>
                <a:spcPct val="50000"/>
              </a:spcBef>
            </a:pPr>
            <a:endParaRPr lang="en-US" altLang="en-US" dirty="0" smtClean="0"/>
          </a:p>
          <a:p>
            <a:pPr>
              <a:spcBef>
                <a:spcPct val="50000"/>
              </a:spcBef>
            </a:pPr>
            <a:r>
              <a:rPr lang="en-US" dirty="0" smtClean="0"/>
              <a:t>The cost of a debt security can be either higher or lower than its maturity value. When the investment is long term, the difference between cost and maturity value is amortized over the remaining life of the security. We assume for ease of computations that the cost of a long-term debt security equals its maturity value.</a:t>
            </a:r>
          </a:p>
          <a:p>
            <a:pPr>
              <a:spcBef>
                <a:spcPct val="50000"/>
              </a:spcBef>
            </a:pPr>
            <a:endParaRPr lang="en-US" altLang="en-US" dirty="0" smtClean="0"/>
          </a:p>
        </p:txBody>
      </p:sp>
    </p:spTree>
    <p:extLst>
      <p:ext uri="{BB962C8B-B14F-4D97-AF65-F5344CB8AC3E}">
        <p14:creationId xmlns:p14="http://schemas.microsoft.com/office/powerpoint/2010/main" val="2693555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105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50000"/>
              </a:spcBef>
            </a:pPr>
            <a:r>
              <a:rPr lang="en-US" dirty="0" smtClean="0"/>
              <a:t>Equity securities are recorded at cost when acquired, including commissions or brokerage fees paid. </a:t>
            </a:r>
          </a:p>
          <a:p>
            <a:endParaRPr lang="en-US" altLang="en-US" dirty="0" smtClean="0"/>
          </a:p>
          <a:p>
            <a:r>
              <a:rPr lang="en-US" dirty="0" smtClean="0">
                <a:solidFill>
                  <a:schemeClr val="bg1"/>
                </a:solidFill>
              </a:rPr>
              <a:t>Any cash dividends received are credited to Dividend Revenue and reported in the income statement. When the securities are sold, sales proceeds are compared with cost, and any gain or loss is recorded.</a:t>
            </a:r>
          </a:p>
          <a:p>
            <a:endParaRPr lang="en-US" altLang="en-US" dirty="0" smtClean="0"/>
          </a:p>
        </p:txBody>
      </p:sp>
    </p:spTree>
    <p:extLst>
      <p:ext uri="{BB962C8B-B14F-4D97-AF65-F5344CB8AC3E}">
        <p14:creationId xmlns:p14="http://schemas.microsoft.com/office/powerpoint/2010/main" val="3368326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136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50000"/>
              </a:spcBef>
            </a:pPr>
            <a:r>
              <a:rPr lang="en-US" dirty="0" smtClean="0"/>
              <a:t>When the securities are sold, sale proceeds are compared with the cost, and any gain or loss is recorded. To illustrate, on December 20, Music City sells 500 of the Intex shares for $45,000 cash and records this sale as described.</a:t>
            </a:r>
          </a:p>
          <a:p>
            <a:pPr>
              <a:spcBef>
                <a:spcPct val="50000"/>
              </a:spcBef>
            </a:pPr>
            <a:endParaRPr lang="en-US" altLang="en-US" dirty="0" smtClean="0"/>
          </a:p>
          <a:p>
            <a:pPr>
              <a:spcBef>
                <a:spcPct val="50000"/>
              </a:spcBef>
            </a:pPr>
            <a:endParaRPr lang="en-US" altLang="en-US" dirty="0" smtClean="0"/>
          </a:p>
          <a:p>
            <a:pPr>
              <a:spcBef>
                <a:spcPct val="50000"/>
              </a:spcBef>
            </a:pPr>
            <a:endParaRPr lang="en-US" altLang="en-US" b="1" dirty="0" smtClean="0"/>
          </a:p>
        </p:txBody>
      </p:sp>
    </p:spTree>
    <p:extLst>
      <p:ext uri="{BB962C8B-B14F-4D97-AF65-F5344CB8AC3E}">
        <p14:creationId xmlns:p14="http://schemas.microsoft.com/office/powerpoint/2010/main" val="2357574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endParaRPr lang="en-US" dirty="0" smtClean="0">
              <a:ea typeface="ＭＳ Ｐゴシック" pitchFamily="34" charset="-128"/>
            </a:endParaRPr>
          </a:p>
        </p:txBody>
      </p:sp>
    </p:spTree>
    <p:extLst>
      <p:ext uri="{BB962C8B-B14F-4D97-AF65-F5344CB8AC3E}">
        <p14:creationId xmlns:p14="http://schemas.microsoft.com/office/powerpoint/2010/main" val="2884897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157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50000"/>
              </a:spcBef>
            </a:pPr>
            <a:r>
              <a:rPr lang="en-US" b="1" dirty="0" smtClean="0"/>
              <a:t>Trading securities </a:t>
            </a:r>
            <a:r>
              <a:rPr lang="en-US" dirty="0" smtClean="0"/>
              <a:t>are </a:t>
            </a:r>
            <a:r>
              <a:rPr lang="en-US" i="1" dirty="0" smtClean="0"/>
              <a:t>debt and equity securities </a:t>
            </a:r>
            <a:r>
              <a:rPr lang="en-US" dirty="0" smtClean="0"/>
              <a:t>that the company intends to actively trade for profit. Frequent purchases and sales are made to earn profits on short-term price changes. Trading securities are </a:t>
            </a:r>
            <a:r>
              <a:rPr lang="en-US" i="1" dirty="0" smtClean="0"/>
              <a:t>always </a:t>
            </a:r>
            <a:r>
              <a:rPr lang="en-US" dirty="0" smtClean="0"/>
              <a:t>current assets. The entire portfolio of trading securities is reported at its fair value; this requires a “fair value adjustment” from the cost of the portfolio. The term </a:t>
            </a:r>
            <a:r>
              <a:rPr lang="en-US" i="1" dirty="0" smtClean="0"/>
              <a:t>portfolio </a:t>
            </a:r>
            <a:r>
              <a:rPr lang="en-US" dirty="0" smtClean="0"/>
              <a:t>refers to a group of securities. </a:t>
            </a:r>
            <a:r>
              <a:rPr lang="en-US" b="1" dirty="0" smtClean="0"/>
              <a:t>Any unrealized gain (or loss) from a change in the fair value of the portfolio of trading securities is reported on the income statement</a:t>
            </a:r>
            <a:r>
              <a:rPr lang="en-US" dirty="0" smtClean="0"/>
              <a:t>.</a:t>
            </a:r>
          </a:p>
        </p:txBody>
      </p:sp>
    </p:spTree>
    <p:extLst>
      <p:ext uri="{BB962C8B-B14F-4D97-AF65-F5344CB8AC3E}">
        <p14:creationId xmlns:p14="http://schemas.microsoft.com/office/powerpoint/2010/main" val="2710626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1673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TechCom’s portfolio of trading securities had a total cost of $11,500 and a fair value of $13,000 on December 31, 2016, the first year it held trading securities. The difference between the $11,500 cost and the $13,000 fair value reflects a $1,500 gain. It is an unrealized gain because it is not yet confirmed by actual sales. The fair value adjustment for trading securities is recorded with an adjusting entry at the end of each period to equal the difference between the portfolio’s cost and its fair value. TechCom records this gain as shown.</a:t>
            </a:r>
          </a:p>
          <a:p>
            <a:endParaRPr lang="en-US" altLang="en-US" dirty="0" smtClean="0"/>
          </a:p>
          <a:p>
            <a:r>
              <a:rPr lang="en-US" dirty="0" smtClean="0"/>
              <a:t>The </a:t>
            </a:r>
            <a:r>
              <a:rPr lang="en-US" b="1" dirty="0" smtClean="0"/>
              <a:t>unrealized gain (or loss) </a:t>
            </a:r>
            <a:r>
              <a:rPr lang="en-US" dirty="0" smtClean="0"/>
              <a:t>is reported in the Other Revenues and Gains (or Expenses and Losses) section on the income statement. Unrealized Gain (or Loss)—Income is a </a:t>
            </a:r>
            <a:r>
              <a:rPr lang="en-US" i="1" dirty="0" smtClean="0"/>
              <a:t>temporary </a:t>
            </a:r>
            <a:r>
              <a:rPr lang="en-US" dirty="0" smtClean="0"/>
              <a:t>account that is closed to Income Summary at the end of each period. Fair Value Adjustment— Trading is a </a:t>
            </a:r>
            <a:r>
              <a:rPr lang="en-US" i="1" dirty="0" smtClean="0"/>
              <a:t>permanent </a:t>
            </a:r>
            <a:r>
              <a:rPr lang="en-US" dirty="0" smtClean="0"/>
              <a:t>account, which adjusts the reported value of the trading securities portfolio from its prior period fair value to the current period fair value. The total cost of the trading securities portfolio is maintained in one account, and the fair value adjustment is recorded in a separate account. For example, TechCom’s investment in trading securities is reported in the current assets section of its balance sheet as shown.</a:t>
            </a:r>
            <a:endParaRPr lang="en-US" altLang="en-US" dirty="0" smtClean="0"/>
          </a:p>
        </p:txBody>
      </p:sp>
    </p:spTree>
    <p:extLst>
      <p:ext uri="{BB962C8B-B14F-4D97-AF65-F5344CB8AC3E}">
        <p14:creationId xmlns:p14="http://schemas.microsoft.com/office/powerpoint/2010/main" val="3027985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1776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When individual trading securities are sold, the difference between the net proceeds (sale price less fees) and the cost of the individual trading securities that are sold is recognized as a gain or a loss. </a:t>
            </a:r>
            <a:r>
              <a:rPr lang="en-US" b="1" dirty="0" smtClean="0"/>
              <a:t>Any prior period fair value adjustment to the portfolio is </a:t>
            </a:r>
            <a:r>
              <a:rPr lang="en-US" b="1" i="1" dirty="0" smtClean="0"/>
              <a:t>not </a:t>
            </a:r>
            <a:r>
              <a:rPr lang="en-US" b="1" dirty="0" smtClean="0"/>
              <a:t>used to compute the gain or loss from sale of individual trading securities. </a:t>
            </a:r>
            <a:r>
              <a:rPr lang="en-US" dirty="0" smtClean="0"/>
              <a:t>This is because the balance in the Fair Value Adjustment account is for the entire portfolio, not individual securities. For example, if TechCom sold some of its trading securities that had cost $1,000 for $1,200 cash on January 9, 2017, it would record the entry shown.</a:t>
            </a:r>
          </a:p>
          <a:p>
            <a:endParaRPr lang="en-US" dirty="0" smtClean="0"/>
          </a:p>
          <a:p>
            <a:r>
              <a:rPr lang="en-US" dirty="0" smtClean="0"/>
              <a:t>A gain is reported in the Other Revenues and Gains section on the income statement, whereas a loss is shown in Other Expenses and Losses. When the period-end fair value adjustment for the portfolio of trading securities is computed, it excludes the cost and fair value of any securities sold.</a:t>
            </a:r>
          </a:p>
          <a:p>
            <a:pPr>
              <a:buFont typeface="Wingdings" pitchFamily="2" charset="2"/>
              <a:buNone/>
            </a:pPr>
            <a:endParaRPr lang="en-US" altLang="en-US" dirty="0" smtClean="0"/>
          </a:p>
          <a:p>
            <a:pPr defTabSz="939363">
              <a:defRPr/>
            </a:pPr>
            <a:r>
              <a:rPr lang="en-US" altLang="en-US" b="1" dirty="0" smtClean="0"/>
              <a:t>Review what you have learned in the following NEED-TO-KNOW Slides.</a:t>
            </a:r>
            <a:endParaRPr lang="en-US" altLang="en-US" dirty="0" smtClean="0"/>
          </a:p>
          <a:p>
            <a:pPr>
              <a:buFont typeface="Wingdings" pitchFamily="2" charset="2"/>
              <a:buNone/>
            </a:pPr>
            <a:endParaRPr lang="en-US" altLang="en-US" dirty="0" smtClean="0"/>
          </a:p>
          <a:p>
            <a:pPr>
              <a:buFont typeface="Wingdings" pitchFamily="2" charset="2"/>
              <a:buNone/>
            </a:pPr>
            <a:endParaRPr lang="en-US" altLang="en-US" dirty="0" smtClean="0"/>
          </a:p>
        </p:txBody>
      </p:sp>
    </p:spTree>
    <p:extLst>
      <p:ext uri="{BB962C8B-B14F-4D97-AF65-F5344CB8AC3E}">
        <p14:creationId xmlns:p14="http://schemas.microsoft.com/office/powerpoint/2010/main" val="3306178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908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Need-to-Know</a:t>
            </a:r>
            <a:r>
              <a:rPr lang="en-US" baseline="0" dirty="0" smtClean="0"/>
              <a:t> 15-1</a:t>
            </a:r>
            <a:endParaRPr lang="en-US" dirty="0" smtClean="0"/>
          </a:p>
          <a:p>
            <a:r>
              <a:rPr lang="en-US" dirty="0" smtClean="0"/>
              <a:t>Berkshire Co. purchases investments in trading securities at a cost of $130 on December 15, 20X1. (This is its first and only purchase of such securities.) On December 28, Berkshire received a $15 cash dividend from the stock purchased on December 15. At December 31, 20X1, the trading securities had a fair value of $140. </a:t>
            </a:r>
          </a:p>
          <a:p>
            <a:r>
              <a:rPr lang="en-US" dirty="0" smtClean="0"/>
              <a:t>(a) Prepare the December 15 acquisition entry for the trading securities’ portfolio. The journal entry to record the purchase is a debit to Short-term investments - Trading, $130, and a credit to Cash. </a:t>
            </a:r>
          </a:p>
          <a:p>
            <a:r>
              <a:rPr lang="en-US" dirty="0" smtClean="0"/>
              <a:t>(b) Prepare the December 28 receipt of cash dividends entry for the trading securities’ portfolio. The journal entry is a debit to Cash, $15, and a credit to the income statement account, Dividend revenue. The receipt of dividends does not change the balance in the asset account, Short-term investments - Trading.</a:t>
            </a:r>
          </a:p>
        </p:txBody>
      </p:sp>
    </p:spTree>
    <p:extLst>
      <p:ext uri="{BB962C8B-B14F-4D97-AF65-F5344CB8AC3E}">
        <p14:creationId xmlns:p14="http://schemas.microsoft.com/office/powerpoint/2010/main" val="4040614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 Prepare the December 31 year-end adjusting entry for the trading securities’ portfolio. As of December 31, the balance in the asset account remains at $130, the asset's cost. Trading securities must be reported on the balance sheet at their fair value, which is currently $140. The account, Fair value adjustment - Trading, is used to either increase or decrease the value of the trading securities to fair value as of year-end. We determine the amount of our adjusting entry using the three-step process:</a:t>
            </a:r>
          </a:p>
          <a:p>
            <a:r>
              <a:rPr lang="en-US" dirty="0" smtClean="0"/>
              <a:t> </a:t>
            </a:r>
          </a:p>
          <a:p>
            <a:r>
              <a:rPr lang="en-US" dirty="0" smtClean="0"/>
              <a:t>Step 1: Determine what the current account balance equals. Since this is its first and only purchase of such securities, the unadjusted balance in the Fair value adjustment account is $0.</a:t>
            </a:r>
          </a:p>
          <a:p>
            <a:r>
              <a:rPr lang="en-US" dirty="0" smtClean="0"/>
              <a:t>Step 2: Determine what the current account balance should equal. We need the fair value to be higher than the $130 cost. Therefore, we need a debit balance in the Fair value adjustment account of $10.</a:t>
            </a:r>
          </a:p>
          <a:p>
            <a:r>
              <a:rPr lang="en-US" dirty="0" smtClean="0"/>
              <a:t>Step 3: Record an adjusting entry to get from step 1 to step 2. The adjusting entry is a debit to the asset account, Fair value adjustment - Trading for $10, and we credit the income statement account, Unrealized gain - Income. The change in the fair value of trading securities does affect the income statement. Had this been an investment in Available-for-sale securities, the change in fair value would not have affected the income statement.</a:t>
            </a:r>
          </a:p>
        </p:txBody>
      </p:sp>
    </p:spTree>
    <p:extLst>
      <p:ext uri="{BB962C8B-B14F-4D97-AF65-F5344CB8AC3E}">
        <p14:creationId xmlns:p14="http://schemas.microsoft.com/office/powerpoint/2010/main" val="2878560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(d) Explain how each account in entry (c) is reported in the financial statements. The current asset section of the balance sheet reports trading securities at their fair value. The cost of the securities, the $130 balance in the Short-term investments - Trading account, plus the $10 balance in the Fair value adjustment account, combine to report the fair value; $140. The Unrealized gain - Income account is included with Other revenues and gains along with Dividend revenue.</a:t>
            </a:r>
          </a:p>
        </p:txBody>
      </p:sp>
    </p:spTree>
    <p:extLst>
      <p:ext uri="{BB962C8B-B14F-4D97-AF65-F5344CB8AC3E}">
        <p14:creationId xmlns:p14="http://schemas.microsoft.com/office/powerpoint/2010/main" val="3143463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(e) Prepare the January 3, 20X2, entry when a portion of its trading securities (that had originally cost $33) is sold for $36. The journal entry on January 3, 2018 is a debit to Cash for the amount received, $36, a credit to the Short term investments - Trading account for the cost of $33, and we credit Gain on sale of short-term investments for the difference of $3. The sale of trading securities does not affect the balance in the fair value adjustment account.</a:t>
            </a:r>
          </a:p>
        </p:txBody>
      </p:sp>
    </p:spTree>
    <p:extLst>
      <p:ext uri="{BB962C8B-B14F-4D97-AF65-F5344CB8AC3E}">
        <p14:creationId xmlns:p14="http://schemas.microsoft.com/office/powerpoint/2010/main" val="3475041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endParaRPr lang="en-US" dirty="0" smtClean="0">
              <a:ea typeface="ＭＳ Ｐゴシック" pitchFamily="34" charset="-128"/>
            </a:endParaRPr>
          </a:p>
        </p:txBody>
      </p:sp>
    </p:spTree>
    <p:extLst>
      <p:ext uri="{BB962C8B-B14F-4D97-AF65-F5344CB8AC3E}">
        <p14:creationId xmlns:p14="http://schemas.microsoft.com/office/powerpoint/2010/main" val="7322148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t>Held-to-maturity (HTM) securities </a:t>
            </a:r>
            <a:r>
              <a:rPr lang="en-US" dirty="0" smtClean="0"/>
              <a:t>are </a:t>
            </a:r>
            <a:r>
              <a:rPr lang="en-US" i="1" dirty="0" smtClean="0"/>
              <a:t>debt </a:t>
            </a:r>
            <a:r>
              <a:rPr lang="en-US" dirty="0" smtClean="0"/>
              <a:t>securities a company intends and is able to hold until maturity. They are reported in current assets if their maturity dates are within one year or the operating cycle, whichever is longer. HTM securities are reported in long-term assets when the maturity dates extend beyond one year or the operating cycle, whichever is longer. All HTM securities are recorded at cost when purchased, and interest revenue is recorded when earned.</a:t>
            </a:r>
          </a:p>
          <a:p>
            <a:endParaRPr lang="en-US" dirty="0" smtClean="0"/>
          </a:p>
          <a:p>
            <a:r>
              <a:rPr lang="en-US" dirty="0" smtClean="0"/>
              <a:t>The portfolio of HTM securities is usually reported at (amortized) cost, which is explained in advanced courses. There is no fair value adjustment to the portfolio of HTM securities—neither to the short-term nor long-term portfolios.</a:t>
            </a:r>
          </a:p>
          <a:p>
            <a:endParaRPr lang="en-US" dirty="0" smtClean="0"/>
          </a:p>
          <a:p>
            <a:pPr defTabSz="939363">
              <a:defRPr/>
            </a:pPr>
            <a:r>
              <a:rPr lang="en-US" altLang="en-US" b="1" dirty="0" smtClean="0"/>
              <a:t>Review what you have learned in the following NEED-TO-KNOW Slide.</a:t>
            </a:r>
            <a:endParaRPr lang="en-US" altLang="en-US" dirty="0" smtClean="0"/>
          </a:p>
          <a:p>
            <a:endParaRPr lang="en-US" dirty="0" smtClean="0"/>
          </a:p>
          <a:p>
            <a:endParaRPr lang="en-US" altLang="en-US" dirty="0" smtClean="0"/>
          </a:p>
        </p:txBody>
      </p:sp>
    </p:spTree>
    <p:extLst>
      <p:ext uri="{BB962C8B-B14F-4D97-AF65-F5344CB8AC3E}">
        <p14:creationId xmlns:p14="http://schemas.microsoft.com/office/powerpoint/2010/main" val="1419593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a:t>
            </a:r>
            <a:r>
              <a:rPr lang="en-US" baseline="0" dirty="0"/>
              <a:t> </a:t>
            </a:r>
            <a:r>
              <a:rPr lang="en-US" baseline="0" dirty="0" smtClean="0"/>
              <a:t>15.2</a:t>
            </a:r>
          </a:p>
          <a:p>
            <a:r>
              <a:rPr lang="en-US" dirty="0" smtClean="0"/>
              <a:t>Prepare journal entries to record the following transactions involving the short-term securities investments of LA Life: </a:t>
            </a:r>
          </a:p>
          <a:p>
            <a:r>
              <a:rPr lang="en-US" dirty="0" smtClean="0"/>
              <a:t>(a) On May 14, paid $100 cash to purchase Muni’s 90-day short-term debt securities ($100 principal), dated May 14, that pay 8% interest (categorized as held-to-maturity securities). The journal entry is a debit to Short-term investments - Held to Maturity (HTM), $100, and a credit to Cash. 90 days later, on August 12, received a check from Muni in payment of the principal and 90 days’ interest on the debt securities purchased in transaction (a).</a:t>
            </a:r>
          </a:p>
          <a:p>
            <a:r>
              <a:rPr lang="en-US" dirty="0" smtClean="0"/>
              <a:t>(b) On August 12, the company received a check for 90 days of interest; $100 multiplied by 8% multiplied by 90 divided by 360 is $2.00 of interest plus the principle amount for, $100. The total debit to Cash is $102.</a:t>
            </a:r>
          </a:p>
          <a:p>
            <a:endParaRPr lang="en-US" baseline="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pPr/>
              <a:t>26</a:t>
            </a:fld>
            <a:endParaRPr lang="en-US"/>
          </a:p>
        </p:txBody>
      </p:sp>
    </p:spTree>
    <p:extLst>
      <p:ext uri="{BB962C8B-B14F-4D97-AF65-F5344CB8AC3E}">
        <p14:creationId xmlns:p14="http://schemas.microsoft.com/office/powerpoint/2010/main" val="1899337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endParaRPr lang="en-US" dirty="0" smtClean="0">
              <a:ea typeface="ＭＳ Ｐゴシック" pitchFamily="34" charset="-128"/>
            </a:endParaRPr>
          </a:p>
        </p:txBody>
      </p:sp>
    </p:spTree>
    <p:extLst>
      <p:ext uri="{BB962C8B-B14F-4D97-AF65-F5344CB8AC3E}">
        <p14:creationId xmlns:p14="http://schemas.microsoft.com/office/powerpoint/2010/main" val="35084550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t>(AFS) securities </a:t>
            </a:r>
            <a:r>
              <a:rPr lang="en-US" dirty="0" smtClean="0"/>
              <a:t>are </a:t>
            </a:r>
            <a:r>
              <a:rPr lang="en-US" i="1" dirty="0" smtClean="0"/>
              <a:t>debt and equity securities </a:t>
            </a:r>
            <a:r>
              <a:rPr lang="en-US" dirty="0" smtClean="0"/>
              <a:t>not classified as trading or held-to-maturity securities. AFS securities are purchased to yield interest, dividends, or increases in fair value. If the intent is to sell AFS securities within the longer of one year or operating cycle, they are classified as short-term investments. Otherwise, they are classified as long-term investments.</a:t>
            </a:r>
          </a:p>
          <a:p>
            <a:endParaRPr lang="en-US" altLang="en-US" dirty="0" smtClean="0"/>
          </a:p>
          <a:p>
            <a:r>
              <a:rPr lang="en-US" dirty="0" smtClean="0"/>
              <a:t>Companies adjust the cost of the portfolio of AFS securities to reflect changes in fair value. This is done with a fair value adjustment to its total portfolio cost. However, any unrealized gain or loss for the portfolio of AFS securities is </a:t>
            </a:r>
            <a:r>
              <a:rPr lang="en-US" i="1" dirty="0" smtClean="0"/>
              <a:t>not </a:t>
            </a:r>
            <a:r>
              <a:rPr lang="en-US" dirty="0" smtClean="0"/>
              <a:t>reported on the income statement. Instead, it is reported in the equity section of the balance sheet (and is part of </a:t>
            </a:r>
            <a:r>
              <a:rPr lang="en-US" i="1" dirty="0" smtClean="0"/>
              <a:t>comprehensive income, </a:t>
            </a:r>
            <a:r>
              <a:rPr lang="en-US" dirty="0" smtClean="0"/>
              <a:t>explained later).</a:t>
            </a:r>
          </a:p>
          <a:p>
            <a:endParaRPr lang="en-US" altLang="en-US" dirty="0" smtClean="0"/>
          </a:p>
        </p:txBody>
      </p:sp>
    </p:spTree>
    <p:extLst>
      <p:ext uri="{BB962C8B-B14F-4D97-AF65-F5344CB8AC3E}">
        <p14:creationId xmlns:p14="http://schemas.microsoft.com/office/powerpoint/2010/main" val="33408106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Music City had no prior period investments in available-for-sale securities other than those purchased in the current period. This slide shows both the cost and fair value of those investments on December 31, 2016, the end of its reporting period.</a:t>
            </a:r>
          </a:p>
          <a:p>
            <a:endParaRPr lang="en-US" dirty="0" smtClean="0"/>
          </a:p>
          <a:p>
            <a:r>
              <a:rPr lang="en-US" dirty="0" smtClean="0"/>
              <a:t>The year-end adjusting entry to record the fair value of these investments is also shown.</a:t>
            </a:r>
          </a:p>
          <a:p>
            <a:endParaRPr lang="en-US" altLang="en-US" dirty="0" smtClean="0"/>
          </a:p>
          <a:p>
            <a:endParaRPr lang="en-US" altLang="en-US" dirty="0" smtClean="0"/>
          </a:p>
        </p:txBody>
      </p:sp>
    </p:spTree>
    <p:extLst>
      <p:ext uri="{BB962C8B-B14F-4D97-AF65-F5344CB8AC3E}">
        <p14:creationId xmlns:p14="http://schemas.microsoft.com/office/powerpoint/2010/main" val="2196199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endParaRPr lang="en-US" dirty="0" smtClean="0">
              <a:ea typeface="ＭＳ Ｐゴシック" pitchFamily="34" charset="-128"/>
            </a:endParaRPr>
          </a:p>
        </p:txBody>
      </p:sp>
    </p:spTree>
    <p:extLst>
      <p:ext uri="{BB962C8B-B14F-4D97-AF65-F5344CB8AC3E}">
        <p14:creationId xmlns:p14="http://schemas.microsoft.com/office/powerpoint/2010/main" val="534266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slide shows the December 31, 2016, balance sheet presentation—it assumes these investments are long term, but they can also be short term. It is also common to combine the cost of investments with the balance in the Fair Value Adjustment account and report the net as a single amount.</a:t>
            </a:r>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41277962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Let’s extend this illustration and assume that at the end of its next calendar year (December 31, 2016), Music City’s portfolio of long-term AFS securities has an $81,000 cost and an $82,000 fair value. It records the adjustment to fair value as shown.</a:t>
            </a:r>
          </a:p>
          <a:p>
            <a:endParaRPr lang="en-US" dirty="0" smtClean="0"/>
          </a:p>
          <a:p>
            <a:r>
              <a:rPr lang="en-US" dirty="0" smtClean="0"/>
              <a:t>This adjustment can also be determined using our “3-Step Adjusting Process.”</a:t>
            </a:r>
          </a:p>
          <a:p>
            <a:r>
              <a:rPr lang="en-US" dirty="0" smtClean="0"/>
              <a:t> </a:t>
            </a:r>
          </a:p>
          <a:p>
            <a:r>
              <a:rPr lang="en-US" b="1" i="1" dirty="0" smtClean="0"/>
              <a:t>Step 1:  </a:t>
            </a:r>
            <a:r>
              <a:rPr lang="en-US" dirty="0" smtClean="0"/>
              <a:t>Determine what unadjusted balance equals: Fair Value Adj—AFS = $1,550 Dr.</a:t>
            </a:r>
          </a:p>
          <a:p>
            <a:r>
              <a:rPr lang="en-US" b="1" i="1" dirty="0" smtClean="0"/>
              <a:t>Step 2:  </a:t>
            </a:r>
            <a:r>
              <a:rPr lang="en-US" dirty="0" smtClean="0"/>
              <a:t>Determine what adjusted balance should equal: Fair Value Adj—AFS = $1,000 Dr. Explanation: $82,000 fair value . $81,000 cost, thus the Fair Value Adj—Trading requires a $1,000 debit so securities are at fair value.</a:t>
            </a:r>
          </a:p>
          <a:p>
            <a:r>
              <a:rPr lang="en-US" b="1" i="1" dirty="0" smtClean="0"/>
              <a:t>Step 3:  </a:t>
            </a:r>
            <a:r>
              <a:rPr lang="en-US" dirty="0" smtClean="0"/>
              <a:t>Record the $550 adjusting entry to get from Step 1 to Step 2.</a:t>
            </a:r>
          </a:p>
          <a:p>
            <a:endParaRPr lang="en-US" dirty="0" smtClean="0"/>
          </a:p>
          <a:p>
            <a:r>
              <a:rPr lang="en-US" dirty="0" smtClean="0"/>
              <a:t>Explanation: This implies a $550 credit to Fair Value Adj—AFS (and reduction of Unrealized Gain).</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t>Review what you have learned in the following NEED-TO-KNOW Slide.</a:t>
            </a:r>
            <a:endParaRPr lang="en-US" altLang="en-US" dirty="0" smtClean="0"/>
          </a:p>
          <a:p>
            <a:endParaRPr lang="en-US" dirty="0" smtClean="0"/>
          </a:p>
        </p:txBody>
      </p:sp>
    </p:spTree>
    <p:extLst>
      <p:ext uri="{BB962C8B-B14F-4D97-AF65-F5344CB8AC3E}">
        <p14:creationId xmlns:p14="http://schemas.microsoft.com/office/powerpoint/2010/main" val="38656929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Need-to-Know</a:t>
            </a:r>
            <a:r>
              <a:rPr lang="en-US" baseline="0" dirty="0" smtClean="0"/>
              <a:t> 15.3</a:t>
            </a:r>
          </a:p>
          <a:p>
            <a:r>
              <a:rPr lang="en-US" dirty="0" smtClean="0"/>
              <a:t>Gard Company completes the following selected transactions related to its short-term investments during the current year. Prepare journal entries to record the following transactions.</a:t>
            </a:r>
          </a:p>
        </p:txBody>
      </p:sp>
    </p:spTree>
    <p:extLst>
      <p:ext uri="{BB962C8B-B14F-4D97-AF65-F5344CB8AC3E}">
        <p14:creationId xmlns:p14="http://schemas.microsoft.com/office/powerpoint/2010/main" val="16159067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Need-to-Know</a:t>
            </a:r>
            <a:r>
              <a:rPr lang="en-US" baseline="0" dirty="0" smtClean="0"/>
              <a:t> 15.3</a:t>
            </a:r>
          </a:p>
          <a:p>
            <a:r>
              <a:rPr lang="en-US" dirty="0" smtClean="0"/>
              <a:t>May 8 </a:t>
            </a:r>
            <a:r>
              <a:rPr lang="en-US" b="1" dirty="0" smtClean="0"/>
              <a:t>- </a:t>
            </a:r>
            <a:r>
              <a:rPr lang="en-US" dirty="0" smtClean="0"/>
              <a:t>Purchased 300 shares of FedEx stock as a short-term investment in available-for-sale securities at $40 per share plus $975 in broker fees. The journal entry debits the asset account, Short-term investments in available-for-sale securities, for the total cost; 300 shares multiplied by $40 per share, plus the broker's fees of $975, a total of $12,975, and we credit Cash.</a:t>
            </a:r>
          </a:p>
          <a:p>
            <a:r>
              <a:rPr lang="en-US" dirty="0" smtClean="0"/>
              <a:t>Sep. 2 </a:t>
            </a:r>
            <a:r>
              <a:rPr lang="en-US" b="1" dirty="0" smtClean="0"/>
              <a:t>-</a:t>
            </a:r>
            <a:r>
              <a:rPr lang="en-US" dirty="0" smtClean="0"/>
              <a:t> Sold 100 shares of its investment in FedEx stock at $47 per share and held the remaining 200 shares; broker’s commission was $225. Debit Cash for the amount received: 100 shares multiplied by $47 per share, $4,700, minus the $225 commission, is a total cash receipt of $4,475. We credit the Short-term investments account for $12,975, the total cost of the 300 shares, multiplied by 100 divided by 300, the portion of the shares sold. 1/3 of $12,975 is $4,325, and we credit Gain on sale of short-term investment for the difference, $150.</a:t>
            </a:r>
          </a:p>
          <a:p>
            <a:r>
              <a:rPr lang="en-US" dirty="0" smtClean="0"/>
              <a:t>Oct. 2 </a:t>
            </a:r>
            <a:r>
              <a:rPr lang="en-US" b="1" dirty="0" smtClean="0"/>
              <a:t>-</a:t>
            </a:r>
            <a:r>
              <a:rPr lang="en-US" dirty="0" smtClean="0"/>
              <a:t> Purchased 400 shares of Ajay stock for $60 per share plus $1,600 in commissions. The stock is held as a short-term investment in available-for-sale securities. Debit Short-term investments - Available-for-sale, 400 shares multiplied by $60 per share, $24,000, plus $1,600 of commissions is a total cost of $25,600, and we credit Cash. The balance in the Short-term investments account as of December 31 is $34,250.</a:t>
            </a:r>
          </a:p>
        </p:txBody>
      </p:sp>
    </p:spTree>
    <p:extLst>
      <p:ext uri="{BB962C8B-B14F-4D97-AF65-F5344CB8AC3E}">
        <p14:creationId xmlns:p14="http://schemas.microsoft.com/office/powerpoint/2010/main" val="9606918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Need-to-Know</a:t>
            </a:r>
            <a:r>
              <a:rPr lang="en-US" baseline="0" dirty="0"/>
              <a:t> </a:t>
            </a:r>
            <a:r>
              <a:rPr lang="en-US" baseline="0" dirty="0" smtClean="0"/>
              <a:t>15.3</a:t>
            </a:r>
          </a:p>
          <a:p>
            <a:r>
              <a:rPr lang="en-US" dirty="0" smtClean="0"/>
              <a:t>Prepare an adjusting journal entry as of December 31, if the fair values of the equity securities held by Gard Company are $48 per share for FedEx and $55 per share for Ajay. (This is the first year Gard Company acquired short-term investments.) As of December 31, the company still owns 200 shares of FedEx. The total cost of the shares is $8,650. $8,650 divided by 200 shares is a cost of $43.25 per share. And the company still owns the 400 shares of Ajay. The total cost was $25,600. $25,600 divided by 400 shares is a cost of $64.00 per share. The total cost of the shares is $34,250, but the balance sheet needs to report these shares at fair value as of December 31.</a:t>
            </a:r>
          </a:p>
          <a:p>
            <a:r>
              <a:rPr lang="en-US" dirty="0" smtClean="0"/>
              <a:t> </a:t>
            </a:r>
          </a:p>
          <a:p>
            <a:r>
              <a:rPr lang="en-US" dirty="0" smtClean="0"/>
              <a:t>The FedEx stock has a fair value $48 per share as of December 31. 200 shares multiplied by $48 per share is a total fair value of $9,600. The Ajay stock has a fair value of $55 per share as of December 31. 400 shares multiplied by $55 per share is a total fair value of $22,000. The total fair value as of December 31 is $31,600. There's an overall unrealized loss of $2,650, as the total fair value is less than the total cost. To report the total fair value on the balance sheet, we need to use the account, Fair value adjustment. This account has a $0 balance, as this is the first year that Gard Company had acquired short-term investments. Since the total fair value is less than cost, the fair value adjustment account functions as a contra asset account. We need an ending credit balance in the Fair Value Adjustment account of $2,650. The adjusting entry on December 31 needs to credit the Fair value adjustment account for the difference between the existing balance of $0, and the desired ending credit balance of $2,650. The adjusting entry debits the Unrealized loss - Equity account, $2,650, and we credit the Fair Value Adjustment account.</a:t>
            </a:r>
          </a:p>
          <a:p>
            <a:endParaRPr lang="en-US" baseline="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pPr/>
              <a:t>34</a:t>
            </a:fld>
            <a:endParaRPr lang="en-US"/>
          </a:p>
        </p:txBody>
      </p:sp>
    </p:spTree>
    <p:extLst>
      <p:ext uri="{BB962C8B-B14F-4D97-AF65-F5344CB8AC3E}">
        <p14:creationId xmlns:p14="http://schemas.microsoft.com/office/powerpoint/2010/main" val="19872185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endParaRPr lang="en-US" dirty="0" smtClean="0">
              <a:ea typeface="ＭＳ Ｐゴシック" pitchFamily="34" charset="-128"/>
            </a:endParaRPr>
          </a:p>
        </p:txBody>
      </p:sp>
    </p:spTree>
    <p:extLst>
      <p:ext uri="{BB962C8B-B14F-4D97-AF65-F5344CB8AC3E}">
        <p14:creationId xmlns:p14="http://schemas.microsoft.com/office/powerpoint/2010/main" val="16951190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3123"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3124"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3125" name="Rectangle 6"/>
          <p:cNvSpPr>
            <a:spLocks noGrp="1" noRot="1" noChangeAspect="1" noChangeArrowheads="1" noTextEdit="1"/>
          </p:cNvSpPr>
          <p:nvPr>
            <p:ph type="sldImg"/>
          </p:nvPr>
        </p:nvSpPr>
        <p:spPr bwMode="auto">
          <a:xfrm>
            <a:off x="1206500" y="708025"/>
            <a:ext cx="4665663" cy="3498850"/>
          </a:xfrm>
          <a:noFill/>
          <a:ln cap="flat">
            <a:solidFill>
              <a:srgbClr val="000000"/>
            </a:solidFill>
            <a:miter lim="800000"/>
            <a:headEnd/>
            <a:tailEnd/>
          </a:ln>
        </p:spPr>
      </p:sp>
      <p:sp>
        <p:nvSpPr>
          <p:cNvPr id="133126" name="Rectangle 7"/>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dirty="0" smtClean="0"/>
              <a:t>So far, we have studied the accounting for securities where the investor lacks significant influence or control over the investee. Generally speaking, this is true for equity investments of less than 20% of a company’s voting stock.</a:t>
            </a:r>
          </a:p>
          <a:p>
            <a:endParaRPr lang="en-US" altLang="en-US" dirty="0" smtClean="0"/>
          </a:p>
        </p:txBody>
      </p:sp>
    </p:spTree>
    <p:extLst>
      <p:ext uri="{BB962C8B-B14F-4D97-AF65-F5344CB8AC3E}">
        <p14:creationId xmlns:p14="http://schemas.microsoft.com/office/powerpoint/2010/main" val="15104479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4147"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4148"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4149" name="Rectangle 6"/>
          <p:cNvSpPr>
            <a:spLocks noGrp="1" noRot="1" noChangeAspect="1" noChangeArrowheads="1" noTextEdit="1"/>
          </p:cNvSpPr>
          <p:nvPr>
            <p:ph type="sldImg"/>
          </p:nvPr>
        </p:nvSpPr>
        <p:spPr bwMode="auto">
          <a:xfrm>
            <a:off x="1206500" y="708025"/>
            <a:ext cx="4665663" cy="3498850"/>
          </a:xfrm>
          <a:noFill/>
          <a:ln cap="flat">
            <a:solidFill>
              <a:srgbClr val="000000"/>
            </a:solidFill>
            <a:miter lim="800000"/>
            <a:headEnd/>
            <a:tailEnd/>
          </a:ln>
        </p:spPr>
      </p:sp>
      <p:sp>
        <p:nvSpPr>
          <p:cNvPr id="134150" name="Rectangle 7"/>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A long-term investment classified as </a:t>
            </a:r>
            <a:r>
              <a:rPr lang="en-US" b="1" dirty="0" smtClean="0"/>
              <a:t>equity securities with significant influence </a:t>
            </a:r>
            <a:r>
              <a:rPr lang="en-US" dirty="0" smtClean="0"/>
              <a:t>implies that the investor can exert significant influence over the investee. An investor that owns 20% or more (but not more than 50%) of a company’s voting stock is usually presumed to have a significant influence over the investee. In some cases, however, the 20% test of significant influence is overruled by other, more persuasive, evidence. This evidence can either lower the 20% requirement or increase it. The </a:t>
            </a:r>
            <a:r>
              <a:rPr lang="en-US" b="1" dirty="0" smtClean="0"/>
              <a:t>equity method </a:t>
            </a:r>
            <a:r>
              <a:rPr lang="en-US" dirty="0" smtClean="0"/>
              <a:t>of accounting and reporting is used for long-term investments in equity securities with significant influence.</a:t>
            </a:r>
          </a:p>
          <a:p>
            <a:endParaRPr lang="en-US" altLang="en-US" dirty="0" smtClean="0"/>
          </a:p>
          <a:p>
            <a:endParaRPr lang="en-US" altLang="en-US" dirty="0" smtClean="0"/>
          </a:p>
        </p:txBody>
      </p:sp>
    </p:spTree>
    <p:extLst>
      <p:ext uri="{BB962C8B-B14F-4D97-AF65-F5344CB8AC3E}">
        <p14:creationId xmlns:p14="http://schemas.microsoft.com/office/powerpoint/2010/main" val="15444721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517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517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5173"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517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517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5176" name="Rectangle 10"/>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5177" name="Rectangle 12"/>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5178" name="Rectangle 13"/>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5179" name="Rectangle 14"/>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5180" name="Rectangle 16"/>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5181" name="Rectangle 17"/>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5182" name="Rectangle 18"/>
          <p:cNvSpPr>
            <a:spLocks noGrp="1" noRot="1" noChangeAspect="1" noChangeArrowheads="1" noTextEdit="1"/>
          </p:cNvSpPr>
          <p:nvPr>
            <p:ph type="sldImg"/>
          </p:nvPr>
        </p:nvSpPr>
        <p:spPr bwMode="auto">
          <a:xfrm>
            <a:off x="1206500" y="708025"/>
            <a:ext cx="4665663" cy="3498850"/>
          </a:xfrm>
          <a:noFill/>
          <a:ln cap="flat">
            <a:solidFill>
              <a:srgbClr val="000000"/>
            </a:solidFill>
            <a:miter lim="800000"/>
            <a:headEnd/>
            <a:tailEnd/>
          </a:ln>
        </p:spPr>
      </p:sp>
      <p:sp>
        <p:nvSpPr>
          <p:cNvPr id="135183" name="Rectangle 19"/>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dirty="0" smtClean="0"/>
              <a:t>Under the </a:t>
            </a:r>
            <a:r>
              <a:rPr lang="en-US" altLang="en-US" i="1" dirty="0" smtClean="0"/>
              <a:t>equity</a:t>
            </a:r>
            <a:r>
              <a:rPr lang="en-US" altLang="en-US" dirty="0" smtClean="0"/>
              <a:t> method of accounting, the investment is recorded at cost. We will increase the investment account and recognize income when the investee reports earnings. When dividends are received from the company (investee), we will reduce the balance in the investment account (investor).  </a:t>
            </a:r>
          </a:p>
          <a:p>
            <a:endParaRPr lang="en-US" altLang="en-US" dirty="0" smtClean="0"/>
          </a:p>
        </p:txBody>
      </p:sp>
    </p:spTree>
    <p:extLst>
      <p:ext uri="{BB962C8B-B14F-4D97-AF65-F5344CB8AC3E}">
        <p14:creationId xmlns:p14="http://schemas.microsoft.com/office/powerpoint/2010/main" val="18792281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6195"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6196"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6197" name="Rectangle 6"/>
          <p:cNvSpPr>
            <a:spLocks noGrp="1" noRot="1" noChangeAspect="1" noChangeArrowheads="1" noTextEdit="1"/>
          </p:cNvSpPr>
          <p:nvPr>
            <p:ph type="sldImg"/>
          </p:nvPr>
        </p:nvSpPr>
        <p:spPr bwMode="auto">
          <a:xfrm>
            <a:off x="1206500" y="708025"/>
            <a:ext cx="4665663" cy="3498850"/>
          </a:xfrm>
          <a:noFill/>
          <a:ln cap="flat">
            <a:solidFill>
              <a:srgbClr val="000000"/>
            </a:solidFill>
            <a:miter lim="800000"/>
            <a:headEnd/>
            <a:tailEnd/>
          </a:ln>
        </p:spPr>
      </p:sp>
      <p:sp>
        <p:nvSpPr>
          <p:cNvPr id="136198" name="Rectangle 7"/>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Long-term investments in equity securities with significant influence are recorded at cost when acquired. To illustrate, Micron Co. records the purchase of 3,000 shares (30%) of Star Co. common stock at a total cost of $70,650 on January 1, 2016, as shown.</a:t>
            </a:r>
          </a:p>
        </p:txBody>
      </p:sp>
    </p:spTree>
    <p:extLst>
      <p:ext uri="{BB962C8B-B14F-4D97-AF65-F5344CB8AC3E}">
        <p14:creationId xmlns:p14="http://schemas.microsoft.com/office/powerpoint/2010/main" val="3192303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0035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Companies make investments for at least three reasons. First, companies invest extra </a:t>
            </a:r>
            <a:r>
              <a:rPr lang="en-US" i="1" dirty="0" smtClean="0"/>
              <a:t>cash </a:t>
            </a:r>
            <a:r>
              <a:rPr lang="en-US" dirty="0" smtClean="0"/>
              <a:t>into investments to earn more income. Second, some entities, such as mutual funds and pension funds, are set up to produce income from investments. Third, companies make investments for strategic reasons. Examples are investments in competitors, suppliers, and even customers.</a:t>
            </a:r>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418760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7219"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7220"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7221" name="Rectangle 6"/>
          <p:cNvSpPr>
            <a:spLocks noGrp="1" noRot="1" noChangeAspect="1" noChangeArrowheads="1" noTextEdit="1"/>
          </p:cNvSpPr>
          <p:nvPr>
            <p:ph type="sldImg"/>
          </p:nvPr>
        </p:nvSpPr>
        <p:spPr bwMode="auto">
          <a:xfrm>
            <a:off x="1206500" y="708025"/>
            <a:ext cx="4665663" cy="3498850"/>
          </a:xfrm>
          <a:noFill/>
          <a:ln cap="flat">
            <a:solidFill>
              <a:srgbClr val="000000"/>
            </a:solidFill>
            <a:miter lim="800000"/>
            <a:headEnd/>
            <a:tailEnd/>
          </a:ln>
        </p:spPr>
      </p:sp>
      <p:sp>
        <p:nvSpPr>
          <p:cNvPr id="137222" name="Rectangle 7"/>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The investee’s (Star) earnings increase both its net assets and the claim of the investor (Micron) on the investee’s net assets. Thus, when the investee reports its earnings, the investor records its share of those earnings in its investment account. To illustrate, assume that Star reports net income of $20,000 for 2016. Micron then records its 30% share of those earnings as follows.</a:t>
            </a:r>
          </a:p>
          <a:p>
            <a:endParaRPr lang="en-US" altLang="en-US" dirty="0" smtClean="0"/>
          </a:p>
          <a:p>
            <a:r>
              <a:rPr lang="en-US" dirty="0" smtClean="0"/>
              <a:t>The debit reflects the increase in Micron’s equity in Star. The credit reflects 30% of Star’s net income. Earnings from Long-Term Investment is a </a:t>
            </a:r>
            <a:r>
              <a:rPr lang="en-US" i="1" dirty="0" smtClean="0"/>
              <a:t>temporary </a:t>
            </a:r>
            <a:r>
              <a:rPr lang="en-US" dirty="0" smtClean="0"/>
              <a:t>account (closed to Income Summary at each period-end) and is reported on the investor’s (Micron’s) income statement. If the investee incurs a net loss instead of a net income, the investor records its share of the loss and reduces (credits) its investment account. The investor closes this earnings or loss account to Income Summary.</a:t>
            </a:r>
          </a:p>
          <a:p>
            <a:endParaRPr lang="en-US" dirty="0" smtClean="0"/>
          </a:p>
          <a:p>
            <a:r>
              <a:rPr lang="en-US" dirty="0" smtClean="0"/>
              <a:t>The receipt of cash dividends is not revenue under the equity method because the investor has already recorded its share of the investee’s earnings. Instead, cash dividends received by an investor from an investee are viewed as a conversion of one asset to another; that is, dividends reduce the balance of the investment account. To illustrate, Star declares and pays $10,000 in cash dividends on its common stock. Micron records its 30% share of these dividends received on January 9, 2017, as shown.</a:t>
            </a:r>
          </a:p>
          <a:p>
            <a:endParaRPr lang="en-US" dirty="0" smtClean="0"/>
          </a:p>
        </p:txBody>
      </p:sp>
    </p:spTree>
    <p:extLst>
      <p:ext uri="{BB962C8B-B14F-4D97-AF65-F5344CB8AC3E}">
        <p14:creationId xmlns:p14="http://schemas.microsoft.com/office/powerpoint/2010/main" val="16355178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8243"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8244"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8245" name="Rectangle 6"/>
          <p:cNvSpPr>
            <a:spLocks noGrp="1" noRot="1" noChangeAspect="1" noChangeArrowheads="1" noTextEdit="1"/>
          </p:cNvSpPr>
          <p:nvPr>
            <p:ph type="sldImg"/>
          </p:nvPr>
        </p:nvSpPr>
        <p:spPr bwMode="auto">
          <a:xfrm>
            <a:off x="1206500" y="708025"/>
            <a:ext cx="4665663" cy="3498850"/>
          </a:xfrm>
          <a:noFill/>
          <a:ln cap="flat">
            <a:solidFill>
              <a:srgbClr val="000000"/>
            </a:solidFill>
            <a:miter lim="800000"/>
            <a:headEnd/>
            <a:tailEnd/>
          </a:ln>
        </p:spPr>
      </p:sp>
      <p:sp>
        <p:nvSpPr>
          <p:cNvPr id="138246" name="Rectangle 7"/>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The book value of an investment under the equity method equals the cost of the investment plus (minus) the investor’s equity in the </a:t>
            </a:r>
            <a:r>
              <a:rPr lang="en-US" i="1" dirty="0" smtClean="0"/>
              <a:t>undistributed </a:t>
            </a:r>
            <a:r>
              <a:rPr lang="en-US" dirty="0" smtClean="0"/>
              <a:t>(</a:t>
            </a:r>
            <a:r>
              <a:rPr lang="en-US" i="1" dirty="0" smtClean="0"/>
              <a:t>distributed</a:t>
            </a:r>
            <a:r>
              <a:rPr lang="en-US" dirty="0" smtClean="0"/>
              <a:t>) earnings of the investee. Once Micron records these transactions, its Long-Term Investments account appears as shown.</a:t>
            </a:r>
          </a:p>
          <a:p>
            <a:endParaRPr lang="en-US" dirty="0" smtClean="0"/>
          </a:p>
        </p:txBody>
      </p:sp>
    </p:spTree>
    <p:extLst>
      <p:ext uri="{BB962C8B-B14F-4D97-AF65-F5344CB8AC3E}">
        <p14:creationId xmlns:p14="http://schemas.microsoft.com/office/powerpoint/2010/main" val="10037321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endParaRPr lang="en-US" dirty="0" smtClean="0">
              <a:ea typeface="ＭＳ Ｐゴシック" pitchFamily="34" charset="-128"/>
            </a:endParaRPr>
          </a:p>
        </p:txBody>
      </p:sp>
    </p:spTree>
    <p:extLst>
      <p:ext uri="{BB962C8B-B14F-4D97-AF65-F5344CB8AC3E}">
        <p14:creationId xmlns:p14="http://schemas.microsoft.com/office/powerpoint/2010/main" val="34065472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9267"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9268"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9269" name="Rectangle 6"/>
          <p:cNvSpPr>
            <a:spLocks noGrp="1" noRot="1" noChangeAspect="1" noChangeArrowheads="1" noTextEdit="1"/>
          </p:cNvSpPr>
          <p:nvPr>
            <p:ph type="sldImg"/>
          </p:nvPr>
        </p:nvSpPr>
        <p:spPr bwMode="auto">
          <a:xfrm>
            <a:off x="1206500" y="708025"/>
            <a:ext cx="4665663" cy="3498850"/>
          </a:xfrm>
          <a:noFill/>
          <a:ln cap="flat">
            <a:solidFill>
              <a:srgbClr val="000000"/>
            </a:solidFill>
            <a:miter lim="800000"/>
            <a:headEnd/>
            <a:tailEnd/>
          </a:ln>
        </p:spPr>
      </p:sp>
      <p:sp>
        <p:nvSpPr>
          <p:cNvPr id="139270" name="Rectangle 7"/>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A long-term investment classified as </a:t>
            </a:r>
            <a:r>
              <a:rPr lang="en-US" b="1" dirty="0" smtClean="0"/>
              <a:t>equity securities with controlling influence </a:t>
            </a:r>
            <a:r>
              <a:rPr lang="en-US" dirty="0" smtClean="0"/>
              <a:t>implies that the investor has a controlling influence over the investee. An investor who owns more than 50% of a company’s voting stock has control over the investee. This investor can dominate all other shareholders in electing the corporation’s board of directors and has control over the investee’s management. </a:t>
            </a:r>
          </a:p>
          <a:p>
            <a:endParaRPr lang="en-US" altLang="en-US" dirty="0" smtClean="0"/>
          </a:p>
          <a:p>
            <a:r>
              <a:rPr lang="en-US" dirty="0" smtClean="0"/>
              <a:t>The </a:t>
            </a:r>
            <a:r>
              <a:rPr lang="en-US" i="1" dirty="0" smtClean="0"/>
              <a:t>equity method with consolidation </a:t>
            </a:r>
            <a:r>
              <a:rPr lang="en-US" dirty="0" smtClean="0"/>
              <a:t>is used to account for long- term investments in equity securities with controlling influence. The investor reports </a:t>
            </a:r>
            <a:r>
              <a:rPr lang="en-US" i="1" dirty="0" smtClean="0"/>
              <a:t>consolidated financial statements </a:t>
            </a:r>
            <a:r>
              <a:rPr lang="en-US" dirty="0" smtClean="0"/>
              <a:t>when owning such securities. The controlling investor is called the </a:t>
            </a:r>
            <a:r>
              <a:rPr lang="en-US" b="1" dirty="0" smtClean="0"/>
              <a:t>parent, </a:t>
            </a:r>
            <a:r>
              <a:rPr lang="en-US" dirty="0" smtClean="0"/>
              <a:t>and the investee is called the </a:t>
            </a:r>
            <a:r>
              <a:rPr lang="en-US" b="1" dirty="0" smtClean="0"/>
              <a:t>subsidiary. </a:t>
            </a:r>
            <a:r>
              <a:rPr lang="en-US" dirty="0" smtClean="0"/>
              <a:t/>
            </a:r>
            <a:br>
              <a:rPr lang="en-US" dirty="0" smtClean="0"/>
            </a:br>
            <a:endParaRPr lang="en-US" altLang="en-US" dirty="0" smtClean="0"/>
          </a:p>
        </p:txBody>
      </p:sp>
    </p:spTree>
    <p:extLst>
      <p:ext uri="{BB962C8B-B14F-4D97-AF65-F5344CB8AC3E}">
        <p14:creationId xmlns:p14="http://schemas.microsoft.com/office/powerpoint/2010/main" val="32313884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4029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This slide summarizes the standard accounting for investments in securities. Recall that many investment securities are classified as either short term or long term depending on management’s intent and ability to convert them in the future. Understanding the accounting for these investments enables us to draw better conclusions from financial statements in making business decisions.</a:t>
            </a:r>
          </a:p>
          <a:p>
            <a:endParaRPr lang="en-US" altLang="en-US" dirty="0" smtClean="0"/>
          </a:p>
          <a:p>
            <a:endParaRPr lang="en-US" altLang="en-US" dirty="0" smtClean="0"/>
          </a:p>
        </p:txBody>
      </p:sp>
    </p:spTree>
    <p:extLst>
      <p:ext uri="{BB962C8B-B14F-4D97-AF65-F5344CB8AC3E}">
        <p14:creationId xmlns:p14="http://schemas.microsoft.com/office/powerpoint/2010/main" val="8414562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4131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dirty="0" smtClean="0"/>
              <a:t>Comprehensive income </a:t>
            </a:r>
            <a:r>
              <a:rPr lang="en-US" dirty="0" smtClean="0"/>
              <a:t>is defined as all changes in equity during a period except those from owners’ investments and dividends. Specifically, comprehensive income is computed by adding or subtracting </a:t>
            </a:r>
            <a:r>
              <a:rPr lang="en-US" i="1" dirty="0" smtClean="0"/>
              <a:t>other comprehensive income </a:t>
            </a:r>
            <a:r>
              <a:rPr lang="en-US" dirty="0" smtClean="0"/>
              <a:t>to net income:</a:t>
            </a:r>
          </a:p>
          <a:p>
            <a:endParaRPr lang="en-US" altLang="en-US" dirty="0" smtClean="0"/>
          </a:p>
          <a:p>
            <a:r>
              <a:rPr lang="en-US" b="1" dirty="0" smtClean="0"/>
              <a:t>Other comprehensive income </a:t>
            </a:r>
            <a:r>
              <a:rPr lang="en-US" dirty="0" smtClean="0"/>
              <a:t>includes unrealized gains and losses on available-for-sale securities, foreign currency translation adjustments, and certain pension adjustments. (</a:t>
            </a:r>
            <a:r>
              <a:rPr lang="en-US" i="1" dirty="0" smtClean="0"/>
              <a:t>Accumulated other comprehensive income </a:t>
            </a:r>
            <a:r>
              <a:rPr lang="en-US" dirty="0" smtClean="0"/>
              <a:t>is defined as the cumulative impact of </a:t>
            </a:r>
            <a:r>
              <a:rPr lang="en-US" i="1" dirty="0" smtClean="0"/>
              <a:t>other comprehensive income.</a:t>
            </a:r>
            <a:r>
              <a:rPr lang="en-US" dirty="0" smtClean="0"/>
              <a:t>)</a:t>
            </a:r>
          </a:p>
          <a:p>
            <a:r>
              <a:rPr lang="en-US" dirty="0" smtClean="0"/>
              <a:t>Comprehensive income is reported in financial statements in one of two ways (which reflects new FASB guidance):</a:t>
            </a:r>
          </a:p>
          <a:p>
            <a:r>
              <a:rPr lang="en-US" dirty="0" smtClean="0"/>
              <a:t>1.  On a separate </a:t>
            </a:r>
            <a:r>
              <a:rPr lang="en-US" i="1" dirty="0" smtClean="0"/>
              <a:t>statement of comprehensive income </a:t>
            </a:r>
            <a:r>
              <a:rPr lang="en-US" dirty="0" smtClean="0"/>
              <a:t>that immediately follows the income statement.</a:t>
            </a:r>
          </a:p>
          <a:p>
            <a:r>
              <a:rPr lang="en-US" dirty="0" smtClean="0"/>
              <a:t>2.  On the lower section of the income statement (as a single continuous </a:t>
            </a:r>
            <a:r>
              <a:rPr lang="en-US" i="1" dirty="0" smtClean="0"/>
              <a:t>statement of income and comprehensive income</a:t>
            </a:r>
            <a:r>
              <a:rPr lang="en-US" dirty="0" smtClean="0"/>
              <a:t>).</a:t>
            </a:r>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34028654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a:t>
            </a:r>
            <a:r>
              <a:rPr lang="en-US" baseline="0" dirty="0"/>
              <a:t> 15.4</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38181669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a:t>
            </a:r>
            <a:r>
              <a:rPr lang="en-US" baseline="0" dirty="0"/>
              <a:t> 15.4</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9595326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a:t>
            </a:r>
            <a:r>
              <a:rPr lang="en-US" baseline="0" dirty="0"/>
              <a:t> 15.4</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7536706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endParaRPr lang="en-US" dirty="0" smtClean="0">
              <a:ea typeface="ＭＳ Ｐゴシック" pitchFamily="34" charset="-128"/>
            </a:endParaRPr>
          </a:p>
        </p:txBody>
      </p:sp>
    </p:spTree>
    <p:extLst>
      <p:ext uri="{BB962C8B-B14F-4D97-AF65-F5344CB8AC3E}">
        <p14:creationId xmlns:p14="http://schemas.microsoft.com/office/powerpoint/2010/main" val="3076550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t>This chart shows the relative proportion of short-term and long-term investments for four different companies. Notice the difference between the investments as a percent of total assets between Microsoft and Coca-Cola. Also notice the different emphasis on short-term vs. long-term investments for Microsoft and Coca-Cola.  </a:t>
            </a:r>
          </a:p>
        </p:txBody>
      </p:sp>
    </p:spTree>
    <p:extLst>
      <p:ext uri="{BB962C8B-B14F-4D97-AF65-F5344CB8AC3E}">
        <p14:creationId xmlns:p14="http://schemas.microsoft.com/office/powerpoint/2010/main" val="22394508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4336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A company’s </a:t>
            </a:r>
            <a:r>
              <a:rPr lang="en-US" b="1" dirty="0" smtClean="0"/>
              <a:t>return on total assets </a:t>
            </a:r>
            <a:r>
              <a:rPr lang="en-US" dirty="0" smtClean="0"/>
              <a:t>(or simply </a:t>
            </a:r>
            <a:r>
              <a:rPr lang="en-US" i="1" dirty="0" smtClean="0"/>
              <a:t>return on assets</a:t>
            </a:r>
            <a:r>
              <a:rPr lang="en-US" dirty="0" smtClean="0"/>
              <a:t>) is important in assessing financial performance. The return on total assets can be separated into two components, profit margin and total asset turnover, for additional analyses. This slide shows how these two components determine return on total assets.</a:t>
            </a:r>
          </a:p>
          <a:p>
            <a:endParaRPr lang="en-US" altLang="en-US" dirty="0" smtClean="0"/>
          </a:p>
          <a:p>
            <a:r>
              <a:rPr lang="en-US" dirty="0" smtClean="0"/>
              <a:t>Profit margin reflects the percent of net income in each dollar of net sales. Total asset turnover reflects a company’s ability to produce net sales from total assets. All companies desire a high return on total assets. By considering these two components, we can often discover strengths and weaknesses not revealed by return on total assets alone. This improves our ability to assess future performance and company strategy.</a:t>
            </a:r>
            <a:endParaRPr lang="en-US" altLang="en-US" dirty="0" smtClean="0"/>
          </a:p>
        </p:txBody>
      </p:sp>
    </p:spTree>
    <p:extLst>
      <p:ext uri="{BB962C8B-B14F-4D97-AF65-F5344CB8AC3E}">
        <p14:creationId xmlns:p14="http://schemas.microsoft.com/office/powerpoint/2010/main" val="19189249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To illustrate, consider return on total assets and its components for </a:t>
            </a:r>
            <a:r>
              <a:rPr lang="en-US" b="1" dirty="0" smtClean="0"/>
              <a:t>Gap Inc. </a:t>
            </a:r>
          </a:p>
          <a:p>
            <a:endParaRPr lang="en-US" altLang="en-US" b="1" dirty="0" smtClean="0"/>
          </a:p>
          <a:p>
            <a:r>
              <a:rPr lang="en-US" sz="1200" b="0" i="0" kern="1200" dirty="0" smtClean="0">
                <a:solidFill>
                  <a:schemeClr val="tx1"/>
                </a:solidFill>
                <a:effectLst/>
                <a:latin typeface="+mn-lt"/>
                <a:ea typeface="+mn-ea"/>
                <a:cs typeface="+mn-cs"/>
              </a:rPr>
              <a:t>At least three findings emerge. First, Gap’s return on total assets decreased (worsened) from 16.3% in 2015 to 12.1% in 2016. This ended a three-year period in which Gap’s return on assets was at least 15%. Second, asset turnover decreased (worsened) from 2.12 in 2015 to 2.08 in 2016. Third, Gap’s profit margin dipped in 2016 to 5.8%. Profit margin has not been this low since 2012. These components reveal the dual role of profit margin and asset turnover in determining return on total assets. They also reveal that the main driver of Gap’s recent decline in return on total assets is profit margin.</a:t>
            </a:r>
          </a:p>
          <a:p>
            <a:endParaRPr lang="en-US" dirty="0" smtClean="0"/>
          </a:p>
          <a:p>
            <a:r>
              <a:rPr lang="en-US" dirty="0" smtClean="0"/>
              <a:t>Generally, if a company is to maintain or improve its return on total assets, it must meet any decline in either profit margin or total asset turnover with an increase in the other. If not, return on assets will decline. Companies consider these components in planning strategies. A component analysis can also reveal where a company is weak and where changes are needed, especially in a competitor analysis. If asset turnover is lower than the industry norm, for instance, a company should focus on raising asset turnover at least to the norm. The same applies to profit margin.</a:t>
            </a:r>
          </a:p>
          <a:p>
            <a:endParaRPr lang="en-US" altLang="en-US" dirty="0" smtClean="0"/>
          </a:p>
          <a:p>
            <a:endParaRPr lang="en-US" altLang="en-US" dirty="0" smtClean="0"/>
          </a:p>
        </p:txBody>
      </p:sp>
    </p:spTree>
    <p:extLst>
      <p:ext uri="{BB962C8B-B14F-4D97-AF65-F5344CB8AC3E}">
        <p14:creationId xmlns:p14="http://schemas.microsoft.com/office/powerpoint/2010/main" val="38701544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endParaRPr lang="en-US" dirty="0" smtClean="0">
              <a:ea typeface="ＭＳ Ｐゴシック" pitchFamily="34" charset="-128"/>
            </a:endParaRPr>
          </a:p>
        </p:txBody>
      </p:sp>
    </p:spTree>
    <p:extLst>
      <p:ext uri="{BB962C8B-B14F-4D97-AF65-F5344CB8AC3E}">
        <p14:creationId xmlns:p14="http://schemas.microsoft.com/office/powerpoint/2010/main" val="2729562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4541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dirty="0" smtClean="0"/>
              <a:t>Two major challenges arise </a:t>
            </a:r>
            <a:r>
              <a:rPr lang="en-US" dirty="0" smtClean="0"/>
              <a:t>when companies have international operations relate to transactions that involve more than one currency. The first is to account for sales and purchases listed in a foreign currency. The second is to prepare consolidated financial statements with international subsidiaries. For ease in this discussion, we use companies with a U.S. base of operations and assume the need to prepare financial statements in U.S. dollars. This means the </a:t>
            </a:r>
            <a:r>
              <a:rPr lang="en-US" i="1" dirty="0" smtClean="0"/>
              <a:t>reporting currency </a:t>
            </a:r>
            <a:r>
              <a:rPr lang="en-US" dirty="0" smtClean="0"/>
              <a:t>of these companies is the U.S. dollar.</a:t>
            </a:r>
          </a:p>
        </p:txBody>
      </p:sp>
    </p:spTree>
    <p:extLst>
      <p:ext uri="{BB962C8B-B14F-4D97-AF65-F5344CB8AC3E}">
        <p14:creationId xmlns:p14="http://schemas.microsoft.com/office/powerpoint/2010/main" val="7542193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4643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Markets for the purchase and sale of foreign currencies exist all over the world. In these markets, U.S. dollars can be exchanged for Canadian dollars, British pounds, Japanese yen, euros, or any other legal currencies. The price of one currency stated in terms of another currency is called a </a:t>
            </a:r>
            <a:r>
              <a:rPr lang="en-US" b="1" dirty="0" smtClean="0"/>
              <a:t>foreign exchange rate. </a:t>
            </a:r>
          </a:p>
          <a:p>
            <a:endParaRPr lang="en-US" altLang="en-US" b="1" dirty="0" smtClean="0"/>
          </a:p>
        </p:txBody>
      </p:sp>
    </p:spTree>
    <p:extLst>
      <p:ext uri="{BB962C8B-B14F-4D97-AF65-F5344CB8AC3E}">
        <p14:creationId xmlns:p14="http://schemas.microsoft.com/office/powerpoint/2010/main" val="32736547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4745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To illustrate, consider the case of the U.S.-based manufacturer Boston Company, which makes credit sales to London Outfitters, a British retail company. A sale occurs on December 12, 2016, for a price of £10,000 with payment due on February 10, 2017. Boston Company keeps its accounting records in U.S. dollars. To record the sale, Boston Company must translate the sales price from pounds to dollars. This is done using the exchange rate on the date of the sale. Assuming the exchange rate on December 12, 2016, is $1.80, Boston records this sale as shown.</a:t>
            </a:r>
          </a:p>
        </p:txBody>
      </p:sp>
    </p:spTree>
    <p:extLst>
      <p:ext uri="{BB962C8B-B14F-4D97-AF65-F5344CB8AC3E}">
        <p14:creationId xmlns:p14="http://schemas.microsoft.com/office/powerpoint/2010/main" val="22151581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4848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When Boston Company prepares its annual financial statements on December 31, 2016, the current exchange rate is $1.84. Thus, the current dollar value of Boston Company’s receivable is $18,400 (£10,000 x $1.84/£). This amount is $400 higher than the amount recorded on December 12. Accounting principles require a receivable to be reported in the balance sheet at its current dollar value. Thus, Boston Company must make the following entry to record the increase in the dollar value of this receivable at year-end.</a:t>
            </a:r>
          </a:p>
          <a:p>
            <a:endParaRPr lang="en-US" altLang="en-US" dirty="0" smtClean="0"/>
          </a:p>
        </p:txBody>
      </p:sp>
    </p:spTree>
    <p:extLst>
      <p:ext uri="{BB962C8B-B14F-4D97-AF65-F5344CB8AC3E}">
        <p14:creationId xmlns:p14="http://schemas.microsoft.com/office/powerpoint/2010/main" val="25600560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4950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On February 10, 2017, Boston Company receives London Outfitters’ payment of £10,000. It immediately exchanges the pounds for U.S. dollars. On this date, the exchange rate for pounds is $1.78. Thus, Boston Company receives only $17,800 (£10,000 x $1.78/£). It records the cash receipt and the loss associated with the decline in the exchange rate as shown.</a:t>
            </a:r>
          </a:p>
          <a:p>
            <a:endParaRPr lang="en-US" dirty="0" smtClean="0"/>
          </a:p>
          <a:p>
            <a:r>
              <a:rPr lang="en-US" dirty="0" smtClean="0"/>
              <a:t>Gains and losses from foreign exchange transactions are accumulated in the Foreign Exchange Gain (or Loss) account. After year-end adjustments, the balance in the Foreign Exchange Gain (or Loss) account is reported on the income statement and closed to the Income Summary account.</a:t>
            </a:r>
          </a:p>
          <a:p>
            <a:endParaRPr lang="en-US" dirty="0" smtClean="0"/>
          </a:p>
          <a:p>
            <a:endParaRPr lang="en-US" altLang="en-US" dirty="0" smtClean="0"/>
          </a:p>
        </p:txBody>
      </p:sp>
    </p:spTree>
    <p:extLst>
      <p:ext uri="{BB962C8B-B14F-4D97-AF65-F5344CB8AC3E}">
        <p14:creationId xmlns:p14="http://schemas.microsoft.com/office/powerpoint/2010/main" val="27847093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5053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Accounting for credit purchases from an international seller is similar to the case of a credit sale to an international customer. In particular, if the U.S. company is required to make payment in a foreign currency, the account payable must be translated into dollars before the U.S. company can record it. If the exchange rate is different when preparing financial statements and when paying for the purchase, the U.S. company must recognize a foreign exchange gain or loss at those dates. To illustrate, assume NC Imports, a U.S. company, purchases products costing €20,000 (euros) from Hamburg Brewing on January 15, when the exchange rate is $1.20 per euro. NC records this transaction is shown.</a:t>
            </a:r>
          </a:p>
          <a:p>
            <a:endParaRPr lang="en-US" altLang="en-US" dirty="0" smtClean="0"/>
          </a:p>
          <a:p>
            <a:endParaRPr lang="en-US" altLang="en-US" dirty="0" smtClean="0"/>
          </a:p>
        </p:txBody>
      </p:sp>
    </p:spTree>
    <p:extLst>
      <p:ext uri="{BB962C8B-B14F-4D97-AF65-F5344CB8AC3E}">
        <p14:creationId xmlns:p14="http://schemas.microsoft.com/office/powerpoint/2010/main" val="33809958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5155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NC Imports makes payment in full on February 14 when the exchange rate is $1.25 per euro, which is recorded as shown.</a:t>
            </a:r>
          </a:p>
          <a:p>
            <a:endParaRPr lang="en-US" dirty="0" smtClean="0"/>
          </a:p>
          <a:p>
            <a:endParaRPr lang="en-US" dirty="0" smtClean="0"/>
          </a:p>
          <a:p>
            <a:endParaRPr lang="en-US" altLang="en-US" dirty="0" smtClean="0"/>
          </a:p>
        </p:txBody>
      </p:sp>
    </p:spTree>
    <p:extLst>
      <p:ext uri="{BB962C8B-B14F-4D97-AF65-F5344CB8AC3E}">
        <p14:creationId xmlns:p14="http://schemas.microsoft.com/office/powerpoint/2010/main" val="1958832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0240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Cash equivalents are investments that are both readily converted to known amounts of cash and mature within three months. Many investments, however, mature between three and 12 months. These investments are </a:t>
            </a:r>
            <a:r>
              <a:rPr lang="en-US" b="1" dirty="0" smtClean="0"/>
              <a:t>short-term investments, </a:t>
            </a:r>
            <a:r>
              <a:rPr lang="en-US" dirty="0" smtClean="0"/>
              <a:t>also called </a:t>
            </a:r>
            <a:r>
              <a:rPr lang="en-US" i="1" dirty="0" smtClean="0"/>
              <a:t>temporary investments </a:t>
            </a:r>
            <a:r>
              <a:rPr lang="en-US" dirty="0" smtClean="0"/>
              <a:t>and </a:t>
            </a:r>
            <a:r>
              <a:rPr lang="en-US" i="1" dirty="0" smtClean="0"/>
              <a:t>marketable securities</a:t>
            </a:r>
            <a:r>
              <a:rPr lang="en-US" dirty="0" smtClean="0"/>
              <a:t>. Specifically, short-term investments are securities that (1) management intends to convert to cash within one year or the operating cycle, whichever is longer, and (2) are readily convertible to cash. Short-term investments are current assets and serve a purpose similar to cash equivalents.</a:t>
            </a:r>
            <a:endParaRPr lang="en-US" sz="1400" dirty="0" smtClean="0"/>
          </a:p>
          <a:p>
            <a:endParaRPr 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16560634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 second challenge in accounting for international operations involves preparing consolidated financial statements when the parent company has one or more international subsidiaries. Consider a U.S.-based company that owns a controlling interest in a French subsidiary. The reporting currency of the U.S. parent is the dollar. The French subsidiary maintains its financial records in euros. Before preparing consolidated statements, the parent must translate financial statements of the French company into U.S. dollars. After this translation is complete (including that for accounting differences), it prepares consolidated statements the same as for domestic subsidiaries. Procedures for translating an international subsidiary’s account balances depend on the nature of the subsidiary’s operations. The process requires the parent company to select appropriate foreign exchange rates and to apply those rates to the foreign subsidiary’s account balances, and report the change as a component of other comprehensive income. </a:t>
            </a:r>
          </a:p>
          <a:p>
            <a:endParaRPr lang="en-US" altLang="en-US" dirty="0" smtClean="0"/>
          </a:p>
        </p:txBody>
      </p:sp>
    </p:spTree>
    <p:extLst>
      <p:ext uri="{BB962C8B-B14F-4D97-AF65-F5344CB8AC3E}">
        <p14:creationId xmlns:p14="http://schemas.microsoft.com/office/powerpoint/2010/main" val="6329662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125915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0342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dirty="0" smtClean="0"/>
              <a:t>Long-term investments </a:t>
            </a:r>
            <a:r>
              <a:rPr lang="en-US" dirty="0" smtClean="0"/>
              <a:t>in securities are securities that are not readily convertible to cash or are not intended to be converted into cash in the short term. Long-term investments also include funds designated for a special purpose, such as investments in land or other assets not used in the company’s operations. Long-term investments are noncurrent assets often titled </a:t>
            </a:r>
            <a:r>
              <a:rPr lang="en-US" i="1" dirty="0" smtClean="0"/>
              <a:t>Long-Term Investments</a:t>
            </a:r>
            <a:r>
              <a:rPr lang="en-US" dirty="0" smtClean="0"/>
              <a:t>.</a:t>
            </a:r>
          </a:p>
          <a:p>
            <a:r>
              <a:rPr lang="en-US" dirty="0" smtClean="0"/>
              <a:t/>
            </a:r>
            <a:br>
              <a:rPr lang="en-US" dirty="0" smtClean="0"/>
            </a:br>
            <a:endParaRPr lang="en-US" dirty="0" smtClean="0"/>
          </a:p>
          <a:p>
            <a:endParaRPr lang="en-US" altLang="en-US" dirty="0" smtClean="0"/>
          </a:p>
        </p:txBody>
      </p:sp>
    </p:spTree>
    <p:extLst>
      <p:ext uri="{BB962C8B-B14F-4D97-AF65-F5344CB8AC3E}">
        <p14:creationId xmlns:p14="http://schemas.microsoft.com/office/powerpoint/2010/main" val="871425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0445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Investments in securities can include both debt and equity securities. </a:t>
            </a:r>
            <a:r>
              <a:rPr lang="en-US" i="1" dirty="0" smtClean="0"/>
              <a:t>Debt securities </a:t>
            </a:r>
            <a:r>
              <a:rPr lang="en-US" dirty="0" smtClean="0"/>
              <a:t>reflect a creditor relationship such as investments in notes, bonds, and certificates of deposit; they are issued by governments, companies, and individuals. </a:t>
            </a:r>
            <a:r>
              <a:rPr lang="en-US" i="1" dirty="0" smtClean="0"/>
              <a:t>Equity securities </a:t>
            </a:r>
            <a:r>
              <a:rPr lang="en-US" dirty="0" smtClean="0"/>
              <a:t>reflect an owner relationship such as shares of stock issued by companies.</a:t>
            </a:r>
          </a:p>
          <a:p>
            <a:endParaRPr lang="en-US" altLang="en-US" dirty="0" smtClean="0"/>
          </a:p>
        </p:txBody>
      </p:sp>
    </p:spTree>
    <p:extLst>
      <p:ext uri="{BB962C8B-B14F-4D97-AF65-F5344CB8AC3E}">
        <p14:creationId xmlns:p14="http://schemas.microsoft.com/office/powerpoint/2010/main" val="1799616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51203" name="Rectangle 3"/>
          <p:cNvSpPr>
            <a:spLocks noGrp="1" noChangeArrowheads="1"/>
          </p:cNvSpPr>
          <p:nvPr>
            <p:ph type="body" idx="1"/>
          </p:nvPr>
        </p:nvSpPr>
        <p:spPr bwMode="auto"/>
        <p:txBody>
          <a:bodyPr wrap="square" numCol="1" anchor="t" anchorCtr="0" compatLnSpc="1">
            <a:prstTxWarp prst="textNoShape">
              <a:avLst/>
            </a:prstTxWarp>
            <a:normAutofit fontScale="92500"/>
          </a:bodyPr>
          <a:lstStyle/>
          <a:p>
            <a:pPr>
              <a:defRPr/>
            </a:pPr>
            <a:r>
              <a:rPr lang="en-US" dirty="0" smtClean="0"/>
              <a:t>Accounting for investments in securities depends on three factors:</a:t>
            </a:r>
            <a:r>
              <a:rPr lang="en-US" sz="1400" dirty="0" smtClean="0"/>
              <a:t> (1) </a:t>
            </a:r>
            <a:r>
              <a:rPr lang="en-US" dirty="0" smtClean="0"/>
              <a:t>security type, either debt or equity, (2) the company’s intent to hold the security either short term or long term, and (3) the company’s (investor’s) percentage of ownership in the other company’s (investee’s) equity securities. This slide identifies five classes of securities using these three factors. It describes each of these five classes of securities and the standard reporting required under each class.</a:t>
            </a:r>
            <a:endParaRPr lang="en-US" sz="1400" dirty="0" smtClean="0"/>
          </a:p>
          <a:p>
            <a:pPr>
              <a:defRPr/>
            </a:pPr>
            <a:endParaRPr lang="en-US" dirty="0" smtClean="0"/>
          </a:p>
          <a:p>
            <a:pPr>
              <a:defRPr/>
            </a:pPr>
            <a:r>
              <a:rPr lang="en-US" dirty="0" smtClean="0"/>
              <a:t>Trading securities include both debt and equity investments that are actively traded and are reported in the balance sheet at fair value.</a:t>
            </a:r>
          </a:p>
          <a:p>
            <a:pPr>
              <a:defRPr/>
            </a:pPr>
            <a:r>
              <a:rPr lang="en-US" dirty="0" smtClean="0"/>
              <a:t>Held-to-maturity investments represent investment in debt instruments of another company. In the balance sheet, held-to-maturity investments are shown at amortized cost.</a:t>
            </a:r>
          </a:p>
          <a:p>
            <a:pPr>
              <a:defRPr/>
            </a:pPr>
            <a:r>
              <a:rPr lang="en-US" dirty="0" smtClean="0"/>
              <a:t> </a:t>
            </a:r>
          </a:p>
          <a:p>
            <a:pPr>
              <a:defRPr/>
            </a:pPr>
            <a:r>
              <a:rPr lang="en-US" dirty="0" smtClean="0"/>
              <a:t>Available-for-sale investments are those investments that cannot be classified as held-to-maturity or trading. Like trading securities, available-for-sale securities are shown in the balance sheet at fair value rather than historical cost. A company that owns between 20 and 50 percent of the voting common stock of another company is assumed to have significant influence over the operating policies of that company. When a company has significant influence over another company, the equity method of accounting for the investment is used. </a:t>
            </a:r>
            <a:br>
              <a:rPr lang="en-US" dirty="0" smtClean="0"/>
            </a:br>
            <a:endParaRPr lang="en-US" dirty="0" smtClean="0"/>
          </a:p>
          <a:p>
            <a:pPr>
              <a:defRPr/>
            </a:pPr>
            <a:r>
              <a:rPr lang="en-US" dirty="0" smtClean="0"/>
              <a:t>When a company owns more than 50 percent of the voting common stock of another company, it has a controlling influence over that company. In this case, consolidation is the proper accounting treatment. </a:t>
            </a:r>
          </a:p>
        </p:txBody>
      </p:sp>
    </p:spTree>
    <p:extLst>
      <p:ext uri="{BB962C8B-B14F-4D97-AF65-F5344CB8AC3E}">
        <p14:creationId xmlns:p14="http://schemas.microsoft.com/office/powerpoint/2010/main" val="10167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780EE44-ABCE-4ED5-97D7-26E75B298FCD}"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8975A9B5-BC8C-4C4B-B599-984967670832}" type="slidenum">
              <a:rPr lang="en-US"/>
              <a:pPr>
                <a:defRPr/>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FD8296-849C-4E2D-934F-E8C62DE98FEF}"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CA96F5BB-0998-4564-B756-E969FFA1F853}" type="slidenum">
              <a:rPr lang="en-US"/>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217143-8BEE-456A-8B6E-F925719808FA}"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76A8083A-8E34-457C-911F-45D665DD4023}" type="slidenum">
              <a:rPr lang="en-US"/>
              <a:pPr>
                <a:defRPr/>
              </a:pPr>
              <a:t>‹#›</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4C5D7CB-5824-4EB9-9587-B59CC6B5A50F}"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983DC73-A691-4EC2-AE99-05E4AC5FBE7B}" type="slidenum">
              <a:rPr lang="en-US"/>
              <a:pPr>
                <a:defRPr/>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0B54763-13CD-470A-9691-7D5A626BEEB8}"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2E77F28-5E33-408A-88B6-800A1D8D93C8}" type="slidenum">
              <a:rPr lang="en-US"/>
              <a:pPr>
                <a:defRPr/>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672D66C-5A7C-43B1-AC21-A2191A5A2CDE}"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01A9B237-748E-4D48-B9BA-FEE80868FB30}" type="slidenum">
              <a:rPr lang="en-US"/>
              <a:pPr>
                <a:defRPr/>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AF1F195-1B8D-465D-BE59-D64DF275A5A7}"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0D60593A-879D-480F-999B-C63C6720F2FD}"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215BC5A-D5A1-4E11-B9A0-C80F0BD108C4}"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3D465630-F531-4CDD-BFB2-C79A110195D2}" type="slidenum">
              <a:rPr lang="en-US"/>
              <a:pPr>
                <a:defRPr/>
              </a:pPr>
              <a:t>‹#›</a:t>
            </a:fld>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26D6B6D-F6C0-4A17-927F-D5AC3F9E0D12}"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AD23902-D15E-483E-8DCD-A6199D767A93}" type="slidenum">
              <a:rPr lang="en-US"/>
              <a:pPr>
                <a:defRPr/>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C070C11-6578-4E21-9D8E-13D42E8F1F4A}"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F3E3C4C-ABF7-41EF-8CCA-ED9396F109BE}" type="slidenum">
              <a:rPr lang="en-US"/>
              <a:pPr>
                <a:defRPr/>
              </a:pPr>
              <a:t>‹#›</a:t>
            </a:fld>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40FE259E-369B-447B-93DC-307FFA94524A}"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280B90F-1424-4310-AA35-E9D719536903}" type="slidenum">
              <a:rPr lang="en-US"/>
              <a:pPr>
                <a:defRPr/>
              </a:pPr>
              <a:t>‹#›</a:t>
            </a:fld>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5FACC29-C3CB-452F-99C0-CA3E82D37468}"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AA13D6A-8F5C-43C4-AAEA-07E93AF66259}" type="slidenum">
              <a:rPr lang="en-US"/>
              <a:pPr>
                <a:defRPr/>
              </a:pPr>
              <a:t>‹#›</a:t>
            </a:fld>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BD27E47-613A-4F62-950B-E965EE09239E}"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59AFA5C-B26B-4355-898A-5EFF290FAC51}" type="slidenum">
              <a:rPr lang="en-US"/>
              <a:pPr>
                <a:defRPr/>
              </a:pPr>
              <a:t>‹#›</a:t>
            </a:fld>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5B20BE2-36D2-481E-B8B9-0E3740310DDB}"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A9F5BBA-878E-40A8-A527-AD74C70CA5AD}" type="slidenum">
              <a:rPr lang="en-US"/>
              <a:pPr>
                <a:defRPr/>
              </a:pPr>
              <a:t>‹#›</a:t>
            </a:fld>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C2B99E95-F041-4F5E-84DE-453321B6234C}"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B8A371C-6FAF-428B-A2DF-1B9D69ADCABE}" type="slidenum">
              <a:rPr lang="en-US"/>
              <a:pPr>
                <a:defRPr/>
              </a:pPr>
              <a:t>‹#›</a:t>
            </a:fld>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C94B4D65-863A-4E34-B669-9CFEC29D9D4A}"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DABB75B-07EF-4BBE-8191-44AA940B68F7}" type="slidenum">
              <a:rPr lang="en-US"/>
              <a:pPr>
                <a:defRPr/>
              </a:pPr>
              <a:t>‹#›</a:t>
            </a:fld>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64B98F5-3B3C-4E85-BDBD-3274EA46B1E1}"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DA4F608-10D2-4FEE-BFF9-8E7CCB000E56}" type="slidenum">
              <a:rPr lang="en-US"/>
              <a:pPr>
                <a:defRPr/>
              </a:pPr>
              <a:t>‹#›</a:t>
            </a:fld>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3B65281-D08E-402C-A380-7D9DCC34B26D}"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9FE1A56-FA8B-48FE-A5DC-28751AAA4CC3}"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7B257B2-892B-4369-9B00-6C6A9C307DA0}"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B91AA761-BBA9-4A5A-AABA-D15EB4AFFDBC}" type="slidenum">
              <a:rPr lang="en-US"/>
              <a:pPr>
                <a:defRPr/>
              </a:pPr>
              <a:t>‹#›</a:t>
            </a:fld>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EC1E81D-2B5F-4F3F-8DF4-43A793D56243}"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48697E5-5AF8-4DA0-BCBB-58E0DDE89E5D}" type="slidenum">
              <a:rPr lang="en-US"/>
              <a:pPr>
                <a:defRPr/>
              </a:pPr>
              <a:t>‹#›</a:t>
            </a:fld>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C1F9043-7D3B-4888-9484-4E23F0897667}"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D310567-E40A-4137-A09F-A0F1E8BD9BFC}" type="slidenum">
              <a:rPr lang="en-US"/>
              <a:pPr>
                <a:defRPr/>
              </a:pPr>
              <a:t>‹#›</a:t>
            </a:fld>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E562C50-14C9-4FBA-85D8-FDDFF9C14EB9}"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44B24DB-B6AC-4F47-B2EF-AF88043B386A}" type="slidenum">
              <a:rPr lang="en-US"/>
              <a:pPr>
                <a:defRPr/>
              </a:pPr>
              <a:t>‹#›</a:t>
            </a:fld>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56689D7-1D58-4F27-8408-346E9D78D056}"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431C85D-B820-4F34-AE8D-3C98CD2FEB55}" type="slidenum">
              <a:rPr lang="en-US"/>
              <a:pPr>
                <a:defRPr/>
              </a:pPr>
              <a:t>‹#›</a:t>
            </a:fld>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AA0B4CC-76B8-4B13-8D3D-6A5757E62AB6}"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8E0DC9C-F7E2-4CD1-B800-D605EA0F9265}" type="slidenum">
              <a:rPr lang="en-US"/>
              <a:pPr>
                <a:defRPr/>
              </a:pPr>
              <a:t>‹#›</a:t>
            </a:fld>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1F868F6-566B-4E61-A9CE-C2B90C58D3FC}"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0F0B46F1-8EFB-4DF5-AAF6-FCB19AD15A09}" type="slidenum">
              <a:rPr lang="en-US"/>
              <a:pPr>
                <a:defRPr/>
              </a:pPr>
              <a:t>‹#›</a:t>
            </a:fld>
            <a:endParaRPr lang="en-US"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A32232F-41F1-47AC-A357-34C6428E2BE6}"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06955D25-88A1-4C8A-9DC0-912AEFA9F3C5}" type="slidenum">
              <a:rPr lang="en-US"/>
              <a:pPr>
                <a:defRPr/>
              </a:pPr>
              <a:t>‹#›</a:t>
            </a:fld>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45459A3F-3F4A-4185-90EF-38D3B3800CC0}"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8C1550C-0D13-4AB5-A47D-F066CFABFA35}" type="slidenum">
              <a:rPr lang="en-US"/>
              <a:pPr>
                <a:defRPr/>
              </a:pPr>
              <a:t>‹#›</a:t>
            </a:fld>
            <a:endParaRPr 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C69CF63-7A96-46DB-8F62-D8A230821832}"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9360E06-C329-4D29-A840-66C4725AA714}" type="slidenum">
              <a:rPr lang="en-US"/>
              <a:pPr>
                <a:defRPr/>
              </a:pPr>
              <a:t>‹#›</a:t>
            </a:fld>
            <a:endParaRPr lang="en-US"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0FCE5DD-5FDC-4A2A-B29C-20BE3C74B7AD}"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0EAB4E5-DFF9-436E-BEA3-1EB39C928966}"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422919E-54A9-4F5D-8A26-A35CE02934D9}" type="datetime1">
              <a:rPr lang="en-US" smtClean="0"/>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B2E99EA2-E432-4E05-A430-B4FAC9F17C50}" type="slidenum">
              <a:rPr lang="en-US"/>
              <a:pPr>
                <a:defRPr/>
              </a:pPr>
              <a:t>‹#›</a:t>
            </a:fld>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4A7BE4D-7569-4FFF-9A66-66D71CCA7A70}"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17A44E0-B597-4504-8484-CD2CF30FA0BC}" type="slidenum">
              <a:rPr lang="en-US"/>
              <a:pPr>
                <a:defRPr/>
              </a:pPr>
              <a:t>‹#›</a:t>
            </a:fld>
            <a:endParaRPr lang="en-US" dirty="0"/>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BB534D9-6425-4808-8E6E-B8B6615756C5}"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EF94F80-7A69-442E-92DA-FE82F7B59324}" type="slidenum">
              <a:rPr lang="en-US"/>
              <a:pPr>
                <a:defRPr/>
              </a:pPr>
              <a:t>‹#›</a:t>
            </a:fld>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CB9ACABF-6118-4DC8-B38B-85A083BD1EE8}"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F7BD942-4DB4-4D22-82B2-E94EC781C36D}" type="slidenum">
              <a:rPr lang="en-US"/>
              <a:pPr>
                <a:defRPr/>
              </a:pPr>
              <a:t>‹#›</a:t>
            </a:fld>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133DEED-3909-4578-B979-C06EAD3D0A6E}"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CF953D0-1349-49D4-BF63-1003E751E7BA}" type="slidenum">
              <a:rPr lang="en-US"/>
              <a:pPr>
                <a:defRPr/>
              </a:pPr>
              <a:t>‹#›</a:t>
            </a:fld>
            <a:endParaRPr lang="en-US" dirty="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DF0F2D0-FCEA-4FE8-8D9C-C15E04E09497}"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DFB29EB-5C9B-48BD-AF36-7DFD322DCA4A}" type="slidenum">
              <a:rPr lang="en-US"/>
              <a:pPr>
                <a:defRPr/>
              </a:pPr>
              <a:t>‹#›</a:t>
            </a:fld>
            <a:endParaRPr lang="en-US" dirty="0"/>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A4C17A6-4CEC-4B42-8A4C-7BF3D0B05D38}"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D6FD400-22DF-4483-956F-7624B1E5853E}" type="slidenum">
              <a:rPr lang="en-US"/>
              <a:pPr>
                <a:defRPr/>
              </a:pPr>
              <a:t>‹#›</a:t>
            </a:fld>
            <a:endParaRPr lang="en-US" dirty="0"/>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C919A8C-9491-4137-9861-3C56AE0D2462}"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B408A72-803F-4FBF-9123-334AA646F61B}" type="slidenum">
              <a:rPr lang="en-US"/>
              <a:pPr>
                <a:defRPr/>
              </a:pPr>
              <a:t>‹#›</a:t>
            </a:fld>
            <a:endParaRPr lang="en-US" dirty="0"/>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EA2155D-5473-484A-943D-9CD9F132A608}"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83011D0-CE47-4CF7-86F7-DA6F347878CD}" type="slidenum">
              <a:rPr lang="en-US"/>
              <a:pPr>
                <a:defRPr/>
              </a:pPr>
              <a:t>‹#›</a:t>
            </a:fld>
            <a:endParaRPr lang="en-US" dirty="0"/>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6B72DDC-F162-4A1E-8AED-9EAE38E3AA7A}"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0A18A63-A06B-431C-8B61-CF1B92841B57}" type="slidenum">
              <a:rPr lang="en-US"/>
              <a:pPr>
                <a:defRPr/>
              </a:pPr>
              <a:t>‹#›</a:t>
            </a:fld>
            <a:endParaRPr lang="en-US" dirty="0"/>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85C0D6B-A228-4BC7-AE74-EA74001B2B8A}"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750241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D763789-6A27-49C6-A1A5-246FE6B28CAC}" type="datetime1">
              <a:rPr lang="en-US" smtClean="0"/>
              <a:pPr>
                <a:defRPr/>
              </a:pPr>
              <a:t>1/1/2018</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5"/>
          <p:cNvSpPr>
            <a:spLocks noGrp="1"/>
          </p:cNvSpPr>
          <p:nvPr>
            <p:ph type="sldNum" sz="quarter" idx="12"/>
          </p:nvPr>
        </p:nvSpPr>
        <p:spPr/>
        <p:txBody>
          <a:bodyPr/>
          <a:lstStyle>
            <a:lvl1pPr>
              <a:defRPr/>
            </a:lvl1pPr>
          </a:lstStyle>
          <a:p>
            <a:pPr>
              <a:defRPr/>
            </a:pPr>
            <a:fld id="{BED0D9C4-C8F5-401D-A2CD-B551C30FBBE8}" type="slidenum">
              <a:rPr lang="en-US"/>
              <a:pPr>
                <a:defRPr/>
              </a:pPr>
              <a:t>‹#›</a:t>
            </a:fld>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482511-DF62-4D98-B2FF-C737280754FA}"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66463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F6BC89-3168-493F-84CD-4AC9A0B06593}"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469098"/>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767881-7528-46CE-BC0A-49D1AF00303D}"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82032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9868B-D658-4565-8C23-F8C79909A18E}" type="datetime1">
              <a:rPr lang="en-US" smtClean="0">
                <a:solidFill>
                  <a:prstClr val="black">
                    <a:tint val="75000"/>
                  </a:prstClr>
                </a:solidFill>
              </a:rPr>
              <a:pPr/>
              <a:t>1/1/2018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7329839"/>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63E6F2-E096-45F4-B32F-5F98A41769DF}" type="datetime1">
              <a:rPr lang="en-US" smtClean="0">
                <a:solidFill>
                  <a:prstClr val="black">
                    <a:tint val="75000"/>
                  </a:prstClr>
                </a:solidFill>
              </a:rPr>
              <a:pPr/>
              <a:t>1/1/2018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91700"/>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1E641-665E-4768-821C-2AC3EEB77E40}" type="datetime1">
              <a:rPr lang="en-US" smtClean="0">
                <a:solidFill>
                  <a:prstClr val="black">
                    <a:tint val="75000"/>
                  </a:prstClr>
                </a:solidFill>
              </a:rPr>
              <a:pPr/>
              <a:t>1/1/2018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103479"/>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8A895-93CF-4621-8AD8-E2E5FF92840D}"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5455327"/>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5673DA-643A-4A75-A9A4-D552DB93152B}"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594030"/>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8E413B-B2AD-4733-AFCE-5483950BB2AB}"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8272242"/>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DD941-CA54-4484-A9C9-17E4A7C68DCB}"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60281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87EDAA5-1D97-4F8D-A989-0DE51450E945}" type="datetime1">
              <a:rPr lang="en-US" smtClean="0"/>
              <a:pPr>
                <a:defRPr/>
              </a:pPr>
              <a:t>1/1/2018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5"/>
          <p:cNvSpPr>
            <a:spLocks noGrp="1"/>
          </p:cNvSpPr>
          <p:nvPr>
            <p:ph type="sldNum" sz="quarter" idx="12"/>
          </p:nvPr>
        </p:nvSpPr>
        <p:spPr/>
        <p:txBody>
          <a:bodyPr/>
          <a:lstStyle>
            <a:lvl1pPr>
              <a:defRPr/>
            </a:lvl1pPr>
          </a:lstStyle>
          <a:p>
            <a:pPr>
              <a:defRPr/>
            </a:pPr>
            <a:fld id="{C64D6B89-E144-42D2-802F-E11A9B9EBE51}"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39B783-51D1-43E3-918C-5E1AADA43FEF}" type="datetime1">
              <a:rPr lang="en-US" smtClean="0"/>
              <a:pPr>
                <a:defRPr/>
              </a:pPr>
              <a:t>1/1/2018</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5"/>
          <p:cNvSpPr>
            <a:spLocks noGrp="1"/>
          </p:cNvSpPr>
          <p:nvPr>
            <p:ph type="sldNum" sz="quarter" idx="12"/>
          </p:nvPr>
        </p:nvSpPr>
        <p:spPr/>
        <p:txBody>
          <a:bodyPr/>
          <a:lstStyle>
            <a:lvl1pPr>
              <a:defRPr/>
            </a:lvl1pPr>
          </a:lstStyle>
          <a:p>
            <a:pPr>
              <a:defRPr/>
            </a:pPr>
            <a:fld id="{EE3C548E-C1E6-4348-B584-6A990FD8E1F7}"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45F3AA6-D02B-4202-93D2-34B3341FF516}" type="datetime1">
              <a:rPr lang="en-US" smtClean="0"/>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6C9F5AA6-F07E-4064-B0B6-2D3DD0B69E79}" type="slidenum">
              <a:rPr lang="en-US"/>
              <a:pPr>
                <a:defRPr/>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7DE635-3F58-4F6A-AF9A-3368D234F7F1}" type="datetime1">
              <a:rPr lang="en-US" smtClean="0"/>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07344A63-5F3D-4C72-BE36-1E6DE4950188}" type="slidenum">
              <a:rPr lang="en-US"/>
              <a:pPr>
                <a:defRPr/>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Arial" charset="0"/>
                <a:cs typeface="Arial" charset="0"/>
              </a:defRPr>
            </a:lvl1pPr>
          </a:lstStyle>
          <a:p>
            <a:pPr>
              <a:defRPr/>
            </a:pPr>
            <a:fld id="{7CF638A2-92AC-4968-A145-AC008876A831}"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charset="0"/>
                <a:cs typeface="Arial" charset="0"/>
              </a:defRPr>
            </a:lvl1pPr>
          </a:lstStyle>
          <a:p>
            <a:pPr>
              <a:defRPr/>
            </a:pPr>
            <a:fld id="{4ADE95BC-E1BD-4231-B3A4-CCC9A5C6444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 id="2147484185" r:id="rId12"/>
    <p:sldLayoutId id="2147484186" r:id="rId13"/>
    <p:sldLayoutId id="2147484187" r:id="rId14"/>
    <p:sldLayoutId id="2147484188" r:id="rId15"/>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63551B3E-83B0-47EA-8ECC-8DAF0DECCE85}"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1DFAE62F-39ED-45BA-BFA5-2B9C842C36E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F9E4B718-992E-49E7-8E8B-F364EDC3BAFC}"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3E8D866B-5231-489D-B065-4985CD20FF3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6B608688-DA0D-4816-8226-667A0D2B0056}"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2A025BC9-2A3E-480D-AC39-4F2D73FD5E7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BE7B414-5C47-4646-BC97-6630B3F71CB3}" type="datetime1">
              <a:rPr lang="en-US" smtClean="0">
                <a:solidFill>
                  <a:prstClr val="black">
                    <a:tint val="75000"/>
                  </a:prstClr>
                </a:solidFill>
                <a:latin typeface="Calibri"/>
                <a:cs typeface="+mn-cs"/>
              </a:rPr>
              <a:pPr fontAlgn="auto">
                <a:spcBef>
                  <a:spcPts val="0"/>
                </a:spcBef>
                <a:spcAft>
                  <a:spcPts val="0"/>
                </a:spcAft>
              </a:pPr>
              <a:t>1/1/2018</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dirty="0">
                <a:solidFill>
                  <a:prstClr val="black">
                    <a:tint val="75000"/>
                  </a:prstClr>
                </a:solidFill>
                <a:latin typeface="Calibri"/>
                <a:cs typeface="+mn-cs"/>
              </a:rPr>
              <a:t>Copyright ©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433213222"/>
      </p:ext>
    </p:extLst>
  </p:cSld>
  <p:clrMap bg1="lt1" tx1="dk1" bg2="lt2" tx2="dk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28" r:id="rId6"/>
    <p:sldLayoutId id="2147484229" r:id="rId7"/>
    <p:sldLayoutId id="2147484230" r:id="rId8"/>
    <p:sldLayoutId id="2147484231" r:id="rId9"/>
    <p:sldLayoutId id="2147484232" r:id="rId10"/>
    <p:sldLayoutId id="2147484233" r:id="rId11"/>
  </p:sldLayoutIdLst>
  <p:transition>
    <p:fade/>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ctrTitle"/>
          </p:nvPr>
        </p:nvSpPr>
        <p:spPr>
          <a:xfrm>
            <a:off x="685800" y="533400"/>
            <a:ext cx="7772400" cy="1524000"/>
          </a:xfrm>
        </p:spPr>
        <p:txBody>
          <a:bodyPr/>
          <a:lstStyle/>
          <a:p>
            <a:pPr algn="l" eaLnBrk="1" hangingPunct="1"/>
            <a:r>
              <a:rPr lang="en-US" altLang="en-US" b="1" dirty="0" smtClean="0"/>
              <a:t>Investments</a:t>
            </a:r>
          </a:p>
        </p:txBody>
      </p:sp>
      <p:sp>
        <p:nvSpPr>
          <p:cNvPr id="43011" name="Subtitle 2"/>
          <p:cNvSpPr>
            <a:spLocks noGrp="1"/>
          </p:cNvSpPr>
          <p:nvPr>
            <p:ph type="subTitle" idx="1"/>
          </p:nvPr>
        </p:nvSpPr>
        <p:spPr>
          <a:xfrm>
            <a:off x="685800" y="2133600"/>
            <a:ext cx="3200400" cy="1219200"/>
          </a:xfrm>
        </p:spPr>
        <p:txBody>
          <a:bodyPr/>
          <a:lstStyle/>
          <a:p>
            <a:pPr algn="l" eaLnBrk="1" hangingPunct="1">
              <a:buFont typeface="Wingdings" pitchFamily="2" charset="2"/>
              <a:buNone/>
            </a:pPr>
            <a:r>
              <a:rPr lang="en-US" altLang="en-US" dirty="0" smtClean="0">
                <a:solidFill>
                  <a:srgbClr val="898989"/>
                </a:solidFill>
              </a:rPr>
              <a:t>Chapter 15</a:t>
            </a:r>
          </a:p>
          <a:p>
            <a:pPr algn="l" eaLnBrk="1" hangingPunct="1">
              <a:buFont typeface="Wingdings" pitchFamily="2" charset="2"/>
              <a:buNone/>
            </a:pPr>
            <a:endParaRPr lang="en-US" altLang="en-US" dirty="0" smtClean="0">
              <a:solidFill>
                <a:srgbClr val="898989"/>
              </a:solidFill>
            </a:endParaRP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ectangle 3"/>
          <p:cNvSpPr txBox="1">
            <a:spLocks noChangeArrowheads="1"/>
          </p:cNvSpPr>
          <p:nvPr/>
        </p:nvSpPr>
        <p:spPr bwMode="auto">
          <a:xfrm>
            <a:off x="723900" y="4191000"/>
            <a:ext cx="7493285" cy="13366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b="1" dirty="0">
                <a:solidFill>
                  <a:srgbClr val="002060"/>
                </a:solidFill>
                <a:ea typeface="ＭＳ Ｐゴシック" pitchFamily="34" charset="-128"/>
              </a:rPr>
              <a:t>Wild, Shaw, and </a:t>
            </a:r>
            <a:r>
              <a:rPr lang="en-US" b="1" dirty="0" err="1">
                <a:solidFill>
                  <a:srgbClr val="002060"/>
                </a:solidFill>
                <a:ea typeface="ＭＳ Ｐゴシック" pitchFamily="34" charset="-128"/>
              </a:rPr>
              <a:t>Chiappetta</a:t>
            </a:r>
            <a:endParaRPr lang="en-US" b="1" dirty="0">
              <a:solidFill>
                <a:srgbClr val="002060"/>
              </a:solidFill>
              <a:ea typeface="ＭＳ Ｐゴシック" pitchFamily="34" charset="-128"/>
            </a:endParaRPr>
          </a:p>
          <a:p>
            <a:pPr algn="l" eaLnBrk="1" hangingPunct="1">
              <a:defRPr/>
            </a:pPr>
            <a:r>
              <a:rPr lang="en-US" b="1" dirty="0">
                <a:solidFill>
                  <a:srgbClr val="002060"/>
                </a:solidFill>
                <a:ea typeface="ＭＳ Ｐゴシック" pitchFamily="34" charset="-128"/>
              </a:rPr>
              <a:t>Fundamental Accounting Principles</a:t>
            </a:r>
          </a:p>
          <a:p>
            <a:pPr algn="l" eaLnBrk="1" hangingPunct="1">
              <a:defRPr/>
            </a:pPr>
            <a:r>
              <a:rPr lang="en-US" b="1" dirty="0">
                <a:solidFill>
                  <a:srgbClr val="002060"/>
                </a:solidFill>
                <a:ea typeface="ＭＳ Ｐゴシック" pitchFamily="34" charset="-128"/>
              </a:rPr>
              <a:t>23rd Edition</a:t>
            </a:r>
          </a:p>
          <a:p>
            <a:pPr eaLnBrk="1" hangingPunct="1">
              <a:defRPr/>
            </a:pPr>
            <a:r>
              <a:rPr lang="en-US" sz="4400" b="1" dirty="0">
                <a:solidFill>
                  <a:srgbClr val="002060"/>
                </a:solidFill>
                <a:ea typeface="ＭＳ Ｐゴシック" pitchFamily="34" charset="-128"/>
              </a:rPr>
              <a:t> 	</a:t>
            </a:r>
            <a:endParaRPr lang="en-US" b="1" dirty="0">
              <a:solidFill>
                <a:srgbClr val="002060"/>
              </a:solidFill>
              <a:ea typeface="ＭＳ Ｐゴシック" pitchFamily="34" charset="-128"/>
            </a:endParaRPr>
          </a:p>
          <a:p>
            <a:pPr algn="l" eaLnBrk="1" hangingPunct="1">
              <a:defRPr/>
            </a:pPr>
            <a:endParaRPr lang="en-US" b="1" dirty="0" smtClean="0">
              <a:solidFill>
                <a:srgbClr val="002060"/>
              </a:solidFill>
              <a:ea typeface="ＭＳ Ｐゴシック" pitchFamily="34" charset="-128"/>
            </a:endParaRPr>
          </a:p>
        </p:txBody>
      </p:sp>
      <p:sp>
        <p:nvSpPr>
          <p:cNvPr id="12" name="Rectangle 4"/>
          <p:cNvSpPr>
            <a:spLocks noGrp="1" noChangeArrowheads="1"/>
          </p:cNvSpPr>
          <p:nvPr>
            <p:ph type="ftr" sz="quarter" idx="10"/>
          </p:nvPr>
        </p:nvSpPr>
        <p:spPr bwMode="auto">
          <a:xfrm>
            <a:off x="685800" y="6172200"/>
            <a:ext cx="7391400" cy="533400"/>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smtClean="0"/>
              <a:t>Copyright © 2017 McGraw-Hill Education.  All rights reserved.</a:t>
            </a:r>
          </a:p>
          <a:p>
            <a:pPr>
              <a:defRPr/>
            </a:pPr>
            <a:r>
              <a:rPr lang="en-US" dirty="0" smtClean="0"/>
              <a:t>No reproduction or distribution without the prior written consent of McGraw-Hill Education.</a:t>
            </a:r>
          </a:p>
          <a:p>
            <a:pPr>
              <a:defRPr/>
            </a:pPr>
            <a:endParaRPr lang="en-US" sz="1600" dirty="0" smtClean="0"/>
          </a:p>
        </p:txBody>
      </p:sp>
      <p:pic>
        <p:nvPicPr>
          <p:cNvPr id="7" name="Picture 6" descr="C:\Users\User\AppData\Local\Temp\SNAGHTML2ce89f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457250"/>
            <a:ext cx="2479675" cy="3190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a:xfrm>
            <a:off x="457200" y="457200"/>
            <a:ext cx="8153400" cy="838200"/>
          </a:xfrm>
        </p:spPr>
        <p:txBody>
          <a:bodyPr/>
          <a:lstStyle/>
          <a:p>
            <a:r>
              <a:rPr lang="en-US" altLang="en-US" b="1" dirty="0" smtClean="0"/>
              <a:t>Debt Securities: Accounting Basics</a:t>
            </a:r>
          </a:p>
        </p:txBody>
      </p:sp>
      <p:sp>
        <p:nvSpPr>
          <p:cNvPr id="59399" name="Text Box 7"/>
          <p:cNvSpPr txBox="1">
            <a:spLocks noChangeArrowheads="1"/>
          </p:cNvSpPr>
          <p:nvPr/>
        </p:nvSpPr>
        <p:spPr bwMode="auto">
          <a:xfrm>
            <a:off x="228600" y="1187450"/>
            <a:ext cx="8610600" cy="1384995"/>
          </a:xfrm>
          <a:prstGeom prst="rect">
            <a:avLst/>
          </a:prstGeom>
          <a:solidFill>
            <a:schemeClr val="accent4">
              <a:lumMod val="20000"/>
              <a:lumOff val="80000"/>
            </a:schemeClr>
          </a:solidFill>
          <a:ln w="12700">
            <a:solidFill>
              <a:schemeClr val="tx2"/>
            </a:solidFill>
            <a:miter lim="800000"/>
            <a:headEnd/>
            <a:tailEnd/>
          </a:ln>
          <a:effectLst>
            <a:outerShdw blurRad="50800" dist="38100" dir="2700000" algn="tl" rotWithShape="0">
              <a:prstClr val="black">
                <a:alpha val="40000"/>
              </a:prstClr>
            </a:outerShdw>
          </a:effectLst>
        </p:spPr>
        <p:txBody>
          <a:bodyPr wrap="square">
            <a:spAutoFit/>
          </a:bodyPr>
          <a:lstStyle/>
          <a:p>
            <a:pPr algn="ctr" eaLnBrk="0" hangingPunct="0">
              <a:spcBef>
                <a:spcPct val="50000"/>
              </a:spcBef>
              <a:defRPr/>
            </a:pPr>
            <a:r>
              <a:rPr lang="en-US" sz="2800" dirty="0">
                <a:solidFill>
                  <a:schemeClr val="accent2">
                    <a:lumMod val="50000"/>
                  </a:schemeClr>
                </a:solidFill>
                <a:latin typeface="Arial" pitchFamily="34" charset="0"/>
                <a:cs typeface="Arial" pitchFamily="34" charset="0"/>
              </a:rPr>
              <a:t>Debt securities are recorded at cost when purchased. Interest revenue for investments in debt securities is recorded when earned.</a:t>
            </a:r>
          </a:p>
        </p:txBody>
      </p:sp>
      <p:sp>
        <p:nvSpPr>
          <p:cNvPr id="59400" name="Rectangle 8"/>
          <p:cNvSpPr>
            <a:spLocks noChangeArrowheads="1"/>
          </p:cNvSpPr>
          <p:nvPr/>
        </p:nvSpPr>
        <p:spPr bwMode="auto">
          <a:xfrm>
            <a:off x="228600" y="2657822"/>
            <a:ext cx="8610600" cy="1905000"/>
          </a:xfrm>
          <a:prstGeom prst="rect">
            <a:avLst/>
          </a:prstGeom>
          <a:solidFill>
            <a:schemeClr val="accent2">
              <a:lumMod val="20000"/>
              <a:lumOff val="80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a:lstStyle/>
          <a:p>
            <a:pPr algn="ctr">
              <a:defRPr/>
            </a:pPr>
            <a:r>
              <a:rPr lang="en-US" sz="2200" dirty="0">
                <a:solidFill>
                  <a:srgbClr val="006600"/>
                </a:solidFill>
                <a:latin typeface="Calibri" pitchFamily="34" charset="0"/>
                <a:cs typeface="Arial" pitchFamily="34" charset="0"/>
              </a:rPr>
              <a:t>     </a:t>
            </a:r>
            <a:r>
              <a:rPr lang="en-US" sz="2400" dirty="0">
                <a:solidFill>
                  <a:schemeClr val="accent1">
                    <a:lumMod val="50000"/>
                  </a:schemeClr>
                </a:solidFill>
                <a:latin typeface="Arial" pitchFamily="34" charset="0"/>
                <a:cs typeface="Arial" pitchFamily="34" charset="0"/>
              </a:rPr>
              <a:t>On </a:t>
            </a:r>
            <a:r>
              <a:rPr lang="en-US" sz="2400" dirty="0" smtClean="0">
                <a:solidFill>
                  <a:schemeClr val="accent1">
                    <a:lumMod val="50000"/>
                  </a:schemeClr>
                </a:solidFill>
                <a:latin typeface="Arial" pitchFamily="34" charset="0"/>
                <a:cs typeface="Arial" pitchFamily="34" charset="0"/>
              </a:rPr>
              <a:t>June 30, 2016, </a:t>
            </a:r>
            <a:r>
              <a:rPr lang="en-US" sz="2400" dirty="0">
                <a:solidFill>
                  <a:schemeClr val="accent1">
                    <a:lumMod val="50000"/>
                  </a:schemeClr>
                </a:solidFill>
                <a:latin typeface="Arial" pitchFamily="34" charset="0"/>
                <a:cs typeface="Arial" pitchFamily="34" charset="0"/>
              </a:rPr>
              <a:t>Music City paid $29,500 plus a $500 brokerage fee to buy Dell’s 7%, 2-year bonds payable with a $30,000 par value. The bonds pay interest semiannually on </a:t>
            </a:r>
            <a:r>
              <a:rPr lang="en-US" sz="2400" dirty="0" smtClean="0">
                <a:solidFill>
                  <a:schemeClr val="accent1">
                    <a:lumMod val="50000"/>
                  </a:schemeClr>
                </a:solidFill>
                <a:latin typeface="Arial" pitchFamily="34" charset="0"/>
                <a:cs typeface="Arial" pitchFamily="34" charset="0"/>
              </a:rPr>
              <a:t>January 1 </a:t>
            </a:r>
            <a:r>
              <a:rPr lang="en-US" sz="2400" dirty="0">
                <a:solidFill>
                  <a:schemeClr val="accent1">
                    <a:lumMod val="50000"/>
                  </a:schemeClr>
                </a:solidFill>
                <a:latin typeface="Arial" pitchFamily="34" charset="0"/>
                <a:cs typeface="Arial" pitchFamily="34" charset="0"/>
              </a:rPr>
              <a:t>and </a:t>
            </a:r>
            <a:r>
              <a:rPr lang="en-US" sz="2400" dirty="0" smtClean="0">
                <a:solidFill>
                  <a:schemeClr val="accent1">
                    <a:lumMod val="50000"/>
                  </a:schemeClr>
                </a:solidFill>
                <a:latin typeface="Arial" pitchFamily="34" charset="0"/>
                <a:cs typeface="Arial" pitchFamily="34" charset="0"/>
              </a:rPr>
              <a:t>June 30. </a:t>
            </a:r>
            <a:r>
              <a:rPr lang="en-US" sz="2400" dirty="0">
                <a:solidFill>
                  <a:schemeClr val="accent1">
                    <a:lumMod val="50000"/>
                  </a:schemeClr>
                </a:solidFill>
                <a:latin typeface="Arial" pitchFamily="34" charset="0"/>
                <a:cs typeface="Arial" pitchFamily="34" charset="0"/>
              </a:rPr>
              <a:t>Music City plans to hold the bonds until they mature (HTM securities).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C64D6B89-E144-42D2-802F-E11A9B9EBE51}" type="slidenum">
              <a:rPr lang="en-US" smtClean="0"/>
              <a:pPr>
                <a:defRPr/>
              </a:pPr>
              <a:t>10</a:t>
            </a:fld>
            <a:endParaRPr lang="en-US" dirty="0"/>
          </a:p>
        </p:txBody>
      </p:sp>
      <p:sp>
        <p:nvSpPr>
          <p:cNvPr id="9" name="Rounded Rectangle 8"/>
          <p:cNvSpPr/>
          <p:nvPr/>
        </p:nvSpPr>
        <p:spPr>
          <a:xfrm>
            <a:off x="138113" y="6553200"/>
            <a:ext cx="7634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t>Distinguish between debt and equity securities and between short-term and long-term investments.</a:t>
            </a:r>
          </a:p>
        </p:txBody>
      </p:sp>
      <p:pic>
        <p:nvPicPr>
          <p:cNvPr id="4" name="Picture 3"/>
          <p:cNvPicPr>
            <a:picLocks noChangeAspect="1"/>
          </p:cNvPicPr>
          <p:nvPr/>
        </p:nvPicPr>
        <p:blipFill>
          <a:blip r:embed="rId3"/>
          <a:stretch>
            <a:fillRect/>
          </a:stretch>
        </p:blipFill>
        <p:spPr>
          <a:xfrm>
            <a:off x="474900" y="4852345"/>
            <a:ext cx="8014776" cy="11674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9399"/>
                                        </p:tgtEl>
                                        <p:attrNameLst>
                                          <p:attrName>style.visibility</p:attrName>
                                        </p:attrNameLst>
                                      </p:cBhvr>
                                      <p:to>
                                        <p:strVal val="visible"/>
                                      </p:to>
                                    </p:set>
                                    <p:anim calcmode="lin" valueType="num">
                                      <p:cBhvr>
                                        <p:cTn id="7" dur="1000" fill="hold"/>
                                        <p:tgtEl>
                                          <p:spTgt spid="59399"/>
                                        </p:tgtEl>
                                        <p:attrNameLst>
                                          <p:attrName>ppt_w</p:attrName>
                                        </p:attrNameLst>
                                      </p:cBhvr>
                                      <p:tavLst>
                                        <p:tav tm="0">
                                          <p:val>
                                            <p:strVal val="#ppt_w*0.70"/>
                                          </p:val>
                                        </p:tav>
                                        <p:tav tm="100000">
                                          <p:val>
                                            <p:strVal val="#ppt_w"/>
                                          </p:val>
                                        </p:tav>
                                      </p:tavLst>
                                    </p:anim>
                                    <p:anim calcmode="lin" valueType="num">
                                      <p:cBhvr>
                                        <p:cTn id="8" dur="1000" fill="hold"/>
                                        <p:tgtEl>
                                          <p:spTgt spid="59399"/>
                                        </p:tgtEl>
                                        <p:attrNameLst>
                                          <p:attrName>ppt_h</p:attrName>
                                        </p:attrNameLst>
                                      </p:cBhvr>
                                      <p:tavLst>
                                        <p:tav tm="0">
                                          <p:val>
                                            <p:strVal val="#ppt_h"/>
                                          </p:val>
                                        </p:tav>
                                        <p:tav tm="100000">
                                          <p:val>
                                            <p:strVal val="#ppt_h"/>
                                          </p:val>
                                        </p:tav>
                                      </p:tavLst>
                                    </p:anim>
                                    <p:animEffect transition="in" filter="fade">
                                      <p:cBhvr>
                                        <p:cTn id="9" dur="1000"/>
                                        <p:tgtEl>
                                          <p:spTgt spid="59399"/>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59400"/>
                                        </p:tgtEl>
                                        <p:attrNameLst>
                                          <p:attrName>style.visibility</p:attrName>
                                        </p:attrNameLst>
                                      </p:cBhvr>
                                      <p:to>
                                        <p:strVal val="visible"/>
                                      </p:to>
                                    </p:set>
                                    <p:anim calcmode="lin" valueType="num">
                                      <p:cBhvr>
                                        <p:cTn id="13" dur="1000" fill="hold"/>
                                        <p:tgtEl>
                                          <p:spTgt spid="59400"/>
                                        </p:tgtEl>
                                        <p:attrNameLst>
                                          <p:attrName>ppt_w</p:attrName>
                                        </p:attrNameLst>
                                      </p:cBhvr>
                                      <p:tavLst>
                                        <p:tav tm="0">
                                          <p:val>
                                            <p:strVal val="#ppt_w*0.70"/>
                                          </p:val>
                                        </p:tav>
                                        <p:tav tm="100000">
                                          <p:val>
                                            <p:strVal val="#ppt_w"/>
                                          </p:val>
                                        </p:tav>
                                      </p:tavLst>
                                    </p:anim>
                                    <p:anim calcmode="lin" valueType="num">
                                      <p:cBhvr>
                                        <p:cTn id="14" dur="1000" fill="hold"/>
                                        <p:tgtEl>
                                          <p:spTgt spid="59400"/>
                                        </p:tgtEl>
                                        <p:attrNameLst>
                                          <p:attrName>ppt_h</p:attrName>
                                        </p:attrNameLst>
                                      </p:cBhvr>
                                      <p:tavLst>
                                        <p:tav tm="0">
                                          <p:val>
                                            <p:strVal val="#ppt_h"/>
                                          </p:val>
                                        </p:tav>
                                        <p:tav tm="100000">
                                          <p:val>
                                            <p:strVal val="#ppt_h"/>
                                          </p:val>
                                        </p:tav>
                                      </p:tavLst>
                                    </p:anim>
                                    <p:animEffect transition="in" filter="fade">
                                      <p:cBhvr>
                                        <p:cTn id="15" dur="1000"/>
                                        <p:tgtEl>
                                          <p:spTgt spid="59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9" grpId="0" animBg="1"/>
      <p:bldP spid="5940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a:xfrm>
            <a:off x="457200" y="609600"/>
            <a:ext cx="8229600" cy="762000"/>
          </a:xfrm>
        </p:spPr>
        <p:txBody>
          <a:bodyPr/>
          <a:lstStyle/>
          <a:p>
            <a:r>
              <a:rPr lang="en-US" altLang="en-US" b="1" dirty="0" smtClean="0"/>
              <a:t>Debt Securities: Accounting Basics</a:t>
            </a:r>
          </a:p>
        </p:txBody>
      </p:sp>
      <p:sp>
        <p:nvSpPr>
          <p:cNvPr id="59399" name="Text Box 7"/>
          <p:cNvSpPr txBox="1">
            <a:spLocks noChangeArrowheads="1"/>
          </p:cNvSpPr>
          <p:nvPr/>
        </p:nvSpPr>
        <p:spPr bwMode="auto">
          <a:xfrm>
            <a:off x="914400" y="1267583"/>
            <a:ext cx="7315200" cy="954107"/>
          </a:xfrm>
          <a:prstGeom prst="rect">
            <a:avLst/>
          </a:prstGeom>
          <a:solidFill>
            <a:schemeClr val="accent4">
              <a:lumMod val="20000"/>
              <a:lumOff val="80000"/>
            </a:schemeClr>
          </a:solidFill>
          <a:ln w="12700">
            <a:solidFill>
              <a:schemeClr val="tx2"/>
            </a:solidFill>
            <a:miter lim="800000"/>
            <a:headEnd/>
            <a:tailEnd/>
          </a:ln>
          <a:effectLst>
            <a:outerShdw blurRad="50800" dist="38100" dir="2700000" algn="tl" rotWithShape="0">
              <a:prstClr val="black">
                <a:alpha val="40000"/>
              </a:prstClr>
            </a:outerShdw>
          </a:effectLst>
        </p:spPr>
        <p:txBody>
          <a:bodyPr wrap="square">
            <a:spAutoFit/>
          </a:bodyPr>
          <a:lstStyle/>
          <a:p>
            <a:pPr algn="ctr" eaLnBrk="0" hangingPunct="0">
              <a:spcBef>
                <a:spcPct val="50000"/>
              </a:spcBef>
              <a:defRPr/>
            </a:pPr>
            <a:r>
              <a:rPr lang="en-US" sz="2800" dirty="0">
                <a:solidFill>
                  <a:schemeClr val="accent2">
                    <a:lumMod val="50000"/>
                  </a:schemeClr>
                </a:solidFill>
                <a:latin typeface="Arial" pitchFamily="34" charset="0"/>
                <a:cs typeface="Arial" pitchFamily="34" charset="0"/>
              </a:rPr>
              <a:t>Interest earned but not received must be accrued on December 31, </a:t>
            </a:r>
            <a:r>
              <a:rPr lang="en-US" sz="2800" dirty="0" smtClean="0">
                <a:solidFill>
                  <a:schemeClr val="accent2">
                    <a:lumMod val="50000"/>
                  </a:schemeClr>
                </a:solidFill>
                <a:latin typeface="Arial" pitchFamily="34" charset="0"/>
                <a:cs typeface="Arial" pitchFamily="34" charset="0"/>
              </a:rPr>
              <a:t>2016.</a:t>
            </a:r>
            <a:endParaRPr lang="en-US" sz="2800" dirty="0">
              <a:solidFill>
                <a:schemeClr val="accent2">
                  <a:lumMod val="50000"/>
                </a:schemeClr>
              </a:solidFill>
              <a:latin typeface="Arial" pitchFamily="34" charset="0"/>
              <a:cs typeface="Arial" pitchFamily="34" charset="0"/>
            </a:endParaRPr>
          </a:p>
        </p:txBody>
      </p:sp>
      <p:sp>
        <p:nvSpPr>
          <p:cNvPr id="59400" name="Rectangle 8"/>
          <p:cNvSpPr>
            <a:spLocks noChangeArrowheads="1"/>
          </p:cNvSpPr>
          <p:nvPr/>
        </p:nvSpPr>
        <p:spPr bwMode="auto">
          <a:xfrm>
            <a:off x="457200" y="2393591"/>
            <a:ext cx="7848600" cy="609600"/>
          </a:xfrm>
          <a:prstGeom prst="rect">
            <a:avLst/>
          </a:prstGeom>
          <a:solidFill>
            <a:schemeClr val="accent2">
              <a:lumMod val="20000"/>
              <a:lumOff val="80000"/>
            </a:schemeClr>
          </a:solidFill>
          <a:ln w="12700">
            <a:solidFill>
              <a:schemeClr val="tx1">
                <a:lumMod val="95000"/>
                <a:lumOff val="5000"/>
              </a:schemeClr>
            </a:solidFill>
            <a:miter lim="800000"/>
            <a:headEnd/>
            <a:tailEnd/>
          </a:ln>
          <a:effectLst>
            <a:outerShdw blurRad="50800" dist="38100" dir="2700000" algn="tl" rotWithShape="0">
              <a:prstClr val="black">
                <a:alpha val="40000"/>
              </a:prstClr>
            </a:outerShdw>
          </a:effectLst>
        </p:spPr>
        <p:txBody>
          <a:bodyPr/>
          <a:lstStyle/>
          <a:p>
            <a:pPr algn="ctr">
              <a:spcBef>
                <a:spcPts val="600"/>
              </a:spcBef>
              <a:spcAft>
                <a:spcPts val="600"/>
              </a:spcAft>
              <a:defRPr/>
            </a:pPr>
            <a:r>
              <a:rPr lang="en-US" sz="2200" dirty="0">
                <a:solidFill>
                  <a:schemeClr val="accent2">
                    <a:lumMod val="50000"/>
                  </a:schemeClr>
                </a:solidFill>
                <a:latin typeface="Calibri" pitchFamily="34" charset="0"/>
                <a:cs typeface="Arial" pitchFamily="34" charset="0"/>
              </a:rPr>
              <a:t>     </a:t>
            </a:r>
            <a:r>
              <a:rPr lang="en-US" sz="2200" dirty="0">
                <a:solidFill>
                  <a:schemeClr val="accent2">
                    <a:lumMod val="50000"/>
                  </a:schemeClr>
                </a:solidFill>
                <a:latin typeface="Arial" pitchFamily="34" charset="0"/>
                <a:cs typeface="Arial" pitchFamily="34" charset="0"/>
              </a:rPr>
              <a:t>$30,000 par value × 7% × </a:t>
            </a:r>
            <a:r>
              <a:rPr lang="en-US" sz="2200" dirty="0" smtClean="0">
                <a:solidFill>
                  <a:schemeClr val="accent2">
                    <a:lumMod val="50000"/>
                  </a:schemeClr>
                </a:solidFill>
                <a:latin typeface="Arial" pitchFamily="34" charset="0"/>
                <a:cs typeface="Arial" pitchFamily="34" charset="0"/>
              </a:rPr>
              <a:t>6/12 </a:t>
            </a:r>
            <a:r>
              <a:rPr lang="en-US" sz="2200" dirty="0">
                <a:solidFill>
                  <a:schemeClr val="accent2">
                    <a:lumMod val="50000"/>
                  </a:schemeClr>
                </a:solidFill>
                <a:latin typeface="Arial" pitchFamily="34" charset="0"/>
                <a:cs typeface="Arial" pitchFamily="34" charset="0"/>
              </a:rPr>
              <a:t>= </a:t>
            </a:r>
            <a:r>
              <a:rPr lang="en-US" sz="2200" dirty="0" smtClean="0">
                <a:solidFill>
                  <a:schemeClr val="accent2">
                    <a:lumMod val="50000"/>
                  </a:schemeClr>
                </a:solidFill>
                <a:latin typeface="Arial" pitchFamily="34" charset="0"/>
                <a:cs typeface="Arial" pitchFamily="34" charset="0"/>
              </a:rPr>
              <a:t>$1050 </a:t>
            </a:r>
            <a:r>
              <a:rPr lang="en-US" sz="2200" dirty="0">
                <a:solidFill>
                  <a:schemeClr val="accent2">
                    <a:lumMod val="50000"/>
                  </a:schemeClr>
                </a:solidFill>
                <a:latin typeface="Arial" pitchFamily="34" charset="0"/>
                <a:cs typeface="Arial" pitchFamily="34" charset="0"/>
              </a:rPr>
              <a:t>interest earned.</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Slide Number Placeholder 8"/>
          <p:cNvSpPr>
            <a:spLocks noGrp="1"/>
          </p:cNvSpPr>
          <p:nvPr>
            <p:ph type="sldNum" sz="quarter" idx="12"/>
          </p:nvPr>
        </p:nvSpPr>
        <p:spPr/>
        <p:txBody>
          <a:bodyPr/>
          <a:lstStyle/>
          <a:p>
            <a:pPr>
              <a:defRPr/>
            </a:pPr>
            <a:fld id="{C64D6B89-E144-42D2-802F-E11A9B9EBE51}" type="slidenum">
              <a:rPr lang="en-US" smtClean="0"/>
              <a:pPr>
                <a:defRPr/>
              </a:pPr>
              <a:t>11</a:t>
            </a:fld>
            <a:endParaRPr lang="en-US" dirty="0"/>
          </a:p>
        </p:txBody>
      </p:sp>
      <p:sp>
        <p:nvSpPr>
          <p:cNvPr id="10" name="Rounded Rectangle 9"/>
          <p:cNvSpPr/>
          <p:nvPr/>
        </p:nvSpPr>
        <p:spPr>
          <a:xfrm>
            <a:off x="138113" y="6553200"/>
            <a:ext cx="7634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t>Distinguish between debt and equity securities and between short-term and long-term investments.</a:t>
            </a:r>
          </a:p>
        </p:txBody>
      </p:sp>
      <p:sp>
        <p:nvSpPr>
          <p:cNvPr id="13" name="TextBox 12"/>
          <p:cNvSpPr txBox="1"/>
          <p:nvPr/>
        </p:nvSpPr>
        <p:spPr>
          <a:xfrm>
            <a:off x="8001000" y="465144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15.3</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274236" y="3291891"/>
            <a:ext cx="8595527" cy="947319"/>
          </a:xfrm>
          <a:prstGeom prst="rect">
            <a:avLst/>
          </a:prstGeom>
        </p:spPr>
      </p:pic>
      <p:pic>
        <p:nvPicPr>
          <p:cNvPr id="3" name="Picture 2"/>
          <p:cNvPicPr>
            <a:picLocks noChangeAspect="1"/>
          </p:cNvPicPr>
          <p:nvPr/>
        </p:nvPicPr>
        <p:blipFill>
          <a:blip r:embed="rId4"/>
          <a:stretch>
            <a:fillRect/>
          </a:stretch>
        </p:blipFill>
        <p:spPr>
          <a:xfrm>
            <a:off x="429126" y="4689590"/>
            <a:ext cx="7391400" cy="10591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59399"/>
                                        </p:tgtEl>
                                        <p:attrNameLst>
                                          <p:attrName>style.visibility</p:attrName>
                                        </p:attrNameLst>
                                      </p:cBhvr>
                                      <p:to>
                                        <p:strVal val="visible"/>
                                      </p:to>
                                    </p:set>
                                    <p:anim calcmode="lin" valueType="num">
                                      <p:cBhvr additive="base">
                                        <p:cTn id="7" dur="500" fill="hold"/>
                                        <p:tgtEl>
                                          <p:spTgt spid="59399"/>
                                        </p:tgtEl>
                                        <p:attrNameLst>
                                          <p:attrName>ppt_x</p:attrName>
                                        </p:attrNameLst>
                                      </p:cBhvr>
                                      <p:tavLst>
                                        <p:tav tm="0">
                                          <p:val>
                                            <p:strVal val="0-#ppt_w/2"/>
                                          </p:val>
                                        </p:tav>
                                        <p:tav tm="100000">
                                          <p:val>
                                            <p:strVal val="#ppt_x"/>
                                          </p:val>
                                        </p:tav>
                                      </p:tavLst>
                                    </p:anim>
                                    <p:anim calcmode="lin" valueType="num">
                                      <p:cBhvr additive="base">
                                        <p:cTn id="8" dur="500" fill="hold"/>
                                        <p:tgtEl>
                                          <p:spTgt spid="5939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5" presetClass="entr" presetSubtype="0" fill="hold" grpId="0" nodeType="afterEffect">
                                  <p:stCondLst>
                                    <p:cond delay="0"/>
                                  </p:stCondLst>
                                  <p:childTnLst>
                                    <p:set>
                                      <p:cBhvr>
                                        <p:cTn id="11" dur="1" fill="hold">
                                          <p:stCondLst>
                                            <p:cond delay="0"/>
                                          </p:stCondLst>
                                        </p:cTn>
                                        <p:tgtEl>
                                          <p:spTgt spid="59400"/>
                                        </p:tgtEl>
                                        <p:attrNameLst>
                                          <p:attrName>style.visibility</p:attrName>
                                        </p:attrNameLst>
                                      </p:cBhvr>
                                      <p:to>
                                        <p:strVal val="visible"/>
                                      </p:to>
                                    </p:set>
                                    <p:anim calcmode="lin" valueType="num">
                                      <p:cBhvr>
                                        <p:cTn id="12" dur="1000" fill="hold"/>
                                        <p:tgtEl>
                                          <p:spTgt spid="59400"/>
                                        </p:tgtEl>
                                        <p:attrNameLst>
                                          <p:attrName>ppt_w</p:attrName>
                                        </p:attrNameLst>
                                      </p:cBhvr>
                                      <p:tavLst>
                                        <p:tav tm="0">
                                          <p:val>
                                            <p:strVal val="#ppt_w*0.70"/>
                                          </p:val>
                                        </p:tav>
                                        <p:tav tm="100000">
                                          <p:val>
                                            <p:strVal val="#ppt_w"/>
                                          </p:val>
                                        </p:tav>
                                      </p:tavLst>
                                    </p:anim>
                                    <p:anim calcmode="lin" valueType="num">
                                      <p:cBhvr>
                                        <p:cTn id="13" dur="1000" fill="hold"/>
                                        <p:tgtEl>
                                          <p:spTgt spid="59400"/>
                                        </p:tgtEl>
                                        <p:attrNameLst>
                                          <p:attrName>ppt_h</p:attrName>
                                        </p:attrNameLst>
                                      </p:cBhvr>
                                      <p:tavLst>
                                        <p:tav tm="0">
                                          <p:val>
                                            <p:strVal val="#ppt_h"/>
                                          </p:val>
                                        </p:tav>
                                        <p:tav tm="100000">
                                          <p:val>
                                            <p:strVal val="#ppt_h"/>
                                          </p:val>
                                        </p:tav>
                                      </p:tavLst>
                                    </p:anim>
                                    <p:animEffect transition="in" filter="fade">
                                      <p:cBhvr>
                                        <p:cTn id="14" dur="1000"/>
                                        <p:tgtEl>
                                          <p:spTgt spid="59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9" grpId="0" animBg="1"/>
      <p:bldP spid="5940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685800"/>
            <a:ext cx="8229600" cy="685800"/>
          </a:xfrm>
        </p:spPr>
        <p:txBody>
          <a:bodyPr/>
          <a:lstStyle/>
          <a:p>
            <a:r>
              <a:rPr lang="en-US" altLang="en-US" b="1" dirty="0" smtClean="0"/>
              <a:t>Debt Securities: Accounting Basics</a:t>
            </a:r>
          </a:p>
        </p:txBody>
      </p:sp>
      <p:sp>
        <p:nvSpPr>
          <p:cNvPr id="8" name="Text Box 7"/>
          <p:cNvSpPr txBox="1">
            <a:spLocks noChangeArrowheads="1"/>
          </p:cNvSpPr>
          <p:nvPr/>
        </p:nvSpPr>
        <p:spPr bwMode="auto">
          <a:xfrm>
            <a:off x="438150" y="1447800"/>
            <a:ext cx="8229600" cy="1384995"/>
          </a:xfrm>
          <a:prstGeom prst="rect">
            <a:avLst/>
          </a:prstGeom>
          <a:solidFill>
            <a:schemeClr val="accent4">
              <a:lumMod val="20000"/>
              <a:lumOff val="80000"/>
            </a:schemeClr>
          </a:solidFill>
          <a:ln w="12700">
            <a:solidFill>
              <a:schemeClr val="tx2"/>
            </a:solidFill>
            <a:miter lim="800000"/>
            <a:headEnd/>
            <a:tailEnd/>
          </a:ln>
          <a:effectLst>
            <a:outerShdw blurRad="50800" dist="38100" dir="2700000" algn="tl" rotWithShape="0">
              <a:prstClr val="black">
                <a:alpha val="40000"/>
              </a:prstClr>
            </a:outerShdw>
          </a:effectLst>
        </p:spPr>
        <p:txBody>
          <a:bodyPr wrap="square">
            <a:spAutoFit/>
          </a:bodyPr>
          <a:lstStyle/>
          <a:p>
            <a:pPr algn="ctr" eaLnBrk="0" hangingPunct="0">
              <a:spcBef>
                <a:spcPct val="50000"/>
              </a:spcBef>
              <a:defRPr/>
            </a:pPr>
            <a:r>
              <a:rPr lang="en-US" sz="2800" dirty="0">
                <a:solidFill>
                  <a:schemeClr val="accent2">
                    <a:lumMod val="50000"/>
                  </a:schemeClr>
                </a:solidFill>
                <a:latin typeface="Arial" pitchFamily="34" charset="0"/>
                <a:cs typeface="Arial" pitchFamily="34" charset="0"/>
              </a:rPr>
              <a:t>On </a:t>
            </a:r>
            <a:r>
              <a:rPr lang="en-US" sz="2800" dirty="0" smtClean="0">
                <a:solidFill>
                  <a:schemeClr val="accent2">
                    <a:lumMod val="50000"/>
                  </a:schemeClr>
                </a:solidFill>
                <a:latin typeface="Arial" pitchFamily="34" charset="0"/>
                <a:cs typeface="Arial" pitchFamily="34" charset="0"/>
              </a:rPr>
              <a:t>January 1, 2017, </a:t>
            </a:r>
            <a:r>
              <a:rPr lang="en-US" sz="2800" dirty="0">
                <a:solidFill>
                  <a:schemeClr val="accent2">
                    <a:lumMod val="50000"/>
                  </a:schemeClr>
                </a:solidFill>
                <a:latin typeface="Arial" pitchFamily="34" charset="0"/>
                <a:cs typeface="Arial" pitchFamily="34" charset="0"/>
              </a:rPr>
              <a:t>Music City will record the receipt of the semiannual interest. The company’s accountants will make the following entry.   </a:t>
            </a:r>
          </a:p>
        </p:txBody>
      </p:sp>
      <p:sp>
        <p:nvSpPr>
          <p:cNvPr id="10" name="Rectangle 8"/>
          <p:cNvSpPr>
            <a:spLocks noChangeArrowheads="1"/>
          </p:cNvSpPr>
          <p:nvPr/>
        </p:nvSpPr>
        <p:spPr bwMode="auto">
          <a:xfrm>
            <a:off x="247650" y="3187865"/>
            <a:ext cx="8610600" cy="533400"/>
          </a:xfrm>
          <a:prstGeom prst="rect">
            <a:avLst/>
          </a:prstGeom>
          <a:solidFill>
            <a:schemeClr val="accent2">
              <a:lumMod val="20000"/>
              <a:lumOff val="80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a:lstStyle/>
          <a:p>
            <a:pPr algn="ctr">
              <a:defRPr/>
            </a:pPr>
            <a:r>
              <a:rPr lang="en-US" sz="2200" b="1" dirty="0">
                <a:solidFill>
                  <a:schemeClr val="accent1">
                    <a:lumMod val="50000"/>
                  </a:schemeClr>
                </a:solidFill>
                <a:latin typeface="Arial" pitchFamily="34" charset="0"/>
                <a:cs typeface="Arial" pitchFamily="34" charset="0"/>
              </a:rPr>
              <a:t>$30,000 par value × 7% × 6/12 = $1,050 (Interest </a:t>
            </a:r>
            <a:r>
              <a:rPr lang="en-US" sz="2200" b="1" dirty="0" smtClean="0">
                <a:solidFill>
                  <a:schemeClr val="accent1">
                    <a:lumMod val="50000"/>
                  </a:schemeClr>
                </a:solidFill>
                <a:latin typeface="Arial" pitchFamily="34" charset="0"/>
                <a:cs typeface="Arial" pitchFamily="34" charset="0"/>
              </a:rPr>
              <a:t>earned).</a:t>
            </a:r>
            <a:endParaRPr lang="en-US" sz="2200" b="1" dirty="0">
              <a:solidFill>
                <a:schemeClr val="accent1">
                  <a:lumMod val="50000"/>
                </a:schemeClr>
              </a:solidFill>
              <a:latin typeface="Arial" pitchFamily="34" charset="0"/>
              <a:cs typeface="Arial" pitchFamily="34" charset="0"/>
            </a:endParaRPr>
          </a:p>
          <a:p>
            <a:pPr algn="ctr">
              <a:defRPr/>
            </a:pPr>
            <a:endParaRPr lang="en-US" sz="2200" dirty="0">
              <a:solidFill>
                <a:schemeClr val="accent1">
                  <a:lumMod val="50000"/>
                </a:schemeClr>
              </a:solidFill>
              <a:latin typeface="Arial" pitchFamily="34" charset="0"/>
              <a:cs typeface="Arial" pitchFamily="34" charset="0"/>
            </a:endParaRPr>
          </a:p>
          <a:p>
            <a:pPr algn="ctr">
              <a:defRPr/>
            </a:pPr>
            <a:endParaRPr lang="en-US" sz="2200" dirty="0">
              <a:solidFill>
                <a:schemeClr val="accent1">
                  <a:lumMod val="50000"/>
                </a:schemeClr>
              </a:solidFill>
              <a:latin typeface="Arial" pitchFamily="34" charset="0"/>
              <a:cs typeface="Arial" pitchFamily="34" charset="0"/>
            </a:endParaRP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Slide Number Placeholder 11"/>
          <p:cNvSpPr>
            <a:spLocks noGrp="1"/>
          </p:cNvSpPr>
          <p:nvPr>
            <p:ph type="sldNum" sz="quarter" idx="12"/>
          </p:nvPr>
        </p:nvSpPr>
        <p:spPr/>
        <p:txBody>
          <a:bodyPr/>
          <a:lstStyle/>
          <a:p>
            <a:pPr>
              <a:defRPr/>
            </a:pPr>
            <a:fld id="{C64D6B89-E144-42D2-802F-E11A9B9EBE51}" type="slidenum">
              <a:rPr lang="en-US" smtClean="0"/>
              <a:pPr>
                <a:defRPr/>
              </a:pPr>
              <a:t>12</a:t>
            </a:fld>
            <a:endParaRPr lang="en-US" dirty="0"/>
          </a:p>
        </p:txBody>
      </p:sp>
      <p:sp>
        <p:nvSpPr>
          <p:cNvPr id="13" name="Rounded Rectangle 12"/>
          <p:cNvSpPr/>
          <p:nvPr/>
        </p:nvSpPr>
        <p:spPr>
          <a:xfrm>
            <a:off x="138113" y="6553200"/>
            <a:ext cx="7634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t>Distinguish between debt and equity securities and between short-term and long-term investments.</a:t>
            </a:r>
          </a:p>
        </p:txBody>
      </p:sp>
      <p:pic>
        <p:nvPicPr>
          <p:cNvPr id="2" name="Picture 1"/>
          <p:cNvPicPr>
            <a:picLocks noChangeAspect="1"/>
          </p:cNvPicPr>
          <p:nvPr/>
        </p:nvPicPr>
        <p:blipFill>
          <a:blip r:embed="rId3"/>
          <a:stretch>
            <a:fillRect/>
          </a:stretch>
        </p:blipFill>
        <p:spPr>
          <a:xfrm>
            <a:off x="304946" y="4056354"/>
            <a:ext cx="8565336" cy="9824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par>
                          <p:cTn id="8" fill="hold" nodeType="after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lide(fromTop)">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685800"/>
            <a:ext cx="8229600" cy="990600"/>
          </a:xfrm>
        </p:spPr>
        <p:txBody>
          <a:bodyPr/>
          <a:lstStyle/>
          <a:p>
            <a:r>
              <a:rPr lang="en-US" altLang="en-US" b="1" dirty="0" smtClean="0"/>
              <a:t>Debt Securities: Accounting Basics</a:t>
            </a:r>
          </a:p>
        </p:txBody>
      </p:sp>
      <p:sp>
        <p:nvSpPr>
          <p:cNvPr id="62468" name="Text Box 4"/>
          <p:cNvSpPr txBox="1">
            <a:spLocks noChangeArrowheads="1"/>
          </p:cNvSpPr>
          <p:nvPr/>
        </p:nvSpPr>
        <p:spPr bwMode="auto">
          <a:xfrm>
            <a:off x="774700" y="1739900"/>
            <a:ext cx="7607300" cy="1384300"/>
          </a:xfrm>
          <a:prstGeom prst="rect">
            <a:avLst/>
          </a:prstGeom>
          <a:solidFill>
            <a:schemeClr val="accent4">
              <a:lumMod val="20000"/>
              <a:lumOff val="80000"/>
            </a:schemeClr>
          </a:solidFill>
          <a:ln w="12700">
            <a:solidFill>
              <a:schemeClr val="tx2"/>
            </a:solidFill>
            <a:miter lim="800000"/>
            <a:headEnd/>
            <a:tailEnd/>
          </a:ln>
          <a:effectLst>
            <a:outerShdw blurRad="50800" dist="38100" dir="2700000" algn="tl" rotWithShape="0">
              <a:prstClr val="black">
                <a:alpha val="40000"/>
              </a:prstClr>
            </a:outerShdw>
          </a:effectLst>
        </p:spPr>
        <p:txBody>
          <a:bodyPr>
            <a:spAutoFit/>
          </a:bodyPr>
          <a:lstStyle/>
          <a:p>
            <a:pPr algn="ctr" eaLnBrk="0" hangingPunct="0">
              <a:spcBef>
                <a:spcPct val="50000"/>
              </a:spcBef>
              <a:defRPr/>
            </a:pPr>
            <a:r>
              <a:rPr lang="en-US" sz="2800" dirty="0">
                <a:solidFill>
                  <a:schemeClr val="accent2">
                    <a:lumMod val="50000"/>
                  </a:schemeClr>
                </a:solidFill>
                <a:latin typeface="Arial" pitchFamily="34" charset="0"/>
                <a:cs typeface="Arial" pitchFamily="34" charset="0"/>
              </a:rPr>
              <a:t>When the bonds mature, Music City will receive the amount of the par value in cash. The bonds have now been retired.</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C64D6B89-E144-42D2-802F-E11A9B9EBE51}" type="slidenum">
              <a:rPr lang="en-US" smtClean="0"/>
              <a:pPr>
                <a:defRPr/>
              </a:pPr>
              <a:t>13</a:t>
            </a:fld>
            <a:endParaRPr lang="en-US" dirty="0"/>
          </a:p>
        </p:txBody>
      </p:sp>
      <p:sp>
        <p:nvSpPr>
          <p:cNvPr id="8" name="Rounded Rectangle 7"/>
          <p:cNvSpPr/>
          <p:nvPr/>
        </p:nvSpPr>
        <p:spPr>
          <a:xfrm>
            <a:off x="138113" y="6477000"/>
            <a:ext cx="3900487" cy="3021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t>Account for held-to-maturity securities.</a:t>
            </a:r>
          </a:p>
        </p:txBody>
      </p:sp>
      <p:pic>
        <p:nvPicPr>
          <p:cNvPr id="2" name="Picture 1"/>
          <p:cNvPicPr>
            <a:picLocks noChangeAspect="1"/>
          </p:cNvPicPr>
          <p:nvPr/>
        </p:nvPicPr>
        <p:blipFill>
          <a:blip r:embed="rId3"/>
          <a:stretch>
            <a:fillRect/>
          </a:stretch>
        </p:blipFill>
        <p:spPr>
          <a:xfrm>
            <a:off x="341243" y="3505200"/>
            <a:ext cx="8339461" cy="11254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checkerboard(across)">
                                      <p:cBhvr>
                                        <p:cTn id="7" dur="5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title"/>
          </p:nvPr>
        </p:nvSpPr>
        <p:spPr>
          <a:xfrm>
            <a:off x="457200" y="609600"/>
            <a:ext cx="8229600" cy="1447800"/>
          </a:xfrm>
        </p:spPr>
        <p:txBody>
          <a:bodyPr/>
          <a:lstStyle/>
          <a:p>
            <a:r>
              <a:rPr lang="en-US" altLang="en-US" b="1" dirty="0" smtClean="0"/>
              <a:t>Equity Securities: </a:t>
            </a:r>
            <a:br>
              <a:rPr lang="en-US" altLang="en-US" b="1" dirty="0" smtClean="0"/>
            </a:br>
            <a:r>
              <a:rPr lang="en-US" altLang="en-US" b="1" dirty="0" smtClean="0"/>
              <a:t>Accounting Basics </a:t>
            </a:r>
          </a:p>
        </p:txBody>
      </p:sp>
      <p:sp>
        <p:nvSpPr>
          <p:cNvPr id="65541" name="Text Box 5"/>
          <p:cNvSpPr txBox="1">
            <a:spLocks noChangeArrowheads="1"/>
          </p:cNvSpPr>
          <p:nvPr/>
        </p:nvSpPr>
        <p:spPr bwMode="auto">
          <a:xfrm>
            <a:off x="304800" y="2057400"/>
            <a:ext cx="8134350" cy="2492990"/>
          </a:xfrm>
          <a:prstGeom prst="rect">
            <a:avLst/>
          </a:prstGeom>
          <a:solidFill>
            <a:schemeClr val="accent1">
              <a:lumMod val="7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eaLnBrk="0" hangingPunct="0">
              <a:spcBef>
                <a:spcPct val="50000"/>
              </a:spcBef>
              <a:defRPr/>
            </a:pPr>
            <a:r>
              <a:rPr lang="en-US" sz="2600" dirty="0">
                <a:solidFill>
                  <a:schemeClr val="bg1"/>
                </a:solidFill>
                <a:latin typeface="Arial" pitchFamily="34" charset="0"/>
                <a:cs typeface="Arial" pitchFamily="34" charset="0"/>
              </a:rPr>
              <a:t>Equity securities are recorded at cost when acquired, including commissions or brokerage fees paid. Any cash dividends received are credited to Dividend Revenue and reported in the income statement. When the securities are sold, sales proceeds are compared with cost, and any gain or loss is recorded.</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C64D6B89-E144-42D2-802F-E11A9B9EBE51}" type="slidenum">
              <a:rPr lang="en-US" smtClean="0"/>
              <a:pPr>
                <a:defRPr/>
              </a:pPr>
              <a:t>14</a:t>
            </a:fld>
            <a:endParaRPr lang="en-US" dirty="0"/>
          </a:p>
        </p:txBody>
      </p:sp>
      <p:sp>
        <p:nvSpPr>
          <p:cNvPr id="7" name="Rounded Rectangle 6"/>
          <p:cNvSpPr/>
          <p:nvPr/>
        </p:nvSpPr>
        <p:spPr>
          <a:xfrm>
            <a:off x="138113" y="6553200"/>
            <a:ext cx="7634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t>Distinguish between debt and equity securities and between short-term and long-term investments.</a:t>
            </a:r>
          </a:p>
        </p:txBody>
      </p:sp>
      <p:pic>
        <p:nvPicPr>
          <p:cNvPr id="3" name="Picture 2"/>
          <p:cNvPicPr>
            <a:picLocks noChangeAspect="1"/>
          </p:cNvPicPr>
          <p:nvPr/>
        </p:nvPicPr>
        <p:blipFill>
          <a:blip r:embed="rId3"/>
          <a:stretch>
            <a:fillRect/>
          </a:stretch>
        </p:blipFill>
        <p:spPr>
          <a:xfrm>
            <a:off x="304800" y="4905376"/>
            <a:ext cx="8112227" cy="8733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26"/>
          <p:cNvSpPr>
            <a:spLocks noGrp="1" noChangeArrowheads="1"/>
          </p:cNvSpPr>
          <p:nvPr>
            <p:ph type="title"/>
          </p:nvPr>
        </p:nvSpPr>
        <p:spPr>
          <a:xfrm>
            <a:off x="457200" y="533400"/>
            <a:ext cx="8229600" cy="1371600"/>
          </a:xfrm>
        </p:spPr>
        <p:txBody>
          <a:bodyPr/>
          <a:lstStyle/>
          <a:p>
            <a:r>
              <a:rPr lang="en-US" altLang="en-US" b="1" dirty="0" smtClean="0"/>
              <a:t>Equity Securities: </a:t>
            </a:r>
            <a:br>
              <a:rPr lang="en-US" altLang="en-US" b="1" dirty="0" smtClean="0"/>
            </a:br>
            <a:r>
              <a:rPr lang="en-US" altLang="en-US" b="1" dirty="0" smtClean="0"/>
              <a:t>Accounting Basics </a:t>
            </a:r>
          </a:p>
        </p:txBody>
      </p:sp>
      <p:sp>
        <p:nvSpPr>
          <p:cNvPr id="70659" name="Text Box 1027"/>
          <p:cNvSpPr txBox="1">
            <a:spLocks noChangeArrowheads="1"/>
          </p:cNvSpPr>
          <p:nvPr/>
        </p:nvSpPr>
        <p:spPr bwMode="auto">
          <a:xfrm>
            <a:off x="482600" y="1981200"/>
            <a:ext cx="8153400" cy="954107"/>
          </a:xfrm>
          <a:prstGeom prst="rect">
            <a:avLst/>
          </a:prstGeom>
          <a:solidFill>
            <a:schemeClr val="accent4">
              <a:lumMod val="20000"/>
              <a:lumOff val="80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eaLnBrk="0" hangingPunct="0">
              <a:spcBef>
                <a:spcPct val="50000"/>
              </a:spcBef>
              <a:defRPr/>
            </a:pPr>
            <a:r>
              <a:rPr lang="en-US" sz="2800" dirty="0">
                <a:solidFill>
                  <a:schemeClr val="accent2">
                    <a:lumMod val="50000"/>
                  </a:schemeClr>
                </a:solidFill>
                <a:latin typeface="Arial" pitchFamily="34" charset="0"/>
                <a:cs typeface="Arial" pitchFamily="34" charset="0"/>
              </a:rPr>
              <a:t>On December 20, Music City sells 500 shares of Intex in the open market for $45,000.</a:t>
            </a:r>
          </a:p>
        </p:txBody>
      </p:sp>
      <p:sp>
        <p:nvSpPr>
          <p:cNvPr id="6150" name="Text Box 1030"/>
          <p:cNvSpPr txBox="1">
            <a:spLocks noChangeArrowheads="1"/>
          </p:cNvSpPr>
          <p:nvPr/>
        </p:nvSpPr>
        <p:spPr bwMode="auto">
          <a:xfrm>
            <a:off x="1028700" y="3174593"/>
            <a:ext cx="7086600" cy="1569660"/>
          </a:xfrm>
          <a:prstGeom prst="rect">
            <a:avLst/>
          </a:prstGeom>
          <a:solidFill>
            <a:schemeClr val="accent2">
              <a:lumMod val="40000"/>
              <a:lumOff val="60000"/>
            </a:schemeClr>
          </a:solidFill>
          <a:ln w="12700">
            <a:solidFill>
              <a:schemeClr val="accent2">
                <a:lumMod val="50000"/>
              </a:schemeClr>
            </a:solidFill>
            <a:miter lim="800000"/>
            <a:headEnd/>
            <a:tailEnd/>
          </a:ln>
          <a:effectLst>
            <a:outerShdw blurRad="50800" dist="38100" dir="2700000" algn="tl" rotWithShape="0">
              <a:prstClr val="black">
                <a:alpha val="40000"/>
              </a:prstClr>
            </a:outerShdw>
          </a:effectLst>
        </p:spPr>
        <p:txBody>
          <a:bodyPr wrap="square">
            <a:spAutoFit/>
          </a:bodyPr>
          <a:lstStyle/>
          <a:p>
            <a:pPr algn="ctr" eaLnBrk="0" hangingPunct="0">
              <a:spcBef>
                <a:spcPct val="50000"/>
              </a:spcBef>
              <a:defRPr/>
            </a:pPr>
            <a:r>
              <a:rPr lang="en-US" sz="2400" dirty="0">
                <a:latin typeface="Arial" pitchFamily="34" charset="0"/>
                <a:cs typeface="Arial" pitchFamily="34" charset="0"/>
              </a:rPr>
              <a:t>Calculate original cost per share:</a:t>
            </a:r>
          </a:p>
          <a:p>
            <a:pPr algn="ctr" eaLnBrk="0" hangingPunct="0">
              <a:spcBef>
                <a:spcPts val="0"/>
              </a:spcBef>
              <a:defRPr/>
            </a:pPr>
            <a:r>
              <a:rPr lang="en-US" sz="2400" dirty="0">
                <a:solidFill>
                  <a:srgbClr val="0033CC"/>
                </a:solidFill>
                <a:latin typeface="Arial" pitchFamily="34" charset="0"/>
                <a:cs typeface="Arial" pitchFamily="34" charset="0"/>
              </a:rPr>
              <a:t>$86,000 </a:t>
            </a:r>
            <a:r>
              <a:rPr lang="en-US" sz="2400" dirty="0">
                <a:solidFill>
                  <a:srgbClr val="0033CC"/>
                </a:solidFill>
                <a:latin typeface="Arial" pitchFamily="34" charset="0"/>
              </a:rPr>
              <a:t>÷ 1,000 shares = $86.00 per share cost.</a:t>
            </a:r>
          </a:p>
          <a:p>
            <a:pPr algn="ctr" eaLnBrk="0" hangingPunct="0">
              <a:spcBef>
                <a:spcPts val="0"/>
              </a:spcBef>
              <a:defRPr/>
            </a:pPr>
            <a:r>
              <a:rPr lang="en-US" sz="2400" dirty="0">
                <a:latin typeface="Arial" pitchFamily="34" charset="0"/>
              </a:rPr>
              <a:t>Calculate cost of shares sold:</a:t>
            </a:r>
          </a:p>
          <a:p>
            <a:pPr algn="ctr" eaLnBrk="0" hangingPunct="0">
              <a:spcBef>
                <a:spcPts val="0"/>
              </a:spcBef>
              <a:defRPr/>
            </a:pPr>
            <a:r>
              <a:rPr lang="en-US" sz="2400" dirty="0">
                <a:solidFill>
                  <a:srgbClr val="0033CC"/>
                </a:solidFill>
                <a:latin typeface="Arial" pitchFamily="34" charset="0"/>
              </a:rPr>
              <a:t>500 shares × $86 = $43,000.</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C64D6B89-E144-42D2-802F-E11A9B9EBE51}" type="slidenum">
              <a:rPr lang="en-US" smtClean="0"/>
              <a:pPr>
                <a:defRPr/>
              </a:pPr>
              <a:t>15</a:t>
            </a:fld>
            <a:endParaRPr lang="en-US" dirty="0"/>
          </a:p>
        </p:txBody>
      </p:sp>
      <p:sp>
        <p:nvSpPr>
          <p:cNvPr id="9" name="Rounded Rectangle 8"/>
          <p:cNvSpPr/>
          <p:nvPr/>
        </p:nvSpPr>
        <p:spPr>
          <a:xfrm>
            <a:off x="138113" y="6553200"/>
            <a:ext cx="7634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t>Distinguish between debt and equity securities and between short-term and long-term investments.</a:t>
            </a:r>
          </a:p>
        </p:txBody>
      </p:sp>
      <p:pic>
        <p:nvPicPr>
          <p:cNvPr id="3" name="Picture 2"/>
          <p:cNvPicPr>
            <a:picLocks noChangeAspect="1"/>
          </p:cNvPicPr>
          <p:nvPr/>
        </p:nvPicPr>
        <p:blipFill>
          <a:blip r:embed="rId3"/>
          <a:stretch>
            <a:fillRect/>
          </a:stretch>
        </p:blipFill>
        <p:spPr>
          <a:xfrm>
            <a:off x="609600" y="4948416"/>
            <a:ext cx="8176969" cy="1148953"/>
          </a:xfrm>
          <a:prstGeom prst="rect">
            <a:avLst/>
          </a:prstGeom>
        </p:spPr>
      </p:pic>
    </p:spTree>
    <p:extLst>
      <p:ext uri="{BB962C8B-B14F-4D97-AF65-F5344CB8AC3E}">
        <p14:creationId xmlns:p14="http://schemas.microsoft.com/office/powerpoint/2010/main" val="347075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0659"/>
                                        </p:tgtEl>
                                        <p:attrNameLst>
                                          <p:attrName>style.visibility</p:attrName>
                                        </p:attrNameLst>
                                      </p:cBhvr>
                                      <p:to>
                                        <p:strVal val="visible"/>
                                      </p:to>
                                    </p:set>
                                    <p:animEffect transition="in" filter="checkerboard(across)">
                                      <p:cBhvr>
                                        <p:cTn id="7" dur="500"/>
                                        <p:tgtEl>
                                          <p:spTgt spid="70659"/>
                                        </p:tgtEl>
                                      </p:cBhvr>
                                    </p:animEffect>
                                  </p:childTnLst>
                                </p:cTn>
                              </p:par>
                            </p:childTnLst>
                          </p:cTn>
                        </p:par>
                        <p:par>
                          <p:cTn id="8" fill="hold" nodeType="afterGroup">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6150"/>
                                        </p:tgtEl>
                                        <p:attrNameLst>
                                          <p:attrName>style.visibility</p:attrName>
                                        </p:attrNameLst>
                                      </p:cBhvr>
                                      <p:to>
                                        <p:strVal val="visible"/>
                                      </p:to>
                                    </p:set>
                                    <p:anim calcmode="lin" valueType="num">
                                      <p:cBhvr>
                                        <p:cTn id="11" dur="1000" fill="hold"/>
                                        <p:tgtEl>
                                          <p:spTgt spid="6150"/>
                                        </p:tgtEl>
                                        <p:attrNameLst>
                                          <p:attrName>ppt_w</p:attrName>
                                        </p:attrNameLst>
                                      </p:cBhvr>
                                      <p:tavLst>
                                        <p:tav tm="0">
                                          <p:val>
                                            <p:strVal val="#ppt_w*0.70"/>
                                          </p:val>
                                        </p:tav>
                                        <p:tav tm="100000">
                                          <p:val>
                                            <p:strVal val="#ppt_w"/>
                                          </p:val>
                                        </p:tav>
                                      </p:tavLst>
                                    </p:anim>
                                    <p:anim calcmode="lin" valueType="num">
                                      <p:cBhvr>
                                        <p:cTn id="12" dur="1000" fill="hold"/>
                                        <p:tgtEl>
                                          <p:spTgt spid="6150"/>
                                        </p:tgtEl>
                                        <p:attrNameLst>
                                          <p:attrName>ppt_h</p:attrName>
                                        </p:attrNameLst>
                                      </p:cBhvr>
                                      <p:tavLst>
                                        <p:tav tm="0">
                                          <p:val>
                                            <p:strVal val="#ppt_h"/>
                                          </p:val>
                                        </p:tav>
                                        <p:tav tm="100000">
                                          <p:val>
                                            <p:strVal val="#ppt_h"/>
                                          </p:val>
                                        </p:tav>
                                      </p:tavLst>
                                    </p:anim>
                                    <p:animEffect transition="in" filter="fade">
                                      <p:cBhvr>
                                        <p:cTn id="13" dur="10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animBg="1"/>
      <p:bldP spid="61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P1:	</a:t>
            </a:r>
            <a:br>
              <a:rPr lang="en-US" altLang="en-US" dirty="0" smtClean="0"/>
            </a:br>
            <a:r>
              <a:rPr lang="en-US" dirty="0" smtClean="0"/>
              <a:t>Account </a:t>
            </a:r>
            <a:r>
              <a:rPr lang="en-US" dirty="0"/>
              <a:t>for trading </a:t>
            </a:r>
            <a:r>
              <a:rPr lang="en-US" dirty="0" smtClean="0"/>
              <a:t>securities.</a:t>
            </a:r>
            <a:r>
              <a:rPr lang="en-US" dirty="0"/>
              <a:t/>
            </a:r>
            <a:br>
              <a:rPr lang="en-US" dirty="0"/>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6C25645-4374-48F9-9DCD-C24633F30E46}" type="slidenum">
              <a:rPr lang="en-US" altLang="en-US" smtClean="0">
                <a:solidFill>
                  <a:srgbClr val="898989"/>
                </a:solidFill>
              </a:rPr>
              <a:pPr/>
              <a:t>16</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05740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206875"/>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title"/>
          </p:nvPr>
        </p:nvSpPr>
        <p:spPr>
          <a:xfrm>
            <a:off x="457200" y="609600"/>
            <a:ext cx="8229600" cy="990600"/>
          </a:xfrm>
        </p:spPr>
        <p:txBody>
          <a:bodyPr/>
          <a:lstStyle/>
          <a:p>
            <a:r>
              <a:rPr lang="en-US" altLang="en-US" dirty="0" smtClean="0"/>
              <a:t>Trading Securities</a:t>
            </a:r>
          </a:p>
        </p:txBody>
      </p:sp>
      <p:sp>
        <p:nvSpPr>
          <p:cNvPr id="15365" name="Text Box 5"/>
          <p:cNvSpPr txBox="1">
            <a:spLocks noChangeArrowheads="1"/>
          </p:cNvSpPr>
          <p:nvPr/>
        </p:nvSpPr>
        <p:spPr bwMode="auto">
          <a:xfrm>
            <a:off x="400050" y="1676400"/>
            <a:ext cx="8305800" cy="3293209"/>
          </a:xfrm>
          <a:prstGeom prst="rect">
            <a:avLst/>
          </a:prstGeom>
          <a:solidFill>
            <a:schemeClr val="accent4">
              <a:lumMod val="20000"/>
              <a:lumOff val="80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marL="514350" indent="-514350" eaLnBrk="0" hangingPunct="0">
              <a:spcBef>
                <a:spcPts val="1200"/>
              </a:spcBef>
              <a:buFont typeface="+mj-lt"/>
              <a:buAutoNum type="arabicPeriod"/>
              <a:defRPr/>
            </a:pPr>
            <a:r>
              <a:rPr lang="en-US" sz="2800" dirty="0">
                <a:solidFill>
                  <a:srgbClr val="C0504D">
                    <a:lumMod val="50000"/>
                  </a:srgbClr>
                </a:solidFill>
                <a:latin typeface="Arial" pitchFamily="34" charset="0"/>
                <a:cs typeface="Arial" pitchFamily="34" charset="0"/>
              </a:rPr>
              <a:t>Debt and equity securities</a:t>
            </a:r>
          </a:p>
          <a:p>
            <a:pPr marL="514350" indent="-514350" eaLnBrk="0" hangingPunct="0">
              <a:spcBef>
                <a:spcPts val="1200"/>
              </a:spcBef>
              <a:buFont typeface="+mj-lt"/>
              <a:buAutoNum type="arabicPeriod"/>
              <a:defRPr/>
            </a:pPr>
            <a:r>
              <a:rPr lang="en-US" sz="2800" dirty="0">
                <a:solidFill>
                  <a:srgbClr val="C0504D">
                    <a:lumMod val="50000"/>
                  </a:srgbClr>
                </a:solidFill>
                <a:latin typeface="Arial" pitchFamily="34" charset="0"/>
                <a:cs typeface="Arial" pitchFamily="34" charset="0"/>
              </a:rPr>
              <a:t>Actively managed and traded for profit</a:t>
            </a:r>
          </a:p>
          <a:p>
            <a:pPr marL="514350" indent="-514350" eaLnBrk="0" hangingPunct="0">
              <a:spcBef>
                <a:spcPts val="1200"/>
              </a:spcBef>
              <a:buFont typeface="+mj-lt"/>
              <a:buAutoNum type="arabicPeriod"/>
              <a:defRPr/>
            </a:pPr>
            <a:r>
              <a:rPr lang="en-US" sz="2800" dirty="0">
                <a:solidFill>
                  <a:srgbClr val="C0504D">
                    <a:lumMod val="50000"/>
                  </a:srgbClr>
                </a:solidFill>
                <a:latin typeface="Arial" pitchFamily="34" charset="0"/>
                <a:cs typeface="Arial" pitchFamily="34" charset="0"/>
              </a:rPr>
              <a:t>Frequent purchases and sales expected</a:t>
            </a:r>
          </a:p>
          <a:p>
            <a:pPr marL="514350" indent="-514350" eaLnBrk="0" hangingPunct="0">
              <a:spcBef>
                <a:spcPts val="1200"/>
              </a:spcBef>
              <a:buFont typeface="+mj-lt"/>
              <a:buAutoNum type="arabicPeriod"/>
              <a:defRPr/>
            </a:pPr>
            <a:r>
              <a:rPr lang="en-US" sz="2800" dirty="0">
                <a:solidFill>
                  <a:srgbClr val="C0504D">
                    <a:lumMod val="50000"/>
                  </a:srgbClr>
                </a:solidFill>
                <a:latin typeface="Arial" pitchFamily="34" charset="0"/>
                <a:cs typeface="Arial" pitchFamily="34" charset="0"/>
              </a:rPr>
              <a:t>Reported at fair value</a:t>
            </a:r>
          </a:p>
          <a:p>
            <a:pPr marL="514350" indent="-514350" eaLnBrk="0" hangingPunct="0">
              <a:spcBef>
                <a:spcPts val="1200"/>
              </a:spcBef>
              <a:buFont typeface="+mj-lt"/>
              <a:buAutoNum type="arabicPeriod"/>
              <a:defRPr/>
            </a:pPr>
            <a:r>
              <a:rPr lang="en-US" sz="2800" dirty="0">
                <a:solidFill>
                  <a:srgbClr val="C0504D">
                    <a:lumMod val="50000"/>
                  </a:srgbClr>
                </a:solidFill>
                <a:latin typeface="Arial" pitchFamily="34" charset="0"/>
                <a:cs typeface="Arial" pitchFamily="34" charset="0"/>
              </a:rPr>
              <a:t>Unrealized gain or loss reported in the income statement</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C64D6B89-E144-42D2-802F-E11A9B9EBE51}" type="slidenum">
              <a:rPr lang="en-US" smtClean="0"/>
              <a:pPr>
                <a:defRPr/>
              </a:pPr>
              <a:t>17</a:t>
            </a:fld>
            <a:endParaRPr lang="en-US" dirty="0"/>
          </a:p>
        </p:txBody>
      </p:sp>
      <p:sp>
        <p:nvSpPr>
          <p:cNvPr id="7" name="Rounded Rectangle 6"/>
          <p:cNvSpPr/>
          <p:nvPr/>
        </p:nvSpPr>
        <p:spPr>
          <a:xfrm>
            <a:off x="138113" y="6553200"/>
            <a:ext cx="3367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1: </a:t>
            </a:r>
            <a:r>
              <a:rPr lang="en-US" sz="1100" dirty="0"/>
              <a:t>Account for trading securities.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228" y="4653113"/>
            <a:ext cx="8429625" cy="2013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418" name="Rectangle 6"/>
          <p:cNvSpPr>
            <a:spLocks noGrp="1" noChangeArrowheads="1"/>
          </p:cNvSpPr>
          <p:nvPr>
            <p:ph type="title"/>
          </p:nvPr>
        </p:nvSpPr>
        <p:spPr>
          <a:xfrm>
            <a:off x="457200" y="704568"/>
            <a:ext cx="8229600" cy="609600"/>
          </a:xfrm>
        </p:spPr>
        <p:txBody>
          <a:bodyPr/>
          <a:lstStyle/>
          <a:p>
            <a:r>
              <a:rPr lang="en-US" altLang="en-US" b="1" dirty="0" smtClean="0"/>
              <a:t>Trading Securities – </a:t>
            </a:r>
            <a:br>
              <a:rPr lang="en-US" altLang="en-US" b="1" dirty="0" smtClean="0"/>
            </a:br>
            <a:r>
              <a:rPr lang="en-US" altLang="en-US" b="1" dirty="0" smtClean="0"/>
              <a:t>Recording Fair Value</a:t>
            </a:r>
          </a:p>
        </p:txBody>
      </p:sp>
      <p:sp>
        <p:nvSpPr>
          <p:cNvPr id="8198" name="Rectangle 5"/>
          <p:cNvSpPr>
            <a:spLocks noGrp="1" noChangeArrowheads="1"/>
          </p:cNvSpPr>
          <p:nvPr>
            <p:ph type="body" idx="4294967295"/>
          </p:nvPr>
        </p:nvSpPr>
        <p:spPr>
          <a:xfrm>
            <a:off x="235077" y="1516253"/>
            <a:ext cx="8543926" cy="1784350"/>
          </a:xfrm>
          <a:solidFill>
            <a:schemeClr val="accent4">
              <a:lumMod val="20000"/>
              <a:lumOff val="80000"/>
            </a:schemeClr>
          </a:solidFill>
          <a:ln w="12700">
            <a:solidFill>
              <a:schemeClr val="accent3">
                <a:lumMod val="50000"/>
              </a:schemeClr>
            </a:solidFill>
          </a:ln>
        </p:spPr>
        <p:txBody>
          <a:bodyPr lIns="90488" tIns="44450" rIns="90488" bIns="44450"/>
          <a:lstStyle/>
          <a:p>
            <a:pPr algn="ctr">
              <a:spcBef>
                <a:spcPts val="0"/>
              </a:spcBef>
              <a:buFont typeface="Wingdings" pitchFamily="2" charset="2"/>
              <a:buNone/>
              <a:defRPr/>
            </a:pPr>
            <a:r>
              <a:rPr lang="en-US" sz="2300" dirty="0" smtClean="0">
                <a:solidFill>
                  <a:schemeClr val="accent2">
                    <a:lumMod val="50000"/>
                  </a:schemeClr>
                </a:solidFill>
                <a:latin typeface="Arial" pitchFamily="34" charset="0"/>
                <a:cs typeface="Arial" pitchFamily="34" charset="0"/>
              </a:rPr>
              <a:t>TechCom’s portfolio of trading securities had a total cost of $11,500, and a fair value of $13,000, on December 31, 2016, the first year the securities were held. The $1,500 difference between the cost of $11,500 and the fair value of $13,000 is an unrealized gain.</a:t>
            </a:r>
          </a:p>
        </p:txBody>
      </p:sp>
      <p:pic>
        <p:nvPicPr>
          <p:cNvPr id="60422" name="Picture 7"/>
          <p:cNvPicPr>
            <a:picLocks noChangeAspect="1" noChangeArrowheads="1"/>
          </p:cNvPicPr>
          <p:nvPr/>
        </p:nvPicPr>
        <p:blipFill>
          <a:blip r:embed="rId4" cstate="print"/>
          <a:srcRect/>
          <a:stretch>
            <a:fillRect/>
          </a:stretch>
        </p:blipFill>
        <p:spPr bwMode="auto">
          <a:xfrm>
            <a:off x="371476" y="3430698"/>
            <a:ext cx="8505825" cy="1109456"/>
          </a:xfrm>
          <a:prstGeom prst="rect">
            <a:avLst/>
          </a:prstGeom>
          <a:noFill/>
          <a:ln w="9525">
            <a:solidFill>
              <a:schemeClr val="tx1"/>
            </a:solidFill>
            <a:miter lim="800000"/>
            <a:headEnd/>
            <a:tailEnd/>
          </a:ln>
        </p:spPr>
      </p:pic>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C64D6B89-E144-42D2-802F-E11A9B9EBE51}" type="slidenum">
              <a:rPr lang="en-US" smtClean="0"/>
              <a:pPr>
                <a:defRPr/>
              </a:pPr>
              <a:t>18</a:t>
            </a:fld>
            <a:endParaRPr lang="en-US" dirty="0"/>
          </a:p>
        </p:txBody>
      </p:sp>
      <p:sp>
        <p:nvSpPr>
          <p:cNvPr id="9" name="Rounded Rectangle 8"/>
          <p:cNvSpPr/>
          <p:nvPr/>
        </p:nvSpPr>
        <p:spPr>
          <a:xfrm>
            <a:off x="138113" y="6553200"/>
            <a:ext cx="3367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1: </a:t>
            </a:r>
            <a:r>
              <a:rPr lang="en-US" sz="1100" dirty="0"/>
              <a:t>Account for trading securities.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198">
                                            <p:bg/>
                                          </p:spTgt>
                                        </p:tgtEl>
                                        <p:attrNameLst>
                                          <p:attrName>style.visibility</p:attrName>
                                        </p:attrNameLst>
                                      </p:cBhvr>
                                      <p:to>
                                        <p:strVal val="visible"/>
                                      </p:to>
                                    </p:set>
                                    <p:animEffect transition="in" filter="checkerboard(across)">
                                      <p:cBhvr>
                                        <p:cTn id="7" dur="500"/>
                                        <p:tgtEl>
                                          <p:spTgt spid="8198">
                                            <p:bg/>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198">
                                            <p:txEl>
                                              <p:pRg st="0" end="0"/>
                                            </p:txEl>
                                          </p:spTgt>
                                        </p:tgtEl>
                                        <p:attrNameLst>
                                          <p:attrName>style.visibility</p:attrName>
                                        </p:attrNameLst>
                                      </p:cBhvr>
                                      <p:to>
                                        <p:strVal val="visible"/>
                                      </p:to>
                                    </p:set>
                                    <p:animEffect transition="in" filter="checkerboard(across)">
                                      <p:cBhvr>
                                        <p:cTn id="10" dur="500"/>
                                        <p:tgtEl>
                                          <p:spTgt spid="81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6"/>
          <p:cNvSpPr>
            <a:spLocks noGrp="1" noChangeArrowheads="1"/>
          </p:cNvSpPr>
          <p:nvPr>
            <p:ph type="title"/>
          </p:nvPr>
        </p:nvSpPr>
        <p:spPr>
          <a:xfrm>
            <a:off x="457200" y="533400"/>
            <a:ext cx="8229600" cy="838200"/>
          </a:xfrm>
        </p:spPr>
        <p:txBody>
          <a:bodyPr/>
          <a:lstStyle/>
          <a:p>
            <a:r>
              <a:rPr lang="en-US" altLang="en-US" b="1" dirty="0" smtClean="0"/>
              <a:t>Selling Trading Securities</a:t>
            </a:r>
          </a:p>
        </p:txBody>
      </p:sp>
      <p:sp>
        <p:nvSpPr>
          <p:cNvPr id="17413" name="Rectangle 5"/>
          <p:cNvSpPr>
            <a:spLocks noGrp="1" noChangeArrowheads="1"/>
          </p:cNvSpPr>
          <p:nvPr>
            <p:ph type="body" idx="4294967295"/>
          </p:nvPr>
        </p:nvSpPr>
        <p:spPr>
          <a:xfrm>
            <a:off x="209550" y="1554847"/>
            <a:ext cx="8686800" cy="914399"/>
          </a:xfrm>
          <a:solidFill>
            <a:schemeClr val="accent4">
              <a:lumMod val="20000"/>
              <a:lumOff val="80000"/>
            </a:schemeClr>
          </a:solidFill>
          <a:ln w="12700">
            <a:solidFill>
              <a:schemeClr val="tx1"/>
            </a:solidFill>
          </a:ln>
        </p:spPr>
        <p:txBody>
          <a:bodyPr lIns="90488" tIns="44450" rIns="90488" bIns="44450"/>
          <a:lstStyle/>
          <a:p>
            <a:pPr algn="ctr">
              <a:buFont typeface="Wingdings" pitchFamily="-108" charset="2"/>
              <a:buNone/>
              <a:defRPr/>
            </a:pPr>
            <a:r>
              <a:rPr lang="en-US" sz="2800" dirty="0" smtClean="0">
                <a:solidFill>
                  <a:schemeClr val="accent2">
                    <a:lumMod val="50000"/>
                  </a:schemeClr>
                </a:solidFill>
                <a:latin typeface="Arial" pitchFamily="34" charset="0"/>
                <a:cs typeface="Arial" pitchFamily="34" charset="0"/>
              </a:rPr>
              <a:t>Assume TechCom sells trading securities that had cost $1,000 for $1,200 cash, on January 9, 2017.</a:t>
            </a:r>
            <a:endParaRPr lang="en-US" sz="2800" dirty="0">
              <a:solidFill>
                <a:schemeClr val="accent2">
                  <a:lumMod val="50000"/>
                </a:schemeClr>
              </a:solidFill>
              <a:latin typeface="Arial" pitchFamily="34" charset="0"/>
              <a:cs typeface="Arial" pitchFamily="34" charset="0"/>
            </a:endParaRPr>
          </a:p>
        </p:txBody>
      </p:sp>
      <p:sp>
        <p:nvSpPr>
          <p:cNvPr id="9222" name="TextBox 7"/>
          <p:cNvSpPr txBox="1">
            <a:spLocks noChangeArrowheads="1"/>
          </p:cNvSpPr>
          <p:nvPr/>
        </p:nvSpPr>
        <p:spPr bwMode="auto">
          <a:xfrm>
            <a:off x="190500" y="4405094"/>
            <a:ext cx="8686800" cy="1292662"/>
          </a:xfrm>
          <a:prstGeom prst="rect">
            <a:avLst/>
          </a:prstGeom>
          <a:solidFill>
            <a:schemeClr val="bg1">
              <a:lumMod val="95000"/>
            </a:schemeClr>
          </a:solidFill>
          <a:ln w="9525">
            <a:solidFill>
              <a:schemeClr val="accent2">
                <a:lumMod val="50000"/>
              </a:schemeClr>
            </a:solidFill>
            <a:miter lim="800000"/>
            <a:headEnd/>
            <a:tailEnd/>
          </a:ln>
        </p:spPr>
        <p:txBody>
          <a:bodyPr wrap="square">
            <a:spAutoFit/>
          </a:bodyPr>
          <a:lstStyle/>
          <a:p>
            <a:pPr algn="ctr">
              <a:defRPr/>
            </a:pPr>
            <a:r>
              <a:rPr lang="en-US" sz="2600" dirty="0">
                <a:solidFill>
                  <a:schemeClr val="accent1">
                    <a:lumMod val="50000"/>
                  </a:schemeClr>
                </a:solidFill>
                <a:latin typeface="Arial" pitchFamily="34" charset="0"/>
                <a:cs typeface="Arial" pitchFamily="34" charset="0"/>
              </a:rPr>
              <a:t>The gain is reported in the Other Revenues and Gains section of the Income Statement. Likewise, </a:t>
            </a:r>
            <a:r>
              <a:rPr lang="en-US" sz="2600" dirty="0" smtClean="0">
                <a:solidFill>
                  <a:schemeClr val="accent1">
                    <a:lumMod val="50000"/>
                  </a:schemeClr>
                </a:solidFill>
                <a:latin typeface="Arial" pitchFamily="34" charset="0"/>
                <a:cs typeface="Arial" pitchFamily="34" charset="0"/>
              </a:rPr>
              <a:t>a </a:t>
            </a:r>
            <a:r>
              <a:rPr lang="en-US" sz="2600" dirty="0">
                <a:solidFill>
                  <a:schemeClr val="accent1">
                    <a:lumMod val="50000"/>
                  </a:schemeClr>
                </a:solidFill>
                <a:latin typeface="Arial" pitchFamily="34" charset="0"/>
                <a:cs typeface="Arial" pitchFamily="34" charset="0"/>
              </a:rPr>
              <a:t>loss would be reported in Other Expenses and Losses section.</a:t>
            </a:r>
          </a:p>
        </p:txBody>
      </p:sp>
      <p:pic>
        <p:nvPicPr>
          <p:cNvPr id="9224" name="Picture 8"/>
          <p:cNvPicPr>
            <a:picLocks noChangeAspect="1" noChangeArrowheads="1"/>
          </p:cNvPicPr>
          <p:nvPr/>
        </p:nvPicPr>
        <p:blipFill>
          <a:blip r:embed="rId3" cstate="print"/>
          <a:srcRect/>
          <a:stretch>
            <a:fillRect/>
          </a:stretch>
        </p:blipFill>
        <p:spPr bwMode="auto">
          <a:xfrm>
            <a:off x="209550" y="2709282"/>
            <a:ext cx="8686800" cy="1410425"/>
          </a:xfrm>
          <a:prstGeom prst="rect">
            <a:avLst/>
          </a:prstGeom>
          <a:noFill/>
          <a:ln w="9525">
            <a:solidFill>
              <a:schemeClr val="accent2">
                <a:lumMod val="50000"/>
              </a:schemeClr>
            </a:solidFill>
            <a:miter lim="800000"/>
            <a:headEnd/>
            <a:tailEnd/>
          </a:ln>
        </p:spPr>
      </p:pic>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C64D6B89-E144-42D2-802F-E11A9B9EBE51}" type="slidenum">
              <a:rPr lang="en-US" smtClean="0"/>
              <a:pPr>
                <a:defRPr/>
              </a:pPr>
              <a:t>19</a:t>
            </a:fld>
            <a:endParaRPr lang="en-US" dirty="0"/>
          </a:p>
        </p:txBody>
      </p:sp>
      <p:sp>
        <p:nvSpPr>
          <p:cNvPr id="9" name="Rounded Rectangle 8"/>
          <p:cNvSpPr/>
          <p:nvPr/>
        </p:nvSpPr>
        <p:spPr>
          <a:xfrm>
            <a:off x="138113" y="6553200"/>
            <a:ext cx="3367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1: </a:t>
            </a:r>
            <a:r>
              <a:rPr lang="en-US" sz="1100" dirty="0"/>
              <a:t>Account for trading securities.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checkerboard(across)">
                                      <p:cBhvr>
                                        <p:cTn id="7" dur="500"/>
                                        <p:tgtEl>
                                          <p:spTgt spid="9224"/>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9222"/>
                                        </p:tgtEl>
                                        <p:attrNameLst>
                                          <p:attrName>style.visibility</p:attrName>
                                        </p:attrNameLst>
                                      </p:cBhvr>
                                      <p:to>
                                        <p:strVal val="visible"/>
                                      </p:to>
                                    </p:set>
                                    <p:animEffect transition="in" filter="checkerboard(across)">
                                      <p:cBhvr>
                                        <p:cTn id="11"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E3C548E-C1E6-4348-B584-6A990FD8E1F7}" type="slidenum">
              <a:rPr lang="en-US" smtClean="0"/>
              <a:pPr>
                <a:defRPr/>
              </a:pPr>
              <a:t>2</a:t>
            </a:fld>
            <a:endParaRPr lang="en-US" dirty="0"/>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6AEF5ED8-03B4-4A8C-81C5-84FC3077FD14}" type="slidenum">
              <a:rPr lang="en-US" smtClean="0"/>
              <a:pPr>
                <a:defRPr/>
              </a:pPr>
              <a:t>2</a:t>
            </a:fld>
            <a:endParaRPr lang="en-US" dirty="0"/>
          </a:p>
        </p:txBody>
      </p:sp>
      <p:sp>
        <p:nvSpPr>
          <p:cNvPr id="4"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956DB202-C648-4B15-85D2-A4C96BBABE23}" type="slidenum">
              <a:rPr lang="en-US" smtClean="0"/>
              <a:pPr>
                <a:defRPr/>
              </a:pPr>
              <a:t>2</a:t>
            </a:fld>
            <a:endParaRPr lang="en-US" dirty="0"/>
          </a:p>
        </p:txBody>
      </p:sp>
      <p:sp>
        <p:nvSpPr>
          <p:cNvPr id="5"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mtClean="0"/>
              <a:t/>
            </a:r>
            <a:br>
              <a:rPr lang="en-US" altLang="en-US" smtClean="0"/>
            </a:br>
            <a:r>
              <a:rPr lang="en-US" altLang="en-US" smtClean="0"/>
              <a:t/>
            </a:r>
            <a:br>
              <a:rPr lang="en-US" altLang="en-US" smtClean="0"/>
            </a:br>
            <a:r>
              <a:rPr lang="en-US" smtClean="0"/>
              <a:t/>
            </a:r>
            <a:br>
              <a:rPr lang="en-US" smtClean="0"/>
            </a:br>
            <a:r>
              <a:rPr lang="en-US" altLang="en-US" smtClean="0"/>
              <a:t/>
            </a:r>
            <a:br>
              <a:rPr lang="en-US" altLang="en-US" smtClean="0"/>
            </a:br>
            <a:endParaRPr lang="en-US" altLang="en-US" dirty="0" smtClean="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7" name="Picture 2"/>
          <p:cNvPicPr>
            <a:picLocks noChangeAspect="1" noChangeArrowheads="1"/>
          </p:cNvPicPr>
          <p:nvPr/>
        </p:nvPicPr>
        <p:blipFill>
          <a:blip r:embed="rId3" cstate="print"/>
          <a:srcRect/>
          <a:stretch>
            <a:fillRect/>
          </a:stretch>
        </p:blipFill>
        <p:spPr bwMode="auto">
          <a:xfrm>
            <a:off x="838200" y="1321257"/>
            <a:ext cx="7315200" cy="87312"/>
          </a:xfrm>
          <a:prstGeom prst="rect">
            <a:avLst/>
          </a:prstGeom>
          <a:noFill/>
          <a:ln w="9525">
            <a:noFill/>
            <a:miter lim="800000"/>
            <a:headEnd/>
            <a:tailEnd/>
          </a:ln>
        </p:spPr>
      </p:pic>
      <p:sp>
        <p:nvSpPr>
          <p:cNvPr id="8" name="TextBox 7"/>
          <p:cNvSpPr txBox="1"/>
          <p:nvPr/>
        </p:nvSpPr>
        <p:spPr>
          <a:xfrm>
            <a:off x="762000" y="575171"/>
            <a:ext cx="7772400" cy="769441"/>
          </a:xfrm>
          <a:prstGeom prst="rect">
            <a:avLst/>
          </a:prstGeom>
          <a:noFill/>
        </p:spPr>
        <p:txBody>
          <a:bodyPr wrap="square" rtlCol="0">
            <a:spAutoFit/>
          </a:bodyPr>
          <a:lstStyle/>
          <a:p>
            <a:r>
              <a:rPr lang="en-US" altLang="en-US" sz="4400" b="1" dirty="0" smtClean="0">
                <a:latin typeface="+mj-lt"/>
              </a:rPr>
              <a:t>Chapter 15 Learning Objectives</a:t>
            </a:r>
            <a:endParaRPr lang="en-US" sz="4400" dirty="0">
              <a:latin typeface="+mj-lt"/>
            </a:endParaRPr>
          </a:p>
        </p:txBody>
      </p:sp>
      <p:sp>
        <p:nvSpPr>
          <p:cNvPr id="9" name="Rectangle 8"/>
          <p:cNvSpPr/>
          <p:nvPr/>
        </p:nvSpPr>
        <p:spPr>
          <a:xfrm>
            <a:off x="300318" y="1828800"/>
            <a:ext cx="8839200" cy="3539430"/>
          </a:xfrm>
          <a:prstGeom prst="rect">
            <a:avLst/>
          </a:prstGeom>
        </p:spPr>
        <p:txBody>
          <a:bodyPr wrap="square">
            <a:spAutoFit/>
          </a:bodyPr>
          <a:lstStyle/>
          <a:p>
            <a:r>
              <a:rPr lang="en-US" sz="1600" b="1" dirty="0" smtClean="0">
                <a:latin typeface="+mn-lt"/>
              </a:rPr>
              <a:t>CONCEPTUAL</a:t>
            </a:r>
            <a:endParaRPr lang="en-US" sz="1600" b="1" dirty="0">
              <a:latin typeface="+mn-lt"/>
            </a:endParaRPr>
          </a:p>
          <a:p>
            <a:r>
              <a:rPr lang="en-US" sz="1600" b="1" dirty="0" smtClean="0">
                <a:latin typeface="+mn-lt"/>
              </a:rPr>
              <a:t>C1  </a:t>
            </a:r>
            <a:r>
              <a:rPr lang="en-US" sz="1600" dirty="0">
                <a:latin typeface="+mn-lt"/>
              </a:rPr>
              <a:t>Distinguish between debt and equity securities and between short-term and long-term investments.</a:t>
            </a:r>
          </a:p>
          <a:p>
            <a:r>
              <a:rPr lang="en-US" sz="1600" b="1" dirty="0" smtClean="0">
                <a:latin typeface="+mn-lt"/>
              </a:rPr>
              <a:t>C2</a:t>
            </a:r>
            <a:r>
              <a:rPr lang="en-US" sz="1600" dirty="0" smtClean="0">
                <a:latin typeface="+mn-lt"/>
              </a:rPr>
              <a:t>  </a:t>
            </a:r>
            <a:r>
              <a:rPr lang="en-US" sz="1600" dirty="0">
                <a:latin typeface="+mn-lt"/>
              </a:rPr>
              <a:t>Describe how to report equity securities with controlling influence</a:t>
            </a:r>
            <a:r>
              <a:rPr lang="en-US" sz="1600" dirty="0" smtClean="0">
                <a:latin typeface="+mn-lt"/>
              </a:rPr>
              <a:t>.</a:t>
            </a:r>
          </a:p>
          <a:p>
            <a:r>
              <a:rPr lang="en-US" sz="1600" b="1" dirty="0" smtClean="0">
                <a:latin typeface="+mn-lt"/>
              </a:rPr>
              <a:t>C3</a:t>
            </a:r>
            <a:r>
              <a:rPr lang="en-US" sz="1600" dirty="0" smtClean="0">
                <a:latin typeface="+mn-lt"/>
              </a:rPr>
              <a:t>  </a:t>
            </a:r>
            <a:r>
              <a:rPr lang="en-US" sz="1600" i="1" dirty="0" smtClean="0">
                <a:latin typeface="+mn-lt"/>
              </a:rPr>
              <a:t>Appendix 15A </a:t>
            </a:r>
            <a:r>
              <a:rPr lang="en-US" sz="1600" dirty="0" smtClean="0">
                <a:latin typeface="+mn-lt"/>
              </a:rPr>
              <a:t>-- </a:t>
            </a:r>
            <a:r>
              <a:rPr lang="en-US" sz="1600" dirty="0">
                <a:latin typeface="+mn-lt"/>
              </a:rPr>
              <a:t>Explain foreign exchange rates and record transactions listed in a foreign currency</a:t>
            </a:r>
            <a:r>
              <a:rPr lang="en-US" sz="1600" dirty="0" smtClean="0">
                <a:latin typeface="+mn-lt"/>
              </a:rPr>
              <a:t>.</a:t>
            </a:r>
          </a:p>
          <a:p>
            <a:endParaRPr lang="en-US" sz="1600" dirty="0">
              <a:latin typeface="+mn-lt"/>
            </a:endParaRPr>
          </a:p>
          <a:p>
            <a:r>
              <a:rPr lang="en-US" sz="1600" b="1" dirty="0" smtClean="0">
                <a:latin typeface="+mn-lt"/>
              </a:rPr>
              <a:t>ANALYTICAL</a:t>
            </a:r>
          </a:p>
          <a:p>
            <a:r>
              <a:rPr lang="en-US" sz="1600" b="1" dirty="0" smtClean="0">
                <a:latin typeface="+mn-lt"/>
              </a:rPr>
              <a:t>A1  </a:t>
            </a:r>
            <a:r>
              <a:rPr lang="en-US" sz="1600" dirty="0" smtClean="0">
                <a:latin typeface="+mn-lt"/>
              </a:rPr>
              <a:t>Compute and analyze the components of return on total assets.</a:t>
            </a:r>
            <a:endParaRPr lang="en-US" sz="1600" dirty="0">
              <a:latin typeface="+mn-lt"/>
            </a:endParaRPr>
          </a:p>
          <a:p>
            <a:endParaRPr lang="en-US" sz="1600" dirty="0">
              <a:latin typeface="+mn-lt"/>
            </a:endParaRPr>
          </a:p>
          <a:p>
            <a:r>
              <a:rPr lang="en-US" sz="1600" b="1" dirty="0" smtClean="0">
                <a:latin typeface="+mn-lt"/>
              </a:rPr>
              <a:t>PROCEDURAL</a:t>
            </a:r>
            <a:endParaRPr lang="en-US" sz="1600" b="1" dirty="0">
              <a:latin typeface="+mn-lt"/>
            </a:endParaRPr>
          </a:p>
          <a:p>
            <a:r>
              <a:rPr lang="en-US" sz="1600" b="1" dirty="0" smtClean="0">
                <a:latin typeface="+mn-lt"/>
              </a:rPr>
              <a:t>P1  </a:t>
            </a:r>
            <a:r>
              <a:rPr lang="en-US" sz="1600" dirty="0" smtClean="0">
                <a:latin typeface="+mn-lt"/>
              </a:rPr>
              <a:t>Account for trading securities.</a:t>
            </a:r>
            <a:endParaRPr lang="en-US" sz="1600" dirty="0">
              <a:latin typeface="+mn-lt"/>
            </a:endParaRPr>
          </a:p>
          <a:p>
            <a:r>
              <a:rPr lang="en-US" sz="1600" b="1" dirty="0" smtClean="0">
                <a:latin typeface="+mn-lt"/>
              </a:rPr>
              <a:t>P2  </a:t>
            </a:r>
            <a:r>
              <a:rPr lang="en-US" sz="1600" dirty="0" smtClean="0">
                <a:latin typeface="+mn-lt"/>
              </a:rPr>
              <a:t>Account for held-to-maturity securities.</a:t>
            </a:r>
          </a:p>
          <a:p>
            <a:r>
              <a:rPr lang="en-US" sz="1600" b="1" dirty="0" smtClean="0">
                <a:latin typeface="+mn-lt"/>
              </a:rPr>
              <a:t>P3  </a:t>
            </a:r>
            <a:r>
              <a:rPr lang="en-US" sz="1600" dirty="0" smtClean="0">
                <a:latin typeface="+mn-lt"/>
              </a:rPr>
              <a:t>Account for available-for-sale securities.</a:t>
            </a:r>
            <a:endParaRPr lang="en-US" sz="1600" dirty="0">
              <a:latin typeface="+mn-lt"/>
            </a:endParaRPr>
          </a:p>
          <a:p>
            <a:r>
              <a:rPr lang="en-US" sz="1600" b="1" dirty="0" smtClean="0">
                <a:latin typeface="+mn-lt"/>
              </a:rPr>
              <a:t>P4</a:t>
            </a:r>
            <a:r>
              <a:rPr lang="en-US" sz="1600" dirty="0" smtClean="0">
                <a:latin typeface="+mn-lt"/>
              </a:rPr>
              <a:t>  Account for equity securities with significant influence.</a:t>
            </a:r>
          </a:p>
          <a:p>
            <a:endParaRPr lang="en-US" sz="1600" dirty="0">
              <a:latin typeface="+mn-lt"/>
            </a:endParaRPr>
          </a:p>
        </p:txBody>
      </p:sp>
    </p:spTree>
    <p:extLst>
      <p:ext uri="{BB962C8B-B14F-4D97-AF65-F5344CB8AC3E}">
        <p14:creationId xmlns:p14="http://schemas.microsoft.com/office/powerpoint/2010/main" val="99847215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ctangle 15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15-1</a:t>
            </a:r>
            <a:endParaRPr lang="en-US" sz="2400" b="1" dirty="0">
              <a:solidFill>
                <a:prstClr val="white"/>
              </a:solidFill>
            </a:endParaRPr>
          </a:p>
        </p:txBody>
      </p:sp>
      <p:sp>
        <p:nvSpPr>
          <p:cNvPr id="6" name="Rectangle 5"/>
          <p:cNvSpPr>
            <a:spLocks noChangeArrowheads="1"/>
          </p:cNvSpPr>
          <p:nvPr/>
        </p:nvSpPr>
        <p:spPr bwMode="auto">
          <a:xfrm>
            <a:off x="1250950" y="1839913"/>
            <a:ext cx="6402388"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 name="Rectangle 6"/>
          <p:cNvSpPr>
            <a:spLocks noChangeArrowheads="1"/>
          </p:cNvSpPr>
          <p:nvPr/>
        </p:nvSpPr>
        <p:spPr bwMode="auto">
          <a:xfrm>
            <a:off x="2309813" y="3311525"/>
            <a:ext cx="3709987"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 name="Rectangle 10"/>
          <p:cNvSpPr>
            <a:spLocks noChangeArrowheads="1"/>
          </p:cNvSpPr>
          <p:nvPr/>
        </p:nvSpPr>
        <p:spPr bwMode="auto">
          <a:xfrm>
            <a:off x="393700" y="630238"/>
            <a:ext cx="856324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Berkshire Co. purchases investments in trading securities at a cost of $130 on December 15, 20X1. (This is its first</a:t>
            </a:r>
            <a:endParaRPr lang="en-US" altLang="en-US" dirty="0" smtClean="0">
              <a:solidFill>
                <a:prstClr val="black"/>
              </a:solidFill>
              <a:cs typeface="+mn-cs"/>
            </a:endParaRPr>
          </a:p>
        </p:txBody>
      </p:sp>
      <p:sp>
        <p:nvSpPr>
          <p:cNvPr id="14" name="Rectangle 11"/>
          <p:cNvSpPr>
            <a:spLocks noChangeArrowheads="1"/>
          </p:cNvSpPr>
          <p:nvPr/>
        </p:nvSpPr>
        <p:spPr bwMode="auto">
          <a:xfrm>
            <a:off x="393700" y="836613"/>
            <a:ext cx="80962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and only purchase of such securities.) On December 28, Berkshire received a $15 cash dividend from the stock </a:t>
            </a:r>
            <a:endParaRPr lang="en-US" altLang="en-US" dirty="0" smtClean="0">
              <a:solidFill>
                <a:prstClr val="black"/>
              </a:solidFill>
              <a:cs typeface="+mn-cs"/>
            </a:endParaRPr>
          </a:p>
        </p:txBody>
      </p:sp>
      <p:sp>
        <p:nvSpPr>
          <p:cNvPr id="15" name="Rectangle 12"/>
          <p:cNvSpPr>
            <a:spLocks noChangeArrowheads="1"/>
          </p:cNvSpPr>
          <p:nvPr/>
        </p:nvSpPr>
        <p:spPr bwMode="auto">
          <a:xfrm>
            <a:off x="393700" y="1041400"/>
            <a:ext cx="73120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purchased on December 15. At December 31, 20X1, the trading securities had a fair value of $140.</a:t>
            </a:r>
            <a:endParaRPr lang="en-US" altLang="en-US" dirty="0" smtClean="0">
              <a:solidFill>
                <a:prstClr val="black"/>
              </a:solidFill>
              <a:cs typeface="+mn-cs"/>
            </a:endParaRPr>
          </a:p>
        </p:txBody>
      </p:sp>
      <p:sp>
        <p:nvSpPr>
          <p:cNvPr id="16" name="Rectangle 13"/>
          <p:cNvSpPr>
            <a:spLocks noChangeArrowheads="1"/>
          </p:cNvSpPr>
          <p:nvPr/>
        </p:nvSpPr>
        <p:spPr bwMode="auto">
          <a:xfrm>
            <a:off x="393700" y="1247775"/>
            <a:ext cx="5807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a. Prepare the December 15 acquisition entry for the trading securities’ portfolio.</a:t>
            </a:r>
            <a:endParaRPr lang="en-US" altLang="en-US" dirty="0" smtClean="0">
              <a:solidFill>
                <a:prstClr val="black"/>
              </a:solidFill>
              <a:cs typeface="+mn-cs"/>
            </a:endParaRPr>
          </a:p>
        </p:txBody>
      </p:sp>
      <p:sp>
        <p:nvSpPr>
          <p:cNvPr id="17" name="Rectangle 14"/>
          <p:cNvSpPr>
            <a:spLocks noChangeArrowheads="1"/>
          </p:cNvSpPr>
          <p:nvPr/>
        </p:nvSpPr>
        <p:spPr bwMode="auto">
          <a:xfrm>
            <a:off x="393700" y="1454150"/>
            <a:ext cx="68262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b. Prepare the December 28 receipt of cash dividends entry for the trading securities’ portfolio.</a:t>
            </a:r>
            <a:endParaRPr lang="en-US" altLang="en-US" dirty="0" smtClean="0">
              <a:solidFill>
                <a:prstClr val="black"/>
              </a:solidFill>
              <a:cs typeface="+mn-cs"/>
            </a:endParaRPr>
          </a:p>
        </p:txBody>
      </p:sp>
      <p:sp>
        <p:nvSpPr>
          <p:cNvPr id="21" name="Rectangle 18"/>
          <p:cNvSpPr>
            <a:spLocks noChangeArrowheads="1"/>
          </p:cNvSpPr>
          <p:nvPr/>
        </p:nvSpPr>
        <p:spPr bwMode="auto">
          <a:xfrm>
            <a:off x="1512888" y="1860550"/>
            <a:ext cx="38953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000000"/>
                </a:solidFill>
                <a:cs typeface="+mn-cs"/>
              </a:rPr>
              <a:t>20X1</a:t>
            </a:r>
            <a:endParaRPr lang="en-US" altLang="en-US" dirty="0" smtClean="0">
              <a:solidFill>
                <a:prstClr val="black"/>
              </a:solidFill>
              <a:cs typeface="+mn-cs"/>
            </a:endParaRPr>
          </a:p>
        </p:txBody>
      </p:sp>
      <p:sp>
        <p:nvSpPr>
          <p:cNvPr id="22" name="Rectangle 19"/>
          <p:cNvSpPr>
            <a:spLocks noChangeArrowheads="1"/>
          </p:cNvSpPr>
          <p:nvPr/>
        </p:nvSpPr>
        <p:spPr bwMode="auto">
          <a:xfrm>
            <a:off x="6100763" y="1860550"/>
            <a:ext cx="484187"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000000"/>
                </a:solidFill>
                <a:cs typeface="+mn-cs"/>
              </a:rPr>
              <a:t>Debit</a:t>
            </a:r>
            <a:endParaRPr lang="en-US" altLang="en-US" dirty="0" smtClean="0">
              <a:solidFill>
                <a:prstClr val="black"/>
              </a:solidFill>
              <a:cs typeface="+mn-cs"/>
            </a:endParaRPr>
          </a:p>
        </p:txBody>
      </p:sp>
      <p:sp>
        <p:nvSpPr>
          <p:cNvPr id="23" name="Rectangle 20"/>
          <p:cNvSpPr>
            <a:spLocks noChangeArrowheads="1"/>
          </p:cNvSpPr>
          <p:nvPr/>
        </p:nvSpPr>
        <p:spPr bwMode="auto">
          <a:xfrm>
            <a:off x="6967538" y="1860550"/>
            <a:ext cx="544512"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000000"/>
                </a:solidFill>
                <a:cs typeface="+mn-cs"/>
              </a:rPr>
              <a:t>Credit</a:t>
            </a:r>
            <a:endParaRPr lang="en-US" altLang="en-US" dirty="0" smtClean="0">
              <a:solidFill>
                <a:prstClr val="black"/>
              </a:solidFill>
              <a:cs typeface="+mn-cs"/>
            </a:endParaRPr>
          </a:p>
        </p:txBody>
      </p:sp>
      <p:sp>
        <p:nvSpPr>
          <p:cNvPr id="24" name="Rectangle 21"/>
          <p:cNvSpPr>
            <a:spLocks noChangeArrowheads="1"/>
          </p:cNvSpPr>
          <p:nvPr/>
        </p:nvSpPr>
        <p:spPr bwMode="auto">
          <a:xfrm>
            <a:off x="1433513" y="2087563"/>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Dec. 15</a:t>
            </a:r>
            <a:endParaRPr lang="en-US" altLang="en-US" dirty="0" smtClean="0">
              <a:solidFill>
                <a:prstClr val="black"/>
              </a:solidFill>
              <a:cs typeface="+mn-cs"/>
            </a:endParaRPr>
          </a:p>
        </p:txBody>
      </p:sp>
      <p:sp>
        <p:nvSpPr>
          <p:cNvPr id="25" name="Rectangle 22"/>
          <p:cNvSpPr>
            <a:spLocks noChangeArrowheads="1"/>
          </p:cNvSpPr>
          <p:nvPr/>
        </p:nvSpPr>
        <p:spPr bwMode="auto">
          <a:xfrm>
            <a:off x="2189163" y="2087563"/>
            <a:ext cx="24399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Short-term investments - Trading</a:t>
            </a:r>
            <a:endParaRPr lang="en-US" altLang="en-US" dirty="0" smtClean="0">
              <a:solidFill>
                <a:prstClr val="black"/>
              </a:solidFill>
              <a:cs typeface="+mn-cs"/>
            </a:endParaRPr>
          </a:p>
        </p:txBody>
      </p:sp>
      <p:sp>
        <p:nvSpPr>
          <p:cNvPr id="26" name="Rectangle 23"/>
          <p:cNvSpPr>
            <a:spLocks noChangeArrowheads="1"/>
          </p:cNvSpPr>
          <p:nvPr/>
        </p:nvSpPr>
        <p:spPr bwMode="auto">
          <a:xfrm>
            <a:off x="6392863" y="208756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130</a:t>
            </a:r>
            <a:endParaRPr lang="en-US" altLang="en-US" dirty="0" smtClean="0">
              <a:solidFill>
                <a:prstClr val="black"/>
              </a:solidFill>
              <a:cs typeface="+mn-cs"/>
            </a:endParaRPr>
          </a:p>
        </p:txBody>
      </p:sp>
      <p:sp>
        <p:nvSpPr>
          <p:cNvPr id="27" name="Rectangle 24"/>
          <p:cNvSpPr>
            <a:spLocks noChangeArrowheads="1"/>
          </p:cNvSpPr>
          <p:nvPr/>
        </p:nvSpPr>
        <p:spPr bwMode="auto">
          <a:xfrm>
            <a:off x="2460625" y="2292350"/>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Cash</a:t>
            </a:r>
            <a:endParaRPr lang="en-US" altLang="en-US" dirty="0" smtClean="0">
              <a:solidFill>
                <a:prstClr val="black"/>
              </a:solidFill>
              <a:cs typeface="+mn-cs"/>
            </a:endParaRPr>
          </a:p>
        </p:txBody>
      </p:sp>
      <p:sp>
        <p:nvSpPr>
          <p:cNvPr id="28" name="Rectangle 25"/>
          <p:cNvSpPr>
            <a:spLocks noChangeArrowheads="1"/>
          </p:cNvSpPr>
          <p:nvPr/>
        </p:nvSpPr>
        <p:spPr bwMode="auto">
          <a:xfrm>
            <a:off x="7291388" y="229235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130</a:t>
            </a:r>
            <a:endParaRPr lang="en-US" altLang="en-US" dirty="0" smtClean="0">
              <a:solidFill>
                <a:prstClr val="black"/>
              </a:solidFill>
              <a:cs typeface="+mn-cs"/>
            </a:endParaRPr>
          </a:p>
        </p:txBody>
      </p:sp>
      <p:sp>
        <p:nvSpPr>
          <p:cNvPr id="29" name="Rectangle 26"/>
          <p:cNvSpPr>
            <a:spLocks noChangeArrowheads="1"/>
          </p:cNvSpPr>
          <p:nvPr/>
        </p:nvSpPr>
        <p:spPr bwMode="auto">
          <a:xfrm>
            <a:off x="1433513" y="2705100"/>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Dec. 28</a:t>
            </a:r>
            <a:endParaRPr lang="en-US" altLang="en-US" dirty="0" smtClean="0">
              <a:solidFill>
                <a:prstClr val="black"/>
              </a:solidFill>
              <a:cs typeface="+mn-cs"/>
            </a:endParaRPr>
          </a:p>
        </p:txBody>
      </p:sp>
      <p:sp>
        <p:nvSpPr>
          <p:cNvPr id="30" name="Rectangle 27"/>
          <p:cNvSpPr>
            <a:spLocks noChangeArrowheads="1"/>
          </p:cNvSpPr>
          <p:nvPr/>
        </p:nvSpPr>
        <p:spPr bwMode="auto">
          <a:xfrm>
            <a:off x="2189163" y="2705100"/>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Cash</a:t>
            </a:r>
            <a:endParaRPr lang="en-US" altLang="en-US" dirty="0" smtClean="0">
              <a:solidFill>
                <a:prstClr val="black"/>
              </a:solidFill>
              <a:cs typeface="+mn-cs"/>
            </a:endParaRPr>
          </a:p>
        </p:txBody>
      </p:sp>
      <p:sp>
        <p:nvSpPr>
          <p:cNvPr id="31" name="Rectangle 28"/>
          <p:cNvSpPr>
            <a:spLocks noChangeArrowheads="1"/>
          </p:cNvSpPr>
          <p:nvPr/>
        </p:nvSpPr>
        <p:spPr bwMode="auto">
          <a:xfrm>
            <a:off x="6484938" y="2705100"/>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15</a:t>
            </a:r>
            <a:endParaRPr lang="en-US" altLang="en-US" dirty="0" smtClean="0">
              <a:solidFill>
                <a:prstClr val="black"/>
              </a:solidFill>
              <a:cs typeface="+mn-cs"/>
            </a:endParaRPr>
          </a:p>
        </p:txBody>
      </p:sp>
      <p:sp>
        <p:nvSpPr>
          <p:cNvPr id="224" name="Rectangle 29"/>
          <p:cNvSpPr>
            <a:spLocks noChangeArrowheads="1"/>
          </p:cNvSpPr>
          <p:nvPr/>
        </p:nvSpPr>
        <p:spPr bwMode="auto">
          <a:xfrm>
            <a:off x="2460625" y="2909888"/>
            <a:ext cx="13303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Dividend revenue</a:t>
            </a:r>
            <a:endParaRPr lang="en-US" altLang="en-US" dirty="0" smtClean="0">
              <a:solidFill>
                <a:prstClr val="black"/>
              </a:solidFill>
              <a:cs typeface="+mn-cs"/>
            </a:endParaRPr>
          </a:p>
        </p:txBody>
      </p:sp>
      <p:sp>
        <p:nvSpPr>
          <p:cNvPr id="225" name="Rectangle 30"/>
          <p:cNvSpPr>
            <a:spLocks noChangeArrowheads="1"/>
          </p:cNvSpPr>
          <p:nvPr/>
        </p:nvSpPr>
        <p:spPr bwMode="auto">
          <a:xfrm>
            <a:off x="7381875" y="2909888"/>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15</a:t>
            </a:r>
            <a:endParaRPr lang="en-US" altLang="en-US" dirty="0" smtClean="0">
              <a:solidFill>
                <a:prstClr val="black"/>
              </a:solidFill>
              <a:cs typeface="+mn-cs"/>
            </a:endParaRPr>
          </a:p>
        </p:txBody>
      </p:sp>
      <p:sp>
        <p:nvSpPr>
          <p:cNvPr id="226" name="Rectangle 31"/>
          <p:cNvSpPr>
            <a:spLocks noChangeArrowheads="1"/>
          </p:cNvSpPr>
          <p:nvPr/>
        </p:nvSpPr>
        <p:spPr bwMode="auto">
          <a:xfrm>
            <a:off x="2490788" y="3559175"/>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Dec. 15</a:t>
            </a:r>
            <a:endParaRPr lang="en-US" altLang="en-US" dirty="0" smtClean="0">
              <a:solidFill>
                <a:prstClr val="black"/>
              </a:solidFill>
              <a:cs typeface="+mn-cs"/>
            </a:endParaRPr>
          </a:p>
        </p:txBody>
      </p:sp>
      <p:sp>
        <p:nvSpPr>
          <p:cNvPr id="227" name="Rectangle 32"/>
          <p:cNvSpPr>
            <a:spLocks noChangeArrowheads="1"/>
          </p:cNvSpPr>
          <p:nvPr/>
        </p:nvSpPr>
        <p:spPr bwMode="auto">
          <a:xfrm>
            <a:off x="3498850" y="355917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130</a:t>
            </a:r>
            <a:endParaRPr lang="en-US" altLang="en-US" dirty="0" smtClean="0">
              <a:solidFill>
                <a:prstClr val="black"/>
              </a:solidFill>
              <a:cs typeface="+mn-cs"/>
            </a:endParaRPr>
          </a:p>
        </p:txBody>
      </p:sp>
      <p:sp>
        <p:nvSpPr>
          <p:cNvPr id="108" name="Rectangle 79"/>
          <p:cNvSpPr>
            <a:spLocks noChangeArrowheads="1"/>
          </p:cNvSpPr>
          <p:nvPr/>
        </p:nvSpPr>
        <p:spPr bwMode="auto">
          <a:xfrm>
            <a:off x="3398838" y="1860550"/>
            <a:ext cx="131127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000000"/>
                </a:solidFill>
                <a:cs typeface="+mn-cs"/>
              </a:rPr>
              <a:t>General Journal</a:t>
            </a:r>
            <a:endParaRPr lang="en-US" altLang="en-US" dirty="0" smtClean="0">
              <a:solidFill>
                <a:prstClr val="black"/>
              </a:solidFill>
              <a:cs typeface="+mn-cs"/>
            </a:endParaRPr>
          </a:p>
        </p:txBody>
      </p:sp>
      <p:sp>
        <p:nvSpPr>
          <p:cNvPr id="111" name="Rectangle 82"/>
          <p:cNvSpPr>
            <a:spLocks noChangeArrowheads="1"/>
          </p:cNvSpPr>
          <p:nvPr/>
        </p:nvSpPr>
        <p:spPr bwMode="auto">
          <a:xfrm>
            <a:off x="2905125" y="3332163"/>
            <a:ext cx="26320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000000"/>
                </a:solidFill>
                <a:cs typeface="+mn-cs"/>
              </a:rPr>
              <a:t>Short-term investments - Trading</a:t>
            </a:r>
            <a:endParaRPr lang="en-US" altLang="en-US" dirty="0" smtClean="0">
              <a:solidFill>
                <a:prstClr val="black"/>
              </a:solidFill>
              <a:cs typeface="+mn-cs"/>
            </a:endParaRPr>
          </a:p>
        </p:txBody>
      </p:sp>
      <p:sp>
        <p:nvSpPr>
          <p:cNvPr id="113" name="Rectangle 84"/>
          <p:cNvSpPr>
            <a:spLocks noChangeArrowheads="1"/>
          </p:cNvSpPr>
          <p:nvPr/>
        </p:nvSpPr>
        <p:spPr bwMode="auto">
          <a:xfrm>
            <a:off x="1241425" y="1828800"/>
            <a:ext cx="20638"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4" name="Line 85"/>
          <p:cNvSpPr>
            <a:spLocks noChangeShapeType="1"/>
          </p:cNvSpPr>
          <p:nvPr/>
        </p:nvSpPr>
        <p:spPr bwMode="auto">
          <a:xfrm>
            <a:off x="2149475" y="18494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5" name="Rectangle 86"/>
          <p:cNvSpPr>
            <a:spLocks noChangeArrowheads="1"/>
          </p:cNvSpPr>
          <p:nvPr/>
        </p:nvSpPr>
        <p:spPr bwMode="auto">
          <a:xfrm>
            <a:off x="2149475" y="184943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6" name="Line 87"/>
          <p:cNvSpPr>
            <a:spLocks noChangeShapeType="1"/>
          </p:cNvSpPr>
          <p:nvPr/>
        </p:nvSpPr>
        <p:spPr bwMode="auto">
          <a:xfrm>
            <a:off x="5848350" y="18494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7" name="Rectangle 88"/>
          <p:cNvSpPr>
            <a:spLocks noChangeArrowheads="1"/>
          </p:cNvSpPr>
          <p:nvPr/>
        </p:nvSpPr>
        <p:spPr bwMode="auto">
          <a:xfrm>
            <a:off x="5848350" y="1849438"/>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8" name="Line 89"/>
          <p:cNvSpPr>
            <a:spLocks noChangeShapeType="1"/>
          </p:cNvSpPr>
          <p:nvPr/>
        </p:nvSpPr>
        <p:spPr bwMode="auto">
          <a:xfrm>
            <a:off x="6746875" y="18494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9" name="Rectangle 90"/>
          <p:cNvSpPr>
            <a:spLocks noChangeArrowheads="1"/>
          </p:cNvSpPr>
          <p:nvPr/>
        </p:nvSpPr>
        <p:spPr bwMode="auto">
          <a:xfrm>
            <a:off x="6746875" y="184943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0" name="Rectangle 91"/>
          <p:cNvSpPr>
            <a:spLocks noChangeArrowheads="1"/>
          </p:cNvSpPr>
          <p:nvPr/>
        </p:nvSpPr>
        <p:spPr bwMode="auto">
          <a:xfrm>
            <a:off x="7634288" y="1849438"/>
            <a:ext cx="19050"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1" name="Rectangle 92"/>
          <p:cNvSpPr>
            <a:spLocks noChangeArrowheads="1"/>
          </p:cNvSpPr>
          <p:nvPr/>
        </p:nvSpPr>
        <p:spPr bwMode="auto">
          <a:xfrm>
            <a:off x="2309813" y="3302000"/>
            <a:ext cx="3709987"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2" name="Line 93"/>
          <p:cNvSpPr>
            <a:spLocks noChangeShapeType="1"/>
          </p:cNvSpPr>
          <p:nvPr/>
        </p:nvSpPr>
        <p:spPr bwMode="auto">
          <a:xfrm>
            <a:off x="2149475" y="2076450"/>
            <a:ext cx="0" cy="10302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3" name="Rectangle 94"/>
          <p:cNvSpPr>
            <a:spLocks noChangeArrowheads="1"/>
          </p:cNvSpPr>
          <p:nvPr/>
        </p:nvSpPr>
        <p:spPr bwMode="auto">
          <a:xfrm>
            <a:off x="2149475" y="2076450"/>
            <a:ext cx="9525" cy="10302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4" name="Rectangle 95"/>
          <p:cNvSpPr>
            <a:spLocks noChangeArrowheads="1"/>
          </p:cNvSpPr>
          <p:nvPr/>
        </p:nvSpPr>
        <p:spPr bwMode="auto">
          <a:xfrm>
            <a:off x="2309813" y="3529013"/>
            <a:ext cx="3709987"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5" name="Line 96"/>
          <p:cNvSpPr>
            <a:spLocks noChangeShapeType="1"/>
          </p:cNvSpPr>
          <p:nvPr/>
        </p:nvSpPr>
        <p:spPr bwMode="auto">
          <a:xfrm>
            <a:off x="6746875" y="2076450"/>
            <a:ext cx="0" cy="10302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6" name="Rectangle 97"/>
          <p:cNvSpPr>
            <a:spLocks noChangeArrowheads="1"/>
          </p:cNvSpPr>
          <p:nvPr/>
        </p:nvSpPr>
        <p:spPr bwMode="auto">
          <a:xfrm>
            <a:off x="6746875" y="2076450"/>
            <a:ext cx="9525" cy="10302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20" name="Line 99"/>
          <p:cNvSpPr>
            <a:spLocks noChangeShapeType="1"/>
          </p:cNvSpPr>
          <p:nvPr/>
        </p:nvSpPr>
        <p:spPr bwMode="auto">
          <a:xfrm>
            <a:off x="1250950" y="2076450"/>
            <a:ext cx="0" cy="10302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21" name="Rectangle 100"/>
          <p:cNvSpPr>
            <a:spLocks noChangeArrowheads="1"/>
          </p:cNvSpPr>
          <p:nvPr/>
        </p:nvSpPr>
        <p:spPr bwMode="auto">
          <a:xfrm>
            <a:off x="1250950" y="2076450"/>
            <a:ext cx="11113" cy="10302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8" name="Rectangle 101"/>
          <p:cNvSpPr>
            <a:spLocks noChangeArrowheads="1"/>
          </p:cNvSpPr>
          <p:nvPr/>
        </p:nvSpPr>
        <p:spPr bwMode="auto">
          <a:xfrm>
            <a:off x="4094163" y="3549650"/>
            <a:ext cx="20637" cy="6270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9" name="Line 102"/>
          <p:cNvSpPr>
            <a:spLocks noChangeShapeType="1"/>
          </p:cNvSpPr>
          <p:nvPr/>
        </p:nvSpPr>
        <p:spPr bwMode="auto">
          <a:xfrm>
            <a:off x="5848350" y="2076450"/>
            <a:ext cx="0" cy="10302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3" name="Rectangle 103"/>
          <p:cNvSpPr>
            <a:spLocks noChangeArrowheads="1"/>
          </p:cNvSpPr>
          <p:nvPr/>
        </p:nvSpPr>
        <p:spPr bwMode="auto">
          <a:xfrm>
            <a:off x="5848350" y="2076450"/>
            <a:ext cx="11113" cy="10302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8" name="Line 105"/>
          <p:cNvSpPr>
            <a:spLocks noChangeShapeType="1"/>
          </p:cNvSpPr>
          <p:nvPr/>
        </p:nvSpPr>
        <p:spPr bwMode="auto">
          <a:xfrm>
            <a:off x="7643813" y="2076450"/>
            <a:ext cx="0" cy="10302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0" name="Rectangle 106"/>
          <p:cNvSpPr>
            <a:spLocks noChangeArrowheads="1"/>
          </p:cNvSpPr>
          <p:nvPr/>
        </p:nvSpPr>
        <p:spPr bwMode="auto">
          <a:xfrm>
            <a:off x="7643813" y="2076450"/>
            <a:ext cx="9525" cy="10302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0" name="Rectangle 143"/>
          <p:cNvSpPr>
            <a:spLocks noChangeArrowheads="1"/>
          </p:cNvSpPr>
          <p:nvPr/>
        </p:nvSpPr>
        <p:spPr bwMode="auto">
          <a:xfrm>
            <a:off x="1262063" y="1828800"/>
            <a:ext cx="63912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1" name="Rectangle 144"/>
          <p:cNvSpPr>
            <a:spLocks noChangeArrowheads="1"/>
          </p:cNvSpPr>
          <p:nvPr/>
        </p:nvSpPr>
        <p:spPr bwMode="auto">
          <a:xfrm>
            <a:off x="1262063" y="2055813"/>
            <a:ext cx="639127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2" name="Line 145"/>
          <p:cNvSpPr>
            <a:spLocks noChangeShapeType="1"/>
          </p:cNvSpPr>
          <p:nvPr/>
        </p:nvSpPr>
        <p:spPr bwMode="auto">
          <a:xfrm>
            <a:off x="1262063" y="2271713"/>
            <a:ext cx="63912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3" name="Rectangle 146"/>
          <p:cNvSpPr>
            <a:spLocks noChangeArrowheads="1"/>
          </p:cNvSpPr>
          <p:nvPr/>
        </p:nvSpPr>
        <p:spPr bwMode="auto">
          <a:xfrm>
            <a:off x="1262063" y="2271713"/>
            <a:ext cx="6391275"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4" name="Line 147"/>
          <p:cNvSpPr>
            <a:spLocks noChangeShapeType="1"/>
          </p:cNvSpPr>
          <p:nvPr/>
        </p:nvSpPr>
        <p:spPr bwMode="auto">
          <a:xfrm>
            <a:off x="1262063" y="2478088"/>
            <a:ext cx="63912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5" name="Rectangle 148"/>
          <p:cNvSpPr>
            <a:spLocks noChangeArrowheads="1"/>
          </p:cNvSpPr>
          <p:nvPr/>
        </p:nvSpPr>
        <p:spPr bwMode="auto">
          <a:xfrm>
            <a:off x="1262063" y="2478088"/>
            <a:ext cx="6391275"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6" name="Line 149"/>
          <p:cNvSpPr>
            <a:spLocks noChangeShapeType="1"/>
          </p:cNvSpPr>
          <p:nvPr/>
        </p:nvSpPr>
        <p:spPr bwMode="auto">
          <a:xfrm>
            <a:off x="1262063" y="2684463"/>
            <a:ext cx="63912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7" name="Rectangle 150"/>
          <p:cNvSpPr>
            <a:spLocks noChangeArrowheads="1"/>
          </p:cNvSpPr>
          <p:nvPr/>
        </p:nvSpPr>
        <p:spPr bwMode="auto">
          <a:xfrm>
            <a:off x="1262063" y="2684463"/>
            <a:ext cx="63912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8" name="Line 151"/>
          <p:cNvSpPr>
            <a:spLocks noChangeShapeType="1"/>
          </p:cNvSpPr>
          <p:nvPr/>
        </p:nvSpPr>
        <p:spPr bwMode="auto">
          <a:xfrm>
            <a:off x="1262063" y="2889250"/>
            <a:ext cx="63912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9" name="Rectangle 152"/>
          <p:cNvSpPr>
            <a:spLocks noChangeArrowheads="1"/>
          </p:cNvSpPr>
          <p:nvPr/>
        </p:nvSpPr>
        <p:spPr bwMode="auto">
          <a:xfrm>
            <a:off x="1262063" y="2889250"/>
            <a:ext cx="63912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00" name="Line 153"/>
          <p:cNvSpPr>
            <a:spLocks noChangeShapeType="1"/>
          </p:cNvSpPr>
          <p:nvPr/>
        </p:nvSpPr>
        <p:spPr bwMode="auto">
          <a:xfrm>
            <a:off x="1262063" y="3095625"/>
            <a:ext cx="63912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01" name="Rectangle 154"/>
          <p:cNvSpPr>
            <a:spLocks noChangeArrowheads="1"/>
          </p:cNvSpPr>
          <p:nvPr/>
        </p:nvSpPr>
        <p:spPr bwMode="auto">
          <a:xfrm>
            <a:off x="1262063" y="3095625"/>
            <a:ext cx="63912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1" name="Slide Number Placeholder 60"/>
          <p:cNvSpPr>
            <a:spLocks noGrp="1"/>
          </p:cNvSpPr>
          <p:nvPr>
            <p:ph type="sldNum" sz="quarter" idx="12"/>
          </p:nvPr>
        </p:nvSpPr>
        <p:spPr/>
        <p:txBody>
          <a:bodyPr/>
          <a:lstStyle/>
          <a:p>
            <a:pPr>
              <a:defRPr/>
            </a:pPr>
            <a:fld id="{3983DC73-A691-4EC2-AE99-05E4AC5FBE7B}" type="slidenum">
              <a:rPr lang="en-US" smtClean="0"/>
              <a:pPr>
                <a:defRPr/>
              </a:pPr>
              <a:t>20</a:t>
            </a:fld>
            <a:endParaRPr lang="en-US" dirty="0"/>
          </a:p>
        </p:txBody>
      </p:sp>
      <p:sp>
        <p:nvSpPr>
          <p:cNvPr id="62" name="Rounded Rectangle 61"/>
          <p:cNvSpPr/>
          <p:nvPr/>
        </p:nvSpPr>
        <p:spPr>
          <a:xfrm>
            <a:off x="138113" y="6553200"/>
            <a:ext cx="3367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1: </a:t>
            </a:r>
            <a:r>
              <a:rPr lang="en-US" sz="1100" dirty="0"/>
              <a:t>Account for trading securities.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8"/>
                                        </p:tgtEl>
                                        <p:attrNameLst>
                                          <p:attrName>style.visibility</p:attrName>
                                        </p:attrNameLst>
                                      </p:cBhvr>
                                      <p:to>
                                        <p:strVal val="visible"/>
                                      </p:to>
                                    </p:set>
                                    <p:animEffect transition="in" filter="fade">
                                      <p:cBhvr>
                                        <p:cTn id="22" dur="500"/>
                                        <p:tgtEl>
                                          <p:spTgt spid="10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500"/>
                                        <p:tgtEl>
                                          <p:spTgt spid="113"/>
                                        </p:tgtEl>
                                      </p:cBhvr>
                                    </p:animEffect>
                                  </p:childTnLst>
                                </p:cTn>
                              </p:par>
                              <p:par>
                                <p:cTn id="26" presetID="10" presetClass="entr" presetSubtype="0" fill="hold" nodeType="withEffect">
                                  <p:stCondLst>
                                    <p:cond delay="0"/>
                                  </p:stCondLst>
                                  <p:childTnLst>
                                    <p:set>
                                      <p:cBhvr>
                                        <p:cTn id="27" dur="1" fill="hold">
                                          <p:stCondLst>
                                            <p:cond delay="0"/>
                                          </p:stCondLst>
                                        </p:cTn>
                                        <p:tgtEl>
                                          <p:spTgt spid="114"/>
                                        </p:tgtEl>
                                        <p:attrNameLst>
                                          <p:attrName>style.visibility</p:attrName>
                                        </p:attrNameLst>
                                      </p:cBhvr>
                                      <p:to>
                                        <p:strVal val="visible"/>
                                      </p:to>
                                    </p:set>
                                    <p:animEffect transition="in" filter="fade">
                                      <p:cBhvr>
                                        <p:cTn id="28" dur="500"/>
                                        <p:tgtEl>
                                          <p:spTgt spid="1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5"/>
                                        </p:tgtEl>
                                        <p:attrNameLst>
                                          <p:attrName>style.visibility</p:attrName>
                                        </p:attrNameLst>
                                      </p:cBhvr>
                                      <p:to>
                                        <p:strVal val="visible"/>
                                      </p:to>
                                    </p:set>
                                    <p:animEffect transition="in" filter="fade">
                                      <p:cBhvr>
                                        <p:cTn id="31" dur="500"/>
                                        <p:tgtEl>
                                          <p:spTgt spid="115"/>
                                        </p:tgtEl>
                                      </p:cBhvr>
                                    </p:animEffect>
                                  </p:childTnLst>
                                </p:cTn>
                              </p:par>
                              <p:par>
                                <p:cTn id="32" presetID="10" presetClass="entr" presetSubtype="0" fill="hold" nodeType="withEffect">
                                  <p:stCondLst>
                                    <p:cond delay="0"/>
                                  </p:stCondLst>
                                  <p:childTnLst>
                                    <p:set>
                                      <p:cBhvr>
                                        <p:cTn id="33" dur="1" fill="hold">
                                          <p:stCondLst>
                                            <p:cond delay="0"/>
                                          </p:stCondLst>
                                        </p:cTn>
                                        <p:tgtEl>
                                          <p:spTgt spid="116"/>
                                        </p:tgtEl>
                                        <p:attrNameLst>
                                          <p:attrName>style.visibility</p:attrName>
                                        </p:attrNameLst>
                                      </p:cBhvr>
                                      <p:to>
                                        <p:strVal val="visible"/>
                                      </p:to>
                                    </p:set>
                                    <p:animEffect transition="in" filter="fade">
                                      <p:cBhvr>
                                        <p:cTn id="34" dur="500"/>
                                        <p:tgtEl>
                                          <p:spTgt spid="1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7"/>
                                        </p:tgtEl>
                                        <p:attrNameLst>
                                          <p:attrName>style.visibility</p:attrName>
                                        </p:attrNameLst>
                                      </p:cBhvr>
                                      <p:to>
                                        <p:strVal val="visible"/>
                                      </p:to>
                                    </p:set>
                                    <p:animEffect transition="in" filter="fade">
                                      <p:cBhvr>
                                        <p:cTn id="37" dur="500"/>
                                        <p:tgtEl>
                                          <p:spTgt spid="117"/>
                                        </p:tgtEl>
                                      </p:cBhvr>
                                    </p:animEffect>
                                  </p:childTnLst>
                                </p:cTn>
                              </p:par>
                              <p:par>
                                <p:cTn id="38" presetID="10" presetClass="entr" presetSubtype="0" fill="hold" nodeType="withEffect">
                                  <p:stCondLst>
                                    <p:cond delay="0"/>
                                  </p:stCondLst>
                                  <p:childTnLst>
                                    <p:set>
                                      <p:cBhvr>
                                        <p:cTn id="39" dur="1" fill="hold">
                                          <p:stCondLst>
                                            <p:cond delay="0"/>
                                          </p:stCondLst>
                                        </p:cTn>
                                        <p:tgtEl>
                                          <p:spTgt spid="118"/>
                                        </p:tgtEl>
                                        <p:attrNameLst>
                                          <p:attrName>style.visibility</p:attrName>
                                        </p:attrNameLst>
                                      </p:cBhvr>
                                      <p:to>
                                        <p:strVal val="visible"/>
                                      </p:to>
                                    </p:set>
                                    <p:animEffect transition="in" filter="fade">
                                      <p:cBhvr>
                                        <p:cTn id="40" dur="500"/>
                                        <p:tgtEl>
                                          <p:spTgt spid="1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9"/>
                                        </p:tgtEl>
                                        <p:attrNameLst>
                                          <p:attrName>style.visibility</p:attrName>
                                        </p:attrNameLst>
                                      </p:cBhvr>
                                      <p:to>
                                        <p:strVal val="visible"/>
                                      </p:to>
                                    </p:set>
                                    <p:animEffect transition="in" filter="fade">
                                      <p:cBhvr>
                                        <p:cTn id="43" dur="500"/>
                                        <p:tgtEl>
                                          <p:spTgt spid="1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0"/>
                                        </p:tgtEl>
                                        <p:attrNameLst>
                                          <p:attrName>style.visibility</p:attrName>
                                        </p:attrNameLst>
                                      </p:cBhvr>
                                      <p:to>
                                        <p:strVal val="visible"/>
                                      </p:to>
                                    </p:set>
                                    <p:animEffect transition="in" filter="fade">
                                      <p:cBhvr>
                                        <p:cTn id="46" dur="500"/>
                                        <p:tgtEl>
                                          <p:spTgt spid="120"/>
                                        </p:tgtEl>
                                      </p:cBhvr>
                                    </p:animEffect>
                                  </p:childTnLst>
                                </p:cTn>
                              </p:par>
                              <p:par>
                                <p:cTn id="47" presetID="10" presetClass="entr" presetSubtype="0" fill="hold" nodeType="withEffect">
                                  <p:stCondLst>
                                    <p:cond delay="0"/>
                                  </p:stCondLst>
                                  <p:childTnLst>
                                    <p:set>
                                      <p:cBhvr>
                                        <p:cTn id="48" dur="1" fill="hold">
                                          <p:stCondLst>
                                            <p:cond delay="0"/>
                                          </p:stCondLst>
                                        </p:cTn>
                                        <p:tgtEl>
                                          <p:spTgt spid="122"/>
                                        </p:tgtEl>
                                        <p:attrNameLst>
                                          <p:attrName>style.visibility</p:attrName>
                                        </p:attrNameLst>
                                      </p:cBhvr>
                                      <p:to>
                                        <p:strVal val="visible"/>
                                      </p:to>
                                    </p:set>
                                    <p:animEffect transition="in" filter="fade">
                                      <p:cBhvr>
                                        <p:cTn id="49" dur="500"/>
                                        <p:tgtEl>
                                          <p:spTgt spid="12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500"/>
                                        <p:tgtEl>
                                          <p:spTgt spid="123"/>
                                        </p:tgtEl>
                                      </p:cBhvr>
                                    </p:animEffect>
                                  </p:childTnLst>
                                </p:cTn>
                              </p:par>
                              <p:par>
                                <p:cTn id="53" presetID="10" presetClass="entr" presetSubtype="0" fill="hold" nodeType="withEffect">
                                  <p:stCondLst>
                                    <p:cond delay="0"/>
                                  </p:stCondLst>
                                  <p:childTnLst>
                                    <p:set>
                                      <p:cBhvr>
                                        <p:cTn id="54" dur="1" fill="hold">
                                          <p:stCondLst>
                                            <p:cond delay="0"/>
                                          </p:stCondLst>
                                        </p:cTn>
                                        <p:tgtEl>
                                          <p:spTgt spid="125"/>
                                        </p:tgtEl>
                                        <p:attrNameLst>
                                          <p:attrName>style.visibility</p:attrName>
                                        </p:attrNameLst>
                                      </p:cBhvr>
                                      <p:to>
                                        <p:strVal val="visible"/>
                                      </p:to>
                                    </p:set>
                                    <p:animEffect transition="in" filter="fade">
                                      <p:cBhvr>
                                        <p:cTn id="55" dur="500"/>
                                        <p:tgtEl>
                                          <p:spTgt spid="12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26"/>
                                        </p:tgtEl>
                                        <p:attrNameLst>
                                          <p:attrName>style.visibility</p:attrName>
                                        </p:attrNameLst>
                                      </p:cBhvr>
                                      <p:to>
                                        <p:strVal val="visible"/>
                                      </p:to>
                                    </p:set>
                                    <p:animEffect transition="in" filter="fade">
                                      <p:cBhvr>
                                        <p:cTn id="58" dur="500"/>
                                        <p:tgtEl>
                                          <p:spTgt spid="126"/>
                                        </p:tgtEl>
                                      </p:cBhvr>
                                    </p:animEffect>
                                  </p:childTnLst>
                                </p:cTn>
                              </p:par>
                              <p:par>
                                <p:cTn id="59" presetID="10" presetClass="entr" presetSubtype="0" fill="hold" nodeType="withEffect">
                                  <p:stCondLst>
                                    <p:cond delay="0"/>
                                  </p:stCondLst>
                                  <p:childTnLst>
                                    <p:set>
                                      <p:cBhvr>
                                        <p:cTn id="60" dur="1" fill="hold">
                                          <p:stCondLst>
                                            <p:cond delay="0"/>
                                          </p:stCondLst>
                                        </p:cTn>
                                        <p:tgtEl>
                                          <p:spTgt spid="320"/>
                                        </p:tgtEl>
                                        <p:attrNameLst>
                                          <p:attrName>style.visibility</p:attrName>
                                        </p:attrNameLst>
                                      </p:cBhvr>
                                      <p:to>
                                        <p:strVal val="visible"/>
                                      </p:to>
                                    </p:set>
                                    <p:animEffect transition="in" filter="fade">
                                      <p:cBhvr>
                                        <p:cTn id="61" dur="500"/>
                                        <p:tgtEl>
                                          <p:spTgt spid="32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21"/>
                                        </p:tgtEl>
                                        <p:attrNameLst>
                                          <p:attrName>style.visibility</p:attrName>
                                        </p:attrNameLst>
                                      </p:cBhvr>
                                      <p:to>
                                        <p:strVal val="visible"/>
                                      </p:to>
                                    </p:set>
                                    <p:animEffect transition="in" filter="fade">
                                      <p:cBhvr>
                                        <p:cTn id="64" dur="500"/>
                                        <p:tgtEl>
                                          <p:spTgt spid="321"/>
                                        </p:tgtEl>
                                      </p:cBhvr>
                                    </p:animEffect>
                                  </p:childTnLst>
                                </p:cTn>
                              </p:par>
                              <p:par>
                                <p:cTn id="65" presetID="10" presetClass="entr" presetSubtype="0" fill="hold" nodeType="withEffect">
                                  <p:stCondLst>
                                    <p:cond delay="0"/>
                                  </p:stCondLst>
                                  <p:childTnLst>
                                    <p:set>
                                      <p:cBhvr>
                                        <p:cTn id="66" dur="1" fill="hold">
                                          <p:stCondLst>
                                            <p:cond delay="0"/>
                                          </p:stCondLst>
                                        </p:cTn>
                                        <p:tgtEl>
                                          <p:spTgt spid="129"/>
                                        </p:tgtEl>
                                        <p:attrNameLst>
                                          <p:attrName>style.visibility</p:attrName>
                                        </p:attrNameLst>
                                      </p:cBhvr>
                                      <p:to>
                                        <p:strVal val="visible"/>
                                      </p:to>
                                    </p:set>
                                    <p:animEffect transition="in" filter="fade">
                                      <p:cBhvr>
                                        <p:cTn id="67" dur="500"/>
                                        <p:tgtEl>
                                          <p:spTgt spid="12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fade">
                                      <p:cBhvr>
                                        <p:cTn id="70" dur="500"/>
                                        <p:tgtEl>
                                          <p:spTgt spid="143"/>
                                        </p:tgtEl>
                                      </p:cBhvr>
                                    </p:animEffect>
                                  </p:childTnLst>
                                </p:cTn>
                              </p:par>
                              <p:par>
                                <p:cTn id="71" presetID="10" presetClass="entr" presetSubtype="0" fill="hold" nodeType="withEffect">
                                  <p:stCondLst>
                                    <p:cond delay="0"/>
                                  </p:stCondLst>
                                  <p:childTnLst>
                                    <p:set>
                                      <p:cBhvr>
                                        <p:cTn id="72" dur="1" fill="hold">
                                          <p:stCondLst>
                                            <p:cond delay="0"/>
                                          </p:stCondLst>
                                        </p:cTn>
                                        <p:tgtEl>
                                          <p:spTgt spid="148"/>
                                        </p:tgtEl>
                                        <p:attrNameLst>
                                          <p:attrName>style.visibility</p:attrName>
                                        </p:attrNameLst>
                                      </p:cBhvr>
                                      <p:to>
                                        <p:strVal val="visible"/>
                                      </p:to>
                                    </p:set>
                                    <p:animEffect transition="in" filter="fade">
                                      <p:cBhvr>
                                        <p:cTn id="73" dur="500"/>
                                        <p:tgtEl>
                                          <p:spTgt spid="14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50"/>
                                        </p:tgtEl>
                                        <p:attrNameLst>
                                          <p:attrName>style.visibility</p:attrName>
                                        </p:attrNameLst>
                                      </p:cBhvr>
                                      <p:to>
                                        <p:strVal val="visible"/>
                                      </p:to>
                                    </p:set>
                                    <p:animEffect transition="in" filter="fade">
                                      <p:cBhvr>
                                        <p:cTn id="76" dur="500"/>
                                        <p:tgtEl>
                                          <p:spTgt spid="15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90"/>
                                        </p:tgtEl>
                                        <p:attrNameLst>
                                          <p:attrName>style.visibility</p:attrName>
                                        </p:attrNameLst>
                                      </p:cBhvr>
                                      <p:to>
                                        <p:strVal val="visible"/>
                                      </p:to>
                                    </p:set>
                                    <p:animEffect transition="in" filter="fade">
                                      <p:cBhvr>
                                        <p:cTn id="79" dur="500"/>
                                        <p:tgtEl>
                                          <p:spTgt spid="39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91"/>
                                        </p:tgtEl>
                                        <p:attrNameLst>
                                          <p:attrName>style.visibility</p:attrName>
                                        </p:attrNameLst>
                                      </p:cBhvr>
                                      <p:to>
                                        <p:strVal val="visible"/>
                                      </p:to>
                                    </p:set>
                                    <p:animEffect transition="in" filter="fade">
                                      <p:cBhvr>
                                        <p:cTn id="82" dur="500"/>
                                        <p:tgtEl>
                                          <p:spTgt spid="391"/>
                                        </p:tgtEl>
                                      </p:cBhvr>
                                    </p:animEffect>
                                  </p:childTnLst>
                                </p:cTn>
                              </p:par>
                              <p:par>
                                <p:cTn id="83" presetID="10" presetClass="entr" presetSubtype="0" fill="hold" nodeType="withEffect">
                                  <p:stCondLst>
                                    <p:cond delay="0"/>
                                  </p:stCondLst>
                                  <p:childTnLst>
                                    <p:set>
                                      <p:cBhvr>
                                        <p:cTn id="84" dur="1" fill="hold">
                                          <p:stCondLst>
                                            <p:cond delay="0"/>
                                          </p:stCondLst>
                                        </p:cTn>
                                        <p:tgtEl>
                                          <p:spTgt spid="392"/>
                                        </p:tgtEl>
                                        <p:attrNameLst>
                                          <p:attrName>style.visibility</p:attrName>
                                        </p:attrNameLst>
                                      </p:cBhvr>
                                      <p:to>
                                        <p:strVal val="visible"/>
                                      </p:to>
                                    </p:set>
                                    <p:animEffect transition="in" filter="fade">
                                      <p:cBhvr>
                                        <p:cTn id="85" dur="500"/>
                                        <p:tgtEl>
                                          <p:spTgt spid="39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93"/>
                                        </p:tgtEl>
                                        <p:attrNameLst>
                                          <p:attrName>style.visibility</p:attrName>
                                        </p:attrNameLst>
                                      </p:cBhvr>
                                      <p:to>
                                        <p:strVal val="visible"/>
                                      </p:to>
                                    </p:set>
                                    <p:animEffect transition="in" filter="fade">
                                      <p:cBhvr>
                                        <p:cTn id="88" dur="500"/>
                                        <p:tgtEl>
                                          <p:spTgt spid="393"/>
                                        </p:tgtEl>
                                      </p:cBhvr>
                                    </p:animEffect>
                                  </p:childTnLst>
                                </p:cTn>
                              </p:par>
                              <p:par>
                                <p:cTn id="89" presetID="10" presetClass="entr" presetSubtype="0" fill="hold" nodeType="withEffect">
                                  <p:stCondLst>
                                    <p:cond delay="0"/>
                                  </p:stCondLst>
                                  <p:childTnLst>
                                    <p:set>
                                      <p:cBhvr>
                                        <p:cTn id="90" dur="1" fill="hold">
                                          <p:stCondLst>
                                            <p:cond delay="0"/>
                                          </p:stCondLst>
                                        </p:cTn>
                                        <p:tgtEl>
                                          <p:spTgt spid="394"/>
                                        </p:tgtEl>
                                        <p:attrNameLst>
                                          <p:attrName>style.visibility</p:attrName>
                                        </p:attrNameLst>
                                      </p:cBhvr>
                                      <p:to>
                                        <p:strVal val="visible"/>
                                      </p:to>
                                    </p:set>
                                    <p:animEffect transition="in" filter="fade">
                                      <p:cBhvr>
                                        <p:cTn id="91" dur="500"/>
                                        <p:tgtEl>
                                          <p:spTgt spid="39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95"/>
                                        </p:tgtEl>
                                        <p:attrNameLst>
                                          <p:attrName>style.visibility</p:attrName>
                                        </p:attrNameLst>
                                      </p:cBhvr>
                                      <p:to>
                                        <p:strVal val="visible"/>
                                      </p:to>
                                    </p:set>
                                    <p:animEffect transition="in" filter="fade">
                                      <p:cBhvr>
                                        <p:cTn id="94" dur="500"/>
                                        <p:tgtEl>
                                          <p:spTgt spid="395"/>
                                        </p:tgtEl>
                                      </p:cBhvr>
                                    </p:animEffect>
                                  </p:childTnLst>
                                </p:cTn>
                              </p:par>
                              <p:par>
                                <p:cTn id="95" presetID="10" presetClass="entr" presetSubtype="0" fill="hold" nodeType="withEffect">
                                  <p:stCondLst>
                                    <p:cond delay="0"/>
                                  </p:stCondLst>
                                  <p:childTnLst>
                                    <p:set>
                                      <p:cBhvr>
                                        <p:cTn id="96" dur="1" fill="hold">
                                          <p:stCondLst>
                                            <p:cond delay="0"/>
                                          </p:stCondLst>
                                        </p:cTn>
                                        <p:tgtEl>
                                          <p:spTgt spid="396"/>
                                        </p:tgtEl>
                                        <p:attrNameLst>
                                          <p:attrName>style.visibility</p:attrName>
                                        </p:attrNameLst>
                                      </p:cBhvr>
                                      <p:to>
                                        <p:strVal val="visible"/>
                                      </p:to>
                                    </p:set>
                                    <p:animEffect transition="in" filter="fade">
                                      <p:cBhvr>
                                        <p:cTn id="97" dur="500"/>
                                        <p:tgtEl>
                                          <p:spTgt spid="39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97"/>
                                        </p:tgtEl>
                                        <p:attrNameLst>
                                          <p:attrName>style.visibility</p:attrName>
                                        </p:attrNameLst>
                                      </p:cBhvr>
                                      <p:to>
                                        <p:strVal val="visible"/>
                                      </p:to>
                                    </p:set>
                                    <p:animEffect transition="in" filter="fade">
                                      <p:cBhvr>
                                        <p:cTn id="100" dur="500"/>
                                        <p:tgtEl>
                                          <p:spTgt spid="397"/>
                                        </p:tgtEl>
                                      </p:cBhvr>
                                    </p:animEffect>
                                  </p:childTnLst>
                                </p:cTn>
                              </p:par>
                              <p:par>
                                <p:cTn id="101" presetID="10" presetClass="entr" presetSubtype="0" fill="hold" nodeType="withEffect">
                                  <p:stCondLst>
                                    <p:cond delay="0"/>
                                  </p:stCondLst>
                                  <p:childTnLst>
                                    <p:set>
                                      <p:cBhvr>
                                        <p:cTn id="102" dur="1" fill="hold">
                                          <p:stCondLst>
                                            <p:cond delay="0"/>
                                          </p:stCondLst>
                                        </p:cTn>
                                        <p:tgtEl>
                                          <p:spTgt spid="398"/>
                                        </p:tgtEl>
                                        <p:attrNameLst>
                                          <p:attrName>style.visibility</p:attrName>
                                        </p:attrNameLst>
                                      </p:cBhvr>
                                      <p:to>
                                        <p:strVal val="visible"/>
                                      </p:to>
                                    </p:set>
                                    <p:animEffect transition="in" filter="fade">
                                      <p:cBhvr>
                                        <p:cTn id="103" dur="500"/>
                                        <p:tgtEl>
                                          <p:spTgt spid="39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99"/>
                                        </p:tgtEl>
                                        <p:attrNameLst>
                                          <p:attrName>style.visibility</p:attrName>
                                        </p:attrNameLst>
                                      </p:cBhvr>
                                      <p:to>
                                        <p:strVal val="visible"/>
                                      </p:to>
                                    </p:set>
                                    <p:animEffect transition="in" filter="fade">
                                      <p:cBhvr>
                                        <p:cTn id="106" dur="500"/>
                                        <p:tgtEl>
                                          <p:spTgt spid="399"/>
                                        </p:tgtEl>
                                      </p:cBhvr>
                                    </p:animEffect>
                                  </p:childTnLst>
                                </p:cTn>
                              </p:par>
                              <p:par>
                                <p:cTn id="107" presetID="10" presetClass="entr" presetSubtype="0" fill="hold" nodeType="withEffect">
                                  <p:stCondLst>
                                    <p:cond delay="0"/>
                                  </p:stCondLst>
                                  <p:childTnLst>
                                    <p:set>
                                      <p:cBhvr>
                                        <p:cTn id="108" dur="1" fill="hold">
                                          <p:stCondLst>
                                            <p:cond delay="0"/>
                                          </p:stCondLst>
                                        </p:cTn>
                                        <p:tgtEl>
                                          <p:spTgt spid="400"/>
                                        </p:tgtEl>
                                        <p:attrNameLst>
                                          <p:attrName>style.visibility</p:attrName>
                                        </p:attrNameLst>
                                      </p:cBhvr>
                                      <p:to>
                                        <p:strVal val="visible"/>
                                      </p:to>
                                    </p:set>
                                    <p:animEffect transition="in" filter="fade">
                                      <p:cBhvr>
                                        <p:cTn id="109" dur="500"/>
                                        <p:tgtEl>
                                          <p:spTgt spid="40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01"/>
                                        </p:tgtEl>
                                        <p:attrNameLst>
                                          <p:attrName>style.visibility</p:attrName>
                                        </p:attrNameLst>
                                      </p:cBhvr>
                                      <p:to>
                                        <p:strVal val="visible"/>
                                      </p:to>
                                    </p:set>
                                    <p:animEffect transition="in" filter="fade">
                                      <p:cBhvr>
                                        <p:cTn id="112" dur="500"/>
                                        <p:tgtEl>
                                          <p:spTgt spid="401"/>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5"/>
                                        </p:tgtEl>
                                        <p:attrNameLst>
                                          <p:attrName>style.visibility</p:attrName>
                                        </p:attrNameLst>
                                      </p:cBhvr>
                                      <p:to>
                                        <p:strVal val="visible"/>
                                      </p:to>
                                    </p:set>
                                    <p:animEffect transition="in" filter="fade">
                                      <p:cBhvr>
                                        <p:cTn id="115" dur="500"/>
                                        <p:tgtEl>
                                          <p:spTgt spid="25"/>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fade">
                                      <p:cBhvr>
                                        <p:cTn id="118" dur="500"/>
                                        <p:tgtEl>
                                          <p:spTgt spid="26"/>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7"/>
                                        </p:tgtEl>
                                        <p:attrNameLst>
                                          <p:attrName>style.visibility</p:attrName>
                                        </p:attrNameLst>
                                      </p:cBhvr>
                                      <p:to>
                                        <p:strVal val="visible"/>
                                      </p:to>
                                    </p:set>
                                    <p:animEffect transition="in" filter="fade">
                                      <p:cBhvr>
                                        <p:cTn id="121" dur="500"/>
                                        <p:tgtEl>
                                          <p:spTgt spid="27"/>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fade">
                                      <p:cBhvr>
                                        <p:cTn id="124" dur="500"/>
                                        <p:tgtEl>
                                          <p:spTgt spid="28"/>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7"/>
                                        </p:tgtEl>
                                        <p:attrNameLst>
                                          <p:attrName>style.visibility</p:attrName>
                                        </p:attrNameLst>
                                      </p:cBhvr>
                                      <p:to>
                                        <p:strVal val="visible"/>
                                      </p:to>
                                    </p:set>
                                    <p:animEffect transition="in" filter="fade">
                                      <p:cBhvr>
                                        <p:cTn id="127" dur="500"/>
                                        <p:tgtEl>
                                          <p:spTgt spid="7"/>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226"/>
                                        </p:tgtEl>
                                        <p:attrNameLst>
                                          <p:attrName>style.visibility</p:attrName>
                                        </p:attrNameLst>
                                      </p:cBhvr>
                                      <p:to>
                                        <p:strVal val="visible"/>
                                      </p:to>
                                    </p:set>
                                    <p:animEffect transition="in" filter="fade">
                                      <p:cBhvr>
                                        <p:cTn id="130" dur="500"/>
                                        <p:tgtEl>
                                          <p:spTgt spid="226"/>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27"/>
                                        </p:tgtEl>
                                        <p:attrNameLst>
                                          <p:attrName>style.visibility</p:attrName>
                                        </p:attrNameLst>
                                      </p:cBhvr>
                                      <p:to>
                                        <p:strVal val="visible"/>
                                      </p:to>
                                    </p:set>
                                    <p:animEffect transition="in" filter="fade">
                                      <p:cBhvr>
                                        <p:cTn id="133" dur="500"/>
                                        <p:tgtEl>
                                          <p:spTgt spid="227"/>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11"/>
                                        </p:tgtEl>
                                        <p:attrNameLst>
                                          <p:attrName>style.visibility</p:attrName>
                                        </p:attrNameLst>
                                      </p:cBhvr>
                                      <p:to>
                                        <p:strVal val="visible"/>
                                      </p:to>
                                    </p:set>
                                    <p:animEffect transition="in" filter="fade">
                                      <p:cBhvr>
                                        <p:cTn id="136" dur="500"/>
                                        <p:tgtEl>
                                          <p:spTgt spid="111"/>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21"/>
                                        </p:tgtEl>
                                        <p:attrNameLst>
                                          <p:attrName>style.visibility</p:attrName>
                                        </p:attrNameLst>
                                      </p:cBhvr>
                                      <p:to>
                                        <p:strVal val="visible"/>
                                      </p:to>
                                    </p:set>
                                    <p:animEffect transition="in" filter="fade">
                                      <p:cBhvr>
                                        <p:cTn id="139" dur="500"/>
                                        <p:tgtEl>
                                          <p:spTgt spid="12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24"/>
                                        </p:tgtEl>
                                        <p:attrNameLst>
                                          <p:attrName>style.visibility</p:attrName>
                                        </p:attrNameLst>
                                      </p:cBhvr>
                                      <p:to>
                                        <p:strVal val="visible"/>
                                      </p:to>
                                    </p:set>
                                    <p:animEffect transition="in" filter="fade">
                                      <p:cBhvr>
                                        <p:cTn id="142" dur="500"/>
                                        <p:tgtEl>
                                          <p:spTgt spid="124"/>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28"/>
                                        </p:tgtEl>
                                        <p:attrNameLst>
                                          <p:attrName>style.visibility</p:attrName>
                                        </p:attrNameLst>
                                      </p:cBhvr>
                                      <p:to>
                                        <p:strVal val="visible"/>
                                      </p:to>
                                    </p:set>
                                    <p:animEffect transition="in" filter="fade">
                                      <p:cBhvr>
                                        <p:cTn id="145" dur="500"/>
                                        <p:tgtEl>
                                          <p:spTgt spid="128"/>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29"/>
                                        </p:tgtEl>
                                        <p:attrNameLst>
                                          <p:attrName>style.visibility</p:attrName>
                                        </p:attrNameLst>
                                      </p:cBhvr>
                                      <p:to>
                                        <p:strVal val="visible"/>
                                      </p:to>
                                    </p:set>
                                    <p:animEffect transition="in" filter="fade">
                                      <p:cBhvr>
                                        <p:cTn id="150" dur="500"/>
                                        <p:tgtEl>
                                          <p:spTgt spid="29"/>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30"/>
                                        </p:tgtEl>
                                        <p:attrNameLst>
                                          <p:attrName>style.visibility</p:attrName>
                                        </p:attrNameLst>
                                      </p:cBhvr>
                                      <p:to>
                                        <p:strVal val="visible"/>
                                      </p:to>
                                    </p:set>
                                    <p:animEffect transition="in" filter="fade">
                                      <p:cBhvr>
                                        <p:cTn id="153" dur="500"/>
                                        <p:tgtEl>
                                          <p:spTgt spid="30"/>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31"/>
                                        </p:tgtEl>
                                        <p:attrNameLst>
                                          <p:attrName>style.visibility</p:attrName>
                                        </p:attrNameLst>
                                      </p:cBhvr>
                                      <p:to>
                                        <p:strVal val="visible"/>
                                      </p:to>
                                    </p:set>
                                    <p:animEffect transition="in" filter="fade">
                                      <p:cBhvr>
                                        <p:cTn id="156" dur="500"/>
                                        <p:tgtEl>
                                          <p:spTgt spid="31"/>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Effect transition="in" filter="fade">
                                      <p:cBhvr>
                                        <p:cTn id="159" dur="500"/>
                                        <p:tgtEl>
                                          <p:spTgt spid="224"/>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225"/>
                                        </p:tgtEl>
                                        <p:attrNameLst>
                                          <p:attrName>style.visibility</p:attrName>
                                        </p:attrNameLst>
                                      </p:cBhvr>
                                      <p:to>
                                        <p:strVal val="visible"/>
                                      </p:to>
                                    </p:set>
                                    <p:animEffect transition="in" filter="fade">
                                      <p:cBhvr>
                                        <p:cTn id="162" dur="5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1" grpId="0"/>
      <p:bldP spid="22" grpId="0"/>
      <p:bldP spid="23" grpId="0"/>
      <p:bldP spid="24" grpId="0"/>
      <p:bldP spid="25" grpId="0"/>
      <p:bldP spid="26" grpId="0"/>
      <p:bldP spid="27" grpId="0"/>
      <p:bldP spid="28" grpId="0"/>
      <p:bldP spid="29" grpId="0"/>
      <p:bldP spid="30" grpId="0"/>
      <p:bldP spid="31" grpId="0"/>
      <p:bldP spid="224" grpId="0"/>
      <p:bldP spid="225" grpId="0"/>
      <p:bldP spid="226" grpId="0"/>
      <p:bldP spid="227" grpId="0"/>
      <p:bldP spid="108" grpId="0"/>
      <p:bldP spid="111" grpId="0"/>
      <p:bldP spid="113" grpId="0" animBg="1"/>
      <p:bldP spid="115" grpId="0" animBg="1"/>
      <p:bldP spid="117" grpId="0" animBg="1"/>
      <p:bldP spid="119" grpId="0" animBg="1"/>
      <p:bldP spid="120" grpId="0" animBg="1"/>
      <p:bldP spid="121" grpId="0" animBg="1"/>
      <p:bldP spid="123" grpId="0" animBg="1"/>
      <p:bldP spid="124" grpId="0" animBg="1"/>
      <p:bldP spid="126" grpId="0" animBg="1"/>
      <p:bldP spid="321" grpId="0" animBg="1"/>
      <p:bldP spid="128" grpId="0" animBg="1"/>
      <p:bldP spid="143" grpId="0" animBg="1"/>
      <p:bldP spid="150" grpId="0" animBg="1"/>
      <p:bldP spid="390" grpId="0" animBg="1"/>
      <p:bldP spid="391" grpId="0" animBg="1"/>
      <p:bldP spid="393" grpId="0" animBg="1"/>
      <p:bldP spid="395" grpId="0" animBg="1"/>
      <p:bldP spid="397" grpId="0" animBg="1"/>
      <p:bldP spid="399" grpId="0" animBg="1"/>
      <p:bldP spid="40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ctangle 15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15-1</a:t>
            </a:r>
            <a:endParaRPr lang="en-US" b="1" dirty="0">
              <a:solidFill>
                <a:prstClr val="white"/>
              </a:solidFill>
            </a:endParaRPr>
          </a:p>
        </p:txBody>
      </p:sp>
      <p:sp>
        <p:nvSpPr>
          <p:cNvPr id="7" name="Rectangle 6"/>
          <p:cNvSpPr>
            <a:spLocks noChangeArrowheads="1"/>
          </p:cNvSpPr>
          <p:nvPr/>
        </p:nvSpPr>
        <p:spPr bwMode="auto">
          <a:xfrm>
            <a:off x="633413" y="2066925"/>
            <a:ext cx="3709987"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 name="Rectangle 7"/>
          <p:cNvSpPr>
            <a:spLocks noChangeArrowheads="1"/>
          </p:cNvSpPr>
          <p:nvPr/>
        </p:nvSpPr>
        <p:spPr bwMode="auto">
          <a:xfrm>
            <a:off x="4951413" y="2066925"/>
            <a:ext cx="3600450"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 name="Rectangle 8"/>
          <p:cNvSpPr>
            <a:spLocks noChangeArrowheads="1"/>
          </p:cNvSpPr>
          <p:nvPr/>
        </p:nvSpPr>
        <p:spPr bwMode="auto">
          <a:xfrm>
            <a:off x="1250950" y="3903663"/>
            <a:ext cx="6402388"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 name="Rectangle 10"/>
          <p:cNvSpPr>
            <a:spLocks noChangeArrowheads="1"/>
          </p:cNvSpPr>
          <p:nvPr/>
        </p:nvSpPr>
        <p:spPr bwMode="auto">
          <a:xfrm>
            <a:off x="393700" y="630238"/>
            <a:ext cx="855362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Berkshire Co. purchases investments in trading securities at a cost of $130 on December 15, 20X1. (This is its first</a:t>
            </a:r>
            <a:endParaRPr lang="en-US" altLang="en-US" dirty="0" smtClean="0">
              <a:solidFill>
                <a:prstClr val="black"/>
              </a:solidFill>
              <a:cs typeface="+mn-cs"/>
            </a:endParaRPr>
          </a:p>
        </p:txBody>
      </p:sp>
      <p:sp>
        <p:nvSpPr>
          <p:cNvPr id="14" name="Rectangle 11"/>
          <p:cNvSpPr>
            <a:spLocks noChangeArrowheads="1"/>
          </p:cNvSpPr>
          <p:nvPr/>
        </p:nvSpPr>
        <p:spPr bwMode="auto">
          <a:xfrm>
            <a:off x="393700" y="836613"/>
            <a:ext cx="80962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and only purchase of such securities.) On December 28, Berkshire received a $15 cash dividend from the stock </a:t>
            </a:r>
            <a:endParaRPr lang="en-US" altLang="en-US" dirty="0" smtClean="0">
              <a:solidFill>
                <a:prstClr val="black"/>
              </a:solidFill>
              <a:cs typeface="+mn-cs"/>
            </a:endParaRPr>
          </a:p>
        </p:txBody>
      </p:sp>
      <p:sp>
        <p:nvSpPr>
          <p:cNvPr id="15" name="Rectangle 12"/>
          <p:cNvSpPr>
            <a:spLocks noChangeArrowheads="1"/>
          </p:cNvSpPr>
          <p:nvPr/>
        </p:nvSpPr>
        <p:spPr bwMode="auto">
          <a:xfrm>
            <a:off x="393700" y="1041400"/>
            <a:ext cx="740471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purchased on December 15. At December 31, 20X1, the trading securities had a fair value of $140.</a:t>
            </a:r>
            <a:endParaRPr lang="en-US" altLang="en-US" dirty="0" smtClean="0">
              <a:solidFill>
                <a:prstClr val="black"/>
              </a:solidFill>
              <a:cs typeface="+mn-cs"/>
            </a:endParaRPr>
          </a:p>
        </p:txBody>
      </p:sp>
      <p:sp>
        <p:nvSpPr>
          <p:cNvPr id="16" name="Rectangle 13"/>
          <p:cNvSpPr>
            <a:spLocks noChangeArrowheads="1"/>
          </p:cNvSpPr>
          <p:nvPr/>
        </p:nvSpPr>
        <p:spPr bwMode="auto">
          <a:xfrm>
            <a:off x="393700" y="1247775"/>
            <a:ext cx="5807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a. Prepare the December 15 acquisition entry for the trading securities’ portfolio.</a:t>
            </a:r>
            <a:endParaRPr lang="en-US" altLang="en-US" dirty="0" smtClean="0">
              <a:solidFill>
                <a:prstClr val="black"/>
              </a:solidFill>
              <a:cs typeface="+mn-cs"/>
            </a:endParaRPr>
          </a:p>
        </p:txBody>
      </p:sp>
      <p:sp>
        <p:nvSpPr>
          <p:cNvPr id="17" name="Rectangle 14"/>
          <p:cNvSpPr>
            <a:spLocks noChangeArrowheads="1"/>
          </p:cNvSpPr>
          <p:nvPr/>
        </p:nvSpPr>
        <p:spPr bwMode="auto">
          <a:xfrm>
            <a:off x="393700" y="1454150"/>
            <a:ext cx="68262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b. Prepare the December 28 receipt of cash dividends entry for the trading securities’ portfolio.</a:t>
            </a:r>
            <a:endParaRPr lang="en-US" altLang="en-US" dirty="0" smtClean="0">
              <a:solidFill>
                <a:prstClr val="black"/>
              </a:solidFill>
              <a:cs typeface="+mn-cs"/>
            </a:endParaRPr>
          </a:p>
        </p:txBody>
      </p:sp>
      <p:sp>
        <p:nvSpPr>
          <p:cNvPr id="18" name="Rectangle 15"/>
          <p:cNvSpPr>
            <a:spLocks noChangeArrowheads="1"/>
          </p:cNvSpPr>
          <p:nvPr/>
        </p:nvSpPr>
        <p:spPr bwMode="auto">
          <a:xfrm>
            <a:off x="393700" y="1660525"/>
            <a:ext cx="6372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c. Prepare the December 31 year-end adjusting entry for the trading securities’ portfolio.</a:t>
            </a:r>
            <a:endParaRPr lang="en-US" altLang="en-US" dirty="0" smtClean="0">
              <a:solidFill>
                <a:prstClr val="black"/>
              </a:solidFill>
              <a:cs typeface="+mn-cs"/>
            </a:endParaRPr>
          </a:p>
        </p:txBody>
      </p:sp>
      <p:sp>
        <p:nvSpPr>
          <p:cNvPr id="226" name="Rectangle 31"/>
          <p:cNvSpPr>
            <a:spLocks noChangeArrowheads="1"/>
          </p:cNvSpPr>
          <p:nvPr/>
        </p:nvSpPr>
        <p:spPr bwMode="auto">
          <a:xfrm>
            <a:off x="814388" y="2314575"/>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Dec. 15</a:t>
            </a:r>
            <a:endParaRPr lang="en-US" altLang="en-US" dirty="0" smtClean="0">
              <a:solidFill>
                <a:prstClr val="black"/>
              </a:solidFill>
              <a:cs typeface="+mn-cs"/>
            </a:endParaRPr>
          </a:p>
        </p:txBody>
      </p:sp>
      <p:sp>
        <p:nvSpPr>
          <p:cNvPr id="227" name="Rectangle 32"/>
          <p:cNvSpPr>
            <a:spLocks noChangeArrowheads="1"/>
          </p:cNvSpPr>
          <p:nvPr/>
        </p:nvSpPr>
        <p:spPr bwMode="auto">
          <a:xfrm>
            <a:off x="1822450" y="231457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130</a:t>
            </a:r>
            <a:endParaRPr lang="en-US" altLang="en-US" dirty="0" smtClean="0">
              <a:solidFill>
                <a:prstClr val="black"/>
              </a:solidFill>
              <a:cs typeface="+mn-cs"/>
            </a:endParaRPr>
          </a:p>
        </p:txBody>
      </p:sp>
      <p:sp>
        <p:nvSpPr>
          <p:cNvPr id="228" name="Rectangle 33"/>
          <p:cNvSpPr>
            <a:spLocks noChangeArrowheads="1"/>
          </p:cNvSpPr>
          <p:nvPr/>
        </p:nvSpPr>
        <p:spPr bwMode="auto">
          <a:xfrm>
            <a:off x="4992688" y="2314575"/>
            <a:ext cx="8969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Unadjusted</a:t>
            </a:r>
            <a:endParaRPr lang="en-US" altLang="en-US" dirty="0" smtClean="0">
              <a:solidFill>
                <a:prstClr val="black"/>
              </a:solidFill>
              <a:cs typeface="+mn-cs"/>
            </a:endParaRPr>
          </a:p>
        </p:txBody>
      </p:sp>
      <p:sp>
        <p:nvSpPr>
          <p:cNvPr id="229" name="Rectangle 34"/>
          <p:cNvSpPr>
            <a:spLocks noChangeArrowheads="1"/>
          </p:cNvSpPr>
          <p:nvPr/>
        </p:nvSpPr>
        <p:spPr bwMode="auto">
          <a:xfrm>
            <a:off x="6232525" y="2314575"/>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0</a:t>
            </a:r>
            <a:endParaRPr lang="en-US" altLang="en-US" dirty="0" smtClean="0">
              <a:solidFill>
                <a:prstClr val="black"/>
              </a:solidFill>
              <a:cs typeface="+mn-cs"/>
            </a:endParaRPr>
          </a:p>
        </p:txBody>
      </p:sp>
      <p:sp>
        <p:nvSpPr>
          <p:cNvPr id="230" name="Rectangle 35"/>
          <p:cNvSpPr>
            <a:spLocks noChangeArrowheads="1"/>
          </p:cNvSpPr>
          <p:nvPr/>
        </p:nvSpPr>
        <p:spPr bwMode="auto">
          <a:xfrm>
            <a:off x="4992688" y="2520950"/>
            <a:ext cx="8778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C00000"/>
                </a:solidFill>
                <a:cs typeface="+mn-cs"/>
              </a:rPr>
              <a:t>Adjustment</a:t>
            </a:r>
            <a:endParaRPr lang="en-US" altLang="en-US" dirty="0" smtClean="0">
              <a:solidFill>
                <a:prstClr val="black"/>
              </a:solidFill>
              <a:cs typeface="+mn-cs"/>
            </a:endParaRPr>
          </a:p>
        </p:txBody>
      </p:sp>
      <p:sp>
        <p:nvSpPr>
          <p:cNvPr id="231" name="Rectangle 36"/>
          <p:cNvSpPr>
            <a:spLocks noChangeArrowheads="1"/>
          </p:cNvSpPr>
          <p:nvPr/>
        </p:nvSpPr>
        <p:spPr bwMode="auto">
          <a:xfrm>
            <a:off x="6191250" y="2520950"/>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C00000"/>
                </a:solidFill>
                <a:cs typeface="+mn-cs"/>
              </a:rPr>
              <a:t>10</a:t>
            </a:r>
            <a:endParaRPr lang="en-US" altLang="en-US" dirty="0" smtClean="0">
              <a:solidFill>
                <a:prstClr val="black"/>
              </a:solidFill>
              <a:cs typeface="+mn-cs"/>
            </a:endParaRPr>
          </a:p>
        </p:txBody>
      </p:sp>
      <p:sp>
        <p:nvSpPr>
          <p:cNvPr id="254" name="Rectangle 37"/>
          <p:cNvSpPr>
            <a:spLocks noChangeArrowheads="1"/>
          </p:cNvSpPr>
          <p:nvPr/>
        </p:nvSpPr>
        <p:spPr bwMode="auto">
          <a:xfrm>
            <a:off x="814388" y="2736850"/>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Dec. 31</a:t>
            </a:r>
            <a:endParaRPr lang="en-US" altLang="en-US" dirty="0" smtClean="0">
              <a:solidFill>
                <a:prstClr val="black"/>
              </a:solidFill>
              <a:cs typeface="+mn-cs"/>
            </a:endParaRPr>
          </a:p>
        </p:txBody>
      </p:sp>
      <p:sp>
        <p:nvSpPr>
          <p:cNvPr id="255" name="Rectangle 38"/>
          <p:cNvSpPr>
            <a:spLocks noChangeArrowheads="1"/>
          </p:cNvSpPr>
          <p:nvPr/>
        </p:nvSpPr>
        <p:spPr bwMode="auto">
          <a:xfrm>
            <a:off x="1822450" y="273685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130</a:t>
            </a:r>
            <a:endParaRPr lang="en-US" altLang="en-US" dirty="0" smtClean="0">
              <a:solidFill>
                <a:prstClr val="black"/>
              </a:solidFill>
              <a:cs typeface="+mn-cs"/>
            </a:endParaRPr>
          </a:p>
        </p:txBody>
      </p:sp>
      <p:sp>
        <p:nvSpPr>
          <p:cNvPr id="256" name="Rectangle 39"/>
          <p:cNvSpPr>
            <a:spLocks noChangeArrowheads="1"/>
          </p:cNvSpPr>
          <p:nvPr/>
        </p:nvSpPr>
        <p:spPr bwMode="auto">
          <a:xfrm>
            <a:off x="4992688" y="2736850"/>
            <a:ext cx="7064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Adjusted</a:t>
            </a:r>
            <a:endParaRPr lang="en-US" altLang="en-US" dirty="0" smtClean="0">
              <a:solidFill>
                <a:prstClr val="black"/>
              </a:solidFill>
              <a:cs typeface="+mn-cs"/>
            </a:endParaRPr>
          </a:p>
        </p:txBody>
      </p:sp>
      <p:sp>
        <p:nvSpPr>
          <p:cNvPr id="257" name="Rectangle 40"/>
          <p:cNvSpPr>
            <a:spLocks noChangeArrowheads="1"/>
          </p:cNvSpPr>
          <p:nvPr/>
        </p:nvSpPr>
        <p:spPr bwMode="auto">
          <a:xfrm>
            <a:off x="6191250" y="2736850"/>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10</a:t>
            </a:r>
            <a:endParaRPr lang="en-US" altLang="en-US" dirty="0" smtClean="0">
              <a:solidFill>
                <a:prstClr val="black"/>
              </a:solidFill>
              <a:cs typeface="+mn-cs"/>
            </a:endParaRPr>
          </a:p>
        </p:txBody>
      </p:sp>
      <p:sp>
        <p:nvSpPr>
          <p:cNvPr id="258" name="Rectangle 41"/>
          <p:cNvSpPr>
            <a:spLocks noChangeArrowheads="1"/>
          </p:cNvSpPr>
          <p:nvPr/>
        </p:nvSpPr>
        <p:spPr bwMode="auto">
          <a:xfrm>
            <a:off x="576263" y="3048000"/>
            <a:ext cx="471805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C00000"/>
                </a:solidFill>
                <a:cs typeface="+mn-cs"/>
              </a:rPr>
              <a:t>Step 1:  Determine what the current account balance equals.</a:t>
            </a:r>
            <a:endParaRPr lang="en-US" altLang="en-US" dirty="0" smtClean="0">
              <a:solidFill>
                <a:prstClr val="black"/>
              </a:solidFill>
              <a:cs typeface="+mn-cs"/>
            </a:endParaRPr>
          </a:p>
        </p:txBody>
      </p:sp>
      <p:sp>
        <p:nvSpPr>
          <p:cNvPr id="259" name="Rectangle 42"/>
          <p:cNvSpPr>
            <a:spLocks noChangeArrowheads="1"/>
          </p:cNvSpPr>
          <p:nvPr/>
        </p:nvSpPr>
        <p:spPr bwMode="auto">
          <a:xfrm>
            <a:off x="7381875" y="3048000"/>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$0</a:t>
            </a:r>
            <a:endParaRPr lang="en-US" altLang="en-US" dirty="0" smtClean="0">
              <a:solidFill>
                <a:prstClr val="black"/>
              </a:solidFill>
              <a:cs typeface="+mn-cs"/>
            </a:endParaRPr>
          </a:p>
        </p:txBody>
      </p:sp>
      <p:sp>
        <p:nvSpPr>
          <p:cNvPr id="260" name="Rectangle 43"/>
          <p:cNvSpPr>
            <a:spLocks noChangeArrowheads="1"/>
          </p:cNvSpPr>
          <p:nvPr/>
        </p:nvSpPr>
        <p:spPr bwMode="auto">
          <a:xfrm>
            <a:off x="576263" y="3265488"/>
            <a:ext cx="5202237"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C00000"/>
                </a:solidFill>
                <a:cs typeface="+mn-cs"/>
              </a:rPr>
              <a:t>Step 2:  Determine what the current account balance should equal.</a:t>
            </a:r>
            <a:endParaRPr lang="en-US" altLang="en-US" dirty="0" smtClean="0">
              <a:solidFill>
                <a:prstClr val="black"/>
              </a:solidFill>
              <a:cs typeface="+mn-cs"/>
            </a:endParaRPr>
          </a:p>
        </p:txBody>
      </p:sp>
      <p:sp>
        <p:nvSpPr>
          <p:cNvPr id="261" name="Rectangle 44"/>
          <p:cNvSpPr>
            <a:spLocks noChangeArrowheads="1"/>
          </p:cNvSpPr>
          <p:nvPr/>
        </p:nvSpPr>
        <p:spPr bwMode="auto">
          <a:xfrm>
            <a:off x="7291388" y="3265488"/>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$10</a:t>
            </a:r>
            <a:endParaRPr lang="en-US" altLang="en-US" dirty="0" smtClean="0">
              <a:solidFill>
                <a:prstClr val="black"/>
              </a:solidFill>
              <a:cs typeface="+mn-cs"/>
            </a:endParaRPr>
          </a:p>
        </p:txBody>
      </p:sp>
      <p:sp>
        <p:nvSpPr>
          <p:cNvPr id="262" name="Rectangle 45"/>
          <p:cNvSpPr>
            <a:spLocks noChangeArrowheads="1"/>
          </p:cNvSpPr>
          <p:nvPr/>
        </p:nvSpPr>
        <p:spPr bwMode="auto">
          <a:xfrm>
            <a:off x="576263" y="3481388"/>
            <a:ext cx="4859337"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C00000"/>
                </a:solidFill>
                <a:cs typeface="+mn-cs"/>
              </a:rPr>
              <a:t>Step 3:  Record an adjusting entry to get from step 1 to step 2.</a:t>
            </a:r>
            <a:endParaRPr lang="en-US" altLang="en-US" dirty="0" smtClean="0">
              <a:solidFill>
                <a:prstClr val="black"/>
              </a:solidFill>
              <a:cs typeface="+mn-cs"/>
            </a:endParaRPr>
          </a:p>
        </p:txBody>
      </p:sp>
      <p:sp>
        <p:nvSpPr>
          <p:cNvPr id="263" name="Rectangle 46"/>
          <p:cNvSpPr>
            <a:spLocks noChangeArrowheads="1"/>
          </p:cNvSpPr>
          <p:nvPr/>
        </p:nvSpPr>
        <p:spPr bwMode="auto">
          <a:xfrm>
            <a:off x="7291388" y="3481388"/>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$10</a:t>
            </a:r>
            <a:endParaRPr lang="en-US" altLang="en-US" dirty="0" smtClean="0">
              <a:solidFill>
                <a:prstClr val="black"/>
              </a:solidFill>
              <a:cs typeface="+mn-cs"/>
            </a:endParaRPr>
          </a:p>
        </p:txBody>
      </p:sp>
      <p:sp>
        <p:nvSpPr>
          <p:cNvPr id="264" name="Rectangle 47"/>
          <p:cNvSpPr>
            <a:spLocks noChangeArrowheads="1"/>
          </p:cNvSpPr>
          <p:nvPr/>
        </p:nvSpPr>
        <p:spPr bwMode="auto">
          <a:xfrm>
            <a:off x="1512888" y="3924300"/>
            <a:ext cx="38953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000000"/>
                </a:solidFill>
                <a:cs typeface="+mn-cs"/>
              </a:rPr>
              <a:t>20X1</a:t>
            </a:r>
            <a:endParaRPr lang="en-US" altLang="en-US" dirty="0" smtClean="0">
              <a:solidFill>
                <a:prstClr val="black"/>
              </a:solidFill>
              <a:cs typeface="+mn-cs"/>
            </a:endParaRPr>
          </a:p>
        </p:txBody>
      </p:sp>
      <p:sp>
        <p:nvSpPr>
          <p:cNvPr id="265" name="Rectangle 48"/>
          <p:cNvSpPr>
            <a:spLocks noChangeArrowheads="1"/>
          </p:cNvSpPr>
          <p:nvPr/>
        </p:nvSpPr>
        <p:spPr bwMode="auto">
          <a:xfrm>
            <a:off x="6100763" y="3924300"/>
            <a:ext cx="484187"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000000"/>
                </a:solidFill>
                <a:cs typeface="+mn-cs"/>
              </a:rPr>
              <a:t>Debit</a:t>
            </a:r>
            <a:endParaRPr lang="en-US" altLang="en-US" dirty="0" smtClean="0">
              <a:solidFill>
                <a:prstClr val="black"/>
              </a:solidFill>
              <a:cs typeface="+mn-cs"/>
            </a:endParaRPr>
          </a:p>
        </p:txBody>
      </p:sp>
      <p:sp>
        <p:nvSpPr>
          <p:cNvPr id="266" name="Rectangle 49"/>
          <p:cNvSpPr>
            <a:spLocks noChangeArrowheads="1"/>
          </p:cNvSpPr>
          <p:nvPr/>
        </p:nvSpPr>
        <p:spPr bwMode="auto">
          <a:xfrm>
            <a:off x="6967538" y="3924300"/>
            <a:ext cx="544512"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000000"/>
                </a:solidFill>
                <a:cs typeface="+mn-cs"/>
              </a:rPr>
              <a:t>Credit</a:t>
            </a:r>
            <a:endParaRPr lang="en-US" altLang="en-US" dirty="0" smtClean="0">
              <a:solidFill>
                <a:prstClr val="black"/>
              </a:solidFill>
              <a:cs typeface="+mn-cs"/>
            </a:endParaRPr>
          </a:p>
        </p:txBody>
      </p:sp>
      <p:sp>
        <p:nvSpPr>
          <p:cNvPr id="267" name="Rectangle 50"/>
          <p:cNvSpPr>
            <a:spLocks noChangeArrowheads="1"/>
          </p:cNvSpPr>
          <p:nvPr/>
        </p:nvSpPr>
        <p:spPr bwMode="auto">
          <a:xfrm>
            <a:off x="1433513" y="4149725"/>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Dec. 31</a:t>
            </a:r>
            <a:endParaRPr lang="en-US" altLang="en-US" dirty="0" smtClean="0">
              <a:solidFill>
                <a:prstClr val="black"/>
              </a:solidFill>
              <a:cs typeface="+mn-cs"/>
            </a:endParaRPr>
          </a:p>
        </p:txBody>
      </p:sp>
      <p:sp>
        <p:nvSpPr>
          <p:cNvPr id="268" name="Rectangle 51"/>
          <p:cNvSpPr>
            <a:spLocks noChangeArrowheads="1"/>
          </p:cNvSpPr>
          <p:nvPr/>
        </p:nvSpPr>
        <p:spPr bwMode="auto">
          <a:xfrm>
            <a:off x="2189163" y="4149725"/>
            <a:ext cx="23193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Fair value adjustment - Trading</a:t>
            </a:r>
            <a:endParaRPr lang="en-US" altLang="en-US" dirty="0" smtClean="0">
              <a:solidFill>
                <a:prstClr val="black"/>
              </a:solidFill>
              <a:cs typeface="+mn-cs"/>
            </a:endParaRPr>
          </a:p>
        </p:txBody>
      </p:sp>
      <p:sp>
        <p:nvSpPr>
          <p:cNvPr id="269" name="Rectangle 52"/>
          <p:cNvSpPr>
            <a:spLocks noChangeArrowheads="1"/>
          </p:cNvSpPr>
          <p:nvPr/>
        </p:nvSpPr>
        <p:spPr bwMode="auto">
          <a:xfrm>
            <a:off x="6484938" y="4149725"/>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10</a:t>
            </a:r>
            <a:endParaRPr lang="en-US" altLang="en-US" dirty="0" smtClean="0">
              <a:solidFill>
                <a:prstClr val="black"/>
              </a:solidFill>
              <a:cs typeface="+mn-cs"/>
            </a:endParaRPr>
          </a:p>
        </p:txBody>
      </p:sp>
      <p:sp>
        <p:nvSpPr>
          <p:cNvPr id="270" name="Rectangle 53"/>
          <p:cNvSpPr>
            <a:spLocks noChangeArrowheads="1"/>
          </p:cNvSpPr>
          <p:nvPr/>
        </p:nvSpPr>
        <p:spPr bwMode="auto">
          <a:xfrm>
            <a:off x="2460625" y="4356100"/>
            <a:ext cx="18748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Unrealized gain - Income</a:t>
            </a:r>
            <a:endParaRPr lang="en-US" altLang="en-US" dirty="0" smtClean="0">
              <a:solidFill>
                <a:prstClr val="black"/>
              </a:solidFill>
              <a:cs typeface="+mn-cs"/>
            </a:endParaRPr>
          </a:p>
        </p:txBody>
      </p:sp>
      <p:sp>
        <p:nvSpPr>
          <p:cNvPr id="272" name="Rectangle 54"/>
          <p:cNvSpPr>
            <a:spLocks noChangeArrowheads="1"/>
          </p:cNvSpPr>
          <p:nvPr/>
        </p:nvSpPr>
        <p:spPr bwMode="auto">
          <a:xfrm>
            <a:off x="7381875" y="4356100"/>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10</a:t>
            </a:r>
            <a:endParaRPr lang="en-US" altLang="en-US" dirty="0" smtClean="0">
              <a:solidFill>
                <a:prstClr val="black"/>
              </a:solidFill>
              <a:cs typeface="+mn-cs"/>
            </a:endParaRPr>
          </a:p>
        </p:txBody>
      </p:sp>
      <p:sp>
        <p:nvSpPr>
          <p:cNvPr id="109" name="Rectangle 80"/>
          <p:cNvSpPr>
            <a:spLocks noChangeArrowheads="1"/>
          </p:cNvSpPr>
          <p:nvPr/>
        </p:nvSpPr>
        <p:spPr bwMode="auto">
          <a:xfrm>
            <a:off x="5567363" y="2087563"/>
            <a:ext cx="24796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000000"/>
                </a:solidFill>
                <a:cs typeface="+mn-cs"/>
              </a:rPr>
              <a:t>Fair value adjustment - Trading</a:t>
            </a:r>
            <a:endParaRPr lang="en-US" altLang="en-US" dirty="0" smtClean="0">
              <a:solidFill>
                <a:prstClr val="black"/>
              </a:solidFill>
              <a:cs typeface="+mn-cs"/>
            </a:endParaRPr>
          </a:p>
        </p:txBody>
      </p:sp>
      <p:sp>
        <p:nvSpPr>
          <p:cNvPr id="110" name="Rectangle 81"/>
          <p:cNvSpPr>
            <a:spLocks noChangeArrowheads="1"/>
          </p:cNvSpPr>
          <p:nvPr/>
        </p:nvSpPr>
        <p:spPr bwMode="auto">
          <a:xfrm>
            <a:off x="3398838" y="3924300"/>
            <a:ext cx="131127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000000"/>
                </a:solidFill>
                <a:cs typeface="+mn-cs"/>
              </a:rPr>
              <a:t>General Journal</a:t>
            </a:r>
            <a:endParaRPr lang="en-US" altLang="en-US" dirty="0" smtClean="0">
              <a:solidFill>
                <a:prstClr val="black"/>
              </a:solidFill>
              <a:cs typeface="+mn-cs"/>
            </a:endParaRPr>
          </a:p>
        </p:txBody>
      </p:sp>
      <p:sp>
        <p:nvSpPr>
          <p:cNvPr id="111" name="Rectangle 82"/>
          <p:cNvSpPr>
            <a:spLocks noChangeArrowheads="1"/>
          </p:cNvSpPr>
          <p:nvPr/>
        </p:nvSpPr>
        <p:spPr bwMode="auto">
          <a:xfrm>
            <a:off x="1228725" y="2087563"/>
            <a:ext cx="26320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000000"/>
                </a:solidFill>
                <a:cs typeface="+mn-cs"/>
              </a:rPr>
              <a:t>Short-term investments - Trading</a:t>
            </a:r>
            <a:endParaRPr lang="en-US" altLang="en-US" dirty="0" smtClean="0">
              <a:solidFill>
                <a:prstClr val="black"/>
              </a:solidFill>
              <a:cs typeface="+mn-cs"/>
            </a:endParaRPr>
          </a:p>
        </p:txBody>
      </p:sp>
      <p:sp>
        <p:nvSpPr>
          <p:cNvPr id="121" name="Rectangle 92"/>
          <p:cNvSpPr>
            <a:spLocks noChangeArrowheads="1"/>
          </p:cNvSpPr>
          <p:nvPr/>
        </p:nvSpPr>
        <p:spPr bwMode="auto">
          <a:xfrm>
            <a:off x="633413" y="2057400"/>
            <a:ext cx="3709987"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4" name="Rectangle 95"/>
          <p:cNvSpPr>
            <a:spLocks noChangeArrowheads="1"/>
          </p:cNvSpPr>
          <p:nvPr/>
        </p:nvSpPr>
        <p:spPr bwMode="auto">
          <a:xfrm>
            <a:off x="633413" y="2284413"/>
            <a:ext cx="3709987"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7" name="Rectangle 98"/>
          <p:cNvSpPr>
            <a:spLocks noChangeArrowheads="1"/>
          </p:cNvSpPr>
          <p:nvPr/>
        </p:nvSpPr>
        <p:spPr bwMode="auto">
          <a:xfrm>
            <a:off x="633413" y="2705100"/>
            <a:ext cx="3709987"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8" name="Rectangle 101"/>
          <p:cNvSpPr>
            <a:spLocks noChangeArrowheads="1"/>
          </p:cNvSpPr>
          <p:nvPr/>
        </p:nvSpPr>
        <p:spPr bwMode="auto">
          <a:xfrm>
            <a:off x="2417763" y="2305050"/>
            <a:ext cx="20637" cy="6270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7" name="Rectangle 104"/>
          <p:cNvSpPr>
            <a:spLocks noChangeArrowheads="1"/>
          </p:cNvSpPr>
          <p:nvPr/>
        </p:nvSpPr>
        <p:spPr bwMode="auto">
          <a:xfrm>
            <a:off x="6735763" y="2305050"/>
            <a:ext cx="20637" cy="6270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1" name="Rectangle 107"/>
          <p:cNvSpPr>
            <a:spLocks noChangeArrowheads="1"/>
          </p:cNvSpPr>
          <p:nvPr/>
        </p:nvSpPr>
        <p:spPr bwMode="auto">
          <a:xfrm>
            <a:off x="1241425" y="3892550"/>
            <a:ext cx="20638"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3" name="Line 108"/>
          <p:cNvSpPr>
            <a:spLocks noChangeShapeType="1"/>
          </p:cNvSpPr>
          <p:nvPr/>
        </p:nvSpPr>
        <p:spPr bwMode="auto">
          <a:xfrm>
            <a:off x="2149475" y="39131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4" name="Rectangle 109"/>
          <p:cNvSpPr>
            <a:spLocks noChangeArrowheads="1"/>
          </p:cNvSpPr>
          <p:nvPr/>
        </p:nvSpPr>
        <p:spPr bwMode="auto">
          <a:xfrm>
            <a:off x="2149475" y="391318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5" name="Line 110"/>
          <p:cNvSpPr>
            <a:spLocks noChangeShapeType="1"/>
          </p:cNvSpPr>
          <p:nvPr/>
        </p:nvSpPr>
        <p:spPr bwMode="auto">
          <a:xfrm>
            <a:off x="5848350" y="39131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6" name="Rectangle 111"/>
          <p:cNvSpPr>
            <a:spLocks noChangeArrowheads="1"/>
          </p:cNvSpPr>
          <p:nvPr/>
        </p:nvSpPr>
        <p:spPr bwMode="auto">
          <a:xfrm>
            <a:off x="5848350" y="3913188"/>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7" name="Line 112"/>
          <p:cNvSpPr>
            <a:spLocks noChangeShapeType="1"/>
          </p:cNvSpPr>
          <p:nvPr/>
        </p:nvSpPr>
        <p:spPr bwMode="auto">
          <a:xfrm>
            <a:off x="6746875" y="39131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8" name="Rectangle 113"/>
          <p:cNvSpPr>
            <a:spLocks noChangeArrowheads="1"/>
          </p:cNvSpPr>
          <p:nvPr/>
        </p:nvSpPr>
        <p:spPr bwMode="auto">
          <a:xfrm>
            <a:off x="6746875" y="391318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9" name="Rectangle 114"/>
          <p:cNvSpPr>
            <a:spLocks noChangeArrowheads="1"/>
          </p:cNvSpPr>
          <p:nvPr/>
        </p:nvSpPr>
        <p:spPr bwMode="auto">
          <a:xfrm>
            <a:off x="7634288" y="3913188"/>
            <a:ext cx="19050"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62" name="Line 115"/>
          <p:cNvSpPr>
            <a:spLocks noChangeShapeType="1"/>
          </p:cNvSpPr>
          <p:nvPr/>
        </p:nvSpPr>
        <p:spPr bwMode="auto">
          <a:xfrm>
            <a:off x="1250950" y="4140200"/>
            <a:ext cx="0" cy="4111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63" name="Rectangle 116"/>
          <p:cNvSpPr>
            <a:spLocks noChangeArrowheads="1"/>
          </p:cNvSpPr>
          <p:nvPr/>
        </p:nvSpPr>
        <p:spPr bwMode="auto">
          <a:xfrm>
            <a:off x="1250950" y="4140200"/>
            <a:ext cx="11113" cy="4111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64" name="Line 117"/>
          <p:cNvSpPr>
            <a:spLocks noChangeShapeType="1"/>
          </p:cNvSpPr>
          <p:nvPr/>
        </p:nvSpPr>
        <p:spPr bwMode="auto">
          <a:xfrm>
            <a:off x="2149475" y="4140200"/>
            <a:ext cx="0" cy="4111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65" name="Rectangle 118"/>
          <p:cNvSpPr>
            <a:spLocks noChangeArrowheads="1"/>
          </p:cNvSpPr>
          <p:nvPr/>
        </p:nvSpPr>
        <p:spPr bwMode="auto">
          <a:xfrm>
            <a:off x="2149475" y="4140200"/>
            <a:ext cx="9525" cy="4111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66" name="Line 119"/>
          <p:cNvSpPr>
            <a:spLocks noChangeShapeType="1"/>
          </p:cNvSpPr>
          <p:nvPr/>
        </p:nvSpPr>
        <p:spPr bwMode="auto">
          <a:xfrm>
            <a:off x="5848350" y="4140200"/>
            <a:ext cx="0" cy="4111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67" name="Rectangle 120"/>
          <p:cNvSpPr>
            <a:spLocks noChangeArrowheads="1"/>
          </p:cNvSpPr>
          <p:nvPr/>
        </p:nvSpPr>
        <p:spPr bwMode="auto">
          <a:xfrm>
            <a:off x="5848350" y="4140200"/>
            <a:ext cx="11113" cy="4111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68" name="Line 121"/>
          <p:cNvSpPr>
            <a:spLocks noChangeShapeType="1"/>
          </p:cNvSpPr>
          <p:nvPr/>
        </p:nvSpPr>
        <p:spPr bwMode="auto">
          <a:xfrm>
            <a:off x="6746875" y="4140200"/>
            <a:ext cx="0" cy="4111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69" name="Rectangle 122"/>
          <p:cNvSpPr>
            <a:spLocks noChangeArrowheads="1"/>
          </p:cNvSpPr>
          <p:nvPr/>
        </p:nvSpPr>
        <p:spPr bwMode="auto">
          <a:xfrm>
            <a:off x="6746875" y="4140200"/>
            <a:ext cx="9525" cy="4111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70" name="Line 123"/>
          <p:cNvSpPr>
            <a:spLocks noChangeShapeType="1"/>
          </p:cNvSpPr>
          <p:nvPr/>
        </p:nvSpPr>
        <p:spPr bwMode="auto">
          <a:xfrm>
            <a:off x="7643813" y="4140200"/>
            <a:ext cx="0" cy="4111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71" name="Rectangle 124"/>
          <p:cNvSpPr>
            <a:spLocks noChangeArrowheads="1"/>
          </p:cNvSpPr>
          <p:nvPr/>
        </p:nvSpPr>
        <p:spPr bwMode="auto">
          <a:xfrm>
            <a:off x="7643813" y="4140200"/>
            <a:ext cx="9525" cy="4111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02" name="Rectangle 155"/>
          <p:cNvSpPr>
            <a:spLocks noChangeArrowheads="1"/>
          </p:cNvSpPr>
          <p:nvPr/>
        </p:nvSpPr>
        <p:spPr bwMode="auto">
          <a:xfrm>
            <a:off x="4951413" y="2057400"/>
            <a:ext cx="36004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03" name="Rectangle 156"/>
          <p:cNvSpPr>
            <a:spLocks noChangeArrowheads="1"/>
          </p:cNvSpPr>
          <p:nvPr/>
        </p:nvSpPr>
        <p:spPr bwMode="auto">
          <a:xfrm>
            <a:off x="4951413" y="2284413"/>
            <a:ext cx="36004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04" name="Rectangle 157"/>
          <p:cNvSpPr>
            <a:spLocks noChangeArrowheads="1"/>
          </p:cNvSpPr>
          <p:nvPr/>
        </p:nvSpPr>
        <p:spPr bwMode="auto">
          <a:xfrm>
            <a:off x="4951413" y="2705100"/>
            <a:ext cx="36004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05" name="Rectangle 158"/>
          <p:cNvSpPr>
            <a:spLocks noChangeArrowheads="1"/>
          </p:cNvSpPr>
          <p:nvPr/>
        </p:nvSpPr>
        <p:spPr bwMode="auto">
          <a:xfrm>
            <a:off x="1262063" y="3892550"/>
            <a:ext cx="63912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06" name="Rectangle 159"/>
          <p:cNvSpPr>
            <a:spLocks noChangeArrowheads="1"/>
          </p:cNvSpPr>
          <p:nvPr/>
        </p:nvSpPr>
        <p:spPr bwMode="auto">
          <a:xfrm>
            <a:off x="1262063" y="4119563"/>
            <a:ext cx="639127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07" name="Line 160"/>
          <p:cNvSpPr>
            <a:spLocks noChangeShapeType="1"/>
          </p:cNvSpPr>
          <p:nvPr/>
        </p:nvSpPr>
        <p:spPr bwMode="auto">
          <a:xfrm>
            <a:off x="1262063" y="4335463"/>
            <a:ext cx="63912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08" name="Rectangle 161"/>
          <p:cNvSpPr>
            <a:spLocks noChangeArrowheads="1"/>
          </p:cNvSpPr>
          <p:nvPr/>
        </p:nvSpPr>
        <p:spPr bwMode="auto">
          <a:xfrm>
            <a:off x="1262063" y="4335463"/>
            <a:ext cx="6391275"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09" name="Line 162"/>
          <p:cNvSpPr>
            <a:spLocks noChangeShapeType="1"/>
          </p:cNvSpPr>
          <p:nvPr/>
        </p:nvSpPr>
        <p:spPr bwMode="auto">
          <a:xfrm>
            <a:off x="1262063" y="4541838"/>
            <a:ext cx="63912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10" name="Rectangle 163"/>
          <p:cNvSpPr>
            <a:spLocks noChangeArrowheads="1"/>
          </p:cNvSpPr>
          <p:nvPr/>
        </p:nvSpPr>
        <p:spPr bwMode="auto">
          <a:xfrm>
            <a:off x="1262063" y="4541838"/>
            <a:ext cx="63912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2" name="Slide Number Placeholder 71"/>
          <p:cNvSpPr>
            <a:spLocks noGrp="1"/>
          </p:cNvSpPr>
          <p:nvPr>
            <p:ph type="sldNum" sz="quarter" idx="12"/>
          </p:nvPr>
        </p:nvSpPr>
        <p:spPr/>
        <p:txBody>
          <a:bodyPr/>
          <a:lstStyle/>
          <a:p>
            <a:pPr>
              <a:defRPr/>
            </a:pPr>
            <a:fld id="{3983DC73-A691-4EC2-AE99-05E4AC5FBE7B}" type="slidenum">
              <a:rPr lang="en-US" smtClean="0"/>
              <a:pPr>
                <a:defRPr/>
              </a:pPr>
              <a:t>21</a:t>
            </a:fld>
            <a:endParaRPr lang="en-US" dirty="0"/>
          </a:p>
        </p:txBody>
      </p:sp>
      <p:sp>
        <p:nvSpPr>
          <p:cNvPr id="73" name="Rounded Rectangle 72"/>
          <p:cNvSpPr/>
          <p:nvPr/>
        </p:nvSpPr>
        <p:spPr>
          <a:xfrm>
            <a:off x="138113" y="6553200"/>
            <a:ext cx="3367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1: </a:t>
            </a:r>
            <a:r>
              <a:rPr lang="en-US" sz="1100" dirty="0"/>
              <a:t>Account for trading securities.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500"/>
                                        <p:tgtEl>
                                          <p:spTgt spid="2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5"/>
                                        </p:tgtEl>
                                        <p:attrNameLst>
                                          <p:attrName>style.visibility</p:attrName>
                                        </p:attrNameLst>
                                      </p:cBhvr>
                                      <p:to>
                                        <p:strVal val="visible"/>
                                      </p:to>
                                    </p:set>
                                    <p:animEffect transition="in" filter="fade">
                                      <p:cBhvr>
                                        <p:cTn id="10" dur="500"/>
                                        <p:tgtEl>
                                          <p:spTgt spid="2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7"/>
                                        </p:tgtEl>
                                        <p:attrNameLst>
                                          <p:attrName>style.visibility</p:attrName>
                                        </p:attrNameLst>
                                      </p:cBhvr>
                                      <p:to>
                                        <p:strVal val="visible"/>
                                      </p:to>
                                    </p:set>
                                    <p:animEffect transition="in" filter="fade">
                                      <p:cBhvr>
                                        <p:cTn id="13" dur="500"/>
                                        <p:tgtEl>
                                          <p:spTgt spid="1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fade">
                                      <p:cBhvr>
                                        <p:cTn id="19" dur="500"/>
                                        <p:tgtEl>
                                          <p:spTgt spid="10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7"/>
                                        </p:tgtEl>
                                        <p:attrNameLst>
                                          <p:attrName>style.visibility</p:attrName>
                                        </p:attrNameLst>
                                      </p:cBhvr>
                                      <p:to>
                                        <p:strVal val="visible"/>
                                      </p:to>
                                    </p:set>
                                    <p:animEffect transition="in" filter="fade">
                                      <p:cBhvr>
                                        <p:cTn id="22" dur="500"/>
                                        <p:tgtEl>
                                          <p:spTgt spid="14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2"/>
                                        </p:tgtEl>
                                        <p:attrNameLst>
                                          <p:attrName>style.visibility</p:attrName>
                                        </p:attrNameLst>
                                      </p:cBhvr>
                                      <p:to>
                                        <p:strVal val="visible"/>
                                      </p:to>
                                    </p:set>
                                    <p:animEffect transition="in" filter="fade">
                                      <p:cBhvr>
                                        <p:cTn id="25" dur="500"/>
                                        <p:tgtEl>
                                          <p:spTgt spid="40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3"/>
                                        </p:tgtEl>
                                        <p:attrNameLst>
                                          <p:attrName>style.visibility</p:attrName>
                                        </p:attrNameLst>
                                      </p:cBhvr>
                                      <p:to>
                                        <p:strVal val="visible"/>
                                      </p:to>
                                    </p:set>
                                    <p:animEffect transition="in" filter="fade">
                                      <p:cBhvr>
                                        <p:cTn id="28" dur="500"/>
                                        <p:tgtEl>
                                          <p:spTgt spid="40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4"/>
                                        </p:tgtEl>
                                        <p:attrNameLst>
                                          <p:attrName>style.visibility</p:attrName>
                                        </p:attrNameLst>
                                      </p:cBhvr>
                                      <p:to>
                                        <p:strVal val="visible"/>
                                      </p:to>
                                    </p:set>
                                    <p:animEffect transition="in" filter="fade">
                                      <p:cBhvr>
                                        <p:cTn id="31" dur="500"/>
                                        <p:tgtEl>
                                          <p:spTgt spid="40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58"/>
                                        </p:tgtEl>
                                        <p:attrNameLst>
                                          <p:attrName>style.visibility</p:attrName>
                                        </p:attrNameLst>
                                      </p:cBhvr>
                                      <p:to>
                                        <p:strVal val="visible"/>
                                      </p:to>
                                    </p:set>
                                    <p:animEffect transition="in" filter="fade">
                                      <p:cBhvr>
                                        <p:cTn id="36" dur="500"/>
                                        <p:tgtEl>
                                          <p:spTgt spid="25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0"/>
                                        </p:tgtEl>
                                        <p:attrNameLst>
                                          <p:attrName>style.visibility</p:attrName>
                                        </p:attrNameLst>
                                      </p:cBhvr>
                                      <p:to>
                                        <p:strVal val="visible"/>
                                      </p:to>
                                    </p:set>
                                    <p:animEffect transition="in" filter="fade">
                                      <p:cBhvr>
                                        <p:cTn id="39" dur="500"/>
                                        <p:tgtEl>
                                          <p:spTgt spid="26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2"/>
                                        </p:tgtEl>
                                        <p:attrNameLst>
                                          <p:attrName>style.visibility</p:attrName>
                                        </p:attrNameLst>
                                      </p:cBhvr>
                                      <p:to>
                                        <p:strVal val="visible"/>
                                      </p:to>
                                    </p:set>
                                    <p:animEffect transition="in" filter="fade">
                                      <p:cBhvr>
                                        <p:cTn id="42" dur="500"/>
                                        <p:tgtEl>
                                          <p:spTgt spid="26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8"/>
                                        </p:tgtEl>
                                        <p:attrNameLst>
                                          <p:attrName>style.visibility</p:attrName>
                                        </p:attrNameLst>
                                      </p:cBhvr>
                                      <p:to>
                                        <p:strVal val="visible"/>
                                      </p:to>
                                    </p:set>
                                    <p:animEffect transition="in" filter="fade">
                                      <p:cBhvr>
                                        <p:cTn id="47" dur="500"/>
                                        <p:tgtEl>
                                          <p:spTgt spid="22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9"/>
                                        </p:tgtEl>
                                        <p:attrNameLst>
                                          <p:attrName>style.visibility</p:attrName>
                                        </p:attrNameLst>
                                      </p:cBhvr>
                                      <p:to>
                                        <p:strVal val="visible"/>
                                      </p:to>
                                    </p:set>
                                    <p:animEffect transition="in" filter="fade">
                                      <p:cBhvr>
                                        <p:cTn id="50" dur="500"/>
                                        <p:tgtEl>
                                          <p:spTgt spid="22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59"/>
                                        </p:tgtEl>
                                        <p:attrNameLst>
                                          <p:attrName>style.visibility</p:attrName>
                                        </p:attrNameLst>
                                      </p:cBhvr>
                                      <p:to>
                                        <p:strVal val="visible"/>
                                      </p:to>
                                    </p:set>
                                    <p:animEffect transition="in" filter="fade">
                                      <p:cBhvr>
                                        <p:cTn id="53" dur="500"/>
                                        <p:tgtEl>
                                          <p:spTgt spid="25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56"/>
                                        </p:tgtEl>
                                        <p:attrNameLst>
                                          <p:attrName>style.visibility</p:attrName>
                                        </p:attrNameLst>
                                      </p:cBhvr>
                                      <p:to>
                                        <p:strVal val="visible"/>
                                      </p:to>
                                    </p:set>
                                    <p:animEffect transition="in" filter="fade">
                                      <p:cBhvr>
                                        <p:cTn id="58" dur="500"/>
                                        <p:tgtEl>
                                          <p:spTgt spid="25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57"/>
                                        </p:tgtEl>
                                        <p:attrNameLst>
                                          <p:attrName>style.visibility</p:attrName>
                                        </p:attrNameLst>
                                      </p:cBhvr>
                                      <p:to>
                                        <p:strVal val="visible"/>
                                      </p:to>
                                    </p:set>
                                    <p:animEffect transition="in" filter="fade">
                                      <p:cBhvr>
                                        <p:cTn id="61" dur="500"/>
                                        <p:tgtEl>
                                          <p:spTgt spid="25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61"/>
                                        </p:tgtEl>
                                        <p:attrNameLst>
                                          <p:attrName>style.visibility</p:attrName>
                                        </p:attrNameLst>
                                      </p:cBhvr>
                                      <p:to>
                                        <p:strVal val="visible"/>
                                      </p:to>
                                    </p:set>
                                    <p:animEffect transition="in" filter="fade">
                                      <p:cBhvr>
                                        <p:cTn id="64" dur="500"/>
                                        <p:tgtEl>
                                          <p:spTgt spid="26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30"/>
                                        </p:tgtEl>
                                        <p:attrNameLst>
                                          <p:attrName>style.visibility</p:attrName>
                                        </p:attrNameLst>
                                      </p:cBhvr>
                                      <p:to>
                                        <p:strVal val="visible"/>
                                      </p:to>
                                    </p:set>
                                    <p:animEffect transition="in" filter="fade">
                                      <p:cBhvr>
                                        <p:cTn id="69" dur="500"/>
                                        <p:tgtEl>
                                          <p:spTgt spid="23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31"/>
                                        </p:tgtEl>
                                        <p:attrNameLst>
                                          <p:attrName>style.visibility</p:attrName>
                                        </p:attrNameLst>
                                      </p:cBhvr>
                                      <p:to>
                                        <p:strVal val="visible"/>
                                      </p:to>
                                    </p:set>
                                    <p:animEffect transition="in" filter="fade">
                                      <p:cBhvr>
                                        <p:cTn id="72" dur="500"/>
                                        <p:tgtEl>
                                          <p:spTgt spid="23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63"/>
                                        </p:tgtEl>
                                        <p:attrNameLst>
                                          <p:attrName>style.visibility</p:attrName>
                                        </p:attrNameLst>
                                      </p:cBhvr>
                                      <p:to>
                                        <p:strVal val="visible"/>
                                      </p:to>
                                    </p:set>
                                    <p:animEffect transition="in" filter="fade">
                                      <p:cBhvr>
                                        <p:cTn id="75" dur="500"/>
                                        <p:tgtEl>
                                          <p:spTgt spid="26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500"/>
                                        <p:tgtEl>
                                          <p:spTgt spid="1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64"/>
                                        </p:tgtEl>
                                        <p:attrNameLst>
                                          <p:attrName>style.visibility</p:attrName>
                                        </p:attrNameLst>
                                      </p:cBhvr>
                                      <p:to>
                                        <p:strVal val="visible"/>
                                      </p:to>
                                    </p:set>
                                    <p:animEffect transition="in" filter="fade">
                                      <p:cBhvr>
                                        <p:cTn id="83" dur="500"/>
                                        <p:tgtEl>
                                          <p:spTgt spid="26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65"/>
                                        </p:tgtEl>
                                        <p:attrNameLst>
                                          <p:attrName>style.visibility</p:attrName>
                                        </p:attrNameLst>
                                      </p:cBhvr>
                                      <p:to>
                                        <p:strVal val="visible"/>
                                      </p:to>
                                    </p:set>
                                    <p:animEffect transition="in" filter="fade">
                                      <p:cBhvr>
                                        <p:cTn id="86" dur="500"/>
                                        <p:tgtEl>
                                          <p:spTgt spid="26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66"/>
                                        </p:tgtEl>
                                        <p:attrNameLst>
                                          <p:attrName>style.visibility</p:attrName>
                                        </p:attrNameLst>
                                      </p:cBhvr>
                                      <p:to>
                                        <p:strVal val="visible"/>
                                      </p:to>
                                    </p:set>
                                    <p:animEffect transition="in" filter="fade">
                                      <p:cBhvr>
                                        <p:cTn id="89" dur="500"/>
                                        <p:tgtEl>
                                          <p:spTgt spid="26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67"/>
                                        </p:tgtEl>
                                        <p:attrNameLst>
                                          <p:attrName>style.visibility</p:attrName>
                                        </p:attrNameLst>
                                      </p:cBhvr>
                                      <p:to>
                                        <p:strVal val="visible"/>
                                      </p:to>
                                    </p:set>
                                    <p:animEffect transition="in" filter="fade">
                                      <p:cBhvr>
                                        <p:cTn id="92" dur="500"/>
                                        <p:tgtEl>
                                          <p:spTgt spid="26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10"/>
                                        </p:tgtEl>
                                        <p:attrNameLst>
                                          <p:attrName>style.visibility</p:attrName>
                                        </p:attrNameLst>
                                      </p:cBhvr>
                                      <p:to>
                                        <p:strVal val="visible"/>
                                      </p:to>
                                    </p:set>
                                    <p:animEffect transition="in" filter="fade">
                                      <p:cBhvr>
                                        <p:cTn id="95" dur="500"/>
                                        <p:tgtEl>
                                          <p:spTgt spid="11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51"/>
                                        </p:tgtEl>
                                        <p:attrNameLst>
                                          <p:attrName>style.visibility</p:attrName>
                                        </p:attrNameLst>
                                      </p:cBhvr>
                                      <p:to>
                                        <p:strVal val="visible"/>
                                      </p:to>
                                    </p:set>
                                    <p:animEffect transition="in" filter="fade">
                                      <p:cBhvr>
                                        <p:cTn id="98" dur="500"/>
                                        <p:tgtEl>
                                          <p:spTgt spid="151"/>
                                        </p:tgtEl>
                                      </p:cBhvr>
                                    </p:animEffect>
                                  </p:childTnLst>
                                </p:cTn>
                              </p:par>
                              <p:par>
                                <p:cTn id="99" presetID="10" presetClass="entr" presetSubtype="0" fill="hold" nodeType="withEffect">
                                  <p:stCondLst>
                                    <p:cond delay="0"/>
                                  </p:stCondLst>
                                  <p:childTnLst>
                                    <p:set>
                                      <p:cBhvr>
                                        <p:cTn id="100" dur="1" fill="hold">
                                          <p:stCondLst>
                                            <p:cond delay="0"/>
                                          </p:stCondLst>
                                        </p:cTn>
                                        <p:tgtEl>
                                          <p:spTgt spid="153"/>
                                        </p:tgtEl>
                                        <p:attrNameLst>
                                          <p:attrName>style.visibility</p:attrName>
                                        </p:attrNameLst>
                                      </p:cBhvr>
                                      <p:to>
                                        <p:strVal val="visible"/>
                                      </p:to>
                                    </p:set>
                                    <p:animEffect transition="in" filter="fade">
                                      <p:cBhvr>
                                        <p:cTn id="101" dur="500"/>
                                        <p:tgtEl>
                                          <p:spTgt spid="153"/>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fade">
                                      <p:cBhvr>
                                        <p:cTn id="104" dur="500"/>
                                        <p:tgtEl>
                                          <p:spTgt spid="154"/>
                                        </p:tgtEl>
                                      </p:cBhvr>
                                    </p:animEffect>
                                  </p:childTnLst>
                                </p:cTn>
                              </p:par>
                              <p:par>
                                <p:cTn id="105" presetID="10" presetClass="entr" presetSubtype="0" fill="hold" nodeType="withEffect">
                                  <p:stCondLst>
                                    <p:cond delay="0"/>
                                  </p:stCondLst>
                                  <p:childTnLst>
                                    <p:set>
                                      <p:cBhvr>
                                        <p:cTn id="106" dur="1" fill="hold">
                                          <p:stCondLst>
                                            <p:cond delay="0"/>
                                          </p:stCondLst>
                                        </p:cTn>
                                        <p:tgtEl>
                                          <p:spTgt spid="155"/>
                                        </p:tgtEl>
                                        <p:attrNameLst>
                                          <p:attrName>style.visibility</p:attrName>
                                        </p:attrNameLst>
                                      </p:cBhvr>
                                      <p:to>
                                        <p:strVal val="visible"/>
                                      </p:to>
                                    </p:set>
                                    <p:animEffect transition="in" filter="fade">
                                      <p:cBhvr>
                                        <p:cTn id="107" dur="500"/>
                                        <p:tgtEl>
                                          <p:spTgt spid="155"/>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56"/>
                                        </p:tgtEl>
                                        <p:attrNameLst>
                                          <p:attrName>style.visibility</p:attrName>
                                        </p:attrNameLst>
                                      </p:cBhvr>
                                      <p:to>
                                        <p:strVal val="visible"/>
                                      </p:to>
                                    </p:set>
                                    <p:animEffect transition="in" filter="fade">
                                      <p:cBhvr>
                                        <p:cTn id="110" dur="500"/>
                                        <p:tgtEl>
                                          <p:spTgt spid="156"/>
                                        </p:tgtEl>
                                      </p:cBhvr>
                                    </p:animEffect>
                                  </p:childTnLst>
                                </p:cTn>
                              </p:par>
                              <p:par>
                                <p:cTn id="111" presetID="10" presetClass="entr" presetSubtype="0" fill="hold" nodeType="withEffect">
                                  <p:stCondLst>
                                    <p:cond delay="0"/>
                                  </p:stCondLst>
                                  <p:childTnLst>
                                    <p:set>
                                      <p:cBhvr>
                                        <p:cTn id="112" dur="1" fill="hold">
                                          <p:stCondLst>
                                            <p:cond delay="0"/>
                                          </p:stCondLst>
                                        </p:cTn>
                                        <p:tgtEl>
                                          <p:spTgt spid="157"/>
                                        </p:tgtEl>
                                        <p:attrNameLst>
                                          <p:attrName>style.visibility</p:attrName>
                                        </p:attrNameLst>
                                      </p:cBhvr>
                                      <p:to>
                                        <p:strVal val="visible"/>
                                      </p:to>
                                    </p:set>
                                    <p:animEffect transition="in" filter="fade">
                                      <p:cBhvr>
                                        <p:cTn id="113" dur="500"/>
                                        <p:tgtEl>
                                          <p:spTgt spid="157"/>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58"/>
                                        </p:tgtEl>
                                        <p:attrNameLst>
                                          <p:attrName>style.visibility</p:attrName>
                                        </p:attrNameLst>
                                      </p:cBhvr>
                                      <p:to>
                                        <p:strVal val="visible"/>
                                      </p:to>
                                    </p:set>
                                    <p:animEffect transition="in" filter="fade">
                                      <p:cBhvr>
                                        <p:cTn id="116" dur="500"/>
                                        <p:tgtEl>
                                          <p:spTgt spid="158"/>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59"/>
                                        </p:tgtEl>
                                        <p:attrNameLst>
                                          <p:attrName>style.visibility</p:attrName>
                                        </p:attrNameLst>
                                      </p:cBhvr>
                                      <p:to>
                                        <p:strVal val="visible"/>
                                      </p:to>
                                    </p:set>
                                    <p:animEffect transition="in" filter="fade">
                                      <p:cBhvr>
                                        <p:cTn id="119" dur="500"/>
                                        <p:tgtEl>
                                          <p:spTgt spid="159"/>
                                        </p:tgtEl>
                                      </p:cBhvr>
                                    </p:animEffect>
                                  </p:childTnLst>
                                </p:cTn>
                              </p:par>
                              <p:par>
                                <p:cTn id="120" presetID="10" presetClass="entr" presetSubtype="0" fill="hold" nodeType="withEffect">
                                  <p:stCondLst>
                                    <p:cond delay="0"/>
                                  </p:stCondLst>
                                  <p:childTnLst>
                                    <p:set>
                                      <p:cBhvr>
                                        <p:cTn id="121" dur="1" fill="hold">
                                          <p:stCondLst>
                                            <p:cond delay="0"/>
                                          </p:stCondLst>
                                        </p:cTn>
                                        <p:tgtEl>
                                          <p:spTgt spid="362"/>
                                        </p:tgtEl>
                                        <p:attrNameLst>
                                          <p:attrName>style.visibility</p:attrName>
                                        </p:attrNameLst>
                                      </p:cBhvr>
                                      <p:to>
                                        <p:strVal val="visible"/>
                                      </p:to>
                                    </p:set>
                                    <p:animEffect transition="in" filter="fade">
                                      <p:cBhvr>
                                        <p:cTn id="122" dur="500"/>
                                        <p:tgtEl>
                                          <p:spTgt spid="36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363"/>
                                        </p:tgtEl>
                                        <p:attrNameLst>
                                          <p:attrName>style.visibility</p:attrName>
                                        </p:attrNameLst>
                                      </p:cBhvr>
                                      <p:to>
                                        <p:strVal val="visible"/>
                                      </p:to>
                                    </p:set>
                                    <p:animEffect transition="in" filter="fade">
                                      <p:cBhvr>
                                        <p:cTn id="125" dur="500"/>
                                        <p:tgtEl>
                                          <p:spTgt spid="363"/>
                                        </p:tgtEl>
                                      </p:cBhvr>
                                    </p:animEffect>
                                  </p:childTnLst>
                                </p:cTn>
                              </p:par>
                              <p:par>
                                <p:cTn id="126" presetID="10" presetClass="entr" presetSubtype="0" fill="hold" nodeType="withEffect">
                                  <p:stCondLst>
                                    <p:cond delay="0"/>
                                  </p:stCondLst>
                                  <p:childTnLst>
                                    <p:set>
                                      <p:cBhvr>
                                        <p:cTn id="127" dur="1" fill="hold">
                                          <p:stCondLst>
                                            <p:cond delay="0"/>
                                          </p:stCondLst>
                                        </p:cTn>
                                        <p:tgtEl>
                                          <p:spTgt spid="364"/>
                                        </p:tgtEl>
                                        <p:attrNameLst>
                                          <p:attrName>style.visibility</p:attrName>
                                        </p:attrNameLst>
                                      </p:cBhvr>
                                      <p:to>
                                        <p:strVal val="visible"/>
                                      </p:to>
                                    </p:set>
                                    <p:animEffect transition="in" filter="fade">
                                      <p:cBhvr>
                                        <p:cTn id="128" dur="500"/>
                                        <p:tgtEl>
                                          <p:spTgt spid="364"/>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365"/>
                                        </p:tgtEl>
                                        <p:attrNameLst>
                                          <p:attrName>style.visibility</p:attrName>
                                        </p:attrNameLst>
                                      </p:cBhvr>
                                      <p:to>
                                        <p:strVal val="visible"/>
                                      </p:to>
                                    </p:set>
                                    <p:animEffect transition="in" filter="fade">
                                      <p:cBhvr>
                                        <p:cTn id="131" dur="500"/>
                                        <p:tgtEl>
                                          <p:spTgt spid="365"/>
                                        </p:tgtEl>
                                      </p:cBhvr>
                                    </p:animEffect>
                                  </p:childTnLst>
                                </p:cTn>
                              </p:par>
                              <p:par>
                                <p:cTn id="132" presetID="10" presetClass="entr" presetSubtype="0" fill="hold" nodeType="withEffect">
                                  <p:stCondLst>
                                    <p:cond delay="0"/>
                                  </p:stCondLst>
                                  <p:childTnLst>
                                    <p:set>
                                      <p:cBhvr>
                                        <p:cTn id="133" dur="1" fill="hold">
                                          <p:stCondLst>
                                            <p:cond delay="0"/>
                                          </p:stCondLst>
                                        </p:cTn>
                                        <p:tgtEl>
                                          <p:spTgt spid="366"/>
                                        </p:tgtEl>
                                        <p:attrNameLst>
                                          <p:attrName>style.visibility</p:attrName>
                                        </p:attrNameLst>
                                      </p:cBhvr>
                                      <p:to>
                                        <p:strVal val="visible"/>
                                      </p:to>
                                    </p:set>
                                    <p:animEffect transition="in" filter="fade">
                                      <p:cBhvr>
                                        <p:cTn id="134" dur="500"/>
                                        <p:tgtEl>
                                          <p:spTgt spid="366"/>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367"/>
                                        </p:tgtEl>
                                        <p:attrNameLst>
                                          <p:attrName>style.visibility</p:attrName>
                                        </p:attrNameLst>
                                      </p:cBhvr>
                                      <p:to>
                                        <p:strVal val="visible"/>
                                      </p:to>
                                    </p:set>
                                    <p:animEffect transition="in" filter="fade">
                                      <p:cBhvr>
                                        <p:cTn id="137" dur="500"/>
                                        <p:tgtEl>
                                          <p:spTgt spid="367"/>
                                        </p:tgtEl>
                                      </p:cBhvr>
                                    </p:animEffect>
                                  </p:childTnLst>
                                </p:cTn>
                              </p:par>
                              <p:par>
                                <p:cTn id="138" presetID="10" presetClass="entr" presetSubtype="0" fill="hold" nodeType="withEffect">
                                  <p:stCondLst>
                                    <p:cond delay="0"/>
                                  </p:stCondLst>
                                  <p:childTnLst>
                                    <p:set>
                                      <p:cBhvr>
                                        <p:cTn id="139" dur="1" fill="hold">
                                          <p:stCondLst>
                                            <p:cond delay="0"/>
                                          </p:stCondLst>
                                        </p:cTn>
                                        <p:tgtEl>
                                          <p:spTgt spid="368"/>
                                        </p:tgtEl>
                                        <p:attrNameLst>
                                          <p:attrName>style.visibility</p:attrName>
                                        </p:attrNameLst>
                                      </p:cBhvr>
                                      <p:to>
                                        <p:strVal val="visible"/>
                                      </p:to>
                                    </p:set>
                                    <p:animEffect transition="in" filter="fade">
                                      <p:cBhvr>
                                        <p:cTn id="140" dur="500"/>
                                        <p:tgtEl>
                                          <p:spTgt spid="368"/>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369"/>
                                        </p:tgtEl>
                                        <p:attrNameLst>
                                          <p:attrName>style.visibility</p:attrName>
                                        </p:attrNameLst>
                                      </p:cBhvr>
                                      <p:to>
                                        <p:strVal val="visible"/>
                                      </p:to>
                                    </p:set>
                                    <p:animEffect transition="in" filter="fade">
                                      <p:cBhvr>
                                        <p:cTn id="143" dur="500"/>
                                        <p:tgtEl>
                                          <p:spTgt spid="369"/>
                                        </p:tgtEl>
                                      </p:cBhvr>
                                    </p:animEffect>
                                  </p:childTnLst>
                                </p:cTn>
                              </p:par>
                              <p:par>
                                <p:cTn id="144" presetID="10" presetClass="entr" presetSubtype="0" fill="hold" nodeType="withEffect">
                                  <p:stCondLst>
                                    <p:cond delay="0"/>
                                  </p:stCondLst>
                                  <p:childTnLst>
                                    <p:set>
                                      <p:cBhvr>
                                        <p:cTn id="145" dur="1" fill="hold">
                                          <p:stCondLst>
                                            <p:cond delay="0"/>
                                          </p:stCondLst>
                                        </p:cTn>
                                        <p:tgtEl>
                                          <p:spTgt spid="370"/>
                                        </p:tgtEl>
                                        <p:attrNameLst>
                                          <p:attrName>style.visibility</p:attrName>
                                        </p:attrNameLst>
                                      </p:cBhvr>
                                      <p:to>
                                        <p:strVal val="visible"/>
                                      </p:to>
                                    </p:set>
                                    <p:animEffect transition="in" filter="fade">
                                      <p:cBhvr>
                                        <p:cTn id="146" dur="500"/>
                                        <p:tgtEl>
                                          <p:spTgt spid="370"/>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371"/>
                                        </p:tgtEl>
                                        <p:attrNameLst>
                                          <p:attrName>style.visibility</p:attrName>
                                        </p:attrNameLst>
                                      </p:cBhvr>
                                      <p:to>
                                        <p:strVal val="visible"/>
                                      </p:to>
                                    </p:set>
                                    <p:animEffect transition="in" filter="fade">
                                      <p:cBhvr>
                                        <p:cTn id="149" dur="500"/>
                                        <p:tgtEl>
                                          <p:spTgt spid="371"/>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405"/>
                                        </p:tgtEl>
                                        <p:attrNameLst>
                                          <p:attrName>style.visibility</p:attrName>
                                        </p:attrNameLst>
                                      </p:cBhvr>
                                      <p:to>
                                        <p:strVal val="visible"/>
                                      </p:to>
                                    </p:set>
                                    <p:animEffect transition="in" filter="fade">
                                      <p:cBhvr>
                                        <p:cTn id="152" dur="500"/>
                                        <p:tgtEl>
                                          <p:spTgt spid="405"/>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406"/>
                                        </p:tgtEl>
                                        <p:attrNameLst>
                                          <p:attrName>style.visibility</p:attrName>
                                        </p:attrNameLst>
                                      </p:cBhvr>
                                      <p:to>
                                        <p:strVal val="visible"/>
                                      </p:to>
                                    </p:set>
                                    <p:animEffect transition="in" filter="fade">
                                      <p:cBhvr>
                                        <p:cTn id="155" dur="500"/>
                                        <p:tgtEl>
                                          <p:spTgt spid="406"/>
                                        </p:tgtEl>
                                      </p:cBhvr>
                                    </p:animEffect>
                                  </p:childTnLst>
                                </p:cTn>
                              </p:par>
                              <p:par>
                                <p:cTn id="156" presetID="10" presetClass="entr" presetSubtype="0" fill="hold" nodeType="withEffect">
                                  <p:stCondLst>
                                    <p:cond delay="0"/>
                                  </p:stCondLst>
                                  <p:childTnLst>
                                    <p:set>
                                      <p:cBhvr>
                                        <p:cTn id="157" dur="1" fill="hold">
                                          <p:stCondLst>
                                            <p:cond delay="0"/>
                                          </p:stCondLst>
                                        </p:cTn>
                                        <p:tgtEl>
                                          <p:spTgt spid="407"/>
                                        </p:tgtEl>
                                        <p:attrNameLst>
                                          <p:attrName>style.visibility</p:attrName>
                                        </p:attrNameLst>
                                      </p:cBhvr>
                                      <p:to>
                                        <p:strVal val="visible"/>
                                      </p:to>
                                    </p:set>
                                    <p:animEffect transition="in" filter="fade">
                                      <p:cBhvr>
                                        <p:cTn id="158" dur="500"/>
                                        <p:tgtEl>
                                          <p:spTgt spid="407"/>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408"/>
                                        </p:tgtEl>
                                        <p:attrNameLst>
                                          <p:attrName>style.visibility</p:attrName>
                                        </p:attrNameLst>
                                      </p:cBhvr>
                                      <p:to>
                                        <p:strVal val="visible"/>
                                      </p:to>
                                    </p:set>
                                    <p:animEffect transition="in" filter="fade">
                                      <p:cBhvr>
                                        <p:cTn id="161" dur="500"/>
                                        <p:tgtEl>
                                          <p:spTgt spid="408"/>
                                        </p:tgtEl>
                                      </p:cBhvr>
                                    </p:animEffect>
                                  </p:childTnLst>
                                </p:cTn>
                              </p:par>
                              <p:par>
                                <p:cTn id="162" presetID="10" presetClass="entr" presetSubtype="0" fill="hold" nodeType="withEffect">
                                  <p:stCondLst>
                                    <p:cond delay="0"/>
                                  </p:stCondLst>
                                  <p:childTnLst>
                                    <p:set>
                                      <p:cBhvr>
                                        <p:cTn id="163" dur="1" fill="hold">
                                          <p:stCondLst>
                                            <p:cond delay="0"/>
                                          </p:stCondLst>
                                        </p:cTn>
                                        <p:tgtEl>
                                          <p:spTgt spid="409"/>
                                        </p:tgtEl>
                                        <p:attrNameLst>
                                          <p:attrName>style.visibility</p:attrName>
                                        </p:attrNameLst>
                                      </p:cBhvr>
                                      <p:to>
                                        <p:strVal val="visible"/>
                                      </p:to>
                                    </p:set>
                                    <p:animEffect transition="in" filter="fade">
                                      <p:cBhvr>
                                        <p:cTn id="164" dur="500"/>
                                        <p:tgtEl>
                                          <p:spTgt spid="409"/>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410"/>
                                        </p:tgtEl>
                                        <p:attrNameLst>
                                          <p:attrName>style.visibility</p:attrName>
                                        </p:attrNameLst>
                                      </p:cBhvr>
                                      <p:to>
                                        <p:strVal val="visible"/>
                                      </p:to>
                                    </p:set>
                                    <p:animEffect transition="in" filter="fade">
                                      <p:cBhvr>
                                        <p:cTn id="167" dur="500"/>
                                        <p:tgtEl>
                                          <p:spTgt spid="410"/>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268"/>
                                        </p:tgtEl>
                                        <p:attrNameLst>
                                          <p:attrName>style.visibility</p:attrName>
                                        </p:attrNameLst>
                                      </p:cBhvr>
                                      <p:to>
                                        <p:strVal val="visible"/>
                                      </p:to>
                                    </p:set>
                                    <p:animEffect transition="in" filter="fade">
                                      <p:cBhvr>
                                        <p:cTn id="170" dur="500"/>
                                        <p:tgtEl>
                                          <p:spTgt spid="268"/>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269"/>
                                        </p:tgtEl>
                                        <p:attrNameLst>
                                          <p:attrName>style.visibility</p:attrName>
                                        </p:attrNameLst>
                                      </p:cBhvr>
                                      <p:to>
                                        <p:strVal val="visible"/>
                                      </p:to>
                                    </p:set>
                                    <p:animEffect transition="in" filter="fade">
                                      <p:cBhvr>
                                        <p:cTn id="173" dur="500"/>
                                        <p:tgtEl>
                                          <p:spTgt spid="269"/>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270"/>
                                        </p:tgtEl>
                                        <p:attrNameLst>
                                          <p:attrName>style.visibility</p:attrName>
                                        </p:attrNameLst>
                                      </p:cBhvr>
                                      <p:to>
                                        <p:strVal val="visible"/>
                                      </p:to>
                                    </p:set>
                                    <p:animEffect transition="in" filter="fade">
                                      <p:cBhvr>
                                        <p:cTn id="176" dur="500"/>
                                        <p:tgtEl>
                                          <p:spTgt spid="270"/>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272"/>
                                        </p:tgtEl>
                                        <p:attrNameLst>
                                          <p:attrName>style.visibility</p:attrName>
                                        </p:attrNameLst>
                                      </p:cBhvr>
                                      <p:to>
                                        <p:strVal val="visible"/>
                                      </p:to>
                                    </p:set>
                                    <p:animEffect transition="in" filter="fade">
                                      <p:cBhvr>
                                        <p:cTn id="179"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228" grpId="0"/>
      <p:bldP spid="229" grpId="0"/>
      <p:bldP spid="230" grpId="0"/>
      <p:bldP spid="231" grpId="0"/>
      <p:bldP spid="254" grpId="0"/>
      <p:bldP spid="255" grpId="0"/>
      <p:bldP spid="256" grpId="0"/>
      <p:bldP spid="257" grpId="0"/>
      <p:bldP spid="258" grpId="0"/>
      <p:bldP spid="259" grpId="0"/>
      <p:bldP spid="260" grpId="0"/>
      <p:bldP spid="261" grpId="0"/>
      <p:bldP spid="262" grpId="0"/>
      <p:bldP spid="263" grpId="0"/>
      <p:bldP spid="264" grpId="0"/>
      <p:bldP spid="265" grpId="0"/>
      <p:bldP spid="266" grpId="0"/>
      <p:bldP spid="267" grpId="0"/>
      <p:bldP spid="268" grpId="0"/>
      <p:bldP spid="269" grpId="0"/>
      <p:bldP spid="270" grpId="0"/>
      <p:bldP spid="272" grpId="0"/>
      <p:bldP spid="109" grpId="0"/>
      <p:bldP spid="110" grpId="0"/>
      <p:bldP spid="127" grpId="0" animBg="1"/>
      <p:bldP spid="147" grpId="0" animBg="1"/>
      <p:bldP spid="151" grpId="0" animBg="1"/>
      <p:bldP spid="154" grpId="0" animBg="1"/>
      <p:bldP spid="156" grpId="0" animBg="1"/>
      <p:bldP spid="158" grpId="0" animBg="1"/>
      <p:bldP spid="159" grpId="0" animBg="1"/>
      <p:bldP spid="363" grpId="0" animBg="1"/>
      <p:bldP spid="365" grpId="0" animBg="1"/>
      <p:bldP spid="367" grpId="0" animBg="1"/>
      <p:bldP spid="369" grpId="0" animBg="1"/>
      <p:bldP spid="371" grpId="0" animBg="1"/>
      <p:bldP spid="402" grpId="0" animBg="1"/>
      <p:bldP spid="403" grpId="0" animBg="1"/>
      <p:bldP spid="404" grpId="0" animBg="1"/>
      <p:bldP spid="405" grpId="0" animBg="1"/>
      <p:bldP spid="406" grpId="0" animBg="1"/>
      <p:bldP spid="408" grpId="0" animBg="1"/>
      <p:bldP spid="4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ctangle 15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15-1</a:t>
            </a:r>
            <a:endParaRPr lang="en-US" b="1" dirty="0">
              <a:solidFill>
                <a:prstClr val="white"/>
              </a:solidFill>
            </a:endParaRPr>
          </a:p>
        </p:txBody>
      </p:sp>
      <p:sp>
        <p:nvSpPr>
          <p:cNvPr id="7" name="Rectangle 6"/>
          <p:cNvSpPr>
            <a:spLocks noChangeArrowheads="1"/>
          </p:cNvSpPr>
          <p:nvPr/>
        </p:nvSpPr>
        <p:spPr bwMode="auto">
          <a:xfrm>
            <a:off x="633413" y="2295525"/>
            <a:ext cx="3709987"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 name="Rectangle 7"/>
          <p:cNvSpPr>
            <a:spLocks noChangeArrowheads="1"/>
          </p:cNvSpPr>
          <p:nvPr/>
        </p:nvSpPr>
        <p:spPr bwMode="auto">
          <a:xfrm>
            <a:off x="4951413" y="2295525"/>
            <a:ext cx="3600450"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 name="Rectangle 8"/>
          <p:cNvSpPr>
            <a:spLocks noChangeArrowheads="1"/>
          </p:cNvSpPr>
          <p:nvPr/>
        </p:nvSpPr>
        <p:spPr bwMode="auto">
          <a:xfrm>
            <a:off x="1250950" y="3440113"/>
            <a:ext cx="6402388"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 name="Rectangle 10"/>
          <p:cNvSpPr>
            <a:spLocks noChangeArrowheads="1"/>
          </p:cNvSpPr>
          <p:nvPr/>
        </p:nvSpPr>
        <p:spPr bwMode="auto">
          <a:xfrm>
            <a:off x="393700" y="630238"/>
            <a:ext cx="855362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Berkshire Co. purchases investments in trading securities at a cost of $130 on December 15, 20X1. (This is its first</a:t>
            </a:r>
            <a:endParaRPr lang="en-US" altLang="en-US" dirty="0" smtClean="0">
              <a:solidFill>
                <a:prstClr val="black"/>
              </a:solidFill>
              <a:cs typeface="+mn-cs"/>
            </a:endParaRPr>
          </a:p>
        </p:txBody>
      </p:sp>
      <p:sp>
        <p:nvSpPr>
          <p:cNvPr id="14" name="Rectangle 11"/>
          <p:cNvSpPr>
            <a:spLocks noChangeArrowheads="1"/>
          </p:cNvSpPr>
          <p:nvPr/>
        </p:nvSpPr>
        <p:spPr bwMode="auto">
          <a:xfrm>
            <a:off x="393700" y="836613"/>
            <a:ext cx="80962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and only purchase of such securities.) On December 28, Berkshire received a $15 cash dividend from the stock </a:t>
            </a:r>
            <a:endParaRPr lang="en-US" altLang="en-US" dirty="0" smtClean="0">
              <a:solidFill>
                <a:prstClr val="black"/>
              </a:solidFill>
              <a:cs typeface="+mn-cs"/>
            </a:endParaRPr>
          </a:p>
        </p:txBody>
      </p:sp>
      <p:sp>
        <p:nvSpPr>
          <p:cNvPr id="15" name="Rectangle 12"/>
          <p:cNvSpPr>
            <a:spLocks noChangeArrowheads="1"/>
          </p:cNvSpPr>
          <p:nvPr/>
        </p:nvSpPr>
        <p:spPr bwMode="auto">
          <a:xfrm>
            <a:off x="393700" y="1041400"/>
            <a:ext cx="740471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purchased on December 15. At December 31, </a:t>
            </a:r>
            <a:r>
              <a:rPr lang="en-US" altLang="en-US" sz="1300" dirty="0" smtClean="0">
                <a:solidFill>
                  <a:srgbClr val="000000"/>
                </a:solidFill>
                <a:cs typeface="+mn-cs"/>
              </a:rPr>
              <a:t>20X1, </a:t>
            </a:r>
            <a:r>
              <a:rPr lang="en-US" altLang="en-US" sz="1300" dirty="0">
                <a:solidFill>
                  <a:srgbClr val="000000"/>
                </a:solidFill>
                <a:cs typeface="+mn-cs"/>
              </a:rPr>
              <a:t>the trading securities had a fair value of $140.</a:t>
            </a:r>
            <a:endParaRPr lang="en-US" altLang="en-US" dirty="0">
              <a:solidFill>
                <a:prstClr val="black"/>
              </a:solidFill>
              <a:cs typeface="+mn-cs"/>
            </a:endParaRPr>
          </a:p>
        </p:txBody>
      </p:sp>
      <p:sp>
        <p:nvSpPr>
          <p:cNvPr id="16" name="Rectangle 13"/>
          <p:cNvSpPr>
            <a:spLocks noChangeArrowheads="1"/>
          </p:cNvSpPr>
          <p:nvPr/>
        </p:nvSpPr>
        <p:spPr bwMode="auto">
          <a:xfrm>
            <a:off x="393700" y="1247775"/>
            <a:ext cx="5807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a. Prepare the December 15 acquisition entry for the trading securities’ portfolio.</a:t>
            </a:r>
            <a:endParaRPr lang="en-US" altLang="en-US" dirty="0" smtClean="0">
              <a:solidFill>
                <a:prstClr val="black"/>
              </a:solidFill>
              <a:cs typeface="+mn-cs"/>
            </a:endParaRPr>
          </a:p>
        </p:txBody>
      </p:sp>
      <p:sp>
        <p:nvSpPr>
          <p:cNvPr id="17" name="Rectangle 14"/>
          <p:cNvSpPr>
            <a:spLocks noChangeArrowheads="1"/>
          </p:cNvSpPr>
          <p:nvPr/>
        </p:nvSpPr>
        <p:spPr bwMode="auto">
          <a:xfrm>
            <a:off x="393700" y="1454150"/>
            <a:ext cx="68262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b. Prepare the December 28 receipt of cash dividends entry for the trading securities’ portfolio.</a:t>
            </a:r>
            <a:endParaRPr lang="en-US" altLang="en-US" dirty="0" smtClean="0">
              <a:solidFill>
                <a:prstClr val="black"/>
              </a:solidFill>
              <a:cs typeface="+mn-cs"/>
            </a:endParaRPr>
          </a:p>
        </p:txBody>
      </p:sp>
      <p:sp>
        <p:nvSpPr>
          <p:cNvPr id="18" name="Rectangle 15"/>
          <p:cNvSpPr>
            <a:spLocks noChangeArrowheads="1"/>
          </p:cNvSpPr>
          <p:nvPr/>
        </p:nvSpPr>
        <p:spPr bwMode="auto">
          <a:xfrm>
            <a:off x="393700" y="1660525"/>
            <a:ext cx="6372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c. Prepare the December 31 year-end adjusting entry for the trading securities’ portfolio.</a:t>
            </a:r>
            <a:endParaRPr lang="en-US" altLang="en-US" dirty="0" smtClean="0">
              <a:solidFill>
                <a:prstClr val="black"/>
              </a:solidFill>
              <a:cs typeface="+mn-cs"/>
            </a:endParaRPr>
          </a:p>
        </p:txBody>
      </p:sp>
      <p:sp>
        <p:nvSpPr>
          <p:cNvPr id="19" name="Rectangle 16"/>
          <p:cNvSpPr>
            <a:spLocks noChangeArrowheads="1"/>
          </p:cNvSpPr>
          <p:nvPr/>
        </p:nvSpPr>
        <p:spPr bwMode="auto">
          <a:xfrm>
            <a:off x="393700" y="1865313"/>
            <a:ext cx="53943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d. Explain how each account in entry c) is reported in financial statements.</a:t>
            </a:r>
            <a:endParaRPr lang="en-US" altLang="en-US" dirty="0" smtClean="0">
              <a:solidFill>
                <a:prstClr val="black"/>
              </a:solidFill>
              <a:cs typeface="+mn-cs"/>
            </a:endParaRPr>
          </a:p>
        </p:txBody>
      </p:sp>
      <p:sp>
        <p:nvSpPr>
          <p:cNvPr id="226" name="Rectangle 31"/>
          <p:cNvSpPr>
            <a:spLocks noChangeArrowheads="1"/>
          </p:cNvSpPr>
          <p:nvPr/>
        </p:nvSpPr>
        <p:spPr bwMode="auto">
          <a:xfrm>
            <a:off x="814388" y="2543175"/>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Dec. 15</a:t>
            </a:r>
            <a:endParaRPr lang="en-US" altLang="en-US" dirty="0" smtClean="0">
              <a:solidFill>
                <a:prstClr val="black"/>
              </a:solidFill>
              <a:cs typeface="+mn-cs"/>
            </a:endParaRPr>
          </a:p>
        </p:txBody>
      </p:sp>
      <p:sp>
        <p:nvSpPr>
          <p:cNvPr id="227" name="Rectangle 32"/>
          <p:cNvSpPr>
            <a:spLocks noChangeArrowheads="1"/>
          </p:cNvSpPr>
          <p:nvPr/>
        </p:nvSpPr>
        <p:spPr bwMode="auto">
          <a:xfrm>
            <a:off x="1822450" y="254317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130</a:t>
            </a:r>
            <a:endParaRPr lang="en-US" altLang="en-US" dirty="0" smtClean="0">
              <a:solidFill>
                <a:prstClr val="black"/>
              </a:solidFill>
              <a:cs typeface="+mn-cs"/>
            </a:endParaRPr>
          </a:p>
        </p:txBody>
      </p:sp>
      <p:sp>
        <p:nvSpPr>
          <p:cNvPr id="228" name="Rectangle 33"/>
          <p:cNvSpPr>
            <a:spLocks noChangeArrowheads="1"/>
          </p:cNvSpPr>
          <p:nvPr/>
        </p:nvSpPr>
        <p:spPr bwMode="auto">
          <a:xfrm>
            <a:off x="4992688" y="2543175"/>
            <a:ext cx="8969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Unadjusted</a:t>
            </a:r>
            <a:endParaRPr lang="en-US" altLang="en-US" dirty="0" smtClean="0">
              <a:solidFill>
                <a:prstClr val="black"/>
              </a:solidFill>
              <a:cs typeface="+mn-cs"/>
            </a:endParaRPr>
          </a:p>
        </p:txBody>
      </p:sp>
      <p:sp>
        <p:nvSpPr>
          <p:cNvPr id="229" name="Rectangle 34"/>
          <p:cNvSpPr>
            <a:spLocks noChangeArrowheads="1"/>
          </p:cNvSpPr>
          <p:nvPr/>
        </p:nvSpPr>
        <p:spPr bwMode="auto">
          <a:xfrm>
            <a:off x="6232525" y="2543175"/>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0</a:t>
            </a:r>
            <a:endParaRPr lang="en-US" altLang="en-US" dirty="0" smtClean="0">
              <a:solidFill>
                <a:prstClr val="black"/>
              </a:solidFill>
              <a:cs typeface="+mn-cs"/>
            </a:endParaRPr>
          </a:p>
        </p:txBody>
      </p:sp>
      <p:sp>
        <p:nvSpPr>
          <p:cNvPr id="230" name="Rectangle 35"/>
          <p:cNvSpPr>
            <a:spLocks noChangeArrowheads="1"/>
          </p:cNvSpPr>
          <p:nvPr/>
        </p:nvSpPr>
        <p:spPr bwMode="auto">
          <a:xfrm>
            <a:off x="4992688" y="2749550"/>
            <a:ext cx="8350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prstClr val="black"/>
                </a:solidFill>
                <a:cs typeface="+mn-cs"/>
              </a:rPr>
              <a:t>Adjustment</a:t>
            </a:r>
            <a:endParaRPr lang="en-US" altLang="en-US" dirty="0" smtClean="0">
              <a:solidFill>
                <a:prstClr val="black"/>
              </a:solidFill>
              <a:cs typeface="+mn-cs"/>
            </a:endParaRPr>
          </a:p>
        </p:txBody>
      </p:sp>
      <p:sp>
        <p:nvSpPr>
          <p:cNvPr id="231" name="Rectangle 36"/>
          <p:cNvSpPr>
            <a:spLocks noChangeArrowheads="1"/>
          </p:cNvSpPr>
          <p:nvPr/>
        </p:nvSpPr>
        <p:spPr bwMode="auto">
          <a:xfrm>
            <a:off x="6191250" y="2749550"/>
            <a:ext cx="1857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prstClr val="black"/>
                </a:solidFill>
                <a:cs typeface="+mn-cs"/>
              </a:rPr>
              <a:t>10</a:t>
            </a:r>
            <a:endParaRPr lang="en-US" altLang="en-US" dirty="0" smtClean="0">
              <a:solidFill>
                <a:prstClr val="black"/>
              </a:solidFill>
              <a:cs typeface="+mn-cs"/>
            </a:endParaRPr>
          </a:p>
        </p:txBody>
      </p:sp>
      <p:sp>
        <p:nvSpPr>
          <p:cNvPr id="254" name="Rectangle 37"/>
          <p:cNvSpPr>
            <a:spLocks noChangeArrowheads="1"/>
          </p:cNvSpPr>
          <p:nvPr/>
        </p:nvSpPr>
        <p:spPr bwMode="auto">
          <a:xfrm>
            <a:off x="814388" y="2965450"/>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Dec. 31</a:t>
            </a:r>
            <a:endParaRPr lang="en-US" altLang="en-US" dirty="0" smtClean="0">
              <a:solidFill>
                <a:prstClr val="black"/>
              </a:solidFill>
              <a:cs typeface="+mn-cs"/>
            </a:endParaRPr>
          </a:p>
        </p:txBody>
      </p:sp>
      <p:sp>
        <p:nvSpPr>
          <p:cNvPr id="255" name="Rectangle 38"/>
          <p:cNvSpPr>
            <a:spLocks noChangeArrowheads="1"/>
          </p:cNvSpPr>
          <p:nvPr/>
        </p:nvSpPr>
        <p:spPr bwMode="auto">
          <a:xfrm>
            <a:off x="1822450" y="296545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130</a:t>
            </a:r>
            <a:endParaRPr lang="en-US" altLang="en-US" dirty="0" smtClean="0">
              <a:solidFill>
                <a:prstClr val="black"/>
              </a:solidFill>
              <a:cs typeface="+mn-cs"/>
            </a:endParaRPr>
          </a:p>
        </p:txBody>
      </p:sp>
      <p:sp>
        <p:nvSpPr>
          <p:cNvPr id="256" name="Rectangle 39"/>
          <p:cNvSpPr>
            <a:spLocks noChangeArrowheads="1"/>
          </p:cNvSpPr>
          <p:nvPr/>
        </p:nvSpPr>
        <p:spPr bwMode="auto">
          <a:xfrm>
            <a:off x="4992688" y="2965450"/>
            <a:ext cx="7064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Adjusted</a:t>
            </a:r>
            <a:endParaRPr lang="en-US" altLang="en-US" dirty="0" smtClean="0">
              <a:solidFill>
                <a:prstClr val="black"/>
              </a:solidFill>
              <a:cs typeface="+mn-cs"/>
            </a:endParaRPr>
          </a:p>
        </p:txBody>
      </p:sp>
      <p:sp>
        <p:nvSpPr>
          <p:cNvPr id="257" name="Rectangle 40"/>
          <p:cNvSpPr>
            <a:spLocks noChangeArrowheads="1"/>
          </p:cNvSpPr>
          <p:nvPr/>
        </p:nvSpPr>
        <p:spPr bwMode="auto">
          <a:xfrm>
            <a:off x="6191250" y="2965450"/>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10</a:t>
            </a:r>
            <a:endParaRPr lang="en-US" altLang="en-US" dirty="0" smtClean="0">
              <a:solidFill>
                <a:prstClr val="black"/>
              </a:solidFill>
              <a:cs typeface="+mn-cs"/>
            </a:endParaRPr>
          </a:p>
        </p:txBody>
      </p:sp>
      <p:sp>
        <p:nvSpPr>
          <p:cNvPr id="264" name="Rectangle 47"/>
          <p:cNvSpPr>
            <a:spLocks noChangeArrowheads="1"/>
          </p:cNvSpPr>
          <p:nvPr/>
        </p:nvSpPr>
        <p:spPr bwMode="auto">
          <a:xfrm>
            <a:off x="1512888" y="3460750"/>
            <a:ext cx="38953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000000"/>
                </a:solidFill>
                <a:cs typeface="+mn-cs"/>
              </a:rPr>
              <a:t>20X1</a:t>
            </a:r>
            <a:endParaRPr lang="en-US" altLang="en-US" dirty="0" smtClean="0">
              <a:solidFill>
                <a:prstClr val="black"/>
              </a:solidFill>
              <a:cs typeface="+mn-cs"/>
            </a:endParaRPr>
          </a:p>
        </p:txBody>
      </p:sp>
      <p:sp>
        <p:nvSpPr>
          <p:cNvPr id="265" name="Rectangle 48"/>
          <p:cNvSpPr>
            <a:spLocks noChangeArrowheads="1"/>
          </p:cNvSpPr>
          <p:nvPr/>
        </p:nvSpPr>
        <p:spPr bwMode="auto">
          <a:xfrm>
            <a:off x="6100763" y="3460750"/>
            <a:ext cx="484187"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000000"/>
                </a:solidFill>
                <a:cs typeface="+mn-cs"/>
              </a:rPr>
              <a:t>Debit</a:t>
            </a:r>
            <a:endParaRPr lang="en-US" altLang="en-US" dirty="0" smtClean="0">
              <a:solidFill>
                <a:prstClr val="black"/>
              </a:solidFill>
              <a:cs typeface="+mn-cs"/>
            </a:endParaRPr>
          </a:p>
        </p:txBody>
      </p:sp>
      <p:sp>
        <p:nvSpPr>
          <p:cNvPr id="266" name="Rectangle 49"/>
          <p:cNvSpPr>
            <a:spLocks noChangeArrowheads="1"/>
          </p:cNvSpPr>
          <p:nvPr/>
        </p:nvSpPr>
        <p:spPr bwMode="auto">
          <a:xfrm>
            <a:off x="6967538" y="3460750"/>
            <a:ext cx="544512"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000000"/>
                </a:solidFill>
                <a:cs typeface="+mn-cs"/>
              </a:rPr>
              <a:t>Credit</a:t>
            </a:r>
            <a:endParaRPr lang="en-US" altLang="en-US" dirty="0" smtClean="0">
              <a:solidFill>
                <a:prstClr val="black"/>
              </a:solidFill>
              <a:cs typeface="+mn-cs"/>
            </a:endParaRPr>
          </a:p>
        </p:txBody>
      </p:sp>
      <p:sp>
        <p:nvSpPr>
          <p:cNvPr id="267" name="Rectangle 50"/>
          <p:cNvSpPr>
            <a:spLocks noChangeArrowheads="1"/>
          </p:cNvSpPr>
          <p:nvPr/>
        </p:nvSpPr>
        <p:spPr bwMode="auto">
          <a:xfrm>
            <a:off x="1433513" y="3686175"/>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Dec. 31</a:t>
            </a:r>
            <a:endParaRPr lang="en-US" altLang="en-US" dirty="0" smtClean="0">
              <a:solidFill>
                <a:prstClr val="black"/>
              </a:solidFill>
              <a:cs typeface="+mn-cs"/>
            </a:endParaRPr>
          </a:p>
        </p:txBody>
      </p:sp>
      <p:sp>
        <p:nvSpPr>
          <p:cNvPr id="268" name="Rectangle 51"/>
          <p:cNvSpPr>
            <a:spLocks noChangeArrowheads="1"/>
          </p:cNvSpPr>
          <p:nvPr/>
        </p:nvSpPr>
        <p:spPr bwMode="auto">
          <a:xfrm>
            <a:off x="2189163" y="3686175"/>
            <a:ext cx="23193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Fair value adjustment - Trading</a:t>
            </a:r>
            <a:endParaRPr lang="en-US" altLang="en-US" dirty="0" smtClean="0">
              <a:solidFill>
                <a:prstClr val="black"/>
              </a:solidFill>
              <a:cs typeface="+mn-cs"/>
            </a:endParaRPr>
          </a:p>
        </p:txBody>
      </p:sp>
      <p:sp>
        <p:nvSpPr>
          <p:cNvPr id="269" name="Rectangle 52"/>
          <p:cNvSpPr>
            <a:spLocks noChangeArrowheads="1"/>
          </p:cNvSpPr>
          <p:nvPr/>
        </p:nvSpPr>
        <p:spPr bwMode="auto">
          <a:xfrm>
            <a:off x="6484938" y="3686175"/>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10</a:t>
            </a:r>
            <a:endParaRPr lang="en-US" altLang="en-US" dirty="0" smtClean="0">
              <a:solidFill>
                <a:prstClr val="black"/>
              </a:solidFill>
              <a:cs typeface="+mn-cs"/>
            </a:endParaRPr>
          </a:p>
        </p:txBody>
      </p:sp>
      <p:sp>
        <p:nvSpPr>
          <p:cNvPr id="270" name="Rectangle 53"/>
          <p:cNvSpPr>
            <a:spLocks noChangeArrowheads="1"/>
          </p:cNvSpPr>
          <p:nvPr/>
        </p:nvSpPr>
        <p:spPr bwMode="auto">
          <a:xfrm>
            <a:off x="2460625" y="3892550"/>
            <a:ext cx="18748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Unrealized gain - Income</a:t>
            </a:r>
            <a:endParaRPr lang="en-US" altLang="en-US" dirty="0" smtClean="0">
              <a:solidFill>
                <a:prstClr val="black"/>
              </a:solidFill>
              <a:cs typeface="+mn-cs"/>
            </a:endParaRPr>
          </a:p>
        </p:txBody>
      </p:sp>
      <p:sp>
        <p:nvSpPr>
          <p:cNvPr id="272" name="Rectangle 54"/>
          <p:cNvSpPr>
            <a:spLocks noChangeArrowheads="1"/>
          </p:cNvSpPr>
          <p:nvPr/>
        </p:nvSpPr>
        <p:spPr bwMode="auto">
          <a:xfrm>
            <a:off x="7381875" y="3892550"/>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10</a:t>
            </a:r>
            <a:endParaRPr lang="en-US" altLang="en-US" dirty="0" smtClean="0">
              <a:solidFill>
                <a:prstClr val="black"/>
              </a:solidFill>
              <a:cs typeface="+mn-cs"/>
            </a:endParaRPr>
          </a:p>
        </p:txBody>
      </p:sp>
      <p:sp>
        <p:nvSpPr>
          <p:cNvPr id="69" name="Rectangle 55"/>
          <p:cNvSpPr>
            <a:spLocks noChangeArrowheads="1"/>
          </p:cNvSpPr>
          <p:nvPr/>
        </p:nvSpPr>
        <p:spPr bwMode="auto">
          <a:xfrm>
            <a:off x="690563" y="4267200"/>
            <a:ext cx="1189037"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000000"/>
                </a:solidFill>
                <a:cs typeface="+mn-cs"/>
              </a:rPr>
              <a:t>Balance Sheet</a:t>
            </a:r>
            <a:endParaRPr lang="en-US" altLang="en-US" dirty="0" smtClean="0">
              <a:solidFill>
                <a:prstClr val="black"/>
              </a:solidFill>
              <a:cs typeface="+mn-cs"/>
            </a:endParaRPr>
          </a:p>
        </p:txBody>
      </p:sp>
      <p:sp>
        <p:nvSpPr>
          <p:cNvPr id="70" name="Rectangle 56"/>
          <p:cNvSpPr>
            <a:spLocks noChangeArrowheads="1"/>
          </p:cNvSpPr>
          <p:nvPr/>
        </p:nvSpPr>
        <p:spPr bwMode="auto">
          <a:xfrm>
            <a:off x="690563" y="4483100"/>
            <a:ext cx="11699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Current assets:</a:t>
            </a:r>
            <a:endParaRPr lang="en-US" altLang="en-US" dirty="0" smtClean="0">
              <a:solidFill>
                <a:prstClr val="black"/>
              </a:solidFill>
              <a:cs typeface="+mn-cs"/>
            </a:endParaRPr>
          </a:p>
        </p:txBody>
      </p:sp>
      <p:sp>
        <p:nvSpPr>
          <p:cNvPr id="71" name="Rectangle 57"/>
          <p:cNvSpPr>
            <a:spLocks noChangeArrowheads="1"/>
          </p:cNvSpPr>
          <p:nvPr/>
        </p:nvSpPr>
        <p:spPr bwMode="auto">
          <a:xfrm>
            <a:off x="781050" y="4689475"/>
            <a:ext cx="2439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Short-term investments - Trading</a:t>
            </a:r>
            <a:endParaRPr lang="en-US" altLang="en-US" dirty="0" smtClean="0">
              <a:solidFill>
                <a:prstClr val="black"/>
              </a:solidFill>
              <a:cs typeface="+mn-cs"/>
            </a:endParaRPr>
          </a:p>
        </p:txBody>
      </p:sp>
      <p:sp>
        <p:nvSpPr>
          <p:cNvPr id="74" name="Rectangle 58"/>
          <p:cNvSpPr>
            <a:spLocks noChangeArrowheads="1"/>
          </p:cNvSpPr>
          <p:nvPr/>
        </p:nvSpPr>
        <p:spPr bwMode="auto">
          <a:xfrm>
            <a:off x="4803775" y="4689475"/>
            <a:ext cx="43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$130</a:t>
            </a:r>
            <a:endParaRPr lang="en-US" altLang="en-US" dirty="0" smtClean="0">
              <a:solidFill>
                <a:prstClr val="black"/>
              </a:solidFill>
              <a:cs typeface="+mn-cs"/>
            </a:endParaRPr>
          </a:p>
        </p:txBody>
      </p:sp>
      <p:sp>
        <p:nvSpPr>
          <p:cNvPr id="75" name="Rectangle 59"/>
          <p:cNvSpPr>
            <a:spLocks noChangeArrowheads="1"/>
          </p:cNvSpPr>
          <p:nvPr/>
        </p:nvSpPr>
        <p:spPr bwMode="auto">
          <a:xfrm>
            <a:off x="781050" y="4895850"/>
            <a:ext cx="23193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Fair value adjustment - Trading</a:t>
            </a:r>
            <a:endParaRPr lang="en-US" altLang="en-US" dirty="0" smtClean="0">
              <a:solidFill>
                <a:prstClr val="black"/>
              </a:solidFill>
              <a:cs typeface="+mn-cs"/>
            </a:endParaRPr>
          </a:p>
        </p:txBody>
      </p:sp>
      <p:sp>
        <p:nvSpPr>
          <p:cNvPr id="76" name="Rectangle 60"/>
          <p:cNvSpPr>
            <a:spLocks noChangeArrowheads="1"/>
          </p:cNvSpPr>
          <p:nvPr/>
        </p:nvSpPr>
        <p:spPr bwMode="auto">
          <a:xfrm>
            <a:off x="4984750" y="4895850"/>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10</a:t>
            </a:r>
            <a:endParaRPr lang="en-US" altLang="en-US" dirty="0" smtClean="0">
              <a:solidFill>
                <a:prstClr val="black"/>
              </a:solidFill>
              <a:cs typeface="+mn-cs"/>
            </a:endParaRPr>
          </a:p>
        </p:txBody>
      </p:sp>
      <p:sp>
        <p:nvSpPr>
          <p:cNvPr id="288" name="Rectangle 61"/>
          <p:cNvSpPr>
            <a:spLocks noChangeArrowheads="1"/>
          </p:cNvSpPr>
          <p:nvPr/>
        </p:nvSpPr>
        <p:spPr bwMode="auto">
          <a:xfrm>
            <a:off x="781050" y="5102225"/>
            <a:ext cx="3427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Short-term investments - Trading (at fair value)</a:t>
            </a:r>
            <a:endParaRPr lang="en-US" altLang="en-US" dirty="0" smtClean="0">
              <a:solidFill>
                <a:prstClr val="black"/>
              </a:solidFill>
              <a:cs typeface="+mn-cs"/>
            </a:endParaRPr>
          </a:p>
        </p:txBody>
      </p:sp>
      <p:sp>
        <p:nvSpPr>
          <p:cNvPr id="289" name="Rectangle 62"/>
          <p:cNvSpPr>
            <a:spLocks noChangeArrowheads="1"/>
          </p:cNvSpPr>
          <p:nvPr/>
        </p:nvSpPr>
        <p:spPr bwMode="auto">
          <a:xfrm>
            <a:off x="4803775" y="5102225"/>
            <a:ext cx="43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$140</a:t>
            </a:r>
            <a:endParaRPr lang="en-US" altLang="en-US" dirty="0" smtClean="0">
              <a:solidFill>
                <a:prstClr val="black"/>
              </a:solidFill>
              <a:cs typeface="+mn-cs"/>
            </a:endParaRPr>
          </a:p>
        </p:txBody>
      </p:sp>
      <p:sp>
        <p:nvSpPr>
          <p:cNvPr id="290" name="Rectangle 63"/>
          <p:cNvSpPr>
            <a:spLocks noChangeArrowheads="1"/>
          </p:cNvSpPr>
          <p:nvPr/>
        </p:nvSpPr>
        <p:spPr bwMode="auto">
          <a:xfrm>
            <a:off x="5588000" y="4267200"/>
            <a:ext cx="1471613"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000000"/>
                </a:solidFill>
                <a:cs typeface="+mn-cs"/>
              </a:rPr>
              <a:t>Income Statement</a:t>
            </a:r>
            <a:endParaRPr lang="en-US" altLang="en-US" dirty="0" smtClean="0">
              <a:solidFill>
                <a:prstClr val="black"/>
              </a:solidFill>
              <a:cs typeface="+mn-cs"/>
            </a:endParaRPr>
          </a:p>
        </p:txBody>
      </p:sp>
      <p:sp>
        <p:nvSpPr>
          <p:cNvPr id="291" name="Rectangle 64"/>
          <p:cNvSpPr>
            <a:spLocks noChangeArrowheads="1"/>
          </p:cNvSpPr>
          <p:nvPr/>
        </p:nvSpPr>
        <p:spPr bwMode="auto">
          <a:xfrm>
            <a:off x="5588000" y="4483100"/>
            <a:ext cx="19859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Other revenues and gains:</a:t>
            </a:r>
            <a:endParaRPr lang="en-US" altLang="en-US" dirty="0" smtClean="0">
              <a:solidFill>
                <a:prstClr val="black"/>
              </a:solidFill>
              <a:cs typeface="+mn-cs"/>
            </a:endParaRPr>
          </a:p>
        </p:txBody>
      </p:sp>
      <p:sp>
        <p:nvSpPr>
          <p:cNvPr id="312" name="Rectangle 65"/>
          <p:cNvSpPr>
            <a:spLocks noChangeArrowheads="1"/>
          </p:cNvSpPr>
          <p:nvPr/>
        </p:nvSpPr>
        <p:spPr bwMode="auto">
          <a:xfrm>
            <a:off x="5678488" y="4689475"/>
            <a:ext cx="13303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Dividend revenue</a:t>
            </a:r>
            <a:endParaRPr lang="en-US" altLang="en-US" dirty="0" smtClean="0">
              <a:solidFill>
                <a:prstClr val="black"/>
              </a:solidFill>
              <a:cs typeface="+mn-cs"/>
            </a:endParaRPr>
          </a:p>
        </p:txBody>
      </p:sp>
      <p:sp>
        <p:nvSpPr>
          <p:cNvPr id="313" name="Rectangle 66"/>
          <p:cNvSpPr>
            <a:spLocks noChangeArrowheads="1"/>
          </p:cNvSpPr>
          <p:nvPr/>
        </p:nvSpPr>
        <p:spPr bwMode="auto">
          <a:xfrm>
            <a:off x="7772400" y="468947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$15</a:t>
            </a:r>
            <a:endParaRPr lang="en-US" altLang="en-US" dirty="0" smtClean="0">
              <a:solidFill>
                <a:prstClr val="black"/>
              </a:solidFill>
              <a:cs typeface="+mn-cs"/>
            </a:endParaRPr>
          </a:p>
        </p:txBody>
      </p:sp>
      <p:sp>
        <p:nvSpPr>
          <p:cNvPr id="316" name="Rectangle 67"/>
          <p:cNvSpPr>
            <a:spLocks noChangeArrowheads="1"/>
          </p:cNvSpPr>
          <p:nvPr/>
        </p:nvSpPr>
        <p:spPr bwMode="auto">
          <a:xfrm>
            <a:off x="5678488" y="4895850"/>
            <a:ext cx="18748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Unrealized gain - Income</a:t>
            </a:r>
            <a:endParaRPr lang="en-US" altLang="en-US" dirty="0" smtClean="0">
              <a:solidFill>
                <a:prstClr val="black"/>
              </a:solidFill>
              <a:cs typeface="+mn-cs"/>
            </a:endParaRPr>
          </a:p>
        </p:txBody>
      </p:sp>
      <p:sp>
        <p:nvSpPr>
          <p:cNvPr id="317" name="Rectangle 68"/>
          <p:cNvSpPr>
            <a:spLocks noChangeArrowheads="1"/>
          </p:cNvSpPr>
          <p:nvPr/>
        </p:nvSpPr>
        <p:spPr bwMode="auto">
          <a:xfrm>
            <a:off x="7862888" y="4895850"/>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10</a:t>
            </a:r>
            <a:endParaRPr lang="en-US" altLang="en-US" dirty="0" smtClean="0">
              <a:solidFill>
                <a:prstClr val="black"/>
              </a:solidFill>
              <a:cs typeface="+mn-cs"/>
            </a:endParaRPr>
          </a:p>
        </p:txBody>
      </p:sp>
      <p:sp>
        <p:nvSpPr>
          <p:cNvPr id="109" name="Rectangle 80"/>
          <p:cNvSpPr>
            <a:spLocks noChangeArrowheads="1"/>
          </p:cNvSpPr>
          <p:nvPr/>
        </p:nvSpPr>
        <p:spPr bwMode="auto">
          <a:xfrm>
            <a:off x="5567363" y="2316163"/>
            <a:ext cx="24796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000000"/>
                </a:solidFill>
                <a:cs typeface="+mn-cs"/>
              </a:rPr>
              <a:t>Fair value adjustment - Trading</a:t>
            </a:r>
            <a:endParaRPr lang="en-US" altLang="en-US" dirty="0" smtClean="0">
              <a:solidFill>
                <a:prstClr val="black"/>
              </a:solidFill>
              <a:cs typeface="+mn-cs"/>
            </a:endParaRPr>
          </a:p>
        </p:txBody>
      </p:sp>
      <p:sp>
        <p:nvSpPr>
          <p:cNvPr id="110" name="Rectangle 81"/>
          <p:cNvSpPr>
            <a:spLocks noChangeArrowheads="1"/>
          </p:cNvSpPr>
          <p:nvPr/>
        </p:nvSpPr>
        <p:spPr bwMode="auto">
          <a:xfrm>
            <a:off x="3398838" y="3460750"/>
            <a:ext cx="131127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000000"/>
                </a:solidFill>
                <a:cs typeface="+mn-cs"/>
              </a:rPr>
              <a:t>General Journal</a:t>
            </a:r>
            <a:endParaRPr lang="en-US" altLang="en-US" dirty="0" smtClean="0">
              <a:solidFill>
                <a:prstClr val="black"/>
              </a:solidFill>
              <a:cs typeface="+mn-cs"/>
            </a:endParaRPr>
          </a:p>
        </p:txBody>
      </p:sp>
      <p:sp>
        <p:nvSpPr>
          <p:cNvPr id="111" name="Rectangle 82"/>
          <p:cNvSpPr>
            <a:spLocks noChangeArrowheads="1"/>
          </p:cNvSpPr>
          <p:nvPr/>
        </p:nvSpPr>
        <p:spPr bwMode="auto">
          <a:xfrm>
            <a:off x="1228725" y="2316163"/>
            <a:ext cx="26320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000000"/>
                </a:solidFill>
                <a:cs typeface="+mn-cs"/>
              </a:rPr>
              <a:t>Short-term investments - Trading</a:t>
            </a:r>
            <a:endParaRPr lang="en-US" altLang="en-US" dirty="0" smtClean="0">
              <a:solidFill>
                <a:prstClr val="black"/>
              </a:solidFill>
              <a:cs typeface="+mn-cs"/>
            </a:endParaRPr>
          </a:p>
        </p:txBody>
      </p:sp>
      <p:sp>
        <p:nvSpPr>
          <p:cNvPr id="121" name="Rectangle 92"/>
          <p:cNvSpPr>
            <a:spLocks noChangeArrowheads="1"/>
          </p:cNvSpPr>
          <p:nvPr/>
        </p:nvSpPr>
        <p:spPr bwMode="auto">
          <a:xfrm>
            <a:off x="633413" y="2286000"/>
            <a:ext cx="3709987"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4" name="Rectangle 95"/>
          <p:cNvSpPr>
            <a:spLocks noChangeArrowheads="1"/>
          </p:cNvSpPr>
          <p:nvPr/>
        </p:nvSpPr>
        <p:spPr bwMode="auto">
          <a:xfrm>
            <a:off x="633413" y="2513013"/>
            <a:ext cx="3709987"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7" name="Rectangle 98"/>
          <p:cNvSpPr>
            <a:spLocks noChangeArrowheads="1"/>
          </p:cNvSpPr>
          <p:nvPr/>
        </p:nvSpPr>
        <p:spPr bwMode="auto">
          <a:xfrm>
            <a:off x="633413" y="2933700"/>
            <a:ext cx="3709987"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8" name="Rectangle 101"/>
          <p:cNvSpPr>
            <a:spLocks noChangeArrowheads="1"/>
          </p:cNvSpPr>
          <p:nvPr/>
        </p:nvSpPr>
        <p:spPr bwMode="auto">
          <a:xfrm>
            <a:off x="2417763" y="2533650"/>
            <a:ext cx="20637" cy="6270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7" name="Rectangle 104"/>
          <p:cNvSpPr>
            <a:spLocks noChangeArrowheads="1"/>
          </p:cNvSpPr>
          <p:nvPr/>
        </p:nvSpPr>
        <p:spPr bwMode="auto">
          <a:xfrm>
            <a:off x="6735763" y="2533650"/>
            <a:ext cx="20637" cy="6270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1" name="Rectangle 107"/>
          <p:cNvSpPr>
            <a:spLocks noChangeArrowheads="1"/>
          </p:cNvSpPr>
          <p:nvPr/>
        </p:nvSpPr>
        <p:spPr bwMode="auto">
          <a:xfrm>
            <a:off x="1241425" y="3429000"/>
            <a:ext cx="20638"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3" name="Line 108"/>
          <p:cNvSpPr>
            <a:spLocks noChangeShapeType="1"/>
          </p:cNvSpPr>
          <p:nvPr/>
        </p:nvSpPr>
        <p:spPr bwMode="auto">
          <a:xfrm>
            <a:off x="2149475" y="34496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4" name="Rectangle 109"/>
          <p:cNvSpPr>
            <a:spLocks noChangeArrowheads="1"/>
          </p:cNvSpPr>
          <p:nvPr/>
        </p:nvSpPr>
        <p:spPr bwMode="auto">
          <a:xfrm>
            <a:off x="2149475" y="344963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5" name="Line 110"/>
          <p:cNvSpPr>
            <a:spLocks noChangeShapeType="1"/>
          </p:cNvSpPr>
          <p:nvPr/>
        </p:nvSpPr>
        <p:spPr bwMode="auto">
          <a:xfrm>
            <a:off x="5848350" y="34496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6" name="Rectangle 111"/>
          <p:cNvSpPr>
            <a:spLocks noChangeArrowheads="1"/>
          </p:cNvSpPr>
          <p:nvPr/>
        </p:nvSpPr>
        <p:spPr bwMode="auto">
          <a:xfrm>
            <a:off x="5848350" y="3449638"/>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7" name="Line 112"/>
          <p:cNvSpPr>
            <a:spLocks noChangeShapeType="1"/>
          </p:cNvSpPr>
          <p:nvPr/>
        </p:nvSpPr>
        <p:spPr bwMode="auto">
          <a:xfrm>
            <a:off x="6746875" y="34496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8" name="Rectangle 113"/>
          <p:cNvSpPr>
            <a:spLocks noChangeArrowheads="1"/>
          </p:cNvSpPr>
          <p:nvPr/>
        </p:nvSpPr>
        <p:spPr bwMode="auto">
          <a:xfrm>
            <a:off x="6746875" y="344963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9" name="Rectangle 114"/>
          <p:cNvSpPr>
            <a:spLocks noChangeArrowheads="1"/>
          </p:cNvSpPr>
          <p:nvPr/>
        </p:nvSpPr>
        <p:spPr bwMode="auto">
          <a:xfrm>
            <a:off x="7634288" y="3449638"/>
            <a:ext cx="19050"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62" name="Line 115"/>
          <p:cNvSpPr>
            <a:spLocks noChangeShapeType="1"/>
          </p:cNvSpPr>
          <p:nvPr/>
        </p:nvSpPr>
        <p:spPr bwMode="auto">
          <a:xfrm>
            <a:off x="1250950" y="3676650"/>
            <a:ext cx="0" cy="4111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63" name="Rectangle 116"/>
          <p:cNvSpPr>
            <a:spLocks noChangeArrowheads="1"/>
          </p:cNvSpPr>
          <p:nvPr/>
        </p:nvSpPr>
        <p:spPr bwMode="auto">
          <a:xfrm>
            <a:off x="1250950" y="3676650"/>
            <a:ext cx="11113" cy="4111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64" name="Line 117"/>
          <p:cNvSpPr>
            <a:spLocks noChangeShapeType="1"/>
          </p:cNvSpPr>
          <p:nvPr/>
        </p:nvSpPr>
        <p:spPr bwMode="auto">
          <a:xfrm>
            <a:off x="2149475" y="3676650"/>
            <a:ext cx="0" cy="4111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65" name="Rectangle 118"/>
          <p:cNvSpPr>
            <a:spLocks noChangeArrowheads="1"/>
          </p:cNvSpPr>
          <p:nvPr/>
        </p:nvSpPr>
        <p:spPr bwMode="auto">
          <a:xfrm>
            <a:off x="2149475" y="3676650"/>
            <a:ext cx="9525" cy="4111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66" name="Line 119"/>
          <p:cNvSpPr>
            <a:spLocks noChangeShapeType="1"/>
          </p:cNvSpPr>
          <p:nvPr/>
        </p:nvSpPr>
        <p:spPr bwMode="auto">
          <a:xfrm>
            <a:off x="5848350" y="3676650"/>
            <a:ext cx="0" cy="4111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67" name="Rectangle 120"/>
          <p:cNvSpPr>
            <a:spLocks noChangeArrowheads="1"/>
          </p:cNvSpPr>
          <p:nvPr/>
        </p:nvSpPr>
        <p:spPr bwMode="auto">
          <a:xfrm>
            <a:off x="5848350" y="3676650"/>
            <a:ext cx="11113" cy="4111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68" name="Line 121"/>
          <p:cNvSpPr>
            <a:spLocks noChangeShapeType="1"/>
          </p:cNvSpPr>
          <p:nvPr/>
        </p:nvSpPr>
        <p:spPr bwMode="auto">
          <a:xfrm>
            <a:off x="6746875" y="3676650"/>
            <a:ext cx="0" cy="4111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69" name="Rectangle 122"/>
          <p:cNvSpPr>
            <a:spLocks noChangeArrowheads="1"/>
          </p:cNvSpPr>
          <p:nvPr/>
        </p:nvSpPr>
        <p:spPr bwMode="auto">
          <a:xfrm>
            <a:off x="6746875" y="3676650"/>
            <a:ext cx="9525" cy="4111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70" name="Line 123"/>
          <p:cNvSpPr>
            <a:spLocks noChangeShapeType="1"/>
          </p:cNvSpPr>
          <p:nvPr/>
        </p:nvSpPr>
        <p:spPr bwMode="auto">
          <a:xfrm>
            <a:off x="7643813" y="3676650"/>
            <a:ext cx="0" cy="4111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71" name="Rectangle 124"/>
          <p:cNvSpPr>
            <a:spLocks noChangeArrowheads="1"/>
          </p:cNvSpPr>
          <p:nvPr/>
        </p:nvSpPr>
        <p:spPr bwMode="auto">
          <a:xfrm>
            <a:off x="7643813" y="3676650"/>
            <a:ext cx="9525" cy="4111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02" name="Rectangle 155"/>
          <p:cNvSpPr>
            <a:spLocks noChangeArrowheads="1"/>
          </p:cNvSpPr>
          <p:nvPr/>
        </p:nvSpPr>
        <p:spPr bwMode="auto">
          <a:xfrm>
            <a:off x="4951413" y="2286000"/>
            <a:ext cx="36004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03" name="Rectangle 156"/>
          <p:cNvSpPr>
            <a:spLocks noChangeArrowheads="1"/>
          </p:cNvSpPr>
          <p:nvPr/>
        </p:nvSpPr>
        <p:spPr bwMode="auto">
          <a:xfrm>
            <a:off x="4951413" y="2513013"/>
            <a:ext cx="36004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04" name="Rectangle 157"/>
          <p:cNvSpPr>
            <a:spLocks noChangeArrowheads="1"/>
          </p:cNvSpPr>
          <p:nvPr/>
        </p:nvSpPr>
        <p:spPr bwMode="auto">
          <a:xfrm>
            <a:off x="4951413" y="2933700"/>
            <a:ext cx="36004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05" name="Rectangle 158"/>
          <p:cNvSpPr>
            <a:spLocks noChangeArrowheads="1"/>
          </p:cNvSpPr>
          <p:nvPr/>
        </p:nvSpPr>
        <p:spPr bwMode="auto">
          <a:xfrm>
            <a:off x="1262063" y="3429000"/>
            <a:ext cx="63912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06" name="Rectangle 159"/>
          <p:cNvSpPr>
            <a:spLocks noChangeArrowheads="1"/>
          </p:cNvSpPr>
          <p:nvPr/>
        </p:nvSpPr>
        <p:spPr bwMode="auto">
          <a:xfrm>
            <a:off x="1262063" y="3656013"/>
            <a:ext cx="639127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07" name="Line 160"/>
          <p:cNvSpPr>
            <a:spLocks noChangeShapeType="1"/>
          </p:cNvSpPr>
          <p:nvPr/>
        </p:nvSpPr>
        <p:spPr bwMode="auto">
          <a:xfrm>
            <a:off x="1262063" y="3871913"/>
            <a:ext cx="63912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08" name="Rectangle 161"/>
          <p:cNvSpPr>
            <a:spLocks noChangeArrowheads="1"/>
          </p:cNvSpPr>
          <p:nvPr/>
        </p:nvSpPr>
        <p:spPr bwMode="auto">
          <a:xfrm>
            <a:off x="1262063" y="3871913"/>
            <a:ext cx="6391275"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09" name="Line 162"/>
          <p:cNvSpPr>
            <a:spLocks noChangeShapeType="1"/>
          </p:cNvSpPr>
          <p:nvPr/>
        </p:nvSpPr>
        <p:spPr bwMode="auto">
          <a:xfrm>
            <a:off x="1262063" y="4078288"/>
            <a:ext cx="63912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10" name="Rectangle 163"/>
          <p:cNvSpPr>
            <a:spLocks noChangeArrowheads="1"/>
          </p:cNvSpPr>
          <p:nvPr/>
        </p:nvSpPr>
        <p:spPr bwMode="auto">
          <a:xfrm>
            <a:off x="1262063" y="4078288"/>
            <a:ext cx="63912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11" name="Line 164"/>
          <p:cNvSpPr>
            <a:spLocks noChangeShapeType="1"/>
          </p:cNvSpPr>
          <p:nvPr/>
        </p:nvSpPr>
        <p:spPr bwMode="auto">
          <a:xfrm>
            <a:off x="4349750" y="5081588"/>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12" name="Rectangle 165"/>
          <p:cNvSpPr>
            <a:spLocks noChangeArrowheads="1"/>
          </p:cNvSpPr>
          <p:nvPr/>
        </p:nvSpPr>
        <p:spPr bwMode="auto">
          <a:xfrm>
            <a:off x="4349750" y="5081588"/>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3" name="Slide Number Placeholder 82"/>
          <p:cNvSpPr>
            <a:spLocks noGrp="1"/>
          </p:cNvSpPr>
          <p:nvPr>
            <p:ph type="sldNum" sz="quarter" idx="12"/>
          </p:nvPr>
        </p:nvSpPr>
        <p:spPr/>
        <p:txBody>
          <a:bodyPr/>
          <a:lstStyle/>
          <a:p>
            <a:pPr>
              <a:defRPr/>
            </a:pPr>
            <a:fld id="{3983DC73-A691-4EC2-AE99-05E4AC5FBE7B}" type="slidenum">
              <a:rPr lang="en-US" smtClean="0"/>
              <a:pPr>
                <a:defRPr/>
              </a:pPr>
              <a:t>22</a:t>
            </a:fld>
            <a:endParaRPr lang="en-US" dirty="0"/>
          </a:p>
        </p:txBody>
      </p:sp>
      <p:sp>
        <p:nvSpPr>
          <p:cNvPr id="84" name="Rounded Rectangle 83"/>
          <p:cNvSpPr/>
          <p:nvPr/>
        </p:nvSpPr>
        <p:spPr>
          <a:xfrm>
            <a:off x="138113" y="6553200"/>
            <a:ext cx="3367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1: </a:t>
            </a:r>
            <a:r>
              <a:rPr lang="en-US" sz="1100" dirty="0"/>
              <a:t>Account for trading securities.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fade">
                                      <p:cBhvr>
                                        <p:cTn id="13" dur="500"/>
                                        <p:tgtEl>
                                          <p:spTgt spid="7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fade">
                                      <p:cBhvr>
                                        <p:cTn id="16" dur="500"/>
                                        <p:tgtEl>
                                          <p:spTgt spid="7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fade">
                                      <p:cBhvr>
                                        <p:cTn id="22" dur="500"/>
                                        <p:tgtEl>
                                          <p:spTgt spid="7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8"/>
                                        </p:tgtEl>
                                        <p:attrNameLst>
                                          <p:attrName>style.visibility</p:attrName>
                                        </p:attrNameLst>
                                      </p:cBhvr>
                                      <p:to>
                                        <p:strVal val="visible"/>
                                      </p:to>
                                    </p:set>
                                    <p:animEffect transition="in" filter="fade">
                                      <p:cBhvr>
                                        <p:cTn id="25" dur="500"/>
                                        <p:tgtEl>
                                          <p:spTgt spid="28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9"/>
                                        </p:tgtEl>
                                        <p:attrNameLst>
                                          <p:attrName>style.visibility</p:attrName>
                                        </p:attrNameLst>
                                      </p:cBhvr>
                                      <p:to>
                                        <p:strVal val="visible"/>
                                      </p:to>
                                    </p:set>
                                    <p:animEffect transition="in" filter="fade">
                                      <p:cBhvr>
                                        <p:cTn id="28" dur="500"/>
                                        <p:tgtEl>
                                          <p:spTgt spid="289"/>
                                        </p:tgtEl>
                                      </p:cBhvr>
                                    </p:animEffect>
                                  </p:childTnLst>
                                </p:cTn>
                              </p:par>
                              <p:par>
                                <p:cTn id="29" presetID="10" presetClass="entr" presetSubtype="0" fill="hold" nodeType="withEffect">
                                  <p:stCondLst>
                                    <p:cond delay="0"/>
                                  </p:stCondLst>
                                  <p:childTnLst>
                                    <p:set>
                                      <p:cBhvr>
                                        <p:cTn id="30" dur="1" fill="hold">
                                          <p:stCondLst>
                                            <p:cond delay="0"/>
                                          </p:stCondLst>
                                        </p:cTn>
                                        <p:tgtEl>
                                          <p:spTgt spid="411"/>
                                        </p:tgtEl>
                                        <p:attrNameLst>
                                          <p:attrName>style.visibility</p:attrName>
                                        </p:attrNameLst>
                                      </p:cBhvr>
                                      <p:to>
                                        <p:strVal val="visible"/>
                                      </p:to>
                                    </p:set>
                                    <p:animEffect transition="in" filter="fade">
                                      <p:cBhvr>
                                        <p:cTn id="31" dur="500"/>
                                        <p:tgtEl>
                                          <p:spTgt spid="4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2"/>
                                        </p:tgtEl>
                                        <p:attrNameLst>
                                          <p:attrName>style.visibility</p:attrName>
                                        </p:attrNameLst>
                                      </p:cBhvr>
                                      <p:to>
                                        <p:strVal val="visible"/>
                                      </p:to>
                                    </p:set>
                                    <p:animEffect transition="in" filter="fade">
                                      <p:cBhvr>
                                        <p:cTn id="34" dur="500"/>
                                        <p:tgtEl>
                                          <p:spTgt spid="4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0"/>
                                        </p:tgtEl>
                                        <p:attrNameLst>
                                          <p:attrName>style.visibility</p:attrName>
                                        </p:attrNameLst>
                                      </p:cBhvr>
                                      <p:to>
                                        <p:strVal val="visible"/>
                                      </p:to>
                                    </p:set>
                                    <p:animEffect transition="in" filter="fade">
                                      <p:cBhvr>
                                        <p:cTn id="39" dur="500"/>
                                        <p:tgtEl>
                                          <p:spTgt spid="29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91"/>
                                        </p:tgtEl>
                                        <p:attrNameLst>
                                          <p:attrName>style.visibility</p:attrName>
                                        </p:attrNameLst>
                                      </p:cBhvr>
                                      <p:to>
                                        <p:strVal val="visible"/>
                                      </p:to>
                                    </p:set>
                                    <p:animEffect transition="in" filter="fade">
                                      <p:cBhvr>
                                        <p:cTn id="42" dur="500"/>
                                        <p:tgtEl>
                                          <p:spTgt spid="29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12"/>
                                        </p:tgtEl>
                                        <p:attrNameLst>
                                          <p:attrName>style.visibility</p:attrName>
                                        </p:attrNameLst>
                                      </p:cBhvr>
                                      <p:to>
                                        <p:strVal val="visible"/>
                                      </p:to>
                                    </p:set>
                                    <p:animEffect transition="in" filter="fade">
                                      <p:cBhvr>
                                        <p:cTn id="45" dur="500"/>
                                        <p:tgtEl>
                                          <p:spTgt spid="3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13"/>
                                        </p:tgtEl>
                                        <p:attrNameLst>
                                          <p:attrName>style.visibility</p:attrName>
                                        </p:attrNameLst>
                                      </p:cBhvr>
                                      <p:to>
                                        <p:strVal val="visible"/>
                                      </p:to>
                                    </p:set>
                                    <p:animEffect transition="in" filter="fade">
                                      <p:cBhvr>
                                        <p:cTn id="48" dur="500"/>
                                        <p:tgtEl>
                                          <p:spTgt spid="3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6"/>
                                        </p:tgtEl>
                                        <p:attrNameLst>
                                          <p:attrName>style.visibility</p:attrName>
                                        </p:attrNameLst>
                                      </p:cBhvr>
                                      <p:to>
                                        <p:strVal val="visible"/>
                                      </p:to>
                                    </p:set>
                                    <p:animEffect transition="in" filter="fade">
                                      <p:cBhvr>
                                        <p:cTn id="51" dur="500"/>
                                        <p:tgtEl>
                                          <p:spTgt spid="3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17"/>
                                        </p:tgtEl>
                                        <p:attrNameLst>
                                          <p:attrName>style.visibility</p:attrName>
                                        </p:attrNameLst>
                                      </p:cBhvr>
                                      <p:to>
                                        <p:strVal val="visible"/>
                                      </p:to>
                                    </p:set>
                                    <p:animEffect transition="in" filter="fade">
                                      <p:cBhvr>
                                        <p:cTn id="54" dur="500"/>
                                        <p:tgtEl>
                                          <p:spTgt spid="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P spid="74" grpId="0"/>
      <p:bldP spid="75" grpId="0"/>
      <p:bldP spid="76" grpId="0"/>
      <p:bldP spid="288" grpId="0"/>
      <p:bldP spid="289" grpId="0"/>
      <p:bldP spid="290" grpId="0"/>
      <p:bldP spid="291" grpId="0"/>
      <p:bldP spid="312" grpId="0"/>
      <p:bldP spid="313" grpId="0"/>
      <p:bldP spid="316" grpId="0"/>
      <p:bldP spid="317" grpId="0"/>
      <p:bldP spid="4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ctangle 15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15-1</a:t>
            </a:r>
            <a:endParaRPr lang="en-US" b="1" dirty="0">
              <a:solidFill>
                <a:prstClr val="white"/>
              </a:solidFill>
            </a:endParaRPr>
          </a:p>
        </p:txBody>
      </p:sp>
      <p:sp>
        <p:nvSpPr>
          <p:cNvPr id="7" name="Rectangle 6"/>
          <p:cNvSpPr>
            <a:spLocks noChangeArrowheads="1"/>
          </p:cNvSpPr>
          <p:nvPr/>
        </p:nvSpPr>
        <p:spPr bwMode="auto">
          <a:xfrm>
            <a:off x="633413" y="2676525"/>
            <a:ext cx="3709987"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 name="Rectangle 7"/>
          <p:cNvSpPr>
            <a:spLocks noChangeArrowheads="1"/>
          </p:cNvSpPr>
          <p:nvPr/>
        </p:nvSpPr>
        <p:spPr bwMode="auto">
          <a:xfrm>
            <a:off x="4951413" y="2676525"/>
            <a:ext cx="3600450"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 name="Rectangle 9"/>
          <p:cNvSpPr>
            <a:spLocks noChangeArrowheads="1"/>
          </p:cNvSpPr>
          <p:nvPr/>
        </p:nvSpPr>
        <p:spPr bwMode="auto">
          <a:xfrm>
            <a:off x="1250950" y="4067175"/>
            <a:ext cx="6402388"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 name="Rectangle 10"/>
          <p:cNvSpPr>
            <a:spLocks noChangeArrowheads="1"/>
          </p:cNvSpPr>
          <p:nvPr/>
        </p:nvSpPr>
        <p:spPr bwMode="auto">
          <a:xfrm>
            <a:off x="393700" y="630238"/>
            <a:ext cx="855362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Berkshire Co. purchases investments in trading securities at a cost of $130 on December 15, 20X1. (This is its first</a:t>
            </a:r>
            <a:endParaRPr lang="en-US" altLang="en-US" dirty="0" smtClean="0">
              <a:solidFill>
                <a:prstClr val="black"/>
              </a:solidFill>
              <a:cs typeface="+mn-cs"/>
            </a:endParaRPr>
          </a:p>
        </p:txBody>
      </p:sp>
      <p:sp>
        <p:nvSpPr>
          <p:cNvPr id="14" name="Rectangle 11"/>
          <p:cNvSpPr>
            <a:spLocks noChangeArrowheads="1"/>
          </p:cNvSpPr>
          <p:nvPr/>
        </p:nvSpPr>
        <p:spPr bwMode="auto">
          <a:xfrm>
            <a:off x="393700" y="836613"/>
            <a:ext cx="80962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and only purchase of such securities.) On December 28, Berkshire received a $15 cash dividend from the stock </a:t>
            </a:r>
            <a:endParaRPr lang="en-US" altLang="en-US" dirty="0" smtClean="0">
              <a:solidFill>
                <a:prstClr val="black"/>
              </a:solidFill>
              <a:cs typeface="+mn-cs"/>
            </a:endParaRPr>
          </a:p>
        </p:txBody>
      </p:sp>
      <p:sp>
        <p:nvSpPr>
          <p:cNvPr id="15" name="Rectangle 12"/>
          <p:cNvSpPr>
            <a:spLocks noChangeArrowheads="1"/>
          </p:cNvSpPr>
          <p:nvPr/>
        </p:nvSpPr>
        <p:spPr bwMode="auto">
          <a:xfrm>
            <a:off x="393700" y="1041400"/>
            <a:ext cx="740471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purchased on December 15. At December 31, </a:t>
            </a:r>
            <a:r>
              <a:rPr lang="en-US" altLang="en-US" sz="1300" dirty="0" smtClean="0">
                <a:solidFill>
                  <a:srgbClr val="000000"/>
                </a:solidFill>
                <a:cs typeface="+mn-cs"/>
              </a:rPr>
              <a:t>20X1, </a:t>
            </a:r>
            <a:r>
              <a:rPr lang="en-US" altLang="en-US" sz="1300" dirty="0">
                <a:solidFill>
                  <a:srgbClr val="000000"/>
                </a:solidFill>
                <a:cs typeface="+mn-cs"/>
              </a:rPr>
              <a:t>the trading securities had a fair value of $140.</a:t>
            </a:r>
            <a:endParaRPr lang="en-US" altLang="en-US" dirty="0">
              <a:solidFill>
                <a:prstClr val="black"/>
              </a:solidFill>
              <a:cs typeface="+mn-cs"/>
            </a:endParaRPr>
          </a:p>
        </p:txBody>
      </p:sp>
      <p:sp>
        <p:nvSpPr>
          <p:cNvPr id="16" name="Rectangle 13"/>
          <p:cNvSpPr>
            <a:spLocks noChangeArrowheads="1"/>
          </p:cNvSpPr>
          <p:nvPr/>
        </p:nvSpPr>
        <p:spPr bwMode="auto">
          <a:xfrm>
            <a:off x="393700" y="1247775"/>
            <a:ext cx="5807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a. Prepare the December 15 acquisition entry for the trading securities’ portfolio.</a:t>
            </a:r>
            <a:endParaRPr lang="en-US" altLang="en-US" dirty="0" smtClean="0">
              <a:solidFill>
                <a:prstClr val="black"/>
              </a:solidFill>
              <a:cs typeface="+mn-cs"/>
            </a:endParaRPr>
          </a:p>
        </p:txBody>
      </p:sp>
      <p:sp>
        <p:nvSpPr>
          <p:cNvPr id="17" name="Rectangle 14"/>
          <p:cNvSpPr>
            <a:spLocks noChangeArrowheads="1"/>
          </p:cNvSpPr>
          <p:nvPr/>
        </p:nvSpPr>
        <p:spPr bwMode="auto">
          <a:xfrm>
            <a:off x="393700" y="1454150"/>
            <a:ext cx="68262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b. Prepare the December 28 receipt of cash dividends entry for the trading securities’ portfolio.</a:t>
            </a:r>
            <a:endParaRPr lang="en-US" altLang="en-US" dirty="0" smtClean="0">
              <a:solidFill>
                <a:prstClr val="black"/>
              </a:solidFill>
              <a:cs typeface="+mn-cs"/>
            </a:endParaRPr>
          </a:p>
        </p:txBody>
      </p:sp>
      <p:sp>
        <p:nvSpPr>
          <p:cNvPr id="18" name="Rectangle 15"/>
          <p:cNvSpPr>
            <a:spLocks noChangeArrowheads="1"/>
          </p:cNvSpPr>
          <p:nvPr/>
        </p:nvSpPr>
        <p:spPr bwMode="auto">
          <a:xfrm>
            <a:off x="393700" y="1660525"/>
            <a:ext cx="6372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c. Prepare the December 31 year-end adjusting entry for the trading securities’ portfolio.</a:t>
            </a:r>
            <a:endParaRPr lang="en-US" altLang="en-US" dirty="0" smtClean="0">
              <a:solidFill>
                <a:prstClr val="black"/>
              </a:solidFill>
              <a:cs typeface="+mn-cs"/>
            </a:endParaRPr>
          </a:p>
        </p:txBody>
      </p:sp>
      <p:sp>
        <p:nvSpPr>
          <p:cNvPr id="19" name="Rectangle 16"/>
          <p:cNvSpPr>
            <a:spLocks noChangeArrowheads="1"/>
          </p:cNvSpPr>
          <p:nvPr/>
        </p:nvSpPr>
        <p:spPr bwMode="auto">
          <a:xfrm>
            <a:off x="393700" y="1865313"/>
            <a:ext cx="53943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d. Explain how each account in entry c) is reported in financial statements.</a:t>
            </a:r>
            <a:endParaRPr lang="en-US" altLang="en-US" dirty="0" smtClean="0">
              <a:solidFill>
                <a:prstClr val="black"/>
              </a:solidFill>
              <a:cs typeface="+mn-cs"/>
            </a:endParaRPr>
          </a:p>
        </p:txBody>
      </p:sp>
      <p:sp>
        <p:nvSpPr>
          <p:cNvPr id="20" name="Rectangle 17"/>
          <p:cNvSpPr>
            <a:spLocks noChangeArrowheads="1"/>
          </p:cNvSpPr>
          <p:nvPr/>
        </p:nvSpPr>
        <p:spPr bwMode="auto">
          <a:xfrm>
            <a:off x="393700" y="2071688"/>
            <a:ext cx="8096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e. Prepare the January 3, 2018, entry when a portion of its trading securities (that had originally cost $33) is sold for $36.</a:t>
            </a:r>
            <a:endParaRPr lang="en-US" altLang="en-US" dirty="0" smtClean="0">
              <a:solidFill>
                <a:prstClr val="black"/>
              </a:solidFill>
              <a:cs typeface="+mn-cs"/>
            </a:endParaRPr>
          </a:p>
        </p:txBody>
      </p:sp>
      <p:sp>
        <p:nvSpPr>
          <p:cNvPr id="226" name="Rectangle 31"/>
          <p:cNvSpPr>
            <a:spLocks noChangeArrowheads="1"/>
          </p:cNvSpPr>
          <p:nvPr/>
        </p:nvSpPr>
        <p:spPr bwMode="auto">
          <a:xfrm>
            <a:off x="814388" y="2924175"/>
            <a:ext cx="5762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Dec. 31</a:t>
            </a:r>
            <a:endParaRPr lang="en-US" altLang="en-US" dirty="0" smtClean="0">
              <a:solidFill>
                <a:prstClr val="black"/>
              </a:solidFill>
              <a:cs typeface="+mn-cs"/>
            </a:endParaRPr>
          </a:p>
        </p:txBody>
      </p:sp>
      <p:sp>
        <p:nvSpPr>
          <p:cNvPr id="227" name="Rectangle 32"/>
          <p:cNvSpPr>
            <a:spLocks noChangeArrowheads="1"/>
          </p:cNvSpPr>
          <p:nvPr/>
        </p:nvSpPr>
        <p:spPr bwMode="auto">
          <a:xfrm>
            <a:off x="1822450" y="2924175"/>
            <a:ext cx="279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altLang="en-US" sz="1300" dirty="0" smtClean="0">
                <a:solidFill>
                  <a:srgbClr val="000000"/>
                </a:solidFill>
                <a:cs typeface="+mn-cs"/>
              </a:rPr>
              <a:t>130</a:t>
            </a:r>
            <a:endParaRPr lang="en-US" altLang="en-US" dirty="0" smtClean="0">
              <a:solidFill>
                <a:prstClr val="black"/>
              </a:solidFill>
              <a:cs typeface="+mn-cs"/>
            </a:endParaRPr>
          </a:p>
        </p:txBody>
      </p:sp>
      <p:sp>
        <p:nvSpPr>
          <p:cNvPr id="228" name="Rectangle 33"/>
          <p:cNvSpPr>
            <a:spLocks noChangeArrowheads="1"/>
          </p:cNvSpPr>
          <p:nvPr/>
        </p:nvSpPr>
        <p:spPr bwMode="auto">
          <a:xfrm>
            <a:off x="4992688" y="2924175"/>
            <a:ext cx="5762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Dec. 31</a:t>
            </a:r>
            <a:endParaRPr lang="en-US" altLang="en-US" dirty="0" smtClean="0">
              <a:solidFill>
                <a:prstClr val="black"/>
              </a:solidFill>
              <a:cs typeface="+mn-cs"/>
            </a:endParaRPr>
          </a:p>
        </p:txBody>
      </p:sp>
      <p:sp>
        <p:nvSpPr>
          <p:cNvPr id="229" name="Rectangle 34"/>
          <p:cNvSpPr>
            <a:spLocks noChangeArrowheads="1"/>
          </p:cNvSpPr>
          <p:nvPr/>
        </p:nvSpPr>
        <p:spPr bwMode="auto">
          <a:xfrm>
            <a:off x="6191250" y="2924175"/>
            <a:ext cx="1857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10</a:t>
            </a:r>
            <a:endParaRPr lang="en-US" altLang="en-US" dirty="0" smtClean="0">
              <a:solidFill>
                <a:prstClr val="black"/>
              </a:solidFill>
              <a:cs typeface="+mn-cs"/>
            </a:endParaRPr>
          </a:p>
        </p:txBody>
      </p:sp>
      <p:sp>
        <p:nvSpPr>
          <p:cNvPr id="230" name="Rectangle 35"/>
          <p:cNvSpPr>
            <a:spLocks noChangeArrowheads="1"/>
          </p:cNvSpPr>
          <p:nvPr/>
        </p:nvSpPr>
        <p:spPr bwMode="auto">
          <a:xfrm>
            <a:off x="2654300" y="3130550"/>
            <a:ext cx="4556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prstClr val="black"/>
                </a:solidFill>
                <a:cs typeface="+mn-cs"/>
              </a:rPr>
              <a:t>Jan. 3</a:t>
            </a:r>
            <a:endParaRPr lang="en-US" altLang="en-US" dirty="0" smtClean="0">
              <a:solidFill>
                <a:prstClr val="black"/>
              </a:solidFill>
              <a:cs typeface="+mn-cs"/>
            </a:endParaRPr>
          </a:p>
        </p:txBody>
      </p:sp>
      <p:sp>
        <p:nvSpPr>
          <p:cNvPr id="231" name="Rectangle 36"/>
          <p:cNvSpPr>
            <a:spLocks noChangeArrowheads="1"/>
          </p:cNvSpPr>
          <p:nvPr/>
        </p:nvSpPr>
        <p:spPr bwMode="auto">
          <a:xfrm>
            <a:off x="3852863" y="3130550"/>
            <a:ext cx="1857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prstClr val="black"/>
                </a:solidFill>
                <a:cs typeface="+mn-cs"/>
              </a:rPr>
              <a:t>33</a:t>
            </a:r>
            <a:endParaRPr lang="en-US" altLang="en-US" dirty="0" smtClean="0">
              <a:solidFill>
                <a:prstClr val="black"/>
              </a:solidFill>
              <a:cs typeface="+mn-cs"/>
            </a:endParaRPr>
          </a:p>
        </p:txBody>
      </p:sp>
      <p:sp>
        <p:nvSpPr>
          <p:cNvPr id="318" name="Rectangle 69"/>
          <p:cNvSpPr>
            <a:spLocks noChangeArrowheads="1"/>
          </p:cNvSpPr>
          <p:nvPr/>
        </p:nvSpPr>
        <p:spPr bwMode="auto">
          <a:xfrm>
            <a:off x="1512888" y="4087813"/>
            <a:ext cx="38953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000000"/>
                </a:solidFill>
                <a:cs typeface="+mn-cs"/>
              </a:rPr>
              <a:t>20X2</a:t>
            </a:r>
            <a:endParaRPr lang="en-US" altLang="en-US" dirty="0" smtClean="0">
              <a:solidFill>
                <a:prstClr val="black"/>
              </a:solidFill>
              <a:cs typeface="+mn-cs"/>
            </a:endParaRPr>
          </a:p>
        </p:txBody>
      </p:sp>
      <p:sp>
        <p:nvSpPr>
          <p:cNvPr id="319" name="Rectangle 70"/>
          <p:cNvSpPr>
            <a:spLocks noChangeArrowheads="1"/>
          </p:cNvSpPr>
          <p:nvPr/>
        </p:nvSpPr>
        <p:spPr bwMode="auto">
          <a:xfrm>
            <a:off x="6100763" y="4087813"/>
            <a:ext cx="484187"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000000"/>
                </a:solidFill>
                <a:cs typeface="+mn-cs"/>
              </a:rPr>
              <a:t>Debit</a:t>
            </a:r>
            <a:endParaRPr lang="en-US" altLang="en-US" dirty="0" smtClean="0">
              <a:solidFill>
                <a:prstClr val="black"/>
              </a:solidFill>
              <a:cs typeface="+mn-cs"/>
            </a:endParaRPr>
          </a:p>
        </p:txBody>
      </p:sp>
      <p:sp>
        <p:nvSpPr>
          <p:cNvPr id="100" name="Rectangle 71"/>
          <p:cNvSpPr>
            <a:spLocks noChangeArrowheads="1"/>
          </p:cNvSpPr>
          <p:nvPr/>
        </p:nvSpPr>
        <p:spPr bwMode="auto">
          <a:xfrm>
            <a:off x="6967538" y="4087813"/>
            <a:ext cx="544512"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000000"/>
                </a:solidFill>
                <a:cs typeface="+mn-cs"/>
              </a:rPr>
              <a:t>Credit</a:t>
            </a:r>
            <a:endParaRPr lang="en-US" altLang="en-US" dirty="0" smtClean="0">
              <a:solidFill>
                <a:prstClr val="black"/>
              </a:solidFill>
              <a:cs typeface="+mn-cs"/>
            </a:endParaRPr>
          </a:p>
        </p:txBody>
      </p:sp>
      <p:sp>
        <p:nvSpPr>
          <p:cNvPr id="101" name="Rectangle 72"/>
          <p:cNvSpPr>
            <a:spLocks noChangeArrowheads="1"/>
          </p:cNvSpPr>
          <p:nvPr/>
        </p:nvSpPr>
        <p:spPr bwMode="auto">
          <a:xfrm>
            <a:off x="1493838" y="4314825"/>
            <a:ext cx="514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Jan. 3</a:t>
            </a:r>
            <a:endParaRPr lang="en-US" altLang="en-US" dirty="0" smtClean="0">
              <a:solidFill>
                <a:prstClr val="black"/>
              </a:solidFill>
              <a:cs typeface="+mn-cs"/>
            </a:endParaRPr>
          </a:p>
        </p:txBody>
      </p:sp>
      <p:sp>
        <p:nvSpPr>
          <p:cNvPr id="102" name="Rectangle 73"/>
          <p:cNvSpPr>
            <a:spLocks noChangeArrowheads="1"/>
          </p:cNvSpPr>
          <p:nvPr/>
        </p:nvSpPr>
        <p:spPr bwMode="auto">
          <a:xfrm>
            <a:off x="2189163" y="4314825"/>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Cash</a:t>
            </a:r>
            <a:endParaRPr lang="en-US" altLang="en-US" dirty="0" smtClean="0">
              <a:solidFill>
                <a:prstClr val="black"/>
              </a:solidFill>
              <a:cs typeface="+mn-cs"/>
            </a:endParaRPr>
          </a:p>
        </p:txBody>
      </p:sp>
      <p:sp>
        <p:nvSpPr>
          <p:cNvPr id="103" name="Rectangle 74"/>
          <p:cNvSpPr>
            <a:spLocks noChangeArrowheads="1"/>
          </p:cNvSpPr>
          <p:nvPr/>
        </p:nvSpPr>
        <p:spPr bwMode="auto">
          <a:xfrm>
            <a:off x="6484938" y="4314825"/>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36</a:t>
            </a:r>
            <a:endParaRPr lang="en-US" altLang="en-US" dirty="0" smtClean="0">
              <a:solidFill>
                <a:prstClr val="black"/>
              </a:solidFill>
              <a:cs typeface="+mn-cs"/>
            </a:endParaRPr>
          </a:p>
        </p:txBody>
      </p:sp>
      <p:sp>
        <p:nvSpPr>
          <p:cNvPr id="104" name="Rectangle 75"/>
          <p:cNvSpPr>
            <a:spLocks noChangeArrowheads="1"/>
          </p:cNvSpPr>
          <p:nvPr/>
        </p:nvSpPr>
        <p:spPr bwMode="auto">
          <a:xfrm>
            <a:off x="2460625" y="4521200"/>
            <a:ext cx="2439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Short-term investments - Trading</a:t>
            </a:r>
            <a:endParaRPr lang="en-US" altLang="en-US" dirty="0" smtClean="0">
              <a:solidFill>
                <a:prstClr val="black"/>
              </a:solidFill>
              <a:cs typeface="+mn-cs"/>
            </a:endParaRPr>
          </a:p>
        </p:txBody>
      </p:sp>
      <p:sp>
        <p:nvSpPr>
          <p:cNvPr id="105" name="Rectangle 76"/>
          <p:cNvSpPr>
            <a:spLocks noChangeArrowheads="1"/>
          </p:cNvSpPr>
          <p:nvPr/>
        </p:nvSpPr>
        <p:spPr bwMode="auto">
          <a:xfrm>
            <a:off x="7381875" y="4521200"/>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33</a:t>
            </a:r>
            <a:endParaRPr lang="en-US" altLang="en-US" dirty="0" smtClean="0">
              <a:solidFill>
                <a:prstClr val="black"/>
              </a:solidFill>
              <a:cs typeface="+mn-cs"/>
            </a:endParaRPr>
          </a:p>
        </p:txBody>
      </p:sp>
      <p:sp>
        <p:nvSpPr>
          <p:cNvPr id="106" name="Rectangle 77"/>
          <p:cNvSpPr>
            <a:spLocks noChangeArrowheads="1"/>
          </p:cNvSpPr>
          <p:nvPr/>
        </p:nvSpPr>
        <p:spPr bwMode="auto">
          <a:xfrm>
            <a:off x="2460625" y="4725988"/>
            <a:ext cx="28527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Gain on sale of short-term investments</a:t>
            </a:r>
            <a:endParaRPr lang="en-US" altLang="en-US" dirty="0" smtClean="0">
              <a:solidFill>
                <a:prstClr val="black"/>
              </a:solidFill>
              <a:cs typeface="+mn-cs"/>
            </a:endParaRPr>
          </a:p>
        </p:txBody>
      </p:sp>
      <p:sp>
        <p:nvSpPr>
          <p:cNvPr id="107" name="Rectangle 78"/>
          <p:cNvSpPr>
            <a:spLocks noChangeArrowheads="1"/>
          </p:cNvSpPr>
          <p:nvPr/>
        </p:nvSpPr>
        <p:spPr bwMode="auto">
          <a:xfrm>
            <a:off x="7472363" y="4725988"/>
            <a:ext cx="1619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3</a:t>
            </a:r>
            <a:endParaRPr lang="en-US" altLang="en-US" dirty="0" smtClean="0">
              <a:solidFill>
                <a:prstClr val="black"/>
              </a:solidFill>
              <a:cs typeface="+mn-cs"/>
            </a:endParaRPr>
          </a:p>
        </p:txBody>
      </p:sp>
      <p:sp>
        <p:nvSpPr>
          <p:cNvPr id="109" name="Rectangle 80"/>
          <p:cNvSpPr>
            <a:spLocks noChangeArrowheads="1"/>
          </p:cNvSpPr>
          <p:nvPr/>
        </p:nvSpPr>
        <p:spPr bwMode="auto">
          <a:xfrm>
            <a:off x="5567363" y="2697163"/>
            <a:ext cx="24796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000000"/>
                </a:solidFill>
                <a:cs typeface="+mn-cs"/>
              </a:rPr>
              <a:t>Fair value adjustment - Trading</a:t>
            </a:r>
            <a:endParaRPr lang="en-US" altLang="en-US" dirty="0" smtClean="0">
              <a:solidFill>
                <a:prstClr val="black"/>
              </a:solidFill>
              <a:cs typeface="+mn-cs"/>
            </a:endParaRPr>
          </a:p>
        </p:txBody>
      </p:sp>
      <p:sp>
        <p:nvSpPr>
          <p:cNvPr id="111" name="Rectangle 82"/>
          <p:cNvSpPr>
            <a:spLocks noChangeArrowheads="1"/>
          </p:cNvSpPr>
          <p:nvPr/>
        </p:nvSpPr>
        <p:spPr bwMode="auto">
          <a:xfrm>
            <a:off x="1228725" y="2697163"/>
            <a:ext cx="26320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000000"/>
                </a:solidFill>
                <a:cs typeface="+mn-cs"/>
              </a:rPr>
              <a:t>Short-term investments - Trading</a:t>
            </a:r>
            <a:endParaRPr lang="en-US" altLang="en-US" dirty="0" smtClean="0">
              <a:solidFill>
                <a:prstClr val="black"/>
              </a:solidFill>
              <a:cs typeface="+mn-cs"/>
            </a:endParaRPr>
          </a:p>
        </p:txBody>
      </p:sp>
      <p:sp>
        <p:nvSpPr>
          <p:cNvPr id="112" name="Rectangle 83"/>
          <p:cNvSpPr>
            <a:spLocks noChangeArrowheads="1"/>
          </p:cNvSpPr>
          <p:nvPr/>
        </p:nvSpPr>
        <p:spPr bwMode="auto">
          <a:xfrm>
            <a:off x="3398838" y="4087813"/>
            <a:ext cx="13112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000000"/>
                </a:solidFill>
                <a:cs typeface="+mn-cs"/>
              </a:rPr>
              <a:t>General Journal</a:t>
            </a:r>
            <a:endParaRPr lang="en-US" altLang="en-US" dirty="0" smtClean="0">
              <a:solidFill>
                <a:prstClr val="black"/>
              </a:solidFill>
              <a:cs typeface="+mn-cs"/>
            </a:endParaRPr>
          </a:p>
        </p:txBody>
      </p:sp>
      <p:sp>
        <p:nvSpPr>
          <p:cNvPr id="121" name="Rectangle 92"/>
          <p:cNvSpPr>
            <a:spLocks noChangeArrowheads="1"/>
          </p:cNvSpPr>
          <p:nvPr/>
        </p:nvSpPr>
        <p:spPr bwMode="auto">
          <a:xfrm>
            <a:off x="633413" y="2667000"/>
            <a:ext cx="3709987"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4" name="Rectangle 95"/>
          <p:cNvSpPr>
            <a:spLocks noChangeArrowheads="1"/>
          </p:cNvSpPr>
          <p:nvPr/>
        </p:nvSpPr>
        <p:spPr bwMode="auto">
          <a:xfrm>
            <a:off x="633413" y="2894013"/>
            <a:ext cx="3709987"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8" name="Rectangle 101"/>
          <p:cNvSpPr>
            <a:spLocks noChangeArrowheads="1"/>
          </p:cNvSpPr>
          <p:nvPr/>
        </p:nvSpPr>
        <p:spPr bwMode="auto">
          <a:xfrm>
            <a:off x="2417763" y="2914650"/>
            <a:ext cx="20637" cy="6270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7" name="Rectangle 104"/>
          <p:cNvSpPr>
            <a:spLocks noChangeArrowheads="1"/>
          </p:cNvSpPr>
          <p:nvPr/>
        </p:nvSpPr>
        <p:spPr bwMode="auto">
          <a:xfrm>
            <a:off x="6735763" y="2914650"/>
            <a:ext cx="20637" cy="6270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72" name="Rectangle 125"/>
          <p:cNvSpPr>
            <a:spLocks noChangeArrowheads="1"/>
          </p:cNvSpPr>
          <p:nvPr/>
        </p:nvSpPr>
        <p:spPr bwMode="auto">
          <a:xfrm>
            <a:off x="1241425" y="4057650"/>
            <a:ext cx="20638" cy="2460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73" name="Line 126"/>
          <p:cNvSpPr>
            <a:spLocks noChangeShapeType="1"/>
          </p:cNvSpPr>
          <p:nvPr/>
        </p:nvSpPr>
        <p:spPr bwMode="auto">
          <a:xfrm>
            <a:off x="2149475" y="4078288"/>
            <a:ext cx="0" cy="2047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74" name="Rectangle 127"/>
          <p:cNvSpPr>
            <a:spLocks noChangeArrowheads="1"/>
          </p:cNvSpPr>
          <p:nvPr/>
        </p:nvSpPr>
        <p:spPr bwMode="auto">
          <a:xfrm>
            <a:off x="2149475" y="4078288"/>
            <a:ext cx="9525" cy="2047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75" name="Line 128"/>
          <p:cNvSpPr>
            <a:spLocks noChangeShapeType="1"/>
          </p:cNvSpPr>
          <p:nvPr/>
        </p:nvSpPr>
        <p:spPr bwMode="auto">
          <a:xfrm>
            <a:off x="5848350" y="4078288"/>
            <a:ext cx="0" cy="2047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76" name="Rectangle 129"/>
          <p:cNvSpPr>
            <a:spLocks noChangeArrowheads="1"/>
          </p:cNvSpPr>
          <p:nvPr/>
        </p:nvSpPr>
        <p:spPr bwMode="auto">
          <a:xfrm>
            <a:off x="5848350" y="4078288"/>
            <a:ext cx="11113" cy="2047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77" name="Line 130"/>
          <p:cNvSpPr>
            <a:spLocks noChangeShapeType="1"/>
          </p:cNvSpPr>
          <p:nvPr/>
        </p:nvSpPr>
        <p:spPr bwMode="auto">
          <a:xfrm>
            <a:off x="6746875" y="4078288"/>
            <a:ext cx="0" cy="2047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78" name="Rectangle 131"/>
          <p:cNvSpPr>
            <a:spLocks noChangeArrowheads="1"/>
          </p:cNvSpPr>
          <p:nvPr/>
        </p:nvSpPr>
        <p:spPr bwMode="auto">
          <a:xfrm>
            <a:off x="6746875" y="4078288"/>
            <a:ext cx="9525" cy="2047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79" name="Rectangle 132"/>
          <p:cNvSpPr>
            <a:spLocks noChangeArrowheads="1"/>
          </p:cNvSpPr>
          <p:nvPr/>
        </p:nvSpPr>
        <p:spPr bwMode="auto">
          <a:xfrm>
            <a:off x="7634288" y="4078288"/>
            <a:ext cx="19050" cy="225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80" name="Line 133"/>
          <p:cNvSpPr>
            <a:spLocks noChangeShapeType="1"/>
          </p:cNvSpPr>
          <p:nvPr/>
        </p:nvSpPr>
        <p:spPr bwMode="auto">
          <a:xfrm>
            <a:off x="1250950" y="4303713"/>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81" name="Rectangle 134"/>
          <p:cNvSpPr>
            <a:spLocks noChangeArrowheads="1"/>
          </p:cNvSpPr>
          <p:nvPr/>
        </p:nvSpPr>
        <p:spPr bwMode="auto">
          <a:xfrm>
            <a:off x="1250950" y="4303713"/>
            <a:ext cx="11113"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82" name="Line 135"/>
          <p:cNvSpPr>
            <a:spLocks noChangeShapeType="1"/>
          </p:cNvSpPr>
          <p:nvPr/>
        </p:nvSpPr>
        <p:spPr bwMode="auto">
          <a:xfrm>
            <a:off x="2149475" y="4303713"/>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83" name="Rectangle 136"/>
          <p:cNvSpPr>
            <a:spLocks noChangeArrowheads="1"/>
          </p:cNvSpPr>
          <p:nvPr/>
        </p:nvSpPr>
        <p:spPr bwMode="auto">
          <a:xfrm>
            <a:off x="2149475" y="4303713"/>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84" name="Line 137"/>
          <p:cNvSpPr>
            <a:spLocks noChangeShapeType="1"/>
          </p:cNvSpPr>
          <p:nvPr/>
        </p:nvSpPr>
        <p:spPr bwMode="auto">
          <a:xfrm>
            <a:off x="5848350" y="4303713"/>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85" name="Rectangle 138"/>
          <p:cNvSpPr>
            <a:spLocks noChangeArrowheads="1"/>
          </p:cNvSpPr>
          <p:nvPr/>
        </p:nvSpPr>
        <p:spPr bwMode="auto">
          <a:xfrm>
            <a:off x="5848350" y="4303713"/>
            <a:ext cx="11113"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86" name="Line 139"/>
          <p:cNvSpPr>
            <a:spLocks noChangeShapeType="1"/>
          </p:cNvSpPr>
          <p:nvPr/>
        </p:nvSpPr>
        <p:spPr bwMode="auto">
          <a:xfrm>
            <a:off x="6746875" y="4303713"/>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87" name="Rectangle 140"/>
          <p:cNvSpPr>
            <a:spLocks noChangeArrowheads="1"/>
          </p:cNvSpPr>
          <p:nvPr/>
        </p:nvSpPr>
        <p:spPr bwMode="auto">
          <a:xfrm>
            <a:off x="6746875" y="4303713"/>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88" name="Line 141"/>
          <p:cNvSpPr>
            <a:spLocks noChangeShapeType="1"/>
          </p:cNvSpPr>
          <p:nvPr/>
        </p:nvSpPr>
        <p:spPr bwMode="auto">
          <a:xfrm>
            <a:off x="7643813" y="4303713"/>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89" name="Rectangle 142"/>
          <p:cNvSpPr>
            <a:spLocks noChangeArrowheads="1"/>
          </p:cNvSpPr>
          <p:nvPr/>
        </p:nvSpPr>
        <p:spPr bwMode="auto">
          <a:xfrm>
            <a:off x="7643813" y="4303713"/>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02" name="Rectangle 155"/>
          <p:cNvSpPr>
            <a:spLocks noChangeArrowheads="1"/>
          </p:cNvSpPr>
          <p:nvPr/>
        </p:nvSpPr>
        <p:spPr bwMode="auto">
          <a:xfrm>
            <a:off x="4951413" y="2667000"/>
            <a:ext cx="36004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03" name="Rectangle 156"/>
          <p:cNvSpPr>
            <a:spLocks noChangeArrowheads="1"/>
          </p:cNvSpPr>
          <p:nvPr/>
        </p:nvSpPr>
        <p:spPr bwMode="auto">
          <a:xfrm>
            <a:off x="4951413" y="2894013"/>
            <a:ext cx="36004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13" name="Rectangle 166"/>
          <p:cNvSpPr>
            <a:spLocks noChangeArrowheads="1"/>
          </p:cNvSpPr>
          <p:nvPr/>
        </p:nvSpPr>
        <p:spPr bwMode="auto">
          <a:xfrm>
            <a:off x="1262063" y="4057650"/>
            <a:ext cx="63912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14" name="Rectangle 167"/>
          <p:cNvSpPr>
            <a:spLocks noChangeArrowheads="1"/>
          </p:cNvSpPr>
          <p:nvPr/>
        </p:nvSpPr>
        <p:spPr bwMode="auto">
          <a:xfrm>
            <a:off x="1262063" y="4283075"/>
            <a:ext cx="63912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15" name="Line 168"/>
          <p:cNvSpPr>
            <a:spLocks noChangeShapeType="1"/>
          </p:cNvSpPr>
          <p:nvPr/>
        </p:nvSpPr>
        <p:spPr bwMode="auto">
          <a:xfrm>
            <a:off x="1262063" y="4500563"/>
            <a:ext cx="63912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16" name="Rectangle 169"/>
          <p:cNvSpPr>
            <a:spLocks noChangeArrowheads="1"/>
          </p:cNvSpPr>
          <p:nvPr/>
        </p:nvSpPr>
        <p:spPr bwMode="auto">
          <a:xfrm>
            <a:off x="1262063" y="4500563"/>
            <a:ext cx="63912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17" name="Line 170"/>
          <p:cNvSpPr>
            <a:spLocks noChangeShapeType="1"/>
          </p:cNvSpPr>
          <p:nvPr/>
        </p:nvSpPr>
        <p:spPr bwMode="auto">
          <a:xfrm>
            <a:off x="1262063" y="4705350"/>
            <a:ext cx="63912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18" name="Rectangle 171"/>
          <p:cNvSpPr>
            <a:spLocks noChangeArrowheads="1"/>
          </p:cNvSpPr>
          <p:nvPr/>
        </p:nvSpPr>
        <p:spPr bwMode="auto">
          <a:xfrm>
            <a:off x="1262063" y="4705350"/>
            <a:ext cx="63912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19" name="Line 172"/>
          <p:cNvSpPr>
            <a:spLocks noChangeShapeType="1"/>
          </p:cNvSpPr>
          <p:nvPr/>
        </p:nvSpPr>
        <p:spPr bwMode="auto">
          <a:xfrm>
            <a:off x="1262063" y="4911725"/>
            <a:ext cx="63912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20" name="Rectangle 173"/>
          <p:cNvSpPr>
            <a:spLocks noChangeArrowheads="1"/>
          </p:cNvSpPr>
          <p:nvPr/>
        </p:nvSpPr>
        <p:spPr bwMode="auto">
          <a:xfrm>
            <a:off x="1262063" y="4911725"/>
            <a:ext cx="63912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2" name="Rectangle 37"/>
          <p:cNvSpPr>
            <a:spLocks noChangeArrowheads="1"/>
          </p:cNvSpPr>
          <p:nvPr/>
        </p:nvSpPr>
        <p:spPr bwMode="auto">
          <a:xfrm>
            <a:off x="814388" y="3384550"/>
            <a:ext cx="4556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Jan. 3</a:t>
            </a:r>
            <a:endParaRPr lang="en-US" altLang="en-US" dirty="0" smtClean="0">
              <a:solidFill>
                <a:prstClr val="black"/>
              </a:solidFill>
              <a:cs typeface="+mn-cs"/>
            </a:endParaRPr>
          </a:p>
        </p:txBody>
      </p:sp>
      <p:sp>
        <p:nvSpPr>
          <p:cNvPr id="123" name="Rectangle 38"/>
          <p:cNvSpPr>
            <a:spLocks noChangeArrowheads="1"/>
          </p:cNvSpPr>
          <p:nvPr/>
        </p:nvSpPr>
        <p:spPr bwMode="auto">
          <a:xfrm>
            <a:off x="1822450" y="3384550"/>
            <a:ext cx="279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altLang="en-US" sz="1300" dirty="0" smtClean="0">
                <a:solidFill>
                  <a:srgbClr val="000000"/>
                </a:solidFill>
                <a:cs typeface="+mn-cs"/>
              </a:rPr>
              <a:t>  97</a:t>
            </a:r>
            <a:endParaRPr lang="en-US" altLang="en-US" dirty="0" smtClean="0">
              <a:solidFill>
                <a:prstClr val="black"/>
              </a:solidFill>
              <a:cs typeface="+mn-cs"/>
            </a:endParaRPr>
          </a:p>
        </p:txBody>
      </p:sp>
      <p:sp>
        <p:nvSpPr>
          <p:cNvPr id="125" name="Rectangle 98"/>
          <p:cNvSpPr>
            <a:spLocks noChangeArrowheads="1"/>
          </p:cNvSpPr>
          <p:nvPr/>
        </p:nvSpPr>
        <p:spPr bwMode="auto">
          <a:xfrm>
            <a:off x="633413" y="3352800"/>
            <a:ext cx="3709987"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9" name="Slide Number Placeholder 68"/>
          <p:cNvSpPr>
            <a:spLocks noGrp="1"/>
          </p:cNvSpPr>
          <p:nvPr>
            <p:ph type="sldNum" sz="quarter" idx="12"/>
          </p:nvPr>
        </p:nvSpPr>
        <p:spPr/>
        <p:txBody>
          <a:bodyPr/>
          <a:lstStyle/>
          <a:p>
            <a:pPr>
              <a:defRPr/>
            </a:pPr>
            <a:fld id="{3983DC73-A691-4EC2-AE99-05E4AC5FBE7B}" type="slidenum">
              <a:rPr lang="en-US" smtClean="0"/>
              <a:pPr>
                <a:defRPr/>
              </a:pPr>
              <a:t>23</a:t>
            </a:fld>
            <a:endParaRPr lang="en-US" dirty="0"/>
          </a:p>
        </p:txBody>
      </p:sp>
      <p:sp>
        <p:nvSpPr>
          <p:cNvPr id="70" name="Rounded Rectangle 69"/>
          <p:cNvSpPr/>
          <p:nvPr/>
        </p:nvSpPr>
        <p:spPr>
          <a:xfrm>
            <a:off x="138113" y="6553200"/>
            <a:ext cx="3367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1: </a:t>
            </a:r>
            <a:r>
              <a:rPr lang="en-US" sz="1100" dirty="0"/>
              <a:t>Account for trading securities.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8"/>
                                        </p:tgtEl>
                                        <p:attrNameLst>
                                          <p:attrName>style.visibility</p:attrName>
                                        </p:attrNameLst>
                                      </p:cBhvr>
                                      <p:to>
                                        <p:strVal val="visible"/>
                                      </p:to>
                                    </p:set>
                                    <p:animEffect transition="in" filter="fade">
                                      <p:cBhvr>
                                        <p:cTn id="10" dur="500"/>
                                        <p:tgtEl>
                                          <p:spTgt spid="3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9"/>
                                        </p:tgtEl>
                                        <p:attrNameLst>
                                          <p:attrName>style.visibility</p:attrName>
                                        </p:attrNameLst>
                                      </p:cBhvr>
                                      <p:to>
                                        <p:strVal val="visible"/>
                                      </p:to>
                                    </p:set>
                                    <p:animEffect transition="in" filter="fade">
                                      <p:cBhvr>
                                        <p:cTn id="13" dur="500"/>
                                        <p:tgtEl>
                                          <p:spTgt spid="3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fade">
                                      <p:cBhvr>
                                        <p:cTn id="16" dur="500"/>
                                        <p:tgtEl>
                                          <p:spTgt spid="10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1"/>
                                        </p:tgtEl>
                                        <p:attrNameLst>
                                          <p:attrName>style.visibility</p:attrName>
                                        </p:attrNameLst>
                                      </p:cBhvr>
                                      <p:to>
                                        <p:strVal val="visible"/>
                                      </p:to>
                                    </p:set>
                                    <p:animEffect transition="in" filter="fade">
                                      <p:cBhvr>
                                        <p:cTn id="19" dur="500"/>
                                        <p:tgtEl>
                                          <p:spTgt spid="10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Effect transition="in" filter="fade">
                                      <p:cBhvr>
                                        <p:cTn id="22" dur="500"/>
                                        <p:tgtEl>
                                          <p:spTgt spid="1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2"/>
                                        </p:tgtEl>
                                        <p:attrNameLst>
                                          <p:attrName>style.visibility</p:attrName>
                                        </p:attrNameLst>
                                      </p:cBhvr>
                                      <p:to>
                                        <p:strVal val="visible"/>
                                      </p:to>
                                    </p:set>
                                    <p:animEffect transition="in" filter="fade">
                                      <p:cBhvr>
                                        <p:cTn id="25" dur="500"/>
                                        <p:tgtEl>
                                          <p:spTgt spid="372"/>
                                        </p:tgtEl>
                                      </p:cBhvr>
                                    </p:animEffect>
                                  </p:childTnLst>
                                </p:cTn>
                              </p:par>
                              <p:par>
                                <p:cTn id="26" presetID="10" presetClass="entr" presetSubtype="0" fill="hold" nodeType="withEffect">
                                  <p:stCondLst>
                                    <p:cond delay="0"/>
                                  </p:stCondLst>
                                  <p:childTnLst>
                                    <p:set>
                                      <p:cBhvr>
                                        <p:cTn id="27" dur="1" fill="hold">
                                          <p:stCondLst>
                                            <p:cond delay="0"/>
                                          </p:stCondLst>
                                        </p:cTn>
                                        <p:tgtEl>
                                          <p:spTgt spid="373"/>
                                        </p:tgtEl>
                                        <p:attrNameLst>
                                          <p:attrName>style.visibility</p:attrName>
                                        </p:attrNameLst>
                                      </p:cBhvr>
                                      <p:to>
                                        <p:strVal val="visible"/>
                                      </p:to>
                                    </p:set>
                                    <p:animEffect transition="in" filter="fade">
                                      <p:cBhvr>
                                        <p:cTn id="28" dur="500"/>
                                        <p:tgtEl>
                                          <p:spTgt spid="37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74"/>
                                        </p:tgtEl>
                                        <p:attrNameLst>
                                          <p:attrName>style.visibility</p:attrName>
                                        </p:attrNameLst>
                                      </p:cBhvr>
                                      <p:to>
                                        <p:strVal val="visible"/>
                                      </p:to>
                                    </p:set>
                                    <p:animEffect transition="in" filter="fade">
                                      <p:cBhvr>
                                        <p:cTn id="31" dur="500"/>
                                        <p:tgtEl>
                                          <p:spTgt spid="374"/>
                                        </p:tgtEl>
                                      </p:cBhvr>
                                    </p:animEffect>
                                  </p:childTnLst>
                                </p:cTn>
                              </p:par>
                              <p:par>
                                <p:cTn id="32" presetID="10" presetClass="entr" presetSubtype="0" fill="hold" nodeType="withEffect">
                                  <p:stCondLst>
                                    <p:cond delay="0"/>
                                  </p:stCondLst>
                                  <p:childTnLst>
                                    <p:set>
                                      <p:cBhvr>
                                        <p:cTn id="33" dur="1" fill="hold">
                                          <p:stCondLst>
                                            <p:cond delay="0"/>
                                          </p:stCondLst>
                                        </p:cTn>
                                        <p:tgtEl>
                                          <p:spTgt spid="375"/>
                                        </p:tgtEl>
                                        <p:attrNameLst>
                                          <p:attrName>style.visibility</p:attrName>
                                        </p:attrNameLst>
                                      </p:cBhvr>
                                      <p:to>
                                        <p:strVal val="visible"/>
                                      </p:to>
                                    </p:set>
                                    <p:animEffect transition="in" filter="fade">
                                      <p:cBhvr>
                                        <p:cTn id="34" dur="500"/>
                                        <p:tgtEl>
                                          <p:spTgt spid="37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76"/>
                                        </p:tgtEl>
                                        <p:attrNameLst>
                                          <p:attrName>style.visibility</p:attrName>
                                        </p:attrNameLst>
                                      </p:cBhvr>
                                      <p:to>
                                        <p:strVal val="visible"/>
                                      </p:to>
                                    </p:set>
                                    <p:animEffect transition="in" filter="fade">
                                      <p:cBhvr>
                                        <p:cTn id="37" dur="500"/>
                                        <p:tgtEl>
                                          <p:spTgt spid="376"/>
                                        </p:tgtEl>
                                      </p:cBhvr>
                                    </p:animEffect>
                                  </p:childTnLst>
                                </p:cTn>
                              </p:par>
                              <p:par>
                                <p:cTn id="38" presetID="10" presetClass="entr" presetSubtype="0" fill="hold" nodeType="withEffect">
                                  <p:stCondLst>
                                    <p:cond delay="0"/>
                                  </p:stCondLst>
                                  <p:childTnLst>
                                    <p:set>
                                      <p:cBhvr>
                                        <p:cTn id="39" dur="1" fill="hold">
                                          <p:stCondLst>
                                            <p:cond delay="0"/>
                                          </p:stCondLst>
                                        </p:cTn>
                                        <p:tgtEl>
                                          <p:spTgt spid="377"/>
                                        </p:tgtEl>
                                        <p:attrNameLst>
                                          <p:attrName>style.visibility</p:attrName>
                                        </p:attrNameLst>
                                      </p:cBhvr>
                                      <p:to>
                                        <p:strVal val="visible"/>
                                      </p:to>
                                    </p:set>
                                    <p:animEffect transition="in" filter="fade">
                                      <p:cBhvr>
                                        <p:cTn id="40" dur="500"/>
                                        <p:tgtEl>
                                          <p:spTgt spid="37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78"/>
                                        </p:tgtEl>
                                        <p:attrNameLst>
                                          <p:attrName>style.visibility</p:attrName>
                                        </p:attrNameLst>
                                      </p:cBhvr>
                                      <p:to>
                                        <p:strVal val="visible"/>
                                      </p:to>
                                    </p:set>
                                    <p:animEffect transition="in" filter="fade">
                                      <p:cBhvr>
                                        <p:cTn id="43" dur="500"/>
                                        <p:tgtEl>
                                          <p:spTgt spid="37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79"/>
                                        </p:tgtEl>
                                        <p:attrNameLst>
                                          <p:attrName>style.visibility</p:attrName>
                                        </p:attrNameLst>
                                      </p:cBhvr>
                                      <p:to>
                                        <p:strVal val="visible"/>
                                      </p:to>
                                    </p:set>
                                    <p:animEffect transition="in" filter="fade">
                                      <p:cBhvr>
                                        <p:cTn id="46" dur="500"/>
                                        <p:tgtEl>
                                          <p:spTgt spid="379"/>
                                        </p:tgtEl>
                                      </p:cBhvr>
                                    </p:animEffect>
                                  </p:childTnLst>
                                </p:cTn>
                              </p:par>
                              <p:par>
                                <p:cTn id="47" presetID="10" presetClass="entr" presetSubtype="0" fill="hold" nodeType="withEffect">
                                  <p:stCondLst>
                                    <p:cond delay="0"/>
                                  </p:stCondLst>
                                  <p:childTnLst>
                                    <p:set>
                                      <p:cBhvr>
                                        <p:cTn id="48" dur="1" fill="hold">
                                          <p:stCondLst>
                                            <p:cond delay="0"/>
                                          </p:stCondLst>
                                        </p:cTn>
                                        <p:tgtEl>
                                          <p:spTgt spid="380"/>
                                        </p:tgtEl>
                                        <p:attrNameLst>
                                          <p:attrName>style.visibility</p:attrName>
                                        </p:attrNameLst>
                                      </p:cBhvr>
                                      <p:to>
                                        <p:strVal val="visible"/>
                                      </p:to>
                                    </p:set>
                                    <p:animEffect transition="in" filter="fade">
                                      <p:cBhvr>
                                        <p:cTn id="49" dur="500"/>
                                        <p:tgtEl>
                                          <p:spTgt spid="38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81"/>
                                        </p:tgtEl>
                                        <p:attrNameLst>
                                          <p:attrName>style.visibility</p:attrName>
                                        </p:attrNameLst>
                                      </p:cBhvr>
                                      <p:to>
                                        <p:strVal val="visible"/>
                                      </p:to>
                                    </p:set>
                                    <p:animEffect transition="in" filter="fade">
                                      <p:cBhvr>
                                        <p:cTn id="52" dur="500"/>
                                        <p:tgtEl>
                                          <p:spTgt spid="381"/>
                                        </p:tgtEl>
                                      </p:cBhvr>
                                    </p:animEffect>
                                  </p:childTnLst>
                                </p:cTn>
                              </p:par>
                              <p:par>
                                <p:cTn id="53" presetID="10" presetClass="entr" presetSubtype="0" fill="hold" nodeType="withEffect">
                                  <p:stCondLst>
                                    <p:cond delay="0"/>
                                  </p:stCondLst>
                                  <p:childTnLst>
                                    <p:set>
                                      <p:cBhvr>
                                        <p:cTn id="54" dur="1" fill="hold">
                                          <p:stCondLst>
                                            <p:cond delay="0"/>
                                          </p:stCondLst>
                                        </p:cTn>
                                        <p:tgtEl>
                                          <p:spTgt spid="382"/>
                                        </p:tgtEl>
                                        <p:attrNameLst>
                                          <p:attrName>style.visibility</p:attrName>
                                        </p:attrNameLst>
                                      </p:cBhvr>
                                      <p:to>
                                        <p:strVal val="visible"/>
                                      </p:to>
                                    </p:set>
                                    <p:animEffect transition="in" filter="fade">
                                      <p:cBhvr>
                                        <p:cTn id="55" dur="500"/>
                                        <p:tgtEl>
                                          <p:spTgt spid="38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83"/>
                                        </p:tgtEl>
                                        <p:attrNameLst>
                                          <p:attrName>style.visibility</p:attrName>
                                        </p:attrNameLst>
                                      </p:cBhvr>
                                      <p:to>
                                        <p:strVal val="visible"/>
                                      </p:to>
                                    </p:set>
                                    <p:animEffect transition="in" filter="fade">
                                      <p:cBhvr>
                                        <p:cTn id="58" dur="500"/>
                                        <p:tgtEl>
                                          <p:spTgt spid="383"/>
                                        </p:tgtEl>
                                      </p:cBhvr>
                                    </p:animEffect>
                                  </p:childTnLst>
                                </p:cTn>
                              </p:par>
                              <p:par>
                                <p:cTn id="59" presetID="10" presetClass="entr" presetSubtype="0" fill="hold" nodeType="withEffect">
                                  <p:stCondLst>
                                    <p:cond delay="0"/>
                                  </p:stCondLst>
                                  <p:childTnLst>
                                    <p:set>
                                      <p:cBhvr>
                                        <p:cTn id="60" dur="1" fill="hold">
                                          <p:stCondLst>
                                            <p:cond delay="0"/>
                                          </p:stCondLst>
                                        </p:cTn>
                                        <p:tgtEl>
                                          <p:spTgt spid="384"/>
                                        </p:tgtEl>
                                        <p:attrNameLst>
                                          <p:attrName>style.visibility</p:attrName>
                                        </p:attrNameLst>
                                      </p:cBhvr>
                                      <p:to>
                                        <p:strVal val="visible"/>
                                      </p:to>
                                    </p:set>
                                    <p:animEffect transition="in" filter="fade">
                                      <p:cBhvr>
                                        <p:cTn id="61" dur="500"/>
                                        <p:tgtEl>
                                          <p:spTgt spid="38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85"/>
                                        </p:tgtEl>
                                        <p:attrNameLst>
                                          <p:attrName>style.visibility</p:attrName>
                                        </p:attrNameLst>
                                      </p:cBhvr>
                                      <p:to>
                                        <p:strVal val="visible"/>
                                      </p:to>
                                    </p:set>
                                    <p:animEffect transition="in" filter="fade">
                                      <p:cBhvr>
                                        <p:cTn id="64" dur="500"/>
                                        <p:tgtEl>
                                          <p:spTgt spid="385"/>
                                        </p:tgtEl>
                                      </p:cBhvr>
                                    </p:animEffect>
                                  </p:childTnLst>
                                </p:cTn>
                              </p:par>
                              <p:par>
                                <p:cTn id="65" presetID="10" presetClass="entr" presetSubtype="0" fill="hold" nodeType="withEffect">
                                  <p:stCondLst>
                                    <p:cond delay="0"/>
                                  </p:stCondLst>
                                  <p:childTnLst>
                                    <p:set>
                                      <p:cBhvr>
                                        <p:cTn id="66" dur="1" fill="hold">
                                          <p:stCondLst>
                                            <p:cond delay="0"/>
                                          </p:stCondLst>
                                        </p:cTn>
                                        <p:tgtEl>
                                          <p:spTgt spid="386"/>
                                        </p:tgtEl>
                                        <p:attrNameLst>
                                          <p:attrName>style.visibility</p:attrName>
                                        </p:attrNameLst>
                                      </p:cBhvr>
                                      <p:to>
                                        <p:strVal val="visible"/>
                                      </p:to>
                                    </p:set>
                                    <p:animEffect transition="in" filter="fade">
                                      <p:cBhvr>
                                        <p:cTn id="67" dur="500"/>
                                        <p:tgtEl>
                                          <p:spTgt spid="38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87"/>
                                        </p:tgtEl>
                                        <p:attrNameLst>
                                          <p:attrName>style.visibility</p:attrName>
                                        </p:attrNameLst>
                                      </p:cBhvr>
                                      <p:to>
                                        <p:strVal val="visible"/>
                                      </p:to>
                                    </p:set>
                                    <p:animEffect transition="in" filter="fade">
                                      <p:cBhvr>
                                        <p:cTn id="70" dur="500"/>
                                        <p:tgtEl>
                                          <p:spTgt spid="387"/>
                                        </p:tgtEl>
                                      </p:cBhvr>
                                    </p:animEffect>
                                  </p:childTnLst>
                                </p:cTn>
                              </p:par>
                              <p:par>
                                <p:cTn id="71" presetID="10" presetClass="entr" presetSubtype="0" fill="hold" nodeType="withEffect">
                                  <p:stCondLst>
                                    <p:cond delay="0"/>
                                  </p:stCondLst>
                                  <p:childTnLst>
                                    <p:set>
                                      <p:cBhvr>
                                        <p:cTn id="72" dur="1" fill="hold">
                                          <p:stCondLst>
                                            <p:cond delay="0"/>
                                          </p:stCondLst>
                                        </p:cTn>
                                        <p:tgtEl>
                                          <p:spTgt spid="388"/>
                                        </p:tgtEl>
                                        <p:attrNameLst>
                                          <p:attrName>style.visibility</p:attrName>
                                        </p:attrNameLst>
                                      </p:cBhvr>
                                      <p:to>
                                        <p:strVal val="visible"/>
                                      </p:to>
                                    </p:set>
                                    <p:animEffect transition="in" filter="fade">
                                      <p:cBhvr>
                                        <p:cTn id="73" dur="500"/>
                                        <p:tgtEl>
                                          <p:spTgt spid="38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89"/>
                                        </p:tgtEl>
                                        <p:attrNameLst>
                                          <p:attrName>style.visibility</p:attrName>
                                        </p:attrNameLst>
                                      </p:cBhvr>
                                      <p:to>
                                        <p:strVal val="visible"/>
                                      </p:to>
                                    </p:set>
                                    <p:animEffect transition="in" filter="fade">
                                      <p:cBhvr>
                                        <p:cTn id="76" dur="500"/>
                                        <p:tgtEl>
                                          <p:spTgt spid="38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13"/>
                                        </p:tgtEl>
                                        <p:attrNameLst>
                                          <p:attrName>style.visibility</p:attrName>
                                        </p:attrNameLst>
                                      </p:cBhvr>
                                      <p:to>
                                        <p:strVal val="visible"/>
                                      </p:to>
                                    </p:set>
                                    <p:animEffect transition="in" filter="fade">
                                      <p:cBhvr>
                                        <p:cTn id="79" dur="500"/>
                                        <p:tgtEl>
                                          <p:spTgt spid="41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14"/>
                                        </p:tgtEl>
                                        <p:attrNameLst>
                                          <p:attrName>style.visibility</p:attrName>
                                        </p:attrNameLst>
                                      </p:cBhvr>
                                      <p:to>
                                        <p:strVal val="visible"/>
                                      </p:to>
                                    </p:set>
                                    <p:animEffect transition="in" filter="fade">
                                      <p:cBhvr>
                                        <p:cTn id="82" dur="500"/>
                                        <p:tgtEl>
                                          <p:spTgt spid="414"/>
                                        </p:tgtEl>
                                      </p:cBhvr>
                                    </p:animEffect>
                                  </p:childTnLst>
                                </p:cTn>
                              </p:par>
                              <p:par>
                                <p:cTn id="83" presetID="10" presetClass="entr" presetSubtype="0" fill="hold" nodeType="withEffect">
                                  <p:stCondLst>
                                    <p:cond delay="0"/>
                                  </p:stCondLst>
                                  <p:childTnLst>
                                    <p:set>
                                      <p:cBhvr>
                                        <p:cTn id="84" dur="1" fill="hold">
                                          <p:stCondLst>
                                            <p:cond delay="0"/>
                                          </p:stCondLst>
                                        </p:cTn>
                                        <p:tgtEl>
                                          <p:spTgt spid="415"/>
                                        </p:tgtEl>
                                        <p:attrNameLst>
                                          <p:attrName>style.visibility</p:attrName>
                                        </p:attrNameLst>
                                      </p:cBhvr>
                                      <p:to>
                                        <p:strVal val="visible"/>
                                      </p:to>
                                    </p:set>
                                    <p:animEffect transition="in" filter="fade">
                                      <p:cBhvr>
                                        <p:cTn id="85" dur="500"/>
                                        <p:tgtEl>
                                          <p:spTgt spid="41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16"/>
                                        </p:tgtEl>
                                        <p:attrNameLst>
                                          <p:attrName>style.visibility</p:attrName>
                                        </p:attrNameLst>
                                      </p:cBhvr>
                                      <p:to>
                                        <p:strVal val="visible"/>
                                      </p:to>
                                    </p:set>
                                    <p:animEffect transition="in" filter="fade">
                                      <p:cBhvr>
                                        <p:cTn id="88" dur="500"/>
                                        <p:tgtEl>
                                          <p:spTgt spid="416"/>
                                        </p:tgtEl>
                                      </p:cBhvr>
                                    </p:animEffect>
                                  </p:childTnLst>
                                </p:cTn>
                              </p:par>
                              <p:par>
                                <p:cTn id="89" presetID="10" presetClass="entr" presetSubtype="0" fill="hold" nodeType="withEffect">
                                  <p:stCondLst>
                                    <p:cond delay="0"/>
                                  </p:stCondLst>
                                  <p:childTnLst>
                                    <p:set>
                                      <p:cBhvr>
                                        <p:cTn id="90" dur="1" fill="hold">
                                          <p:stCondLst>
                                            <p:cond delay="0"/>
                                          </p:stCondLst>
                                        </p:cTn>
                                        <p:tgtEl>
                                          <p:spTgt spid="417"/>
                                        </p:tgtEl>
                                        <p:attrNameLst>
                                          <p:attrName>style.visibility</p:attrName>
                                        </p:attrNameLst>
                                      </p:cBhvr>
                                      <p:to>
                                        <p:strVal val="visible"/>
                                      </p:to>
                                    </p:set>
                                    <p:animEffect transition="in" filter="fade">
                                      <p:cBhvr>
                                        <p:cTn id="91" dur="500"/>
                                        <p:tgtEl>
                                          <p:spTgt spid="41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18"/>
                                        </p:tgtEl>
                                        <p:attrNameLst>
                                          <p:attrName>style.visibility</p:attrName>
                                        </p:attrNameLst>
                                      </p:cBhvr>
                                      <p:to>
                                        <p:strVal val="visible"/>
                                      </p:to>
                                    </p:set>
                                    <p:animEffect transition="in" filter="fade">
                                      <p:cBhvr>
                                        <p:cTn id="94" dur="500"/>
                                        <p:tgtEl>
                                          <p:spTgt spid="418"/>
                                        </p:tgtEl>
                                      </p:cBhvr>
                                    </p:animEffect>
                                  </p:childTnLst>
                                </p:cTn>
                              </p:par>
                              <p:par>
                                <p:cTn id="95" presetID="10" presetClass="entr" presetSubtype="0" fill="hold" nodeType="withEffect">
                                  <p:stCondLst>
                                    <p:cond delay="0"/>
                                  </p:stCondLst>
                                  <p:childTnLst>
                                    <p:set>
                                      <p:cBhvr>
                                        <p:cTn id="96" dur="1" fill="hold">
                                          <p:stCondLst>
                                            <p:cond delay="0"/>
                                          </p:stCondLst>
                                        </p:cTn>
                                        <p:tgtEl>
                                          <p:spTgt spid="419"/>
                                        </p:tgtEl>
                                        <p:attrNameLst>
                                          <p:attrName>style.visibility</p:attrName>
                                        </p:attrNameLst>
                                      </p:cBhvr>
                                      <p:to>
                                        <p:strVal val="visible"/>
                                      </p:to>
                                    </p:set>
                                    <p:animEffect transition="in" filter="fade">
                                      <p:cBhvr>
                                        <p:cTn id="97" dur="500"/>
                                        <p:tgtEl>
                                          <p:spTgt spid="419"/>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20"/>
                                        </p:tgtEl>
                                        <p:attrNameLst>
                                          <p:attrName>style.visibility</p:attrName>
                                        </p:attrNameLst>
                                      </p:cBhvr>
                                      <p:to>
                                        <p:strVal val="visible"/>
                                      </p:to>
                                    </p:set>
                                    <p:animEffect transition="in" filter="fade">
                                      <p:cBhvr>
                                        <p:cTn id="100" dur="500"/>
                                        <p:tgtEl>
                                          <p:spTgt spid="420"/>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02"/>
                                        </p:tgtEl>
                                        <p:attrNameLst>
                                          <p:attrName>style.visibility</p:attrName>
                                        </p:attrNameLst>
                                      </p:cBhvr>
                                      <p:to>
                                        <p:strVal val="visible"/>
                                      </p:to>
                                    </p:set>
                                    <p:animEffect transition="in" filter="fade">
                                      <p:cBhvr>
                                        <p:cTn id="103" dur="500"/>
                                        <p:tgtEl>
                                          <p:spTgt spid="10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03"/>
                                        </p:tgtEl>
                                        <p:attrNameLst>
                                          <p:attrName>style.visibility</p:attrName>
                                        </p:attrNameLst>
                                      </p:cBhvr>
                                      <p:to>
                                        <p:strVal val="visible"/>
                                      </p:to>
                                    </p:set>
                                    <p:animEffect transition="in" filter="fade">
                                      <p:cBhvr>
                                        <p:cTn id="106" dur="500"/>
                                        <p:tgtEl>
                                          <p:spTgt spid="103"/>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04"/>
                                        </p:tgtEl>
                                        <p:attrNameLst>
                                          <p:attrName>style.visibility</p:attrName>
                                        </p:attrNameLst>
                                      </p:cBhvr>
                                      <p:to>
                                        <p:strVal val="visible"/>
                                      </p:to>
                                    </p:set>
                                    <p:animEffect transition="in" filter="fade">
                                      <p:cBhvr>
                                        <p:cTn id="109" dur="500"/>
                                        <p:tgtEl>
                                          <p:spTgt spid="104"/>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05"/>
                                        </p:tgtEl>
                                        <p:attrNameLst>
                                          <p:attrName>style.visibility</p:attrName>
                                        </p:attrNameLst>
                                      </p:cBhvr>
                                      <p:to>
                                        <p:strVal val="visible"/>
                                      </p:to>
                                    </p:set>
                                    <p:animEffect transition="in" filter="fade">
                                      <p:cBhvr>
                                        <p:cTn id="112" dur="500"/>
                                        <p:tgtEl>
                                          <p:spTgt spid="105"/>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06"/>
                                        </p:tgtEl>
                                        <p:attrNameLst>
                                          <p:attrName>style.visibility</p:attrName>
                                        </p:attrNameLst>
                                      </p:cBhvr>
                                      <p:to>
                                        <p:strVal val="visible"/>
                                      </p:to>
                                    </p:set>
                                    <p:animEffect transition="in" filter="fade">
                                      <p:cBhvr>
                                        <p:cTn id="115" dur="500"/>
                                        <p:tgtEl>
                                          <p:spTgt spid="106"/>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07"/>
                                        </p:tgtEl>
                                        <p:attrNameLst>
                                          <p:attrName>style.visibility</p:attrName>
                                        </p:attrNameLst>
                                      </p:cBhvr>
                                      <p:to>
                                        <p:strVal val="visible"/>
                                      </p:to>
                                    </p:set>
                                    <p:animEffect transition="in" filter="fade">
                                      <p:cBhvr>
                                        <p:cTn id="118" dur="500"/>
                                        <p:tgtEl>
                                          <p:spTgt spid="107"/>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230"/>
                                        </p:tgtEl>
                                        <p:attrNameLst>
                                          <p:attrName>style.visibility</p:attrName>
                                        </p:attrNameLst>
                                      </p:cBhvr>
                                      <p:to>
                                        <p:strVal val="visible"/>
                                      </p:to>
                                    </p:set>
                                    <p:animEffect transition="in" filter="fade">
                                      <p:cBhvr>
                                        <p:cTn id="123" dur="500"/>
                                        <p:tgtEl>
                                          <p:spTgt spid="230"/>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231"/>
                                        </p:tgtEl>
                                        <p:attrNameLst>
                                          <p:attrName>style.visibility</p:attrName>
                                        </p:attrNameLst>
                                      </p:cBhvr>
                                      <p:to>
                                        <p:strVal val="visible"/>
                                      </p:to>
                                    </p:set>
                                    <p:animEffect transition="in" filter="fade">
                                      <p:cBhvr>
                                        <p:cTn id="126" dur="500"/>
                                        <p:tgtEl>
                                          <p:spTgt spid="231"/>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22"/>
                                        </p:tgtEl>
                                        <p:attrNameLst>
                                          <p:attrName>style.visibility</p:attrName>
                                        </p:attrNameLst>
                                      </p:cBhvr>
                                      <p:to>
                                        <p:strVal val="visible"/>
                                      </p:to>
                                    </p:set>
                                    <p:animEffect transition="in" filter="fade">
                                      <p:cBhvr>
                                        <p:cTn id="129" dur="500"/>
                                        <p:tgtEl>
                                          <p:spTgt spid="122"/>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23"/>
                                        </p:tgtEl>
                                        <p:attrNameLst>
                                          <p:attrName>style.visibility</p:attrName>
                                        </p:attrNameLst>
                                      </p:cBhvr>
                                      <p:to>
                                        <p:strVal val="visible"/>
                                      </p:to>
                                    </p:set>
                                    <p:animEffect transition="in" filter="fade">
                                      <p:cBhvr>
                                        <p:cTn id="132" dur="500"/>
                                        <p:tgtEl>
                                          <p:spTgt spid="123"/>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25"/>
                                        </p:tgtEl>
                                        <p:attrNameLst>
                                          <p:attrName>style.visibility</p:attrName>
                                        </p:attrNameLst>
                                      </p:cBhvr>
                                      <p:to>
                                        <p:strVal val="visible"/>
                                      </p:to>
                                    </p:set>
                                    <p:animEffect transition="in" filter="fade">
                                      <p:cBhvr>
                                        <p:cTn id="135"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0" grpId="0"/>
      <p:bldP spid="231" grpId="0"/>
      <p:bldP spid="318" grpId="0"/>
      <p:bldP spid="319" grpId="0"/>
      <p:bldP spid="100" grpId="0"/>
      <p:bldP spid="101" grpId="0"/>
      <p:bldP spid="102" grpId="0"/>
      <p:bldP spid="103" grpId="0"/>
      <p:bldP spid="104" grpId="0"/>
      <p:bldP spid="105" grpId="0"/>
      <p:bldP spid="106" grpId="0"/>
      <p:bldP spid="107" grpId="0"/>
      <p:bldP spid="112" grpId="0"/>
      <p:bldP spid="372" grpId="0" animBg="1"/>
      <p:bldP spid="374" grpId="0" animBg="1"/>
      <p:bldP spid="376" grpId="0" animBg="1"/>
      <p:bldP spid="378" grpId="0" animBg="1"/>
      <p:bldP spid="379" grpId="0" animBg="1"/>
      <p:bldP spid="381" grpId="0" animBg="1"/>
      <p:bldP spid="383" grpId="0" animBg="1"/>
      <p:bldP spid="385" grpId="0" animBg="1"/>
      <p:bldP spid="387" grpId="0" animBg="1"/>
      <p:bldP spid="389" grpId="0" animBg="1"/>
      <p:bldP spid="413" grpId="0" animBg="1"/>
      <p:bldP spid="414" grpId="0" animBg="1"/>
      <p:bldP spid="416" grpId="0" animBg="1"/>
      <p:bldP spid="418" grpId="0" animBg="1"/>
      <p:bldP spid="420" grpId="0" animBg="1"/>
      <p:bldP spid="122" grpId="0"/>
      <p:bldP spid="123" grpId="0"/>
      <p:bldP spid="1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P2:</a:t>
            </a:r>
            <a:r>
              <a:rPr lang="en-US" altLang="en-US" dirty="0"/>
              <a:t> </a:t>
            </a:r>
            <a:r>
              <a:rPr lang="en-US" altLang="en-US" dirty="0" smtClean="0"/>
              <a:t/>
            </a:r>
            <a:br>
              <a:rPr lang="en-US" altLang="en-US" dirty="0" smtClean="0"/>
            </a:br>
            <a:r>
              <a:rPr lang="en-US" dirty="0" smtClean="0"/>
              <a:t>Account </a:t>
            </a:r>
            <a:r>
              <a:rPr lang="en-US" dirty="0"/>
              <a:t>for held-to-maturity </a:t>
            </a:r>
            <a:r>
              <a:rPr lang="en-US" dirty="0" smtClean="0"/>
              <a:t>securities.</a:t>
            </a:r>
            <a:r>
              <a:rPr lang="en-US" dirty="0"/>
              <a:t/>
            </a:r>
            <a:br>
              <a:rPr lang="en-US" dirty="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6C25645-4374-48F9-9DCD-C24633F30E46}" type="slidenum">
              <a:rPr lang="en-US" altLang="en-US" smtClean="0">
                <a:solidFill>
                  <a:srgbClr val="898989"/>
                </a:solidFill>
              </a:rPr>
              <a:pPr/>
              <a:t>24</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178618"/>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536507"/>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85775" y="567709"/>
            <a:ext cx="8229600" cy="685800"/>
          </a:xfrm>
        </p:spPr>
        <p:txBody>
          <a:bodyPr/>
          <a:lstStyle/>
          <a:p>
            <a:r>
              <a:rPr lang="en-US" altLang="en-US" b="1" dirty="0" smtClean="0"/>
              <a:t>Held-to-Maturity Securities</a:t>
            </a:r>
          </a:p>
        </p:txBody>
      </p:sp>
      <p:sp>
        <p:nvSpPr>
          <p:cNvPr id="3" name="TextBox 2"/>
          <p:cNvSpPr txBox="1"/>
          <p:nvPr/>
        </p:nvSpPr>
        <p:spPr>
          <a:xfrm>
            <a:off x="571500" y="1253509"/>
            <a:ext cx="8001000" cy="3693319"/>
          </a:xfrm>
          <a:prstGeom prst="rect">
            <a:avLst/>
          </a:prstGeom>
          <a:solidFill>
            <a:schemeClr val="accent4">
              <a:lumMod val="20000"/>
              <a:lumOff val="80000"/>
            </a:schemeClr>
          </a:solidFill>
          <a:ln>
            <a:solidFill>
              <a:schemeClr val="accent2">
                <a:lumMod val="50000"/>
              </a:schemeClr>
            </a:solidFill>
          </a:ln>
          <a:effectLst>
            <a:outerShdw blurRad="50800" dist="38100" dir="2700000" algn="tl" rotWithShape="0">
              <a:prstClr val="black">
                <a:alpha val="40000"/>
              </a:prstClr>
            </a:outerShdw>
          </a:effectLst>
        </p:spPr>
        <p:style>
          <a:lnRef idx="0">
            <a:scrgbClr r="0" g="0" b="0"/>
          </a:lnRef>
          <a:fillRef idx="1002">
            <a:schemeClr val="lt2"/>
          </a:fillRef>
          <a:effectRef idx="0">
            <a:scrgbClr r="0" g="0" b="0"/>
          </a:effectRef>
          <a:fontRef idx="major"/>
        </p:style>
        <p:txBody>
          <a:bodyPr wrap="square">
            <a:spAutoFit/>
          </a:bodyPr>
          <a:lstStyle/>
          <a:p>
            <a:pPr marL="457200" indent="-457200">
              <a:buFont typeface="+mj-lt"/>
              <a:buAutoNum type="arabicPeriod"/>
              <a:defRPr/>
            </a:pPr>
            <a:r>
              <a:rPr lang="en-US" sz="2600" dirty="0">
                <a:solidFill>
                  <a:srgbClr val="5A160B"/>
                </a:solidFill>
                <a:latin typeface="Arial" charset="0"/>
                <a:ea typeface="ＭＳ Ｐゴシック" pitchFamily="-108" charset="-128"/>
              </a:rPr>
              <a:t>Debt securities</a:t>
            </a:r>
          </a:p>
          <a:p>
            <a:pPr marL="457200" indent="-457200">
              <a:buFont typeface="+mj-lt"/>
              <a:buAutoNum type="arabicPeriod"/>
              <a:defRPr/>
            </a:pPr>
            <a:r>
              <a:rPr lang="en-US" sz="2600" dirty="0">
                <a:solidFill>
                  <a:srgbClr val="5A160B"/>
                </a:solidFill>
                <a:latin typeface="Arial" charset="0"/>
                <a:ea typeface="ＭＳ Ｐゴシック" pitchFamily="-108" charset="-128"/>
              </a:rPr>
              <a:t>Intent and ability to hold until maturity</a:t>
            </a:r>
          </a:p>
          <a:p>
            <a:pPr marL="457200" indent="-457200">
              <a:buFont typeface="+mj-lt"/>
              <a:buAutoNum type="arabicPeriod"/>
              <a:defRPr/>
            </a:pPr>
            <a:r>
              <a:rPr lang="en-US" sz="2600" dirty="0">
                <a:solidFill>
                  <a:srgbClr val="5A160B"/>
                </a:solidFill>
                <a:latin typeface="Arial" charset="0"/>
                <a:ea typeface="ＭＳ Ｐゴシック" pitchFamily="-108" charset="-128"/>
              </a:rPr>
              <a:t>Reported as:</a:t>
            </a:r>
          </a:p>
          <a:p>
            <a:pPr marL="914400" lvl="1" indent="-457200">
              <a:buFont typeface="+mj-lt"/>
              <a:buAutoNum type="alphaLcParenR"/>
              <a:defRPr/>
            </a:pPr>
            <a:r>
              <a:rPr lang="en-US" sz="2600" dirty="0">
                <a:solidFill>
                  <a:srgbClr val="5A160B"/>
                </a:solidFill>
                <a:latin typeface="Arial" charset="0"/>
                <a:ea typeface="ＭＳ Ｐゴシック" pitchFamily="-108" charset="-128"/>
              </a:rPr>
              <a:t>Current assets if their maturity dates are within one year or the operating cycle, whichever is longer.</a:t>
            </a:r>
          </a:p>
          <a:p>
            <a:pPr marL="914400" lvl="1" indent="-457200">
              <a:buFont typeface="+mj-lt"/>
              <a:buAutoNum type="alphaLcParenR"/>
              <a:defRPr/>
            </a:pPr>
            <a:r>
              <a:rPr lang="en-US" sz="2600" dirty="0">
                <a:solidFill>
                  <a:srgbClr val="5A160B"/>
                </a:solidFill>
                <a:latin typeface="Arial" charset="0"/>
                <a:ea typeface="ＭＳ Ｐゴシック" pitchFamily="-108" charset="-128"/>
              </a:rPr>
              <a:t>Noncurrent investments if their maturity dates are longer than one year or the normal operating cycle, whichever is longer.</a:t>
            </a:r>
          </a:p>
        </p:txBody>
      </p:sp>
      <p:sp>
        <p:nvSpPr>
          <p:cNvPr id="4" name="TextBox 3"/>
          <p:cNvSpPr txBox="1"/>
          <p:nvPr/>
        </p:nvSpPr>
        <p:spPr>
          <a:xfrm>
            <a:off x="571500" y="5063688"/>
            <a:ext cx="8001000" cy="1292662"/>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US" sz="2600" dirty="0">
                <a:solidFill>
                  <a:schemeClr val="accent1">
                    <a:lumMod val="50000"/>
                  </a:schemeClr>
                </a:solidFill>
                <a:latin typeface="Arial" pitchFamily="34" charset="0"/>
                <a:cs typeface="Arial" pitchFamily="34" charset="0"/>
              </a:rPr>
              <a:t>The portfolio of HTM securities is reported at amortized cost. There is no fair value adjustment to the portfolio.</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C64D6B89-E144-42D2-802F-E11A9B9EBE51}" type="slidenum">
              <a:rPr lang="en-US" smtClean="0"/>
              <a:pPr>
                <a:defRPr/>
              </a:pPr>
              <a:t>25</a:t>
            </a:fld>
            <a:endParaRPr lang="en-US" dirty="0"/>
          </a:p>
        </p:txBody>
      </p:sp>
      <p:sp>
        <p:nvSpPr>
          <p:cNvPr id="8" name="Rounded Rectangle 7"/>
          <p:cNvSpPr/>
          <p:nvPr/>
        </p:nvSpPr>
        <p:spPr>
          <a:xfrm>
            <a:off x="138113" y="6477000"/>
            <a:ext cx="3900487" cy="3021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t>Account for held-to-maturity securities.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nodeType="afterGroup">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619125" y="2219325"/>
            <a:ext cx="7302500"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a:spLocks noChangeArrowheads="1"/>
          </p:cNvSpPr>
          <p:nvPr/>
        </p:nvSpPr>
        <p:spPr bwMode="auto">
          <a:xfrm>
            <a:off x="658813" y="685800"/>
            <a:ext cx="6727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Prepare journal entries to record the following transactions involving the short-term securities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658813" y="892175"/>
            <a:ext cx="17049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investments of LA Life.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8"/>
          <p:cNvSpPr>
            <a:spLocks noChangeArrowheads="1"/>
          </p:cNvSpPr>
          <p:nvPr/>
        </p:nvSpPr>
        <p:spPr bwMode="auto">
          <a:xfrm>
            <a:off x="658813" y="1195388"/>
            <a:ext cx="77152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a. On May 14, paid $100 cash to purchase Muni’s 90-day short-term debt securities ($100 principal), dated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9"/>
          <p:cNvSpPr>
            <a:spLocks noChangeArrowheads="1"/>
          </p:cNvSpPr>
          <p:nvPr/>
        </p:nvSpPr>
        <p:spPr bwMode="auto">
          <a:xfrm>
            <a:off x="658813" y="1401763"/>
            <a:ext cx="537006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May 14, that pay 8% interest (categorized as held-to-maturity securities).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0"/>
          <p:cNvSpPr>
            <a:spLocks noChangeArrowheads="1"/>
          </p:cNvSpPr>
          <p:nvPr/>
        </p:nvSpPr>
        <p:spPr bwMode="auto">
          <a:xfrm>
            <a:off x="658813" y="1608138"/>
            <a:ext cx="77977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b. On </a:t>
            </a:r>
            <a:r>
              <a:rPr lang="en-US" altLang="en-US" sz="1300" dirty="0">
                <a:solidFill>
                  <a:srgbClr val="000000"/>
                </a:solidFill>
              </a:rPr>
              <a:t>August 12</a:t>
            </a:r>
            <a:r>
              <a:rPr kumimoji="0" lang="en-US" altLang="en-US" sz="1300" b="0" i="0" u="none" strike="noStrike" cap="none" normalizeH="0" baseline="0" dirty="0">
                <a:ln>
                  <a:noFill/>
                </a:ln>
                <a:solidFill>
                  <a:srgbClr val="000000"/>
                </a:solidFill>
                <a:effectLst/>
                <a:latin typeface="Arial" panose="020B0604020202020204" pitchFamily="34" charset="0"/>
              </a:rPr>
              <a:t>, received a check from Muni in payment of the principal and 90 days’ interest on the debt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11"/>
          <p:cNvSpPr>
            <a:spLocks noChangeArrowheads="1"/>
          </p:cNvSpPr>
          <p:nvPr/>
        </p:nvSpPr>
        <p:spPr bwMode="auto">
          <a:xfrm>
            <a:off x="658813" y="1814513"/>
            <a:ext cx="27543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securities purchased in transaction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2"/>
          <p:cNvSpPr>
            <a:spLocks noChangeArrowheads="1"/>
          </p:cNvSpPr>
          <p:nvPr/>
        </p:nvSpPr>
        <p:spPr bwMode="auto">
          <a:xfrm>
            <a:off x="6369050" y="2239963"/>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Debit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3"/>
          <p:cNvSpPr>
            <a:spLocks noChangeArrowheads="1"/>
          </p:cNvSpPr>
          <p:nvPr/>
        </p:nvSpPr>
        <p:spPr bwMode="auto">
          <a:xfrm>
            <a:off x="7235825" y="2239963"/>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Credit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4"/>
          <p:cNvSpPr>
            <a:spLocks noChangeArrowheads="1"/>
          </p:cNvSpPr>
          <p:nvPr/>
        </p:nvSpPr>
        <p:spPr bwMode="auto">
          <a:xfrm>
            <a:off x="800100" y="2466975"/>
            <a:ext cx="6461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May. 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5"/>
          <p:cNvSpPr>
            <a:spLocks noChangeArrowheads="1"/>
          </p:cNvSpPr>
          <p:nvPr/>
        </p:nvSpPr>
        <p:spPr bwMode="auto">
          <a:xfrm>
            <a:off x="1647825" y="2466975"/>
            <a:ext cx="28035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Short-Term Investments - HTM (Muni)</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6"/>
          <p:cNvSpPr>
            <a:spLocks noChangeArrowheads="1"/>
          </p:cNvSpPr>
          <p:nvPr/>
        </p:nvSpPr>
        <p:spPr bwMode="auto">
          <a:xfrm>
            <a:off x="6661150" y="246697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7"/>
          <p:cNvSpPr>
            <a:spLocks noChangeArrowheads="1"/>
          </p:cNvSpPr>
          <p:nvPr/>
        </p:nvSpPr>
        <p:spPr bwMode="auto">
          <a:xfrm>
            <a:off x="1828800" y="2673350"/>
            <a:ext cx="4445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Cash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8"/>
          <p:cNvSpPr>
            <a:spLocks noChangeArrowheads="1"/>
          </p:cNvSpPr>
          <p:nvPr/>
        </p:nvSpPr>
        <p:spPr bwMode="auto">
          <a:xfrm>
            <a:off x="7558088" y="267335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9"/>
          <p:cNvSpPr>
            <a:spLocks noChangeArrowheads="1"/>
          </p:cNvSpPr>
          <p:nvPr/>
        </p:nvSpPr>
        <p:spPr bwMode="auto">
          <a:xfrm>
            <a:off x="811213" y="3086100"/>
            <a:ext cx="57547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Aug. 12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Rectangle 20"/>
          <p:cNvSpPr>
            <a:spLocks noChangeArrowheads="1"/>
          </p:cNvSpPr>
          <p:nvPr/>
        </p:nvSpPr>
        <p:spPr bwMode="auto">
          <a:xfrm>
            <a:off x="1647825" y="3086100"/>
            <a:ext cx="4445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Cash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1"/>
          <p:cNvSpPr>
            <a:spLocks noChangeArrowheads="1"/>
          </p:cNvSpPr>
          <p:nvPr/>
        </p:nvSpPr>
        <p:spPr bwMode="auto">
          <a:xfrm>
            <a:off x="6661150" y="308610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2"/>
          <p:cNvSpPr>
            <a:spLocks noChangeArrowheads="1"/>
          </p:cNvSpPr>
          <p:nvPr/>
        </p:nvSpPr>
        <p:spPr bwMode="auto">
          <a:xfrm>
            <a:off x="1828800" y="3292475"/>
            <a:ext cx="12398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Interest revenue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3"/>
          <p:cNvSpPr>
            <a:spLocks noChangeArrowheads="1"/>
          </p:cNvSpPr>
          <p:nvPr/>
        </p:nvSpPr>
        <p:spPr bwMode="auto">
          <a:xfrm>
            <a:off x="4360863" y="3292475"/>
            <a:ext cx="16033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($100 x .08 x 90/360)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Rectangle 24"/>
          <p:cNvSpPr>
            <a:spLocks noChangeArrowheads="1"/>
          </p:cNvSpPr>
          <p:nvPr/>
        </p:nvSpPr>
        <p:spPr bwMode="auto">
          <a:xfrm>
            <a:off x="7740650" y="3292475"/>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5"/>
          <p:cNvSpPr>
            <a:spLocks noChangeArrowheads="1"/>
          </p:cNvSpPr>
          <p:nvPr/>
        </p:nvSpPr>
        <p:spPr bwMode="auto">
          <a:xfrm>
            <a:off x="1828800" y="3498850"/>
            <a:ext cx="28035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Short-Term Investments - HTM (Muni)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6"/>
          <p:cNvSpPr>
            <a:spLocks noChangeArrowheads="1"/>
          </p:cNvSpPr>
          <p:nvPr/>
        </p:nvSpPr>
        <p:spPr bwMode="auto">
          <a:xfrm>
            <a:off x="7558088" y="349885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7"/>
          <p:cNvSpPr>
            <a:spLocks noChangeArrowheads="1"/>
          </p:cNvSpPr>
          <p:nvPr/>
        </p:nvSpPr>
        <p:spPr bwMode="auto">
          <a:xfrm>
            <a:off x="3211513" y="2239963"/>
            <a:ext cx="1311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General Journal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8"/>
          <p:cNvSpPr>
            <a:spLocks noChangeArrowheads="1"/>
          </p:cNvSpPr>
          <p:nvPr/>
        </p:nvSpPr>
        <p:spPr bwMode="auto">
          <a:xfrm>
            <a:off x="609600" y="220980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Line 29"/>
          <p:cNvSpPr>
            <a:spLocks noChangeShapeType="1"/>
          </p:cNvSpPr>
          <p:nvPr/>
        </p:nvSpPr>
        <p:spPr bwMode="auto">
          <a:xfrm>
            <a:off x="1516063" y="22304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1516063" y="2230438"/>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Line 31"/>
          <p:cNvSpPr>
            <a:spLocks noChangeShapeType="1"/>
          </p:cNvSpPr>
          <p:nvPr/>
        </p:nvSpPr>
        <p:spPr bwMode="auto">
          <a:xfrm>
            <a:off x="6116638" y="22304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Rectangle 32"/>
          <p:cNvSpPr>
            <a:spLocks noChangeArrowheads="1"/>
          </p:cNvSpPr>
          <p:nvPr/>
        </p:nvSpPr>
        <p:spPr bwMode="auto">
          <a:xfrm>
            <a:off x="6116638" y="223043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Line 33"/>
          <p:cNvSpPr>
            <a:spLocks noChangeShapeType="1"/>
          </p:cNvSpPr>
          <p:nvPr/>
        </p:nvSpPr>
        <p:spPr bwMode="auto">
          <a:xfrm>
            <a:off x="7013575" y="22304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Rectangle 34"/>
          <p:cNvSpPr>
            <a:spLocks noChangeArrowheads="1"/>
          </p:cNvSpPr>
          <p:nvPr/>
        </p:nvSpPr>
        <p:spPr bwMode="auto">
          <a:xfrm>
            <a:off x="7013575" y="223043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35"/>
          <p:cNvSpPr>
            <a:spLocks noChangeArrowheads="1"/>
          </p:cNvSpPr>
          <p:nvPr/>
        </p:nvSpPr>
        <p:spPr bwMode="auto">
          <a:xfrm>
            <a:off x="7900988" y="2230438"/>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Line 36"/>
          <p:cNvSpPr>
            <a:spLocks noChangeShapeType="1"/>
          </p:cNvSpPr>
          <p:nvPr/>
        </p:nvSpPr>
        <p:spPr bwMode="auto">
          <a:xfrm>
            <a:off x="619125" y="2457450"/>
            <a:ext cx="0" cy="12382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Rectangle 37"/>
          <p:cNvSpPr>
            <a:spLocks noChangeArrowheads="1"/>
          </p:cNvSpPr>
          <p:nvPr/>
        </p:nvSpPr>
        <p:spPr bwMode="auto">
          <a:xfrm>
            <a:off x="619125" y="2457450"/>
            <a:ext cx="9525" cy="12382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Line 38"/>
          <p:cNvSpPr>
            <a:spLocks noChangeShapeType="1"/>
          </p:cNvSpPr>
          <p:nvPr/>
        </p:nvSpPr>
        <p:spPr bwMode="auto">
          <a:xfrm>
            <a:off x="1516063" y="2457450"/>
            <a:ext cx="0" cy="12382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Rectangle 39"/>
          <p:cNvSpPr>
            <a:spLocks noChangeArrowheads="1"/>
          </p:cNvSpPr>
          <p:nvPr/>
        </p:nvSpPr>
        <p:spPr bwMode="auto">
          <a:xfrm>
            <a:off x="1516063" y="2457450"/>
            <a:ext cx="11113" cy="12382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Line 40"/>
          <p:cNvSpPr>
            <a:spLocks noChangeShapeType="1"/>
          </p:cNvSpPr>
          <p:nvPr/>
        </p:nvSpPr>
        <p:spPr bwMode="auto">
          <a:xfrm>
            <a:off x="6116638" y="2457450"/>
            <a:ext cx="0" cy="12382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Rectangle 41"/>
          <p:cNvSpPr>
            <a:spLocks noChangeArrowheads="1"/>
          </p:cNvSpPr>
          <p:nvPr/>
        </p:nvSpPr>
        <p:spPr bwMode="auto">
          <a:xfrm>
            <a:off x="6116638" y="2457450"/>
            <a:ext cx="9525" cy="12382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Line 42"/>
          <p:cNvSpPr>
            <a:spLocks noChangeShapeType="1"/>
          </p:cNvSpPr>
          <p:nvPr/>
        </p:nvSpPr>
        <p:spPr bwMode="auto">
          <a:xfrm>
            <a:off x="7013575" y="2457450"/>
            <a:ext cx="0" cy="12382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Rectangle 43"/>
          <p:cNvSpPr>
            <a:spLocks noChangeArrowheads="1"/>
          </p:cNvSpPr>
          <p:nvPr/>
        </p:nvSpPr>
        <p:spPr bwMode="auto">
          <a:xfrm>
            <a:off x="7013575" y="2457450"/>
            <a:ext cx="9525" cy="12382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Line 44"/>
          <p:cNvSpPr>
            <a:spLocks noChangeShapeType="1"/>
          </p:cNvSpPr>
          <p:nvPr/>
        </p:nvSpPr>
        <p:spPr bwMode="auto">
          <a:xfrm>
            <a:off x="7912100" y="2457450"/>
            <a:ext cx="0" cy="12382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Rectangle 45"/>
          <p:cNvSpPr>
            <a:spLocks noChangeArrowheads="1"/>
          </p:cNvSpPr>
          <p:nvPr/>
        </p:nvSpPr>
        <p:spPr bwMode="auto">
          <a:xfrm>
            <a:off x="7912100" y="2457450"/>
            <a:ext cx="9525" cy="12382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46"/>
          <p:cNvSpPr>
            <a:spLocks noChangeArrowheads="1"/>
          </p:cNvSpPr>
          <p:nvPr/>
        </p:nvSpPr>
        <p:spPr bwMode="auto">
          <a:xfrm>
            <a:off x="628650" y="2209800"/>
            <a:ext cx="72929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47"/>
          <p:cNvSpPr>
            <a:spLocks noChangeArrowheads="1"/>
          </p:cNvSpPr>
          <p:nvPr/>
        </p:nvSpPr>
        <p:spPr bwMode="auto">
          <a:xfrm>
            <a:off x="628650" y="2436813"/>
            <a:ext cx="72929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Line 48"/>
          <p:cNvSpPr>
            <a:spLocks noChangeShapeType="1"/>
          </p:cNvSpPr>
          <p:nvPr/>
        </p:nvSpPr>
        <p:spPr bwMode="auto">
          <a:xfrm>
            <a:off x="628650" y="2652713"/>
            <a:ext cx="72929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Rectangle 49"/>
          <p:cNvSpPr>
            <a:spLocks noChangeArrowheads="1"/>
          </p:cNvSpPr>
          <p:nvPr/>
        </p:nvSpPr>
        <p:spPr bwMode="auto">
          <a:xfrm>
            <a:off x="628650" y="2652713"/>
            <a:ext cx="72929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Line 50"/>
          <p:cNvSpPr>
            <a:spLocks noChangeShapeType="1"/>
          </p:cNvSpPr>
          <p:nvPr/>
        </p:nvSpPr>
        <p:spPr bwMode="auto">
          <a:xfrm>
            <a:off x="628650" y="2859088"/>
            <a:ext cx="72929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Rectangle 51"/>
          <p:cNvSpPr>
            <a:spLocks noChangeArrowheads="1"/>
          </p:cNvSpPr>
          <p:nvPr/>
        </p:nvSpPr>
        <p:spPr bwMode="auto">
          <a:xfrm>
            <a:off x="628650" y="2859088"/>
            <a:ext cx="72929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Line 52"/>
          <p:cNvSpPr>
            <a:spLocks noChangeShapeType="1"/>
          </p:cNvSpPr>
          <p:nvPr/>
        </p:nvSpPr>
        <p:spPr bwMode="auto">
          <a:xfrm>
            <a:off x="628650" y="3065463"/>
            <a:ext cx="72929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Rectangle 53"/>
          <p:cNvSpPr>
            <a:spLocks noChangeArrowheads="1"/>
          </p:cNvSpPr>
          <p:nvPr/>
        </p:nvSpPr>
        <p:spPr bwMode="auto">
          <a:xfrm>
            <a:off x="628650" y="3065463"/>
            <a:ext cx="72929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Line 54"/>
          <p:cNvSpPr>
            <a:spLocks noChangeShapeType="1"/>
          </p:cNvSpPr>
          <p:nvPr/>
        </p:nvSpPr>
        <p:spPr bwMode="auto">
          <a:xfrm>
            <a:off x="628650" y="3271838"/>
            <a:ext cx="72929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Rectangle 55"/>
          <p:cNvSpPr>
            <a:spLocks noChangeArrowheads="1"/>
          </p:cNvSpPr>
          <p:nvPr/>
        </p:nvSpPr>
        <p:spPr bwMode="auto">
          <a:xfrm>
            <a:off x="628650" y="3271838"/>
            <a:ext cx="72929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Line 56"/>
          <p:cNvSpPr>
            <a:spLocks noChangeShapeType="1"/>
          </p:cNvSpPr>
          <p:nvPr/>
        </p:nvSpPr>
        <p:spPr bwMode="auto">
          <a:xfrm>
            <a:off x="628650" y="3478213"/>
            <a:ext cx="72929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Rectangle 57"/>
          <p:cNvSpPr>
            <a:spLocks noChangeArrowheads="1"/>
          </p:cNvSpPr>
          <p:nvPr/>
        </p:nvSpPr>
        <p:spPr bwMode="auto">
          <a:xfrm>
            <a:off x="628650" y="3478213"/>
            <a:ext cx="72929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Line 58"/>
          <p:cNvSpPr>
            <a:spLocks noChangeShapeType="1"/>
          </p:cNvSpPr>
          <p:nvPr/>
        </p:nvSpPr>
        <p:spPr bwMode="auto">
          <a:xfrm>
            <a:off x="628650" y="3684588"/>
            <a:ext cx="72929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Rectangle 59"/>
          <p:cNvSpPr>
            <a:spLocks noChangeArrowheads="1"/>
          </p:cNvSpPr>
          <p:nvPr/>
        </p:nvSpPr>
        <p:spPr bwMode="auto">
          <a:xfrm>
            <a:off x="628650" y="3684588"/>
            <a:ext cx="72929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58"/>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15-2</a:t>
            </a:r>
            <a:endParaRPr lang="en-US" b="1" dirty="0">
              <a:solidFill>
                <a:prstClr val="white"/>
              </a:solidFill>
            </a:endParaRPr>
          </a:p>
        </p:txBody>
      </p:sp>
      <p:sp>
        <p:nvSpPr>
          <p:cNvPr id="60" name="Rounded Rectangle 59"/>
          <p:cNvSpPr/>
          <p:nvPr/>
        </p:nvSpPr>
        <p:spPr>
          <a:xfrm>
            <a:off x="138113" y="6477000"/>
            <a:ext cx="3900487" cy="3021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t>Account for held-to-maturity securities.</a:t>
            </a:r>
          </a:p>
        </p:txBody>
      </p:sp>
    </p:spTree>
    <p:extLst>
      <p:ext uri="{BB962C8B-B14F-4D97-AF65-F5344CB8AC3E}">
        <p14:creationId xmlns:p14="http://schemas.microsoft.com/office/powerpoint/2010/main" val="2488775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8"/>
                                        </p:tgtEl>
                                        <p:attrNameLst>
                                          <p:attrName>style.visibility</p:attrName>
                                        </p:attrNameLst>
                                      </p:cBhvr>
                                      <p:to>
                                        <p:strVal val="visible"/>
                                      </p:to>
                                    </p:set>
                                    <p:animEffect transition="in" filter="fade">
                                      <p:cBhvr>
                                        <p:cTn id="31" dur="500"/>
                                        <p:tgtEl>
                                          <p:spTgt spid="1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9"/>
                                        </p:tgtEl>
                                        <p:attrNameLst>
                                          <p:attrName>style.visibility</p:attrName>
                                        </p:attrNameLst>
                                      </p:cBhvr>
                                      <p:to>
                                        <p:strVal val="visible"/>
                                      </p:to>
                                    </p:set>
                                    <p:animEffect transition="in" filter="fade">
                                      <p:cBhvr>
                                        <p:cTn id="34" dur="500"/>
                                        <p:tgtEl>
                                          <p:spTgt spid="12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0"/>
                                        </p:tgtEl>
                                        <p:attrNameLst>
                                          <p:attrName>style.visibility</p:attrName>
                                        </p:attrNameLst>
                                      </p:cBhvr>
                                      <p:to>
                                        <p:strVal val="visible"/>
                                      </p:to>
                                    </p:set>
                                    <p:animEffect transition="in" filter="fade">
                                      <p:cBhvr>
                                        <p:cTn id="37" dur="500"/>
                                        <p:tgtEl>
                                          <p:spTgt spid="1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1"/>
                                        </p:tgtEl>
                                        <p:attrNameLst>
                                          <p:attrName>style.visibility</p:attrName>
                                        </p:attrNameLst>
                                      </p:cBhvr>
                                      <p:to>
                                        <p:strVal val="visible"/>
                                      </p:to>
                                    </p:set>
                                    <p:animEffect transition="in" filter="fade">
                                      <p:cBhvr>
                                        <p:cTn id="40" dur="500"/>
                                        <p:tgtEl>
                                          <p:spTgt spid="1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2"/>
                                        </p:tgtEl>
                                        <p:attrNameLst>
                                          <p:attrName>style.visibility</p:attrName>
                                        </p:attrNameLst>
                                      </p:cBhvr>
                                      <p:to>
                                        <p:strVal val="visible"/>
                                      </p:to>
                                    </p:set>
                                    <p:animEffect transition="in" filter="fade">
                                      <p:cBhvr>
                                        <p:cTn id="43" dur="500"/>
                                        <p:tgtEl>
                                          <p:spTgt spid="13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3"/>
                                        </p:tgtEl>
                                        <p:attrNameLst>
                                          <p:attrName>style.visibility</p:attrName>
                                        </p:attrNameLst>
                                      </p:cBhvr>
                                      <p:to>
                                        <p:strVal val="visible"/>
                                      </p:to>
                                    </p:set>
                                    <p:animEffect transition="in" filter="fade">
                                      <p:cBhvr>
                                        <p:cTn id="46" dur="500"/>
                                        <p:tgtEl>
                                          <p:spTgt spid="13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4"/>
                                        </p:tgtEl>
                                        <p:attrNameLst>
                                          <p:attrName>style.visibility</p:attrName>
                                        </p:attrNameLst>
                                      </p:cBhvr>
                                      <p:to>
                                        <p:strVal val="visible"/>
                                      </p:to>
                                    </p:set>
                                    <p:animEffect transition="in" filter="fade">
                                      <p:cBhvr>
                                        <p:cTn id="49" dur="500"/>
                                        <p:tgtEl>
                                          <p:spTgt spid="13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5"/>
                                        </p:tgtEl>
                                        <p:attrNameLst>
                                          <p:attrName>style.visibility</p:attrName>
                                        </p:attrNameLst>
                                      </p:cBhvr>
                                      <p:to>
                                        <p:strVal val="visible"/>
                                      </p:to>
                                    </p:set>
                                    <p:animEffect transition="in" filter="fade">
                                      <p:cBhvr>
                                        <p:cTn id="52" dur="500"/>
                                        <p:tgtEl>
                                          <p:spTgt spid="13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36"/>
                                        </p:tgtEl>
                                        <p:attrNameLst>
                                          <p:attrName>style.visibility</p:attrName>
                                        </p:attrNameLst>
                                      </p:cBhvr>
                                      <p:to>
                                        <p:strVal val="visible"/>
                                      </p:to>
                                    </p:set>
                                    <p:animEffect transition="in" filter="fade">
                                      <p:cBhvr>
                                        <p:cTn id="55" dur="500"/>
                                        <p:tgtEl>
                                          <p:spTgt spid="13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7"/>
                                        </p:tgtEl>
                                        <p:attrNameLst>
                                          <p:attrName>style.visibility</p:attrName>
                                        </p:attrNameLst>
                                      </p:cBhvr>
                                      <p:to>
                                        <p:strVal val="visible"/>
                                      </p:to>
                                    </p:set>
                                    <p:animEffect transition="in" filter="fade">
                                      <p:cBhvr>
                                        <p:cTn id="58" dur="500"/>
                                        <p:tgtEl>
                                          <p:spTgt spid="13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8"/>
                                        </p:tgtEl>
                                        <p:attrNameLst>
                                          <p:attrName>style.visibility</p:attrName>
                                        </p:attrNameLst>
                                      </p:cBhvr>
                                      <p:to>
                                        <p:strVal val="visible"/>
                                      </p:to>
                                    </p:set>
                                    <p:animEffect transition="in" filter="fade">
                                      <p:cBhvr>
                                        <p:cTn id="61" dur="500"/>
                                        <p:tgtEl>
                                          <p:spTgt spid="13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39"/>
                                        </p:tgtEl>
                                        <p:attrNameLst>
                                          <p:attrName>style.visibility</p:attrName>
                                        </p:attrNameLst>
                                      </p:cBhvr>
                                      <p:to>
                                        <p:strVal val="visible"/>
                                      </p:to>
                                    </p:set>
                                    <p:animEffect transition="in" filter="fade">
                                      <p:cBhvr>
                                        <p:cTn id="64" dur="500"/>
                                        <p:tgtEl>
                                          <p:spTgt spid="13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40"/>
                                        </p:tgtEl>
                                        <p:attrNameLst>
                                          <p:attrName>style.visibility</p:attrName>
                                        </p:attrNameLst>
                                      </p:cBhvr>
                                      <p:to>
                                        <p:strVal val="visible"/>
                                      </p:to>
                                    </p:set>
                                    <p:animEffect transition="in" filter="fade">
                                      <p:cBhvr>
                                        <p:cTn id="67" dur="500"/>
                                        <p:tgtEl>
                                          <p:spTgt spid="14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41"/>
                                        </p:tgtEl>
                                        <p:attrNameLst>
                                          <p:attrName>style.visibility</p:attrName>
                                        </p:attrNameLst>
                                      </p:cBhvr>
                                      <p:to>
                                        <p:strVal val="visible"/>
                                      </p:to>
                                    </p:set>
                                    <p:animEffect transition="in" filter="fade">
                                      <p:cBhvr>
                                        <p:cTn id="70" dur="500"/>
                                        <p:tgtEl>
                                          <p:spTgt spid="14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42"/>
                                        </p:tgtEl>
                                        <p:attrNameLst>
                                          <p:attrName>style.visibility</p:attrName>
                                        </p:attrNameLst>
                                      </p:cBhvr>
                                      <p:to>
                                        <p:strVal val="visible"/>
                                      </p:to>
                                    </p:set>
                                    <p:animEffect transition="in" filter="fade">
                                      <p:cBhvr>
                                        <p:cTn id="73" dur="500"/>
                                        <p:tgtEl>
                                          <p:spTgt spid="14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43"/>
                                        </p:tgtEl>
                                        <p:attrNameLst>
                                          <p:attrName>style.visibility</p:attrName>
                                        </p:attrNameLst>
                                      </p:cBhvr>
                                      <p:to>
                                        <p:strVal val="visible"/>
                                      </p:to>
                                    </p:set>
                                    <p:animEffect transition="in" filter="fade">
                                      <p:cBhvr>
                                        <p:cTn id="76" dur="500"/>
                                        <p:tgtEl>
                                          <p:spTgt spid="14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Effect transition="in" filter="fade">
                                      <p:cBhvr>
                                        <p:cTn id="79" dur="500"/>
                                        <p:tgtEl>
                                          <p:spTgt spid="14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45"/>
                                        </p:tgtEl>
                                        <p:attrNameLst>
                                          <p:attrName>style.visibility</p:attrName>
                                        </p:attrNameLst>
                                      </p:cBhvr>
                                      <p:to>
                                        <p:strVal val="visible"/>
                                      </p:to>
                                    </p:set>
                                    <p:animEffect transition="in" filter="fade">
                                      <p:cBhvr>
                                        <p:cTn id="82" dur="500"/>
                                        <p:tgtEl>
                                          <p:spTgt spid="14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46"/>
                                        </p:tgtEl>
                                        <p:attrNameLst>
                                          <p:attrName>style.visibility</p:attrName>
                                        </p:attrNameLst>
                                      </p:cBhvr>
                                      <p:to>
                                        <p:strVal val="visible"/>
                                      </p:to>
                                    </p:set>
                                    <p:animEffect transition="in" filter="fade">
                                      <p:cBhvr>
                                        <p:cTn id="85" dur="500"/>
                                        <p:tgtEl>
                                          <p:spTgt spid="14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500"/>
                                        <p:tgtEl>
                                          <p:spTgt spid="14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fade">
                                      <p:cBhvr>
                                        <p:cTn id="91" dur="500"/>
                                        <p:tgtEl>
                                          <p:spTgt spid="14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49"/>
                                        </p:tgtEl>
                                        <p:attrNameLst>
                                          <p:attrName>style.visibility</p:attrName>
                                        </p:attrNameLst>
                                      </p:cBhvr>
                                      <p:to>
                                        <p:strVal val="visible"/>
                                      </p:to>
                                    </p:set>
                                    <p:animEffect transition="in" filter="fade">
                                      <p:cBhvr>
                                        <p:cTn id="94" dur="500"/>
                                        <p:tgtEl>
                                          <p:spTgt spid="14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50"/>
                                        </p:tgtEl>
                                        <p:attrNameLst>
                                          <p:attrName>style.visibility</p:attrName>
                                        </p:attrNameLst>
                                      </p:cBhvr>
                                      <p:to>
                                        <p:strVal val="visible"/>
                                      </p:to>
                                    </p:set>
                                    <p:animEffect transition="in" filter="fade">
                                      <p:cBhvr>
                                        <p:cTn id="97" dur="500"/>
                                        <p:tgtEl>
                                          <p:spTgt spid="15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51"/>
                                        </p:tgtEl>
                                        <p:attrNameLst>
                                          <p:attrName>style.visibility</p:attrName>
                                        </p:attrNameLst>
                                      </p:cBhvr>
                                      <p:to>
                                        <p:strVal val="visible"/>
                                      </p:to>
                                    </p:set>
                                    <p:animEffect transition="in" filter="fade">
                                      <p:cBhvr>
                                        <p:cTn id="100" dur="500"/>
                                        <p:tgtEl>
                                          <p:spTgt spid="15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53"/>
                                        </p:tgtEl>
                                        <p:attrNameLst>
                                          <p:attrName>style.visibility</p:attrName>
                                        </p:attrNameLst>
                                      </p:cBhvr>
                                      <p:to>
                                        <p:strVal val="visible"/>
                                      </p:to>
                                    </p:set>
                                    <p:animEffect transition="in" filter="fade">
                                      <p:cBhvr>
                                        <p:cTn id="103" dur="500"/>
                                        <p:tgtEl>
                                          <p:spTgt spid="153"/>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54"/>
                                        </p:tgtEl>
                                        <p:attrNameLst>
                                          <p:attrName>style.visibility</p:attrName>
                                        </p:attrNameLst>
                                      </p:cBhvr>
                                      <p:to>
                                        <p:strVal val="visible"/>
                                      </p:to>
                                    </p:set>
                                    <p:animEffect transition="in" filter="fade">
                                      <p:cBhvr>
                                        <p:cTn id="106" dur="500"/>
                                        <p:tgtEl>
                                          <p:spTgt spid="154"/>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55"/>
                                        </p:tgtEl>
                                        <p:attrNameLst>
                                          <p:attrName>style.visibility</p:attrName>
                                        </p:attrNameLst>
                                      </p:cBhvr>
                                      <p:to>
                                        <p:strVal val="visible"/>
                                      </p:to>
                                    </p:set>
                                    <p:animEffect transition="in" filter="fade">
                                      <p:cBhvr>
                                        <p:cTn id="109" dur="500"/>
                                        <p:tgtEl>
                                          <p:spTgt spid="155"/>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fade">
                                      <p:cBhvr>
                                        <p:cTn id="112" dur="500"/>
                                        <p:tgtEl>
                                          <p:spTgt spid="156"/>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57"/>
                                        </p:tgtEl>
                                        <p:attrNameLst>
                                          <p:attrName>style.visibility</p:attrName>
                                        </p:attrNameLst>
                                      </p:cBhvr>
                                      <p:to>
                                        <p:strVal val="visible"/>
                                      </p:to>
                                    </p:set>
                                    <p:animEffect transition="in" filter="fade">
                                      <p:cBhvr>
                                        <p:cTn id="115" dur="500"/>
                                        <p:tgtEl>
                                          <p:spTgt spid="157"/>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500"/>
                                        <p:tgtEl>
                                          <p:spTgt spid="16"/>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500"/>
                                        <p:tgtEl>
                                          <p:spTgt spid="17"/>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18"/>
                                        </p:tgtEl>
                                        <p:attrNameLst>
                                          <p:attrName>style.visibility</p:attrName>
                                        </p:attrNameLst>
                                      </p:cBhvr>
                                      <p:to>
                                        <p:strVal val="visible"/>
                                      </p:to>
                                    </p:set>
                                    <p:animEffect transition="in" filter="fade">
                                      <p:cBhvr>
                                        <p:cTn id="130" dur="500"/>
                                        <p:tgtEl>
                                          <p:spTgt spid="18"/>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19"/>
                                        </p:tgtEl>
                                        <p:attrNameLst>
                                          <p:attrName>style.visibility</p:attrName>
                                        </p:attrNameLst>
                                      </p:cBhvr>
                                      <p:to>
                                        <p:strVal val="visible"/>
                                      </p:to>
                                    </p:set>
                                    <p:animEffect transition="in" filter="fade">
                                      <p:cBhvr>
                                        <p:cTn id="135" dur="500"/>
                                        <p:tgtEl>
                                          <p:spTgt spid="19"/>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20"/>
                                        </p:tgtEl>
                                        <p:attrNameLst>
                                          <p:attrName>style.visibility</p:attrName>
                                        </p:attrNameLst>
                                      </p:cBhvr>
                                      <p:to>
                                        <p:strVal val="visible"/>
                                      </p:to>
                                    </p:set>
                                    <p:animEffect transition="in" filter="fade">
                                      <p:cBhvr>
                                        <p:cTn id="140" dur="500"/>
                                        <p:tgtEl>
                                          <p:spTgt spid="20"/>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21"/>
                                        </p:tgtEl>
                                        <p:attrNameLst>
                                          <p:attrName>style.visibility</p:attrName>
                                        </p:attrNameLst>
                                      </p:cBhvr>
                                      <p:to>
                                        <p:strVal val="visible"/>
                                      </p:to>
                                    </p:set>
                                    <p:animEffect transition="in" filter="fade">
                                      <p:cBhvr>
                                        <p:cTn id="145" dur="500"/>
                                        <p:tgtEl>
                                          <p:spTgt spid="21"/>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23"/>
                                        </p:tgtEl>
                                        <p:attrNameLst>
                                          <p:attrName>style.visibility</p:attrName>
                                        </p:attrNameLst>
                                      </p:cBhvr>
                                      <p:to>
                                        <p:strVal val="visible"/>
                                      </p:to>
                                    </p:set>
                                    <p:animEffect transition="in" filter="fade">
                                      <p:cBhvr>
                                        <p:cTn id="150" dur="500"/>
                                        <p:tgtEl>
                                          <p:spTgt spid="23"/>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24"/>
                                        </p:tgtEl>
                                        <p:attrNameLst>
                                          <p:attrName>style.visibility</p:attrName>
                                        </p:attrNameLst>
                                      </p:cBhvr>
                                      <p:to>
                                        <p:strVal val="visible"/>
                                      </p:to>
                                    </p:set>
                                    <p:animEffect transition="in" filter="fade">
                                      <p:cBhvr>
                                        <p:cTn id="155" dur="500"/>
                                        <p:tgtEl>
                                          <p:spTgt spid="24"/>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25"/>
                                        </p:tgtEl>
                                        <p:attrNameLst>
                                          <p:attrName>style.visibility</p:attrName>
                                        </p:attrNameLst>
                                      </p:cBhvr>
                                      <p:to>
                                        <p:strVal val="visible"/>
                                      </p:to>
                                    </p:set>
                                    <p:animEffect transition="in" filter="fade">
                                      <p:cBhvr>
                                        <p:cTn id="160" dur="500"/>
                                        <p:tgtEl>
                                          <p:spTgt spid="25"/>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grpId="0" nodeType="clickEffect">
                                  <p:stCondLst>
                                    <p:cond delay="0"/>
                                  </p:stCondLst>
                                  <p:childTnLst>
                                    <p:set>
                                      <p:cBhvr>
                                        <p:cTn id="164" dur="1" fill="hold">
                                          <p:stCondLst>
                                            <p:cond delay="0"/>
                                          </p:stCondLst>
                                        </p:cTn>
                                        <p:tgtEl>
                                          <p:spTgt spid="26"/>
                                        </p:tgtEl>
                                        <p:attrNameLst>
                                          <p:attrName>style.visibility</p:attrName>
                                        </p:attrNameLst>
                                      </p:cBhvr>
                                      <p:to>
                                        <p:strVal val="visible"/>
                                      </p:to>
                                    </p:set>
                                    <p:animEffect transition="in" filter="fade">
                                      <p:cBhvr>
                                        <p:cTn id="165" dur="500"/>
                                        <p:tgtEl>
                                          <p:spTgt spid="26"/>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27"/>
                                        </p:tgtEl>
                                        <p:attrNameLst>
                                          <p:attrName>style.visibility</p:attrName>
                                        </p:attrNameLst>
                                      </p:cBhvr>
                                      <p:to>
                                        <p:strVal val="visible"/>
                                      </p:to>
                                    </p:set>
                                    <p:animEffect transition="in" filter="fade">
                                      <p:cBhvr>
                                        <p:cTn id="170" dur="500"/>
                                        <p:tgtEl>
                                          <p:spTgt spid="27"/>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22"/>
                                        </p:tgtEl>
                                        <p:attrNameLst>
                                          <p:attrName>style.visibility</p:attrName>
                                        </p:attrNameLst>
                                      </p:cBhvr>
                                      <p:to>
                                        <p:strVal val="visible"/>
                                      </p:to>
                                    </p:set>
                                    <p:animEffect transition="in" filter="fade">
                                      <p:cBhvr>
                                        <p:cTn id="17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animBg="1"/>
      <p:bldP spid="30" grpId="0" animBg="1"/>
      <p:bldP spid="31"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3" grpId="0" animBg="1"/>
      <p:bldP spid="154" grpId="0" animBg="1"/>
      <p:bldP spid="155" grpId="0" animBg="1"/>
      <p:bldP spid="156" grpId="0" animBg="1"/>
      <p:bldP spid="1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P3:	</a:t>
            </a:r>
            <a:br>
              <a:rPr lang="en-US" altLang="en-US" dirty="0" smtClean="0"/>
            </a:br>
            <a:r>
              <a:rPr lang="en-US" dirty="0" smtClean="0"/>
              <a:t>Account </a:t>
            </a:r>
            <a:r>
              <a:rPr lang="en-US" dirty="0"/>
              <a:t>for available-for-sale </a:t>
            </a:r>
            <a:r>
              <a:rPr lang="en-US" dirty="0" smtClean="0"/>
              <a:t>securities.</a:t>
            </a:r>
            <a:r>
              <a:rPr lang="en-US" dirty="0"/>
              <a:t/>
            </a:r>
            <a:br>
              <a:rPr lang="en-US" dirty="0"/>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6C25645-4374-48F9-9DCD-C24633F30E46}" type="slidenum">
              <a:rPr lang="en-US" altLang="en-US" smtClean="0">
                <a:solidFill>
                  <a:srgbClr val="898989"/>
                </a:solidFill>
              </a:rPr>
              <a:pPr/>
              <a:t>27</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75106"/>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609600"/>
            <a:ext cx="8229600" cy="762000"/>
          </a:xfrm>
        </p:spPr>
        <p:txBody>
          <a:bodyPr/>
          <a:lstStyle/>
          <a:p>
            <a:r>
              <a:rPr lang="en-US" altLang="en-US" b="1" dirty="0" smtClean="0"/>
              <a:t>Available-for-Sale Securities</a:t>
            </a:r>
          </a:p>
        </p:txBody>
      </p:sp>
      <p:sp>
        <p:nvSpPr>
          <p:cNvPr id="3" name="TextBox 2"/>
          <p:cNvSpPr txBox="1"/>
          <p:nvPr/>
        </p:nvSpPr>
        <p:spPr>
          <a:xfrm>
            <a:off x="304800" y="1447800"/>
            <a:ext cx="8458200" cy="4524315"/>
          </a:xfrm>
          <a:prstGeom prst="rect">
            <a:avLst/>
          </a:prstGeom>
          <a:solidFill>
            <a:schemeClr val="accent1">
              <a:lumMod val="50000"/>
            </a:schemeClr>
          </a:solidFill>
          <a:ln>
            <a:solidFill>
              <a:schemeClr val="tx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457200" indent="-457200">
              <a:buFont typeface="+mj-lt"/>
              <a:buAutoNum type="arabicPeriod"/>
              <a:defRPr/>
            </a:pPr>
            <a:r>
              <a:rPr lang="en-US" sz="2400" dirty="0">
                <a:solidFill>
                  <a:srgbClr val="FFFFFF"/>
                </a:solidFill>
                <a:latin typeface="Arial" charset="0"/>
                <a:ea typeface="ＭＳ Ｐゴシック" pitchFamily="-108" charset="-128"/>
              </a:rPr>
              <a:t>Debt and equity securities not classified as trading or held-to-maturity </a:t>
            </a:r>
          </a:p>
          <a:p>
            <a:pPr marL="457200" indent="-457200">
              <a:buFont typeface="+mj-lt"/>
              <a:buAutoNum type="arabicPeriod"/>
              <a:defRPr/>
            </a:pPr>
            <a:r>
              <a:rPr lang="en-US" sz="2400" dirty="0">
                <a:solidFill>
                  <a:srgbClr val="FFFFFF"/>
                </a:solidFill>
                <a:latin typeface="Arial" charset="0"/>
                <a:ea typeface="ＭＳ Ｐゴシック" pitchFamily="-108" charset="-128"/>
              </a:rPr>
              <a:t>Not actively managed </a:t>
            </a:r>
          </a:p>
          <a:p>
            <a:pPr marL="457200" indent="-457200">
              <a:buFont typeface="+mj-lt"/>
              <a:buAutoNum type="arabicPeriod"/>
              <a:defRPr/>
            </a:pPr>
            <a:r>
              <a:rPr lang="en-US" sz="2400" dirty="0">
                <a:solidFill>
                  <a:srgbClr val="FFFFFF"/>
                </a:solidFill>
                <a:latin typeface="Arial" charset="0"/>
                <a:ea typeface="ＭＳ Ｐゴシック" pitchFamily="-108" charset="-128"/>
              </a:rPr>
              <a:t>Report as: </a:t>
            </a:r>
          </a:p>
          <a:p>
            <a:pPr marL="914400" lvl="1" indent="-457200">
              <a:buFont typeface="+mj-lt"/>
              <a:buAutoNum type="alphaLcParenR"/>
              <a:defRPr/>
            </a:pPr>
            <a:r>
              <a:rPr lang="en-US" sz="2400" dirty="0">
                <a:solidFill>
                  <a:srgbClr val="FFFFFF"/>
                </a:solidFill>
                <a:latin typeface="Arial" charset="0"/>
                <a:ea typeface="ＭＳ Ｐゴシック" pitchFamily="-108" charset="-128"/>
              </a:rPr>
              <a:t>Short-term investments if the intent is to sell the securities within one year or the normal operating cycle, whichever is longer. </a:t>
            </a:r>
          </a:p>
          <a:p>
            <a:pPr marL="914400" lvl="1" indent="-457200">
              <a:buFont typeface="+mj-lt"/>
              <a:buAutoNum type="alphaLcParenR"/>
              <a:defRPr/>
            </a:pPr>
            <a:r>
              <a:rPr lang="en-US" sz="2400" dirty="0">
                <a:solidFill>
                  <a:srgbClr val="FFFFFF"/>
                </a:solidFill>
                <a:latin typeface="Arial" charset="0"/>
                <a:ea typeface="ＭＳ Ｐゴシック" pitchFamily="-108" charset="-128"/>
              </a:rPr>
              <a:t>Long-term investments if securities do not meet   short-term investment criteria.</a:t>
            </a:r>
          </a:p>
          <a:p>
            <a:pPr marL="457200" indent="-457200">
              <a:buFont typeface="+mj-lt"/>
              <a:buAutoNum type="arabicPeriod"/>
              <a:defRPr/>
            </a:pPr>
            <a:r>
              <a:rPr lang="en-US" sz="2400" dirty="0">
                <a:solidFill>
                  <a:srgbClr val="FFFFFF"/>
                </a:solidFill>
                <a:latin typeface="Arial" charset="0"/>
                <a:ea typeface="ＭＳ Ｐゴシック" pitchFamily="-108" charset="-128"/>
              </a:rPr>
              <a:t>Valued at fair value</a:t>
            </a:r>
          </a:p>
          <a:p>
            <a:pPr marL="457200" indent="-457200">
              <a:buFont typeface="+mj-lt"/>
              <a:buAutoNum type="arabicPeriod"/>
              <a:defRPr/>
            </a:pPr>
            <a:r>
              <a:rPr lang="en-US" sz="2400" dirty="0">
                <a:solidFill>
                  <a:srgbClr val="FFFFFF"/>
                </a:solidFill>
                <a:latin typeface="Arial" charset="0"/>
                <a:ea typeface="ＭＳ Ｐゴシック" pitchFamily="-108" charset="-128"/>
              </a:rPr>
              <a:t>Unrealized  gains or loss reported in the equity section of the balance sheet as part of comprehensive income</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C64D6B89-E144-42D2-802F-E11A9B9EBE51}" type="slidenum">
              <a:rPr lang="en-US" smtClean="0"/>
              <a:pPr>
                <a:defRPr/>
              </a:pPr>
              <a:t>28</a:t>
            </a:fld>
            <a:endParaRPr lang="en-US" dirty="0"/>
          </a:p>
        </p:txBody>
      </p:sp>
      <p:sp>
        <p:nvSpPr>
          <p:cNvPr id="7" name="Rounded Rectangle 6"/>
          <p:cNvSpPr/>
          <p:nvPr/>
        </p:nvSpPr>
        <p:spPr>
          <a:xfrm>
            <a:off x="138113" y="6477000"/>
            <a:ext cx="4205287" cy="3021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t>Account for available-for-sale securities.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533400"/>
            <a:ext cx="8229600" cy="609600"/>
          </a:xfrm>
        </p:spPr>
        <p:txBody>
          <a:bodyPr/>
          <a:lstStyle/>
          <a:p>
            <a:r>
              <a:rPr lang="en-US" altLang="en-US" b="1" dirty="0" smtClean="0"/>
              <a:t>Available-for-Sale Securities</a:t>
            </a:r>
          </a:p>
        </p:txBody>
      </p:sp>
      <p:sp>
        <p:nvSpPr>
          <p:cNvPr id="7" name="TextBox 6"/>
          <p:cNvSpPr txBox="1"/>
          <p:nvPr/>
        </p:nvSpPr>
        <p:spPr>
          <a:xfrm>
            <a:off x="304800" y="1219200"/>
            <a:ext cx="8534400" cy="1815882"/>
          </a:xfrm>
          <a:prstGeom prst="rect">
            <a:avLst/>
          </a:prstGeom>
          <a:solidFill>
            <a:schemeClr val="accent2">
              <a:lumMod val="40000"/>
              <a:lumOff val="60000"/>
            </a:schemeClr>
          </a:solidFill>
          <a:ln w="12700">
            <a:solidFill>
              <a:schemeClr val="accent2">
                <a:lumMod val="50000"/>
              </a:schemeClr>
            </a:solidFill>
          </a:ln>
        </p:spPr>
        <p:txBody>
          <a:bodyPr wrap="square">
            <a:spAutoFit/>
          </a:bodyPr>
          <a:lstStyle/>
          <a:p>
            <a:pPr algn="ctr">
              <a:defRPr/>
            </a:pPr>
            <a:r>
              <a:rPr lang="en-US" sz="2800" dirty="0">
                <a:solidFill>
                  <a:schemeClr val="accent2">
                    <a:lumMod val="50000"/>
                  </a:schemeClr>
                </a:solidFill>
                <a:latin typeface="Arial" pitchFamily="34" charset="0"/>
                <a:cs typeface="Arial" pitchFamily="34" charset="0"/>
              </a:rPr>
              <a:t>Music City had no prior investments. In the current period, it acquired two available-for-sale securities. At December 31, </a:t>
            </a:r>
            <a:r>
              <a:rPr lang="en-US" sz="2800" dirty="0" smtClean="0">
                <a:solidFill>
                  <a:schemeClr val="accent2">
                    <a:lumMod val="50000"/>
                  </a:schemeClr>
                </a:solidFill>
                <a:latin typeface="Arial" pitchFamily="34" charset="0"/>
                <a:cs typeface="Arial" pitchFamily="34" charset="0"/>
              </a:rPr>
              <a:t>2016, </a:t>
            </a:r>
            <a:r>
              <a:rPr lang="en-US" sz="2800" dirty="0">
                <a:solidFill>
                  <a:schemeClr val="accent2">
                    <a:lumMod val="50000"/>
                  </a:schemeClr>
                </a:solidFill>
                <a:latin typeface="Arial" pitchFamily="34" charset="0"/>
                <a:cs typeface="Arial" pitchFamily="34" charset="0"/>
              </a:rPr>
              <a:t>the following information is provided:</a:t>
            </a:r>
          </a:p>
        </p:txBody>
      </p:sp>
      <p:pic>
        <p:nvPicPr>
          <p:cNvPr id="24582" name="Picture 3"/>
          <p:cNvPicPr>
            <a:picLocks noChangeAspect="1" noChangeArrowheads="1"/>
          </p:cNvPicPr>
          <p:nvPr/>
        </p:nvPicPr>
        <p:blipFill>
          <a:blip r:embed="rId3" cstate="print"/>
          <a:srcRect/>
          <a:stretch>
            <a:fillRect/>
          </a:stretch>
        </p:blipFill>
        <p:spPr bwMode="auto">
          <a:xfrm>
            <a:off x="304800" y="4842282"/>
            <a:ext cx="8610600" cy="1177518"/>
          </a:xfrm>
          <a:prstGeom prst="rect">
            <a:avLst/>
          </a:prstGeom>
          <a:noFill/>
          <a:ln w="9525">
            <a:solidFill>
              <a:schemeClr val="tx1"/>
            </a:solidFill>
            <a:miter lim="800000"/>
            <a:headEnd/>
            <a:tailEnd/>
          </a:ln>
        </p:spPr>
      </p:pic>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Slide Number Placeholder 8"/>
          <p:cNvSpPr>
            <a:spLocks noGrp="1"/>
          </p:cNvSpPr>
          <p:nvPr>
            <p:ph type="sldNum" sz="quarter" idx="12"/>
          </p:nvPr>
        </p:nvSpPr>
        <p:spPr/>
        <p:txBody>
          <a:bodyPr/>
          <a:lstStyle/>
          <a:p>
            <a:pPr>
              <a:defRPr/>
            </a:pPr>
            <a:fld id="{C64D6B89-E144-42D2-802F-E11A9B9EBE51}" type="slidenum">
              <a:rPr lang="en-US" smtClean="0"/>
              <a:pPr>
                <a:defRPr/>
              </a:pPr>
              <a:t>29</a:t>
            </a:fld>
            <a:endParaRPr lang="en-US"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199344"/>
            <a:ext cx="8610600" cy="1448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9"/>
          <p:cNvSpPr/>
          <p:nvPr/>
        </p:nvSpPr>
        <p:spPr>
          <a:xfrm>
            <a:off x="138113" y="6477000"/>
            <a:ext cx="4205287" cy="3021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t>Account for available-for-sale securities.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afterEffect">
                                  <p:stCondLst>
                                    <p:cond delay="0"/>
                                  </p:stCondLst>
                                  <p:childTnLst>
                                    <p:set>
                                      <p:cBhvr>
                                        <p:cTn id="6" dur="1" fill="hold">
                                          <p:stCondLst>
                                            <p:cond delay="0"/>
                                          </p:stCondLst>
                                        </p:cTn>
                                        <p:tgtEl>
                                          <p:spTgt spid="24582"/>
                                        </p:tgtEl>
                                        <p:attrNameLst>
                                          <p:attrName>style.visibility</p:attrName>
                                        </p:attrNameLst>
                                      </p:cBhvr>
                                      <p:to>
                                        <p:strVal val="visible"/>
                                      </p:to>
                                    </p:set>
                                    <p:animEffect transition="in" filter="dissolve">
                                      <p:cBhvr>
                                        <p:cTn id="7"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003897"/>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C1:	</a:t>
            </a:r>
            <a:br>
              <a:rPr lang="en-US" altLang="en-US" dirty="0" smtClean="0"/>
            </a:br>
            <a:r>
              <a:rPr lang="en-US" dirty="0" smtClean="0"/>
              <a:t>Distinguish </a:t>
            </a:r>
            <a:r>
              <a:rPr lang="en-US" dirty="0"/>
              <a:t>between debt and equity securities and between short-term and long-term </a:t>
            </a:r>
            <a:r>
              <a:rPr lang="en-US" dirty="0" smtClean="0"/>
              <a:t>investments.</a:t>
            </a:r>
            <a:r>
              <a:rPr lang="en-US" dirty="0"/>
              <a:t/>
            </a:r>
            <a:br>
              <a:rPr lang="en-US" dirty="0"/>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6C25645-4374-48F9-9DCD-C24633F30E46}" type="slidenum">
              <a:rPr lang="en-US" altLang="en-US" smtClean="0">
                <a:solidFill>
                  <a:srgbClr val="898989"/>
                </a:solidFill>
              </a:rPr>
              <a:pPr/>
              <a:t>3</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7944" y="1490651"/>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044903"/>
            <a:ext cx="7315200" cy="87313"/>
          </a:xfrm>
          <a:prstGeom prst="rect">
            <a:avLst/>
          </a:prstGeom>
          <a:noFill/>
          <a:ln w="9525">
            <a:noFill/>
            <a:miter lim="800000"/>
            <a:headEnd/>
            <a:tailEnd/>
          </a:ln>
        </p:spPr>
      </p:pic>
      <p:sp>
        <p:nvSpPr>
          <p:cNvPr id="8" name="TextBox 7"/>
          <p:cNvSpPr txBox="1"/>
          <p:nvPr/>
        </p:nvSpPr>
        <p:spPr>
          <a:xfrm>
            <a:off x="2133600" y="762806"/>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685800"/>
            <a:ext cx="8229600" cy="533400"/>
          </a:xfrm>
        </p:spPr>
        <p:txBody>
          <a:bodyPr/>
          <a:lstStyle/>
          <a:p>
            <a:r>
              <a:rPr lang="en-US" altLang="en-US" b="1" dirty="0" smtClean="0"/>
              <a:t>Available-for-Sale Securities</a:t>
            </a:r>
          </a:p>
        </p:txBody>
      </p:sp>
      <p:graphicFrame>
        <p:nvGraphicFramePr>
          <p:cNvPr id="44070" name="Group 38"/>
          <p:cNvGraphicFramePr>
            <a:graphicFrameLocks noGrp="1"/>
          </p:cNvGraphicFramePr>
          <p:nvPr>
            <p:extLst>
              <p:ext uri="{D42A27DB-BD31-4B8C-83A1-F6EECF244321}">
                <p14:modId xmlns:p14="http://schemas.microsoft.com/office/powerpoint/2010/main" val="206926572"/>
              </p:ext>
            </p:extLst>
          </p:nvPr>
        </p:nvGraphicFramePr>
        <p:xfrm>
          <a:off x="228600" y="1447800"/>
          <a:ext cx="8610600" cy="4419604"/>
        </p:xfrm>
        <a:graphic>
          <a:graphicData uri="http://schemas.openxmlformats.org/drawingml/2006/table">
            <a:tbl>
              <a:tblPr/>
              <a:tblGrid>
                <a:gridCol w="5740400"/>
                <a:gridCol w="1435100"/>
                <a:gridCol w="1435100"/>
              </a:tblGrid>
              <a:tr h="441603">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ＭＳ Ｐゴシック" pitchFamily="-108" charset="-128"/>
                          <a:cs typeface="Arial" charset="0"/>
                        </a:rPr>
                        <a:t>Music City</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chemeClr val="accent4">
                        <a:lumMod val="40000"/>
                        <a:lumOff val="60000"/>
                      </a:schemeClr>
                    </a:solidFill>
                  </a:tcPr>
                </a:tc>
                <a:tc hMerge="1">
                  <a:txBody>
                    <a:bodyPr/>
                    <a:lstStyle/>
                    <a:p>
                      <a:endParaRPr lang="en-US"/>
                    </a:p>
                  </a:txBody>
                  <a:tcPr/>
                </a:tc>
                <a:tc hMerge="1">
                  <a:txBody>
                    <a:bodyPr/>
                    <a:lstStyle/>
                    <a:p>
                      <a:endParaRPr lang="en-US"/>
                    </a:p>
                  </a:txBody>
                  <a:tcPr/>
                </a:tc>
              </a:tr>
              <a:tr h="443390">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ＭＳ Ｐゴシック" pitchFamily="-108" charset="-128"/>
                          <a:cs typeface="Arial" charset="0"/>
                        </a:rPr>
                        <a:t>Partial Balance Sheet</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chemeClr val="accent4">
                        <a:lumMod val="40000"/>
                        <a:lumOff val="60000"/>
                      </a:schemeClr>
                    </a:solidFill>
                  </a:tcPr>
                </a:tc>
                <a:tc hMerge="1">
                  <a:txBody>
                    <a:bodyPr/>
                    <a:lstStyle/>
                    <a:p>
                      <a:endParaRPr lang="en-US"/>
                    </a:p>
                  </a:txBody>
                  <a:tcPr/>
                </a:tc>
                <a:tc hMerge="1">
                  <a:txBody>
                    <a:bodyPr/>
                    <a:lstStyle/>
                    <a:p>
                      <a:endParaRPr lang="en-US"/>
                    </a:p>
                  </a:txBody>
                  <a:tcPr/>
                </a:tc>
              </a:tr>
              <a:tr h="441603">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ＭＳ Ｐゴシック" pitchFamily="-108" charset="-128"/>
                          <a:cs typeface="Arial" charset="0"/>
                        </a:rPr>
                        <a:t>December 31, 2016</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hMerge="1">
                  <a:txBody>
                    <a:bodyPr/>
                    <a:lstStyle/>
                    <a:p>
                      <a:endParaRPr lang="en-US"/>
                    </a:p>
                  </a:txBody>
                  <a:tcPr/>
                </a:tc>
                <a:tc hMerge="1">
                  <a:txBody>
                    <a:bodyPr/>
                    <a:lstStyle/>
                    <a:p>
                      <a:endParaRPr lang="en-US"/>
                    </a:p>
                  </a:txBody>
                  <a:tcPr/>
                </a:tc>
              </a:tr>
              <a:tr h="44339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1F497D"/>
                          </a:solidFill>
                          <a:effectLst/>
                          <a:latin typeface="Calibri" pitchFamily="34" charset="0"/>
                          <a:ea typeface="ＭＳ Ｐゴシック" pitchFamily="-108" charset="-128"/>
                          <a:cs typeface="Arial" charset="0"/>
                        </a:rPr>
                        <a:t>Assets</a:t>
                      </a:r>
                    </a:p>
                  </a:txBody>
                  <a:tcPr marL="9525" marR="9525" marT="9525"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rPr>
                        <a:t> </a:t>
                      </a:r>
                    </a:p>
                  </a:txBody>
                  <a:tcPr marL="9525" marR="9525" marT="9525"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endParaRP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4416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rPr>
                        <a:t>   Long-term investments‒AFS (at cost)</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rPr>
                        <a:t> $  73,000 </a:t>
                      </a:r>
                    </a:p>
                  </a:txBody>
                  <a:tcPr marL="9525" marR="9525" marT="952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endParaRP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4416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rPr>
                        <a:t>   Fair value adjustment–AFS</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rPr>
                        <a:t>       1,550    </a:t>
                      </a:r>
                    </a:p>
                  </a:txBody>
                  <a:tcPr marL="9525" marR="9525" marT="952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endParaRP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4416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rPr>
                        <a:t>   Long-term investments‒AFS (at fair value)</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rPr>
                        <a:t> </a:t>
                      </a:r>
                    </a:p>
                  </a:txBody>
                  <a:tcPr marL="9525" marR="9525" marT="9525"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rPr>
                        <a:t> $  74,550 </a:t>
                      </a: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441603">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endParaRP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rPr>
                        <a:t> </a:t>
                      </a:r>
                    </a:p>
                  </a:txBody>
                  <a:tcPr marL="9525" marR="9525" marT="952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rPr>
                        <a:t> </a:t>
                      </a: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4416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1F497D"/>
                          </a:solidFill>
                          <a:effectLst/>
                          <a:latin typeface="Calibri" pitchFamily="34" charset="0"/>
                          <a:ea typeface="ＭＳ Ｐゴシック" pitchFamily="-108" charset="-128"/>
                          <a:cs typeface="Arial" charset="0"/>
                        </a:rPr>
                        <a:t>Equity</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rPr>
                        <a:t> </a:t>
                      </a:r>
                    </a:p>
                  </a:txBody>
                  <a:tcPr marL="9525" marR="9525" marT="952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rPr>
                        <a:t> </a:t>
                      </a: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4416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rPr>
                        <a:t>  Add unrealized gain on AFS securities</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rPr>
                        <a:t> </a:t>
                      </a:r>
                    </a:p>
                  </a:txBody>
                  <a:tcPr marL="9525" marR="9525" marT="952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rPr>
                        <a:t> $    1,550 </a:t>
                      </a: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C64D6B89-E144-42D2-802F-E11A9B9EBE51}" type="slidenum">
              <a:rPr lang="en-US" smtClean="0"/>
              <a:pPr>
                <a:defRPr/>
              </a:pPr>
              <a:t>30</a:t>
            </a:fld>
            <a:endParaRPr lang="en-US" dirty="0"/>
          </a:p>
        </p:txBody>
      </p:sp>
      <p:sp>
        <p:nvSpPr>
          <p:cNvPr id="7" name="Rounded Rectangle 6"/>
          <p:cNvSpPr/>
          <p:nvPr/>
        </p:nvSpPr>
        <p:spPr>
          <a:xfrm>
            <a:off x="138113" y="6477000"/>
            <a:ext cx="4205287" cy="3021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t>Account for available-for-sale securities.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609600"/>
            <a:ext cx="8229600" cy="609600"/>
          </a:xfrm>
        </p:spPr>
        <p:txBody>
          <a:bodyPr/>
          <a:lstStyle/>
          <a:p>
            <a:r>
              <a:rPr lang="en-US" altLang="en-US" b="1" dirty="0" smtClean="0"/>
              <a:t>Available-for-Sale Securities</a:t>
            </a:r>
          </a:p>
        </p:txBody>
      </p:sp>
      <p:sp>
        <p:nvSpPr>
          <p:cNvPr id="3" name="TextBox 2"/>
          <p:cNvSpPr txBox="1"/>
          <p:nvPr/>
        </p:nvSpPr>
        <p:spPr>
          <a:xfrm>
            <a:off x="138113" y="1301481"/>
            <a:ext cx="8839200" cy="1200329"/>
          </a:xfrm>
          <a:prstGeom prst="rect">
            <a:avLst/>
          </a:prstGeom>
          <a:solidFill>
            <a:schemeClr val="accent2">
              <a:lumMod val="40000"/>
              <a:lumOff val="60000"/>
            </a:schemeClr>
          </a:solidFill>
          <a:ln>
            <a:solidFill>
              <a:schemeClr val="accent2">
                <a:lumMod val="50000"/>
              </a:schemeClr>
            </a:solidFill>
          </a:ln>
          <a:effectLst>
            <a:outerShdw blurRad="50800" dist="38100" dir="2700000" algn="tl" rotWithShape="0">
              <a:prstClr val="black">
                <a:alpha val="40000"/>
              </a:prstClr>
            </a:outerShdw>
          </a:effectLst>
        </p:spPr>
        <p:txBody>
          <a:bodyPr wrap="square">
            <a:spAutoFit/>
          </a:bodyPr>
          <a:lstStyle/>
          <a:p>
            <a:pPr algn="ctr">
              <a:defRPr/>
            </a:pPr>
            <a:r>
              <a:rPr lang="en-US" sz="2400" dirty="0">
                <a:solidFill>
                  <a:schemeClr val="accent2">
                    <a:lumMod val="50000"/>
                  </a:schemeClr>
                </a:solidFill>
                <a:latin typeface="Arial" pitchFamily="34" charset="0"/>
                <a:cs typeface="Arial" pitchFamily="34" charset="0"/>
              </a:rPr>
              <a:t>Let’s extend our example and assume that at December 31, </a:t>
            </a:r>
            <a:r>
              <a:rPr lang="en-US" sz="2400" dirty="0" smtClean="0">
                <a:solidFill>
                  <a:schemeClr val="accent2">
                    <a:lumMod val="50000"/>
                  </a:schemeClr>
                </a:solidFill>
                <a:latin typeface="Arial" pitchFamily="34" charset="0"/>
                <a:cs typeface="Arial" pitchFamily="34" charset="0"/>
              </a:rPr>
              <a:t>2017, </a:t>
            </a:r>
            <a:r>
              <a:rPr lang="en-US" sz="2400" dirty="0">
                <a:solidFill>
                  <a:schemeClr val="accent2">
                    <a:lumMod val="50000"/>
                  </a:schemeClr>
                </a:solidFill>
                <a:latin typeface="Arial" pitchFamily="34" charset="0"/>
                <a:cs typeface="Arial" pitchFamily="34" charset="0"/>
              </a:rPr>
              <a:t>the portfolio of long-term AFS securities has an $81,000 cost and an $82,000 fair value.</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C64D6B89-E144-42D2-802F-E11A9B9EBE51}" type="slidenum">
              <a:rPr lang="en-US" smtClean="0"/>
              <a:pPr>
                <a:defRPr/>
              </a:pPr>
              <a:t>31</a:t>
            </a:fld>
            <a:endParaRPr lang="en-US" dirty="0"/>
          </a:p>
        </p:txBody>
      </p:sp>
      <p:sp>
        <p:nvSpPr>
          <p:cNvPr id="8" name="Rounded Rectangle 7"/>
          <p:cNvSpPr/>
          <p:nvPr/>
        </p:nvSpPr>
        <p:spPr>
          <a:xfrm>
            <a:off x="138113" y="6477000"/>
            <a:ext cx="4205287" cy="3021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t>Account for available-for-sale securities.</a:t>
            </a:r>
          </a:p>
        </p:txBody>
      </p:sp>
      <p:pic>
        <p:nvPicPr>
          <p:cNvPr id="4" name="Picture 3"/>
          <p:cNvPicPr>
            <a:picLocks noChangeAspect="1"/>
          </p:cNvPicPr>
          <p:nvPr/>
        </p:nvPicPr>
        <p:blipFill>
          <a:blip r:embed="rId3"/>
          <a:stretch>
            <a:fillRect/>
          </a:stretch>
        </p:blipFill>
        <p:spPr>
          <a:xfrm>
            <a:off x="1066800" y="2567389"/>
            <a:ext cx="6753486" cy="37969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15-3</a:t>
            </a:r>
            <a:endParaRPr lang="en-US" b="1" dirty="0">
              <a:solidFill>
                <a:prstClr val="white"/>
              </a:solidFill>
            </a:endParaRPr>
          </a:p>
        </p:txBody>
      </p:sp>
      <p:sp>
        <p:nvSpPr>
          <p:cNvPr id="11" name="Rectangle 10"/>
          <p:cNvSpPr>
            <a:spLocks noChangeArrowheads="1"/>
          </p:cNvSpPr>
          <p:nvPr/>
        </p:nvSpPr>
        <p:spPr bwMode="auto">
          <a:xfrm>
            <a:off x="1219200" y="1219200"/>
            <a:ext cx="4556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May 8</a:t>
            </a:r>
            <a:endParaRPr lang="en-US" dirty="0" smtClean="0">
              <a:solidFill>
                <a:prstClr val="black"/>
              </a:solidFill>
              <a:cs typeface="+mn-cs"/>
            </a:endParaRPr>
          </a:p>
        </p:txBody>
      </p:sp>
      <p:sp>
        <p:nvSpPr>
          <p:cNvPr id="12" name="Rectangle 11"/>
          <p:cNvSpPr>
            <a:spLocks noChangeArrowheads="1"/>
          </p:cNvSpPr>
          <p:nvPr/>
        </p:nvSpPr>
        <p:spPr bwMode="auto">
          <a:xfrm>
            <a:off x="1219200" y="1631950"/>
            <a:ext cx="534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Sep. 2</a:t>
            </a:r>
            <a:endParaRPr lang="en-US" dirty="0" smtClean="0">
              <a:solidFill>
                <a:prstClr val="black"/>
              </a:solidFill>
              <a:cs typeface="+mn-cs"/>
            </a:endParaRPr>
          </a:p>
        </p:txBody>
      </p:sp>
      <p:sp>
        <p:nvSpPr>
          <p:cNvPr id="13" name="Rectangle 12"/>
          <p:cNvSpPr>
            <a:spLocks noChangeArrowheads="1"/>
          </p:cNvSpPr>
          <p:nvPr/>
        </p:nvSpPr>
        <p:spPr bwMode="auto">
          <a:xfrm>
            <a:off x="1219200" y="2043113"/>
            <a:ext cx="5048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Oct. 2</a:t>
            </a:r>
            <a:endParaRPr lang="en-US" dirty="0" smtClean="0">
              <a:solidFill>
                <a:prstClr val="black"/>
              </a:solidFill>
              <a:cs typeface="+mn-cs"/>
            </a:endParaRPr>
          </a:p>
        </p:txBody>
      </p:sp>
      <p:sp>
        <p:nvSpPr>
          <p:cNvPr id="376" name="Rectangle 82"/>
          <p:cNvSpPr>
            <a:spLocks noChangeArrowheads="1"/>
          </p:cNvSpPr>
          <p:nvPr/>
        </p:nvSpPr>
        <p:spPr bwMode="auto">
          <a:xfrm>
            <a:off x="1793875" y="1631950"/>
            <a:ext cx="57689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Sold 100 shares of its investment in FedEx stock at $47 per share and held the </a:t>
            </a:r>
            <a:endParaRPr lang="en-US" dirty="0" smtClean="0">
              <a:solidFill>
                <a:prstClr val="black"/>
              </a:solidFill>
              <a:cs typeface="+mn-cs"/>
            </a:endParaRPr>
          </a:p>
        </p:txBody>
      </p:sp>
      <p:sp>
        <p:nvSpPr>
          <p:cNvPr id="377" name="Rectangle 83"/>
          <p:cNvSpPr>
            <a:spLocks noChangeArrowheads="1"/>
          </p:cNvSpPr>
          <p:nvPr/>
        </p:nvSpPr>
        <p:spPr bwMode="auto">
          <a:xfrm>
            <a:off x="1793875" y="1827213"/>
            <a:ext cx="39830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remaining 200 shares; broker’s commission was $225.</a:t>
            </a:r>
            <a:endParaRPr lang="en-US" dirty="0" smtClean="0">
              <a:solidFill>
                <a:prstClr val="black"/>
              </a:solidFill>
              <a:cs typeface="+mn-cs"/>
            </a:endParaRPr>
          </a:p>
        </p:txBody>
      </p:sp>
      <p:sp>
        <p:nvSpPr>
          <p:cNvPr id="378" name="Rectangle 84"/>
          <p:cNvSpPr>
            <a:spLocks noChangeArrowheads="1"/>
          </p:cNvSpPr>
          <p:nvPr/>
        </p:nvSpPr>
        <p:spPr bwMode="auto">
          <a:xfrm>
            <a:off x="1793875" y="2043113"/>
            <a:ext cx="50323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Purchased 400 shares of Ajay stock for $60 per share plus $1,600 in </a:t>
            </a:r>
            <a:endParaRPr lang="en-US" dirty="0" smtClean="0">
              <a:solidFill>
                <a:prstClr val="black"/>
              </a:solidFill>
              <a:cs typeface="+mn-cs"/>
            </a:endParaRPr>
          </a:p>
        </p:txBody>
      </p:sp>
      <p:sp>
        <p:nvSpPr>
          <p:cNvPr id="379" name="Rectangle 85"/>
          <p:cNvSpPr>
            <a:spLocks noChangeArrowheads="1"/>
          </p:cNvSpPr>
          <p:nvPr/>
        </p:nvSpPr>
        <p:spPr bwMode="auto">
          <a:xfrm>
            <a:off x="1793875" y="2238375"/>
            <a:ext cx="57785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commissions. The stock is held as a short-term investment in available-for-sale </a:t>
            </a:r>
            <a:endParaRPr lang="en-US" dirty="0" smtClean="0">
              <a:solidFill>
                <a:prstClr val="black"/>
              </a:solidFill>
              <a:cs typeface="+mn-cs"/>
            </a:endParaRPr>
          </a:p>
        </p:txBody>
      </p:sp>
      <p:sp>
        <p:nvSpPr>
          <p:cNvPr id="380" name="Rectangle 86"/>
          <p:cNvSpPr>
            <a:spLocks noChangeArrowheads="1"/>
          </p:cNvSpPr>
          <p:nvPr/>
        </p:nvSpPr>
        <p:spPr bwMode="auto">
          <a:xfrm>
            <a:off x="1793875" y="2444750"/>
            <a:ext cx="796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securities.</a:t>
            </a:r>
            <a:endParaRPr lang="en-US" dirty="0" smtClean="0">
              <a:solidFill>
                <a:prstClr val="black"/>
              </a:solidFill>
              <a:cs typeface="+mn-cs"/>
            </a:endParaRPr>
          </a:p>
        </p:txBody>
      </p:sp>
      <p:sp>
        <p:nvSpPr>
          <p:cNvPr id="384" name="Rectangle 90"/>
          <p:cNvSpPr>
            <a:spLocks noChangeArrowheads="1"/>
          </p:cNvSpPr>
          <p:nvPr/>
        </p:nvSpPr>
        <p:spPr bwMode="auto">
          <a:xfrm>
            <a:off x="1036638" y="706438"/>
            <a:ext cx="7375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Gard Company completes the following selected transactions related to its short-term investments </a:t>
            </a:r>
            <a:endParaRPr lang="en-US" dirty="0" smtClean="0">
              <a:solidFill>
                <a:prstClr val="black"/>
              </a:solidFill>
              <a:cs typeface="+mn-cs"/>
            </a:endParaRPr>
          </a:p>
        </p:txBody>
      </p:sp>
      <p:sp>
        <p:nvSpPr>
          <p:cNvPr id="385" name="Rectangle 91"/>
          <p:cNvSpPr>
            <a:spLocks noChangeArrowheads="1"/>
          </p:cNvSpPr>
          <p:nvPr/>
        </p:nvSpPr>
        <p:spPr bwMode="auto">
          <a:xfrm>
            <a:off x="1036638" y="901700"/>
            <a:ext cx="6226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during the current year.  Prepare journal entries to record the following transactions.  </a:t>
            </a:r>
            <a:endParaRPr lang="en-US" dirty="0" smtClean="0">
              <a:solidFill>
                <a:prstClr val="black"/>
              </a:solidFill>
              <a:cs typeface="+mn-cs"/>
            </a:endParaRPr>
          </a:p>
        </p:txBody>
      </p:sp>
      <p:sp>
        <p:nvSpPr>
          <p:cNvPr id="386" name="Rectangle 92"/>
          <p:cNvSpPr>
            <a:spLocks noChangeArrowheads="1"/>
          </p:cNvSpPr>
          <p:nvPr/>
        </p:nvSpPr>
        <p:spPr bwMode="auto">
          <a:xfrm>
            <a:off x="1793875" y="1219200"/>
            <a:ext cx="56880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Purchased 300 shares of FedEx stock as a short-term investment in available-</a:t>
            </a:r>
            <a:endParaRPr lang="en-US" dirty="0" smtClean="0">
              <a:solidFill>
                <a:prstClr val="black"/>
              </a:solidFill>
              <a:cs typeface="+mn-cs"/>
            </a:endParaRPr>
          </a:p>
        </p:txBody>
      </p:sp>
      <p:sp>
        <p:nvSpPr>
          <p:cNvPr id="387" name="Rectangle 93"/>
          <p:cNvSpPr>
            <a:spLocks noChangeArrowheads="1"/>
          </p:cNvSpPr>
          <p:nvPr/>
        </p:nvSpPr>
        <p:spPr bwMode="auto">
          <a:xfrm>
            <a:off x="1793875" y="1414463"/>
            <a:ext cx="43862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for-sale securities at $40 per share plus $975 in broker fees.</a:t>
            </a:r>
            <a:endParaRPr lang="en-US" dirty="0" smtClean="0">
              <a:solidFill>
                <a:prstClr val="black"/>
              </a:solidFill>
              <a:cs typeface="+mn-cs"/>
            </a:endParaRPr>
          </a:p>
        </p:txBody>
      </p:sp>
      <p:sp>
        <p:nvSpPr>
          <p:cNvPr id="16" name="Slide Number Placeholder 15"/>
          <p:cNvSpPr>
            <a:spLocks noGrp="1"/>
          </p:cNvSpPr>
          <p:nvPr>
            <p:ph type="sldNum" sz="quarter" idx="12"/>
          </p:nvPr>
        </p:nvSpPr>
        <p:spPr/>
        <p:txBody>
          <a:bodyPr/>
          <a:lstStyle/>
          <a:p>
            <a:pPr>
              <a:defRPr/>
            </a:pPr>
            <a:fld id="{89360E06-C329-4D29-A840-66C4725AA714}" type="slidenum">
              <a:rPr lang="en-US" smtClean="0"/>
              <a:pPr>
                <a:defRPr/>
              </a:pPr>
              <a:t>32</a:t>
            </a:fld>
            <a:endParaRPr lang="en-US" dirty="0"/>
          </a:p>
        </p:txBody>
      </p:sp>
      <p:sp>
        <p:nvSpPr>
          <p:cNvPr id="17" name="Rounded Rectangle 16"/>
          <p:cNvSpPr/>
          <p:nvPr/>
        </p:nvSpPr>
        <p:spPr>
          <a:xfrm>
            <a:off x="138113" y="6477000"/>
            <a:ext cx="4205287" cy="3021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t>Account for available-for-sale securities.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15-3</a:t>
            </a:r>
            <a:endParaRPr lang="en-US" b="1" dirty="0">
              <a:solidFill>
                <a:prstClr val="white"/>
              </a:solidFill>
            </a:endParaRPr>
          </a:p>
        </p:txBody>
      </p:sp>
      <p:sp>
        <p:nvSpPr>
          <p:cNvPr id="6" name="Rectangle 5"/>
          <p:cNvSpPr>
            <a:spLocks noChangeArrowheads="1"/>
          </p:cNvSpPr>
          <p:nvPr/>
        </p:nvSpPr>
        <p:spPr bwMode="auto">
          <a:xfrm>
            <a:off x="996950" y="2220913"/>
            <a:ext cx="7150100"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 name="Rectangle 10"/>
          <p:cNvSpPr>
            <a:spLocks noChangeArrowheads="1"/>
          </p:cNvSpPr>
          <p:nvPr/>
        </p:nvSpPr>
        <p:spPr bwMode="auto">
          <a:xfrm>
            <a:off x="1219200" y="685800"/>
            <a:ext cx="4556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May 8</a:t>
            </a:r>
            <a:endParaRPr lang="en-US" dirty="0" smtClean="0">
              <a:solidFill>
                <a:prstClr val="black"/>
              </a:solidFill>
              <a:cs typeface="+mn-cs"/>
            </a:endParaRPr>
          </a:p>
        </p:txBody>
      </p:sp>
      <p:sp>
        <p:nvSpPr>
          <p:cNvPr id="12" name="Rectangle 11"/>
          <p:cNvSpPr>
            <a:spLocks noChangeArrowheads="1"/>
          </p:cNvSpPr>
          <p:nvPr/>
        </p:nvSpPr>
        <p:spPr bwMode="auto">
          <a:xfrm>
            <a:off x="1219200" y="1098550"/>
            <a:ext cx="534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Sep. 2</a:t>
            </a:r>
            <a:endParaRPr lang="en-US" dirty="0" smtClean="0">
              <a:solidFill>
                <a:prstClr val="black"/>
              </a:solidFill>
              <a:cs typeface="+mn-cs"/>
            </a:endParaRPr>
          </a:p>
        </p:txBody>
      </p:sp>
      <p:sp>
        <p:nvSpPr>
          <p:cNvPr id="13" name="Rectangle 12"/>
          <p:cNvSpPr>
            <a:spLocks noChangeArrowheads="1"/>
          </p:cNvSpPr>
          <p:nvPr/>
        </p:nvSpPr>
        <p:spPr bwMode="auto">
          <a:xfrm>
            <a:off x="1219200" y="1509713"/>
            <a:ext cx="5048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Oct. 2</a:t>
            </a:r>
            <a:endParaRPr lang="en-US" dirty="0" smtClean="0">
              <a:solidFill>
                <a:prstClr val="black"/>
              </a:solidFill>
              <a:cs typeface="+mn-cs"/>
            </a:endParaRPr>
          </a:p>
        </p:txBody>
      </p:sp>
      <p:sp>
        <p:nvSpPr>
          <p:cNvPr id="14" name="Rectangle 13"/>
          <p:cNvSpPr>
            <a:spLocks noChangeArrowheads="1"/>
          </p:cNvSpPr>
          <p:nvPr/>
        </p:nvSpPr>
        <p:spPr bwMode="auto">
          <a:xfrm>
            <a:off x="6775450" y="2241550"/>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Debit</a:t>
            </a:r>
            <a:endParaRPr lang="en-US" dirty="0" smtClean="0">
              <a:solidFill>
                <a:prstClr val="black"/>
              </a:solidFill>
              <a:cs typeface="+mn-cs"/>
            </a:endParaRPr>
          </a:p>
        </p:txBody>
      </p:sp>
      <p:sp>
        <p:nvSpPr>
          <p:cNvPr id="15" name="Rectangle 14"/>
          <p:cNvSpPr>
            <a:spLocks noChangeArrowheads="1"/>
          </p:cNvSpPr>
          <p:nvPr/>
        </p:nvSpPr>
        <p:spPr bwMode="auto">
          <a:xfrm>
            <a:off x="7532688" y="2241550"/>
            <a:ext cx="544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Credit</a:t>
            </a:r>
            <a:endParaRPr lang="en-US" dirty="0" smtClean="0">
              <a:solidFill>
                <a:prstClr val="black"/>
              </a:solidFill>
              <a:cs typeface="+mn-cs"/>
            </a:endParaRPr>
          </a:p>
        </p:txBody>
      </p:sp>
      <p:sp>
        <p:nvSpPr>
          <p:cNvPr id="16" name="Rectangle 15"/>
          <p:cNvSpPr>
            <a:spLocks noChangeArrowheads="1"/>
          </p:cNvSpPr>
          <p:nvPr/>
        </p:nvSpPr>
        <p:spPr bwMode="auto">
          <a:xfrm>
            <a:off x="1147763" y="2466975"/>
            <a:ext cx="4556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May 8</a:t>
            </a:r>
            <a:endParaRPr lang="en-US" dirty="0" smtClean="0">
              <a:solidFill>
                <a:prstClr val="black"/>
              </a:solidFill>
              <a:cs typeface="+mn-cs"/>
            </a:endParaRPr>
          </a:p>
        </p:txBody>
      </p:sp>
      <p:sp>
        <p:nvSpPr>
          <p:cNvPr id="17" name="Rectangle 16"/>
          <p:cNvSpPr>
            <a:spLocks noChangeArrowheads="1"/>
          </p:cNvSpPr>
          <p:nvPr/>
        </p:nvSpPr>
        <p:spPr bwMode="auto">
          <a:xfrm>
            <a:off x="1844675" y="2466975"/>
            <a:ext cx="28241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Short-term investments - AFS (FedEx)</a:t>
            </a:r>
            <a:endParaRPr lang="en-US" dirty="0" smtClean="0">
              <a:solidFill>
                <a:prstClr val="black"/>
              </a:solidFill>
              <a:cs typeface="+mn-cs"/>
            </a:endParaRPr>
          </a:p>
        </p:txBody>
      </p:sp>
      <p:sp>
        <p:nvSpPr>
          <p:cNvPr id="18" name="Rectangle 17"/>
          <p:cNvSpPr>
            <a:spLocks noChangeArrowheads="1"/>
          </p:cNvSpPr>
          <p:nvPr/>
        </p:nvSpPr>
        <p:spPr bwMode="auto">
          <a:xfrm>
            <a:off x="5111750" y="2466975"/>
            <a:ext cx="143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(300 x $40) + $975</a:t>
            </a:r>
            <a:endParaRPr lang="en-US" dirty="0" smtClean="0">
              <a:solidFill>
                <a:prstClr val="black"/>
              </a:solidFill>
              <a:cs typeface="+mn-cs"/>
            </a:endParaRPr>
          </a:p>
        </p:txBody>
      </p:sp>
      <p:sp>
        <p:nvSpPr>
          <p:cNvPr id="19" name="Rectangle 18"/>
          <p:cNvSpPr>
            <a:spLocks noChangeArrowheads="1"/>
          </p:cNvSpPr>
          <p:nvPr/>
        </p:nvSpPr>
        <p:spPr bwMode="auto">
          <a:xfrm>
            <a:off x="6805613" y="246697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12,975</a:t>
            </a:r>
            <a:endParaRPr lang="en-US" dirty="0" smtClean="0">
              <a:solidFill>
                <a:prstClr val="black"/>
              </a:solidFill>
              <a:cs typeface="+mn-cs"/>
            </a:endParaRPr>
          </a:p>
        </p:txBody>
      </p:sp>
      <p:sp>
        <p:nvSpPr>
          <p:cNvPr id="20" name="Rectangle 19"/>
          <p:cNvSpPr>
            <a:spLocks noChangeArrowheads="1"/>
          </p:cNvSpPr>
          <p:nvPr/>
        </p:nvSpPr>
        <p:spPr bwMode="auto">
          <a:xfrm>
            <a:off x="2116138" y="2673350"/>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Cash</a:t>
            </a:r>
            <a:endParaRPr lang="en-US" dirty="0" smtClean="0">
              <a:solidFill>
                <a:prstClr val="black"/>
              </a:solidFill>
              <a:cs typeface="+mn-cs"/>
            </a:endParaRPr>
          </a:p>
        </p:txBody>
      </p:sp>
      <p:sp>
        <p:nvSpPr>
          <p:cNvPr id="21" name="Rectangle 20"/>
          <p:cNvSpPr>
            <a:spLocks noChangeArrowheads="1"/>
          </p:cNvSpPr>
          <p:nvPr/>
        </p:nvSpPr>
        <p:spPr bwMode="auto">
          <a:xfrm>
            <a:off x="7562850" y="267335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12,975</a:t>
            </a:r>
            <a:endParaRPr lang="en-US" dirty="0" smtClean="0">
              <a:solidFill>
                <a:prstClr val="black"/>
              </a:solidFill>
              <a:cs typeface="+mn-cs"/>
            </a:endParaRPr>
          </a:p>
        </p:txBody>
      </p:sp>
      <p:sp>
        <p:nvSpPr>
          <p:cNvPr id="22" name="Rectangle 21"/>
          <p:cNvSpPr>
            <a:spLocks noChangeArrowheads="1"/>
          </p:cNvSpPr>
          <p:nvPr/>
        </p:nvSpPr>
        <p:spPr bwMode="auto">
          <a:xfrm>
            <a:off x="1147763" y="3084513"/>
            <a:ext cx="5349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Sep. 2</a:t>
            </a:r>
            <a:endParaRPr lang="en-US" dirty="0" smtClean="0">
              <a:solidFill>
                <a:prstClr val="black"/>
              </a:solidFill>
              <a:cs typeface="+mn-cs"/>
            </a:endParaRPr>
          </a:p>
        </p:txBody>
      </p:sp>
      <p:sp>
        <p:nvSpPr>
          <p:cNvPr id="23" name="Rectangle 22"/>
          <p:cNvSpPr>
            <a:spLocks noChangeArrowheads="1"/>
          </p:cNvSpPr>
          <p:nvPr/>
        </p:nvSpPr>
        <p:spPr bwMode="auto">
          <a:xfrm>
            <a:off x="1844675" y="3084513"/>
            <a:ext cx="4540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Cash</a:t>
            </a:r>
            <a:endParaRPr lang="en-US" dirty="0" smtClean="0">
              <a:solidFill>
                <a:prstClr val="black"/>
              </a:solidFill>
              <a:cs typeface="+mn-cs"/>
            </a:endParaRPr>
          </a:p>
        </p:txBody>
      </p:sp>
      <p:sp>
        <p:nvSpPr>
          <p:cNvPr id="24" name="Rectangle 23"/>
          <p:cNvSpPr>
            <a:spLocks noChangeArrowheads="1"/>
          </p:cNvSpPr>
          <p:nvPr/>
        </p:nvSpPr>
        <p:spPr bwMode="auto">
          <a:xfrm>
            <a:off x="5151438" y="3084513"/>
            <a:ext cx="13922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(100 x $47) - $225</a:t>
            </a:r>
            <a:endParaRPr lang="en-US" dirty="0" smtClean="0">
              <a:solidFill>
                <a:prstClr val="black"/>
              </a:solidFill>
              <a:cs typeface="+mn-cs"/>
            </a:endParaRPr>
          </a:p>
        </p:txBody>
      </p:sp>
      <p:sp>
        <p:nvSpPr>
          <p:cNvPr id="25" name="Rectangle 24"/>
          <p:cNvSpPr>
            <a:spLocks noChangeArrowheads="1"/>
          </p:cNvSpPr>
          <p:nvPr/>
        </p:nvSpPr>
        <p:spPr bwMode="auto">
          <a:xfrm>
            <a:off x="6896100" y="308451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4,475</a:t>
            </a:r>
            <a:endParaRPr lang="en-US" dirty="0" smtClean="0">
              <a:solidFill>
                <a:prstClr val="black"/>
              </a:solidFill>
              <a:cs typeface="+mn-cs"/>
            </a:endParaRPr>
          </a:p>
        </p:txBody>
      </p:sp>
      <p:sp>
        <p:nvSpPr>
          <p:cNvPr id="26" name="Rectangle 25"/>
          <p:cNvSpPr>
            <a:spLocks noChangeArrowheads="1"/>
          </p:cNvSpPr>
          <p:nvPr/>
        </p:nvSpPr>
        <p:spPr bwMode="auto">
          <a:xfrm>
            <a:off x="2116138" y="3290888"/>
            <a:ext cx="28241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Short-term investments - AFS (FedEx)</a:t>
            </a:r>
            <a:endParaRPr lang="en-US" dirty="0" smtClean="0">
              <a:solidFill>
                <a:prstClr val="black"/>
              </a:solidFill>
              <a:cs typeface="+mn-cs"/>
            </a:endParaRPr>
          </a:p>
        </p:txBody>
      </p:sp>
      <p:sp>
        <p:nvSpPr>
          <p:cNvPr id="27" name="Rectangle 26"/>
          <p:cNvSpPr>
            <a:spLocks noChangeArrowheads="1"/>
          </p:cNvSpPr>
          <p:nvPr/>
        </p:nvSpPr>
        <p:spPr bwMode="auto">
          <a:xfrm>
            <a:off x="5021263" y="3290888"/>
            <a:ext cx="152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($12,975 x 100/300)</a:t>
            </a:r>
            <a:endParaRPr lang="en-US" dirty="0" smtClean="0">
              <a:solidFill>
                <a:prstClr val="black"/>
              </a:solidFill>
              <a:cs typeface="+mn-cs"/>
            </a:endParaRPr>
          </a:p>
        </p:txBody>
      </p:sp>
      <p:sp>
        <p:nvSpPr>
          <p:cNvPr id="28" name="Rectangle 27"/>
          <p:cNvSpPr>
            <a:spLocks noChangeArrowheads="1"/>
          </p:cNvSpPr>
          <p:nvPr/>
        </p:nvSpPr>
        <p:spPr bwMode="auto">
          <a:xfrm>
            <a:off x="7653338" y="329088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4,325</a:t>
            </a:r>
            <a:endParaRPr lang="en-US" dirty="0" smtClean="0">
              <a:solidFill>
                <a:prstClr val="black"/>
              </a:solidFill>
              <a:cs typeface="+mn-cs"/>
            </a:endParaRPr>
          </a:p>
        </p:txBody>
      </p:sp>
      <p:sp>
        <p:nvSpPr>
          <p:cNvPr id="29" name="Rectangle 28"/>
          <p:cNvSpPr>
            <a:spLocks noChangeArrowheads="1"/>
          </p:cNvSpPr>
          <p:nvPr/>
        </p:nvSpPr>
        <p:spPr bwMode="auto">
          <a:xfrm>
            <a:off x="2116138" y="3497263"/>
            <a:ext cx="27733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Gain on sale of short-term investment</a:t>
            </a:r>
            <a:endParaRPr lang="en-US" dirty="0" smtClean="0">
              <a:solidFill>
                <a:prstClr val="black"/>
              </a:solidFill>
              <a:cs typeface="+mn-cs"/>
            </a:endParaRPr>
          </a:p>
        </p:txBody>
      </p:sp>
      <p:sp>
        <p:nvSpPr>
          <p:cNvPr id="30" name="Rectangle 29"/>
          <p:cNvSpPr>
            <a:spLocks noChangeArrowheads="1"/>
          </p:cNvSpPr>
          <p:nvPr/>
        </p:nvSpPr>
        <p:spPr bwMode="auto">
          <a:xfrm>
            <a:off x="7783513" y="349726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150</a:t>
            </a:r>
            <a:endParaRPr lang="en-US" dirty="0" smtClean="0">
              <a:solidFill>
                <a:prstClr val="black"/>
              </a:solidFill>
              <a:cs typeface="+mn-cs"/>
            </a:endParaRPr>
          </a:p>
        </p:txBody>
      </p:sp>
      <p:sp>
        <p:nvSpPr>
          <p:cNvPr id="31" name="Rectangle 30"/>
          <p:cNvSpPr>
            <a:spLocks noChangeArrowheads="1"/>
          </p:cNvSpPr>
          <p:nvPr/>
        </p:nvSpPr>
        <p:spPr bwMode="auto">
          <a:xfrm>
            <a:off x="1177925" y="3908425"/>
            <a:ext cx="504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Oct. 2</a:t>
            </a:r>
            <a:endParaRPr lang="en-US" dirty="0" smtClean="0">
              <a:solidFill>
                <a:prstClr val="black"/>
              </a:solidFill>
              <a:cs typeface="+mn-cs"/>
            </a:endParaRPr>
          </a:p>
        </p:txBody>
      </p:sp>
      <p:sp>
        <p:nvSpPr>
          <p:cNvPr id="32" name="Rectangle 31"/>
          <p:cNvSpPr>
            <a:spLocks noChangeArrowheads="1"/>
          </p:cNvSpPr>
          <p:nvPr/>
        </p:nvSpPr>
        <p:spPr bwMode="auto">
          <a:xfrm>
            <a:off x="1844675" y="3908425"/>
            <a:ext cx="26717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Short-term investments - AFS (Ajay)</a:t>
            </a:r>
            <a:endParaRPr lang="en-US" dirty="0" smtClean="0">
              <a:solidFill>
                <a:prstClr val="black"/>
              </a:solidFill>
              <a:cs typeface="+mn-cs"/>
            </a:endParaRPr>
          </a:p>
        </p:txBody>
      </p:sp>
      <p:sp>
        <p:nvSpPr>
          <p:cNvPr id="33" name="Rectangle 32"/>
          <p:cNvSpPr>
            <a:spLocks noChangeArrowheads="1"/>
          </p:cNvSpPr>
          <p:nvPr/>
        </p:nvSpPr>
        <p:spPr bwMode="auto">
          <a:xfrm>
            <a:off x="4979988" y="3908425"/>
            <a:ext cx="15732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 x $60) + $1,600</a:t>
            </a:r>
            <a:endParaRPr lang="en-US" dirty="0" smtClean="0">
              <a:solidFill>
                <a:prstClr val="black"/>
              </a:solidFill>
              <a:cs typeface="+mn-cs"/>
            </a:endParaRPr>
          </a:p>
        </p:txBody>
      </p:sp>
      <p:sp>
        <p:nvSpPr>
          <p:cNvPr id="34" name="Rectangle 33"/>
          <p:cNvSpPr>
            <a:spLocks noChangeArrowheads="1"/>
          </p:cNvSpPr>
          <p:nvPr/>
        </p:nvSpPr>
        <p:spPr bwMode="auto">
          <a:xfrm>
            <a:off x="6805613" y="390842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25,600</a:t>
            </a:r>
            <a:endParaRPr lang="en-US" dirty="0" smtClean="0">
              <a:solidFill>
                <a:prstClr val="black"/>
              </a:solidFill>
              <a:cs typeface="+mn-cs"/>
            </a:endParaRPr>
          </a:p>
        </p:txBody>
      </p:sp>
      <p:sp>
        <p:nvSpPr>
          <p:cNvPr id="35" name="Rectangle 34"/>
          <p:cNvSpPr>
            <a:spLocks noChangeArrowheads="1"/>
          </p:cNvSpPr>
          <p:nvPr/>
        </p:nvSpPr>
        <p:spPr bwMode="auto">
          <a:xfrm>
            <a:off x="2116138" y="4114800"/>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Cash</a:t>
            </a:r>
            <a:endParaRPr lang="en-US" dirty="0" smtClean="0">
              <a:solidFill>
                <a:prstClr val="black"/>
              </a:solidFill>
              <a:cs typeface="+mn-cs"/>
            </a:endParaRPr>
          </a:p>
        </p:txBody>
      </p:sp>
      <p:sp>
        <p:nvSpPr>
          <p:cNvPr id="36" name="Rectangle 35"/>
          <p:cNvSpPr>
            <a:spLocks noChangeArrowheads="1"/>
          </p:cNvSpPr>
          <p:nvPr/>
        </p:nvSpPr>
        <p:spPr bwMode="auto">
          <a:xfrm>
            <a:off x="7562850" y="411480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25,600</a:t>
            </a:r>
            <a:endParaRPr lang="en-US" dirty="0" smtClean="0">
              <a:solidFill>
                <a:prstClr val="black"/>
              </a:solidFill>
              <a:cs typeface="+mn-cs"/>
            </a:endParaRPr>
          </a:p>
        </p:txBody>
      </p:sp>
      <p:sp>
        <p:nvSpPr>
          <p:cNvPr id="376" name="Rectangle 82"/>
          <p:cNvSpPr>
            <a:spLocks noChangeArrowheads="1"/>
          </p:cNvSpPr>
          <p:nvPr/>
        </p:nvSpPr>
        <p:spPr bwMode="auto">
          <a:xfrm>
            <a:off x="1793875" y="1098550"/>
            <a:ext cx="57689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Sold 100 shares of its investment in FedEx stock at $47 per share and held the </a:t>
            </a:r>
            <a:endParaRPr lang="en-US" dirty="0" smtClean="0">
              <a:solidFill>
                <a:prstClr val="black"/>
              </a:solidFill>
              <a:cs typeface="+mn-cs"/>
            </a:endParaRPr>
          </a:p>
        </p:txBody>
      </p:sp>
      <p:sp>
        <p:nvSpPr>
          <p:cNvPr id="377" name="Rectangle 83"/>
          <p:cNvSpPr>
            <a:spLocks noChangeArrowheads="1"/>
          </p:cNvSpPr>
          <p:nvPr/>
        </p:nvSpPr>
        <p:spPr bwMode="auto">
          <a:xfrm>
            <a:off x="1793875" y="1293813"/>
            <a:ext cx="39830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remaining 200 shares; broker’s commission was $225.</a:t>
            </a:r>
            <a:endParaRPr lang="en-US" dirty="0" smtClean="0">
              <a:solidFill>
                <a:prstClr val="black"/>
              </a:solidFill>
              <a:cs typeface="+mn-cs"/>
            </a:endParaRPr>
          </a:p>
        </p:txBody>
      </p:sp>
      <p:sp>
        <p:nvSpPr>
          <p:cNvPr id="378" name="Rectangle 84"/>
          <p:cNvSpPr>
            <a:spLocks noChangeArrowheads="1"/>
          </p:cNvSpPr>
          <p:nvPr/>
        </p:nvSpPr>
        <p:spPr bwMode="auto">
          <a:xfrm>
            <a:off x="1793875" y="1509713"/>
            <a:ext cx="50323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Purchased 400 shares of Ajay stock for $60 per share plus $1,600 in </a:t>
            </a:r>
            <a:endParaRPr lang="en-US" dirty="0" smtClean="0">
              <a:solidFill>
                <a:prstClr val="black"/>
              </a:solidFill>
              <a:cs typeface="+mn-cs"/>
            </a:endParaRPr>
          </a:p>
        </p:txBody>
      </p:sp>
      <p:sp>
        <p:nvSpPr>
          <p:cNvPr id="379" name="Rectangle 85"/>
          <p:cNvSpPr>
            <a:spLocks noChangeArrowheads="1"/>
          </p:cNvSpPr>
          <p:nvPr/>
        </p:nvSpPr>
        <p:spPr bwMode="auto">
          <a:xfrm>
            <a:off x="1793875" y="1704975"/>
            <a:ext cx="57785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commissions. The stock is held as a short-term investment in available-for-sale </a:t>
            </a:r>
            <a:endParaRPr lang="en-US" dirty="0" smtClean="0">
              <a:solidFill>
                <a:prstClr val="black"/>
              </a:solidFill>
              <a:cs typeface="+mn-cs"/>
            </a:endParaRPr>
          </a:p>
        </p:txBody>
      </p:sp>
      <p:sp>
        <p:nvSpPr>
          <p:cNvPr id="380" name="Rectangle 86"/>
          <p:cNvSpPr>
            <a:spLocks noChangeArrowheads="1"/>
          </p:cNvSpPr>
          <p:nvPr/>
        </p:nvSpPr>
        <p:spPr bwMode="auto">
          <a:xfrm>
            <a:off x="1793875" y="1911350"/>
            <a:ext cx="796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securities.</a:t>
            </a:r>
            <a:endParaRPr lang="en-US" dirty="0" smtClean="0">
              <a:solidFill>
                <a:prstClr val="black"/>
              </a:solidFill>
              <a:cs typeface="+mn-cs"/>
            </a:endParaRPr>
          </a:p>
        </p:txBody>
      </p:sp>
      <p:sp>
        <p:nvSpPr>
          <p:cNvPr id="381" name="Rectangle 87"/>
          <p:cNvSpPr>
            <a:spLocks noChangeArrowheads="1"/>
          </p:cNvSpPr>
          <p:nvPr/>
        </p:nvSpPr>
        <p:spPr bwMode="auto">
          <a:xfrm>
            <a:off x="3195638" y="2241550"/>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General Journal</a:t>
            </a:r>
            <a:endParaRPr lang="en-US" dirty="0" smtClean="0">
              <a:solidFill>
                <a:prstClr val="black"/>
              </a:solidFill>
              <a:cs typeface="+mn-cs"/>
            </a:endParaRPr>
          </a:p>
        </p:txBody>
      </p:sp>
      <p:sp>
        <p:nvSpPr>
          <p:cNvPr id="386" name="Rectangle 92"/>
          <p:cNvSpPr>
            <a:spLocks noChangeArrowheads="1"/>
          </p:cNvSpPr>
          <p:nvPr/>
        </p:nvSpPr>
        <p:spPr bwMode="auto">
          <a:xfrm>
            <a:off x="1793875" y="685800"/>
            <a:ext cx="56880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Purchased 300 shares of FedEx stock as a short-term investment in available-</a:t>
            </a:r>
            <a:endParaRPr lang="en-US" dirty="0" smtClean="0">
              <a:solidFill>
                <a:prstClr val="black"/>
              </a:solidFill>
              <a:cs typeface="+mn-cs"/>
            </a:endParaRPr>
          </a:p>
        </p:txBody>
      </p:sp>
      <p:sp>
        <p:nvSpPr>
          <p:cNvPr id="387" name="Rectangle 93"/>
          <p:cNvSpPr>
            <a:spLocks noChangeArrowheads="1"/>
          </p:cNvSpPr>
          <p:nvPr/>
        </p:nvSpPr>
        <p:spPr bwMode="auto">
          <a:xfrm>
            <a:off x="1793875" y="881063"/>
            <a:ext cx="43862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for-sale securities at $40 per share plus $975 in broker fees.</a:t>
            </a:r>
            <a:endParaRPr lang="en-US" dirty="0" smtClean="0">
              <a:solidFill>
                <a:prstClr val="black"/>
              </a:solidFill>
              <a:cs typeface="+mn-cs"/>
            </a:endParaRPr>
          </a:p>
        </p:txBody>
      </p:sp>
      <p:sp>
        <p:nvSpPr>
          <p:cNvPr id="388" name="Rectangle 94"/>
          <p:cNvSpPr>
            <a:spLocks noChangeArrowheads="1"/>
          </p:cNvSpPr>
          <p:nvPr/>
        </p:nvSpPr>
        <p:spPr bwMode="auto">
          <a:xfrm>
            <a:off x="987425" y="220980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89" name="Line 95"/>
          <p:cNvSpPr>
            <a:spLocks noChangeShapeType="1"/>
          </p:cNvSpPr>
          <p:nvPr/>
        </p:nvSpPr>
        <p:spPr bwMode="auto">
          <a:xfrm>
            <a:off x="6564313" y="22304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0" name="Rectangle 96"/>
          <p:cNvSpPr>
            <a:spLocks noChangeArrowheads="1"/>
          </p:cNvSpPr>
          <p:nvPr/>
        </p:nvSpPr>
        <p:spPr bwMode="auto">
          <a:xfrm>
            <a:off x="6564313" y="223043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1" name="Line 97"/>
          <p:cNvSpPr>
            <a:spLocks noChangeShapeType="1"/>
          </p:cNvSpPr>
          <p:nvPr/>
        </p:nvSpPr>
        <p:spPr bwMode="auto">
          <a:xfrm>
            <a:off x="7380288" y="22304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2" name="Rectangle 98"/>
          <p:cNvSpPr>
            <a:spLocks noChangeArrowheads="1"/>
          </p:cNvSpPr>
          <p:nvPr/>
        </p:nvSpPr>
        <p:spPr bwMode="auto">
          <a:xfrm>
            <a:off x="7380288" y="2230438"/>
            <a:ext cx="11112"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3" name="Rectangle 99"/>
          <p:cNvSpPr>
            <a:spLocks noChangeArrowheads="1"/>
          </p:cNvSpPr>
          <p:nvPr/>
        </p:nvSpPr>
        <p:spPr bwMode="auto">
          <a:xfrm>
            <a:off x="8126413" y="2230438"/>
            <a:ext cx="20637"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4" name="Line 100"/>
          <p:cNvSpPr>
            <a:spLocks noChangeShapeType="1"/>
          </p:cNvSpPr>
          <p:nvPr/>
        </p:nvSpPr>
        <p:spPr bwMode="auto">
          <a:xfrm>
            <a:off x="996950" y="2457450"/>
            <a:ext cx="0" cy="20589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5" name="Rectangle 101"/>
          <p:cNvSpPr>
            <a:spLocks noChangeArrowheads="1"/>
          </p:cNvSpPr>
          <p:nvPr/>
        </p:nvSpPr>
        <p:spPr bwMode="auto">
          <a:xfrm>
            <a:off x="996950" y="2457450"/>
            <a:ext cx="9525" cy="20589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6" name="Line 102"/>
          <p:cNvSpPr>
            <a:spLocks noChangeShapeType="1"/>
          </p:cNvSpPr>
          <p:nvPr/>
        </p:nvSpPr>
        <p:spPr bwMode="auto">
          <a:xfrm>
            <a:off x="6564313" y="2457450"/>
            <a:ext cx="0" cy="20589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7" name="Rectangle 103"/>
          <p:cNvSpPr>
            <a:spLocks noChangeArrowheads="1"/>
          </p:cNvSpPr>
          <p:nvPr/>
        </p:nvSpPr>
        <p:spPr bwMode="auto">
          <a:xfrm>
            <a:off x="6564313" y="2457450"/>
            <a:ext cx="9525" cy="20589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10" name="Line 116"/>
          <p:cNvSpPr>
            <a:spLocks noChangeShapeType="1"/>
          </p:cNvSpPr>
          <p:nvPr/>
        </p:nvSpPr>
        <p:spPr bwMode="auto">
          <a:xfrm>
            <a:off x="7380288" y="2457450"/>
            <a:ext cx="0" cy="20589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11" name="Rectangle 117"/>
          <p:cNvSpPr>
            <a:spLocks noChangeArrowheads="1"/>
          </p:cNvSpPr>
          <p:nvPr/>
        </p:nvSpPr>
        <p:spPr bwMode="auto">
          <a:xfrm>
            <a:off x="7380288" y="2457450"/>
            <a:ext cx="11112" cy="20589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12" name="Line 118"/>
          <p:cNvSpPr>
            <a:spLocks noChangeShapeType="1"/>
          </p:cNvSpPr>
          <p:nvPr/>
        </p:nvSpPr>
        <p:spPr bwMode="auto">
          <a:xfrm>
            <a:off x="8137525" y="2457450"/>
            <a:ext cx="0" cy="20589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13" name="Rectangle 119"/>
          <p:cNvSpPr>
            <a:spLocks noChangeArrowheads="1"/>
          </p:cNvSpPr>
          <p:nvPr/>
        </p:nvSpPr>
        <p:spPr bwMode="auto">
          <a:xfrm>
            <a:off x="8137525" y="2457450"/>
            <a:ext cx="9525" cy="20589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15" name="Line 121"/>
          <p:cNvSpPr>
            <a:spLocks noChangeShapeType="1"/>
          </p:cNvSpPr>
          <p:nvPr/>
        </p:nvSpPr>
        <p:spPr bwMode="auto">
          <a:xfrm>
            <a:off x="1752600" y="2457450"/>
            <a:ext cx="0" cy="20589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16" name="Rectangle 122"/>
          <p:cNvSpPr>
            <a:spLocks noChangeArrowheads="1"/>
          </p:cNvSpPr>
          <p:nvPr/>
        </p:nvSpPr>
        <p:spPr bwMode="auto">
          <a:xfrm>
            <a:off x="1752600" y="2457450"/>
            <a:ext cx="11113" cy="20589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33" name="Rectangle 139"/>
          <p:cNvSpPr>
            <a:spLocks noChangeArrowheads="1"/>
          </p:cNvSpPr>
          <p:nvPr/>
        </p:nvSpPr>
        <p:spPr bwMode="auto">
          <a:xfrm>
            <a:off x="1006475" y="2209800"/>
            <a:ext cx="71405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34" name="Rectangle 140"/>
          <p:cNvSpPr>
            <a:spLocks noChangeArrowheads="1"/>
          </p:cNvSpPr>
          <p:nvPr/>
        </p:nvSpPr>
        <p:spPr bwMode="auto">
          <a:xfrm>
            <a:off x="1006475" y="2436813"/>
            <a:ext cx="714057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35" name="Line 141"/>
          <p:cNvSpPr>
            <a:spLocks noChangeShapeType="1"/>
          </p:cNvSpPr>
          <p:nvPr/>
        </p:nvSpPr>
        <p:spPr bwMode="auto">
          <a:xfrm>
            <a:off x="1006475" y="2652713"/>
            <a:ext cx="71405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36" name="Rectangle 142"/>
          <p:cNvSpPr>
            <a:spLocks noChangeArrowheads="1"/>
          </p:cNvSpPr>
          <p:nvPr/>
        </p:nvSpPr>
        <p:spPr bwMode="auto">
          <a:xfrm>
            <a:off x="1006475" y="2652713"/>
            <a:ext cx="7140575"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37" name="Line 143"/>
          <p:cNvSpPr>
            <a:spLocks noChangeShapeType="1"/>
          </p:cNvSpPr>
          <p:nvPr/>
        </p:nvSpPr>
        <p:spPr bwMode="auto">
          <a:xfrm>
            <a:off x="1006475" y="2859088"/>
            <a:ext cx="71405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38" name="Rectangle 144"/>
          <p:cNvSpPr>
            <a:spLocks noChangeArrowheads="1"/>
          </p:cNvSpPr>
          <p:nvPr/>
        </p:nvSpPr>
        <p:spPr bwMode="auto">
          <a:xfrm>
            <a:off x="1006475" y="2859088"/>
            <a:ext cx="71405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39" name="Line 145"/>
          <p:cNvSpPr>
            <a:spLocks noChangeShapeType="1"/>
          </p:cNvSpPr>
          <p:nvPr/>
        </p:nvSpPr>
        <p:spPr bwMode="auto">
          <a:xfrm>
            <a:off x="1006475" y="3065463"/>
            <a:ext cx="71405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40" name="Rectangle 146"/>
          <p:cNvSpPr>
            <a:spLocks noChangeArrowheads="1"/>
          </p:cNvSpPr>
          <p:nvPr/>
        </p:nvSpPr>
        <p:spPr bwMode="auto">
          <a:xfrm>
            <a:off x="1006475" y="3065463"/>
            <a:ext cx="71405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41" name="Line 147"/>
          <p:cNvSpPr>
            <a:spLocks noChangeShapeType="1"/>
          </p:cNvSpPr>
          <p:nvPr/>
        </p:nvSpPr>
        <p:spPr bwMode="auto">
          <a:xfrm>
            <a:off x="1006475" y="3270250"/>
            <a:ext cx="71405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42" name="Rectangle 148"/>
          <p:cNvSpPr>
            <a:spLocks noChangeArrowheads="1"/>
          </p:cNvSpPr>
          <p:nvPr/>
        </p:nvSpPr>
        <p:spPr bwMode="auto">
          <a:xfrm>
            <a:off x="1006475" y="3270250"/>
            <a:ext cx="71405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43" name="Line 149"/>
          <p:cNvSpPr>
            <a:spLocks noChangeShapeType="1"/>
          </p:cNvSpPr>
          <p:nvPr/>
        </p:nvSpPr>
        <p:spPr bwMode="auto">
          <a:xfrm>
            <a:off x="1006475" y="3476625"/>
            <a:ext cx="71405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44" name="Rectangle 150"/>
          <p:cNvSpPr>
            <a:spLocks noChangeArrowheads="1"/>
          </p:cNvSpPr>
          <p:nvPr/>
        </p:nvSpPr>
        <p:spPr bwMode="auto">
          <a:xfrm>
            <a:off x="1006475" y="3476625"/>
            <a:ext cx="71405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45" name="Line 151"/>
          <p:cNvSpPr>
            <a:spLocks noChangeShapeType="1"/>
          </p:cNvSpPr>
          <p:nvPr/>
        </p:nvSpPr>
        <p:spPr bwMode="auto">
          <a:xfrm>
            <a:off x="1006475" y="3683000"/>
            <a:ext cx="71405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46" name="Rectangle 152"/>
          <p:cNvSpPr>
            <a:spLocks noChangeArrowheads="1"/>
          </p:cNvSpPr>
          <p:nvPr/>
        </p:nvSpPr>
        <p:spPr bwMode="auto">
          <a:xfrm>
            <a:off x="1006475" y="3683000"/>
            <a:ext cx="71405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47" name="Line 153"/>
          <p:cNvSpPr>
            <a:spLocks noChangeShapeType="1"/>
          </p:cNvSpPr>
          <p:nvPr/>
        </p:nvSpPr>
        <p:spPr bwMode="auto">
          <a:xfrm>
            <a:off x="1006475" y="3887788"/>
            <a:ext cx="71405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48" name="Rectangle 154"/>
          <p:cNvSpPr>
            <a:spLocks noChangeArrowheads="1"/>
          </p:cNvSpPr>
          <p:nvPr/>
        </p:nvSpPr>
        <p:spPr bwMode="auto">
          <a:xfrm>
            <a:off x="1006475" y="3887788"/>
            <a:ext cx="7140575"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49" name="Line 155"/>
          <p:cNvSpPr>
            <a:spLocks noChangeShapeType="1"/>
          </p:cNvSpPr>
          <p:nvPr/>
        </p:nvSpPr>
        <p:spPr bwMode="auto">
          <a:xfrm>
            <a:off x="1006475" y="4094163"/>
            <a:ext cx="71405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50" name="Rectangle 156"/>
          <p:cNvSpPr>
            <a:spLocks noChangeArrowheads="1"/>
          </p:cNvSpPr>
          <p:nvPr/>
        </p:nvSpPr>
        <p:spPr bwMode="auto">
          <a:xfrm>
            <a:off x="1006475" y="4094163"/>
            <a:ext cx="7140575"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51" name="Line 157"/>
          <p:cNvSpPr>
            <a:spLocks noChangeShapeType="1"/>
          </p:cNvSpPr>
          <p:nvPr/>
        </p:nvSpPr>
        <p:spPr bwMode="auto">
          <a:xfrm>
            <a:off x="1006475" y="4300538"/>
            <a:ext cx="71405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52" name="Rectangle 158"/>
          <p:cNvSpPr>
            <a:spLocks noChangeArrowheads="1"/>
          </p:cNvSpPr>
          <p:nvPr/>
        </p:nvSpPr>
        <p:spPr bwMode="auto">
          <a:xfrm>
            <a:off x="1006475" y="4300538"/>
            <a:ext cx="71405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53" name="Line 159"/>
          <p:cNvSpPr>
            <a:spLocks noChangeShapeType="1"/>
          </p:cNvSpPr>
          <p:nvPr/>
        </p:nvSpPr>
        <p:spPr bwMode="auto">
          <a:xfrm>
            <a:off x="1006475" y="4506913"/>
            <a:ext cx="71405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54" name="Rectangle 160"/>
          <p:cNvSpPr>
            <a:spLocks noChangeArrowheads="1"/>
          </p:cNvSpPr>
          <p:nvPr/>
        </p:nvSpPr>
        <p:spPr bwMode="auto">
          <a:xfrm>
            <a:off x="1006475" y="4506913"/>
            <a:ext cx="71405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9" name="Rectangle 78"/>
          <p:cNvSpPr>
            <a:spLocks noChangeArrowheads="1"/>
          </p:cNvSpPr>
          <p:nvPr/>
        </p:nvSpPr>
        <p:spPr bwMode="auto">
          <a:xfrm>
            <a:off x="996950" y="4659313"/>
            <a:ext cx="3308350" cy="2365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0" name="Rectangle 61"/>
          <p:cNvSpPr>
            <a:spLocks noChangeArrowheads="1"/>
          </p:cNvSpPr>
          <p:nvPr/>
        </p:nvSpPr>
        <p:spPr bwMode="auto">
          <a:xfrm>
            <a:off x="1036638" y="4905375"/>
            <a:ext cx="4556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May 8</a:t>
            </a:r>
            <a:endParaRPr lang="en-US" dirty="0" smtClean="0">
              <a:solidFill>
                <a:prstClr val="black"/>
              </a:solidFill>
              <a:cs typeface="+mn-cs"/>
            </a:endParaRPr>
          </a:p>
        </p:txBody>
      </p:sp>
      <p:sp>
        <p:nvSpPr>
          <p:cNvPr id="81" name="Rectangle 62"/>
          <p:cNvSpPr>
            <a:spLocks noChangeArrowheads="1"/>
          </p:cNvSpPr>
          <p:nvPr/>
        </p:nvSpPr>
        <p:spPr bwMode="auto">
          <a:xfrm>
            <a:off x="1995488" y="490537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12,975</a:t>
            </a:r>
            <a:endParaRPr lang="en-US" dirty="0" smtClean="0">
              <a:solidFill>
                <a:prstClr val="black"/>
              </a:solidFill>
              <a:cs typeface="+mn-cs"/>
            </a:endParaRPr>
          </a:p>
        </p:txBody>
      </p:sp>
      <p:sp>
        <p:nvSpPr>
          <p:cNvPr id="82" name="Rectangle 64"/>
          <p:cNvSpPr>
            <a:spLocks noChangeArrowheads="1"/>
          </p:cNvSpPr>
          <p:nvPr/>
        </p:nvSpPr>
        <p:spPr bwMode="auto">
          <a:xfrm>
            <a:off x="2792413" y="5111750"/>
            <a:ext cx="5349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Sep. 2</a:t>
            </a:r>
            <a:endParaRPr lang="en-US" dirty="0" smtClean="0">
              <a:solidFill>
                <a:prstClr val="black"/>
              </a:solidFill>
              <a:cs typeface="+mn-cs"/>
            </a:endParaRPr>
          </a:p>
        </p:txBody>
      </p:sp>
      <p:sp>
        <p:nvSpPr>
          <p:cNvPr id="83" name="Rectangle 65"/>
          <p:cNvSpPr>
            <a:spLocks noChangeArrowheads="1"/>
          </p:cNvSpPr>
          <p:nvPr/>
        </p:nvSpPr>
        <p:spPr bwMode="auto">
          <a:xfrm>
            <a:off x="3719513" y="5111750"/>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4,325</a:t>
            </a:r>
            <a:endParaRPr lang="en-US" dirty="0" smtClean="0">
              <a:solidFill>
                <a:prstClr val="black"/>
              </a:solidFill>
              <a:cs typeface="+mn-cs"/>
            </a:endParaRPr>
          </a:p>
        </p:txBody>
      </p:sp>
      <p:sp>
        <p:nvSpPr>
          <p:cNvPr id="84" name="Rectangle 66"/>
          <p:cNvSpPr>
            <a:spLocks noChangeArrowheads="1"/>
          </p:cNvSpPr>
          <p:nvPr/>
        </p:nvSpPr>
        <p:spPr bwMode="auto">
          <a:xfrm>
            <a:off x="1036638" y="5318125"/>
            <a:ext cx="504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Oct. 2</a:t>
            </a:r>
            <a:endParaRPr lang="en-US" dirty="0" smtClean="0">
              <a:solidFill>
                <a:prstClr val="black"/>
              </a:solidFill>
              <a:cs typeface="+mn-cs"/>
            </a:endParaRPr>
          </a:p>
        </p:txBody>
      </p:sp>
      <p:sp>
        <p:nvSpPr>
          <p:cNvPr id="85" name="Rectangle 67"/>
          <p:cNvSpPr>
            <a:spLocks noChangeArrowheads="1"/>
          </p:cNvSpPr>
          <p:nvPr/>
        </p:nvSpPr>
        <p:spPr bwMode="auto">
          <a:xfrm>
            <a:off x="1995488" y="531812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25,600</a:t>
            </a:r>
            <a:endParaRPr lang="en-US" dirty="0" smtClean="0">
              <a:solidFill>
                <a:prstClr val="black"/>
              </a:solidFill>
              <a:cs typeface="+mn-cs"/>
            </a:endParaRPr>
          </a:p>
        </p:txBody>
      </p:sp>
      <p:sp>
        <p:nvSpPr>
          <p:cNvPr id="86" name="Rectangle 70"/>
          <p:cNvSpPr>
            <a:spLocks noChangeArrowheads="1"/>
          </p:cNvSpPr>
          <p:nvPr/>
        </p:nvSpPr>
        <p:spPr bwMode="auto">
          <a:xfrm>
            <a:off x="1036638" y="5534025"/>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Dec. 31</a:t>
            </a:r>
            <a:endParaRPr lang="en-US" dirty="0" smtClean="0">
              <a:solidFill>
                <a:prstClr val="black"/>
              </a:solidFill>
              <a:cs typeface="+mn-cs"/>
            </a:endParaRPr>
          </a:p>
        </p:txBody>
      </p:sp>
      <p:sp>
        <p:nvSpPr>
          <p:cNvPr id="87" name="Rectangle 71"/>
          <p:cNvSpPr>
            <a:spLocks noChangeArrowheads="1"/>
          </p:cNvSpPr>
          <p:nvPr/>
        </p:nvSpPr>
        <p:spPr bwMode="auto">
          <a:xfrm>
            <a:off x="1995488" y="553402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34,250</a:t>
            </a:r>
            <a:endParaRPr lang="en-US" dirty="0" smtClean="0">
              <a:solidFill>
                <a:prstClr val="black"/>
              </a:solidFill>
              <a:cs typeface="+mn-cs"/>
            </a:endParaRPr>
          </a:p>
        </p:txBody>
      </p:sp>
      <p:sp>
        <p:nvSpPr>
          <p:cNvPr id="88" name="Rectangle 88"/>
          <p:cNvSpPr>
            <a:spLocks noChangeArrowheads="1"/>
          </p:cNvSpPr>
          <p:nvPr/>
        </p:nvSpPr>
        <p:spPr bwMode="auto">
          <a:xfrm>
            <a:off x="1500188" y="4679950"/>
            <a:ext cx="23860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Short-Term Investments - AFS</a:t>
            </a:r>
            <a:endParaRPr lang="en-US" dirty="0" smtClean="0">
              <a:solidFill>
                <a:prstClr val="black"/>
              </a:solidFill>
              <a:cs typeface="+mn-cs"/>
            </a:endParaRPr>
          </a:p>
        </p:txBody>
      </p:sp>
      <p:sp>
        <p:nvSpPr>
          <p:cNvPr id="89" name="Rectangle 110"/>
          <p:cNvSpPr>
            <a:spLocks noChangeArrowheads="1"/>
          </p:cNvSpPr>
          <p:nvPr/>
        </p:nvSpPr>
        <p:spPr bwMode="auto">
          <a:xfrm>
            <a:off x="996950" y="4648200"/>
            <a:ext cx="33083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0" name="Rectangle 111"/>
          <p:cNvSpPr>
            <a:spLocks noChangeArrowheads="1"/>
          </p:cNvSpPr>
          <p:nvPr/>
        </p:nvSpPr>
        <p:spPr bwMode="auto">
          <a:xfrm>
            <a:off x="996950" y="4875213"/>
            <a:ext cx="33083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1" name="Rectangle 113"/>
          <p:cNvSpPr>
            <a:spLocks noChangeArrowheads="1"/>
          </p:cNvSpPr>
          <p:nvPr/>
        </p:nvSpPr>
        <p:spPr bwMode="auto">
          <a:xfrm>
            <a:off x="996950" y="5502275"/>
            <a:ext cx="33083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2" name="Rectangle 138"/>
          <p:cNvSpPr>
            <a:spLocks noChangeArrowheads="1"/>
          </p:cNvSpPr>
          <p:nvPr/>
        </p:nvSpPr>
        <p:spPr bwMode="auto">
          <a:xfrm>
            <a:off x="2651125" y="4895850"/>
            <a:ext cx="20638" cy="8334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4" name="Slide Number Placeholder 93"/>
          <p:cNvSpPr>
            <a:spLocks noGrp="1"/>
          </p:cNvSpPr>
          <p:nvPr>
            <p:ph type="sldNum" sz="quarter" idx="12"/>
          </p:nvPr>
        </p:nvSpPr>
        <p:spPr/>
        <p:txBody>
          <a:bodyPr/>
          <a:lstStyle/>
          <a:p>
            <a:pPr>
              <a:defRPr/>
            </a:pPr>
            <a:fld id="{89360E06-C329-4D29-A840-66C4725AA714}" type="slidenum">
              <a:rPr lang="en-US" smtClean="0"/>
              <a:pPr>
                <a:defRPr/>
              </a:pPr>
              <a:t>33</a:t>
            </a:fld>
            <a:endParaRPr lang="en-US" dirty="0"/>
          </a:p>
        </p:txBody>
      </p:sp>
      <p:sp>
        <p:nvSpPr>
          <p:cNvPr id="95" name="Rounded Rectangle 94"/>
          <p:cNvSpPr/>
          <p:nvPr/>
        </p:nvSpPr>
        <p:spPr>
          <a:xfrm>
            <a:off x="138113" y="6477000"/>
            <a:ext cx="4205287" cy="3021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t>Account for available-for-sale securities.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fade">
                                      <p:cBhvr>
                                        <p:cTn id="25" dur="500"/>
                                        <p:tgtEl>
                                          <p:spTgt spid="7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fade">
                                      <p:cBhvr>
                                        <p:cTn id="28" dur="500"/>
                                        <p:tgtEl>
                                          <p:spTgt spid="8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fade">
                                      <p:cBhvr>
                                        <p:cTn id="31" dur="500"/>
                                        <p:tgtEl>
                                          <p:spTgt spid="8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8"/>
                                        </p:tgtEl>
                                        <p:attrNameLst>
                                          <p:attrName>style.visibility</p:attrName>
                                        </p:attrNameLst>
                                      </p:cBhvr>
                                      <p:to>
                                        <p:strVal val="visible"/>
                                      </p:to>
                                    </p:set>
                                    <p:animEffect transition="in" filter="fade">
                                      <p:cBhvr>
                                        <p:cTn id="34" dur="500"/>
                                        <p:tgtEl>
                                          <p:spTgt spid="8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500"/>
                                        <p:tgtEl>
                                          <p:spTgt spid="8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fade">
                                      <p:cBhvr>
                                        <p:cTn id="40" dur="500"/>
                                        <p:tgtEl>
                                          <p:spTgt spid="9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2"/>
                                        </p:tgtEl>
                                        <p:attrNameLst>
                                          <p:attrName>style.visibility</p:attrName>
                                        </p:attrNameLst>
                                      </p:cBhvr>
                                      <p:to>
                                        <p:strVal val="visible"/>
                                      </p:to>
                                    </p:set>
                                    <p:animEffect transition="in" filter="fade">
                                      <p:cBhvr>
                                        <p:cTn id="43" dur="500"/>
                                        <p:tgtEl>
                                          <p:spTgt spid="9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2"/>
                                        </p:tgtEl>
                                        <p:attrNameLst>
                                          <p:attrName>style.visibility</p:attrName>
                                        </p:attrNameLst>
                                      </p:cBhvr>
                                      <p:to>
                                        <p:strVal val="visible"/>
                                      </p:to>
                                    </p:set>
                                    <p:animEffect transition="in" filter="fade">
                                      <p:cBhvr>
                                        <p:cTn id="75" dur="500"/>
                                        <p:tgtEl>
                                          <p:spTgt spid="8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3"/>
                                        </p:tgtEl>
                                        <p:attrNameLst>
                                          <p:attrName>style.visibility</p:attrName>
                                        </p:attrNameLst>
                                      </p:cBhvr>
                                      <p:to>
                                        <p:strVal val="visible"/>
                                      </p:to>
                                    </p:set>
                                    <p:animEffect transition="in" filter="fade">
                                      <p:cBhvr>
                                        <p:cTn id="78" dur="500"/>
                                        <p:tgtEl>
                                          <p:spTgt spid="83"/>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500"/>
                                        <p:tgtEl>
                                          <p:spTgt spid="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500"/>
                                        <p:tgtEl>
                                          <p:spTgt spid="32"/>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500"/>
                                        <p:tgtEl>
                                          <p:spTgt spid="3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500"/>
                                        <p:tgtEl>
                                          <p:spTgt spid="3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500"/>
                                        <p:tgtEl>
                                          <p:spTgt spid="3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fade">
                                      <p:cBhvr>
                                        <p:cTn id="98" dur="500"/>
                                        <p:tgtEl>
                                          <p:spTgt spid="3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84"/>
                                        </p:tgtEl>
                                        <p:attrNameLst>
                                          <p:attrName>style.visibility</p:attrName>
                                        </p:attrNameLst>
                                      </p:cBhvr>
                                      <p:to>
                                        <p:strVal val="visible"/>
                                      </p:to>
                                    </p:set>
                                    <p:animEffect transition="in" filter="fade">
                                      <p:cBhvr>
                                        <p:cTn id="101" dur="500"/>
                                        <p:tgtEl>
                                          <p:spTgt spid="8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85"/>
                                        </p:tgtEl>
                                        <p:attrNameLst>
                                          <p:attrName>style.visibility</p:attrName>
                                        </p:attrNameLst>
                                      </p:cBhvr>
                                      <p:to>
                                        <p:strVal val="visible"/>
                                      </p:to>
                                    </p:set>
                                    <p:animEffect transition="in" filter="fade">
                                      <p:cBhvr>
                                        <p:cTn id="104" dur="500"/>
                                        <p:tgtEl>
                                          <p:spTgt spid="85"/>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86"/>
                                        </p:tgtEl>
                                        <p:attrNameLst>
                                          <p:attrName>style.visibility</p:attrName>
                                        </p:attrNameLst>
                                      </p:cBhvr>
                                      <p:to>
                                        <p:strVal val="visible"/>
                                      </p:to>
                                    </p:set>
                                    <p:animEffect transition="in" filter="fade">
                                      <p:cBhvr>
                                        <p:cTn id="109" dur="500"/>
                                        <p:tgtEl>
                                          <p:spTgt spid="86"/>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87"/>
                                        </p:tgtEl>
                                        <p:attrNameLst>
                                          <p:attrName>style.visibility</p:attrName>
                                        </p:attrNameLst>
                                      </p:cBhvr>
                                      <p:to>
                                        <p:strVal val="visible"/>
                                      </p:to>
                                    </p:set>
                                    <p:animEffect transition="in" filter="fade">
                                      <p:cBhvr>
                                        <p:cTn id="112" dur="500"/>
                                        <p:tgtEl>
                                          <p:spTgt spid="87"/>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79" grpId="0" animBg="1"/>
      <p:bldP spid="80" grpId="0"/>
      <p:bldP spid="81" grpId="0"/>
      <p:bldP spid="82" grpId="0"/>
      <p:bldP spid="83" grpId="0"/>
      <p:bldP spid="84" grpId="0"/>
      <p:bldP spid="85" grpId="0"/>
      <p:bldP spid="86" grpId="0"/>
      <p:bldP spid="87" grpId="0"/>
      <p:bldP spid="88" grpId="0"/>
      <p:bldP spid="89" grpId="0" animBg="1"/>
      <p:bldP spid="90" grpId="0" animBg="1"/>
      <p:bldP spid="91" grpId="0" animBg="1"/>
      <p:bldP spid="9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996950" y="3013074"/>
            <a:ext cx="5576888" cy="3810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a:spLocks noChangeArrowheads="1"/>
          </p:cNvSpPr>
          <p:nvPr/>
        </p:nvSpPr>
        <p:spPr bwMode="auto">
          <a:xfrm>
            <a:off x="996950" y="1458912"/>
            <a:ext cx="3308350"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p:nvSpPr>
        <p:spPr bwMode="auto">
          <a:xfrm>
            <a:off x="5051425" y="1458912"/>
            <a:ext cx="3095625"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996950" y="4354512"/>
            <a:ext cx="7150100"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36"/>
          <p:cNvSpPr>
            <a:spLocks noChangeArrowheads="1"/>
          </p:cNvSpPr>
          <p:nvPr/>
        </p:nvSpPr>
        <p:spPr bwMode="auto">
          <a:xfrm>
            <a:off x="1752600" y="3022599"/>
            <a:ext cx="54451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Arial" panose="020B0604020202020204" pitchFamily="34" charset="0"/>
              </a:rPr>
              <a:t>Shares</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38" name="Rectangle 37"/>
          <p:cNvSpPr>
            <a:spLocks noChangeArrowheads="1"/>
          </p:cNvSpPr>
          <p:nvPr/>
        </p:nvSpPr>
        <p:spPr bwMode="auto">
          <a:xfrm>
            <a:off x="2578100" y="3022599"/>
            <a:ext cx="6858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anose="020B0604020202020204" pitchFamily="34" charset="0"/>
              </a:rPr>
              <a:t>Cost per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39" name="Rectangle 38"/>
          <p:cNvSpPr>
            <a:spLocks noChangeArrowheads="1"/>
          </p:cNvSpPr>
          <p:nvPr/>
        </p:nvSpPr>
        <p:spPr bwMode="auto">
          <a:xfrm>
            <a:off x="2670175" y="3187699"/>
            <a:ext cx="45402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anose="020B0604020202020204" pitchFamily="34" charset="0"/>
              </a:rPr>
              <a:t>share</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40" name="Rectangle 39"/>
          <p:cNvSpPr>
            <a:spLocks noChangeArrowheads="1"/>
          </p:cNvSpPr>
          <p:nvPr/>
        </p:nvSpPr>
        <p:spPr bwMode="auto">
          <a:xfrm>
            <a:off x="3344862" y="3022599"/>
            <a:ext cx="7366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anose="020B0604020202020204" pitchFamily="34" charset="0"/>
              </a:rPr>
              <a:t>Total cost</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41" name="Rectangle 40"/>
          <p:cNvSpPr>
            <a:spLocks noChangeArrowheads="1"/>
          </p:cNvSpPr>
          <p:nvPr/>
        </p:nvSpPr>
        <p:spPr bwMode="auto">
          <a:xfrm>
            <a:off x="4111625" y="3022599"/>
            <a:ext cx="7874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Arial" panose="020B0604020202020204" pitchFamily="34" charset="0"/>
              </a:rPr>
              <a:t>Fair Value </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42" name="Rectangle 41"/>
          <p:cNvSpPr>
            <a:spLocks noChangeArrowheads="1"/>
          </p:cNvSpPr>
          <p:nvPr/>
        </p:nvSpPr>
        <p:spPr bwMode="auto">
          <a:xfrm>
            <a:off x="4132262" y="3187699"/>
            <a:ext cx="725488"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anose="020B0604020202020204" pitchFamily="34" charset="0"/>
              </a:rPr>
              <a:t>per Share</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43" name="Rectangle 42"/>
          <p:cNvSpPr>
            <a:spLocks noChangeArrowheads="1"/>
          </p:cNvSpPr>
          <p:nvPr/>
        </p:nvSpPr>
        <p:spPr bwMode="auto">
          <a:xfrm>
            <a:off x="4876800" y="3022599"/>
            <a:ext cx="74612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Arial" panose="020B0604020202020204" pitchFamily="34" charset="0"/>
              </a:rPr>
              <a:t>Total Fair </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48" name="Rectangle 43"/>
          <p:cNvSpPr>
            <a:spLocks noChangeArrowheads="1"/>
          </p:cNvSpPr>
          <p:nvPr/>
        </p:nvSpPr>
        <p:spPr bwMode="auto">
          <a:xfrm>
            <a:off x="5008562" y="3187699"/>
            <a:ext cx="4445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anose="020B0604020202020204" pitchFamily="34" charset="0"/>
              </a:rPr>
              <a:t>Value</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49" name="Rectangle 44"/>
          <p:cNvSpPr>
            <a:spLocks noChangeArrowheads="1"/>
          </p:cNvSpPr>
          <p:nvPr/>
        </p:nvSpPr>
        <p:spPr bwMode="auto">
          <a:xfrm>
            <a:off x="5726112" y="3022599"/>
            <a:ext cx="827088"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Arial" panose="020B0604020202020204" pitchFamily="34" charset="0"/>
              </a:rPr>
              <a:t>Unrealized </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50" name="Rectangle 45"/>
          <p:cNvSpPr>
            <a:spLocks noChangeArrowheads="1"/>
          </p:cNvSpPr>
          <p:nvPr/>
        </p:nvSpPr>
        <p:spPr bwMode="auto">
          <a:xfrm>
            <a:off x="5715000" y="3187699"/>
            <a:ext cx="84772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anose="020B0604020202020204" pitchFamily="34" charset="0"/>
              </a:rPr>
              <a:t>Gain (Loss)</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51" name="Rectangle 46"/>
          <p:cNvSpPr>
            <a:spLocks noChangeArrowheads="1"/>
          </p:cNvSpPr>
          <p:nvPr/>
        </p:nvSpPr>
        <p:spPr bwMode="auto">
          <a:xfrm>
            <a:off x="1036638" y="3403599"/>
            <a:ext cx="534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panose="020B0604020202020204" pitchFamily="34" charset="0"/>
              </a:rPr>
              <a:t>FedEx</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52" name="Rectangle 47"/>
          <p:cNvSpPr>
            <a:spLocks noChangeArrowheads="1"/>
          </p:cNvSpPr>
          <p:nvPr/>
        </p:nvSpPr>
        <p:spPr bwMode="auto">
          <a:xfrm>
            <a:off x="2074862" y="3403599"/>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anose="020B0604020202020204" pitchFamily="34" charset="0"/>
              </a:rPr>
              <a:t>200</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53" name="Rectangle 48"/>
          <p:cNvSpPr>
            <a:spLocks noChangeArrowheads="1"/>
          </p:cNvSpPr>
          <p:nvPr/>
        </p:nvSpPr>
        <p:spPr bwMode="auto">
          <a:xfrm>
            <a:off x="2670175" y="3403599"/>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anose="020B0604020202020204" pitchFamily="34" charset="0"/>
              </a:rPr>
              <a:t>$43.25</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54" name="Rectangle 49"/>
          <p:cNvSpPr>
            <a:spLocks noChangeArrowheads="1"/>
          </p:cNvSpPr>
          <p:nvPr/>
        </p:nvSpPr>
        <p:spPr bwMode="auto">
          <a:xfrm>
            <a:off x="3486150" y="3403599"/>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anose="020B0604020202020204" pitchFamily="34" charset="0"/>
              </a:rPr>
              <a:t>$8,650</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55" name="Rectangle 50"/>
          <p:cNvSpPr>
            <a:spLocks noChangeArrowheads="1"/>
          </p:cNvSpPr>
          <p:nvPr/>
        </p:nvSpPr>
        <p:spPr bwMode="auto">
          <a:xfrm>
            <a:off x="4243387" y="3403599"/>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panose="020B0604020202020204" pitchFamily="34" charset="0"/>
              </a:rPr>
              <a:t>$48.00</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56" name="Rectangle 51"/>
          <p:cNvSpPr>
            <a:spLocks noChangeArrowheads="1"/>
          </p:cNvSpPr>
          <p:nvPr/>
        </p:nvSpPr>
        <p:spPr bwMode="auto">
          <a:xfrm>
            <a:off x="4999037" y="3403599"/>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anose="020B0604020202020204" pitchFamily="34" charset="0"/>
              </a:rPr>
              <a:t>$9,600</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57" name="Rectangle 52"/>
          <p:cNvSpPr>
            <a:spLocks noChangeArrowheads="1"/>
          </p:cNvSpPr>
          <p:nvPr/>
        </p:nvSpPr>
        <p:spPr bwMode="auto">
          <a:xfrm>
            <a:off x="1036638" y="3609974"/>
            <a:ext cx="3825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anose="020B0604020202020204" pitchFamily="34" charset="0"/>
              </a:rPr>
              <a:t>Ajay</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58" name="Rectangle 53"/>
          <p:cNvSpPr>
            <a:spLocks noChangeArrowheads="1"/>
          </p:cNvSpPr>
          <p:nvPr/>
        </p:nvSpPr>
        <p:spPr bwMode="auto">
          <a:xfrm>
            <a:off x="2074862" y="3609974"/>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anose="020B0604020202020204" pitchFamily="34" charset="0"/>
              </a:rPr>
              <a:t>400</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59" name="Rectangle 54"/>
          <p:cNvSpPr>
            <a:spLocks noChangeArrowheads="1"/>
          </p:cNvSpPr>
          <p:nvPr/>
        </p:nvSpPr>
        <p:spPr bwMode="auto">
          <a:xfrm>
            <a:off x="2670175" y="3609974"/>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anose="020B0604020202020204" pitchFamily="34" charset="0"/>
              </a:rPr>
              <a:t>$64.00</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0" name="Rectangle 55"/>
          <p:cNvSpPr>
            <a:spLocks noChangeArrowheads="1"/>
          </p:cNvSpPr>
          <p:nvPr/>
        </p:nvSpPr>
        <p:spPr bwMode="auto">
          <a:xfrm>
            <a:off x="3486150" y="3609974"/>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anose="020B0604020202020204" pitchFamily="34" charset="0"/>
              </a:rPr>
              <a:t>25,600</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1" name="Rectangle 56"/>
          <p:cNvSpPr>
            <a:spLocks noChangeArrowheads="1"/>
          </p:cNvSpPr>
          <p:nvPr/>
        </p:nvSpPr>
        <p:spPr bwMode="auto">
          <a:xfrm>
            <a:off x="4243387" y="3609974"/>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anose="020B0604020202020204" pitchFamily="34" charset="0"/>
              </a:rPr>
              <a:t>$55.00</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2" name="Rectangle 57"/>
          <p:cNvSpPr>
            <a:spLocks noChangeArrowheads="1"/>
          </p:cNvSpPr>
          <p:nvPr/>
        </p:nvSpPr>
        <p:spPr bwMode="auto">
          <a:xfrm>
            <a:off x="4999037" y="3609974"/>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anose="020B0604020202020204" pitchFamily="34" charset="0"/>
              </a:rPr>
              <a:t>22,000</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3" name="Rectangle 58"/>
          <p:cNvSpPr>
            <a:spLocks noChangeArrowheads="1"/>
          </p:cNvSpPr>
          <p:nvPr/>
        </p:nvSpPr>
        <p:spPr bwMode="auto">
          <a:xfrm>
            <a:off x="3395662" y="3816349"/>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anose="020B0604020202020204" pitchFamily="34" charset="0"/>
              </a:rPr>
              <a:t>$34,250</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352" name="Rectangle 59"/>
          <p:cNvSpPr>
            <a:spLocks noChangeArrowheads="1"/>
          </p:cNvSpPr>
          <p:nvPr/>
        </p:nvSpPr>
        <p:spPr bwMode="auto">
          <a:xfrm>
            <a:off x="4908550" y="3816349"/>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anose="020B0604020202020204" pitchFamily="34" charset="0"/>
              </a:rPr>
              <a:t>$31,600</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353" name="Rectangle 60"/>
          <p:cNvSpPr>
            <a:spLocks noChangeArrowheads="1"/>
          </p:cNvSpPr>
          <p:nvPr/>
        </p:nvSpPr>
        <p:spPr bwMode="auto">
          <a:xfrm>
            <a:off x="5816600" y="3816349"/>
            <a:ext cx="6762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panose="020B0604020202020204" pitchFamily="34" charset="0"/>
              </a:rPr>
              <a:t>($2,650)</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354" name="Rectangle 61"/>
          <p:cNvSpPr>
            <a:spLocks noChangeArrowheads="1"/>
          </p:cNvSpPr>
          <p:nvPr/>
        </p:nvSpPr>
        <p:spPr bwMode="auto">
          <a:xfrm>
            <a:off x="1036638" y="1704975"/>
            <a:ext cx="45525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panose="020B0604020202020204" pitchFamily="34" charset="0"/>
              </a:rPr>
              <a:t>May 8</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355" name="Rectangle 62"/>
          <p:cNvSpPr>
            <a:spLocks noChangeArrowheads="1"/>
          </p:cNvSpPr>
          <p:nvPr/>
        </p:nvSpPr>
        <p:spPr bwMode="auto">
          <a:xfrm>
            <a:off x="1995488" y="170497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anose="020B0604020202020204" pitchFamily="34" charset="0"/>
              </a:rPr>
              <a:t>12,975</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356" name="Rectangle 63"/>
          <p:cNvSpPr>
            <a:spLocks noChangeArrowheads="1"/>
          </p:cNvSpPr>
          <p:nvPr/>
        </p:nvSpPr>
        <p:spPr bwMode="auto">
          <a:xfrm>
            <a:off x="7875588" y="1704975"/>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anose="020B0604020202020204" pitchFamily="34" charset="0"/>
              </a:rPr>
              <a:t>0</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357" name="Rectangle 64"/>
          <p:cNvSpPr>
            <a:spLocks noChangeArrowheads="1"/>
          </p:cNvSpPr>
          <p:nvPr/>
        </p:nvSpPr>
        <p:spPr bwMode="auto">
          <a:xfrm>
            <a:off x="2792413" y="1911350"/>
            <a:ext cx="534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anose="020B0604020202020204" pitchFamily="34" charset="0"/>
              </a:rPr>
              <a:t>Sep. 2</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358" name="Rectangle 65"/>
          <p:cNvSpPr>
            <a:spLocks noChangeArrowheads="1"/>
          </p:cNvSpPr>
          <p:nvPr/>
        </p:nvSpPr>
        <p:spPr bwMode="auto">
          <a:xfrm>
            <a:off x="3719513" y="1911350"/>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anose="020B0604020202020204" pitchFamily="34" charset="0"/>
              </a:rPr>
              <a:t>4,325</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359" name="Rectangle 66"/>
          <p:cNvSpPr>
            <a:spLocks noChangeArrowheads="1"/>
          </p:cNvSpPr>
          <p:nvPr/>
        </p:nvSpPr>
        <p:spPr bwMode="auto">
          <a:xfrm>
            <a:off x="1036638" y="2117725"/>
            <a:ext cx="504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anose="020B0604020202020204" pitchFamily="34" charset="0"/>
              </a:rPr>
              <a:t>Oct. 2</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360" name="Rectangle 67"/>
          <p:cNvSpPr>
            <a:spLocks noChangeArrowheads="1"/>
          </p:cNvSpPr>
          <p:nvPr/>
        </p:nvSpPr>
        <p:spPr bwMode="auto">
          <a:xfrm>
            <a:off x="1995488" y="211772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anose="020B0604020202020204" pitchFamily="34" charset="0"/>
              </a:rPr>
              <a:t>25,600</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361" name="Rectangle 68"/>
          <p:cNvSpPr>
            <a:spLocks noChangeArrowheads="1"/>
          </p:cNvSpPr>
          <p:nvPr/>
        </p:nvSpPr>
        <p:spPr bwMode="auto">
          <a:xfrm>
            <a:off x="6694488" y="2117725"/>
            <a:ext cx="28693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a:ln>
                  <a:noFill/>
                </a:ln>
                <a:solidFill>
                  <a:srgbClr val="C00000"/>
                </a:solidFill>
                <a:effectLst/>
                <a:latin typeface="Arial" panose="020B0604020202020204" pitchFamily="34" charset="0"/>
              </a:rPr>
              <a:t>Adj.</a:t>
            </a:r>
            <a:endParaRPr kumimoji="0" lang="en-US" sz="1800" b="0" i="0" u="none" strike="noStrike" cap="none" normalizeH="0" baseline="0" dirty="0">
              <a:ln>
                <a:noFill/>
              </a:ln>
              <a:solidFill>
                <a:srgbClr val="C00000"/>
              </a:solidFill>
              <a:effectLst/>
              <a:latin typeface="Arial" panose="020B0604020202020204" pitchFamily="34" charset="0"/>
            </a:endParaRPr>
          </a:p>
        </p:txBody>
      </p:sp>
      <p:sp>
        <p:nvSpPr>
          <p:cNvPr id="363" name="Rectangle 69"/>
          <p:cNvSpPr>
            <a:spLocks noChangeArrowheads="1"/>
          </p:cNvSpPr>
          <p:nvPr/>
        </p:nvSpPr>
        <p:spPr bwMode="auto">
          <a:xfrm>
            <a:off x="7562850" y="2117725"/>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a:ln>
                  <a:noFill/>
                </a:ln>
                <a:solidFill>
                  <a:srgbClr val="C00000"/>
                </a:solidFill>
                <a:effectLst/>
                <a:latin typeface="Arial" panose="020B0604020202020204" pitchFamily="34" charset="0"/>
              </a:rPr>
              <a:t>2,650</a:t>
            </a:r>
            <a:endParaRPr kumimoji="0" lang="en-US" sz="1800" b="0" i="0" u="none" strike="noStrike" cap="none" normalizeH="0" baseline="0">
              <a:ln>
                <a:noFill/>
              </a:ln>
              <a:solidFill>
                <a:srgbClr val="C00000"/>
              </a:solidFill>
              <a:effectLst/>
              <a:latin typeface="Arial" panose="020B0604020202020204" pitchFamily="34" charset="0"/>
            </a:endParaRPr>
          </a:p>
        </p:txBody>
      </p:sp>
      <p:sp>
        <p:nvSpPr>
          <p:cNvPr id="364" name="Rectangle 70"/>
          <p:cNvSpPr>
            <a:spLocks noChangeArrowheads="1"/>
          </p:cNvSpPr>
          <p:nvPr/>
        </p:nvSpPr>
        <p:spPr bwMode="auto">
          <a:xfrm>
            <a:off x="1036638" y="2333625"/>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anose="020B0604020202020204" pitchFamily="34" charset="0"/>
              </a:rPr>
              <a:t>Dec. 31</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365" name="Rectangle 71"/>
          <p:cNvSpPr>
            <a:spLocks noChangeArrowheads="1"/>
          </p:cNvSpPr>
          <p:nvPr/>
        </p:nvSpPr>
        <p:spPr bwMode="auto">
          <a:xfrm>
            <a:off x="1995488" y="233362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anose="020B0604020202020204" pitchFamily="34" charset="0"/>
              </a:rPr>
              <a:t>34,250</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366" name="Rectangle 72"/>
          <p:cNvSpPr>
            <a:spLocks noChangeArrowheads="1"/>
          </p:cNvSpPr>
          <p:nvPr/>
        </p:nvSpPr>
        <p:spPr bwMode="auto">
          <a:xfrm>
            <a:off x="6694488" y="2333625"/>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panose="020B0604020202020204" pitchFamily="34" charset="0"/>
              </a:rPr>
              <a:t>Dec. 31</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367" name="Rectangle 73"/>
          <p:cNvSpPr>
            <a:spLocks noChangeArrowheads="1"/>
          </p:cNvSpPr>
          <p:nvPr/>
        </p:nvSpPr>
        <p:spPr bwMode="auto">
          <a:xfrm>
            <a:off x="7562850" y="233362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anose="020B0604020202020204" pitchFamily="34" charset="0"/>
              </a:rPr>
              <a:t>2,650</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368" name="Rectangle 74"/>
          <p:cNvSpPr>
            <a:spLocks noChangeArrowheads="1"/>
          </p:cNvSpPr>
          <p:nvPr/>
        </p:nvSpPr>
        <p:spPr bwMode="auto">
          <a:xfrm>
            <a:off x="6775450" y="4375150"/>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panose="020B0604020202020204" pitchFamily="34" charset="0"/>
              </a:rPr>
              <a:t>Debit</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369" name="Rectangle 75"/>
          <p:cNvSpPr>
            <a:spLocks noChangeArrowheads="1"/>
          </p:cNvSpPr>
          <p:nvPr/>
        </p:nvSpPr>
        <p:spPr bwMode="auto">
          <a:xfrm>
            <a:off x="7532688" y="4375150"/>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panose="020B0604020202020204" pitchFamily="34" charset="0"/>
              </a:rPr>
              <a:t>Credit</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370" name="Rectangle 76"/>
          <p:cNvSpPr>
            <a:spLocks noChangeArrowheads="1"/>
          </p:cNvSpPr>
          <p:nvPr/>
        </p:nvSpPr>
        <p:spPr bwMode="auto">
          <a:xfrm>
            <a:off x="1108075" y="4600575"/>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anose="020B0604020202020204" pitchFamily="34" charset="0"/>
              </a:rPr>
              <a:t>Dec. 31</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371" name="Rectangle 77"/>
          <p:cNvSpPr>
            <a:spLocks noChangeArrowheads="1"/>
          </p:cNvSpPr>
          <p:nvPr/>
        </p:nvSpPr>
        <p:spPr bwMode="auto">
          <a:xfrm>
            <a:off x="1844675" y="4600575"/>
            <a:ext cx="18256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anose="020B0604020202020204" pitchFamily="34" charset="0"/>
              </a:rPr>
              <a:t>Unrealized Loss - Equity</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372" name="Rectangle 78"/>
          <p:cNvSpPr>
            <a:spLocks noChangeArrowheads="1"/>
          </p:cNvSpPr>
          <p:nvPr/>
        </p:nvSpPr>
        <p:spPr bwMode="auto">
          <a:xfrm>
            <a:off x="6896100" y="4600575"/>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a:ln>
                  <a:noFill/>
                </a:ln>
                <a:solidFill>
                  <a:srgbClr val="C00000"/>
                </a:solidFill>
                <a:effectLst/>
                <a:latin typeface="Arial" panose="020B0604020202020204" pitchFamily="34" charset="0"/>
              </a:rPr>
              <a:t>2,650</a:t>
            </a:r>
            <a:endParaRPr kumimoji="0" lang="en-US" sz="1800" b="0" i="0" u="none" strike="noStrike" cap="none" normalizeH="0" baseline="0" dirty="0">
              <a:ln>
                <a:noFill/>
              </a:ln>
              <a:solidFill>
                <a:srgbClr val="C00000"/>
              </a:solidFill>
              <a:effectLst/>
              <a:latin typeface="Arial" panose="020B0604020202020204" pitchFamily="34" charset="0"/>
            </a:endParaRPr>
          </a:p>
        </p:txBody>
      </p:sp>
      <p:sp>
        <p:nvSpPr>
          <p:cNvPr id="373" name="Rectangle 79"/>
          <p:cNvSpPr>
            <a:spLocks noChangeArrowheads="1"/>
          </p:cNvSpPr>
          <p:nvPr/>
        </p:nvSpPr>
        <p:spPr bwMode="auto">
          <a:xfrm>
            <a:off x="2116138" y="4806950"/>
            <a:ext cx="3449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anose="020B0604020202020204" pitchFamily="34" charset="0"/>
              </a:rPr>
              <a:t>Fair Value Adjustment - Available-for-Sale (ST)</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374" name="Rectangle 80"/>
          <p:cNvSpPr>
            <a:spLocks noChangeArrowheads="1"/>
          </p:cNvSpPr>
          <p:nvPr/>
        </p:nvSpPr>
        <p:spPr bwMode="auto">
          <a:xfrm>
            <a:off x="7653338" y="4806950"/>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a:ln>
                  <a:noFill/>
                </a:ln>
                <a:solidFill>
                  <a:srgbClr val="C00000"/>
                </a:solidFill>
                <a:effectLst/>
                <a:latin typeface="Arial" panose="020B0604020202020204" pitchFamily="34" charset="0"/>
              </a:rPr>
              <a:t>2,650</a:t>
            </a:r>
            <a:endParaRPr kumimoji="0" lang="en-US" sz="1800" b="0" i="0" u="none" strike="noStrike" cap="none" normalizeH="0" baseline="0">
              <a:ln>
                <a:noFill/>
              </a:ln>
              <a:solidFill>
                <a:srgbClr val="C00000"/>
              </a:solidFill>
              <a:effectLst/>
              <a:latin typeface="Arial" panose="020B0604020202020204" pitchFamily="34" charset="0"/>
            </a:endParaRPr>
          </a:p>
        </p:txBody>
      </p:sp>
      <p:sp>
        <p:nvSpPr>
          <p:cNvPr id="375" name="Rectangle 81"/>
          <p:cNvSpPr>
            <a:spLocks noChangeArrowheads="1"/>
          </p:cNvSpPr>
          <p:nvPr/>
        </p:nvSpPr>
        <p:spPr bwMode="auto">
          <a:xfrm>
            <a:off x="3195638" y="4375150"/>
            <a:ext cx="12727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a:ln>
                  <a:noFill/>
                </a:ln>
                <a:solidFill>
                  <a:srgbClr val="000000"/>
                </a:solidFill>
                <a:effectLst/>
                <a:latin typeface="Arial" panose="020B0604020202020204" pitchFamily="34" charset="0"/>
              </a:rPr>
              <a:t>General Journal</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382" name="Rectangle 88"/>
          <p:cNvSpPr>
            <a:spLocks noChangeArrowheads="1"/>
          </p:cNvSpPr>
          <p:nvPr/>
        </p:nvSpPr>
        <p:spPr bwMode="auto">
          <a:xfrm>
            <a:off x="1447800" y="1479550"/>
            <a:ext cx="23859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a:ln>
                  <a:noFill/>
                </a:ln>
                <a:solidFill>
                  <a:srgbClr val="000000"/>
                </a:solidFill>
                <a:effectLst/>
                <a:latin typeface="Arial" panose="020B0604020202020204" pitchFamily="34" charset="0"/>
              </a:rPr>
              <a:t>Short-Term Investments - AFS</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383" name="Rectangle 89"/>
          <p:cNvSpPr>
            <a:spLocks noChangeArrowheads="1"/>
          </p:cNvSpPr>
          <p:nvPr/>
        </p:nvSpPr>
        <p:spPr bwMode="auto">
          <a:xfrm>
            <a:off x="5394325" y="1479550"/>
            <a:ext cx="25209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panose="020B0604020202020204" pitchFamily="34" charset="0"/>
              </a:rPr>
              <a:t>Fair Value Adjustment (AFS-ST)</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398" name="Line 104"/>
          <p:cNvSpPr>
            <a:spLocks noChangeShapeType="1"/>
          </p:cNvSpPr>
          <p:nvPr/>
        </p:nvSpPr>
        <p:spPr bwMode="auto">
          <a:xfrm>
            <a:off x="3244850" y="3795712"/>
            <a:ext cx="8270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 name="Rectangle 105"/>
          <p:cNvSpPr>
            <a:spLocks noChangeArrowheads="1"/>
          </p:cNvSpPr>
          <p:nvPr/>
        </p:nvSpPr>
        <p:spPr bwMode="auto">
          <a:xfrm>
            <a:off x="3244850" y="3795712"/>
            <a:ext cx="8270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Line 106"/>
          <p:cNvSpPr>
            <a:spLocks noChangeShapeType="1"/>
          </p:cNvSpPr>
          <p:nvPr/>
        </p:nvSpPr>
        <p:spPr bwMode="auto">
          <a:xfrm>
            <a:off x="3244850" y="4000499"/>
            <a:ext cx="8270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1" name="Rectangle 107"/>
          <p:cNvSpPr>
            <a:spLocks noChangeArrowheads="1"/>
          </p:cNvSpPr>
          <p:nvPr/>
        </p:nvSpPr>
        <p:spPr bwMode="auto">
          <a:xfrm>
            <a:off x="3244850" y="4000499"/>
            <a:ext cx="82708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Line 108"/>
          <p:cNvSpPr>
            <a:spLocks noChangeShapeType="1"/>
          </p:cNvSpPr>
          <p:nvPr/>
        </p:nvSpPr>
        <p:spPr bwMode="auto">
          <a:xfrm>
            <a:off x="3244850" y="4021137"/>
            <a:ext cx="8270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3" name="Rectangle 109"/>
          <p:cNvSpPr>
            <a:spLocks noChangeArrowheads="1"/>
          </p:cNvSpPr>
          <p:nvPr/>
        </p:nvSpPr>
        <p:spPr bwMode="auto">
          <a:xfrm>
            <a:off x="3244850" y="4021137"/>
            <a:ext cx="82708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Rectangle 110"/>
          <p:cNvSpPr>
            <a:spLocks noChangeArrowheads="1"/>
          </p:cNvSpPr>
          <p:nvPr/>
        </p:nvSpPr>
        <p:spPr bwMode="auto">
          <a:xfrm>
            <a:off x="996950" y="1447800"/>
            <a:ext cx="33083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Rectangle 111"/>
          <p:cNvSpPr>
            <a:spLocks noChangeArrowheads="1"/>
          </p:cNvSpPr>
          <p:nvPr/>
        </p:nvSpPr>
        <p:spPr bwMode="auto">
          <a:xfrm>
            <a:off x="996950" y="1674812"/>
            <a:ext cx="33083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Rectangle 112"/>
          <p:cNvSpPr>
            <a:spLocks noChangeArrowheads="1"/>
          </p:cNvSpPr>
          <p:nvPr/>
        </p:nvSpPr>
        <p:spPr bwMode="auto">
          <a:xfrm>
            <a:off x="6553200" y="3022599"/>
            <a:ext cx="20638" cy="3714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Rectangle 113"/>
          <p:cNvSpPr>
            <a:spLocks noChangeArrowheads="1"/>
          </p:cNvSpPr>
          <p:nvPr/>
        </p:nvSpPr>
        <p:spPr bwMode="auto">
          <a:xfrm>
            <a:off x="996950" y="2301875"/>
            <a:ext cx="33083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Rectangle 114"/>
          <p:cNvSpPr>
            <a:spLocks noChangeArrowheads="1"/>
          </p:cNvSpPr>
          <p:nvPr/>
        </p:nvSpPr>
        <p:spPr bwMode="auto">
          <a:xfrm>
            <a:off x="987425" y="3001962"/>
            <a:ext cx="19050" cy="392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Rectangle 115"/>
          <p:cNvSpPr>
            <a:spLocks noChangeArrowheads="1"/>
          </p:cNvSpPr>
          <p:nvPr/>
        </p:nvSpPr>
        <p:spPr bwMode="auto">
          <a:xfrm>
            <a:off x="6553200" y="1695450"/>
            <a:ext cx="20638" cy="8334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Rectangle 120"/>
          <p:cNvSpPr>
            <a:spLocks noChangeArrowheads="1"/>
          </p:cNvSpPr>
          <p:nvPr/>
        </p:nvSpPr>
        <p:spPr bwMode="auto">
          <a:xfrm>
            <a:off x="987425" y="434340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Line 123"/>
          <p:cNvSpPr>
            <a:spLocks noChangeShapeType="1"/>
          </p:cNvSpPr>
          <p:nvPr/>
        </p:nvSpPr>
        <p:spPr bwMode="auto">
          <a:xfrm>
            <a:off x="6564313" y="4364037"/>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8" name="Rectangle 124"/>
          <p:cNvSpPr>
            <a:spLocks noChangeArrowheads="1"/>
          </p:cNvSpPr>
          <p:nvPr/>
        </p:nvSpPr>
        <p:spPr bwMode="auto">
          <a:xfrm>
            <a:off x="6564313" y="4364037"/>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Line 125"/>
          <p:cNvSpPr>
            <a:spLocks noChangeShapeType="1"/>
          </p:cNvSpPr>
          <p:nvPr/>
        </p:nvSpPr>
        <p:spPr bwMode="auto">
          <a:xfrm>
            <a:off x="7380288" y="4364037"/>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0" name="Rectangle 126"/>
          <p:cNvSpPr>
            <a:spLocks noChangeArrowheads="1"/>
          </p:cNvSpPr>
          <p:nvPr/>
        </p:nvSpPr>
        <p:spPr bwMode="auto">
          <a:xfrm>
            <a:off x="7380288" y="4364037"/>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Rectangle 127"/>
          <p:cNvSpPr>
            <a:spLocks noChangeArrowheads="1"/>
          </p:cNvSpPr>
          <p:nvPr/>
        </p:nvSpPr>
        <p:spPr bwMode="auto">
          <a:xfrm>
            <a:off x="8126413" y="4364037"/>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Line 128"/>
          <p:cNvSpPr>
            <a:spLocks noChangeShapeType="1"/>
          </p:cNvSpPr>
          <p:nvPr/>
        </p:nvSpPr>
        <p:spPr bwMode="auto">
          <a:xfrm>
            <a:off x="996950" y="4591050"/>
            <a:ext cx="0" cy="4111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3" name="Rectangle 129"/>
          <p:cNvSpPr>
            <a:spLocks noChangeArrowheads="1"/>
          </p:cNvSpPr>
          <p:nvPr/>
        </p:nvSpPr>
        <p:spPr bwMode="auto">
          <a:xfrm>
            <a:off x="996950" y="4591050"/>
            <a:ext cx="9525" cy="4111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Line 130"/>
          <p:cNvSpPr>
            <a:spLocks noChangeShapeType="1"/>
          </p:cNvSpPr>
          <p:nvPr/>
        </p:nvSpPr>
        <p:spPr bwMode="auto">
          <a:xfrm>
            <a:off x="6564313" y="4591050"/>
            <a:ext cx="0" cy="4111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5" name="Rectangle 131"/>
          <p:cNvSpPr>
            <a:spLocks noChangeArrowheads="1"/>
          </p:cNvSpPr>
          <p:nvPr/>
        </p:nvSpPr>
        <p:spPr bwMode="auto">
          <a:xfrm>
            <a:off x="6564313" y="4591050"/>
            <a:ext cx="9525" cy="4111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Line 132"/>
          <p:cNvSpPr>
            <a:spLocks noChangeShapeType="1"/>
          </p:cNvSpPr>
          <p:nvPr/>
        </p:nvSpPr>
        <p:spPr bwMode="auto">
          <a:xfrm>
            <a:off x="7380288" y="4591050"/>
            <a:ext cx="0" cy="4111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7" name="Rectangle 133"/>
          <p:cNvSpPr>
            <a:spLocks noChangeArrowheads="1"/>
          </p:cNvSpPr>
          <p:nvPr/>
        </p:nvSpPr>
        <p:spPr bwMode="auto">
          <a:xfrm>
            <a:off x="7380288" y="4591050"/>
            <a:ext cx="11113" cy="4111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Line 134"/>
          <p:cNvSpPr>
            <a:spLocks noChangeShapeType="1"/>
          </p:cNvSpPr>
          <p:nvPr/>
        </p:nvSpPr>
        <p:spPr bwMode="auto">
          <a:xfrm>
            <a:off x="8137525" y="4591050"/>
            <a:ext cx="0" cy="4111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9" name="Rectangle 135"/>
          <p:cNvSpPr>
            <a:spLocks noChangeArrowheads="1"/>
          </p:cNvSpPr>
          <p:nvPr/>
        </p:nvSpPr>
        <p:spPr bwMode="auto">
          <a:xfrm>
            <a:off x="8137525" y="4591050"/>
            <a:ext cx="9525" cy="4111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Line 136"/>
          <p:cNvSpPr>
            <a:spLocks noChangeShapeType="1"/>
          </p:cNvSpPr>
          <p:nvPr/>
        </p:nvSpPr>
        <p:spPr bwMode="auto">
          <a:xfrm>
            <a:off x="1752600" y="4591050"/>
            <a:ext cx="0" cy="4111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 name="Rectangle 137"/>
          <p:cNvSpPr>
            <a:spLocks noChangeArrowheads="1"/>
          </p:cNvSpPr>
          <p:nvPr/>
        </p:nvSpPr>
        <p:spPr bwMode="auto">
          <a:xfrm>
            <a:off x="1752600" y="4591050"/>
            <a:ext cx="11113" cy="4111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Rectangle 138"/>
          <p:cNvSpPr>
            <a:spLocks noChangeArrowheads="1"/>
          </p:cNvSpPr>
          <p:nvPr/>
        </p:nvSpPr>
        <p:spPr bwMode="auto">
          <a:xfrm>
            <a:off x="2651125" y="1695450"/>
            <a:ext cx="20638" cy="8334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Rectangle 161"/>
          <p:cNvSpPr>
            <a:spLocks noChangeArrowheads="1"/>
          </p:cNvSpPr>
          <p:nvPr/>
        </p:nvSpPr>
        <p:spPr bwMode="auto">
          <a:xfrm>
            <a:off x="1006475" y="3001962"/>
            <a:ext cx="556736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Rectangle 162"/>
          <p:cNvSpPr>
            <a:spLocks noChangeArrowheads="1"/>
          </p:cNvSpPr>
          <p:nvPr/>
        </p:nvSpPr>
        <p:spPr bwMode="auto">
          <a:xfrm>
            <a:off x="1006475" y="3373437"/>
            <a:ext cx="556736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Line 163"/>
          <p:cNvSpPr>
            <a:spLocks noChangeShapeType="1"/>
          </p:cNvSpPr>
          <p:nvPr/>
        </p:nvSpPr>
        <p:spPr bwMode="auto">
          <a:xfrm>
            <a:off x="4818062" y="3795712"/>
            <a:ext cx="7667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8" name="Rectangle 164"/>
          <p:cNvSpPr>
            <a:spLocks noChangeArrowheads="1"/>
          </p:cNvSpPr>
          <p:nvPr/>
        </p:nvSpPr>
        <p:spPr bwMode="auto">
          <a:xfrm>
            <a:off x="4818062" y="3795712"/>
            <a:ext cx="7667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Line 165"/>
          <p:cNvSpPr>
            <a:spLocks noChangeShapeType="1"/>
          </p:cNvSpPr>
          <p:nvPr/>
        </p:nvSpPr>
        <p:spPr bwMode="auto">
          <a:xfrm>
            <a:off x="4818062" y="4000499"/>
            <a:ext cx="7667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0" name="Rectangle 166"/>
          <p:cNvSpPr>
            <a:spLocks noChangeArrowheads="1"/>
          </p:cNvSpPr>
          <p:nvPr/>
        </p:nvSpPr>
        <p:spPr bwMode="auto">
          <a:xfrm>
            <a:off x="4818062" y="4000499"/>
            <a:ext cx="76676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Line 167"/>
          <p:cNvSpPr>
            <a:spLocks noChangeShapeType="1"/>
          </p:cNvSpPr>
          <p:nvPr/>
        </p:nvSpPr>
        <p:spPr bwMode="auto">
          <a:xfrm>
            <a:off x="4818062" y="4021137"/>
            <a:ext cx="7667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2" name="Rectangle 168"/>
          <p:cNvSpPr>
            <a:spLocks noChangeArrowheads="1"/>
          </p:cNvSpPr>
          <p:nvPr/>
        </p:nvSpPr>
        <p:spPr bwMode="auto">
          <a:xfrm>
            <a:off x="4818062" y="4021137"/>
            <a:ext cx="76676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Rectangle 169"/>
          <p:cNvSpPr>
            <a:spLocks noChangeArrowheads="1"/>
          </p:cNvSpPr>
          <p:nvPr/>
        </p:nvSpPr>
        <p:spPr bwMode="auto">
          <a:xfrm>
            <a:off x="5051425" y="1447800"/>
            <a:ext cx="30956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Rectangle 170"/>
          <p:cNvSpPr>
            <a:spLocks noChangeArrowheads="1"/>
          </p:cNvSpPr>
          <p:nvPr/>
        </p:nvSpPr>
        <p:spPr bwMode="auto">
          <a:xfrm>
            <a:off x="5051425" y="1674812"/>
            <a:ext cx="30956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Rectangle 171"/>
          <p:cNvSpPr>
            <a:spLocks noChangeArrowheads="1"/>
          </p:cNvSpPr>
          <p:nvPr/>
        </p:nvSpPr>
        <p:spPr bwMode="auto">
          <a:xfrm>
            <a:off x="5051425" y="2301875"/>
            <a:ext cx="30956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Rectangle 172"/>
          <p:cNvSpPr>
            <a:spLocks noChangeArrowheads="1"/>
          </p:cNvSpPr>
          <p:nvPr/>
        </p:nvSpPr>
        <p:spPr bwMode="auto">
          <a:xfrm>
            <a:off x="1006475" y="4343400"/>
            <a:ext cx="71405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 name="Rectangle 173"/>
          <p:cNvSpPr>
            <a:spLocks noChangeArrowheads="1"/>
          </p:cNvSpPr>
          <p:nvPr/>
        </p:nvSpPr>
        <p:spPr bwMode="auto">
          <a:xfrm>
            <a:off x="1006475" y="4570412"/>
            <a:ext cx="71405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8" name="Line 174"/>
          <p:cNvSpPr>
            <a:spLocks noChangeShapeType="1"/>
          </p:cNvSpPr>
          <p:nvPr/>
        </p:nvSpPr>
        <p:spPr bwMode="auto">
          <a:xfrm>
            <a:off x="1006475" y="4786312"/>
            <a:ext cx="71405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9" name="Rectangle 175"/>
          <p:cNvSpPr>
            <a:spLocks noChangeArrowheads="1"/>
          </p:cNvSpPr>
          <p:nvPr/>
        </p:nvSpPr>
        <p:spPr bwMode="auto">
          <a:xfrm>
            <a:off x="1006475" y="4786312"/>
            <a:ext cx="71405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0" name="Line 176"/>
          <p:cNvSpPr>
            <a:spLocks noChangeShapeType="1"/>
          </p:cNvSpPr>
          <p:nvPr/>
        </p:nvSpPr>
        <p:spPr bwMode="auto">
          <a:xfrm>
            <a:off x="1006475" y="4992687"/>
            <a:ext cx="71405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1" name="Rectangle 177"/>
          <p:cNvSpPr>
            <a:spLocks noChangeArrowheads="1"/>
          </p:cNvSpPr>
          <p:nvPr/>
        </p:nvSpPr>
        <p:spPr bwMode="auto">
          <a:xfrm>
            <a:off x="1006475" y="4992687"/>
            <a:ext cx="71405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 name="Rectangle 5"/>
          <p:cNvSpPr>
            <a:spLocks noChangeArrowheads="1"/>
          </p:cNvSpPr>
          <p:nvPr/>
        </p:nvSpPr>
        <p:spPr bwMode="auto">
          <a:xfrm>
            <a:off x="1009650" y="679451"/>
            <a:ext cx="778351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anose="020B0604020202020204" pitchFamily="34" charset="0"/>
              </a:rPr>
              <a:t>Prepare an adjusting journal entry as of December 31, 20X1, if the fair values of the equity securities</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473" name="Rectangle 6"/>
          <p:cNvSpPr>
            <a:spLocks noChangeArrowheads="1"/>
          </p:cNvSpPr>
          <p:nvPr/>
        </p:nvSpPr>
        <p:spPr bwMode="auto">
          <a:xfrm>
            <a:off x="1009650" y="889001"/>
            <a:ext cx="731289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panose="020B0604020202020204" pitchFamily="34" charset="0"/>
              </a:rPr>
              <a:t>held by Gard Company are $48 per share for FedEx and $55 per share for Ajay. (Year 20X1 is the</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474" name="Rectangle 7"/>
          <p:cNvSpPr>
            <a:spLocks noChangeArrowheads="1"/>
          </p:cNvSpPr>
          <p:nvPr/>
        </p:nvSpPr>
        <p:spPr bwMode="auto">
          <a:xfrm>
            <a:off x="1009650" y="1098551"/>
            <a:ext cx="435856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panose="020B0604020202020204" pitchFamily="34" charset="0"/>
              </a:rPr>
              <a:t>first year Gard</a:t>
            </a:r>
            <a:r>
              <a:rPr kumimoji="0" lang="en-US" sz="1300" b="0" i="0" u="none" strike="noStrike" cap="none" normalizeH="0" dirty="0">
                <a:ln>
                  <a:noFill/>
                </a:ln>
                <a:solidFill>
                  <a:srgbClr val="000000"/>
                </a:solidFill>
                <a:effectLst/>
                <a:latin typeface="Arial" panose="020B0604020202020204" pitchFamily="34" charset="0"/>
              </a:rPr>
              <a:t> </a:t>
            </a:r>
            <a:r>
              <a:rPr kumimoji="0" lang="en-US" sz="1300" b="0" i="0" u="none" strike="noStrike" cap="none" normalizeH="0" baseline="0" dirty="0">
                <a:ln>
                  <a:noFill/>
                </a:ln>
                <a:solidFill>
                  <a:srgbClr val="000000"/>
                </a:solidFill>
                <a:effectLst/>
                <a:latin typeface="Arial" panose="020B0604020202020204" pitchFamily="34" charset="0"/>
              </a:rPr>
              <a:t>Company acquired short-term investments.)</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105" name="Rectangle 104"/>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15-3</a:t>
            </a:r>
            <a:endParaRPr lang="en-US" b="1" dirty="0">
              <a:solidFill>
                <a:prstClr val="white"/>
              </a:solidFill>
            </a:endParaRPr>
          </a:p>
        </p:txBody>
      </p:sp>
      <p:sp>
        <p:nvSpPr>
          <p:cNvPr id="106" name="Rounded Rectangle 105"/>
          <p:cNvSpPr/>
          <p:nvPr/>
        </p:nvSpPr>
        <p:spPr>
          <a:xfrm>
            <a:off x="138113" y="6477000"/>
            <a:ext cx="4205287" cy="3021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t>Account for available-for-sale securities.</a:t>
            </a:r>
          </a:p>
        </p:txBody>
      </p:sp>
    </p:spTree>
    <p:extLst>
      <p:ext uri="{BB962C8B-B14F-4D97-AF65-F5344CB8AC3E}">
        <p14:creationId xmlns:p14="http://schemas.microsoft.com/office/powerpoint/2010/main" val="2832060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fade">
                                      <p:cBhvr>
                                        <p:cTn id="45" dur="500"/>
                                        <p:tgtEl>
                                          <p:spTgt spid="5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fade">
                                      <p:cBhvr>
                                        <p:cTn id="50" dur="500"/>
                                        <p:tgtEl>
                                          <p:spTgt spid="5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500"/>
                                        <p:tgtEl>
                                          <p:spTgt spid="6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fade">
                                      <p:cBhvr>
                                        <p:cTn id="60" dur="500"/>
                                        <p:tgtEl>
                                          <p:spTgt spid="5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fade">
                                      <p:cBhvr>
                                        <p:cTn id="65" dur="500"/>
                                        <p:tgtEl>
                                          <p:spTgt spid="6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98"/>
                                        </p:tgtEl>
                                        <p:attrNameLst>
                                          <p:attrName>style.visibility</p:attrName>
                                        </p:attrNameLst>
                                      </p:cBhvr>
                                      <p:to>
                                        <p:strVal val="visible"/>
                                      </p:to>
                                    </p:set>
                                    <p:animEffect transition="in" filter="fade">
                                      <p:cBhvr>
                                        <p:cTn id="68" dur="500"/>
                                        <p:tgtEl>
                                          <p:spTgt spid="39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99"/>
                                        </p:tgtEl>
                                        <p:attrNameLst>
                                          <p:attrName>style.visibility</p:attrName>
                                        </p:attrNameLst>
                                      </p:cBhvr>
                                      <p:to>
                                        <p:strVal val="visible"/>
                                      </p:to>
                                    </p:set>
                                    <p:animEffect transition="in" filter="fade">
                                      <p:cBhvr>
                                        <p:cTn id="71" dur="500"/>
                                        <p:tgtEl>
                                          <p:spTgt spid="39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00"/>
                                        </p:tgtEl>
                                        <p:attrNameLst>
                                          <p:attrName>style.visibility</p:attrName>
                                        </p:attrNameLst>
                                      </p:cBhvr>
                                      <p:to>
                                        <p:strVal val="visible"/>
                                      </p:to>
                                    </p:set>
                                    <p:animEffect transition="in" filter="fade">
                                      <p:cBhvr>
                                        <p:cTn id="74" dur="500"/>
                                        <p:tgtEl>
                                          <p:spTgt spid="40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01"/>
                                        </p:tgtEl>
                                        <p:attrNameLst>
                                          <p:attrName>style.visibility</p:attrName>
                                        </p:attrNameLst>
                                      </p:cBhvr>
                                      <p:to>
                                        <p:strVal val="visible"/>
                                      </p:to>
                                    </p:set>
                                    <p:animEffect transition="in" filter="fade">
                                      <p:cBhvr>
                                        <p:cTn id="77" dur="500"/>
                                        <p:tgtEl>
                                          <p:spTgt spid="40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02"/>
                                        </p:tgtEl>
                                        <p:attrNameLst>
                                          <p:attrName>style.visibility</p:attrName>
                                        </p:attrNameLst>
                                      </p:cBhvr>
                                      <p:to>
                                        <p:strVal val="visible"/>
                                      </p:to>
                                    </p:set>
                                    <p:animEffect transition="in" filter="fade">
                                      <p:cBhvr>
                                        <p:cTn id="80" dur="500"/>
                                        <p:tgtEl>
                                          <p:spTgt spid="40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03"/>
                                        </p:tgtEl>
                                        <p:attrNameLst>
                                          <p:attrName>style.visibility</p:attrName>
                                        </p:attrNameLst>
                                      </p:cBhvr>
                                      <p:to>
                                        <p:strVal val="visible"/>
                                      </p:to>
                                    </p:set>
                                    <p:animEffect transition="in" filter="fade">
                                      <p:cBhvr>
                                        <p:cTn id="83" dur="500"/>
                                        <p:tgtEl>
                                          <p:spTgt spid="403"/>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500"/>
                                        <p:tgtEl>
                                          <p:spTgt spid="4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fade">
                                      <p:cBhvr>
                                        <p:cTn id="91" dur="500"/>
                                        <p:tgtEl>
                                          <p:spTgt spid="42"/>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fade">
                                      <p:cBhvr>
                                        <p:cTn id="96" dur="500"/>
                                        <p:tgtEl>
                                          <p:spTgt spid="55"/>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43"/>
                                        </p:tgtEl>
                                        <p:attrNameLst>
                                          <p:attrName>style.visibility</p:attrName>
                                        </p:attrNameLst>
                                      </p:cBhvr>
                                      <p:to>
                                        <p:strVal val="visible"/>
                                      </p:to>
                                    </p:set>
                                    <p:animEffect transition="in" filter="fade">
                                      <p:cBhvr>
                                        <p:cTn id="101" dur="500"/>
                                        <p:tgtEl>
                                          <p:spTgt spid="43"/>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Effect transition="in" filter="fade">
                                      <p:cBhvr>
                                        <p:cTn id="104" dur="500"/>
                                        <p:tgtEl>
                                          <p:spTgt spid="48"/>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56"/>
                                        </p:tgtEl>
                                        <p:attrNameLst>
                                          <p:attrName>style.visibility</p:attrName>
                                        </p:attrNameLst>
                                      </p:cBhvr>
                                      <p:to>
                                        <p:strVal val="visible"/>
                                      </p:to>
                                    </p:set>
                                    <p:animEffect transition="in" filter="fade">
                                      <p:cBhvr>
                                        <p:cTn id="109" dur="500"/>
                                        <p:tgtEl>
                                          <p:spTgt spid="56"/>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61"/>
                                        </p:tgtEl>
                                        <p:attrNameLst>
                                          <p:attrName>style.visibility</p:attrName>
                                        </p:attrNameLst>
                                      </p:cBhvr>
                                      <p:to>
                                        <p:strVal val="visible"/>
                                      </p:to>
                                    </p:set>
                                    <p:animEffect transition="in" filter="fade">
                                      <p:cBhvr>
                                        <p:cTn id="114" dur="500"/>
                                        <p:tgtEl>
                                          <p:spTgt spid="61"/>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62"/>
                                        </p:tgtEl>
                                        <p:attrNameLst>
                                          <p:attrName>style.visibility</p:attrName>
                                        </p:attrNameLst>
                                      </p:cBhvr>
                                      <p:to>
                                        <p:strVal val="visible"/>
                                      </p:to>
                                    </p:set>
                                    <p:animEffect transition="in" filter="fade">
                                      <p:cBhvr>
                                        <p:cTn id="119" dur="500"/>
                                        <p:tgtEl>
                                          <p:spTgt spid="62"/>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352"/>
                                        </p:tgtEl>
                                        <p:attrNameLst>
                                          <p:attrName>style.visibility</p:attrName>
                                        </p:attrNameLst>
                                      </p:cBhvr>
                                      <p:to>
                                        <p:strVal val="visible"/>
                                      </p:to>
                                    </p:set>
                                    <p:animEffect transition="in" filter="fade">
                                      <p:cBhvr>
                                        <p:cTn id="124" dur="500"/>
                                        <p:tgtEl>
                                          <p:spTgt spid="352"/>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57"/>
                                        </p:tgtEl>
                                        <p:attrNameLst>
                                          <p:attrName>style.visibility</p:attrName>
                                        </p:attrNameLst>
                                      </p:cBhvr>
                                      <p:to>
                                        <p:strVal val="visible"/>
                                      </p:to>
                                    </p:set>
                                    <p:animEffect transition="in" filter="fade">
                                      <p:cBhvr>
                                        <p:cTn id="127" dur="500"/>
                                        <p:tgtEl>
                                          <p:spTgt spid="457"/>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458"/>
                                        </p:tgtEl>
                                        <p:attrNameLst>
                                          <p:attrName>style.visibility</p:attrName>
                                        </p:attrNameLst>
                                      </p:cBhvr>
                                      <p:to>
                                        <p:strVal val="visible"/>
                                      </p:to>
                                    </p:set>
                                    <p:animEffect transition="in" filter="fade">
                                      <p:cBhvr>
                                        <p:cTn id="130" dur="500"/>
                                        <p:tgtEl>
                                          <p:spTgt spid="458"/>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459"/>
                                        </p:tgtEl>
                                        <p:attrNameLst>
                                          <p:attrName>style.visibility</p:attrName>
                                        </p:attrNameLst>
                                      </p:cBhvr>
                                      <p:to>
                                        <p:strVal val="visible"/>
                                      </p:to>
                                    </p:set>
                                    <p:animEffect transition="in" filter="fade">
                                      <p:cBhvr>
                                        <p:cTn id="133" dur="500"/>
                                        <p:tgtEl>
                                          <p:spTgt spid="459"/>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460"/>
                                        </p:tgtEl>
                                        <p:attrNameLst>
                                          <p:attrName>style.visibility</p:attrName>
                                        </p:attrNameLst>
                                      </p:cBhvr>
                                      <p:to>
                                        <p:strVal val="visible"/>
                                      </p:to>
                                    </p:set>
                                    <p:animEffect transition="in" filter="fade">
                                      <p:cBhvr>
                                        <p:cTn id="136" dur="500"/>
                                        <p:tgtEl>
                                          <p:spTgt spid="460"/>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461"/>
                                        </p:tgtEl>
                                        <p:attrNameLst>
                                          <p:attrName>style.visibility</p:attrName>
                                        </p:attrNameLst>
                                      </p:cBhvr>
                                      <p:to>
                                        <p:strVal val="visible"/>
                                      </p:to>
                                    </p:set>
                                    <p:animEffect transition="in" filter="fade">
                                      <p:cBhvr>
                                        <p:cTn id="139" dur="500"/>
                                        <p:tgtEl>
                                          <p:spTgt spid="46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462"/>
                                        </p:tgtEl>
                                        <p:attrNameLst>
                                          <p:attrName>style.visibility</p:attrName>
                                        </p:attrNameLst>
                                      </p:cBhvr>
                                      <p:to>
                                        <p:strVal val="visible"/>
                                      </p:to>
                                    </p:set>
                                    <p:animEffect transition="in" filter="fade">
                                      <p:cBhvr>
                                        <p:cTn id="142" dur="500"/>
                                        <p:tgtEl>
                                          <p:spTgt spid="462"/>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49"/>
                                        </p:tgtEl>
                                        <p:attrNameLst>
                                          <p:attrName>style.visibility</p:attrName>
                                        </p:attrNameLst>
                                      </p:cBhvr>
                                      <p:to>
                                        <p:strVal val="visible"/>
                                      </p:to>
                                    </p:set>
                                    <p:animEffect transition="in" filter="fade">
                                      <p:cBhvr>
                                        <p:cTn id="147" dur="500"/>
                                        <p:tgtEl>
                                          <p:spTgt spid="49"/>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50"/>
                                        </p:tgtEl>
                                        <p:attrNameLst>
                                          <p:attrName>style.visibility</p:attrName>
                                        </p:attrNameLst>
                                      </p:cBhvr>
                                      <p:to>
                                        <p:strVal val="visible"/>
                                      </p:to>
                                    </p:set>
                                    <p:animEffect transition="in" filter="fade">
                                      <p:cBhvr>
                                        <p:cTn id="150" dur="500"/>
                                        <p:tgtEl>
                                          <p:spTgt spid="50"/>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353"/>
                                        </p:tgtEl>
                                        <p:attrNameLst>
                                          <p:attrName>style.visibility</p:attrName>
                                        </p:attrNameLst>
                                      </p:cBhvr>
                                      <p:to>
                                        <p:strVal val="visible"/>
                                      </p:to>
                                    </p:set>
                                    <p:animEffect transition="in" filter="fade">
                                      <p:cBhvr>
                                        <p:cTn id="155" dur="500"/>
                                        <p:tgtEl>
                                          <p:spTgt spid="353"/>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9"/>
                                        </p:tgtEl>
                                        <p:attrNameLst>
                                          <p:attrName>style.visibility</p:attrName>
                                        </p:attrNameLst>
                                      </p:cBhvr>
                                      <p:to>
                                        <p:strVal val="visible"/>
                                      </p:to>
                                    </p:set>
                                    <p:animEffect transition="in" filter="fade">
                                      <p:cBhvr>
                                        <p:cTn id="160" dur="500"/>
                                        <p:tgtEl>
                                          <p:spTgt spid="9"/>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356"/>
                                        </p:tgtEl>
                                        <p:attrNameLst>
                                          <p:attrName>style.visibility</p:attrName>
                                        </p:attrNameLst>
                                      </p:cBhvr>
                                      <p:to>
                                        <p:strVal val="visible"/>
                                      </p:to>
                                    </p:set>
                                    <p:animEffect transition="in" filter="fade">
                                      <p:cBhvr>
                                        <p:cTn id="163" dur="500"/>
                                        <p:tgtEl>
                                          <p:spTgt spid="356"/>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383"/>
                                        </p:tgtEl>
                                        <p:attrNameLst>
                                          <p:attrName>style.visibility</p:attrName>
                                        </p:attrNameLst>
                                      </p:cBhvr>
                                      <p:to>
                                        <p:strVal val="visible"/>
                                      </p:to>
                                    </p:set>
                                    <p:animEffect transition="in" filter="fade">
                                      <p:cBhvr>
                                        <p:cTn id="166" dur="500"/>
                                        <p:tgtEl>
                                          <p:spTgt spid="383"/>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409"/>
                                        </p:tgtEl>
                                        <p:attrNameLst>
                                          <p:attrName>style.visibility</p:attrName>
                                        </p:attrNameLst>
                                      </p:cBhvr>
                                      <p:to>
                                        <p:strVal val="visible"/>
                                      </p:to>
                                    </p:set>
                                    <p:animEffect transition="in" filter="fade">
                                      <p:cBhvr>
                                        <p:cTn id="169" dur="500"/>
                                        <p:tgtEl>
                                          <p:spTgt spid="409"/>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463"/>
                                        </p:tgtEl>
                                        <p:attrNameLst>
                                          <p:attrName>style.visibility</p:attrName>
                                        </p:attrNameLst>
                                      </p:cBhvr>
                                      <p:to>
                                        <p:strVal val="visible"/>
                                      </p:to>
                                    </p:set>
                                    <p:animEffect transition="in" filter="fade">
                                      <p:cBhvr>
                                        <p:cTn id="172" dur="500"/>
                                        <p:tgtEl>
                                          <p:spTgt spid="463"/>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464"/>
                                        </p:tgtEl>
                                        <p:attrNameLst>
                                          <p:attrName>style.visibility</p:attrName>
                                        </p:attrNameLst>
                                      </p:cBhvr>
                                      <p:to>
                                        <p:strVal val="visible"/>
                                      </p:to>
                                    </p:set>
                                    <p:animEffect transition="in" filter="fade">
                                      <p:cBhvr>
                                        <p:cTn id="175" dur="500"/>
                                        <p:tgtEl>
                                          <p:spTgt spid="464"/>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465"/>
                                        </p:tgtEl>
                                        <p:attrNameLst>
                                          <p:attrName>style.visibility</p:attrName>
                                        </p:attrNameLst>
                                      </p:cBhvr>
                                      <p:to>
                                        <p:strVal val="visible"/>
                                      </p:to>
                                    </p:set>
                                    <p:animEffect transition="in" filter="fade">
                                      <p:cBhvr>
                                        <p:cTn id="178" dur="500"/>
                                        <p:tgtEl>
                                          <p:spTgt spid="465"/>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366"/>
                                        </p:tgtEl>
                                        <p:attrNameLst>
                                          <p:attrName>style.visibility</p:attrName>
                                        </p:attrNameLst>
                                      </p:cBhvr>
                                      <p:to>
                                        <p:strVal val="visible"/>
                                      </p:to>
                                    </p:set>
                                    <p:animEffect transition="in" filter="fade">
                                      <p:cBhvr>
                                        <p:cTn id="183" dur="500"/>
                                        <p:tgtEl>
                                          <p:spTgt spid="366"/>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367"/>
                                        </p:tgtEl>
                                        <p:attrNameLst>
                                          <p:attrName>style.visibility</p:attrName>
                                        </p:attrNameLst>
                                      </p:cBhvr>
                                      <p:to>
                                        <p:strVal val="visible"/>
                                      </p:to>
                                    </p:set>
                                    <p:animEffect transition="in" filter="fade">
                                      <p:cBhvr>
                                        <p:cTn id="186" dur="500"/>
                                        <p:tgtEl>
                                          <p:spTgt spid="367"/>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grpId="0" nodeType="clickEffect">
                                  <p:stCondLst>
                                    <p:cond delay="0"/>
                                  </p:stCondLst>
                                  <p:childTnLst>
                                    <p:set>
                                      <p:cBhvr>
                                        <p:cTn id="190" dur="1" fill="hold">
                                          <p:stCondLst>
                                            <p:cond delay="0"/>
                                          </p:stCondLst>
                                        </p:cTn>
                                        <p:tgtEl>
                                          <p:spTgt spid="361"/>
                                        </p:tgtEl>
                                        <p:attrNameLst>
                                          <p:attrName>style.visibility</p:attrName>
                                        </p:attrNameLst>
                                      </p:cBhvr>
                                      <p:to>
                                        <p:strVal val="visible"/>
                                      </p:to>
                                    </p:set>
                                    <p:animEffect transition="in" filter="fade">
                                      <p:cBhvr>
                                        <p:cTn id="191" dur="500"/>
                                        <p:tgtEl>
                                          <p:spTgt spid="361"/>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363"/>
                                        </p:tgtEl>
                                        <p:attrNameLst>
                                          <p:attrName>style.visibility</p:attrName>
                                        </p:attrNameLst>
                                      </p:cBhvr>
                                      <p:to>
                                        <p:strVal val="visible"/>
                                      </p:to>
                                    </p:set>
                                    <p:animEffect transition="in" filter="fade">
                                      <p:cBhvr>
                                        <p:cTn id="194" dur="500"/>
                                        <p:tgtEl>
                                          <p:spTgt spid="363"/>
                                        </p:tgtEl>
                                      </p:cBhvr>
                                    </p:animEffec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grpId="0" nodeType="clickEffect">
                                  <p:stCondLst>
                                    <p:cond delay="0"/>
                                  </p:stCondLst>
                                  <p:childTnLst>
                                    <p:set>
                                      <p:cBhvr>
                                        <p:cTn id="198" dur="1" fill="hold">
                                          <p:stCondLst>
                                            <p:cond delay="0"/>
                                          </p:stCondLst>
                                        </p:cTn>
                                        <p:tgtEl>
                                          <p:spTgt spid="10"/>
                                        </p:tgtEl>
                                        <p:attrNameLst>
                                          <p:attrName>style.visibility</p:attrName>
                                        </p:attrNameLst>
                                      </p:cBhvr>
                                      <p:to>
                                        <p:strVal val="visible"/>
                                      </p:to>
                                    </p:set>
                                    <p:animEffect transition="in" filter="fade">
                                      <p:cBhvr>
                                        <p:cTn id="199" dur="500"/>
                                        <p:tgtEl>
                                          <p:spTgt spid="10"/>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368"/>
                                        </p:tgtEl>
                                        <p:attrNameLst>
                                          <p:attrName>style.visibility</p:attrName>
                                        </p:attrNameLst>
                                      </p:cBhvr>
                                      <p:to>
                                        <p:strVal val="visible"/>
                                      </p:to>
                                    </p:set>
                                    <p:animEffect transition="in" filter="fade">
                                      <p:cBhvr>
                                        <p:cTn id="202" dur="500"/>
                                        <p:tgtEl>
                                          <p:spTgt spid="368"/>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369"/>
                                        </p:tgtEl>
                                        <p:attrNameLst>
                                          <p:attrName>style.visibility</p:attrName>
                                        </p:attrNameLst>
                                      </p:cBhvr>
                                      <p:to>
                                        <p:strVal val="visible"/>
                                      </p:to>
                                    </p:set>
                                    <p:animEffect transition="in" filter="fade">
                                      <p:cBhvr>
                                        <p:cTn id="205" dur="500"/>
                                        <p:tgtEl>
                                          <p:spTgt spid="369"/>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370"/>
                                        </p:tgtEl>
                                        <p:attrNameLst>
                                          <p:attrName>style.visibility</p:attrName>
                                        </p:attrNameLst>
                                      </p:cBhvr>
                                      <p:to>
                                        <p:strVal val="visible"/>
                                      </p:to>
                                    </p:set>
                                    <p:animEffect transition="in" filter="fade">
                                      <p:cBhvr>
                                        <p:cTn id="208" dur="500"/>
                                        <p:tgtEl>
                                          <p:spTgt spid="370"/>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375"/>
                                        </p:tgtEl>
                                        <p:attrNameLst>
                                          <p:attrName>style.visibility</p:attrName>
                                        </p:attrNameLst>
                                      </p:cBhvr>
                                      <p:to>
                                        <p:strVal val="visible"/>
                                      </p:to>
                                    </p:set>
                                    <p:animEffect transition="in" filter="fade">
                                      <p:cBhvr>
                                        <p:cTn id="211" dur="500"/>
                                        <p:tgtEl>
                                          <p:spTgt spid="375"/>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414"/>
                                        </p:tgtEl>
                                        <p:attrNameLst>
                                          <p:attrName>style.visibility</p:attrName>
                                        </p:attrNameLst>
                                      </p:cBhvr>
                                      <p:to>
                                        <p:strVal val="visible"/>
                                      </p:to>
                                    </p:set>
                                    <p:animEffect transition="in" filter="fade">
                                      <p:cBhvr>
                                        <p:cTn id="214" dur="500"/>
                                        <p:tgtEl>
                                          <p:spTgt spid="414"/>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417"/>
                                        </p:tgtEl>
                                        <p:attrNameLst>
                                          <p:attrName>style.visibility</p:attrName>
                                        </p:attrNameLst>
                                      </p:cBhvr>
                                      <p:to>
                                        <p:strVal val="visible"/>
                                      </p:to>
                                    </p:set>
                                    <p:animEffect transition="in" filter="fade">
                                      <p:cBhvr>
                                        <p:cTn id="217" dur="500"/>
                                        <p:tgtEl>
                                          <p:spTgt spid="417"/>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418"/>
                                        </p:tgtEl>
                                        <p:attrNameLst>
                                          <p:attrName>style.visibility</p:attrName>
                                        </p:attrNameLst>
                                      </p:cBhvr>
                                      <p:to>
                                        <p:strVal val="visible"/>
                                      </p:to>
                                    </p:set>
                                    <p:animEffect transition="in" filter="fade">
                                      <p:cBhvr>
                                        <p:cTn id="220" dur="500"/>
                                        <p:tgtEl>
                                          <p:spTgt spid="418"/>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419"/>
                                        </p:tgtEl>
                                        <p:attrNameLst>
                                          <p:attrName>style.visibility</p:attrName>
                                        </p:attrNameLst>
                                      </p:cBhvr>
                                      <p:to>
                                        <p:strVal val="visible"/>
                                      </p:to>
                                    </p:set>
                                    <p:animEffect transition="in" filter="fade">
                                      <p:cBhvr>
                                        <p:cTn id="223" dur="500"/>
                                        <p:tgtEl>
                                          <p:spTgt spid="419"/>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420"/>
                                        </p:tgtEl>
                                        <p:attrNameLst>
                                          <p:attrName>style.visibility</p:attrName>
                                        </p:attrNameLst>
                                      </p:cBhvr>
                                      <p:to>
                                        <p:strVal val="visible"/>
                                      </p:to>
                                    </p:set>
                                    <p:animEffect transition="in" filter="fade">
                                      <p:cBhvr>
                                        <p:cTn id="226" dur="500"/>
                                        <p:tgtEl>
                                          <p:spTgt spid="420"/>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421"/>
                                        </p:tgtEl>
                                        <p:attrNameLst>
                                          <p:attrName>style.visibility</p:attrName>
                                        </p:attrNameLst>
                                      </p:cBhvr>
                                      <p:to>
                                        <p:strVal val="visible"/>
                                      </p:to>
                                    </p:set>
                                    <p:animEffect transition="in" filter="fade">
                                      <p:cBhvr>
                                        <p:cTn id="229" dur="500"/>
                                        <p:tgtEl>
                                          <p:spTgt spid="421"/>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422"/>
                                        </p:tgtEl>
                                        <p:attrNameLst>
                                          <p:attrName>style.visibility</p:attrName>
                                        </p:attrNameLst>
                                      </p:cBhvr>
                                      <p:to>
                                        <p:strVal val="visible"/>
                                      </p:to>
                                    </p:set>
                                    <p:animEffect transition="in" filter="fade">
                                      <p:cBhvr>
                                        <p:cTn id="232" dur="500"/>
                                        <p:tgtEl>
                                          <p:spTgt spid="422"/>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423"/>
                                        </p:tgtEl>
                                        <p:attrNameLst>
                                          <p:attrName>style.visibility</p:attrName>
                                        </p:attrNameLst>
                                      </p:cBhvr>
                                      <p:to>
                                        <p:strVal val="visible"/>
                                      </p:to>
                                    </p:set>
                                    <p:animEffect transition="in" filter="fade">
                                      <p:cBhvr>
                                        <p:cTn id="235" dur="500"/>
                                        <p:tgtEl>
                                          <p:spTgt spid="423"/>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424"/>
                                        </p:tgtEl>
                                        <p:attrNameLst>
                                          <p:attrName>style.visibility</p:attrName>
                                        </p:attrNameLst>
                                      </p:cBhvr>
                                      <p:to>
                                        <p:strVal val="visible"/>
                                      </p:to>
                                    </p:set>
                                    <p:animEffect transition="in" filter="fade">
                                      <p:cBhvr>
                                        <p:cTn id="238" dur="500"/>
                                        <p:tgtEl>
                                          <p:spTgt spid="424"/>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425"/>
                                        </p:tgtEl>
                                        <p:attrNameLst>
                                          <p:attrName>style.visibility</p:attrName>
                                        </p:attrNameLst>
                                      </p:cBhvr>
                                      <p:to>
                                        <p:strVal val="visible"/>
                                      </p:to>
                                    </p:set>
                                    <p:animEffect transition="in" filter="fade">
                                      <p:cBhvr>
                                        <p:cTn id="241" dur="500"/>
                                        <p:tgtEl>
                                          <p:spTgt spid="425"/>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426"/>
                                        </p:tgtEl>
                                        <p:attrNameLst>
                                          <p:attrName>style.visibility</p:attrName>
                                        </p:attrNameLst>
                                      </p:cBhvr>
                                      <p:to>
                                        <p:strVal val="visible"/>
                                      </p:to>
                                    </p:set>
                                    <p:animEffect transition="in" filter="fade">
                                      <p:cBhvr>
                                        <p:cTn id="244" dur="500"/>
                                        <p:tgtEl>
                                          <p:spTgt spid="426"/>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427"/>
                                        </p:tgtEl>
                                        <p:attrNameLst>
                                          <p:attrName>style.visibility</p:attrName>
                                        </p:attrNameLst>
                                      </p:cBhvr>
                                      <p:to>
                                        <p:strVal val="visible"/>
                                      </p:to>
                                    </p:set>
                                    <p:animEffect transition="in" filter="fade">
                                      <p:cBhvr>
                                        <p:cTn id="247" dur="500"/>
                                        <p:tgtEl>
                                          <p:spTgt spid="427"/>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428"/>
                                        </p:tgtEl>
                                        <p:attrNameLst>
                                          <p:attrName>style.visibility</p:attrName>
                                        </p:attrNameLst>
                                      </p:cBhvr>
                                      <p:to>
                                        <p:strVal val="visible"/>
                                      </p:to>
                                    </p:set>
                                    <p:animEffect transition="in" filter="fade">
                                      <p:cBhvr>
                                        <p:cTn id="250" dur="500"/>
                                        <p:tgtEl>
                                          <p:spTgt spid="428"/>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429"/>
                                        </p:tgtEl>
                                        <p:attrNameLst>
                                          <p:attrName>style.visibility</p:attrName>
                                        </p:attrNameLst>
                                      </p:cBhvr>
                                      <p:to>
                                        <p:strVal val="visible"/>
                                      </p:to>
                                    </p:set>
                                    <p:animEffect transition="in" filter="fade">
                                      <p:cBhvr>
                                        <p:cTn id="253" dur="500"/>
                                        <p:tgtEl>
                                          <p:spTgt spid="429"/>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430"/>
                                        </p:tgtEl>
                                        <p:attrNameLst>
                                          <p:attrName>style.visibility</p:attrName>
                                        </p:attrNameLst>
                                      </p:cBhvr>
                                      <p:to>
                                        <p:strVal val="visible"/>
                                      </p:to>
                                    </p:set>
                                    <p:animEffect transition="in" filter="fade">
                                      <p:cBhvr>
                                        <p:cTn id="256" dur="500"/>
                                        <p:tgtEl>
                                          <p:spTgt spid="430"/>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431"/>
                                        </p:tgtEl>
                                        <p:attrNameLst>
                                          <p:attrName>style.visibility</p:attrName>
                                        </p:attrNameLst>
                                      </p:cBhvr>
                                      <p:to>
                                        <p:strVal val="visible"/>
                                      </p:to>
                                    </p:set>
                                    <p:animEffect transition="in" filter="fade">
                                      <p:cBhvr>
                                        <p:cTn id="259" dur="500"/>
                                        <p:tgtEl>
                                          <p:spTgt spid="431"/>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466"/>
                                        </p:tgtEl>
                                        <p:attrNameLst>
                                          <p:attrName>style.visibility</p:attrName>
                                        </p:attrNameLst>
                                      </p:cBhvr>
                                      <p:to>
                                        <p:strVal val="visible"/>
                                      </p:to>
                                    </p:set>
                                    <p:animEffect transition="in" filter="fade">
                                      <p:cBhvr>
                                        <p:cTn id="262" dur="500"/>
                                        <p:tgtEl>
                                          <p:spTgt spid="466"/>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467"/>
                                        </p:tgtEl>
                                        <p:attrNameLst>
                                          <p:attrName>style.visibility</p:attrName>
                                        </p:attrNameLst>
                                      </p:cBhvr>
                                      <p:to>
                                        <p:strVal val="visible"/>
                                      </p:to>
                                    </p:set>
                                    <p:animEffect transition="in" filter="fade">
                                      <p:cBhvr>
                                        <p:cTn id="265" dur="500"/>
                                        <p:tgtEl>
                                          <p:spTgt spid="467"/>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468"/>
                                        </p:tgtEl>
                                        <p:attrNameLst>
                                          <p:attrName>style.visibility</p:attrName>
                                        </p:attrNameLst>
                                      </p:cBhvr>
                                      <p:to>
                                        <p:strVal val="visible"/>
                                      </p:to>
                                    </p:set>
                                    <p:animEffect transition="in" filter="fade">
                                      <p:cBhvr>
                                        <p:cTn id="268" dur="500"/>
                                        <p:tgtEl>
                                          <p:spTgt spid="468"/>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469"/>
                                        </p:tgtEl>
                                        <p:attrNameLst>
                                          <p:attrName>style.visibility</p:attrName>
                                        </p:attrNameLst>
                                      </p:cBhvr>
                                      <p:to>
                                        <p:strVal val="visible"/>
                                      </p:to>
                                    </p:set>
                                    <p:animEffect transition="in" filter="fade">
                                      <p:cBhvr>
                                        <p:cTn id="271" dur="500"/>
                                        <p:tgtEl>
                                          <p:spTgt spid="469"/>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470"/>
                                        </p:tgtEl>
                                        <p:attrNameLst>
                                          <p:attrName>style.visibility</p:attrName>
                                        </p:attrNameLst>
                                      </p:cBhvr>
                                      <p:to>
                                        <p:strVal val="visible"/>
                                      </p:to>
                                    </p:set>
                                    <p:animEffect transition="in" filter="fade">
                                      <p:cBhvr>
                                        <p:cTn id="274" dur="500"/>
                                        <p:tgtEl>
                                          <p:spTgt spid="470"/>
                                        </p:tgtEl>
                                      </p:cBhvr>
                                    </p:animEffect>
                                  </p:childTnLst>
                                </p:cTn>
                              </p:par>
                              <p:par>
                                <p:cTn id="275" presetID="10" presetClass="entr" presetSubtype="0" fill="hold" grpId="0" nodeType="withEffect">
                                  <p:stCondLst>
                                    <p:cond delay="0"/>
                                  </p:stCondLst>
                                  <p:childTnLst>
                                    <p:set>
                                      <p:cBhvr>
                                        <p:cTn id="276" dur="1" fill="hold">
                                          <p:stCondLst>
                                            <p:cond delay="0"/>
                                          </p:stCondLst>
                                        </p:cTn>
                                        <p:tgtEl>
                                          <p:spTgt spid="471"/>
                                        </p:tgtEl>
                                        <p:attrNameLst>
                                          <p:attrName>style.visibility</p:attrName>
                                        </p:attrNameLst>
                                      </p:cBhvr>
                                      <p:to>
                                        <p:strVal val="visible"/>
                                      </p:to>
                                    </p:set>
                                    <p:animEffect transition="in" filter="fade">
                                      <p:cBhvr>
                                        <p:cTn id="277" dur="500"/>
                                        <p:tgtEl>
                                          <p:spTgt spid="471"/>
                                        </p:tgtEl>
                                      </p:cBhvr>
                                    </p:animEffect>
                                  </p:childTnLst>
                                </p:cTn>
                              </p:par>
                            </p:childTnLst>
                          </p:cTn>
                        </p:par>
                      </p:childTnLst>
                    </p:cTn>
                  </p:par>
                  <p:par>
                    <p:cTn id="278" fill="hold">
                      <p:stCondLst>
                        <p:cond delay="indefinite"/>
                      </p:stCondLst>
                      <p:childTnLst>
                        <p:par>
                          <p:cTn id="279" fill="hold">
                            <p:stCondLst>
                              <p:cond delay="0"/>
                            </p:stCondLst>
                            <p:childTnLst>
                              <p:par>
                                <p:cTn id="280" presetID="10" presetClass="entr" presetSubtype="0" fill="hold" grpId="0" nodeType="clickEffect">
                                  <p:stCondLst>
                                    <p:cond delay="0"/>
                                  </p:stCondLst>
                                  <p:childTnLst>
                                    <p:set>
                                      <p:cBhvr>
                                        <p:cTn id="281" dur="1" fill="hold">
                                          <p:stCondLst>
                                            <p:cond delay="0"/>
                                          </p:stCondLst>
                                        </p:cTn>
                                        <p:tgtEl>
                                          <p:spTgt spid="371"/>
                                        </p:tgtEl>
                                        <p:attrNameLst>
                                          <p:attrName>style.visibility</p:attrName>
                                        </p:attrNameLst>
                                      </p:cBhvr>
                                      <p:to>
                                        <p:strVal val="visible"/>
                                      </p:to>
                                    </p:set>
                                    <p:animEffect transition="in" filter="fade">
                                      <p:cBhvr>
                                        <p:cTn id="282" dur="500"/>
                                        <p:tgtEl>
                                          <p:spTgt spid="371"/>
                                        </p:tgtEl>
                                      </p:cBhvr>
                                    </p:animEffect>
                                  </p:childTnLst>
                                </p:cTn>
                              </p:par>
                            </p:childTnLst>
                          </p:cTn>
                        </p:par>
                      </p:childTnLst>
                    </p:cTn>
                  </p:par>
                  <p:par>
                    <p:cTn id="283" fill="hold">
                      <p:stCondLst>
                        <p:cond delay="indefinite"/>
                      </p:stCondLst>
                      <p:childTnLst>
                        <p:par>
                          <p:cTn id="284" fill="hold">
                            <p:stCondLst>
                              <p:cond delay="0"/>
                            </p:stCondLst>
                            <p:childTnLst>
                              <p:par>
                                <p:cTn id="285" presetID="10" presetClass="entr" presetSubtype="0" fill="hold" grpId="0" nodeType="clickEffect">
                                  <p:stCondLst>
                                    <p:cond delay="0"/>
                                  </p:stCondLst>
                                  <p:childTnLst>
                                    <p:set>
                                      <p:cBhvr>
                                        <p:cTn id="286" dur="1" fill="hold">
                                          <p:stCondLst>
                                            <p:cond delay="0"/>
                                          </p:stCondLst>
                                        </p:cTn>
                                        <p:tgtEl>
                                          <p:spTgt spid="372"/>
                                        </p:tgtEl>
                                        <p:attrNameLst>
                                          <p:attrName>style.visibility</p:attrName>
                                        </p:attrNameLst>
                                      </p:cBhvr>
                                      <p:to>
                                        <p:strVal val="visible"/>
                                      </p:to>
                                    </p:set>
                                    <p:animEffect transition="in" filter="fade">
                                      <p:cBhvr>
                                        <p:cTn id="287" dur="500"/>
                                        <p:tgtEl>
                                          <p:spTgt spid="372"/>
                                        </p:tgtEl>
                                      </p:cBhvr>
                                    </p:animEffect>
                                  </p:childTnLst>
                                </p:cTn>
                              </p:par>
                            </p:childTnLst>
                          </p:cTn>
                        </p:par>
                      </p:childTnLst>
                    </p:cTn>
                  </p:par>
                  <p:par>
                    <p:cTn id="288" fill="hold">
                      <p:stCondLst>
                        <p:cond delay="indefinite"/>
                      </p:stCondLst>
                      <p:childTnLst>
                        <p:par>
                          <p:cTn id="289" fill="hold">
                            <p:stCondLst>
                              <p:cond delay="0"/>
                            </p:stCondLst>
                            <p:childTnLst>
                              <p:par>
                                <p:cTn id="290" presetID="10" presetClass="entr" presetSubtype="0" fill="hold" grpId="0" nodeType="clickEffect">
                                  <p:stCondLst>
                                    <p:cond delay="0"/>
                                  </p:stCondLst>
                                  <p:childTnLst>
                                    <p:set>
                                      <p:cBhvr>
                                        <p:cTn id="291" dur="1" fill="hold">
                                          <p:stCondLst>
                                            <p:cond delay="0"/>
                                          </p:stCondLst>
                                        </p:cTn>
                                        <p:tgtEl>
                                          <p:spTgt spid="373"/>
                                        </p:tgtEl>
                                        <p:attrNameLst>
                                          <p:attrName>style.visibility</p:attrName>
                                        </p:attrNameLst>
                                      </p:cBhvr>
                                      <p:to>
                                        <p:strVal val="visible"/>
                                      </p:to>
                                    </p:set>
                                    <p:animEffect transition="in" filter="fade">
                                      <p:cBhvr>
                                        <p:cTn id="292" dur="500"/>
                                        <p:tgtEl>
                                          <p:spTgt spid="373"/>
                                        </p:tgtEl>
                                      </p:cBhvr>
                                    </p:animEffect>
                                  </p:childTnLst>
                                </p:cTn>
                              </p:par>
                            </p:childTnLst>
                          </p:cTn>
                        </p:par>
                      </p:childTnLst>
                    </p:cTn>
                  </p:par>
                  <p:par>
                    <p:cTn id="293" fill="hold">
                      <p:stCondLst>
                        <p:cond delay="indefinite"/>
                      </p:stCondLst>
                      <p:childTnLst>
                        <p:par>
                          <p:cTn id="294" fill="hold">
                            <p:stCondLst>
                              <p:cond delay="0"/>
                            </p:stCondLst>
                            <p:childTnLst>
                              <p:par>
                                <p:cTn id="295" presetID="10" presetClass="entr" presetSubtype="0" fill="hold" grpId="0" nodeType="clickEffect">
                                  <p:stCondLst>
                                    <p:cond delay="0"/>
                                  </p:stCondLst>
                                  <p:childTnLst>
                                    <p:set>
                                      <p:cBhvr>
                                        <p:cTn id="296" dur="1" fill="hold">
                                          <p:stCondLst>
                                            <p:cond delay="0"/>
                                          </p:stCondLst>
                                        </p:cTn>
                                        <p:tgtEl>
                                          <p:spTgt spid="374"/>
                                        </p:tgtEl>
                                        <p:attrNameLst>
                                          <p:attrName>style.visibility</p:attrName>
                                        </p:attrNameLst>
                                      </p:cBhvr>
                                      <p:to>
                                        <p:strVal val="visible"/>
                                      </p:to>
                                    </p:set>
                                    <p:animEffect transition="in" filter="fade">
                                      <p:cBhvr>
                                        <p:cTn id="297" dur="500"/>
                                        <p:tgtEl>
                                          <p:spTgt spid="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37" grpId="0"/>
      <p:bldP spid="38" grpId="0"/>
      <p:bldP spid="39" grpId="0"/>
      <p:bldP spid="40" grpId="0"/>
      <p:bldP spid="41" grpId="0"/>
      <p:bldP spid="42" grpId="0"/>
      <p:bldP spid="43"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352" grpId="0"/>
      <p:bldP spid="353" grpId="0"/>
      <p:bldP spid="356" grpId="0"/>
      <p:bldP spid="361" grpId="0"/>
      <p:bldP spid="363" grpId="0"/>
      <p:bldP spid="366" grpId="0"/>
      <p:bldP spid="367" grpId="0"/>
      <p:bldP spid="368" grpId="0"/>
      <p:bldP spid="369" grpId="0"/>
      <p:bldP spid="370" grpId="0"/>
      <p:bldP spid="371" grpId="0"/>
      <p:bldP spid="372" grpId="0"/>
      <p:bldP spid="373" grpId="0"/>
      <p:bldP spid="374" grpId="0"/>
      <p:bldP spid="375" grpId="0"/>
      <p:bldP spid="383" grpId="0"/>
      <p:bldP spid="398" grpId="0" animBg="1"/>
      <p:bldP spid="399" grpId="0" animBg="1"/>
      <p:bldP spid="400" grpId="0" animBg="1"/>
      <p:bldP spid="401" grpId="0" animBg="1"/>
      <p:bldP spid="402" grpId="0" animBg="1"/>
      <p:bldP spid="403" grpId="0" animBg="1"/>
      <p:bldP spid="409" grpId="0" animBg="1"/>
      <p:bldP spid="414" grpId="0" animBg="1"/>
      <p:bldP spid="417"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P spid="428" grpId="0" animBg="1"/>
      <p:bldP spid="429" grpId="0" animBg="1"/>
      <p:bldP spid="430" grpId="0" animBg="1"/>
      <p:bldP spid="431" grpId="0" animBg="1"/>
      <p:bldP spid="457" grpId="0" animBg="1"/>
      <p:bldP spid="458" grpId="0" animBg="1"/>
      <p:bldP spid="459" grpId="0" animBg="1"/>
      <p:bldP spid="460" grpId="0" animBg="1"/>
      <p:bldP spid="461" grpId="0" animBg="1"/>
      <p:bldP spid="462" grpId="0" animBg="1"/>
      <p:bldP spid="463" grpId="0" animBg="1"/>
      <p:bldP spid="464" grpId="0" animBg="1"/>
      <p:bldP spid="465" grpId="0" animBg="1"/>
      <p:bldP spid="466" grpId="0" animBg="1"/>
      <p:bldP spid="467" grpId="0" animBg="1"/>
      <p:bldP spid="468" grpId="0" animBg="1"/>
      <p:bldP spid="469" grpId="0" animBg="1"/>
      <p:bldP spid="470" grpId="0" animBg="1"/>
      <p:bldP spid="47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30876" y="1564381"/>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P4:	</a:t>
            </a:r>
            <a:br>
              <a:rPr lang="en-US" altLang="en-US" dirty="0" smtClean="0"/>
            </a:br>
            <a:r>
              <a:rPr lang="en-US" dirty="0" smtClean="0"/>
              <a:t>Account </a:t>
            </a:r>
            <a:r>
              <a:rPr lang="en-US" dirty="0"/>
              <a:t>for equity securities with significant </a:t>
            </a:r>
            <a:r>
              <a:rPr lang="en-US" dirty="0" smtClean="0"/>
              <a:t>influence.</a:t>
            </a:r>
            <a:r>
              <a:rPr lang="en-US" dirty="0"/>
              <a:t/>
            </a:r>
            <a:br>
              <a:rPr lang="en-US" dirty="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6C25645-4374-48F9-9DCD-C24633F30E46}" type="slidenum">
              <a:rPr lang="en-US" altLang="en-US" smtClean="0">
                <a:solidFill>
                  <a:srgbClr val="898989"/>
                </a:solidFill>
              </a:rPr>
              <a:pPr/>
              <a:t>35</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5039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30876" y="5074593"/>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685800" y="5334529"/>
            <a:ext cx="7842250" cy="889987"/>
          </a:xfrm>
          <a:prstGeom prst="rect">
            <a:avLst/>
          </a:prstGeom>
          <a:solidFill>
            <a:schemeClr val="accent5">
              <a:lumMod val="20000"/>
              <a:lumOff val="80000"/>
            </a:schemeClr>
          </a:solidFill>
          <a:ln w="25400">
            <a:solidFill>
              <a:schemeClr val="tx2">
                <a:lumMod val="50000"/>
              </a:schemeClr>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eaLnBrk="0" hangingPunct="0">
              <a:spcBef>
                <a:spcPct val="50000"/>
              </a:spcBef>
              <a:defRPr/>
            </a:pPr>
            <a:r>
              <a:rPr lang="en-US" sz="2600" dirty="0" smtClean="0">
                <a:latin typeface="Arial" pitchFamily="34" charset="0"/>
                <a:cs typeface="Arial" pitchFamily="34" charset="0"/>
              </a:rPr>
              <a:t>Investor lacks significant influence or control if they own less than 20% of a company’s voting stock.</a:t>
            </a:r>
            <a:endParaRPr lang="en-US" sz="2600" dirty="0">
              <a:latin typeface="Arial" pitchFamily="34" charset="0"/>
              <a:cs typeface="Arial" pitchFamily="34" charset="0"/>
            </a:endParaRPr>
          </a:p>
        </p:txBody>
      </p:sp>
      <p:sp>
        <p:nvSpPr>
          <p:cNvPr id="33813" name="Rectangle 6"/>
          <p:cNvSpPr>
            <a:spLocks noChangeArrowheads="1"/>
          </p:cNvSpPr>
          <p:nvPr/>
        </p:nvSpPr>
        <p:spPr bwMode="auto">
          <a:xfrm>
            <a:off x="457200" y="1828800"/>
            <a:ext cx="8153400" cy="951543"/>
          </a:xfrm>
          <a:prstGeom prst="rect">
            <a:avLst/>
          </a:prstGeom>
          <a:solidFill>
            <a:schemeClr val="accent2">
              <a:lumMod val="40000"/>
              <a:lumOff val="60000"/>
            </a:schemeClr>
          </a:solidFill>
          <a:ln w="12700">
            <a:solidFill>
              <a:schemeClr val="accent2">
                <a:lumMod val="50000"/>
              </a:schemeClr>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eaLnBrk="0" hangingPunct="0">
              <a:lnSpc>
                <a:spcPct val="85000"/>
              </a:lnSpc>
              <a:spcBef>
                <a:spcPct val="30000"/>
              </a:spcBef>
              <a:defRPr/>
            </a:pPr>
            <a:r>
              <a:rPr lang="en-US" sz="2800" b="1" dirty="0">
                <a:solidFill>
                  <a:srgbClr val="002060"/>
                </a:solidFill>
                <a:latin typeface="Arial" pitchFamily="34" charset="0"/>
                <a:cs typeface="Arial" pitchFamily="34" charset="0"/>
              </a:rPr>
              <a:t>Investor Ownership of </a:t>
            </a:r>
          </a:p>
          <a:p>
            <a:pPr algn="ctr" eaLnBrk="0" hangingPunct="0">
              <a:lnSpc>
                <a:spcPct val="85000"/>
              </a:lnSpc>
              <a:spcBef>
                <a:spcPct val="30000"/>
              </a:spcBef>
              <a:defRPr/>
            </a:pPr>
            <a:r>
              <a:rPr lang="en-US" sz="2800" b="1" dirty="0">
                <a:solidFill>
                  <a:srgbClr val="002060"/>
                </a:solidFill>
                <a:latin typeface="Arial" pitchFamily="34" charset="0"/>
                <a:cs typeface="Arial" pitchFamily="34" charset="0"/>
              </a:rPr>
              <a:t>Investee Shares Outstanding</a:t>
            </a:r>
          </a:p>
        </p:txBody>
      </p:sp>
      <p:grpSp>
        <p:nvGrpSpPr>
          <p:cNvPr id="76804" name="Group 10"/>
          <p:cNvGrpSpPr>
            <a:grpSpLocks/>
          </p:cNvGrpSpPr>
          <p:nvPr/>
        </p:nvGrpSpPr>
        <p:grpSpPr bwMode="auto">
          <a:xfrm>
            <a:off x="457200" y="4346575"/>
            <a:ext cx="8077200" cy="368300"/>
            <a:chOff x="288" y="2608"/>
            <a:chExt cx="5088" cy="232"/>
          </a:xfrm>
        </p:grpSpPr>
        <p:grpSp>
          <p:nvGrpSpPr>
            <p:cNvPr id="76815" name="Group 11"/>
            <p:cNvGrpSpPr>
              <a:grpSpLocks/>
            </p:cNvGrpSpPr>
            <p:nvPr/>
          </p:nvGrpSpPr>
          <p:grpSpPr bwMode="auto">
            <a:xfrm>
              <a:off x="288" y="2608"/>
              <a:ext cx="5088" cy="232"/>
              <a:chOff x="288" y="2608"/>
              <a:chExt cx="5088" cy="232"/>
            </a:xfrm>
          </p:grpSpPr>
          <p:sp>
            <p:nvSpPr>
              <p:cNvPr id="33809" name="Line 12"/>
              <p:cNvSpPr>
                <a:spLocks noChangeShapeType="1"/>
              </p:cNvSpPr>
              <p:nvPr/>
            </p:nvSpPr>
            <p:spPr bwMode="auto">
              <a:xfrm>
                <a:off x="292" y="2724"/>
                <a:ext cx="5080" cy="0"/>
              </a:xfrm>
              <a:prstGeom prst="line">
                <a:avLst/>
              </a:prstGeom>
              <a:noFill/>
              <a:ln w="28575">
                <a:solidFill>
                  <a:srgbClr val="FF0000"/>
                </a:solidFill>
                <a:round/>
                <a:headEnd/>
                <a:tailEnd/>
              </a:ln>
              <a:effectLst>
                <a:outerShdw blurRad="50800" dist="38100" dir="2700000" algn="tl" rotWithShape="0">
                  <a:prstClr val="black">
                    <a:alpha val="40000"/>
                  </a:prstClr>
                </a:outerShdw>
              </a:effectLst>
            </p:spPr>
            <p:txBody>
              <a:bodyPr wrap="none" anchor="ctr"/>
              <a:lstStyle/>
              <a:p>
                <a:pPr>
                  <a:defRPr/>
                </a:pPr>
                <a:endParaRPr lang="en-US" dirty="0">
                  <a:latin typeface="Arial" pitchFamily="34" charset="0"/>
                  <a:cs typeface="Arial" pitchFamily="34" charset="0"/>
                </a:endParaRPr>
              </a:p>
            </p:txBody>
          </p:sp>
          <p:sp>
            <p:nvSpPr>
              <p:cNvPr id="76818" name="Line 13"/>
              <p:cNvSpPr>
                <a:spLocks noChangeShapeType="1"/>
              </p:cNvSpPr>
              <p:nvPr/>
            </p:nvSpPr>
            <p:spPr bwMode="auto">
              <a:xfrm>
                <a:off x="288" y="2608"/>
                <a:ext cx="0" cy="232"/>
              </a:xfrm>
              <a:prstGeom prst="line">
                <a:avLst/>
              </a:prstGeom>
              <a:noFill/>
              <a:ln w="12700">
                <a:solidFill>
                  <a:srgbClr val="445083"/>
                </a:solidFill>
                <a:round/>
                <a:headEnd/>
                <a:tailEnd/>
              </a:ln>
            </p:spPr>
            <p:txBody>
              <a:bodyPr wrap="none" anchor="ctr"/>
              <a:lstStyle/>
              <a:p>
                <a:endParaRPr lang="en-US" dirty="0"/>
              </a:p>
            </p:txBody>
          </p:sp>
          <p:sp>
            <p:nvSpPr>
              <p:cNvPr id="76819" name="Line 14"/>
              <p:cNvSpPr>
                <a:spLocks noChangeShapeType="1"/>
              </p:cNvSpPr>
              <p:nvPr/>
            </p:nvSpPr>
            <p:spPr bwMode="auto">
              <a:xfrm>
                <a:off x="5376" y="2608"/>
                <a:ext cx="0" cy="232"/>
              </a:xfrm>
              <a:prstGeom prst="line">
                <a:avLst/>
              </a:prstGeom>
              <a:noFill/>
              <a:ln w="12700">
                <a:solidFill>
                  <a:srgbClr val="445083"/>
                </a:solidFill>
                <a:round/>
                <a:headEnd/>
                <a:tailEnd/>
              </a:ln>
            </p:spPr>
            <p:txBody>
              <a:bodyPr wrap="none" anchor="ctr"/>
              <a:lstStyle/>
              <a:p>
                <a:endParaRPr lang="en-US" dirty="0"/>
              </a:p>
            </p:txBody>
          </p:sp>
          <p:sp>
            <p:nvSpPr>
              <p:cNvPr id="76820" name="Line 15"/>
              <p:cNvSpPr>
                <a:spLocks noChangeShapeType="1"/>
              </p:cNvSpPr>
              <p:nvPr/>
            </p:nvSpPr>
            <p:spPr bwMode="auto">
              <a:xfrm>
                <a:off x="2832" y="2608"/>
                <a:ext cx="0" cy="232"/>
              </a:xfrm>
              <a:prstGeom prst="line">
                <a:avLst/>
              </a:prstGeom>
              <a:noFill/>
              <a:ln w="12700">
                <a:solidFill>
                  <a:srgbClr val="445083"/>
                </a:solidFill>
                <a:round/>
                <a:headEnd/>
                <a:tailEnd/>
              </a:ln>
            </p:spPr>
            <p:txBody>
              <a:bodyPr wrap="none" anchor="ctr"/>
              <a:lstStyle/>
              <a:p>
                <a:endParaRPr lang="en-US" dirty="0"/>
              </a:p>
            </p:txBody>
          </p:sp>
        </p:grpSp>
        <p:sp>
          <p:nvSpPr>
            <p:cNvPr id="76816" name="Line 16"/>
            <p:cNvSpPr>
              <a:spLocks noChangeShapeType="1"/>
            </p:cNvSpPr>
            <p:nvPr/>
          </p:nvSpPr>
          <p:spPr bwMode="auto">
            <a:xfrm>
              <a:off x="1296" y="2608"/>
              <a:ext cx="0" cy="232"/>
            </a:xfrm>
            <a:prstGeom prst="line">
              <a:avLst/>
            </a:prstGeom>
            <a:noFill/>
            <a:ln w="12700">
              <a:solidFill>
                <a:srgbClr val="445083"/>
              </a:solidFill>
              <a:round/>
              <a:headEnd/>
              <a:tailEnd/>
            </a:ln>
          </p:spPr>
          <p:txBody>
            <a:bodyPr wrap="none" anchor="ctr"/>
            <a:lstStyle/>
            <a:p>
              <a:endParaRPr lang="en-US" dirty="0"/>
            </a:p>
          </p:txBody>
        </p:sp>
      </p:grpSp>
      <p:sp>
        <p:nvSpPr>
          <p:cNvPr id="33798" name="Rectangle 17"/>
          <p:cNvSpPr>
            <a:spLocks noChangeArrowheads="1"/>
          </p:cNvSpPr>
          <p:nvPr/>
        </p:nvSpPr>
        <p:spPr bwMode="auto">
          <a:xfrm>
            <a:off x="147638" y="4773613"/>
            <a:ext cx="695325" cy="466725"/>
          </a:xfrm>
          <a:prstGeom prst="rect">
            <a:avLst/>
          </a:prstGeom>
          <a:noFill/>
          <a:ln w="12700">
            <a:noFill/>
            <a:miter lim="800000"/>
            <a:headEnd/>
            <a:tailEnd/>
          </a:ln>
        </p:spPr>
        <p:txBody>
          <a:bodyPr lIns="90488" tIns="44450" rIns="90488" bIns="44450">
            <a:spAutoFit/>
          </a:bodyPr>
          <a:lstStyle/>
          <a:p>
            <a:pPr algn="ctr" eaLnBrk="0" hangingPunct="0">
              <a:spcBef>
                <a:spcPct val="50000"/>
              </a:spcBef>
              <a:defRPr/>
            </a:pPr>
            <a:r>
              <a:rPr lang="en-US" sz="2400" dirty="0">
                <a:solidFill>
                  <a:srgbClr val="002060"/>
                </a:solidFill>
                <a:effectLst>
                  <a:outerShdw blurRad="38100" dist="38100" dir="2700000" algn="tl">
                    <a:srgbClr val="000000">
                      <a:alpha val="43137"/>
                    </a:srgbClr>
                  </a:outerShdw>
                </a:effectLst>
                <a:latin typeface="Arial" pitchFamily="34" charset="0"/>
                <a:cs typeface="Arial" pitchFamily="34" charset="0"/>
              </a:rPr>
              <a:t>0%</a:t>
            </a:r>
          </a:p>
        </p:txBody>
      </p:sp>
      <p:sp>
        <p:nvSpPr>
          <p:cNvPr id="33799" name="Rectangle 18"/>
          <p:cNvSpPr>
            <a:spLocks noChangeArrowheads="1"/>
          </p:cNvSpPr>
          <p:nvPr/>
        </p:nvSpPr>
        <p:spPr bwMode="auto">
          <a:xfrm>
            <a:off x="1747838" y="4773613"/>
            <a:ext cx="847725" cy="466725"/>
          </a:xfrm>
          <a:prstGeom prst="rect">
            <a:avLst/>
          </a:prstGeom>
          <a:noFill/>
          <a:ln w="12700">
            <a:noFill/>
            <a:miter lim="800000"/>
            <a:headEnd/>
            <a:tailEnd/>
          </a:ln>
        </p:spPr>
        <p:txBody>
          <a:bodyPr lIns="90488" tIns="44450" rIns="90488" bIns="44450">
            <a:spAutoFit/>
          </a:bodyPr>
          <a:lstStyle/>
          <a:p>
            <a:pPr algn="ctr" eaLnBrk="0" hangingPunct="0">
              <a:spcBef>
                <a:spcPct val="50000"/>
              </a:spcBef>
              <a:defRPr/>
            </a:pPr>
            <a:r>
              <a:rPr lang="en-US" sz="2400" dirty="0">
                <a:solidFill>
                  <a:srgbClr val="002060"/>
                </a:solidFill>
                <a:effectLst>
                  <a:outerShdw blurRad="38100" dist="38100" dir="2700000" algn="tl">
                    <a:srgbClr val="000000">
                      <a:alpha val="43137"/>
                    </a:srgbClr>
                  </a:outerShdw>
                </a:effectLst>
                <a:latin typeface="Arial" pitchFamily="34" charset="0"/>
                <a:cs typeface="Arial" pitchFamily="34" charset="0"/>
              </a:rPr>
              <a:t>20%</a:t>
            </a:r>
          </a:p>
        </p:txBody>
      </p:sp>
      <p:sp>
        <p:nvSpPr>
          <p:cNvPr id="33800" name="Rectangle 19"/>
          <p:cNvSpPr>
            <a:spLocks noChangeArrowheads="1"/>
          </p:cNvSpPr>
          <p:nvPr/>
        </p:nvSpPr>
        <p:spPr bwMode="auto">
          <a:xfrm>
            <a:off x="4186238" y="4773613"/>
            <a:ext cx="847725" cy="466725"/>
          </a:xfrm>
          <a:prstGeom prst="rect">
            <a:avLst/>
          </a:prstGeom>
          <a:noFill/>
          <a:ln w="12700">
            <a:noFill/>
            <a:miter lim="800000"/>
            <a:headEnd/>
            <a:tailEnd/>
          </a:ln>
        </p:spPr>
        <p:txBody>
          <a:bodyPr lIns="90488" tIns="44450" rIns="90488" bIns="44450">
            <a:spAutoFit/>
          </a:bodyPr>
          <a:lstStyle/>
          <a:p>
            <a:pPr algn="ctr" eaLnBrk="0" hangingPunct="0">
              <a:spcBef>
                <a:spcPct val="50000"/>
              </a:spcBef>
              <a:defRPr/>
            </a:pPr>
            <a:r>
              <a:rPr lang="en-US" sz="2400" dirty="0">
                <a:solidFill>
                  <a:srgbClr val="002060"/>
                </a:solidFill>
                <a:effectLst>
                  <a:outerShdw blurRad="38100" dist="38100" dir="2700000" algn="tl">
                    <a:srgbClr val="000000">
                      <a:alpha val="43137"/>
                    </a:srgbClr>
                  </a:outerShdw>
                </a:effectLst>
                <a:latin typeface="Arial" pitchFamily="34" charset="0"/>
                <a:cs typeface="Arial" pitchFamily="34" charset="0"/>
              </a:rPr>
              <a:t>50%</a:t>
            </a:r>
          </a:p>
        </p:txBody>
      </p:sp>
      <p:sp>
        <p:nvSpPr>
          <p:cNvPr id="33801" name="Rectangle 20"/>
          <p:cNvSpPr>
            <a:spLocks noChangeArrowheads="1"/>
          </p:cNvSpPr>
          <p:nvPr/>
        </p:nvSpPr>
        <p:spPr bwMode="auto">
          <a:xfrm>
            <a:off x="7996238" y="4773613"/>
            <a:ext cx="1000125" cy="466725"/>
          </a:xfrm>
          <a:prstGeom prst="rect">
            <a:avLst/>
          </a:prstGeom>
          <a:noFill/>
          <a:ln w="12700">
            <a:noFill/>
            <a:miter lim="800000"/>
            <a:headEnd/>
            <a:tailEnd/>
          </a:ln>
        </p:spPr>
        <p:txBody>
          <a:bodyPr lIns="90488" tIns="44450" rIns="90488" bIns="44450">
            <a:spAutoFit/>
          </a:bodyPr>
          <a:lstStyle/>
          <a:p>
            <a:pPr algn="ctr" eaLnBrk="0" hangingPunct="0">
              <a:spcBef>
                <a:spcPct val="50000"/>
              </a:spcBef>
              <a:defRPr/>
            </a:pPr>
            <a:r>
              <a:rPr lang="en-US" sz="2400" dirty="0">
                <a:solidFill>
                  <a:srgbClr val="002060"/>
                </a:solidFill>
                <a:effectLst>
                  <a:outerShdw blurRad="38100" dist="38100" dir="2700000" algn="tl">
                    <a:srgbClr val="000000">
                      <a:alpha val="43137"/>
                    </a:srgbClr>
                  </a:outerShdw>
                </a:effectLst>
                <a:latin typeface="Arial" pitchFamily="34" charset="0"/>
                <a:cs typeface="Arial" pitchFamily="34" charset="0"/>
              </a:rPr>
              <a:t>100%</a:t>
            </a:r>
          </a:p>
        </p:txBody>
      </p:sp>
      <p:sp>
        <p:nvSpPr>
          <p:cNvPr id="33802" name="Rectangle 21"/>
          <p:cNvSpPr>
            <a:spLocks noChangeArrowheads="1"/>
          </p:cNvSpPr>
          <p:nvPr/>
        </p:nvSpPr>
        <p:spPr bwMode="auto">
          <a:xfrm>
            <a:off x="452438" y="2873375"/>
            <a:ext cx="1533525" cy="1566863"/>
          </a:xfrm>
          <a:prstGeom prst="rect">
            <a:avLst/>
          </a:prstGeom>
          <a:solidFill>
            <a:srgbClr val="FFFF99"/>
          </a:solidFill>
          <a:ln w="12700">
            <a:solidFill>
              <a:schemeClr val="accent3">
                <a:lumMod val="75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eaLnBrk="0" hangingPunct="0">
              <a:spcBef>
                <a:spcPct val="50000"/>
              </a:spcBef>
              <a:defRPr/>
            </a:pPr>
            <a:r>
              <a:rPr lang="en-US" sz="2400" dirty="0">
                <a:solidFill>
                  <a:srgbClr val="663300"/>
                </a:solidFill>
                <a:latin typeface="Arial" pitchFamily="34" charset="0"/>
                <a:cs typeface="Arial" pitchFamily="34" charset="0"/>
              </a:rPr>
              <a:t>Cost or Market Value Method</a:t>
            </a:r>
          </a:p>
        </p:txBody>
      </p:sp>
      <p:sp>
        <p:nvSpPr>
          <p:cNvPr id="33803" name="Rectangle 22"/>
          <p:cNvSpPr>
            <a:spLocks noChangeArrowheads="1"/>
          </p:cNvSpPr>
          <p:nvPr/>
        </p:nvSpPr>
        <p:spPr bwMode="auto">
          <a:xfrm>
            <a:off x="2200275" y="3630613"/>
            <a:ext cx="2066925" cy="828675"/>
          </a:xfrm>
          <a:prstGeom prst="rect">
            <a:avLst/>
          </a:prstGeom>
          <a:solidFill>
            <a:srgbClr val="FFFF99"/>
          </a:solidFill>
          <a:ln w="12700">
            <a:solidFill>
              <a:schemeClr val="accent3">
                <a:lumMod val="75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eaLnBrk="0" hangingPunct="0">
              <a:spcBef>
                <a:spcPct val="50000"/>
              </a:spcBef>
              <a:defRPr/>
            </a:pPr>
            <a:r>
              <a:rPr lang="en-US" sz="2400" dirty="0">
                <a:solidFill>
                  <a:srgbClr val="663300"/>
                </a:solidFill>
                <a:latin typeface="Arial" pitchFamily="34" charset="0"/>
                <a:cs typeface="Arial" pitchFamily="34" charset="0"/>
              </a:rPr>
              <a:t>Equity Method</a:t>
            </a:r>
          </a:p>
        </p:txBody>
      </p:sp>
      <p:sp>
        <p:nvSpPr>
          <p:cNvPr id="33804" name="Rectangle 23"/>
          <p:cNvSpPr>
            <a:spLocks noChangeArrowheads="1"/>
          </p:cNvSpPr>
          <p:nvPr/>
        </p:nvSpPr>
        <p:spPr bwMode="auto">
          <a:xfrm>
            <a:off x="4719638" y="3630613"/>
            <a:ext cx="3590925" cy="828675"/>
          </a:xfrm>
          <a:prstGeom prst="rect">
            <a:avLst/>
          </a:prstGeom>
          <a:solidFill>
            <a:srgbClr val="FFFF99"/>
          </a:solidFill>
          <a:ln w="12700">
            <a:solidFill>
              <a:schemeClr val="accent3">
                <a:lumMod val="75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eaLnBrk="0" hangingPunct="0">
              <a:spcBef>
                <a:spcPct val="50000"/>
              </a:spcBef>
              <a:defRPr/>
            </a:pPr>
            <a:r>
              <a:rPr lang="en-US" sz="2400" dirty="0">
                <a:solidFill>
                  <a:srgbClr val="663300"/>
                </a:solidFill>
                <a:latin typeface="Arial" pitchFamily="34" charset="0"/>
                <a:cs typeface="Arial" pitchFamily="34" charset="0"/>
              </a:rPr>
              <a:t>Consolidated Financial Statements</a:t>
            </a:r>
          </a:p>
        </p:txBody>
      </p:sp>
      <p:sp>
        <p:nvSpPr>
          <p:cNvPr id="76812" name="Rectangle 25"/>
          <p:cNvSpPr>
            <a:spLocks noGrp="1" noChangeArrowheads="1"/>
          </p:cNvSpPr>
          <p:nvPr>
            <p:ph type="title"/>
          </p:nvPr>
        </p:nvSpPr>
        <p:spPr>
          <a:xfrm>
            <a:off x="457200" y="533400"/>
            <a:ext cx="8229600" cy="1143000"/>
          </a:xfrm>
        </p:spPr>
        <p:txBody>
          <a:bodyPr/>
          <a:lstStyle/>
          <a:p>
            <a:r>
              <a:rPr lang="en-US" altLang="en-US" b="1" dirty="0" smtClean="0"/>
              <a:t>Cost Method Investments</a:t>
            </a:r>
            <a:endParaRPr lang="en-US" altLang="en-US" b="1" dirty="0" smtClean="0">
              <a:latin typeface="Arial" charset="0"/>
              <a:cs typeface="Arial" charset="0"/>
            </a:endParaRPr>
          </a:p>
        </p:txBody>
      </p:sp>
      <p:sp>
        <p:nvSpPr>
          <p:cNvPr id="21" name="Rectangle 2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22" name="Slide Number Placeholder 21"/>
          <p:cNvSpPr>
            <a:spLocks noGrp="1"/>
          </p:cNvSpPr>
          <p:nvPr>
            <p:ph type="sldNum" sz="quarter" idx="12"/>
          </p:nvPr>
        </p:nvSpPr>
        <p:spPr/>
        <p:txBody>
          <a:bodyPr/>
          <a:lstStyle/>
          <a:p>
            <a:pPr>
              <a:defRPr/>
            </a:pPr>
            <a:fld id="{C64D6B89-E144-42D2-802F-E11A9B9EBE51}" type="slidenum">
              <a:rPr lang="en-US" smtClean="0"/>
              <a:pPr>
                <a:defRPr/>
              </a:pPr>
              <a:t>36</a:t>
            </a:fld>
            <a:endParaRPr lang="en-US" dirty="0"/>
          </a:p>
        </p:txBody>
      </p:sp>
      <p:sp>
        <p:nvSpPr>
          <p:cNvPr id="23" name="Rounded Rectangle 22"/>
          <p:cNvSpPr/>
          <p:nvPr/>
        </p:nvSpPr>
        <p:spPr>
          <a:xfrm>
            <a:off x="138113" y="6477000"/>
            <a:ext cx="4895850" cy="3021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t>
            </a:r>
            <a:r>
              <a:rPr lang="en-US" sz="1100" dirty="0"/>
              <a:t>Account for equity securities with significant influence.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2046288" y="5562600"/>
            <a:ext cx="6640512" cy="950913"/>
          </a:xfrm>
          <a:prstGeom prst="rect">
            <a:avLst/>
          </a:prstGeom>
          <a:solidFill>
            <a:schemeClr val="accent5">
              <a:lumMod val="20000"/>
              <a:lumOff val="80000"/>
            </a:schemeClr>
          </a:solidFill>
          <a:ln w="12700">
            <a:solidFill>
              <a:schemeClr val="accent3">
                <a:lumMod val="75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eaLnBrk="0" hangingPunct="0">
              <a:spcBef>
                <a:spcPct val="50000"/>
              </a:spcBef>
              <a:defRPr/>
            </a:pPr>
            <a:r>
              <a:rPr lang="en-US" sz="2800" dirty="0">
                <a:solidFill>
                  <a:schemeClr val="accent2">
                    <a:lumMod val="50000"/>
                  </a:schemeClr>
                </a:solidFill>
                <a:latin typeface="Arial" pitchFamily="34" charset="0"/>
                <a:cs typeface="Arial" pitchFamily="34" charset="0"/>
              </a:rPr>
              <a:t>Significant influence is generally assumed with 20% to 50% ownership.</a:t>
            </a:r>
          </a:p>
        </p:txBody>
      </p:sp>
      <p:sp>
        <p:nvSpPr>
          <p:cNvPr id="45" name="Left Brace 44"/>
          <p:cNvSpPr/>
          <p:nvPr/>
        </p:nvSpPr>
        <p:spPr>
          <a:xfrm rot="16200000">
            <a:off x="3086100" y="4146550"/>
            <a:ext cx="381000" cy="2438400"/>
          </a:xfrm>
          <a:prstGeom prst="leftBrace">
            <a:avLst/>
          </a:prstGeom>
          <a:ln w="28575">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77828" name="Rectangle 25"/>
          <p:cNvSpPr>
            <a:spLocks noGrp="1" noChangeArrowheads="1"/>
          </p:cNvSpPr>
          <p:nvPr>
            <p:ph type="title"/>
          </p:nvPr>
        </p:nvSpPr>
        <p:spPr>
          <a:xfrm>
            <a:off x="457200" y="533400"/>
            <a:ext cx="8229600" cy="1219200"/>
          </a:xfrm>
        </p:spPr>
        <p:txBody>
          <a:bodyPr/>
          <a:lstStyle/>
          <a:p>
            <a:r>
              <a:rPr lang="en-US" altLang="en-US" b="1" dirty="0" smtClean="0"/>
              <a:t>Equity Method Investments</a:t>
            </a:r>
            <a:endParaRPr lang="en-US" altLang="en-US" b="1" dirty="0" smtClean="0">
              <a:latin typeface="Arial" charset="0"/>
              <a:cs typeface="Arial" charset="0"/>
            </a:endParaRPr>
          </a:p>
        </p:txBody>
      </p:sp>
      <p:sp>
        <p:nvSpPr>
          <p:cNvPr id="21" name="Rectangle 6"/>
          <p:cNvSpPr>
            <a:spLocks noChangeArrowheads="1"/>
          </p:cNvSpPr>
          <p:nvPr/>
        </p:nvSpPr>
        <p:spPr bwMode="auto">
          <a:xfrm>
            <a:off x="457200" y="1828800"/>
            <a:ext cx="8153400" cy="951543"/>
          </a:xfrm>
          <a:prstGeom prst="rect">
            <a:avLst/>
          </a:prstGeom>
          <a:solidFill>
            <a:schemeClr val="accent2">
              <a:lumMod val="40000"/>
              <a:lumOff val="60000"/>
            </a:schemeClr>
          </a:solidFill>
          <a:ln w="12700">
            <a:solidFill>
              <a:schemeClr val="accent2">
                <a:lumMod val="50000"/>
              </a:schemeClr>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eaLnBrk="0" hangingPunct="0">
              <a:lnSpc>
                <a:spcPct val="85000"/>
              </a:lnSpc>
              <a:spcBef>
                <a:spcPct val="30000"/>
              </a:spcBef>
              <a:defRPr/>
            </a:pPr>
            <a:r>
              <a:rPr lang="en-US" sz="2800" b="1" dirty="0">
                <a:solidFill>
                  <a:srgbClr val="002060"/>
                </a:solidFill>
                <a:latin typeface="Arial" pitchFamily="34" charset="0"/>
                <a:cs typeface="Arial" pitchFamily="34" charset="0"/>
              </a:rPr>
              <a:t>Investor Ownership of </a:t>
            </a:r>
          </a:p>
          <a:p>
            <a:pPr algn="ctr" eaLnBrk="0" hangingPunct="0">
              <a:lnSpc>
                <a:spcPct val="85000"/>
              </a:lnSpc>
              <a:spcBef>
                <a:spcPct val="30000"/>
              </a:spcBef>
              <a:defRPr/>
            </a:pPr>
            <a:r>
              <a:rPr lang="en-US" sz="2800" b="1" dirty="0">
                <a:solidFill>
                  <a:srgbClr val="002060"/>
                </a:solidFill>
                <a:latin typeface="Arial" pitchFamily="34" charset="0"/>
                <a:cs typeface="Arial" pitchFamily="34" charset="0"/>
              </a:rPr>
              <a:t>Investee Shares Outstanding</a:t>
            </a:r>
          </a:p>
        </p:txBody>
      </p:sp>
      <p:grpSp>
        <p:nvGrpSpPr>
          <p:cNvPr id="77830" name="Group 10"/>
          <p:cNvGrpSpPr>
            <a:grpSpLocks/>
          </p:cNvGrpSpPr>
          <p:nvPr/>
        </p:nvGrpSpPr>
        <p:grpSpPr bwMode="auto">
          <a:xfrm>
            <a:off x="457200" y="4346575"/>
            <a:ext cx="8077200" cy="368300"/>
            <a:chOff x="288" y="2608"/>
            <a:chExt cx="5088" cy="232"/>
          </a:xfrm>
        </p:grpSpPr>
        <p:grpSp>
          <p:nvGrpSpPr>
            <p:cNvPr id="77839" name="Group 11"/>
            <p:cNvGrpSpPr>
              <a:grpSpLocks/>
            </p:cNvGrpSpPr>
            <p:nvPr/>
          </p:nvGrpSpPr>
          <p:grpSpPr bwMode="auto">
            <a:xfrm>
              <a:off x="288" y="2608"/>
              <a:ext cx="5088" cy="232"/>
              <a:chOff x="288" y="2608"/>
              <a:chExt cx="5088" cy="232"/>
            </a:xfrm>
          </p:grpSpPr>
          <p:sp>
            <p:nvSpPr>
              <p:cNvPr id="27" name="Line 12"/>
              <p:cNvSpPr>
                <a:spLocks noChangeShapeType="1"/>
              </p:cNvSpPr>
              <p:nvPr/>
            </p:nvSpPr>
            <p:spPr bwMode="auto">
              <a:xfrm>
                <a:off x="292" y="2724"/>
                <a:ext cx="5080" cy="0"/>
              </a:xfrm>
              <a:prstGeom prst="line">
                <a:avLst/>
              </a:prstGeom>
              <a:noFill/>
              <a:ln w="28575">
                <a:solidFill>
                  <a:srgbClr val="FF0000"/>
                </a:solidFill>
                <a:round/>
                <a:headEnd/>
                <a:tailEnd/>
              </a:ln>
              <a:effectLst>
                <a:outerShdw blurRad="50800" dist="38100" dir="2700000" algn="tl" rotWithShape="0">
                  <a:prstClr val="black">
                    <a:alpha val="40000"/>
                  </a:prstClr>
                </a:outerShdw>
              </a:effectLst>
            </p:spPr>
            <p:txBody>
              <a:bodyPr wrap="none" anchor="ctr"/>
              <a:lstStyle/>
              <a:p>
                <a:pPr>
                  <a:defRPr/>
                </a:pPr>
                <a:endParaRPr lang="en-US" dirty="0">
                  <a:latin typeface="Arial" pitchFamily="34" charset="0"/>
                  <a:cs typeface="Arial" pitchFamily="34" charset="0"/>
                </a:endParaRPr>
              </a:p>
            </p:txBody>
          </p:sp>
          <p:sp>
            <p:nvSpPr>
              <p:cNvPr id="77842" name="Line 13"/>
              <p:cNvSpPr>
                <a:spLocks noChangeShapeType="1"/>
              </p:cNvSpPr>
              <p:nvPr/>
            </p:nvSpPr>
            <p:spPr bwMode="auto">
              <a:xfrm>
                <a:off x="288" y="2608"/>
                <a:ext cx="0" cy="232"/>
              </a:xfrm>
              <a:prstGeom prst="line">
                <a:avLst/>
              </a:prstGeom>
              <a:noFill/>
              <a:ln w="12700">
                <a:solidFill>
                  <a:srgbClr val="445083"/>
                </a:solidFill>
                <a:round/>
                <a:headEnd/>
                <a:tailEnd/>
              </a:ln>
            </p:spPr>
            <p:txBody>
              <a:bodyPr wrap="none" anchor="ctr"/>
              <a:lstStyle/>
              <a:p>
                <a:endParaRPr lang="en-US" dirty="0"/>
              </a:p>
            </p:txBody>
          </p:sp>
          <p:sp>
            <p:nvSpPr>
              <p:cNvPr id="77843" name="Line 14"/>
              <p:cNvSpPr>
                <a:spLocks noChangeShapeType="1"/>
              </p:cNvSpPr>
              <p:nvPr/>
            </p:nvSpPr>
            <p:spPr bwMode="auto">
              <a:xfrm>
                <a:off x="5376" y="2608"/>
                <a:ext cx="0" cy="232"/>
              </a:xfrm>
              <a:prstGeom prst="line">
                <a:avLst/>
              </a:prstGeom>
              <a:noFill/>
              <a:ln w="12700">
                <a:solidFill>
                  <a:srgbClr val="445083"/>
                </a:solidFill>
                <a:round/>
                <a:headEnd/>
                <a:tailEnd/>
              </a:ln>
            </p:spPr>
            <p:txBody>
              <a:bodyPr wrap="none" anchor="ctr"/>
              <a:lstStyle/>
              <a:p>
                <a:endParaRPr lang="en-US" dirty="0"/>
              </a:p>
            </p:txBody>
          </p:sp>
          <p:sp>
            <p:nvSpPr>
              <p:cNvPr id="77844" name="Line 15"/>
              <p:cNvSpPr>
                <a:spLocks noChangeShapeType="1"/>
              </p:cNvSpPr>
              <p:nvPr/>
            </p:nvSpPr>
            <p:spPr bwMode="auto">
              <a:xfrm>
                <a:off x="2832" y="2608"/>
                <a:ext cx="0" cy="232"/>
              </a:xfrm>
              <a:prstGeom prst="line">
                <a:avLst/>
              </a:prstGeom>
              <a:noFill/>
              <a:ln w="12700">
                <a:solidFill>
                  <a:srgbClr val="445083"/>
                </a:solidFill>
                <a:round/>
                <a:headEnd/>
                <a:tailEnd/>
              </a:ln>
            </p:spPr>
            <p:txBody>
              <a:bodyPr wrap="none" anchor="ctr"/>
              <a:lstStyle/>
              <a:p>
                <a:endParaRPr lang="en-US" dirty="0"/>
              </a:p>
            </p:txBody>
          </p:sp>
        </p:grpSp>
        <p:sp>
          <p:nvSpPr>
            <p:cNvPr id="77840" name="Line 16"/>
            <p:cNvSpPr>
              <a:spLocks noChangeShapeType="1"/>
            </p:cNvSpPr>
            <p:nvPr/>
          </p:nvSpPr>
          <p:spPr bwMode="auto">
            <a:xfrm>
              <a:off x="1296" y="2608"/>
              <a:ext cx="0" cy="232"/>
            </a:xfrm>
            <a:prstGeom prst="line">
              <a:avLst/>
            </a:prstGeom>
            <a:noFill/>
            <a:ln w="12700">
              <a:solidFill>
                <a:srgbClr val="445083"/>
              </a:solidFill>
              <a:round/>
              <a:headEnd/>
              <a:tailEnd/>
            </a:ln>
          </p:spPr>
          <p:txBody>
            <a:bodyPr wrap="none" anchor="ctr"/>
            <a:lstStyle/>
            <a:p>
              <a:endParaRPr lang="en-US" dirty="0"/>
            </a:p>
          </p:txBody>
        </p:sp>
      </p:grpSp>
      <p:sp>
        <p:nvSpPr>
          <p:cNvPr id="31" name="Rectangle 17"/>
          <p:cNvSpPr>
            <a:spLocks noChangeArrowheads="1"/>
          </p:cNvSpPr>
          <p:nvPr/>
        </p:nvSpPr>
        <p:spPr bwMode="auto">
          <a:xfrm>
            <a:off x="147638" y="4773613"/>
            <a:ext cx="695325" cy="466725"/>
          </a:xfrm>
          <a:prstGeom prst="rect">
            <a:avLst/>
          </a:prstGeom>
          <a:noFill/>
          <a:ln w="12700">
            <a:noFill/>
            <a:miter lim="800000"/>
            <a:headEnd/>
            <a:tailEnd/>
          </a:ln>
        </p:spPr>
        <p:txBody>
          <a:bodyPr lIns="90488" tIns="44450" rIns="90488" bIns="44450">
            <a:spAutoFit/>
          </a:bodyPr>
          <a:lstStyle/>
          <a:p>
            <a:pPr algn="ctr" eaLnBrk="0" hangingPunct="0">
              <a:spcBef>
                <a:spcPct val="50000"/>
              </a:spcBef>
              <a:defRPr/>
            </a:pPr>
            <a:r>
              <a:rPr lang="en-US" sz="2400" dirty="0">
                <a:solidFill>
                  <a:srgbClr val="002060"/>
                </a:solidFill>
                <a:effectLst>
                  <a:outerShdw blurRad="38100" dist="38100" dir="2700000" algn="tl">
                    <a:srgbClr val="000000">
                      <a:alpha val="43137"/>
                    </a:srgbClr>
                  </a:outerShdw>
                </a:effectLst>
                <a:latin typeface="Arial" pitchFamily="34" charset="0"/>
                <a:cs typeface="Arial" pitchFamily="34" charset="0"/>
              </a:rPr>
              <a:t>0%</a:t>
            </a:r>
          </a:p>
        </p:txBody>
      </p:sp>
      <p:sp>
        <p:nvSpPr>
          <p:cNvPr id="32" name="Rectangle 18"/>
          <p:cNvSpPr>
            <a:spLocks noChangeArrowheads="1"/>
          </p:cNvSpPr>
          <p:nvPr/>
        </p:nvSpPr>
        <p:spPr bwMode="auto">
          <a:xfrm>
            <a:off x="1747838" y="4773613"/>
            <a:ext cx="847725" cy="466725"/>
          </a:xfrm>
          <a:prstGeom prst="rect">
            <a:avLst/>
          </a:prstGeom>
          <a:noFill/>
          <a:ln w="12700">
            <a:noFill/>
            <a:miter lim="800000"/>
            <a:headEnd/>
            <a:tailEnd/>
          </a:ln>
        </p:spPr>
        <p:txBody>
          <a:bodyPr lIns="90488" tIns="44450" rIns="90488" bIns="44450">
            <a:spAutoFit/>
          </a:bodyPr>
          <a:lstStyle/>
          <a:p>
            <a:pPr algn="ctr" eaLnBrk="0" hangingPunct="0">
              <a:spcBef>
                <a:spcPct val="50000"/>
              </a:spcBef>
              <a:defRPr/>
            </a:pPr>
            <a:r>
              <a:rPr lang="en-US" sz="2400" dirty="0">
                <a:solidFill>
                  <a:srgbClr val="002060"/>
                </a:solidFill>
                <a:effectLst>
                  <a:outerShdw blurRad="38100" dist="38100" dir="2700000" algn="tl">
                    <a:srgbClr val="000000">
                      <a:alpha val="43137"/>
                    </a:srgbClr>
                  </a:outerShdw>
                </a:effectLst>
                <a:latin typeface="Arial" pitchFamily="34" charset="0"/>
                <a:cs typeface="Arial" pitchFamily="34" charset="0"/>
              </a:rPr>
              <a:t>20%</a:t>
            </a:r>
          </a:p>
        </p:txBody>
      </p:sp>
      <p:sp>
        <p:nvSpPr>
          <p:cNvPr id="33" name="Rectangle 19"/>
          <p:cNvSpPr>
            <a:spLocks noChangeArrowheads="1"/>
          </p:cNvSpPr>
          <p:nvPr/>
        </p:nvSpPr>
        <p:spPr bwMode="auto">
          <a:xfrm>
            <a:off x="4186238" y="4773613"/>
            <a:ext cx="847725" cy="466725"/>
          </a:xfrm>
          <a:prstGeom prst="rect">
            <a:avLst/>
          </a:prstGeom>
          <a:noFill/>
          <a:ln w="12700">
            <a:noFill/>
            <a:miter lim="800000"/>
            <a:headEnd/>
            <a:tailEnd/>
          </a:ln>
        </p:spPr>
        <p:txBody>
          <a:bodyPr lIns="90488" tIns="44450" rIns="90488" bIns="44450">
            <a:spAutoFit/>
          </a:bodyPr>
          <a:lstStyle/>
          <a:p>
            <a:pPr algn="ctr" eaLnBrk="0" hangingPunct="0">
              <a:spcBef>
                <a:spcPct val="50000"/>
              </a:spcBef>
              <a:defRPr/>
            </a:pPr>
            <a:r>
              <a:rPr lang="en-US" sz="2400" dirty="0">
                <a:solidFill>
                  <a:srgbClr val="002060"/>
                </a:solidFill>
                <a:effectLst>
                  <a:outerShdw blurRad="38100" dist="38100" dir="2700000" algn="tl">
                    <a:srgbClr val="000000">
                      <a:alpha val="43137"/>
                    </a:srgbClr>
                  </a:outerShdw>
                </a:effectLst>
                <a:latin typeface="Arial" pitchFamily="34" charset="0"/>
                <a:cs typeface="Arial" pitchFamily="34" charset="0"/>
              </a:rPr>
              <a:t>50%</a:t>
            </a:r>
          </a:p>
        </p:txBody>
      </p:sp>
      <p:sp>
        <p:nvSpPr>
          <p:cNvPr id="35" name="Rectangle 20"/>
          <p:cNvSpPr>
            <a:spLocks noChangeArrowheads="1"/>
          </p:cNvSpPr>
          <p:nvPr/>
        </p:nvSpPr>
        <p:spPr bwMode="auto">
          <a:xfrm>
            <a:off x="7996238" y="4773613"/>
            <a:ext cx="1000125" cy="466725"/>
          </a:xfrm>
          <a:prstGeom prst="rect">
            <a:avLst/>
          </a:prstGeom>
          <a:noFill/>
          <a:ln w="12700">
            <a:noFill/>
            <a:miter lim="800000"/>
            <a:headEnd/>
            <a:tailEnd/>
          </a:ln>
        </p:spPr>
        <p:txBody>
          <a:bodyPr lIns="90488" tIns="44450" rIns="90488" bIns="44450">
            <a:spAutoFit/>
          </a:bodyPr>
          <a:lstStyle/>
          <a:p>
            <a:pPr algn="ctr" eaLnBrk="0" hangingPunct="0">
              <a:spcBef>
                <a:spcPct val="50000"/>
              </a:spcBef>
              <a:defRPr/>
            </a:pPr>
            <a:r>
              <a:rPr lang="en-US" sz="2400" dirty="0">
                <a:solidFill>
                  <a:srgbClr val="002060"/>
                </a:solidFill>
                <a:effectLst>
                  <a:outerShdw blurRad="38100" dist="38100" dir="2700000" algn="tl">
                    <a:srgbClr val="000000">
                      <a:alpha val="43137"/>
                    </a:srgbClr>
                  </a:outerShdw>
                </a:effectLst>
                <a:latin typeface="Arial" pitchFamily="34" charset="0"/>
                <a:cs typeface="Arial" pitchFamily="34" charset="0"/>
              </a:rPr>
              <a:t>100%</a:t>
            </a:r>
          </a:p>
        </p:txBody>
      </p:sp>
      <p:sp>
        <p:nvSpPr>
          <p:cNvPr id="36" name="Rectangle 21"/>
          <p:cNvSpPr>
            <a:spLocks noChangeArrowheads="1"/>
          </p:cNvSpPr>
          <p:nvPr/>
        </p:nvSpPr>
        <p:spPr bwMode="auto">
          <a:xfrm>
            <a:off x="452438" y="2873375"/>
            <a:ext cx="1533525" cy="1566863"/>
          </a:xfrm>
          <a:prstGeom prst="rect">
            <a:avLst/>
          </a:prstGeom>
          <a:solidFill>
            <a:srgbClr val="FFFF99"/>
          </a:solidFill>
          <a:ln w="12700">
            <a:solidFill>
              <a:schemeClr val="accent3">
                <a:lumMod val="75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eaLnBrk="0" hangingPunct="0">
              <a:spcBef>
                <a:spcPct val="50000"/>
              </a:spcBef>
              <a:defRPr/>
            </a:pPr>
            <a:r>
              <a:rPr lang="en-US" sz="2400" dirty="0">
                <a:solidFill>
                  <a:srgbClr val="663300"/>
                </a:solidFill>
                <a:latin typeface="Arial" pitchFamily="34" charset="0"/>
                <a:cs typeface="Arial" pitchFamily="34" charset="0"/>
              </a:rPr>
              <a:t>Cost or Market Value Method</a:t>
            </a:r>
          </a:p>
        </p:txBody>
      </p:sp>
      <p:sp>
        <p:nvSpPr>
          <p:cNvPr id="37" name="Rectangle 22"/>
          <p:cNvSpPr>
            <a:spLocks noChangeArrowheads="1"/>
          </p:cNvSpPr>
          <p:nvPr/>
        </p:nvSpPr>
        <p:spPr bwMode="auto">
          <a:xfrm>
            <a:off x="2200275" y="3630613"/>
            <a:ext cx="2066925" cy="828675"/>
          </a:xfrm>
          <a:prstGeom prst="rect">
            <a:avLst/>
          </a:prstGeom>
          <a:solidFill>
            <a:srgbClr val="FFFF99"/>
          </a:solidFill>
          <a:ln w="12700">
            <a:solidFill>
              <a:schemeClr val="accent3">
                <a:lumMod val="75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eaLnBrk="0" hangingPunct="0">
              <a:spcBef>
                <a:spcPct val="50000"/>
              </a:spcBef>
              <a:defRPr/>
            </a:pPr>
            <a:r>
              <a:rPr lang="en-US" sz="2400" dirty="0">
                <a:solidFill>
                  <a:srgbClr val="663300"/>
                </a:solidFill>
                <a:latin typeface="Arial" pitchFamily="34" charset="0"/>
                <a:cs typeface="Arial" pitchFamily="34" charset="0"/>
              </a:rPr>
              <a:t>Equity Method</a:t>
            </a:r>
          </a:p>
        </p:txBody>
      </p:sp>
      <p:sp>
        <p:nvSpPr>
          <p:cNvPr id="46" name="Rectangle 23"/>
          <p:cNvSpPr>
            <a:spLocks noChangeArrowheads="1"/>
          </p:cNvSpPr>
          <p:nvPr/>
        </p:nvSpPr>
        <p:spPr bwMode="auto">
          <a:xfrm>
            <a:off x="4719638" y="3630613"/>
            <a:ext cx="3590925" cy="828675"/>
          </a:xfrm>
          <a:prstGeom prst="rect">
            <a:avLst/>
          </a:prstGeom>
          <a:solidFill>
            <a:srgbClr val="FFFF99"/>
          </a:solidFill>
          <a:ln w="12700">
            <a:solidFill>
              <a:schemeClr val="accent3">
                <a:lumMod val="75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eaLnBrk="0" hangingPunct="0">
              <a:spcBef>
                <a:spcPct val="50000"/>
              </a:spcBef>
              <a:defRPr/>
            </a:pPr>
            <a:r>
              <a:rPr lang="en-US" sz="2400" dirty="0">
                <a:solidFill>
                  <a:srgbClr val="663300"/>
                </a:solidFill>
                <a:latin typeface="Arial" pitchFamily="34" charset="0"/>
                <a:cs typeface="Arial" pitchFamily="34" charset="0"/>
              </a:rPr>
              <a:t>Consolidated Financial Statements</a:t>
            </a:r>
          </a:p>
        </p:txBody>
      </p:sp>
      <p:sp>
        <p:nvSpPr>
          <p:cNvPr id="22" name="Rectangle 2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23" name="Slide Number Placeholder 22"/>
          <p:cNvSpPr>
            <a:spLocks noGrp="1"/>
          </p:cNvSpPr>
          <p:nvPr>
            <p:ph type="sldNum" sz="quarter" idx="12"/>
          </p:nvPr>
        </p:nvSpPr>
        <p:spPr/>
        <p:txBody>
          <a:bodyPr/>
          <a:lstStyle/>
          <a:p>
            <a:pPr>
              <a:defRPr/>
            </a:pPr>
            <a:fld id="{C64D6B89-E144-42D2-802F-E11A9B9EBE51}" type="slidenum">
              <a:rPr lang="en-US" smtClean="0"/>
              <a:pPr>
                <a:defRPr/>
              </a:pPr>
              <a:t>37</a:t>
            </a:fld>
            <a:endParaRPr lang="en-US" dirty="0"/>
          </a:p>
        </p:txBody>
      </p:sp>
      <p:sp>
        <p:nvSpPr>
          <p:cNvPr id="24" name="Rounded Rectangle 23"/>
          <p:cNvSpPr/>
          <p:nvPr/>
        </p:nvSpPr>
        <p:spPr>
          <a:xfrm>
            <a:off x="138113" y="6477000"/>
            <a:ext cx="4895850" cy="3021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t>
            </a:r>
            <a:r>
              <a:rPr lang="en-US" sz="1100" dirty="0"/>
              <a:t>Account for equity securities with significant influence.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5"/>
          <p:cNvSpPr>
            <a:spLocks noGrp="1" noChangeArrowheads="1"/>
          </p:cNvSpPr>
          <p:nvPr>
            <p:ph type="title"/>
          </p:nvPr>
        </p:nvSpPr>
        <p:spPr>
          <a:xfrm>
            <a:off x="457200" y="609600"/>
            <a:ext cx="8229600" cy="1524000"/>
          </a:xfrm>
        </p:spPr>
        <p:txBody>
          <a:bodyPr/>
          <a:lstStyle/>
          <a:p>
            <a:r>
              <a:rPr lang="en-US" altLang="en-US" b="1" dirty="0" smtClean="0"/>
              <a:t>Investments in Equity Securities </a:t>
            </a:r>
            <a:br>
              <a:rPr lang="en-US" altLang="en-US" b="1" dirty="0" smtClean="0"/>
            </a:br>
            <a:r>
              <a:rPr lang="en-US" altLang="en-US" b="1" dirty="0" smtClean="0"/>
              <a:t>with Significant Influence</a:t>
            </a:r>
            <a:endParaRPr lang="en-US" altLang="en-US" b="1" dirty="0" smtClean="0">
              <a:latin typeface="Arial" charset="0"/>
              <a:cs typeface="Arial" charset="0"/>
            </a:endParaRPr>
          </a:p>
        </p:txBody>
      </p:sp>
      <p:sp>
        <p:nvSpPr>
          <p:cNvPr id="36866" name="Rectangle 2"/>
          <p:cNvSpPr>
            <a:spLocks noGrp="1" noChangeArrowheads="1"/>
          </p:cNvSpPr>
          <p:nvPr>
            <p:ph type="body" idx="4294967295"/>
          </p:nvPr>
        </p:nvSpPr>
        <p:spPr>
          <a:xfrm>
            <a:off x="0" y="2209800"/>
            <a:ext cx="9144000" cy="3200400"/>
          </a:xfrm>
          <a:solidFill>
            <a:srgbClr val="FFFFDD"/>
          </a:solidFill>
          <a:ln w="12700">
            <a:solidFill>
              <a:srgbClr val="000000"/>
            </a:solidFill>
          </a:ln>
        </p:spPr>
        <p:txBody>
          <a:bodyPr lIns="90488" tIns="44450" rIns="90488" bIns="44450"/>
          <a:lstStyle/>
          <a:p>
            <a:pPr>
              <a:buClr>
                <a:schemeClr val="accent3"/>
              </a:buClr>
              <a:buFont typeface="Wingdings" pitchFamily="2" charset="2"/>
              <a:buChar char="Ø"/>
              <a:defRPr/>
            </a:pPr>
            <a:r>
              <a:rPr lang="en-US" dirty="0" smtClean="0"/>
              <a:t>Original investment is recorded at cost.</a:t>
            </a:r>
          </a:p>
          <a:p>
            <a:pPr>
              <a:buClr>
                <a:schemeClr val="accent3"/>
              </a:buClr>
              <a:buFont typeface="Wingdings" pitchFamily="2" charset="2"/>
              <a:buChar char="Ø"/>
              <a:defRPr/>
            </a:pPr>
            <a:r>
              <a:rPr lang="en-US" dirty="0" smtClean="0"/>
              <a:t>The investment account is increased by a proportionate share of investee’s earnings.</a:t>
            </a:r>
          </a:p>
          <a:p>
            <a:pPr>
              <a:buClr>
                <a:schemeClr val="accent3"/>
              </a:buClr>
              <a:buFont typeface="Wingdings" pitchFamily="2" charset="2"/>
              <a:buChar char="Ø"/>
              <a:defRPr/>
            </a:pPr>
            <a:r>
              <a:rPr lang="en-US" dirty="0" smtClean="0"/>
              <a:t>The investment account is decreased by dividends received.</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C64D6B89-E144-42D2-802F-E11A9B9EBE51}" type="slidenum">
              <a:rPr lang="en-US" smtClean="0"/>
              <a:pPr>
                <a:defRPr/>
              </a:pPr>
              <a:t>38</a:t>
            </a:fld>
            <a:endParaRPr lang="en-US" dirty="0"/>
          </a:p>
        </p:txBody>
      </p:sp>
      <p:sp>
        <p:nvSpPr>
          <p:cNvPr id="7" name="Rounded Rectangle 6"/>
          <p:cNvSpPr/>
          <p:nvPr/>
        </p:nvSpPr>
        <p:spPr>
          <a:xfrm>
            <a:off x="138113" y="6477000"/>
            <a:ext cx="4895850" cy="3021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t>
            </a:r>
            <a:r>
              <a:rPr lang="en-US" sz="1100" dirty="0"/>
              <a:t>Account for equity securities with significant influence.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5"/>
          <p:cNvSpPr>
            <a:spLocks noGrp="1" noChangeArrowheads="1"/>
          </p:cNvSpPr>
          <p:nvPr>
            <p:ph type="title"/>
          </p:nvPr>
        </p:nvSpPr>
        <p:spPr>
          <a:xfrm>
            <a:off x="457200" y="609600"/>
            <a:ext cx="8229600" cy="1524000"/>
          </a:xfrm>
        </p:spPr>
        <p:txBody>
          <a:bodyPr/>
          <a:lstStyle/>
          <a:p>
            <a:r>
              <a:rPr lang="en-US" altLang="en-US" b="1" dirty="0" smtClean="0"/>
              <a:t>Investments in Equity Securities </a:t>
            </a:r>
            <a:br>
              <a:rPr lang="en-US" altLang="en-US" b="1" dirty="0" smtClean="0"/>
            </a:br>
            <a:r>
              <a:rPr lang="en-US" altLang="en-US" b="1" dirty="0" smtClean="0"/>
              <a:t>with Significant Influence</a:t>
            </a:r>
            <a:endParaRPr lang="en-US" altLang="en-US" b="1" dirty="0" smtClean="0">
              <a:latin typeface="Arial" charset="0"/>
              <a:cs typeface="Arial" charset="0"/>
            </a:endParaRPr>
          </a:p>
        </p:txBody>
      </p:sp>
      <p:sp>
        <p:nvSpPr>
          <p:cNvPr id="8196" name="Rectangle 5"/>
          <p:cNvSpPr>
            <a:spLocks noGrp="1" noChangeArrowheads="1"/>
          </p:cNvSpPr>
          <p:nvPr>
            <p:ph type="body" idx="4294967295"/>
          </p:nvPr>
        </p:nvSpPr>
        <p:spPr>
          <a:xfrm>
            <a:off x="138112" y="2335566"/>
            <a:ext cx="8890001" cy="1245833"/>
          </a:xfrm>
          <a:solidFill>
            <a:schemeClr val="accent2">
              <a:lumMod val="40000"/>
              <a:lumOff val="60000"/>
            </a:schemeClr>
          </a:solidFill>
          <a:ln>
            <a:solidFill>
              <a:schemeClr val="tx2">
                <a:lumMod val="50000"/>
              </a:schemeClr>
            </a:solidFill>
          </a:ln>
        </p:spPr>
        <p:txBody>
          <a:bodyPr/>
          <a:lstStyle/>
          <a:p>
            <a:pPr marL="0" indent="0" algn="ctr">
              <a:lnSpc>
                <a:spcPct val="90000"/>
              </a:lnSpc>
              <a:spcBef>
                <a:spcPts val="100"/>
              </a:spcBef>
              <a:buFont typeface="Wingdings" pitchFamily="2" charset="2"/>
              <a:buNone/>
              <a:defRPr/>
            </a:pPr>
            <a:r>
              <a:rPr lang="en-US" dirty="0" smtClean="0">
                <a:solidFill>
                  <a:schemeClr val="accent2">
                    <a:lumMod val="50000"/>
                  </a:schemeClr>
                </a:solidFill>
                <a:latin typeface="Arial" charset="0"/>
                <a:cs typeface="Arial" charset="0"/>
              </a:rPr>
              <a:t>     </a:t>
            </a:r>
            <a:r>
              <a:rPr lang="en-US" sz="2800" dirty="0" smtClean="0">
                <a:solidFill>
                  <a:schemeClr val="accent2">
                    <a:lumMod val="50000"/>
                  </a:schemeClr>
                </a:solidFill>
                <a:latin typeface="Arial" charset="0"/>
                <a:cs typeface="Arial" charset="0"/>
              </a:rPr>
              <a:t>On January 1, 2016, Micron Co. records the purchase of 3,000 shares (30%) of Star Co. common stock at a total cost of $70,650 cash.  </a:t>
            </a:r>
          </a:p>
        </p:txBody>
      </p:sp>
      <p:sp>
        <p:nvSpPr>
          <p:cNvPr id="79876" name="Rectangle 60"/>
          <p:cNvSpPr>
            <a:spLocks noChangeArrowheads="1"/>
          </p:cNvSpPr>
          <p:nvPr/>
        </p:nvSpPr>
        <p:spPr bwMode="auto">
          <a:xfrm>
            <a:off x="5487988" y="4721225"/>
            <a:ext cx="0" cy="365125"/>
          </a:xfrm>
          <a:prstGeom prst="rect">
            <a:avLst/>
          </a:prstGeom>
          <a:noFill/>
          <a:ln w="9525">
            <a:noFill/>
            <a:miter lim="800000"/>
            <a:headEnd/>
            <a:tailEnd/>
          </a:ln>
        </p:spPr>
        <p:txBody>
          <a:bodyPr wrap="none" lIns="0" tIns="0" rIns="0" bIns="0">
            <a:spAutoFit/>
          </a:bodyPr>
          <a:lstStyle/>
          <a:p>
            <a:pPr eaLnBrk="0" hangingPunct="0"/>
            <a:endParaRPr lang="en-US" altLang="en-US" sz="2400" dirty="0"/>
          </a:p>
        </p:txBody>
      </p:sp>
      <p:pic>
        <p:nvPicPr>
          <p:cNvPr id="12296" name="Picture 8"/>
          <p:cNvPicPr>
            <a:picLocks noChangeAspect="1" noChangeArrowheads="1"/>
          </p:cNvPicPr>
          <p:nvPr/>
        </p:nvPicPr>
        <p:blipFill>
          <a:blip r:embed="rId3" cstate="print"/>
          <a:srcRect/>
          <a:stretch>
            <a:fillRect/>
          </a:stretch>
        </p:blipFill>
        <p:spPr bwMode="auto">
          <a:xfrm>
            <a:off x="138112" y="3815118"/>
            <a:ext cx="8890001" cy="1061681"/>
          </a:xfrm>
          <a:prstGeom prst="rect">
            <a:avLst/>
          </a:prstGeom>
          <a:noFill/>
          <a:ln w="9525">
            <a:solidFill>
              <a:schemeClr val="accent2">
                <a:lumMod val="50000"/>
              </a:schemeClr>
            </a:solidFill>
            <a:miter lim="800000"/>
            <a:headEnd/>
            <a:tailEnd/>
          </a:ln>
        </p:spPr>
      </p:pic>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C64D6B89-E144-42D2-802F-E11A9B9EBE51}" type="slidenum">
              <a:rPr lang="en-US" smtClean="0"/>
              <a:pPr>
                <a:defRPr/>
              </a:pPr>
              <a:t>39</a:t>
            </a:fld>
            <a:endParaRPr lang="en-US" dirty="0"/>
          </a:p>
        </p:txBody>
      </p:sp>
      <p:sp>
        <p:nvSpPr>
          <p:cNvPr id="9" name="Rounded Rectangle 8"/>
          <p:cNvSpPr/>
          <p:nvPr/>
        </p:nvSpPr>
        <p:spPr>
          <a:xfrm>
            <a:off x="138113" y="6477000"/>
            <a:ext cx="4895850" cy="3021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t>
            </a:r>
            <a:r>
              <a:rPr lang="en-US" sz="1100" dirty="0"/>
              <a:t>Account for equity securities with significant influence.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8"/>
          <p:cNvSpPr>
            <a:spLocks noGrp="1" noChangeArrowheads="1"/>
          </p:cNvSpPr>
          <p:nvPr>
            <p:ph type="title"/>
          </p:nvPr>
        </p:nvSpPr>
        <p:spPr>
          <a:xfrm>
            <a:off x="1219200" y="609600"/>
            <a:ext cx="7010400" cy="914400"/>
          </a:xfrm>
        </p:spPr>
        <p:txBody>
          <a:bodyPr/>
          <a:lstStyle/>
          <a:p>
            <a:r>
              <a:rPr lang="en-US" altLang="en-US" b="1" dirty="0" smtClean="0"/>
              <a:t>Basics of Investments</a:t>
            </a:r>
          </a:p>
        </p:txBody>
      </p:sp>
      <p:sp>
        <p:nvSpPr>
          <p:cNvPr id="27651" name="Text Box 1029"/>
          <p:cNvSpPr txBox="1">
            <a:spLocks noChangeArrowheads="1"/>
          </p:cNvSpPr>
          <p:nvPr/>
        </p:nvSpPr>
        <p:spPr bwMode="auto">
          <a:xfrm>
            <a:off x="762000" y="2470150"/>
            <a:ext cx="7543800" cy="3517900"/>
          </a:xfrm>
          <a:prstGeom prst="rect">
            <a:avLst/>
          </a:prstGeom>
          <a:solidFill>
            <a:schemeClr val="tx2">
              <a:lumMod val="20000"/>
              <a:lumOff val="80000"/>
            </a:schemeClr>
          </a:solidFill>
          <a:ln w="12700">
            <a:solidFill>
              <a:schemeClr val="tx2"/>
            </a:solidFill>
            <a:miter lim="800000"/>
            <a:headEnd/>
            <a:tailEnd/>
          </a:ln>
          <a:effectLst>
            <a:outerShdw blurRad="50800" dist="38100" dir="2700000" algn="tl" rotWithShape="0">
              <a:prstClr val="black">
                <a:alpha val="40000"/>
              </a:prstClr>
            </a:outerShdw>
          </a:effectLst>
        </p:spPr>
        <p:txBody>
          <a:bodyPr>
            <a:spAutoFit/>
          </a:bodyPr>
          <a:lstStyle/>
          <a:p>
            <a:pPr marL="342900" indent="-342900" eaLnBrk="0" hangingPunct="0">
              <a:spcBef>
                <a:spcPct val="50000"/>
              </a:spcBef>
              <a:buClr>
                <a:schemeClr val="accent1">
                  <a:lumMod val="50000"/>
                </a:schemeClr>
              </a:buClr>
              <a:buFontTx/>
              <a:buAutoNum type="arabicPeriod"/>
              <a:defRPr/>
            </a:pPr>
            <a:r>
              <a:rPr lang="en-US" sz="3200" dirty="0">
                <a:solidFill>
                  <a:schemeClr val="accent1">
                    <a:lumMod val="50000"/>
                  </a:schemeClr>
                </a:solidFill>
                <a:latin typeface="Arial" pitchFamily="34" charset="0"/>
                <a:cs typeface="Arial" pitchFamily="34" charset="0"/>
              </a:rPr>
              <a:t>Companies </a:t>
            </a:r>
            <a:r>
              <a:rPr lang="en-US" sz="3200" dirty="0" smtClean="0">
                <a:solidFill>
                  <a:schemeClr val="accent1">
                    <a:lumMod val="50000"/>
                  </a:schemeClr>
                </a:solidFill>
                <a:latin typeface="Arial" pitchFamily="34" charset="0"/>
                <a:cs typeface="Arial" pitchFamily="34" charset="0"/>
              </a:rPr>
              <a:t>invest extra </a:t>
            </a:r>
            <a:r>
              <a:rPr lang="en-US" sz="3200" dirty="0">
                <a:solidFill>
                  <a:schemeClr val="accent1">
                    <a:lumMod val="50000"/>
                  </a:schemeClr>
                </a:solidFill>
                <a:latin typeface="Arial" pitchFamily="34" charset="0"/>
                <a:cs typeface="Arial" pitchFamily="34" charset="0"/>
              </a:rPr>
              <a:t>cash into investments to produce higher income.</a:t>
            </a:r>
          </a:p>
          <a:p>
            <a:pPr marL="342900" indent="-342900" eaLnBrk="0" hangingPunct="0">
              <a:spcBef>
                <a:spcPct val="50000"/>
              </a:spcBef>
              <a:buClr>
                <a:schemeClr val="accent1">
                  <a:lumMod val="50000"/>
                </a:schemeClr>
              </a:buClr>
              <a:buFontTx/>
              <a:buAutoNum type="arabicPeriod"/>
              <a:defRPr/>
            </a:pPr>
            <a:r>
              <a:rPr lang="en-US" sz="3200" dirty="0">
                <a:solidFill>
                  <a:schemeClr val="accent1">
                    <a:lumMod val="50000"/>
                  </a:schemeClr>
                </a:solidFill>
                <a:latin typeface="Arial" pitchFamily="34" charset="0"/>
                <a:cs typeface="Arial" pitchFamily="34" charset="0"/>
              </a:rPr>
              <a:t>Some companies are set up to produce income from investments.</a:t>
            </a:r>
          </a:p>
          <a:p>
            <a:pPr marL="342900" indent="-342900" eaLnBrk="0" hangingPunct="0">
              <a:spcBef>
                <a:spcPct val="50000"/>
              </a:spcBef>
              <a:buClr>
                <a:schemeClr val="accent1">
                  <a:lumMod val="50000"/>
                </a:schemeClr>
              </a:buClr>
              <a:buFontTx/>
              <a:buAutoNum type="arabicPeriod"/>
              <a:defRPr/>
            </a:pPr>
            <a:r>
              <a:rPr lang="en-US" sz="3200" dirty="0">
                <a:solidFill>
                  <a:schemeClr val="accent1">
                    <a:lumMod val="50000"/>
                  </a:schemeClr>
                </a:solidFill>
                <a:latin typeface="Arial" pitchFamily="34" charset="0"/>
                <a:cs typeface="Arial" pitchFamily="34" charset="0"/>
              </a:rPr>
              <a:t>Companies make investments for strategic reasons.</a:t>
            </a:r>
          </a:p>
        </p:txBody>
      </p:sp>
      <p:sp>
        <p:nvSpPr>
          <p:cNvPr id="27652" name="Text Box 1030"/>
          <p:cNvSpPr txBox="1">
            <a:spLocks noChangeArrowheads="1"/>
          </p:cNvSpPr>
          <p:nvPr/>
        </p:nvSpPr>
        <p:spPr bwMode="auto">
          <a:xfrm>
            <a:off x="457200" y="1533525"/>
            <a:ext cx="8153400" cy="654050"/>
          </a:xfrm>
          <a:prstGeom prst="rect">
            <a:avLst/>
          </a:prstGeom>
          <a:solidFill>
            <a:schemeClr val="bg1">
              <a:lumMod val="85000"/>
            </a:schemeClr>
          </a:solidFill>
          <a:ln w="12700">
            <a:solidFill>
              <a:schemeClr val="tx2"/>
            </a:solidFill>
            <a:miter lim="800000"/>
            <a:headEnd/>
            <a:tailEnd/>
          </a:ln>
          <a:effectLst>
            <a:outerShdw blurRad="50800" dist="38100" dir="2700000" algn="tl" rotWithShape="0">
              <a:prstClr val="black">
                <a:alpha val="40000"/>
              </a:prstClr>
            </a:outerShdw>
          </a:effectLst>
        </p:spPr>
        <p:txBody>
          <a:bodyPr>
            <a:spAutoFit/>
          </a:bodyPr>
          <a:lstStyle/>
          <a:p>
            <a:pPr algn="ctr" eaLnBrk="0" hangingPunct="0">
              <a:spcBef>
                <a:spcPct val="50000"/>
              </a:spcBef>
              <a:defRPr/>
            </a:pPr>
            <a:r>
              <a:rPr lang="en-US" sz="3600" b="1" dirty="0">
                <a:solidFill>
                  <a:schemeClr val="accent1">
                    <a:lumMod val="50000"/>
                  </a:schemeClr>
                </a:solidFill>
                <a:latin typeface="Arial" pitchFamily="34" charset="0"/>
                <a:cs typeface="Arial" pitchFamily="34" charset="0"/>
              </a:rPr>
              <a:t>Motivation for Investments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C64D6B89-E144-42D2-802F-E11A9B9EBE51}" type="slidenum">
              <a:rPr lang="en-US" smtClean="0"/>
              <a:pPr>
                <a:defRPr/>
              </a:pPr>
              <a:t>4</a:t>
            </a:fld>
            <a:endParaRPr lang="en-US" dirty="0"/>
          </a:p>
        </p:txBody>
      </p:sp>
      <p:sp>
        <p:nvSpPr>
          <p:cNvPr id="8" name="Rounded Rectangle 7"/>
          <p:cNvSpPr/>
          <p:nvPr/>
        </p:nvSpPr>
        <p:spPr>
          <a:xfrm>
            <a:off x="138113" y="6553200"/>
            <a:ext cx="7634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t>Distinguish between debt and equity securities and between short-term and long-term investments.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dissolve">
                                      <p:cBhvr>
                                        <p:cTn id="7" dur="500"/>
                                        <p:tgtEl>
                                          <p:spTgt spid="27652"/>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7651"/>
                                        </p:tgtEl>
                                        <p:attrNameLst>
                                          <p:attrName>style.visibility</p:attrName>
                                        </p:attrNameLst>
                                      </p:cBhvr>
                                      <p:to>
                                        <p:strVal val="visible"/>
                                      </p:to>
                                    </p:set>
                                    <p:animEffect transition="in" filter="wipe(up)">
                                      <p:cBhvr>
                                        <p:cTn id="11" dur="10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p:bldP spid="276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6" name="Picture 14"/>
          <p:cNvPicPr>
            <a:picLocks noChangeAspect="1" noChangeArrowheads="1"/>
          </p:cNvPicPr>
          <p:nvPr/>
        </p:nvPicPr>
        <p:blipFill>
          <a:blip r:embed="rId3" cstate="print"/>
          <a:srcRect/>
          <a:stretch>
            <a:fillRect/>
          </a:stretch>
        </p:blipFill>
        <p:spPr bwMode="auto">
          <a:xfrm>
            <a:off x="190500" y="4986641"/>
            <a:ext cx="8582599" cy="852183"/>
          </a:xfrm>
          <a:prstGeom prst="rect">
            <a:avLst/>
          </a:prstGeom>
          <a:noFill/>
          <a:ln w="9525">
            <a:solidFill>
              <a:schemeClr val="accent2">
                <a:lumMod val="50000"/>
              </a:schemeClr>
            </a:solidFill>
            <a:miter lim="800000"/>
            <a:headEnd/>
            <a:tailEnd/>
          </a:ln>
        </p:spPr>
      </p:pic>
      <p:pic>
        <p:nvPicPr>
          <p:cNvPr id="13325" name="Picture 13"/>
          <p:cNvPicPr>
            <a:picLocks noChangeAspect="1" noChangeArrowheads="1"/>
          </p:cNvPicPr>
          <p:nvPr/>
        </p:nvPicPr>
        <p:blipFill>
          <a:blip r:embed="rId4" cstate="print"/>
          <a:srcRect/>
          <a:stretch>
            <a:fillRect/>
          </a:stretch>
        </p:blipFill>
        <p:spPr bwMode="auto">
          <a:xfrm>
            <a:off x="190501" y="3218923"/>
            <a:ext cx="8572500" cy="837140"/>
          </a:xfrm>
          <a:prstGeom prst="rect">
            <a:avLst/>
          </a:prstGeom>
          <a:noFill/>
          <a:ln w="9525">
            <a:solidFill>
              <a:schemeClr val="accent2">
                <a:lumMod val="50000"/>
              </a:schemeClr>
            </a:solidFill>
            <a:miter lim="800000"/>
            <a:headEnd/>
            <a:tailEnd/>
          </a:ln>
        </p:spPr>
      </p:pic>
      <p:sp>
        <p:nvSpPr>
          <p:cNvPr id="80900" name="Rectangle 25"/>
          <p:cNvSpPr>
            <a:spLocks noGrp="1" noChangeArrowheads="1"/>
          </p:cNvSpPr>
          <p:nvPr>
            <p:ph type="title"/>
          </p:nvPr>
        </p:nvSpPr>
        <p:spPr>
          <a:xfrm>
            <a:off x="457200" y="533400"/>
            <a:ext cx="8229600" cy="1295400"/>
          </a:xfrm>
        </p:spPr>
        <p:txBody>
          <a:bodyPr/>
          <a:lstStyle/>
          <a:p>
            <a:r>
              <a:rPr lang="en-US" altLang="en-US" b="1" dirty="0" smtClean="0"/>
              <a:t>Investments in Equity Securities </a:t>
            </a:r>
            <a:br>
              <a:rPr lang="en-US" altLang="en-US" b="1" dirty="0" smtClean="0"/>
            </a:br>
            <a:r>
              <a:rPr lang="en-US" altLang="en-US" b="1" dirty="0" smtClean="0"/>
              <a:t>with Significant Influence</a:t>
            </a:r>
            <a:endParaRPr lang="en-US" altLang="en-US" b="1" dirty="0" smtClean="0">
              <a:latin typeface="Arial" charset="0"/>
              <a:cs typeface="Arial" charset="0"/>
            </a:endParaRPr>
          </a:p>
        </p:txBody>
      </p:sp>
      <p:sp>
        <p:nvSpPr>
          <p:cNvPr id="9221" name="Rectangle 4"/>
          <p:cNvSpPr>
            <a:spLocks noGrp="1" noChangeArrowheads="1"/>
          </p:cNvSpPr>
          <p:nvPr>
            <p:ph idx="1"/>
          </p:nvPr>
        </p:nvSpPr>
        <p:spPr>
          <a:xfrm>
            <a:off x="190500" y="1919287"/>
            <a:ext cx="8572500" cy="757130"/>
          </a:xfrm>
          <a:solidFill>
            <a:schemeClr val="accent4">
              <a:lumMod val="20000"/>
              <a:lumOff val="80000"/>
            </a:schemeClr>
          </a:solidFill>
          <a:ln>
            <a:solidFill>
              <a:schemeClr val="accent2">
                <a:lumMod val="50000"/>
              </a:schemeClr>
            </a:solidFill>
          </a:ln>
        </p:spPr>
        <p:txBody>
          <a:bodyPr wrap="square">
            <a:spAutoFit/>
          </a:bodyPr>
          <a:lstStyle/>
          <a:p>
            <a:pPr algn="ctr">
              <a:lnSpc>
                <a:spcPct val="90000"/>
              </a:lnSpc>
              <a:buFont typeface="Wingdings" pitchFamily="2" charset="2"/>
              <a:buNone/>
              <a:defRPr/>
            </a:pPr>
            <a:r>
              <a:rPr lang="en-US" sz="2400" dirty="0" smtClean="0">
                <a:solidFill>
                  <a:schemeClr val="accent2">
                    <a:lumMod val="50000"/>
                  </a:schemeClr>
                </a:solidFill>
              </a:rPr>
              <a:t>     </a:t>
            </a:r>
            <a:r>
              <a:rPr lang="en-US" sz="2400" dirty="0" smtClean="0">
                <a:solidFill>
                  <a:schemeClr val="accent2">
                    <a:lumMod val="50000"/>
                  </a:schemeClr>
                </a:solidFill>
                <a:latin typeface="Arial" pitchFamily="34" charset="0"/>
                <a:cs typeface="Arial" pitchFamily="34" charset="0"/>
              </a:rPr>
              <a:t>For 2016, Star reports net income of $20,000, and pays total cash dividends of $10,000 on January 9, 2016.</a:t>
            </a:r>
          </a:p>
        </p:txBody>
      </p:sp>
      <p:sp>
        <p:nvSpPr>
          <p:cNvPr id="31840" name="Text Box 96"/>
          <p:cNvSpPr txBox="1">
            <a:spLocks noChangeArrowheads="1"/>
          </p:cNvSpPr>
          <p:nvPr/>
        </p:nvSpPr>
        <p:spPr bwMode="auto">
          <a:xfrm>
            <a:off x="3581400" y="5940654"/>
            <a:ext cx="3657600" cy="439737"/>
          </a:xfrm>
          <a:prstGeom prst="rect">
            <a:avLst/>
          </a:prstGeom>
          <a:solidFill>
            <a:schemeClr val="accent2">
              <a:lumMod val="7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lgn="ctr" eaLnBrk="0" hangingPunct="0">
              <a:spcBef>
                <a:spcPct val="50000"/>
              </a:spcBef>
              <a:defRPr/>
            </a:pPr>
            <a:r>
              <a:rPr lang="en-US" sz="2200" dirty="0">
                <a:solidFill>
                  <a:schemeClr val="bg1"/>
                </a:solidFill>
                <a:latin typeface="Calibri" pitchFamily="34" charset="0"/>
                <a:cs typeface="Arial" pitchFamily="34" charset="0"/>
              </a:rPr>
              <a:t>$10,000 </a:t>
            </a:r>
            <a:r>
              <a:rPr lang="en-US" sz="2200" dirty="0">
                <a:solidFill>
                  <a:schemeClr val="bg1"/>
                </a:solidFill>
                <a:latin typeface="Calibri" pitchFamily="34" charset="0"/>
              </a:rPr>
              <a:t>× 30% = $3,000</a:t>
            </a:r>
          </a:p>
        </p:txBody>
      </p:sp>
      <p:sp>
        <p:nvSpPr>
          <p:cNvPr id="31841" name="Line 97"/>
          <p:cNvSpPr>
            <a:spLocks noChangeShapeType="1"/>
          </p:cNvSpPr>
          <p:nvPr/>
        </p:nvSpPr>
        <p:spPr bwMode="auto">
          <a:xfrm flipV="1">
            <a:off x="7239000" y="5486399"/>
            <a:ext cx="1066800" cy="618025"/>
          </a:xfrm>
          <a:prstGeom prst="line">
            <a:avLst/>
          </a:prstGeom>
          <a:noFill/>
          <a:ln w="38100">
            <a:solidFill>
              <a:srgbClr val="FF0000"/>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dirty="0">
              <a:latin typeface="Arial" pitchFamily="34" charset="0"/>
              <a:cs typeface="Arial" pitchFamily="34" charset="0"/>
            </a:endParaRPr>
          </a:p>
        </p:txBody>
      </p:sp>
      <p:grpSp>
        <p:nvGrpSpPr>
          <p:cNvPr id="2" name="Group 14"/>
          <p:cNvGrpSpPr>
            <a:grpSpLocks/>
          </p:cNvGrpSpPr>
          <p:nvPr/>
        </p:nvGrpSpPr>
        <p:grpSpPr bwMode="auto">
          <a:xfrm>
            <a:off x="3581400" y="3817936"/>
            <a:ext cx="4724400" cy="899016"/>
            <a:chOff x="2819400" y="3444874"/>
            <a:chExt cx="4724400" cy="899017"/>
          </a:xfrm>
        </p:grpSpPr>
        <p:sp>
          <p:nvSpPr>
            <p:cNvPr id="31836" name="Text Box 92"/>
            <p:cNvSpPr txBox="1">
              <a:spLocks noChangeArrowheads="1"/>
            </p:cNvSpPr>
            <p:nvPr/>
          </p:nvSpPr>
          <p:spPr bwMode="auto">
            <a:xfrm>
              <a:off x="2819400" y="3904154"/>
              <a:ext cx="3657600" cy="439737"/>
            </a:xfrm>
            <a:prstGeom prst="rect">
              <a:avLst/>
            </a:prstGeom>
            <a:solidFill>
              <a:schemeClr val="accent2">
                <a:lumMod val="7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lgn="ctr" eaLnBrk="0" hangingPunct="0">
                <a:spcBef>
                  <a:spcPct val="50000"/>
                </a:spcBef>
                <a:defRPr/>
              </a:pPr>
              <a:r>
                <a:rPr lang="en-US" sz="2200" dirty="0">
                  <a:solidFill>
                    <a:schemeClr val="bg1"/>
                  </a:solidFill>
                  <a:latin typeface="Calibri" pitchFamily="34" charset="0"/>
                  <a:cs typeface="Arial" pitchFamily="34" charset="0"/>
                </a:rPr>
                <a:t>$20,000 </a:t>
              </a:r>
              <a:r>
                <a:rPr lang="en-US" sz="2200" dirty="0">
                  <a:solidFill>
                    <a:schemeClr val="bg1"/>
                  </a:solidFill>
                  <a:latin typeface="Calibri" pitchFamily="34" charset="0"/>
                </a:rPr>
                <a:t>× 30% = $6,000</a:t>
              </a:r>
            </a:p>
          </p:txBody>
        </p:sp>
        <p:sp>
          <p:nvSpPr>
            <p:cNvPr id="31837" name="Line 93"/>
            <p:cNvSpPr>
              <a:spLocks noChangeShapeType="1"/>
            </p:cNvSpPr>
            <p:nvPr/>
          </p:nvSpPr>
          <p:spPr bwMode="auto">
            <a:xfrm flipV="1">
              <a:off x="6477000" y="3444874"/>
              <a:ext cx="1066800" cy="507817"/>
            </a:xfrm>
            <a:prstGeom prst="line">
              <a:avLst/>
            </a:prstGeom>
            <a:noFill/>
            <a:ln w="38100">
              <a:solidFill>
                <a:srgbClr val="FF0000"/>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dirty="0">
                <a:latin typeface="Calibri" pitchFamily="34" charset="0"/>
                <a:cs typeface="Arial" pitchFamily="34" charset="0"/>
              </a:endParaRPr>
            </a:p>
          </p:txBody>
        </p:sp>
      </p:gr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Slide Number Placeholder 12"/>
          <p:cNvSpPr>
            <a:spLocks noGrp="1"/>
          </p:cNvSpPr>
          <p:nvPr>
            <p:ph type="sldNum" sz="quarter" idx="12"/>
          </p:nvPr>
        </p:nvSpPr>
        <p:spPr/>
        <p:txBody>
          <a:bodyPr/>
          <a:lstStyle/>
          <a:p>
            <a:pPr>
              <a:defRPr/>
            </a:pPr>
            <a:fld id="{3D465630-F531-4CDD-BFB2-C79A110195D2}" type="slidenum">
              <a:rPr lang="en-US" smtClean="0"/>
              <a:pPr>
                <a:defRPr/>
              </a:pPr>
              <a:t>40</a:t>
            </a:fld>
            <a:endParaRPr lang="en-US" dirty="0"/>
          </a:p>
        </p:txBody>
      </p:sp>
      <p:sp>
        <p:nvSpPr>
          <p:cNvPr id="14" name="Rounded Rectangle 13"/>
          <p:cNvSpPr/>
          <p:nvPr/>
        </p:nvSpPr>
        <p:spPr>
          <a:xfrm>
            <a:off x="138113" y="6477000"/>
            <a:ext cx="4895850" cy="3021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t>
            </a:r>
            <a:r>
              <a:rPr lang="en-US" sz="1100" dirty="0"/>
              <a:t>Account for equity securities with significant influence.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9221">
                                            <p:bg/>
                                          </p:spTgt>
                                        </p:tgtEl>
                                        <p:attrNameLst>
                                          <p:attrName>style.visibility</p:attrName>
                                        </p:attrNameLst>
                                      </p:cBhvr>
                                      <p:to>
                                        <p:strVal val="visible"/>
                                      </p:to>
                                    </p:set>
                                    <p:animEffect transition="in" filter="checkerboard(across)">
                                      <p:cBhvr>
                                        <p:cTn id="7" dur="500"/>
                                        <p:tgtEl>
                                          <p:spTgt spid="9221">
                                            <p:bg/>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221">
                                            <p:txEl>
                                              <p:pRg st="0" end="0"/>
                                            </p:txEl>
                                          </p:spTgt>
                                        </p:tgtEl>
                                        <p:attrNameLst>
                                          <p:attrName>style.visibility</p:attrName>
                                        </p:attrNameLst>
                                      </p:cBhvr>
                                      <p:to>
                                        <p:strVal val="visible"/>
                                      </p:to>
                                    </p:set>
                                    <p:animEffect transition="in" filter="checkerboard(across)">
                                      <p:cBhvr>
                                        <p:cTn id="10" dur="500"/>
                                        <p:tgtEl>
                                          <p:spTgt spid="9221">
                                            <p:txEl>
                                              <p:pRg st="0" end="0"/>
                                            </p:txEl>
                                          </p:spTgt>
                                        </p:tgtEl>
                                      </p:cBhvr>
                                    </p:animEffect>
                                  </p:childTnLst>
                                </p:cTn>
                              </p:par>
                            </p:childTnLst>
                          </p:cTn>
                        </p:par>
                        <p:par>
                          <p:cTn id="11" fill="hold" nodeType="afterGroup">
                            <p:stCondLst>
                              <p:cond delay="500"/>
                            </p:stCondLst>
                            <p:childTnLst>
                              <p:par>
                                <p:cTn id="12" presetID="9" presetClass="entr" presetSubtype="0" fill="hold" nodeType="afterEffect">
                                  <p:stCondLst>
                                    <p:cond delay="0"/>
                                  </p:stCondLst>
                                  <p:childTnLst>
                                    <p:set>
                                      <p:cBhvr>
                                        <p:cTn id="13" dur="1" fill="hold">
                                          <p:stCondLst>
                                            <p:cond delay="0"/>
                                          </p:stCondLst>
                                        </p:cTn>
                                        <p:tgtEl>
                                          <p:spTgt spid="13325"/>
                                        </p:tgtEl>
                                        <p:attrNameLst>
                                          <p:attrName>style.visibility</p:attrName>
                                        </p:attrNameLst>
                                      </p:cBhvr>
                                      <p:to>
                                        <p:strVal val="visible"/>
                                      </p:to>
                                    </p:set>
                                    <p:animEffect transition="in" filter="dissolve">
                                      <p:cBhvr>
                                        <p:cTn id="14" dur="500"/>
                                        <p:tgtEl>
                                          <p:spTgt spid="13325"/>
                                        </p:tgtEl>
                                      </p:cBhvr>
                                    </p:animEffect>
                                  </p:child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nodeType="afterGroup">
                            <p:stCondLst>
                              <p:cond delay="1500"/>
                            </p:stCondLst>
                            <p:childTnLst>
                              <p:par>
                                <p:cTn id="20" presetID="9" presetClass="entr" presetSubtype="0" fill="hold" nodeType="afterEffect">
                                  <p:stCondLst>
                                    <p:cond delay="0"/>
                                  </p:stCondLst>
                                  <p:childTnLst>
                                    <p:set>
                                      <p:cBhvr>
                                        <p:cTn id="21" dur="1" fill="hold">
                                          <p:stCondLst>
                                            <p:cond delay="0"/>
                                          </p:stCondLst>
                                        </p:cTn>
                                        <p:tgtEl>
                                          <p:spTgt spid="13326"/>
                                        </p:tgtEl>
                                        <p:attrNameLst>
                                          <p:attrName>style.visibility</p:attrName>
                                        </p:attrNameLst>
                                      </p:cBhvr>
                                      <p:to>
                                        <p:strVal val="visible"/>
                                      </p:to>
                                    </p:set>
                                    <p:animEffect transition="in" filter="dissolve">
                                      <p:cBhvr>
                                        <p:cTn id="22" dur="500"/>
                                        <p:tgtEl>
                                          <p:spTgt spid="13326"/>
                                        </p:tgtEl>
                                      </p:cBhvr>
                                    </p:animEffect>
                                  </p:childTnLst>
                                </p:cTn>
                              </p:par>
                            </p:childTnLst>
                          </p:cTn>
                        </p:par>
                        <p:par>
                          <p:cTn id="23" fill="hold" nodeType="afterGroup">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1840"/>
                                        </p:tgtEl>
                                        <p:attrNameLst>
                                          <p:attrName>style.visibility</p:attrName>
                                        </p:attrNameLst>
                                      </p:cBhvr>
                                      <p:to>
                                        <p:strVal val="visible"/>
                                      </p:to>
                                    </p:set>
                                    <p:animEffect transition="in" filter="wipe(left)">
                                      <p:cBhvr>
                                        <p:cTn id="26" dur="500"/>
                                        <p:tgtEl>
                                          <p:spTgt spid="31840"/>
                                        </p:tgtEl>
                                      </p:cBhvr>
                                    </p:animEffect>
                                  </p:childTnLst>
                                </p:cTn>
                              </p:par>
                            </p:childTnLst>
                          </p:cTn>
                        </p:par>
                        <p:par>
                          <p:cTn id="27" fill="hold" nodeType="afterGroup">
                            <p:stCondLst>
                              <p:cond delay="2500"/>
                            </p:stCondLst>
                            <p:childTnLst>
                              <p:par>
                                <p:cTn id="28" presetID="22" presetClass="entr" presetSubtype="4" fill="hold" nodeType="afterEffect">
                                  <p:stCondLst>
                                    <p:cond delay="0"/>
                                  </p:stCondLst>
                                  <p:childTnLst>
                                    <p:set>
                                      <p:cBhvr>
                                        <p:cTn id="29" dur="1" fill="hold">
                                          <p:stCondLst>
                                            <p:cond delay="0"/>
                                          </p:stCondLst>
                                        </p:cTn>
                                        <p:tgtEl>
                                          <p:spTgt spid="31841"/>
                                        </p:tgtEl>
                                        <p:attrNameLst>
                                          <p:attrName>style.visibility</p:attrName>
                                        </p:attrNameLst>
                                      </p:cBhvr>
                                      <p:to>
                                        <p:strVal val="visible"/>
                                      </p:to>
                                    </p:set>
                                    <p:animEffect transition="in" filter="wipe(down)">
                                      <p:cBhvr>
                                        <p:cTn id="30" dur="500"/>
                                        <p:tgtEl>
                                          <p:spTgt spid="31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animBg="1"/>
      <p:bldP spid="318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5"/>
          <p:cNvSpPr>
            <a:spLocks noGrp="1" noChangeArrowheads="1"/>
          </p:cNvSpPr>
          <p:nvPr>
            <p:ph type="title"/>
          </p:nvPr>
        </p:nvSpPr>
        <p:spPr>
          <a:xfrm>
            <a:off x="485775" y="533400"/>
            <a:ext cx="8229600" cy="1752600"/>
          </a:xfrm>
        </p:spPr>
        <p:txBody>
          <a:bodyPr/>
          <a:lstStyle/>
          <a:p>
            <a:r>
              <a:rPr lang="en-US" altLang="en-US" b="1" dirty="0" smtClean="0"/>
              <a:t>Investments in Equity Securities </a:t>
            </a:r>
            <a:br>
              <a:rPr lang="en-US" altLang="en-US" b="1" dirty="0" smtClean="0"/>
            </a:br>
            <a:r>
              <a:rPr lang="en-US" altLang="en-US" b="1" dirty="0" smtClean="0"/>
              <a:t>with Significant Influence</a:t>
            </a:r>
            <a:endParaRPr lang="en-US" altLang="en-US" b="1" dirty="0" smtClean="0">
              <a:latin typeface="Arial" charset="0"/>
              <a:cs typeface="Arial" charset="0"/>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3D465630-F531-4CDD-BFB2-C79A110195D2}" type="slidenum">
              <a:rPr lang="en-US" smtClean="0"/>
              <a:pPr>
                <a:defRPr/>
              </a:pPr>
              <a:t>41</a:t>
            </a:fld>
            <a:endParaRPr lang="en-US" dirty="0"/>
          </a:p>
        </p:txBody>
      </p:sp>
      <p:sp>
        <p:nvSpPr>
          <p:cNvPr id="7" name="Rounded Rectangle 6"/>
          <p:cNvSpPr/>
          <p:nvPr/>
        </p:nvSpPr>
        <p:spPr>
          <a:xfrm>
            <a:off x="138113" y="6477000"/>
            <a:ext cx="4895850" cy="3021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t>
            </a:r>
            <a:r>
              <a:rPr lang="en-US" sz="1100" dirty="0"/>
              <a:t>Account for equity securities with significant influence.</a:t>
            </a:r>
          </a:p>
        </p:txBody>
      </p:sp>
      <p:sp>
        <p:nvSpPr>
          <p:cNvPr id="8" name="TextBox 7"/>
          <p:cNvSpPr txBox="1"/>
          <p:nvPr/>
        </p:nvSpPr>
        <p:spPr>
          <a:xfrm>
            <a:off x="7862888" y="194197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15.6</a:t>
            </a:r>
            <a:endParaRPr lang="en-US" kern="0" dirty="0">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363420" y="2819400"/>
            <a:ext cx="8323380" cy="20525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C2:	</a:t>
            </a:r>
            <a:br>
              <a:rPr lang="en-US" altLang="en-US" dirty="0" smtClean="0"/>
            </a:br>
            <a:r>
              <a:rPr lang="en-US" dirty="0" smtClean="0"/>
              <a:t>Describe </a:t>
            </a:r>
            <a:r>
              <a:rPr lang="en-US" dirty="0"/>
              <a:t>how to report equity securities with controlling </a:t>
            </a:r>
            <a:r>
              <a:rPr lang="en-US" dirty="0" smtClean="0"/>
              <a:t>influence.</a:t>
            </a:r>
            <a:r>
              <a:rPr lang="en-US" dirty="0"/>
              <a:t/>
            </a:r>
            <a:br>
              <a:rPr lang="en-US" dirty="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6C25645-4374-48F9-9DCD-C24633F30E46}" type="slidenum">
              <a:rPr lang="en-US" altLang="en-US" smtClean="0">
                <a:solidFill>
                  <a:srgbClr val="898989"/>
                </a:solidFill>
              </a:rPr>
              <a:pPr/>
              <a:t>42</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39209" y="19549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988941"/>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5"/>
          <p:cNvSpPr>
            <a:spLocks noGrp="1" noChangeArrowheads="1"/>
          </p:cNvSpPr>
          <p:nvPr>
            <p:ph type="title"/>
          </p:nvPr>
        </p:nvSpPr>
        <p:spPr>
          <a:xfrm>
            <a:off x="457200" y="762000"/>
            <a:ext cx="8229600" cy="1447800"/>
          </a:xfrm>
        </p:spPr>
        <p:txBody>
          <a:bodyPr/>
          <a:lstStyle/>
          <a:p>
            <a:r>
              <a:rPr lang="en-US" altLang="en-US" b="1" dirty="0" smtClean="0"/>
              <a:t>Investments in Securities </a:t>
            </a:r>
            <a:br>
              <a:rPr lang="en-US" altLang="en-US" b="1" dirty="0" smtClean="0"/>
            </a:br>
            <a:r>
              <a:rPr lang="en-US" altLang="en-US" b="1" dirty="0" smtClean="0"/>
              <a:t>with Controlling Influence</a:t>
            </a:r>
            <a:endParaRPr lang="en-US" altLang="en-US" b="1" dirty="0" smtClean="0">
              <a:latin typeface="Arial" charset="0"/>
              <a:cs typeface="Arial" charset="0"/>
            </a:endParaRPr>
          </a:p>
        </p:txBody>
      </p:sp>
      <p:sp>
        <p:nvSpPr>
          <p:cNvPr id="38915" name="Rectangle 4"/>
          <p:cNvSpPr>
            <a:spLocks noGrp="1" noChangeArrowheads="1"/>
          </p:cNvSpPr>
          <p:nvPr>
            <p:ph idx="1"/>
          </p:nvPr>
        </p:nvSpPr>
        <p:spPr>
          <a:xfrm>
            <a:off x="533400" y="2362200"/>
            <a:ext cx="8001000" cy="3352800"/>
          </a:xfrm>
          <a:solidFill>
            <a:schemeClr val="tx2">
              <a:lumMod val="20000"/>
              <a:lumOff val="80000"/>
            </a:schemeClr>
          </a:solidFill>
          <a:ln>
            <a:solidFill>
              <a:schemeClr val="accent1">
                <a:lumMod val="50000"/>
              </a:schemeClr>
            </a:solidFill>
          </a:ln>
        </p:spPr>
        <p:txBody>
          <a:bodyPr/>
          <a:lstStyle/>
          <a:p>
            <a:pPr marL="0">
              <a:buClr>
                <a:srgbClr val="FF0000"/>
              </a:buClr>
              <a:buSzPct val="95000"/>
              <a:buFont typeface="Wingdings" pitchFamily="2" charset="2"/>
              <a:buNone/>
              <a:defRPr/>
            </a:pPr>
            <a:r>
              <a:rPr lang="en-US" sz="2800" dirty="0" smtClean="0">
                <a:solidFill>
                  <a:schemeClr val="accent1">
                    <a:lumMod val="50000"/>
                  </a:schemeClr>
                </a:solidFill>
                <a:latin typeface="Arial" pitchFamily="34" charset="0"/>
                <a:cs typeface="Arial" pitchFamily="34" charset="0"/>
              </a:rPr>
              <a:t>Required when investor’s ownership exceeds 50% of investee.</a:t>
            </a:r>
          </a:p>
          <a:p>
            <a:pPr lvl="1">
              <a:buClr>
                <a:schemeClr val="accent1">
                  <a:lumMod val="50000"/>
                </a:schemeClr>
              </a:buClr>
              <a:buSzPct val="95000"/>
              <a:buFont typeface="Wingdings" pitchFamily="2" charset="2"/>
              <a:buChar char="Ø"/>
              <a:defRPr/>
            </a:pPr>
            <a:r>
              <a:rPr lang="en-US" dirty="0" smtClean="0">
                <a:solidFill>
                  <a:schemeClr val="accent1">
                    <a:lumMod val="50000"/>
                  </a:schemeClr>
                </a:solidFill>
                <a:latin typeface="Arial" pitchFamily="34" charset="0"/>
                <a:cs typeface="Arial" pitchFamily="34" charset="0"/>
              </a:rPr>
              <a:t>Equity Method is used.</a:t>
            </a:r>
          </a:p>
          <a:p>
            <a:pPr lvl="1">
              <a:buClr>
                <a:schemeClr val="accent1">
                  <a:lumMod val="50000"/>
                </a:schemeClr>
              </a:buClr>
              <a:buSzPct val="95000"/>
              <a:buFont typeface="Wingdings" pitchFamily="2" charset="2"/>
              <a:buChar char="Ø"/>
              <a:defRPr/>
            </a:pPr>
            <a:r>
              <a:rPr lang="en-US" dirty="0" smtClean="0">
                <a:solidFill>
                  <a:schemeClr val="accent1">
                    <a:lumMod val="50000"/>
                  </a:schemeClr>
                </a:solidFill>
                <a:latin typeface="Arial" pitchFamily="34" charset="0"/>
                <a:cs typeface="Arial" pitchFamily="34" charset="0"/>
              </a:rPr>
              <a:t>Consolidated financial statements show the financial position, results of operations, and cash flows of all entities under the parent’s control.</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3D465630-F531-4CDD-BFB2-C79A110195D2}" type="slidenum">
              <a:rPr lang="en-US" smtClean="0"/>
              <a:pPr>
                <a:defRPr/>
              </a:pPr>
              <a:t>43</a:t>
            </a:fld>
            <a:endParaRPr lang="en-US" dirty="0"/>
          </a:p>
        </p:txBody>
      </p:sp>
      <p:sp>
        <p:nvSpPr>
          <p:cNvPr id="7" name="Rounded Rectangle 6"/>
          <p:cNvSpPr/>
          <p:nvPr/>
        </p:nvSpPr>
        <p:spPr>
          <a:xfrm>
            <a:off x="138112" y="6477000"/>
            <a:ext cx="5653087" cy="3021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 </a:t>
            </a:r>
            <a:r>
              <a:rPr lang="en-US" sz="1100" dirty="0"/>
              <a:t>Describe how to report equity securities with controlling influence.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title"/>
          </p:nvPr>
        </p:nvSpPr>
        <p:spPr>
          <a:xfrm>
            <a:off x="457200" y="609600"/>
            <a:ext cx="8229600" cy="1676400"/>
          </a:xfrm>
        </p:spPr>
        <p:txBody>
          <a:bodyPr/>
          <a:lstStyle/>
          <a:p>
            <a:r>
              <a:rPr lang="en-US" altLang="en-US" b="1" dirty="0" smtClean="0"/>
              <a:t>Accounting Summary for </a:t>
            </a:r>
            <a:br>
              <a:rPr lang="en-US" altLang="en-US" b="1" dirty="0" smtClean="0"/>
            </a:br>
            <a:r>
              <a:rPr lang="en-US" altLang="en-US" b="1" dirty="0" smtClean="0"/>
              <a:t>Investments in Securities</a:t>
            </a:r>
          </a:p>
        </p:txBody>
      </p:sp>
      <p:pic>
        <p:nvPicPr>
          <p:cNvPr id="78851" name="Picture 3"/>
          <p:cNvPicPr>
            <a:picLocks noChangeAspect="1" noChangeArrowheads="1"/>
          </p:cNvPicPr>
          <p:nvPr/>
        </p:nvPicPr>
        <p:blipFill>
          <a:blip r:embed="rId3" cstate="print"/>
          <a:srcRect/>
          <a:stretch>
            <a:fillRect/>
          </a:stretch>
        </p:blipFill>
        <p:spPr bwMode="auto">
          <a:xfrm>
            <a:off x="95250" y="2438400"/>
            <a:ext cx="8915400" cy="3124200"/>
          </a:xfrm>
          <a:prstGeom prst="rect">
            <a:avLst/>
          </a:prstGeom>
          <a:noFill/>
          <a:ln w="9525">
            <a:solidFill>
              <a:schemeClr val="accent1">
                <a:lumMod val="50000"/>
              </a:schemeClr>
            </a:solidFill>
            <a:miter lim="800000"/>
            <a:headEnd/>
            <a:tailEnd/>
          </a:ln>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C64D6B89-E144-42D2-802F-E11A9B9EBE51}" type="slidenum">
              <a:rPr lang="en-US" smtClean="0"/>
              <a:pPr>
                <a:defRPr/>
              </a:pPr>
              <a:t>44</a:t>
            </a:fld>
            <a:endParaRPr lang="en-US" dirty="0"/>
          </a:p>
        </p:txBody>
      </p:sp>
      <p:sp>
        <p:nvSpPr>
          <p:cNvPr id="7" name="Rounded Rectangle 6"/>
          <p:cNvSpPr/>
          <p:nvPr/>
        </p:nvSpPr>
        <p:spPr>
          <a:xfrm>
            <a:off x="138112" y="6477000"/>
            <a:ext cx="5653087" cy="3021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 </a:t>
            </a:r>
            <a:r>
              <a:rPr lang="en-US" sz="1100" dirty="0"/>
              <a:t>Describe how to report equity securities with controlling influence.</a:t>
            </a:r>
          </a:p>
        </p:txBody>
      </p:sp>
      <p:sp>
        <p:nvSpPr>
          <p:cNvPr id="8" name="TextBox 7"/>
          <p:cNvSpPr txBox="1"/>
          <p:nvPr/>
        </p:nvSpPr>
        <p:spPr>
          <a:xfrm>
            <a:off x="7921104" y="160668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15.8</a:t>
            </a:r>
            <a:endParaRPr lang="en-US"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title"/>
          </p:nvPr>
        </p:nvSpPr>
        <p:spPr>
          <a:xfrm>
            <a:off x="457200" y="533400"/>
            <a:ext cx="8229600" cy="838200"/>
          </a:xfrm>
        </p:spPr>
        <p:txBody>
          <a:bodyPr/>
          <a:lstStyle/>
          <a:p>
            <a:r>
              <a:rPr lang="en-US" altLang="en-US" b="1" dirty="0" smtClean="0"/>
              <a:t>Comprehensive Income</a:t>
            </a:r>
          </a:p>
        </p:txBody>
      </p:sp>
      <p:sp>
        <p:nvSpPr>
          <p:cNvPr id="5" name="Rectangle 4"/>
          <p:cNvSpPr/>
          <p:nvPr/>
        </p:nvSpPr>
        <p:spPr>
          <a:xfrm>
            <a:off x="0" y="1447800"/>
            <a:ext cx="9144000" cy="830997"/>
          </a:xfrm>
          <a:prstGeom prst="rect">
            <a:avLst/>
          </a:prstGeom>
          <a:solidFill>
            <a:schemeClr val="accent2">
              <a:lumMod val="40000"/>
              <a:lumOff val="60000"/>
            </a:schemeClr>
          </a:solidFill>
          <a:ln>
            <a:solidFill>
              <a:schemeClr val="accent2">
                <a:lumMod val="50000"/>
              </a:schemeClr>
            </a:solidFill>
          </a:ln>
        </p:spPr>
        <p:txBody>
          <a:bodyPr wrap="square">
            <a:spAutoFit/>
          </a:bodyPr>
          <a:lstStyle/>
          <a:p>
            <a:pPr algn="ctr">
              <a:defRPr/>
            </a:pPr>
            <a:r>
              <a:rPr lang="en-US" sz="2400" b="1" dirty="0">
                <a:solidFill>
                  <a:srgbClr val="C00000"/>
                </a:solidFill>
                <a:latin typeface="Arial" pitchFamily="34" charset="0"/>
                <a:cs typeface="Arial" pitchFamily="34" charset="0"/>
              </a:rPr>
              <a:t>Comprehensive Income: </a:t>
            </a:r>
            <a:r>
              <a:rPr lang="en-US" sz="2400" dirty="0">
                <a:latin typeface="Arial" pitchFamily="34" charset="0"/>
                <a:cs typeface="Arial" pitchFamily="34" charset="0"/>
              </a:rPr>
              <a:t>all changes in equity during a period except those from owners’ investments and dividends. </a:t>
            </a:r>
          </a:p>
        </p:txBody>
      </p:sp>
      <p:sp>
        <p:nvSpPr>
          <p:cNvPr id="6" name="Rectangle 5"/>
          <p:cNvSpPr/>
          <p:nvPr/>
        </p:nvSpPr>
        <p:spPr>
          <a:xfrm>
            <a:off x="228600" y="2514600"/>
            <a:ext cx="8686800" cy="1631216"/>
          </a:xfrm>
          <a:prstGeom prst="rect">
            <a:avLst/>
          </a:prstGeom>
          <a:solidFill>
            <a:schemeClr val="accent4">
              <a:lumMod val="20000"/>
              <a:lumOff val="80000"/>
            </a:schemeClr>
          </a:solidFill>
          <a:ln>
            <a:solidFill>
              <a:schemeClr val="accent2">
                <a:lumMod val="50000"/>
              </a:schemeClr>
            </a:solidFill>
          </a:ln>
        </p:spPr>
        <p:txBody>
          <a:bodyPr wrap="square">
            <a:spAutoFit/>
          </a:bodyPr>
          <a:lstStyle/>
          <a:p>
            <a:pPr algn="ctr">
              <a:defRPr/>
            </a:pPr>
            <a:r>
              <a:rPr lang="en-US" sz="2000" dirty="0">
                <a:solidFill>
                  <a:schemeClr val="tx2">
                    <a:lumMod val="50000"/>
                  </a:schemeClr>
                </a:solidFill>
                <a:latin typeface="Arial" pitchFamily="34" charset="0"/>
                <a:cs typeface="Arial" pitchFamily="34" charset="0"/>
              </a:rPr>
              <a:t>Examples of items not included in Net Income but which are part of Comprehensive Income include:</a:t>
            </a:r>
          </a:p>
          <a:p>
            <a:pPr algn="ctr">
              <a:defRPr/>
            </a:pPr>
            <a:r>
              <a:rPr lang="en-US" sz="2000" dirty="0">
                <a:solidFill>
                  <a:schemeClr val="tx2">
                    <a:lumMod val="50000"/>
                  </a:schemeClr>
                </a:solidFill>
                <a:latin typeface="Arial" pitchFamily="34" charset="0"/>
                <a:cs typeface="Arial" pitchFamily="34" charset="0"/>
              </a:rPr>
              <a:t>Unrealized gains and losses on available-for-sale securities</a:t>
            </a:r>
          </a:p>
          <a:p>
            <a:pPr algn="ctr">
              <a:defRPr/>
            </a:pPr>
            <a:r>
              <a:rPr lang="en-US" sz="2000" dirty="0">
                <a:solidFill>
                  <a:schemeClr val="tx2">
                    <a:lumMod val="50000"/>
                  </a:schemeClr>
                </a:solidFill>
                <a:latin typeface="Arial" pitchFamily="34" charset="0"/>
                <a:cs typeface="Arial" pitchFamily="34" charset="0"/>
              </a:rPr>
              <a:t>Foreign currency adjustments</a:t>
            </a:r>
          </a:p>
          <a:p>
            <a:pPr algn="ctr">
              <a:defRPr/>
            </a:pPr>
            <a:r>
              <a:rPr lang="en-US" sz="2000" dirty="0">
                <a:solidFill>
                  <a:schemeClr val="tx2">
                    <a:lumMod val="50000"/>
                  </a:schemeClr>
                </a:solidFill>
                <a:latin typeface="Arial" pitchFamily="34" charset="0"/>
                <a:cs typeface="Arial" pitchFamily="34" charset="0"/>
              </a:rPr>
              <a:t>Certain pension adjustments </a:t>
            </a:r>
          </a:p>
        </p:txBody>
      </p:sp>
      <p:sp>
        <p:nvSpPr>
          <p:cNvPr id="7" name="TextBox 6"/>
          <p:cNvSpPr txBox="1"/>
          <p:nvPr/>
        </p:nvSpPr>
        <p:spPr>
          <a:xfrm>
            <a:off x="228600" y="4343400"/>
            <a:ext cx="8686800" cy="1631216"/>
          </a:xfrm>
          <a:prstGeom prst="rect">
            <a:avLst/>
          </a:prstGeom>
          <a:solidFill>
            <a:schemeClr val="bg2"/>
          </a:solidFill>
          <a:ln>
            <a:solidFill>
              <a:schemeClr val="accent1">
                <a:lumMod val="50000"/>
              </a:schemeClr>
            </a:solidFill>
          </a:ln>
        </p:spPr>
        <p:txBody>
          <a:bodyPr wrap="square">
            <a:spAutoFit/>
          </a:bodyPr>
          <a:lstStyle/>
          <a:p>
            <a:pPr algn="ctr">
              <a:defRPr/>
            </a:pPr>
            <a:r>
              <a:rPr lang="en-US" sz="2000" b="1" dirty="0">
                <a:latin typeface="Arial" pitchFamily="34" charset="0"/>
                <a:cs typeface="Arial" pitchFamily="34" charset="0"/>
              </a:rPr>
              <a:t>Comprehensive Income Reporting Options</a:t>
            </a:r>
          </a:p>
          <a:p>
            <a:pPr>
              <a:defRPr/>
            </a:pPr>
            <a:r>
              <a:rPr lang="en-US" sz="2000" dirty="0">
                <a:latin typeface="Arial" pitchFamily="34" charset="0"/>
                <a:cs typeface="Arial" pitchFamily="34" charset="0"/>
              </a:rPr>
              <a:t>1. On a separate statement of comprehensive income that immediately follows the income statement.</a:t>
            </a:r>
          </a:p>
          <a:p>
            <a:pPr>
              <a:defRPr/>
            </a:pPr>
            <a:r>
              <a:rPr lang="en-US" sz="2000" dirty="0">
                <a:latin typeface="Arial" pitchFamily="34" charset="0"/>
                <a:cs typeface="Arial" pitchFamily="34" charset="0"/>
              </a:rPr>
              <a:t>2. On the lower section of the income statement (as a single continuous statement of income and comprehensive income).</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Slide Number Placeholder 8"/>
          <p:cNvSpPr>
            <a:spLocks noGrp="1"/>
          </p:cNvSpPr>
          <p:nvPr>
            <p:ph type="sldNum" sz="quarter" idx="12"/>
          </p:nvPr>
        </p:nvSpPr>
        <p:spPr/>
        <p:txBody>
          <a:bodyPr/>
          <a:lstStyle/>
          <a:p>
            <a:pPr>
              <a:defRPr/>
            </a:pPr>
            <a:fld id="{C64D6B89-E144-42D2-802F-E11A9B9EBE51}" type="slidenum">
              <a:rPr lang="en-US" smtClean="0"/>
              <a:pPr>
                <a:defRPr/>
              </a:pPr>
              <a:t>45</a:t>
            </a:fld>
            <a:endParaRPr lang="en-US" dirty="0"/>
          </a:p>
        </p:txBody>
      </p:sp>
      <p:sp>
        <p:nvSpPr>
          <p:cNvPr id="10" name="Rounded Rectangle 9"/>
          <p:cNvSpPr/>
          <p:nvPr/>
        </p:nvSpPr>
        <p:spPr>
          <a:xfrm>
            <a:off x="138112" y="6477000"/>
            <a:ext cx="5653087" cy="3021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 </a:t>
            </a:r>
            <a:r>
              <a:rPr lang="en-US" sz="1100" dirty="0"/>
              <a:t>Describe how to report equity securities with controlling influence.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4"/>
          <p:cNvSpPr>
            <a:spLocks noGrp="1"/>
          </p:cNvSpPr>
          <p:nvPr>
            <p:ph type="ftr" sz="quarter" idx="11"/>
          </p:nvPr>
        </p:nvSpPr>
        <p:spPr>
          <a:xfrm>
            <a:off x="0" y="6629400"/>
            <a:ext cx="3657600" cy="228600"/>
          </a:xfrm>
        </p:spPr>
        <p:txBody>
          <a:bodyPr/>
          <a:lstStyle/>
          <a:p>
            <a:pPr algn="l"/>
            <a:r>
              <a:rPr lang="en-US" dirty="0">
                <a:solidFill>
                  <a:prstClr val="black">
                    <a:tint val="75000"/>
                  </a:prstClr>
                </a:solidFill>
                <a:latin typeface="Arial" pitchFamily="34" charset="0"/>
                <a:cs typeface="Arial" pitchFamily="34" charset="0"/>
              </a:rPr>
              <a:t>Copyright © McGraw-Hill Education</a:t>
            </a:r>
          </a:p>
        </p:txBody>
      </p:sp>
      <p:sp>
        <p:nvSpPr>
          <p:cNvPr id="13" name="Rectangle 8"/>
          <p:cNvSpPr>
            <a:spLocks noChangeArrowheads="1"/>
          </p:cNvSpPr>
          <p:nvPr/>
        </p:nvSpPr>
        <p:spPr bwMode="auto">
          <a:xfrm>
            <a:off x="377825" y="631825"/>
            <a:ext cx="6062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Prepare entries to record the following transactions of Garcia Company.</a:t>
            </a:r>
            <a:endParaRPr lang="en-US" altLang="en-US">
              <a:solidFill>
                <a:prstClr val="black"/>
              </a:solidFill>
              <a:cs typeface="+mn-cs"/>
            </a:endParaRPr>
          </a:p>
        </p:txBody>
      </p:sp>
      <p:sp>
        <p:nvSpPr>
          <p:cNvPr id="14" name="Rectangle 9"/>
          <p:cNvSpPr>
            <a:spLocks noChangeArrowheads="1"/>
          </p:cNvSpPr>
          <p:nvPr/>
        </p:nvSpPr>
        <p:spPr bwMode="auto">
          <a:xfrm>
            <a:off x="377825" y="855663"/>
            <a:ext cx="5508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C00000"/>
                </a:solidFill>
                <a:latin typeface="Proxima Nova" panose="02000506030000020004" pitchFamily="50" charset="0"/>
                <a:cs typeface="+mn-cs"/>
              </a:rPr>
              <a:t>20X1</a:t>
            </a:r>
            <a:endParaRPr lang="en-US" altLang="en-US">
              <a:solidFill>
                <a:prstClr val="black"/>
              </a:solidFill>
              <a:cs typeface="+mn-cs"/>
            </a:endParaRPr>
          </a:p>
        </p:txBody>
      </p:sp>
      <p:sp>
        <p:nvSpPr>
          <p:cNvPr id="15" name="Rectangle 10"/>
          <p:cNvSpPr>
            <a:spLocks noChangeArrowheads="1"/>
          </p:cNvSpPr>
          <p:nvPr/>
        </p:nvSpPr>
        <p:spPr bwMode="auto">
          <a:xfrm>
            <a:off x="377825" y="1081088"/>
            <a:ext cx="5508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Jan. 1</a:t>
            </a:r>
            <a:endParaRPr lang="en-US" altLang="en-US">
              <a:solidFill>
                <a:prstClr val="black"/>
              </a:solidFill>
              <a:cs typeface="+mn-cs"/>
            </a:endParaRPr>
          </a:p>
        </p:txBody>
      </p:sp>
      <p:sp>
        <p:nvSpPr>
          <p:cNvPr id="16" name="Rectangle 11"/>
          <p:cNvSpPr>
            <a:spLocks noChangeArrowheads="1"/>
          </p:cNvSpPr>
          <p:nvPr/>
        </p:nvSpPr>
        <p:spPr bwMode="auto">
          <a:xfrm>
            <a:off x="377825" y="1754188"/>
            <a:ext cx="595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Aug. 1</a:t>
            </a:r>
            <a:endParaRPr lang="en-US" altLang="en-US">
              <a:solidFill>
                <a:prstClr val="black"/>
              </a:solidFill>
              <a:cs typeface="+mn-cs"/>
            </a:endParaRPr>
          </a:p>
        </p:txBody>
      </p:sp>
      <p:sp>
        <p:nvSpPr>
          <p:cNvPr id="17" name="Rectangle 12"/>
          <p:cNvSpPr>
            <a:spLocks noChangeArrowheads="1"/>
          </p:cNvSpPr>
          <p:nvPr/>
        </p:nvSpPr>
        <p:spPr bwMode="auto">
          <a:xfrm>
            <a:off x="1276350" y="1754188"/>
            <a:ext cx="4906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Lopez declared and paid a cash dividend of $2 per share.</a:t>
            </a:r>
            <a:endParaRPr lang="en-US" altLang="en-US">
              <a:solidFill>
                <a:prstClr val="black"/>
              </a:solidFill>
              <a:cs typeface="+mn-cs"/>
            </a:endParaRPr>
          </a:p>
        </p:txBody>
      </p:sp>
      <p:sp>
        <p:nvSpPr>
          <p:cNvPr id="18" name="Rectangle 13"/>
          <p:cNvSpPr>
            <a:spLocks noChangeArrowheads="1"/>
          </p:cNvSpPr>
          <p:nvPr/>
        </p:nvSpPr>
        <p:spPr bwMode="auto">
          <a:xfrm>
            <a:off x="377825" y="1978025"/>
            <a:ext cx="6969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Dec. 31</a:t>
            </a:r>
            <a:endParaRPr lang="en-US" altLang="en-US">
              <a:solidFill>
                <a:prstClr val="black"/>
              </a:solidFill>
              <a:cs typeface="+mn-cs"/>
            </a:endParaRPr>
          </a:p>
        </p:txBody>
      </p:sp>
      <p:sp>
        <p:nvSpPr>
          <p:cNvPr id="19" name="Rectangle 14"/>
          <p:cNvSpPr>
            <a:spLocks noChangeArrowheads="1"/>
          </p:cNvSpPr>
          <p:nvPr/>
        </p:nvSpPr>
        <p:spPr bwMode="auto">
          <a:xfrm>
            <a:off x="1276350" y="1978025"/>
            <a:ext cx="48498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Lopez announced that net income for the year is $2,500.</a:t>
            </a:r>
            <a:endParaRPr lang="en-US" altLang="en-US">
              <a:solidFill>
                <a:prstClr val="black"/>
              </a:solidFill>
              <a:cs typeface="+mn-cs"/>
            </a:endParaRPr>
          </a:p>
        </p:txBody>
      </p:sp>
      <p:sp>
        <p:nvSpPr>
          <p:cNvPr id="20" name="Rectangle 15"/>
          <p:cNvSpPr>
            <a:spLocks noChangeArrowheads="1"/>
          </p:cNvSpPr>
          <p:nvPr/>
        </p:nvSpPr>
        <p:spPr bwMode="auto">
          <a:xfrm>
            <a:off x="377825" y="2427288"/>
            <a:ext cx="584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C00000"/>
                </a:solidFill>
                <a:latin typeface="Proxima Nova" panose="02000506030000020004" pitchFamily="50" charset="0"/>
                <a:cs typeface="+mn-cs"/>
              </a:rPr>
              <a:t>20X2</a:t>
            </a:r>
            <a:endParaRPr lang="en-US" altLang="en-US">
              <a:solidFill>
                <a:prstClr val="black"/>
              </a:solidFill>
              <a:cs typeface="+mn-cs"/>
            </a:endParaRPr>
          </a:p>
        </p:txBody>
      </p:sp>
      <p:sp>
        <p:nvSpPr>
          <p:cNvPr id="21" name="Rectangle 16"/>
          <p:cNvSpPr>
            <a:spLocks noChangeArrowheads="1"/>
          </p:cNvSpPr>
          <p:nvPr/>
        </p:nvSpPr>
        <p:spPr bwMode="auto">
          <a:xfrm>
            <a:off x="377825" y="2651125"/>
            <a:ext cx="595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Aug. 1</a:t>
            </a:r>
            <a:endParaRPr lang="en-US" altLang="en-US">
              <a:solidFill>
                <a:prstClr val="black"/>
              </a:solidFill>
              <a:cs typeface="+mn-cs"/>
            </a:endParaRPr>
          </a:p>
        </p:txBody>
      </p:sp>
      <p:sp>
        <p:nvSpPr>
          <p:cNvPr id="22" name="Rectangle 17"/>
          <p:cNvSpPr>
            <a:spLocks noChangeArrowheads="1"/>
          </p:cNvSpPr>
          <p:nvPr/>
        </p:nvSpPr>
        <p:spPr bwMode="auto">
          <a:xfrm>
            <a:off x="1276350" y="2651125"/>
            <a:ext cx="51768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Lopez declared and paid a cash dividend of $2.25 per share.</a:t>
            </a:r>
            <a:endParaRPr lang="en-US" altLang="en-US">
              <a:solidFill>
                <a:prstClr val="black"/>
              </a:solidFill>
              <a:cs typeface="+mn-cs"/>
            </a:endParaRPr>
          </a:p>
        </p:txBody>
      </p:sp>
      <p:sp>
        <p:nvSpPr>
          <p:cNvPr id="23" name="Rectangle 18"/>
          <p:cNvSpPr>
            <a:spLocks noChangeArrowheads="1"/>
          </p:cNvSpPr>
          <p:nvPr/>
        </p:nvSpPr>
        <p:spPr bwMode="auto">
          <a:xfrm>
            <a:off x="377825" y="2874963"/>
            <a:ext cx="6969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Dec. 31</a:t>
            </a:r>
            <a:endParaRPr lang="en-US" altLang="en-US">
              <a:solidFill>
                <a:prstClr val="black"/>
              </a:solidFill>
              <a:cs typeface="+mn-cs"/>
            </a:endParaRPr>
          </a:p>
        </p:txBody>
      </p:sp>
      <p:sp>
        <p:nvSpPr>
          <p:cNvPr id="24" name="Rectangle 19"/>
          <p:cNvSpPr>
            <a:spLocks noChangeArrowheads="1"/>
          </p:cNvSpPr>
          <p:nvPr/>
        </p:nvSpPr>
        <p:spPr bwMode="auto">
          <a:xfrm>
            <a:off x="1276350" y="2874963"/>
            <a:ext cx="4827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Lopez announced that net income for the year is $2,750.</a:t>
            </a:r>
            <a:endParaRPr lang="en-US" altLang="en-US">
              <a:solidFill>
                <a:prstClr val="black"/>
              </a:solidFill>
              <a:cs typeface="+mn-cs"/>
            </a:endParaRPr>
          </a:p>
        </p:txBody>
      </p:sp>
      <p:sp>
        <p:nvSpPr>
          <p:cNvPr id="25" name="Rectangle 20"/>
          <p:cNvSpPr>
            <a:spLocks noChangeArrowheads="1"/>
          </p:cNvSpPr>
          <p:nvPr/>
        </p:nvSpPr>
        <p:spPr bwMode="auto">
          <a:xfrm>
            <a:off x="377825" y="3324225"/>
            <a:ext cx="584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C00000"/>
                </a:solidFill>
                <a:latin typeface="Proxima Nova" panose="02000506030000020004" pitchFamily="50" charset="0"/>
                <a:cs typeface="+mn-cs"/>
              </a:rPr>
              <a:t>20X3</a:t>
            </a:r>
            <a:endParaRPr lang="en-US" altLang="en-US">
              <a:solidFill>
                <a:prstClr val="black"/>
              </a:solidFill>
              <a:cs typeface="+mn-cs"/>
            </a:endParaRPr>
          </a:p>
        </p:txBody>
      </p:sp>
      <p:sp>
        <p:nvSpPr>
          <p:cNvPr id="26" name="Rectangle 21"/>
          <p:cNvSpPr>
            <a:spLocks noChangeArrowheads="1"/>
          </p:cNvSpPr>
          <p:nvPr/>
        </p:nvSpPr>
        <p:spPr bwMode="auto">
          <a:xfrm>
            <a:off x="377825" y="3548063"/>
            <a:ext cx="5508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Jan. 1</a:t>
            </a:r>
            <a:endParaRPr lang="en-US" altLang="en-US">
              <a:solidFill>
                <a:prstClr val="black"/>
              </a:solidFill>
              <a:cs typeface="+mn-cs"/>
            </a:endParaRPr>
          </a:p>
        </p:txBody>
      </p:sp>
      <p:sp>
        <p:nvSpPr>
          <p:cNvPr id="27" name="Rectangle 22"/>
          <p:cNvSpPr>
            <a:spLocks noChangeArrowheads="1"/>
          </p:cNvSpPr>
          <p:nvPr/>
        </p:nvSpPr>
        <p:spPr bwMode="auto">
          <a:xfrm>
            <a:off x="1276350" y="3548063"/>
            <a:ext cx="41322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Garcia sold 100 shares of Lopez for $1,300 cash.</a:t>
            </a:r>
            <a:endParaRPr lang="en-US" altLang="en-US">
              <a:solidFill>
                <a:prstClr val="black"/>
              </a:solidFill>
              <a:cs typeface="+mn-cs"/>
            </a:endParaRPr>
          </a:p>
        </p:txBody>
      </p:sp>
      <p:sp>
        <p:nvSpPr>
          <p:cNvPr id="391" name="Rectangle 61"/>
          <p:cNvSpPr>
            <a:spLocks noChangeArrowheads="1"/>
          </p:cNvSpPr>
          <p:nvPr/>
        </p:nvSpPr>
        <p:spPr bwMode="auto">
          <a:xfrm>
            <a:off x="1276350" y="1081088"/>
            <a:ext cx="72310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Purchased 400 shares of Lopez Co. common stock for $3,000 cash. Lopez has 1,000 </a:t>
            </a:r>
            <a:endParaRPr lang="en-US" altLang="en-US">
              <a:solidFill>
                <a:prstClr val="black"/>
              </a:solidFill>
              <a:cs typeface="+mn-cs"/>
            </a:endParaRPr>
          </a:p>
        </p:txBody>
      </p:sp>
      <p:sp>
        <p:nvSpPr>
          <p:cNvPr id="392" name="Rectangle 62"/>
          <p:cNvSpPr>
            <a:spLocks noChangeArrowheads="1"/>
          </p:cNvSpPr>
          <p:nvPr/>
        </p:nvSpPr>
        <p:spPr bwMode="auto">
          <a:xfrm>
            <a:off x="1276350" y="1304925"/>
            <a:ext cx="70850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shares of common stock outstanding, and its policies will be significantly influenced </a:t>
            </a:r>
            <a:endParaRPr lang="en-US" altLang="en-US">
              <a:solidFill>
                <a:prstClr val="black"/>
              </a:solidFill>
              <a:cs typeface="+mn-cs"/>
            </a:endParaRPr>
          </a:p>
        </p:txBody>
      </p:sp>
      <p:sp>
        <p:nvSpPr>
          <p:cNvPr id="393" name="Rectangle 63"/>
          <p:cNvSpPr>
            <a:spLocks noChangeArrowheads="1"/>
          </p:cNvSpPr>
          <p:nvPr/>
        </p:nvSpPr>
        <p:spPr bwMode="auto">
          <a:xfrm>
            <a:off x="1276350" y="1528763"/>
            <a:ext cx="9318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by Garcia.</a:t>
            </a:r>
            <a:endParaRPr lang="en-US" altLang="en-US">
              <a:solidFill>
                <a:prstClr val="black"/>
              </a:solidFill>
              <a:cs typeface="+mn-cs"/>
            </a:endParaRPr>
          </a:p>
        </p:txBody>
      </p:sp>
      <p:sp>
        <p:nvSpPr>
          <p:cNvPr id="218" name="Rectangle 217"/>
          <p:cNvSpPr>
            <a:spLocks noChangeArrowheads="1"/>
          </p:cNvSpPr>
          <p:nvPr/>
        </p:nvSpPr>
        <p:spPr bwMode="auto">
          <a:xfrm>
            <a:off x="741362" y="4019550"/>
            <a:ext cx="3435350" cy="2476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19" name="Rectangle 6"/>
          <p:cNvSpPr>
            <a:spLocks noChangeArrowheads="1"/>
          </p:cNvSpPr>
          <p:nvPr/>
        </p:nvSpPr>
        <p:spPr bwMode="auto">
          <a:xfrm>
            <a:off x="5008562" y="4019550"/>
            <a:ext cx="3379788" cy="247650"/>
          </a:xfrm>
          <a:prstGeom prst="rect">
            <a:avLst/>
          </a:prstGeom>
          <a:solidFill>
            <a:srgbClr val="FFCCFF"/>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0" name="Rectangle 23"/>
          <p:cNvSpPr>
            <a:spLocks noChangeArrowheads="1"/>
          </p:cNvSpPr>
          <p:nvPr/>
        </p:nvSpPr>
        <p:spPr bwMode="auto">
          <a:xfrm>
            <a:off x="785812" y="4278312"/>
            <a:ext cx="9024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Proxima Nova" panose="02000506030000020004" pitchFamily="50" charset="0"/>
                <a:cs typeface="+mn-cs"/>
              </a:rPr>
              <a:t>Net income</a:t>
            </a:r>
            <a:endParaRPr lang="en-US" altLang="en-US" dirty="0">
              <a:solidFill>
                <a:prstClr val="black"/>
              </a:solidFill>
              <a:cs typeface="+mn-cs"/>
            </a:endParaRPr>
          </a:p>
        </p:txBody>
      </p:sp>
      <p:sp>
        <p:nvSpPr>
          <p:cNvPr id="221" name="Rectangle 24"/>
          <p:cNvSpPr>
            <a:spLocks noChangeArrowheads="1"/>
          </p:cNvSpPr>
          <p:nvPr/>
        </p:nvSpPr>
        <p:spPr bwMode="auto">
          <a:xfrm>
            <a:off x="1828800" y="4278312"/>
            <a:ext cx="5482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Proxima Nova" panose="02000506030000020004" pitchFamily="50" charset="0"/>
                <a:cs typeface="+mn-cs"/>
              </a:rPr>
              <a:t>% of NI</a:t>
            </a:r>
            <a:endParaRPr lang="en-US" altLang="en-US" dirty="0">
              <a:solidFill>
                <a:prstClr val="black"/>
              </a:solidFill>
              <a:cs typeface="+mn-cs"/>
            </a:endParaRPr>
          </a:p>
        </p:txBody>
      </p:sp>
      <p:sp>
        <p:nvSpPr>
          <p:cNvPr id="222" name="Rectangle 25"/>
          <p:cNvSpPr>
            <a:spLocks noChangeArrowheads="1"/>
          </p:cNvSpPr>
          <p:nvPr/>
        </p:nvSpPr>
        <p:spPr bwMode="auto">
          <a:xfrm>
            <a:off x="2570535" y="4502150"/>
            <a:ext cx="6876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Proxima Nova" panose="02000506030000020004" pitchFamily="50" charset="0"/>
                <a:cs typeface="+mn-cs"/>
              </a:rPr>
              <a:t>Net Loss</a:t>
            </a:r>
            <a:endParaRPr lang="en-US" altLang="en-US" dirty="0">
              <a:solidFill>
                <a:prstClr val="black"/>
              </a:solidFill>
              <a:cs typeface="+mn-cs"/>
            </a:endParaRPr>
          </a:p>
        </p:txBody>
      </p:sp>
      <p:sp>
        <p:nvSpPr>
          <p:cNvPr id="223" name="Rectangle 26"/>
          <p:cNvSpPr>
            <a:spLocks noChangeArrowheads="1"/>
          </p:cNvSpPr>
          <p:nvPr/>
        </p:nvSpPr>
        <p:spPr bwMode="auto">
          <a:xfrm>
            <a:off x="3505200" y="4502150"/>
            <a:ext cx="5963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Proxima Nova" panose="02000506030000020004" pitchFamily="50" charset="0"/>
                <a:cs typeface="+mn-cs"/>
              </a:rPr>
              <a:t>% of NL</a:t>
            </a:r>
            <a:endParaRPr lang="en-US" altLang="en-US" dirty="0">
              <a:solidFill>
                <a:prstClr val="black"/>
              </a:solidFill>
              <a:cs typeface="+mn-cs"/>
            </a:endParaRPr>
          </a:p>
        </p:txBody>
      </p:sp>
      <p:sp>
        <p:nvSpPr>
          <p:cNvPr id="224" name="Rectangle 27"/>
          <p:cNvSpPr>
            <a:spLocks noChangeArrowheads="1"/>
          </p:cNvSpPr>
          <p:nvPr/>
        </p:nvSpPr>
        <p:spPr bwMode="auto">
          <a:xfrm>
            <a:off x="5053012" y="4502150"/>
            <a:ext cx="6876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Proxima Nova" panose="02000506030000020004" pitchFamily="50" charset="0"/>
                <a:cs typeface="+mn-cs"/>
              </a:rPr>
              <a:t>Net Loss</a:t>
            </a:r>
            <a:endParaRPr lang="en-US" altLang="en-US" dirty="0">
              <a:solidFill>
                <a:prstClr val="black"/>
              </a:solidFill>
              <a:cs typeface="+mn-cs"/>
            </a:endParaRPr>
          </a:p>
        </p:txBody>
      </p:sp>
      <p:sp>
        <p:nvSpPr>
          <p:cNvPr id="225" name="Rectangle 28"/>
          <p:cNvSpPr>
            <a:spLocks noChangeArrowheads="1"/>
          </p:cNvSpPr>
          <p:nvPr/>
        </p:nvSpPr>
        <p:spPr bwMode="auto">
          <a:xfrm>
            <a:off x="6029325" y="4502150"/>
            <a:ext cx="4680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Proxima Nova" panose="02000506030000020004" pitchFamily="50" charset="0"/>
                <a:cs typeface="+mn-cs"/>
              </a:rPr>
              <a:t>XXXX</a:t>
            </a:r>
            <a:endParaRPr lang="en-US" altLang="en-US" dirty="0">
              <a:solidFill>
                <a:prstClr val="black"/>
              </a:solidFill>
              <a:cs typeface="+mn-cs"/>
            </a:endParaRPr>
          </a:p>
        </p:txBody>
      </p:sp>
      <p:sp>
        <p:nvSpPr>
          <p:cNvPr id="226" name="Rectangle 29"/>
          <p:cNvSpPr>
            <a:spLocks noChangeArrowheads="1"/>
          </p:cNvSpPr>
          <p:nvPr/>
        </p:nvSpPr>
        <p:spPr bwMode="auto">
          <a:xfrm>
            <a:off x="2570535" y="4725987"/>
            <a:ext cx="7822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Proxima Nova" panose="02000506030000020004" pitchFamily="50" charset="0"/>
                <a:cs typeface="+mn-cs"/>
              </a:rPr>
              <a:t>Dividends</a:t>
            </a:r>
            <a:endParaRPr lang="en-US" altLang="en-US" dirty="0">
              <a:solidFill>
                <a:prstClr val="black"/>
              </a:solidFill>
              <a:cs typeface="+mn-cs"/>
            </a:endParaRPr>
          </a:p>
        </p:txBody>
      </p:sp>
      <p:sp>
        <p:nvSpPr>
          <p:cNvPr id="227" name="Rectangle 30"/>
          <p:cNvSpPr>
            <a:spLocks noChangeArrowheads="1"/>
          </p:cNvSpPr>
          <p:nvPr/>
        </p:nvSpPr>
        <p:spPr bwMode="auto">
          <a:xfrm>
            <a:off x="3505200" y="4725987"/>
            <a:ext cx="6315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Proxima Nova" panose="02000506030000020004" pitchFamily="50" charset="0"/>
                <a:cs typeface="+mn-cs"/>
              </a:rPr>
              <a:t>% of </a:t>
            </a:r>
            <a:r>
              <a:rPr lang="en-US" altLang="en-US" sz="1400" dirty="0" err="1">
                <a:solidFill>
                  <a:srgbClr val="000000"/>
                </a:solidFill>
                <a:latin typeface="Proxima Nova" panose="02000506030000020004" pitchFamily="50" charset="0"/>
                <a:cs typeface="+mn-cs"/>
              </a:rPr>
              <a:t>Div</a:t>
            </a:r>
            <a:endParaRPr lang="en-US" altLang="en-US" dirty="0">
              <a:solidFill>
                <a:prstClr val="black"/>
              </a:solidFill>
              <a:cs typeface="+mn-cs"/>
            </a:endParaRPr>
          </a:p>
        </p:txBody>
      </p:sp>
      <p:sp>
        <p:nvSpPr>
          <p:cNvPr id="228" name="Rectangle 31"/>
          <p:cNvSpPr>
            <a:spLocks noChangeArrowheads="1"/>
          </p:cNvSpPr>
          <p:nvPr/>
        </p:nvSpPr>
        <p:spPr bwMode="auto">
          <a:xfrm>
            <a:off x="5053012" y="4725987"/>
            <a:ext cx="7822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Proxima Nova" panose="02000506030000020004" pitchFamily="50" charset="0"/>
                <a:cs typeface="+mn-cs"/>
              </a:rPr>
              <a:t>Dividends</a:t>
            </a:r>
            <a:endParaRPr lang="en-US" altLang="en-US" dirty="0">
              <a:solidFill>
                <a:prstClr val="black"/>
              </a:solidFill>
              <a:cs typeface="+mn-cs"/>
            </a:endParaRPr>
          </a:p>
        </p:txBody>
      </p:sp>
      <p:sp>
        <p:nvSpPr>
          <p:cNvPr id="229" name="Rectangle 32"/>
          <p:cNvSpPr>
            <a:spLocks noChangeArrowheads="1"/>
          </p:cNvSpPr>
          <p:nvPr/>
        </p:nvSpPr>
        <p:spPr bwMode="auto">
          <a:xfrm>
            <a:off x="6029325" y="4725987"/>
            <a:ext cx="4680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Proxima Nova" panose="02000506030000020004" pitchFamily="50" charset="0"/>
                <a:cs typeface="+mn-cs"/>
              </a:rPr>
              <a:t>XXXX</a:t>
            </a:r>
            <a:endParaRPr lang="en-US" altLang="en-US" dirty="0">
              <a:solidFill>
                <a:prstClr val="black"/>
              </a:solidFill>
              <a:cs typeface="+mn-cs"/>
            </a:endParaRPr>
          </a:p>
        </p:txBody>
      </p:sp>
      <p:sp>
        <p:nvSpPr>
          <p:cNvPr id="230" name="Rectangle 64"/>
          <p:cNvSpPr>
            <a:spLocks noChangeArrowheads="1"/>
          </p:cNvSpPr>
          <p:nvPr/>
        </p:nvSpPr>
        <p:spPr bwMode="auto">
          <a:xfrm>
            <a:off x="1212850" y="4041775"/>
            <a:ext cx="2773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000000"/>
                </a:solidFill>
                <a:latin typeface="Proxima Nova" panose="02000506030000020004" pitchFamily="50" charset="0"/>
                <a:cs typeface="+mn-cs"/>
              </a:rPr>
              <a:t>Long-term investments - Lopez</a:t>
            </a:r>
            <a:endParaRPr lang="en-US" altLang="en-US">
              <a:solidFill>
                <a:prstClr val="black"/>
              </a:solidFill>
              <a:cs typeface="+mn-cs"/>
            </a:endParaRPr>
          </a:p>
        </p:txBody>
      </p:sp>
      <p:sp>
        <p:nvSpPr>
          <p:cNvPr id="231" name="Rectangle 65"/>
          <p:cNvSpPr>
            <a:spLocks noChangeArrowheads="1"/>
          </p:cNvSpPr>
          <p:nvPr/>
        </p:nvSpPr>
        <p:spPr bwMode="auto">
          <a:xfrm>
            <a:off x="5254625" y="4041775"/>
            <a:ext cx="31892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000000"/>
                </a:solidFill>
                <a:latin typeface="Proxima Nova" panose="02000506030000020004" pitchFamily="50" charset="0"/>
                <a:cs typeface="+mn-cs"/>
              </a:rPr>
              <a:t>Lopez (Investee) Retained Earnings </a:t>
            </a:r>
            <a:endParaRPr lang="en-US" altLang="en-US">
              <a:solidFill>
                <a:prstClr val="black"/>
              </a:solidFill>
              <a:cs typeface="+mn-cs"/>
            </a:endParaRPr>
          </a:p>
        </p:txBody>
      </p:sp>
      <p:sp>
        <p:nvSpPr>
          <p:cNvPr id="232" name="Rectangle 67"/>
          <p:cNvSpPr>
            <a:spLocks noChangeArrowheads="1"/>
          </p:cNvSpPr>
          <p:nvPr/>
        </p:nvSpPr>
        <p:spPr bwMode="auto">
          <a:xfrm>
            <a:off x="741362" y="4008437"/>
            <a:ext cx="3435350"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3" name="Rectangle 68"/>
          <p:cNvSpPr>
            <a:spLocks noChangeArrowheads="1"/>
          </p:cNvSpPr>
          <p:nvPr/>
        </p:nvSpPr>
        <p:spPr bwMode="auto">
          <a:xfrm>
            <a:off x="741362" y="4243387"/>
            <a:ext cx="3435350"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4" name="Rectangle 70"/>
          <p:cNvSpPr>
            <a:spLocks noChangeArrowheads="1"/>
          </p:cNvSpPr>
          <p:nvPr/>
        </p:nvSpPr>
        <p:spPr bwMode="auto">
          <a:xfrm>
            <a:off x="6681787" y="4267200"/>
            <a:ext cx="22225" cy="914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5" name="Rectangle 81"/>
          <p:cNvSpPr>
            <a:spLocks noChangeArrowheads="1"/>
          </p:cNvSpPr>
          <p:nvPr/>
        </p:nvSpPr>
        <p:spPr bwMode="auto">
          <a:xfrm>
            <a:off x="2470150" y="4267200"/>
            <a:ext cx="22225" cy="914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6" name="Rectangle 92"/>
          <p:cNvSpPr>
            <a:spLocks noChangeArrowheads="1"/>
          </p:cNvSpPr>
          <p:nvPr/>
        </p:nvSpPr>
        <p:spPr bwMode="auto">
          <a:xfrm>
            <a:off x="5008562" y="4008437"/>
            <a:ext cx="3379788"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7" name="Rectangle 93"/>
          <p:cNvSpPr>
            <a:spLocks noChangeArrowheads="1"/>
          </p:cNvSpPr>
          <p:nvPr/>
        </p:nvSpPr>
        <p:spPr bwMode="auto">
          <a:xfrm>
            <a:off x="5008562" y="4243387"/>
            <a:ext cx="3379788"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8" name="Rectangle 23"/>
          <p:cNvSpPr>
            <a:spLocks noChangeArrowheads="1"/>
          </p:cNvSpPr>
          <p:nvPr/>
        </p:nvSpPr>
        <p:spPr bwMode="auto">
          <a:xfrm>
            <a:off x="6738936" y="4276724"/>
            <a:ext cx="9024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Proxima Nova" panose="02000506030000020004" pitchFamily="50" charset="0"/>
                <a:cs typeface="+mn-cs"/>
              </a:rPr>
              <a:t>Net income</a:t>
            </a:r>
            <a:endParaRPr lang="en-US" altLang="en-US" dirty="0">
              <a:solidFill>
                <a:prstClr val="black"/>
              </a:solidFill>
              <a:cs typeface="+mn-cs"/>
            </a:endParaRPr>
          </a:p>
        </p:txBody>
      </p:sp>
      <p:sp>
        <p:nvSpPr>
          <p:cNvPr id="239" name="Rectangle 24"/>
          <p:cNvSpPr>
            <a:spLocks noChangeArrowheads="1"/>
          </p:cNvSpPr>
          <p:nvPr/>
        </p:nvSpPr>
        <p:spPr bwMode="auto">
          <a:xfrm>
            <a:off x="7837487" y="4276724"/>
            <a:ext cx="4680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Proxima Nova" panose="02000506030000020004" pitchFamily="50" charset="0"/>
                <a:cs typeface="+mn-cs"/>
              </a:rPr>
              <a:t>XXXX</a:t>
            </a:r>
            <a:endParaRPr lang="en-US" altLang="en-US" dirty="0">
              <a:solidFill>
                <a:prstClr val="black"/>
              </a:solidFill>
              <a:cs typeface="+mn-cs"/>
            </a:endParaRPr>
          </a:p>
        </p:txBody>
      </p:sp>
      <p:sp>
        <p:nvSpPr>
          <p:cNvPr id="44" name="Rectangle 43"/>
          <p:cNvSpPr/>
          <p:nvPr/>
        </p:nvSpPr>
        <p:spPr>
          <a:xfrm>
            <a:off x="15498" y="11141"/>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15-4</a:t>
            </a:r>
            <a:endParaRPr lang="en-US" b="1" dirty="0">
              <a:solidFill>
                <a:prstClr val="white"/>
              </a:solidFill>
            </a:endParaRPr>
          </a:p>
        </p:txBody>
      </p:sp>
    </p:spTree>
    <p:extLst>
      <p:ext uri="{BB962C8B-B14F-4D97-AF65-F5344CB8AC3E}">
        <p14:creationId xmlns:p14="http://schemas.microsoft.com/office/powerpoint/2010/main" val="22986288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500"/>
                                        <p:tgtEl>
                                          <p:spTgt spid="2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0"/>
                                        </p:tgtEl>
                                        <p:attrNameLst>
                                          <p:attrName>style.visibility</p:attrName>
                                        </p:attrNameLst>
                                      </p:cBhvr>
                                      <p:to>
                                        <p:strVal val="visible"/>
                                      </p:to>
                                    </p:set>
                                    <p:animEffect transition="in" filter="fade">
                                      <p:cBhvr>
                                        <p:cTn id="10" dur="500"/>
                                        <p:tgtEl>
                                          <p:spTgt spid="2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2"/>
                                        </p:tgtEl>
                                        <p:attrNameLst>
                                          <p:attrName>style.visibility</p:attrName>
                                        </p:attrNameLst>
                                      </p:cBhvr>
                                      <p:to>
                                        <p:strVal val="visible"/>
                                      </p:to>
                                    </p:set>
                                    <p:animEffect transition="in" filter="fade">
                                      <p:cBhvr>
                                        <p:cTn id="13" dur="500"/>
                                        <p:tgtEl>
                                          <p:spTgt spid="2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3"/>
                                        </p:tgtEl>
                                        <p:attrNameLst>
                                          <p:attrName>style.visibility</p:attrName>
                                        </p:attrNameLst>
                                      </p:cBhvr>
                                      <p:to>
                                        <p:strVal val="visible"/>
                                      </p:to>
                                    </p:set>
                                    <p:animEffect transition="in" filter="fade">
                                      <p:cBhvr>
                                        <p:cTn id="16" dur="500"/>
                                        <p:tgtEl>
                                          <p:spTgt spid="2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5"/>
                                        </p:tgtEl>
                                        <p:attrNameLst>
                                          <p:attrName>style.visibility</p:attrName>
                                        </p:attrNameLst>
                                      </p:cBhvr>
                                      <p:to>
                                        <p:strVal val="visible"/>
                                      </p:to>
                                    </p:set>
                                    <p:animEffect transition="in" filter="fade">
                                      <p:cBhvr>
                                        <p:cTn id="19" dur="500"/>
                                        <p:tgtEl>
                                          <p:spTgt spid="23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9"/>
                                        </p:tgtEl>
                                        <p:attrNameLst>
                                          <p:attrName>style.visibility</p:attrName>
                                        </p:attrNameLst>
                                      </p:cBhvr>
                                      <p:to>
                                        <p:strVal val="visible"/>
                                      </p:to>
                                    </p:set>
                                    <p:animEffect transition="in" filter="fade">
                                      <p:cBhvr>
                                        <p:cTn id="24" dur="500"/>
                                        <p:tgtEl>
                                          <p:spTgt spid="2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1"/>
                                        </p:tgtEl>
                                        <p:attrNameLst>
                                          <p:attrName>style.visibility</p:attrName>
                                        </p:attrNameLst>
                                      </p:cBhvr>
                                      <p:to>
                                        <p:strVal val="visible"/>
                                      </p:to>
                                    </p:set>
                                    <p:animEffect transition="in" filter="fade">
                                      <p:cBhvr>
                                        <p:cTn id="27" dur="500"/>
                                        <p:tgtEl>
                                          <p:spTgt spid="23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4"/>
                                        </p:tgtEl>
                                        <p:attrNameLst>
                                          <p:attrName>style.visibility</p:attrName>
                                        </p:attrNameLst>
                                      </p:cBhvr>
                                      <p:to>
                                        <p:strVal val="visible"/>
                                      </p:to>
                                    </p:set>
                                    <p:animEffect transition="in" filter="fade">
                                      <p:cBhvr>
                                        <p:cTn id="30" dur="500"/>
                                        <p:tgtEl>
                                          <p:spTgt spid="23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6"/>
                                        </p:tgtEl>
                                        <p:attrNameLst>
                                          <p:attrName>style.visibility</p:attrName>
                                        </p:attrNameLst>
                                      </p:cBhvr>
                                      <p:to>
                                        <p:strVal val="visible"/>
                                      </p:to>
                                    </p:set>
                                    <p:animEffect transition="in" filter="fade">
                                      <p:cBhvr>
                                        <p:cTn id="33" dur="500"/>
                                        <p:tgtEl>
                                          <p:spTgt spid="23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7"/>
                                        </p:tgtEl>
                                        <p:attrNameLst>
                                          <p:attrName>style.visibility</p:attrName>
                                        </p:attrNameLst>
                                      </p:cBhvr>
                                      <p:to>
                                        <p:strVal val="visible"/>
                                      </p:to>
                                    </p:set>
                                    <p:animEffect transition="in" filter="fade">
                                      <p:cBhvr>
                                        <p:cTn id="36" dur="500"/>
                                        <p:tgtEl>
                                          <p:spTgt spid="23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38"/>
                                        </p:tgtEl>
                                        <p:attrNameLst>
                                          <p:attrName>style.visibility</p:attrName>
                                        </p:attrNameLst>
                                      </p:cBhvr>
                                      <p:to>
                                        <p:strVal val="visible"/>
                                      </p:to>
                                    </p:set>
                                    <p:animEffect transition="in" filter="fade">
                                      <p:cBhvr>
                                        <p:cTn id="41" dur="500"/>
                                        <p:tgtEl>
                                          <p:spTgt spid="23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24"/>
                                        </p:tgtEl>
                                        <p:attrNameLst>
                                          <p:attrName>style.visibility</p:attrName>
                                        </p:attrNameLst>
                                      </p:cBhvr>
                                      <p:to>
                                        <p:strVal val="visible"/>
                                      </p:to>
                                    </p:set>
                                    <p:animEffect transition="in" filter="fade">
                                      <p:cBhvr>
                                        <p:cTn id="46" dur="500"/>
                                        <p:tgtEl>
                                          <p:spTgt spid="22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28"/>
                                        </p:tgtEl>
                                        <p:attrNameLst>
                                          <p:attrName>style.visibility</p:attrName>
                                        </p:attrNameLst>
                                      </p:cBhvr>
                                      <p:to>
                                        <p:strVal val="visible"/>
                                      </p:to>
                                    </p:set>
                                    <p:animEffect transition="in" filter="fade">
                                      <p:cBhvr>
                                        <p:cTn id="51" dur="500"/>
                                        <p:tgtEl>
                                          <p:spTgt spid="22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39"/>
                                        </p:tgtEl>
                                        <p:attrNameLst>
                                          <p:attrName>style.visibility</p:attrName>
                                        </p:attrNameLst>
                                      </p:cBhvr>
                                      <p:to>
                                        <p:strVal val="visible"/>
                                      </p:to>
                                    </p:set>
                                    <p:animEffect transition="in" filter="fade">
                                      <p:cBhvr>
                                        <p:cTn id="56" dur="500"/>
                                        <p:tgtEl>
                                          <p:spTgt spid="23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20"/>
                                        </p:tgtEl>
                                        <p:attrNameLst>
                                          <p:attrName>style.visibility</p:attrName>
                                        </p:attrNameLst>
                                      </p:cBhvr>
                                      <p:to>
                                        <p:strVal val="visible"/>
                                      </p:to>
                                    </p:set>
                                    <p:animEffect transition="in" filter="fade">
                                      <p:cBhvr>
                                        <p:cTn id="61" dur="500"/>
                                        <p:tgtEl>
                                          <p:spTgt spid="22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21"/>
                                        </p:tgtEl>
                                        <p:attrNameLst>
                                          <p:attrName>style.visibility</p:attrName>
                                        </p:attrNameLst>
                                      </p:cBhvr>
                                      <p:to>
                                        <p:strVal val="visible"/>
                                      </p:to>
                                    </p:set>
                                    <p:animEffect transition="in" filter="fade">
                                      <p:cBhvr>
                                        <p:cTn id="66" dur="500"/>
                                        <p:tgtEl>
                                          <p:spTgt spid="22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25"/>
                                        </p:tgtEl>
                                        <p:attrNameLst>
                                          <p:attrName>style.visibility</p:attrName>
                                        </p:attrNameLst>
                                      </p:cBhvr>
                                      <p:to>
                                        <p:strVal val="visible"/>
                                      </p:to>
                                    </p:set>
                                    <p:animEffect transition="in" filter="fade">
                                      <p:cBhvr>
                                        <p:cTn id="71" dur="500"/>
                                        <p:tgtEl>
                                          <p:spTgt spid="22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22"/>
                                        </p:tgtEl>
                                        <p:attrNameLst>
                                          <p:attrName>style.visibility</p:attrName>
                                        </p:attrNameLst>
                                      </p:cBhvr>
                                      <p:to>
                                        <p:strVal val="visible"/>
                                      </p:to>
                                    </p:set>
                                    <p:animEffect transition="in" filter="fade">
                                      <p:cBhvr>
                                        <p:cTn id="76" dur="500"/>
                                        <p:tgtEl>
                                          <p:spTgt spid="22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23"/>
                                        </p:tgtEl>
                                        <p:attrNameLst>
                                          <p:attrName>style.visibility</p:attrName>
                                        </p:attrNameLst>
                                      </p:cBhvr>
                                      <p:to>
                                        <p:strVal val="visible"/>
                                      </p:to>
                                    </p:set>
                                    <p:animEffect transition="in" filter="fade">
                                      <p:cBhvr>
                                        <p:cTn id="81" dur="500"/>
                                        <p:tgtEl>
                                          <p:spTgt spid="223"/>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29"/>
                                        </p:tgtEl>
                                        <p:attrNameLst>
                                          <p:attrName>style.visibility</p:attrName>
                                        </p:attrNameLst>
                                      </p:cBhvr>
                                      <p:to>
                                        <p:strVal val="visible"/>
                                      </p:to>
                                    </p:set>
                                    <p:animEffect transition="in" filter="fade">
                                      <p:cBhvr>
                                        <p:cTn id="86" dur="500"/>
                                        <p:tgtEl>
                                          <p:spTgt spid="229"/>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26"/>
                                        </p:tgtEl>
                                        <p:attrNameLst>
                                          <p:attrName>style.visibility</p:attrName>
                                        </p:attrNameLst>
                                      </p:cBhvr>
                                      <p:to>
                                        <p:strVal val="visible"/>
                                      </p:to>
                                    </p:set>
                                    <p:animEffect transition="in" filter="fade">
                                      <p:cBhvr>
                                        <p:cTn id="91" dur="500"/>
                                        <p:tgtEl>
                                          <p:spTgt spid="22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27"/>
                                        </p:tgtEl>
                                        <p:attrNameLst>
                                          <p:attrName>style.visibility</p:attrName>
                                        </p:attrNameLst>
                                      </p:cBhvr>
                                      <p:to>
                                        <p:strVal val="visible"/>
                                      </p:to>
                                    </p:set>
                                    <p:animEffect transition="in" filter="fade">
                                      <p:cBhvr>
                                        <p:cTn id="96"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animBg="1"/>
      <p:bldP spid="219" grpId="0" animBg="1"/>
      <p:bldP spid="220" grpId="0"/>
      <p:bldP spid="221" grpId="0"/>
      <p:bldP spid="222" grpId="0"/>
      <p:bldP spid="223" grpId="0"/>
      <p:bldP spid="224" grpId="0"/>
      <p:bldP spid="225" grpId="0"/>
      <p:bldP spid="226" grpId="0"/>
      <p:bldP spid="227" grpId="0"/>
      <p:bldP spid="228" grpId="0"/>
      <p:bldP spid="229" grpId="0"/>
      <p:bldP spid="230" grpId="0"/>
      <p:bldP spid="231" grpId="0"/>
      <p:bldP spid="232" grpId="0" animBg="1"/>
      <p:bldP spid="233" grpId="0" animBg="1"/>
      <p:bldP spid="234" grpId="0" animBg="1"/>
      <p:bldP spid="235" grpId="0" animBg="1"/>
      <p:bldP spid="236" grpId="0" animBg="1"/>
      <p:bldP spid="237" grpId="0" animBg="1"/>
      <p:bldP spid="238" grpId="0"/>
      <p:bldP spid="23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4"/>
          <p:cNvSpPr>
            <a:spLocks noGrp="1"/>
          </p:cNvSpPr>
          <p:nvPr>
            <p:ph type="ftr" sz="quarter" idx="11"/>
          </p:nvPr>
        </p:nvSpPr>
        <p:spPr>
          <a:xfrm>
            <a:off x="0" y="6629400"/>
            <a:ext cx="3657600" cy="228600"/>
          </a:xfrm>
        </p:spPr>
        <p:txBody>
          <a:bodyPr/>
          <a:lstStyle/>
          <a:p>
            <a:pPr algn="l"/>
            <a:r>
              <a:rPr lang="en-US" dirty="0">
                <a:solidFill>
                  <a:prstClr val="black">
                    <a:tint val="75000"/>
                  </a:prstClr>
                </a:solidFill>
                <a:latin typeface="Arial" pitchFamily="34" charset="0"/>
                <a:cs typeface="Arial" pitchFamily="34" charset="0"/>
              </a:rPr>
              <a:t>Copyright © McGraw-Hill Education</a:t>
            </a:r>
          </a:p>
        </p:txBody>
      </p:sp>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 name="Rectangle 5"/>
          <p:cNvSpPr>
            <a:spLocks noChangeArrowheads="1"/>
          </p:cNvSpPr>
          <p:nvPr/>
        </p:nvSpPr>
        <p:spPr bwMode="auto">
          <a:xfrm>
            <a:off x="741362" y="2190750"/>
            <a:ext cx="3435350" cy="2476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 name="Rectangle 6"/>
          <p:cNvSpPr>
            <a:spLocks noChangeArrowheads="1"/>
          </p:cNvSpPr>
          <p:nvPr/>
        </p:nvSpPr>
        <p:spPr bwMode="auto">
          <a:xfrm>
            <a:off x="5008562" y="2190750"/>
            <a:ext cx="3379788" cy="247650"/>
          </a:xfrm>
          <a:prstGeom prst="rect">
            <a:avLst/>
          </a:prstGeom>
          <a:solidFill>
            <a:srgbClr val="FFCCFF"/>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 name="Rectangle 9"/>
          <p:cNvSpPr>
            <a:spLocks noChangeArrowheads="1"/>
          </p:cNvSpPr>
          <p:nvPr/>
        </p:nvSpPr>
        <p:spPr bwMode="auto">
          <a:xfrm>
            <a:off x="785812" y="609600"/>
            <a:ext cx="5508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C00000"/>
                </a:solidFill>
                <a:latin typeface="Proxima Nova" panose="02000506030000020004" pitchFamily="50" charset="0"/>
                <a:cs typeface="+mn-cs"/>
              </a:rPr>
              <a:t>20X1</a:t>
            </a:r>
            <a:endParaRPr lang="en-US" altLang="en-US">
              <a:solidFill>
                <a:prstClr val="black"/>
              </a:solidFill>
              <a:cs typeface="+mn-cs"/>
            </a:endParaRPr>
          </a:p>
        </p:txBody>
      </p:sp>
      <p:sp>
        <p:nvSpPr>
          <p:cNvPr id="15" name="Rectangle 10"/>
          <p:cNvSpPr>
            <a:spLocks noChangeArrowheads="1"/>
          </p:cNvSpPr>
          <p:nvPr/>
        </p:nvSpPr>
        <p:spPr bwMode="auto">
          <a:xfrm>
            <a:off x="785812" y="835025"/>
            <a:ext cx="5508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Jan. 1</a:t>
            </a:r>
            <a:endParaRPr lang="en-US" altLang="en-US">
              <a:solidFill>
                <a:prstClr val="black"/>
              </a:solidFill>
              <a:cs typeface="+mn-cs"/>
            </a:endParaRPr>
          </a:p>
        </p:txBody>
      </p:sp>
      <p:sp>
        <p:nvSpPr>
          <p:cNvPr id="16" name="Rectangle 11"/>
          <p:cNvSpPr>
            <a:spLocks noChangeArrowheads="1"/>
          </p:cNvSpPr>
          <p:nvPr/>
        </p:nvSpPr>
        <p:spPr bwMode="auto">
          <a:xfrm>
            <a:off x="785812" y="1508125"/>
            <a:ext cx="595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Aug. 1</a:t>
            </a:r>
            <a:endParaRPr lang="en-US" altLang="en-US">
              <a:solidFill>
                <a:prstClr val="black"/>
              </a:solidFill>
              <a:cs typeface="+mn-cs"/>
            </a:endParaRPr>
          </a:p>
        </p:txBody>
      </p:sp>
      <p:sp>
        <p:nvSpPr>
          <p:cNvPr id="17" name="Rectangle 12"/>
          <p:cNvSpPr>
            <a:spLocks noChangeArrowheads="1"/>
          </p:cNvSpPr>
          <p:nvPr/>
        </p:nvSpPr>
        <p:spPr bwMode="auto">
          <a:xfrm>
            <a:off x="1684337" y="1508125"/>
            <a:ext cx="72119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Proxima Nova" panose="02000506030000020004" pitchFamily="50" charset="0"/>
                <a:cs typeface="+mn-cs"/>
              </a:rPr>
              <a:t>Lopez declared and paid a cash dividend of $2 per share. (1,000 shares @ $2 = total $2,000)</a:t>
            </a:r>
            <a:endParaRPr lang="en-US" altLang="en-US" dirty="0">
              <a:solidFill>
                <a:prstClr val="black"/>
              </a:solidFill>
              <a:cs typeface="+mn-cs"/>
            </a:endParaRPr>
          </a:p>
        </p:txBody>
      </p:sp>
      <p:sp>
        <p:nvSpPr>
          <p:cNvPr id="18" name="Rectangle 13"/>
          <p:cNvSpPr>
            <a:spLocks noChangeArrowheads="1"/>
          </p:cNvSpPr>
          <p:nvPr/>
        </p:nvSpPr>
        <p:spPr bwMode="auto">
          <a:xfrm>
            <a:off x="785812" y="1731962"/>
            <a:ext cx="6969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Dec. 31</a:t>
            </a:r>
            <a:endParaRPr lang="en-US" altLang="en-US">
              <a:solidFill>
                <a:prstClr val="black"/>
              </a:solidFill>
              <a:cs typeface="+mn-cs"/>
            </a:endParaRPr>
          </a:p>
        </p:txBody>
      </p:sp>
      <p:sp>
        <p:nvSpPr>
          <p:cNvPr id="19" name="Rectangle 14"/>
          <p:cNvSpPr>
            <a:spLocks noChangeArrowheads="1"/>
          </p:cNvSpPr>
          <p:nvPr/>
        </p:nvSpPr>
        <p:spPr bwMode="auto">
          <a:xfrm>
            <a:off x="1684337" y="1731962"/>
            <a:ext cx="48498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Lopez announced that net income for the year is $2,500.</a:t>
            </a:r>
            <a:endParaRPr lang="en-US" altLang="en-US">
              <a:solidFill>
                <a:prstClr val="black"/>
              </a:solidFill>
              <a:cs typeface="+mn-cs"/>
            </a:endParaRPr>
          </a:p>
        </p:txBody>
      </p:sp>
      <p:sp>
        <p:nvSpPr>
          <p:cNvPr id="28" name="Rectangle 23"/>
          <p:cNvSpPr>
            <a:spLocks noChangeArrowheads="1"/>
          </p:cNvSpPr>
          <p:nvPr/>
        </p:nvSpPr>
        <p:spPr bwMode="auto">
          <a:xfrm>
            <a:off x="785812" y="2449512"/>
            <a:ext cx="763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1/1/20X1</a:t>
            </a:r>
            <a:endParaRPr lang="en-US" altLang="en-US">
              <a:solidFill>
                <a:prstClr val="black"/>
              </a:solidFill>
              <a:cs typeface="+mn-cs"/>
            </a:endParaRPr>
          </a:p>
        </p:txBody>
      </p:sp>
      <p:sp>
        <p:nvSpPr>
          <p:cNvPr id="29" name="Rectangle 24"/>
          <p:cNvSpPr>
            <a:spLocks noChangeArrowheads="1"/>
          </p:cNvSpPr>
          <p:nvPr/>
        </p:nvSpPr>
        <p:spPr bwMode="auto">
          <a:xfrm>
            <a:off x="1828800" y="2449512"/>
            <a:ext cx="595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3,000</a:t>
            </a:r>
            <a:endParaRPr lang="en-US" altLang="en-US">
              <a:solidFill>
                <a:prstClr val="black"/>
              </a:solidFill>
              <a:cs typeface="+mn-cs"/>
            </a:endParaRPr>
          </a:p>
        </p:txBody>
      </p:sp>
      <p:sp>
        <p:nvSpPr>
          <p:cNvPr id="30" name="Rectangle 25"/>
          <p:cNvSpPr>
            <a:spLocks noChangeArrowheads="1"/>
          </p:cNvSpPr>
          <p:nvPr/>
        </p:nvSpPr>
        <p:spPr bwMode="auto">
          <a:xfrm>
            <a:off x="2527300" y="2673350"/>
            <a:ext cx="8080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Proxima Nova" panose="02000506030000020004" pitchFamily="50" charset="0"/>
                <a:cs typeface="+mn-cs"/>
              </a:rPr>
              <a:t>8/1/20X1</a:t>
            </a:r>
            <a:endParaRPr lang="en-US" altLang="en-US" dirty="0">
              <a:solidFill>
                <a:prstClr val="black"/>
              </a:solidFill>
              <a:cs typeface="+mn-cs"/>
            </a:endParaRPr>
          </a:p>
        </p:txBody>
      </p:sp>
      <p:sp>
        <p:nvSpPr>
          <p:cNvPr id="31" name="Rectangle 26"/>
          <p:cNvSpPr>
            <a:spLocks noChangeArrowheads="1"/>
          </p:cNvSpPr>
          <p:nvPr/>
        </p:nvSpPr>
        <p:spPr bwMode="auto">
          <a:xfrm>
            <a:off x="3762375" y="2673350"/>
            <a:ext cx="4492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800</a:t>
            </a:r>
            <a:endParaRPr lang="en-US" altLang="en-US">
              <a:solidFill>
                <a:prstClr val="black"/>
              </a:solidFill>
              <a:cs typeface="+mn-cs"/>
            </a:endParaRPr>
          </a:p>
        </p:txBody>
      </p:sp>
      <p:sp>
        <p:nvSpPr>
          <p:cNvPr id="448" name="Rectangle 27"/>
          <p:cNvSpPr>
            <a:spLocks noChangeArrowheads="1"/>
          </p:cNvSpPr>
          <p:nvPr/>
        </p:nvSpPr>
        <p:spPr bwMode="auto">
          <a:xfrm>
            <a:off x="5053012" y="2673350"/>
            <a:ext cx="8080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Proxima Nova" panose="02000506030000020004" pitchFamily="50" charset="0"/>
                <a:cs typeface="+mn-cs"/>
              </a:rPr>
              <a:t>8/1/20X1</a:t>
            </a:r>
            <a:endParaRPr lang="en-US" altLang="en-US" dirty="0">
              <a:solidFill>
                <a:prstClr val="black"/>
              </a:solidFill>
              <a:cs typeface="+mn-cs"/>
            </a:endParaRPr>
          </a:p>
        </p:txBody>
      </p:sp>
      <p:sp>
        <p:nvSpPr>
          <p:cNvPr id="449" name="Rectangle 28"/>
          <p:cNvSpPr>
            <a:spLocks noChangeArrowheads="1"/>
          </p:cNvSpPr>
          <p:nvPr/>
        </p:nvSpPr>
        <p:spPr bwMode="auto">
          <a:xfrm>
            <a:off x="6029325" y="2673350"/>
            <a:ext cx="6064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Proxima Nova" panose="02000506030000020004" pitchFamily="50" charset="0"/>
                <a:cs typeface="+mn-cs"/>
              </a:rPr>
              <a:t>2,000</a:t>
            </a:r>
            <a:endParaRPr lang="en-US" altLang="en-US" dirty="0">
              <a:solidFill>
                <a:prstClr val="black"/>
              </a:solidFill>
              <a:cs typeface="+mn-cs"/>
            </a:endParaRPr>
          </a:p>
        </p:txBody>
      </p:sp>
      <p:sp>
        <p:nvSpPr>
          <p:cNvPr id="450" name="Rectangle 29"/>
          <p:cNvSpPr>
            <a:spLocks noChangeArrowheads="1"/>
          </p:cNvSpPr>
          <p:nvPr/>
        </p:nvSpPr>
        <p:spPr bwMode="auto">
          <a:xfrm>
            <a:off x="785812" y="2897187"/>
            <a:ext cx="976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12/31/20X1</a:t>
            </a:r>
            <a:endParaRPr lang="en-US" altLang="en-US">
              <a:solidFill>
                <a:prstClr val="black"/>
              </a:solidFill>
              <a:cs typeface="+mn-cs"/>
            </a:endParaRPr>
          </a:p>
        </p:txBody>
      </p:sp>
      <p:sp>
        <p:nvSpPr>
          <p:cNvPr id="451" name="Rectangle 30"/>
          <p:cNvSpPr>
            <a:spLocks noChangeArrowheads="1"/>
          </p:cNvSpPr>
          <p:nvPr/>
        </p:nvSpPr>
        <p:spPr bwMode="auto">
          <a:xfrm>
            <a:off x="1862138" y="2897187"/>
            <a:ext cx="5619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1,000</a:t>
            </a:r>
            <a:endParaRPr lang="en-US" altLang="en-US">
              <a:solidFill>
                <a:prstClr val="black"/>
              </a:solidFill>
              <a:cs typeface="+mn-cs"/>
            </a:endParaRPr>
          </a:p>
        </p:txBody>
      </p:sp>
      <p:sp>
        <p:nvSpPr>
          <p:cNvPr id="452" name="Rectangle 31"/>
          <p:cNvSpPr>
            <a:spLocks noChangeArrowheads="1"/>
          </p:cNvSpPr>
          <p:nvPr/>
        </p:nvSpPr>
        <p:spPr bwMode="auto">
          <a:xfrm>
            <a:off x="6737350" y="2897187"/>
            <a:ext cx="976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Proxima Nova" panose="02000506030000020004" pitchFamily="50" charset="0"/>
                <a:cs typeface="+mn-cs"/>
              </a:rPr>
              <a:t>12/31/20X1</a:t>
            </a:r>
            <a:endParaRPr lang="en-US" altLang="en-US" dirty="0">
              <a:solidFill>
                <a:prstClr val="black"/>
              </a:solidFill>
              <a:cs typeface="+mn-cs"/>
            </a:endParaRPr>
          </a:p>
        </p:txBody>
      </p:sp>
      <p:sp>
        <p:nvSpPr>
          <p:cNvPr id="453" name="Rectangle 32"/>
          <p:cNvSpPr>
            <a:spLocks noChangeArrowheads="1"/>
          </p:cNvSpPr>
          <p:nvPr/>
        </p:nvSpPr>
        <p:spPr bwMode="auto">
          <a:xfrm>
            <a:off x="7826375" y="2897187"/>
            <a:ext cx="6064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2,500</a:t>
            </a:r>
            <a:endParaRPr lang="en-US" altLang="en-US">
              <a:solidFill>
                <a:prstClr val="black"/>
              </a:solidFill>
              <a:cs typeface="+mn-cs"/>
            </a:endParaRPr>
          </a:p>
        </p:txBody>
      </p:sp>
      <p:sp>
        <p:nvSpPr>
          <p:cNvPr id="391" name="Rectangle 61"/>
          <p:cNvSpPr>
            <a:spLocks noChangeArrowheads="1"/>
          </p:cNvSpPr>
          <p:nvPr/>
        </p:nvSpPr>
        <p:spPr bwMode="auto">
          <a:xfrm>
            <a:off x="1684337" y="835025"/>
            <a:ext cx="72310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Purchased 400 shares of Lopez Co. common stock for $3,000 cash. Lopez has 1,000 </a:t>
            </a:r>
            <a:endParaRPr lang="en-US" altLang="en-US">
              <a:solidFill>
                <a:prstClr val="black"/>
              </a:solidFill>
              <a:cs typeface="+mn-cs"/>
            </a:endParaRPr>
          </a:p>
        </p:txBody>
      </p:sp>
      <p:sp>
        <p:nvSpPr>
          <p:cNvPr id="392" name="Rectangle 62"/>
          <p:cNvSpPr>
            <a:spLocks noChangeArrowheads="1"/>
          </p:cNvSpPr>
          <p:nvPr/>
        </p:nvSpPr>
        <p:spPr bwMode="auto">
          <a:xfrm>
            <a:off x="1684337" y="1058862"/>
            <a:ext cx="70850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shares of common stock outstanding, and its policies will be significantly influenced </a:t>
            </a:r>
            <a:endParaRPr lang="en-US" altLang="en-US">
              <a:solidFill>
                <a:prstClr val="black"/>
              </a:solidFill>
              <a:cs typeface="+mn-cs"/>
            </a:endParaRPr>
          </a:p>
        </p:txBody>
      </p:sp>
      <p:sp>
        <p:nvSpPr>
          <p:cNvPr id="393" name="Rectangle 63"/>
          <p:cNvSpPr>
            <a:spLocks noChangeArrowheads="1"/>
          </p:cNvSpPr>
          <p:nvPr/>
        </p:nvSpPr>
        <p:spPr bwMode="auto">
          <a:xfrm>
            <a:off x="1684337" y="1282700"/>
            <a:ext cx="9318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by Garcia.</a:t>
            </a:r>
            <a:endParaRPr lang="en-US" altLang="en-US">
              <a:solidFill>
                <a:prstClr val="black"/>
              </a:solidFill>
              <a:cs typeface="+mn-cs"/>
            </a:endParaRPr>
          </a:p>
        </p:txBody>
      </p:sp>
      <p:sp>
        <p:nvSpPr>
          <p:cNvPr id="394" name="Rectangle 64"/>
          <p:cNvSpPr>
            <a:spLocks noChangeArrowheads="1"/>
          </p:cNvSpPr>
          <p:nvPr/>
        </p:nvSpPr>
        <p:spPr bwMode="auto">
          <a:xfrm>
            <a:off x="1212850" y="2212975"/>
            <a:ext cx="2773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000000"/>
                </a:solidFill>
                <a:latin typeface="Proxima Nova" panose="02000506030000020004" pitchFamily="50" charset="0"/>
                <a:cs typeface="+mn-cs"/>
              </a:rPr>
              <a:t>Long-term investments - Lopez</a:t>
            </a:r>
            <a:endParaRPr lang="en-US" altLang="en-US">
              <a:solidFill>
                <a:prstClr val="black"/>
              </a:solidFill>
              <a:cs typeface="+mn-cs"/>
            </a:endParaRPr>
          </a:p>
        </p:txBody>
      </p:sp>
      <p:sp>
        <p:nvSpPr>
          <p:cNvPr id="395" name="Rectangle 65"/>
          <p:cNvSpPr>
            <a:spLocks noChangeArrowheads="1"/>
          </p:cNvSpPr>
          <p:nvPr/>
        </p:nvSpPr>
        <p:spPr bwMode="auto">
          <a:xfrm>
            <a:off x="5254625" y="2212975"/>
            <a:ext cx="31892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000000"/>
                </a:solidFill>
                <a:latin typeface="Proxima Nova" panose="02000506030000020004" pitchFamily="50" charset="0"/>
                <a:cs typeface="+mn-cs"/>
              </a:rPr>
              <a:t>Lopez (Investee) Retained Earnings </a:t>
            </a:r>
            <a:endParaRPr lang="en-US" altLang="en-US">
              <a:solidFill>
                <a:prstClr val="black"/>
              </a:solidFill>
              <a:cs typeface="+mn-cs"/>
            </a:endParaRPr>
          </a:p>
        </p:txBody>
      </p:sp>
      <p:sp>
        <p:nvSpPr>
          <p:cNvPr id="397" name="Rectangle 67"/>
          <p:cNvSpPr>
            <a:spLocks noChangeArrowheads="1"/>
          </p:cNvSpPr>
          <p:nvPr/>
        </p:nvSpPr>
        <p:spPr bwMode="auto">
          <a:xfrm>
            <a:off x="741362" y="2179637"/>
            <a:ext cx="3435350"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410" name="Rectangle 68"/>
          <p:cNvSpPr>
            <a:spLocks noChangeArrowheads="1"/>
          </p:cNvSpPr>
          <p:nvPr/>
        </p:nvSpPr>
        <p:spPr bwMode="auto">
          <a:xfrm>
            <a:off x="741362" y="2414587"/>
            <a:ext cx="3435350"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412" name="Rectangle 70"/>
          <p:cNvSpPr>
            <a:spLocks noChangeArrowheads="1"/>
          </p:cNvSpPr>
          <p:nvPr/>
        </p:nvSpPr>
        <p:spPr bwMode="auto">
          <a:xfrm>
            <a:off x="6681787" y="2438400"/>
            <a:ext cx="22225" cy="914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440" name="Rectangle 81"/>
          <p:cNvSpPr>
            <a:spLocks noChangeArrowheads="1"/>
          </p:cNvSpPr>
          <p:nvPr/>
        </p:nvSpPr>
        <p:spPr bwMode="auto">
          <a:xfrm>
            <a:off x="2470150" y="2438400"/>
            <a:ext cx="22225" cy="914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483" name="Rectangle 92"/>
          <p:cNvSpPr>
            <a:spLocks noChangeArrowheads="1"/>
          </p:cNvSpPr>
          <p:nvPr/>
        </p:nvSpPr>
        <p:spPr bwMode="auto">
          <a:xfrm>
            <a:off x="5008562" y="2179637"/>
            <a:ext cx="3379788"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484" name="Rectangle 93"/>
          <p:cNvSpPr>
            <a:spLocks noChangeArrowheads="1"/>
          </p:cNvSpPr>
          <p:nvPr/>
        </p:nvSpPr>
        <p:spPr bwMode="auto">
          <a:xfrm>
            <a:off x="5008562" y="2414587"/>
            <a:ext cx="3379788"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4" name="Rectangle 23"/>
          <p:cNvSpPr>
            <a:spLocks noChangeArrowheads="1"/>
          </p:cNvSpPr>
          <p:nvPr/>
        </p:nvSpPr>
        <p:spPr bwMode="auto">
          <a:xfrm>
            <a:off x="6738936" y="2447924"/>
            <a:ext cx="763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1/1/20X1</a:t>
            </a:r>
            <a:endParaRPr lang="en-US" altLang="en-US">
              <a:solidFill>
                <a:prstClr val="black"/>
              </a:solidFill>
              <a:cs typeface="+mn-cs"/>
            </a:endParaRPr>
          </a:p>
        </p:txBody>
      </p:sp>
      <p:sp>
        <p:nvSpPr>
          <p:cNvPr id="115" name="Rectangle 24"/>
          <p:cNvSpPr>
            <a:spLocks noChangeArrowheads="1"/>
          </p:cNvSpPr>
          <p:nvPr/>
        </p:nvSpPr>
        <p:spPr bwMode="auto">
          <a:xfrm>
            <a:off x="7837487" y="2447924"/>
            <a:ext cx="4680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Proxima Nova" panose="02000506030000020004" pitchFamily="50" charset="0"/>
                <a:cs typeface="+mn-cs"/>
              </a:rPr>
              <a:t>XXXX</a:t>
            </a:r>
            <a:endParaRPr lang="en-US" altLang="en-US" dirty="0">
              <a:solidFill>
                <a:prstClr val="black"/>
              </a:solidFill>
              <a:cs typeface="+mn-cs"/>
            </a:endParaRPr>
          </a:p>
        </p:txBody>
      </p:sp>
      <p:sp>
        <p:nvSpPr>
          <p:cNvPr id="4" name="AutoShape 3"/>
          <p:cNvSpPr>
            <a:spLocks noChangeAspect="1" noChangeArrowheads="1" noTextEdit="1"/>
          </p:cNvSpPr>
          <p:nvPr/>
        </p:nvSpPr>
        <p:spPr bwMode="auto">
          <a:xfrm>
            <a:off x="749300" y="3581400"/>
            <a:ext cx="76454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 name="Rectangle 5"/>
          <p:cNvSpPr>
            <a:spLocks noChangeArrowheads="1"/>
          </p:cNvSpPr>
          <p:nvPr/>
        </p:nvSpPr>
        <p:spPr bwMode="auto">
          <a:xfrm>
            <a:off x="749300" y="3581400"/>
            <a:ext cx="7645400"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 name="Rectangle 6"/>
          <p:cNvSpPr>
            <a:spLocks noChangeArrowheads="1"/>
          </p:cNvSpPr>
          <p:nvPr/>
        </p:nvSpPr>
        <p:spPr bwMode="auto">
          <a:xfrm>
            <a:off x="6913563" y="3603625"/>
            <a:ext cx="5730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000000"/>
                </a:solidFill>
                <a:latin typeface="Proxima Nova" panose="02000506030000020004" pitchFamily="50" charset="0"/>
                <a:cs typeface="+mn-cs"/>
              </a:rPr>
              <a:t>Debit</a:t>
            </a:r>
            <a:endParaRPr lang="en-US" altLang="en-US">
              <a:solidFill>
                <a:prstClr val="black"/>
              </a:solidFill>
              <a:cs typeface="+mn-cs"/>
            </a:endParaRPr>
          </a:p>
        </p:txBody>
      </p:sp>
      <p:sp>
        <p:nvSpPr>
          <p:cNvPr id="9" name="Rectangle 7"/>
          <p:cNvSpPr>
            <a:spLocks noChangeArrowheads="1"/>
          </p:cNvSpPr>
          <p:nvPr/>
        </p:nvSpPr>
        <p:spPr bwMode="auto">
          <a:xfrm>
            <a:off x="7721600" y="3603625"/>
            <a:ext cx="6397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000000"/>
                </a:solidFill>
                <a:latin typeface="Proxima Nova" panose="02000506030000020004" pitchFamily="50" charset="0"/>
                <a:cs typeface="+mn-cs"/>
              </a:rPr>
              <a:t>Credit</a:t>
            </a:r>
            <a:endParaRPr lang="en-US" altLang="en-US">
              <a:solidFill>
                <a:prstClr val="black"/>
              </a:solidFill>
              <a:cs typeface="+mn-cs"/>
            </a:endParaRPr>
          </a:p>
        </p:txBody>
      </p:sp>
      <p:sp>
        <p:nvSpPr>
          <p:cNvPr id="10" name="Rectangle 8"/>
          <p:cNvSpPr>
            <a:spLocks noChangeArrowheads="1"/>
          </p:cNvSpPr>
          <p:nvPr/>
        </p:nvSpPr>
        <p:spPr bwMode="auto">
          <a:xfrm>
            <a:off x="793750" y="3829050"/>
            <a:ext cx="7635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Proxima Nova" panose="02000506030000020004" pitchFamily="50" charset="0"/>
                <a:cs typeface="+mn-cs"/>
              </a:rPr>
              <a:t>1/1/20X1</a:t>
            </a:r>
            <a:endParaRPr lang="en-US" altLang="en-US" dirty="0">
              <a:solidFill>
                <a:prstClr val="black"/>
              </a:solidFill>
              <a:cs typeface="+mn-cs"/>
            </a:endParaRPr>
          </a:p>
        </p:txBody>
      </p:sp>
      <p:sp>
        <p:nvSpPr>
          <p:cNvPr id="455" name="Rectangle 9"/>
          <p:cNvSpPr>
            <a:spLocks noChangeArrowheads="1"/>
          </p:cNvSpPr>
          <p:nvPr/>
        </p:nvSpPr>
        <p:spPr bwMode="auto">
          <a:xfrm>
            <a:off x="1736725" y="3829050"/>
            <a:ext cx="26828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Long-term investments - Lopez</a:t>
            </a:r>
            <a:endParaRPr lang="en-US" altLang="en-US">
              <a:solidFill>
                <a:prstClr val="black"/>
              </a:solidFill>
              <a:cs typeface="+mn-cs"/>
            </a:endParaRPr>
          </a:p>
        </p:txBody>
      </p:sp>
      <p:sp>
        <p:nvSpPr>
          <p:cNvPr id="456" name="Rectangle 10"/>
          <p:cNvSpPr>
            <a:spLocks noChangeArrowheads="1"/>
          </p:cNvSpPr>
          <p:nvPr/>
        </p:nvSpPr>
        <p:spPr bwMode="auto">
          <a:xfrm>
            <a:off x="7024688" y="3829050"/>
            <a:ext cx="5953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3,000</a:t>
            </a:r>
            <a:endParaRPr lang="en-US" altLang="en-US">
              <a:solidFill>
                <a:prstClr val="black"/>
              </a:solidFill>
              <a:cs typeface="+mn-cs"/>
            </a:endParaRPr>
          </a:p>
        </p:txBody>
      </p:sp>
      <p:sp>
        <p:nvSpPr>
          <p:cNvPr id="457" name="Rectangle 11"/>
          <p:cNvSpPr>
            <a:spLocks noChangeArrowheads="1"/>
          </p:cNvSpPr>
          <p:nvPr/>
        </p:nvSpPr>
        <p:spPr bwMode="auto">
          <a:xfrm>
            <a:off x="2039938" y="4054475"/>
            <a:ext cx="5270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Cash</a:t>
            </a:r>
            <a:endParaRPr lang="en-US" altLang="en-US">
              <a:solidFill>
                <a:prstClr val="black"/>
              </a:solidFill>
              <a:cs typeface="+mn-cs"/>
            </a:endParaRPr>
          </a:p>
        </p:txBody>
      </p:sp>
      <p:sp>
        <p:nvSpPr>
          <p:cNvPr id="458" name="Rectangle 12"/>
          <p:cNvSpPr>
            <a:spLocks noChangeArrowheads="1"/>
          </p:cNvSpPr>
          <p:nvPr/>
        </p:nvSpPr>
        <p:spPr bwMode="auto">
          <a:xfrm>
            <a:off x="7867650" y="4054475"/>
            <a:ext cx="5953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3,000</a:t>
            </a:r>
            <a:endParaRPr lang="en-US" altLang="en-US">
              <a:solidFill>
                <a:prstClr val="black"/>
              </a:solidFill>
              <a:cs typeface="+mn-cs"/>
            </a:endParaRPr>
          </a:p>
        </p:txBody>
      </p:sp>
      <p:sp>
        <p:nvSpPr>
          <p:cNvPr id="459" name="Rectangle 13"/>
          <p:cNvSpPr>
            <a:spLocks noChangeArrowheads="1"/>
          </p:cNvSpPr>
          <p:nvPr/>
        </p:nvSpPr>
        <p:spPr bwMode="auto">
          <a:xfrm>
            <a:off x="793750" y="4505325"/>
            <a:ext cx="8080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Proxima Nova" panose="02000506030000020004" pitchFamily="50" charset="0"/>
                <a:cs typeface="+mn-cs"/>
              </a:rPr>
              <a:t>8/1/20X1</a:t>
            </a:r>
            <a:endParaRPr lang="en-US" altLang="en-US" dirty="0">
              <a:solidFill>
                <a:prstClr val="black"/>
              </a:solidFill>
              <a:cs typeface="+mn-cs"/>
            </a:endParaRPr>
          </a:p>
        </p:txBody>
      </p:sp>
      <p:sp>
        <p:nvSpPr>
          <p:cNvPr id="460" name="Rectangle 14"/>
          <p:cNvSpPr>
            <a:spLocks noChangeArrowheads="1"/>
          </p:cNvSpPr>
          <p:nvPr/>
        </p:nvSpPr>
        <p:spPr bwMode="auto">
          <a:xfrm>
            <a:off x="1736725" y="4505325"/>
            <a:ext cx="5270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Cash</a:t>
            </a:r>
            <a:endParaRPr lang="en-US" altLang="en-US">
              <a:solidFill>
                <a:prstClr val="black"/>
              </a:solidFill>
              <a:cs typeface="+mn-cs"/>
            </a:endParaRPr>
          </a:p>
        </p:txBody>
      </p:sp>
      <p:sp>
        <p:nvSpPr>
          <p:cNvPr id="461" name="Rectangle 15"/>
          <p:cNvSpPr>
            <a:spLocks noChangeArrowheads="1"/>
          </p:cNvSpPr>
          <p:nvPr/>
        </p:nvSpPr>
        <p:spPr bwMode="auto">
          <a:xfrm>
            <a:off x="2579688" y="4505325"/>
            <a:ext cx="16049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(400 shares @ $2)</a:t>
            </a:r>
            <a:endParaRPr lang="en-US" altLang="en-US">
              <a:solidFill>
                <a:prstClr val="black"/>
              </a:solidFill>
              <a:cs typeface="+mn-cs"/>
            </a:endParaRPr>
          </a:p>
        </p:txBody>
      </p:sp>
      <p:sp>
        <p:nvSpPr>
          <p:cNvPr id="462" name="Rectangle 16"/>
          <p:cNvSpPr>
            <a:spLocks noChangeArrowheads="1"/>
          </p:cNvSpPr>
          <p:nvPr/>
        </p:nvSpPr>
        <p:spPr bwMode="auto">
          <a:xfrm>
            <a:off x="7181850" y="4505325"/>
            <a:ext cx="4492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800</a:t>
            </a:r>
            <a:endParaRPr lang="en-US" altLang="en-US">
              <a:solidFill>
                <a:prstClr val="black"/>
              </a:solidFill>
              <a:cs typeface="+mn-cs"/>
            </a:endParaRPr>
          </a:p>
        </p:txBody>
      </p:sp>
      <p:sp>
        <p:nvSpPr>
          <p:cNvPr id="463" name="Rectangle 17"/>
          <p:cNvSpPr>
            <a:spLocks noChangeArrowheads="1"/>
          </p:cNvSpPr>
          <p:nvPr/>
        </p:nvSpPr>
        <p:spPr bwMode="auto">
          <a:xfrm>
            <a:off x="2039938" y="4730750"/>
            <a:ext cx="26828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Long-term investments - Lopez</a:t>
            </a:r>
            <a:endParaRPr lang="en-US" altLang="en-US">
              <a:solidFill>
                <a:prstClr val="black"/>
              </a:solidFill>
              <a:cs typeface="+mn-cs"/>
            </a:endParaRPr>
          </a:p>
        </p:txBody>
      </p:sp>
      <p:sp>
        <p:nvSpPr>
          <p:cNvPr id="464" name="Rectangle 18"/>
          <p:cNvSpPr>
            <a:spLocks noChangeArrowheads="1"/>
          </p:cNvSpPr>
          <p:nvPr/>
        </p:nvSpPr>
        <p:spPr bwMode="auto">
          <a:xfrm>
            <a:off x="8024813" y="4730750"/>
            <a:ext cx="4492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800</a:t>
            </a:r>
            <a:endParaRPr lang="en-US" altLang="en-US">
              <a:solidFill>
                <a:prstClr val="black"/>
              </a:solidFill>
              <a:cs typeface="+mn-cs"/>
            </a:endParaRPr>
          </a:p>
        </p:txBody>
      </p:sp>
      <p:sp>
        <p:nvSpPr>
          <p:cNvPr id="465" name="Rectangle 19"/>
          <p:cNvSpPr>
            <a:spLocks noChangeArrowheads="1"/>
          </p:cNvSpPr>
          <p:nvPr/>
        </p:nvSpPr>
        <p:spPr bwMode="auto">
          <a:xfrm>
            <a:off x="793750" y="5180013"/>
            <a:ext cx="9763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Proxima Nova" panose="02000506030000020004" pitchFamily="50" charset="0"/>
                <a:cs typeface="+mn-cs"/>
              </a:rPr>
              <a:t>12/31/20X1</a:t>
            </a:r>
            <a:endParaRPr lang="en-US" altLang="en-US" dirty="0">
              <a:solidFill>
                <a:prstClr val="black"/>
              </a:solidFill>
              <a:cs typeface="+mn-cs"/>
            </a:endParaRPr>
          </a:p>
        </p:txBody>
      </p:sp>
      <p:sp>
        <p:nvSpPr>
          <p:cNvPr id="466" name="Rectangle 20"/>
          <p:cNvSpPr>
            <a:spLocks noChangeArrowheads="1"/>
          </p:cNvSpPr>
          <p:nvPr/>
        </p:nvSpPr>
        <p:spPr bwMode="auto">
          <a:xfrm>
            <a:off x="1736725" y="5180013"/>
            <a:ext cx="43232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Proxima Nova" panose="02000506030000020004" pitchFamily="50" charset="0"/>
                <a:cs typeface="+mn-cs"/>
              </a:rPr>
              <a:t>Long-term investments – Lopez              ($2,500 x 40%)</a:t>
            </a:r>
            <a:endParaRPr lang="en-US" altLang="en-US" dirty="0">
              <a:solidFill>
                <a:prstClr val="black"/>
              </a:solidFill>
              <a:cs typeface="+mn-cs"/>
            </a:endParaRPr>
          </a:p>
        </p:txBody>
      </p:sp>
      <p:sp>
        <p:nvSpPr>
          <p:cNvPr id="467" name="Rectangle 21"/>
          <p:cNvSpPr>
            <a:spLocks noChangeArrowheads="1"/>
          </p:cNvSpPr>
          <p:nvPr/>
        </p:nvSpPr>
        <p:spPr bwMode="auto">
          <a:xfrm>
            <a:off x="7070725" y="5180013"/>
            <a:ext cx="5619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1,000</a:t>
            </a:r>
            <a:endParaRPr lang="en-US" altLang="en-US">
              <a:solidFill>
                <a:prstClr val="black"/>
              </a:solidFill>
              <a:cs typeface="+mn-cs"/>
            </a:endParaRPr>
          </a:p>
        </p:txBody>
      </p:sp>
      <p:sp>
        <p:nvSpPr>
          <p:cNvPr id="468" name="Rectangle 22"/>
          <p:cNvSpPr>
            <a:spLocks noChangeArrowheads="1"/>
          </p:cNvSpPr>
          <p:nvPr/>
        </p:nvSpPr>
        <p:spPr bwMode="auto">
          <a:xfrm>
            <a:off x="2039938" y="5405438"/>
            <a:ext cx="32670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Earnings from Long-Term Investments</a:t>
            </a:r>
            <a:endParaRPr lang="en-US" altLang="en-US">
              <a:solidFill>
                <a:prstClr val="black"/>
              </a:solidFill>
              <a:cs typeface="+mn-cs"/>
            </a:endParaRPr>
          </a:p>
        </p:txBody>
      </p:sp>
      <p:sp>
        <p:nvSpPr>
          <p:cNvPr id="469" name="Rectangle 23"/>
          <p:cNvSpPr>
            <a:spLocks noChangeArrowheads="1"/>
          </p:cNvSpPr>
          <p:nvPr/>
        </p:nvSpPr>
        <p:spPr bwMode="auto">
          <a:xfrm>
            <a:off x="7912100" y="5405438"/>
            <a:ext cx="5619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1,000</a:t>
            </a:r>
            <a:endParaRPr lang="en-US" altLang="en-US">
              <a:solidFill>
                <a:prstClr val="black"/>
              </a:solidFill>
              <a:cs typeface="+mn-cs"/>
            </a:endParaRPr>
          </a:p>
        </p:txBody>
      </p:sp>
      <p:sp>
        <p:nvSpPr>
          <p:cNvPr id="470" name="Rectangle 24"/>
          <p:cNvSpPr>
            <a:spLocks noChangeArrowheads="1"/>
          </p:cNvSpPr>
          <p:nvPr/>
        </p:nvSpPr>
        <p:spPr bwMode="auto">
          <a:xfrm>
            <a:off x="3533775" y="3603625"/>
            <a:ext cx="1470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000000"/>
                </a:solidFill>
                <a:latin typeface="Proxima Nova" panose="02000506030000020004" pitchFamily="50" charset="0"/>
                <a:cs typeface="+mn-cs"/>
              </a:rPr>
              <a:t>General Journal</a:t>
            </a:r>
            <a:endParaRPr lang="en-US" altLang="en-US">
              <a:solidFill>
                <a:prstClr val="black"/>
              </a:solidFill>
              <a:cs typeface="+mn-cs"/>
            </a:endParaRPr>
          </a:p>
        </p:txBody>
      </p:sp>
      <p:sp>
        <p:nvSpPr>
          <p:cNvPr id="471" name="Line 25"/>
          <p:cNvSpPr>
            <a:spLocks noChangeShapeType="1"/>
          </p:cNvSpPr>
          <p:nvPr/>
        </p:nvSpPr>
        <p:spPr bwMode="auto">
          <a:xfrm>
            <a:off x="749300" y="3581400"/>
            <a:ext cx="0" cy="2365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472" name="Rectangle 26"/>
          <p:cNvSpPr>
            <a:spLocks noChangeArrowheads="1"/>
          </p:cNvSpPr>
          <p:nvPr/>
        </p:nvSpPr>
        <p:spPr bwMode="auto">
          <a:xfrm>
            <a:off x="749300" y="3581400"/>
            <a:ext cx="11113" cy="236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473" name="Line 27"/>
          <p:cNvSpPr>
            <a:spLocks noChangeShapeType="1"/>
          </p:cNvSpPr>
          <p:nvPr/>
        </p:nvSpPr>
        <p:spPr bwMode="auto">
          <a:xfrm>
            <a:off x="1647825" y="3592513"/>
            <a:ext cx="0" cy="21431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474" name="Rectangle 28"/>
          <p:cNvSpPr>
            <a:spLocks noChangeArrowheads="1"/>
          </p:cNvSpPr>
          <p:nvPr/>
        </p:nvSpPr>
        <p:spPr bwMode="auto">
          <a:xfrm>
            <a:off x="1647825" y="3592513"/>
            <a:ext cx="11113" cy="2143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7" name="Line 29"/>
          <p:cNvSpPr>
            <a:spLocks noChangeShapeType="1"/>
          </p:cNvSpPr>
          <p:nvPr/>
        </p:nvSpPr>
        <p:spPr bwMode="auto">
          <a:xfrm>
            <a:off x="6699250" y="3592513"/>
            <a:ext cx="0" cy="21431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8" name="Rectangle 30"/>
          <p:cNvSpPr>
            <a:spLocks noChangeArrowheads="1"/>
          </p:cNvSpPr>
          <p:nvPr/>
        </p:nvSpPr>
        <p:spPr bwMode="auto">
          <a:xfrm>
            <a:off x="6699250" y="3592513"/>
            <a:ext cx="11113" cy="2143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9" name="Line 31"/>
          <p:cNvSpPr>
            <a:spLocks noChangeShapeType="1"/>
          </p:cNvSpPr>
          <p:nvPr/>
        </p:nvSpPr>
        <p:spPr bwMode="auto">
          <a:xfrm>
            <a:off x="7542213" y="3592513"/>
            <a:ext cx="0" cy="21431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40" name="Rectangle 32"/>
          <p:cNvSpPr>
            <a:spLocks noChangeArrowheads="1"/>
          </p:cNvSpPr>
          <p:nvPr/>
        </p:nvSpPr>
        <p:spPr bwMode="auto">
          <a:xfrm>
            <a:off x="7542213" y="3592513"/>
            <a:ext cx="11113" cy="2143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41" name="Line 33"/>
          <p:cNvSpPr>
            <a:spLocks noChangeShapeType="1"/>
          </p:cNvSpPr>
          <p:nvPr/>
        </p:nvSpPr>
        <p:spPr bwMode="auto">
          <a:xfrm>
            <a:off x="8383588" y="3592513"/>
            <a:ext cx="0" cy="2254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42" name="Rectangle 34"/>
          <p:cNvSpPr>
            <a:spLocks noChangeArrowheads="1"/>
          </p:cNvSpPr>
          <p:nvPr/>
        </p:nvSpPr>
        <p:spPr bwMode="auto">
          <a:xfrm>
            <a:off x="8383588" y="3592513"/>
            <a:ext cx="11113" cy="225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43" name="Line 35"/>
          <p:cNvSpPr>
            <a:spLocks noChangeShapeType="1"/>
          </p:cNvSpPr>
          <p:nvPr/>
        </p:nvSpPr>
        <p:spPr bwMode="auto">
          <a:xfrm>
            <a:off x="749300" y="3817938"/>
            <a:ext cx="1588" cy="180181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48" name="Rectangle 36"/>
          <p:cNvSpPr>
            <a:spLocks noChangeArrowheads="1"/>
          </p:cNvSpPr>
          <p:nvPr/>
        </p:nvSpPr>
        <p:spPr bwMode="auto">
          <a:xfrm>
            <a:off x="749300" y="3817938"/>
            <a:ext cx="11113" cy="18129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49" name="Line 37"/>
          <p:cNvSpPr>
            <a:spLocks noChangeShapeType="1"/>
          </p:cNvSpPr>
          <p:nvPr/>
        </p:nvSpPr>
        <p:spPr bwMode="auto">
          <a:xfrm>
            <a:off x="1647825" y="3817938"/>
            <a:ext cx="1588" cy="180181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50" name="Rectangle 38"/>
          <p:cNvSpPr>
            <a:spLocks noChangeArrowheads="1"/>
          </p:cNvSpPr>
          <p:nvPr/>
        </p:nvSpPr>
        <p:spPr bwMode="auto">
          <a:xfrm>
            <a:off x="1647825" y="3817938"/>
            <a:ext cx="11113" cy="18129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51" name="Line 39"/>
          <p:cNvSpPr>
            <a:spLocks noChangeShapeType="1"/>
          </p:cNvSpPr>
          <p:nvPr/>
        </p:nvSpPr>
        <p:spPr bwMode="auto">
          <a:xfrm>
            <a:off x="6699250" y="3817938"/>
            <a:ext cx="1588" cy="180181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52" name="Rectangle 40"/>
          <p:cNvSpPr>
            <a:spLocks noChangeArrowheads="1"/>
          </p:cNvSpPr>
          <p:nvPr/>
        </p:nvSpPr>
        <p:spPr bwMode="auto">
          <a:xfrm>
            <a:off x="6699250" y="3817938"/>
            <a:ext cx="11113" cy="18129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53" name="Line 41"/>
          <p:cNvSpPr>
            <a:spLocks noChangeShapeType="1"/>
          </p:cNvSpPr>
          <p:nvPr/>
        </p:nvSpPr>
        <p:spPr bwMode="auto">
          <a:xfrm>
            <a:off x="7542213" y="3817938"/>
            <a:ext cx="1588" cy="180181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54" name="Rectangle 42"/>
          <p:cNvSpPr>
            <a:spLocks noChangeArrowheads="1"/>
          </p:cNvSpPr>
          <p:nvPr/>
        </p:nvSpPr>
        <p:spPr bwMode="auto">
          <a:xfrm>
            <a:off x="7542213" y="3817938"/>
            <a:ext cx="11113" cy="18129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55" name="Line 43"/>
          <p:cNvSpPr>
            <a:spLocks noChangeShapeType="1"/>
          </p:cNvSpPr>
          <p:nvPr/>
        </p:nvSpPr>
        <p:spPr bwMode="auto">
          <a:xfrm>
            <a:off x="8383588" y="3817938"/>
            <a:ext cx="1588" cy="180181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56" name="Rectangle 44"/>
          <p:cNvSpPr>
            <a:spLocks noChangeArrowheads="1"/>
          </p:cNvSpPr>
          <p:nvPr/>
        </p:nvSpPr>
        <p:spPr bwMode="auto">
          <a:xfrm>
            <a:off x="8383588" y="3817938"/>
            <a:ext cx="11113" cy="18129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57" name="Line 45"/>
          <p:cNvSpPr>
            <a:spLocks noChangeShapeType="1"/>
          </p:cNvSpPr>
          <p:nvPr/>
        </p:nvSpPr>
        <p:spPr bwMode="auto">
          <a:xfrm>
            <a:off x="760413" y="3581400"/>
            <a:ext cx="763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58" name="Rectangle 46"/>
          <p:cNvSpPr>
            <a:spLocks noChangeArrowheads="1"/>
          </p:cNvSpPr>
          <p:nvPr/>
        </p:nvSpPr>
        <p:spPr bwMode="auto">
          <a:xfrm>
            <a:off x="760413" y="3581400"/>
            <a:ext cx="763428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59" name="Line 47"/>
          <p:cNvSpPr>
            <a:spLocks noChangeShapeType="1"/>
          </p:cNvSpPr>
          <p:nvPr/>
        </p:nvSpPr>
        <p:spPr bwMode="auto">
          <a:xfrm>
            <a:off x="760413" y="3806825"/>
            <a:ext cx="763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0" name="Rectangle 48"/>
          <p:cNvSpPr>
            <a:spLocks noChangeArrowheads="1"/>
          </p:cNvSpPr>
          <p:nvPr/>
        </p:nvSpPr>
        <p:spPr bwMode="auto">
          <a:xfrm>
            <a:off x="760413" y="3806825"/>
            <a:ext cx="763428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1" name="Line 49"/>
          <p:cNvSpPr>
            <a:spLocks noChangeShapeType="1"/>
          </p:cNvSpPr>
          <p:nvPr/>
        </p:nvSpPr>
        <p:spPr bwMode="auto">
          <a:xfrm>
            <a:off x="760413" y="4032250"/>
            <a:ext cx="763428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2" name="Rectangle 50"/>
          <p:cNvSpPr>
            <a:spLocks noChangeArrowheads="1"/>
          </p:cNvSpPr>
          <p:nvPr/>
        </p:nvSpPr>
        <p:spPr bwMode="auto">
          <a:xfrm>
            <a:off x="760413" y="4032250"/>
            <a:ext cx="7634288"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3" name="Line 51"/>
          <p:cNvSpPr>
            <a:spLocks noChangeShapeType="1"/>
          </p:cNvSpPr>
          <p:nvPr/>
        </p:nvSpPr>
        <p:spPr bwMode="auto">
          <a:xfrm>
            <a:off x="760413" y="4257675"/>
            <a:ext cx="763428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506" name="Rectangle 52"/>
          <p:cNvSpPr>
            <a:spLocks noChangeArrowheads="1"/>
          </p:cNvSpPr>
          <p:nvPr/>
        </p:nvSpPr>
        <p:spPr bwMode="auto">
          <a:xfrm>
            <a:off x="760413" y="4257675"/>
            <a:ext cx="7634288"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507" name="Line 53"/>
          <p:cNvSpPr>
            <a:spLocks noChangeShapeType="1"/>
          </p:cNvSpPr>
          <p:nvPr/>
        </p:nvSpPr>
        <p:spPr bwMode="auto">
          <a:xfrm>
            <a:off x="760413" y="4483100"/>
            <a:ext cx="763428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508" name="Rectangle 54"/>
          <p:cNvSpPr>
            <a:spLocks noChangeArrowheads="1"/>
          </p:cNvSpPr>
          <p:nvPr/>
        </p:nvSpPr>
        <p:spPr bwMode="auto">
          <a:xfrm>
            <a:off x="760413" y="4483100"/>
            <a:ext cx="7634288"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509" name="Line 55"/>
          <p:cNvSpPr>
            <a:spLocks noChangeShapeType="1"/>
          </p:cNvSpPr>
          <p:nvPr/>
        </p:nvSpPr>
        <p:spPr bwMode="auto">
          <a:xfrm>
            <a:off x="760413" y="4706938"/>
            <a:ext cx="763428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510" name="Rectangle 56"/>
          <p:cNvSpPr>
            <a:spLocks noChangeArrowheads="1"/>
          </p:cNvSpPr>
          <p:nvPr/>
        </p:nvSpPr>
        <p:spPr bwMode="auto">
          <a:xfrm>
            <a:off x="760413" y="4706938"/>
            <a:ext cx="7634288" cy="1270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511" name="Line 57"/>
          <p:cNvSpPr>
            <a:spLocks noChangeShapeType="1"/>
          </p:cNvSpPr>
          <p:nvPr/>
        </p:nvSpPr>
        <p:spPr bwMode="auto">
          <a:xfrm>
            <a:off x="760413" y="4932363"/>
            <a:ext cx="763428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6" name="Rectangle 58"/>
          <p:cNvSpPr>
            <a:spLocks noChangeArrowheads="1"/>
          </p:cNvSpPr>
          <p:nvPr/>
        </p:nvSpPr>
        <p:spPr bwMode="auto">
          <a:xfrm>
            <a:off x="760413" y="4932363"/>
            <a:ext cx="7634288"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7" name="Line 59"/>
          <p:cNvSpPr>
            <a:spLocks noChangeShapeType="1"/>
          </p:cNvSpPr>
          <p:nvPr/>
        </p:nvSpPr>
        <p:spPr bwMode="auto">
          <a:xfrm>
            <a:off x="760413" y="5157788"/>
            <a:ext cx="763428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8" name="Rectangle 60"/>
          <p:cNvSpPr>
            <a:spLocks noChangeArrowheads="1"/>
          </p:cNvSpPr>
          <p:nvPr/>
        </p:nvSpPr>
        <p:spPr bwMode="auto">
          <a:xfrm>
            <a:off x="760413" y="5157788"/>
            <a:ext cx="7634288"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9" name="Line 61"/>
          <p:cNvSpPr>
            <a:spLocks noChangeShapeType="1"/>
          </p:cNvSpPr>
          <p:nvPr/>
        </p:nvSpPr>
        <p:spPr bwMode="auto">
          <a:xfrm>
            <a:off x="760413" y="5383213"/>
            <a:ext cx="763428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0" name="Rectangle 62"/>
          <p:cNvSpPr>
            <a:spLocks noChangeArrowheads="1"/>
          </p:cNvSpPr>
          <p:nvPr/>
        </p:nvSpPr>
        <p:spPr bwMode="auto">
          <a:xfrm>
            <a:off x="760413" y="5383213"/>
            <a:ext cx="7634288"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1" name="Line 63"/>
          <p:cNvSpPr>
            <a:spLocks noChangeShapeType="1"/>
          </p:cNvSpPr>
          <p:nvPr/>
        </p:nvSpPr>
        <p:spPr bwMode="auto">
          <a:xfrm>
            <a:off x="760413" y="5608638"/>
            <a:ext cx="763428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2" name="Rectangle 64"/>
          <p:cNvSpPr>
            <a:spLocks noChangeArrowheads="1"/>
          </p:cNvSpPr>
          <p:nvPr/>
        </p:nvSpPr>
        <p:spPr bwMode="auto">
          <a:xfrm>
            <a:off x="760413" y="5608638"/>
            <a:ext cx="7634288"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3" name="Rectangle 102"/>
          <p:cNvSpPr/>
          <p:nvPr/>
        </p:nvSpPr>
        <p:spPr>
          <a:xfrm>
            <a:off x="15498" y="11141"/>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15-4</a:t>
            </a:r>
            <a:endParaRPr lang="en-US" b="1" dirty="0">
              <a:solidFill>
                <a:prstClr val="white"/>
              </a:solidFill>
            </a:endParaRPr>
          </a:p>
        </p:txBody>
      </p:sp>
    </p:spTree>
    <p:extLst>
      <p:ext uri="{BB962C8B-B14F-4D97-AF65-F5344CB8AC3E}">
        <p14:creationId xmlns:p14="http://schemas.microsoft.com/office/powerpoint/2010/main" val="20202890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5"/>
                                        </p:tgtEl>
                                        <p:attrNameLst>
                                          <p:attrName>style.visibility</p:attrName>
                                        </p:attrNameLst>
                                      </p:cBhvr>
                                      <p:to>
                                        <p:strVal val="visible"/>
                                      </p:to>
                                    </p:set>
                                    <p:animEffect transition="in" filter="fade">
                                      <p:cBhvr>
                                        <p:cTn id="12" dur="500"/>
                                        <p:tgtEl>
                                          <p:spTgt spid="4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6"/>
                                        </p:tgtEl>
                                        <p:attrNameLst>
                                          <p:attrName>style.visibility</p:attrName>
                                        </p:attrNameLst>
                                      </p:cBhvr>
                                      <p:to>
                                        <p:strVal val="visible"/>
                                      </p:to>
                                    </p:set>
                                    <p:animEffect transition="in" filter="fade">
                                      <p:cBhvr>
                                        <p:cTn id="17" dur="500"/>
                                        <p:tgtEl>
                                          <p:spTgt spid="45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57"/>
                                        </p:tgtEl>
                                        <p:attrNameLst>
                                          <p:attrName>style.visibility</p:attrName>
                                        </p:attrNameLst>
                                      </p:cBhvr>
                                      <p:to>
                                        <p:strVal val="visible"/>
                                      </p:to>
                                    </p:set>
                                    <p:animEffect transition="in" filter="fade">
                                      <p:cBhvr>
                                        <p:cTn id="22" dur="500"/>
                                        <p:tgtEl>
                                          <p:spTgt spid="45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8"/>
                                        </p:tgtEl>
                                        <p:attrNameLst>
                                          <p:attrName>style.visibility</p:attrName>
                                        </p:attrNameLst>
                                      </p:cBhvr>
                                      <p:to>
                                        <p:strVal val="visible"/>
                                      </p:to>
                                    </p:set>
                                    <p:animEffect transition="in" filter="fade">
                                      <p:cBhvr>
                                        <p:cTn id="27" dur="500"/>
                                        <p:tgtEl>
                                          <p:spTgt spid="45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48"/>
                                        </p:tgtEl>
                                        <p:attrNameLst>
                                          <p:attrName>style.visibility</p:attrName>
                                        </p:attrNameLst>
                                      </p:cBhvr>
                                      <p:to>
                                        <p:strVal val="visible"/>
                                      </p:to>
                                    </p:set>
                                    <p:animEffect transition="in" filter="fade">
                                      <p:cBhvr>
                                        <p:cTn id="42" dur="500"/>
                                        <p:tgtEl>
                                          <p:spTgt spid="44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49"/>
                                        </p:tgtEl>
                                        <p:attrNameLst>
                                          <p:attrName>style.visibility</p:attrName>
                                        </p:attrNameLst>
                                      </p:cBhvr>
                                      <p:to>
                                        <p:strVal val="visible"/>
                                      </p:to>
                                    </p:set>
                                    <p:animEffect transition="in" filter="fade">
                                      <p:cBhvr>
                                        <p:cTn id="45" dur="500"/>
                                        <p:tgtEl>
                                          <p:spTgt spid="44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59"/>
                                        </p:tgtEl>
                                        <p:attrNameLst>
                                          <p:attrName>style.visibility</p:attrName>
                                        </p:attrNameLst>
                                      </p:cBhvr>
                                      <p:to>
                                        <p:strVal val="visible"/>
                                      </p:to>
                                    </p:set>
                                    <p:animEffect transition="in" filter="fade">
                                      <p:cBhvr>
                                        <p:cTn id="50" dur="500"/>
                                        <p:tgtEl>
                                          <p:spTgt spid="45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60"/>
                                        </p:tgtEl>
                                        <p:attrNameLst>
                                          <p:attrName>style.visibility</p:attrName>
                                        </p:attrNameLst>
                                      </p:cBhvr>
                                      <p:to>
                                        <p:strVal val="visible"/>
                                      </p:to>
                                    </p:set>
                                    <p:animEffect transition="in" filter="fade">
                                      <p:cBhvr>
                                        <p:cTn id="55" dur="500"/>
                                        <p:tgtEl>
                                          <p:spTgt spid="46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61"/>
                                        </p:tgtEl>
                                        <p:attrNameLst>
                                          <p:attrName>style.visibility</p:attrName>
                                        </p:attrNameLst>
                                      </p:cBhvr>
                                      <p:to>
                                        <p:strVal val="visible"/>
                                      </p:to>
                                    </p:set>
                                    <p:animEffect transition="in" filter="fade">
                                      <p:cBhvr>
                                        <p:cTn id="60" dur="500"/>
                                        <p:tgtEl>
                                          <p:spTgt spid="46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62"/>
                                        </p:tgtEl>
                                        <p:attrNameLst>
                                          <p:attrName>style.visibility</p:attrName>
                                        </p:attrNameLst>
                                      </p:cBhvr>
                                      <p:to>
                                        <p:strVal val="visible"/>
                                      </p:to>
                                    </p:set>
                                    <p:animEffect transition="in" filter="fade">
                                      <p:cBhvr>
                                        <p:cTn id="65" dur="500"/>
                                        <p:tgtEl>
                                          <p:spTgt spid="46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63"/>
                                        </p:tgtEl>
                                        <p:attrNameLst>
                                          <p:attrName>style.visibility</p:attrName>
                                        </p:attrNameLst>
                                      </p:cBhvr>
                                      <p:to>
                                        <p:strVal val="visible"/>
                                      </p:to>
                                    </p:set>
                                    <p:animEffect transition="in" filter="fade">
                                      <p:cBhvr>
                                        <p:cTn id="70" dur="500"/>
                                        <p:tgtEl>
                                          <p:spTgt spid="46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64"/>
                                        </p:tgtEl>
                                        <p:attrNameLst>
                                          <p:attrName>style.visibility</p:attrName>
                                        </p:attrNameLst>
                                      </p:cBhvr>
                                      <p:to>
                                        <p:strVal val="visible"/>
                                      </p:to>
                                    </p:set>
                                    <p:animEffect transition="in" filter="fade">
                                      <p:cBhvr>
                                        <p:cTn id="75" dur="500"/>
                                        <p:tgtEl>
                                          <p:spTgt spid="46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500"/>
                                        <p:tgtEl>
                                          <p:spTgt spid="3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500"/>
                                        <p:tgtEl>
                                          <p:spTgt spid="31"/>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452"/>
                                        </p:tgtEl>
                                        <p:attrNameLst>
                                          <p:attrName>style.visibility</p:attrName>
                                        </p:attrNameLst>
                                      </p:cBhvr>
                                      <p:to>
                                        <p:strVal val="visible"/>
                                      </p:to>
                                    </p:set>
                                    <p:animEffect transition="in" filter="fade">
                                      <p:cBhvr>
                                        <p:cTn id="88" dur="500"/>
                                        <p:tgtEl>
                                          <p:spTgt spid="452"/>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53"/>
                                        </p:tgtEl>
                                        <p:attrNameLst>
                                          <p:attrName>style.visibility</p:attrName>
                                        </p:attrNameLst>
                                      </p:cBhvr>
                                      <p:to>
                                        <p:strVal val="visible"/>
                                      </p:to>
                                    </p:set>
                                    <p:animEffect transition="in" filter="fade">
                                      <p:cBhvr>
                                        <p:cTn id="91" dur="500"/>
                                        <p:tgtEl>
                                          <p:spTgt spid="453"/>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465"/>
                                        </p:tgtEl>
                                        <p:attrNameLst>
                                          <p:attrName>style.visibility</p:attrName>
                                        </p:attrNameLst>
                                      </p:cBhvr>
                                      <p:to>
                                        <p:strVal val="visible"/>
                                      </p:to>
                                    </p:set>
                                    <p:animEffect transition="in" filter="fade">
                                      <p:cBhvr>
                                        <p:cTn id="96" dur="500"/>
                                        <p:tgtEl>
                                          <p:spTgt spid="465"/>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466"/>
                                        </p:tgtEl>
                                        <p:attrNameLst>
                                          <p:attrName>style.visibility</p:attrName>
                                        </p:attrNameLst>
                                      </p:cBhvr>
                                      <p:to>
                                        <p:strVal val="visible"/>
                                      </p:to>
                                    </p:set>
                                    <p:animEffect transition="in" filter="fade">
                                      <p:cBhvr>
                                        <p:cTn id="101" dur="500"/>
                                        <p:tgtEl>
                                          <p:spTgt spid="466"/>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467"/>
                                        </p:tgtEl>
                                        <p:attrNameLst>
                                          <p:attrName>style.visibility</p:attrName>
                                        </p:attrNameLst>
                                      </p:cBhvr>
                                      <p:to>
                                        <p:strVal val="visible"/>
                                      </p:to>
                                    </p:set>
                                    <p:animEffect transition="in" filter="fade">
                                      <p:cBhvr>
                                        <p:cTn id="106" dur="500"/>
                                        <p:tgtEl>
                                          <p:spTgt spid="467"/>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468"/>
                                        </p:tgtEl>
                                        <p:attrNameLst>
                                          <p:attrName>style.visibility</p:attrName>
                                        </p:attrNameLst>
                                      </p:cBhvr>
                                      <p:to>
                                        <p:strVal val="visible"/>
                                      </p:to>
                                    </p:set>
                                    <p:animEffect transition="in" filter="fade">
                                      <p:cBhvr>
                                        <p:cTn id="111" dur="500"/>
                                        <p:tgtEl>
                                          <p:spTgt spid="468"/>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469"/>
                                        </p:tgtEl>
                                        <p:attrNameLst>
                                          <p:attrName>style.visibility</p:attrName>
                                        </p:attrNameLst>
                                      </p:cBhvr>
                                      <p:to>
                                        <p:strVal val="visible"/>
                                      </p:to>
                                    </p:set>
                                    <p:animEffect transition="in" filter="fade">
                                      <p:cBhvr>
                                        <p:cTn id="116" dur="500"/>
                                        <p:tgtEl>
                                          <p:spTgt spid="469"/>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450"/>
                                        </p:tgtEl>
                                        <p:attrNameLst>
                                          <p:attrName>style.visibility</p:attrName>
                                        </p:attrNameLst>
                                      </p:cBhvr>
                                      <p:to>
                                        <p:strVal val="visible"/>
                                      </p:to>
                                    </p:set>
                                    <p:animEffect transition="in" filter="fade">
                                      <p:cBhvr>
                                        <p:cTn id="121" dur="500"/>
                                        <p:tgtEl>
                                          <p:spTgt spid="450"/>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451"/>
                                        </p:tgtEl>
                                        <p:attrNameLst>
                                          <p:attrName>style.visibility</p:attrName>
                                        </p:attrNameLst>
                                      </p:cBhvr>
                                      <p:to>
                                        <p:strVal val="visible"/>
                                      </p:to>
                                    </p:set>
                                    <p:animEffect transition="in" filter="fade">
                                      <p:cBhvr>
                                        <p:cTn id="126" dur="500"/>
                                        <p:tgtEl>
                                          <p:spTgt spid="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448" grpId="0"/>
      <p:bldP spid="449" grpId="0"/>
      <p:bldP spid="450" grpId="0"/>
      <p:bldP spid="451" grpId="0"/>
      <p:bldP spid="452" grpId="0"/>
      <p:bldP spid="453" grpId="0"/>
      <p:bldP spid="10" grpId="0"/>
      <p:bldP spid="455" grpId="0"/>
      <p:bldP spid="456" grpId="0"/>
      <p:bldP spid="457" grpId="0"/>
      <p:bldP spid="458" grpId="0"/>
      <p:bldP spid="459" grpId="0"/>
      <p:bldP spid="460" grpId="0"/>
      <p:bldP spid="461" grpId="0"/>
      <p:bldP spid="462" grpId="0"/>
      <p:bldP spid="463" grpId="0"/>
      <p:bldP spid="464" grpId="0"/>
      <p:bldP spid="465" grpId="0"/>
      <p:bldP spid="466" grpId="0"/>
      <p:bldP spid="467" grpId="0"/>
      <p:bldP spid="468" grpId="0"/>
      <p:bldP spid="46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4"/>
          <p:cNvSpPr>
            <a:spLocks noGrp="1"/>
          </p:cNvSpPr>
          <p:nvPr>
            <p:ph type="ftr" sz="quarter" idx="11"/>
          </p:nvPr>
        </p:nvSpPr>
        <p:spPr>
          <a:xfrm>
            <a:off x="0" y="6629400"/>
            <a:ext cx="3657600" cy="228600"/>
          </a:xfrm>
        </p:spPr>
        <p:txBody>
          <a:bodyPr/>
          <a:lstStyle/>
          <a:p>
            <a:pPr algn="l"/>
            <a:r>
              <a:rPr lang="en-US" dirty="0">
                <a:solidFill>
                  <a:prstClr val="black">
                    <a:tint val="75000"/>
                  </a:prstClr>
                </a:solidFill>
                <a:latin typeface="Arial" pitchFamily="34" charset="0"/>
                <a:cs typeface="Arial" pitchFamily="34" charset="0"/>
              </a:rPr>
              <a:t>Copyright © McGraw-Hill Education</a:t>
            </a:r>
          </a:p>
        </p:txBody>
      </p:sp>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Rectangle 5"/>
          <p:cNvSpPr>
            <a:spLocks noChangeArrowheads="1"/>
          </p:cNvSpPr>
          <p:nvPr/>
        </p:nvSpPr>
        <p:spPr bwMode="auto">
          <a:xfrm>
            <a:off x="749300" y="2071688"/>
            <a:ext cx="3435350" cy="2460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0" name="Rectangle 6"/>
          <p:cNvSpPr>
            <a:spLocks noChangeArrowheads="1"/>
          </p:cNvSpPr>
          <p:nvPr/>
        </p:nvSpPr>
        <p:spPr bwMode="auto">
          <a:xfrm>
            <a:off x="5014913" y="2071688"/>
            <a:ext cx="3379788" cy="246063"/>
          </a:xfrm>
          <a:prstGeom prst="rect">
            <a:avLst/>
          </a:prstGeom>
          <a:solidFill>
            <a:srgbClr val="FFCCFF"/>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1" name="Rectangle 7"/>
          <p:cNvSpPr>
            <a:spLocks noChangeArrowheads="1"/>
          </p:cNvSpPr>
          <p:nvPr/>
        </p:nvSpPr>
        <p:spPr bwMode="auto">
          <a:xfrm>
            <a:off x="749300" y="3889375"/>
            <a:ext cx="7645400" cy="234950"/>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 name="Rectangle 8"/>
          <p:cNvSpPr>
            <a:spLocks noChangeArrowheads="1"/>
          </p:cNvSpPr>
          <p:nvPr/>
        </p:nvSpPr>
        <p:spPr bwMode="auto">
          <a:xfrm>
            <a:off x="793750" y="598487"/>
            <a:ext cx="584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C00000"/>
                </a:solidFill>
                <a:latin typeface="Proxima Nova" panose="02000506030000020004" pitchFamily="50" charset="0"/>
                <a:cs typeface="+mn-cs"/>
              </a:rPr>
              <a:t>20X2</a:t>
            </a:r>
            <a:endParaRPr lang="en-US" altLang="en-US">
              <a:solidFill>
                <a:prstClr val="black"/>
              </a:solidFill>
              <a:cs typeface="+mn-cs"/>
            </a:endParaRPr>
          </a:p>
        </p:txBody>
      </p:sp>
      <p:sp>
        <p:nvSpPr>
          <p:cNvPr id="23" name="Rectangle 9"/>
          <p:cNvSpPr>
            <a:spLocks noChangeArrowheads="1"/>
          </p:cNvSpPr>
          <p:nvPr/>
        </p:nvSpPr>
        <p:spPr bwMode="auto">
          <a:xfrm>
            <a:off x="793750" y="823912"/>
            <a:ext cx="5953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Aug. 1</a:t>
            </a:r>
            <a:endParaRPr lang="en-US" altLang="en-US">
              <a:solidFill>
                <a:prstClr val="black"/>
              </a:solidFill>
              <a:cs typeface="+mn-cs"/>
            </a:endParaRPr>
          </a:p>
        </p:txBody>
      </p:sp>
      <p:sp>
        <p:nvSpPr>
          <p:cNvPr id="24" name="Rectangle 10"/>
          <p:cNvSpPr>
            <a:spLocks noChangeArrowheads="1"/>
          </p:cNvSpPr>
          <p:nvPr/>
        </p:nvSpPr>
        <p:spPr bwMode="auto">
          <a:xfrm>
            <a:off x="1692275" y="823912"/>
            <a:ext cx="58269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Proxima Nova" panose="02000506030000020004" pitchFamily="50" charset="0"/>
                <a:cs typeface="+mn-cs"/>
              </a:rPr>
              <a:t>Lopez declared and paid a cash dividend of $2.25 per share. (total $2,250)</a:t>
            </a:r>
            <a:endParaRPr lang="en-US" altLang="en-US" dirty="0">
              <a:solidFill>
                <a:prstClr val="black"/>
              </a:solidFill>
              <a:cs typeface="+mn-cs"/>
            </a:endParaRPr>
          </a:p>
        </p:txBody>
      </p:sp>
      <p:sp>
        <p:nvSpPr>
          <p:cNvPr id="25" name="Rectangle 11"/>
          <p:cNvSpPr>
            <a:spLocks noChangeArrowheads="1"/>
          </p:cNvSpPr>
          <p:nvPr/>
        </p:nvSpPr>
        <p:spPr bwMode="auto">
          <a:xfrm>
            <a:off x="793750" y="1047750"/>
            <a:ext cx="695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Dec. 31</a:t>
            </a:r>
            <a:endParaRPr lang="en-US" altLang="en-US">
              <a:solidFill>
                <a:prstClr val="black"/>
              </a:solidFill>
              <a:cs typeface="+mn-cs"/>
            </a:endParaRPr>
          </a:p>
        </p:txBody>
      </p:sp>
      <p:sp>
        <p:nvSpPr>
          <p:cNvPr id="26" name="Rectangle 12"/>
          <p:cNvSpPr>
            <a:spLocks noChangeArrowheads="1"/>
          </p:cNvSpPr>
          <p:nvPr/>
        </p:nvSpPr>
        <p:spPr bwMode="auto">
          <a:xfrm>
            <a:off x="1692275" y="1047750"/>
            <a:ext cx="48275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Lopez announced that net income for the year is $2,750.</a:t>
            </a:r>
            <a:endParaRPr lang="en-US" altLang="en-US">
              <a:solidFill>
                <a:prstClr val="black"/>
              </a:solidFill>
              <a:cs typeface="+mn-cs"/>
            </a:endParaRPr>
          </a:p>
        </p:txBody>
      </p:sp>
      <p:sp>
        <p:nvSpPr>
          <p:cNvPr id="27" name="Rectangle 13"/>
          <p:cNvSpPr>
            <a:spLocks noChangeArrowheads="1"/>
          </p:cNvSpPr>
          <p:nvPr/>
        </p:nvSpPr>
        <p:spPr bwMode="auto">
          <a:xfrm>
            <a:off x="793750" y="1409700"/>
            <a:ext cx="584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C00000"/>
                </a:solidFill>
                <a:latin typeface="Proxima Nova" panose="02000506030000020004" pitchFamily="50" charset="0"/>
                <a:cs typeface="+mn-cs"/>
              </a:rPr>
              <a:t>20X3</a:t>
            </a:r>
            <a:endParaRPr lang="en-US" altLang="en-US">
              <a:solidFill>
                <a:prstClr val="black"/>
              </a:solidFill>
              <a:cs typeface="+mn-cs"/>
            </a:endParaRPr>
          </a:p>
        </p:txBody>
      </p:sp>
      <p:sp>
        <p:nvSpPr>
          <p:cNvPr id="36" name="Rectangle 14"/>
          <p:cNvSpPr>
            <a:spLocks noChangeArrowheads="1"/>
          </p:cNvSpPr>
          <p:nvPr/>
        </p:nvSpPr>
        <p:spPr bwMode="auto">
          <a:xfrm>
            <a:off x="793750" y="1633538"/>
            <a:ext cx="5508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Jan. 1</a:t>
            </a:r>
            <a:endParaRPr lang="en-US" altLang="en-US">
              <a:solidFill>
                <a:prstClr val="black"/>
              </a:solidFill>
              <a:cs typeface="+mn-cs"/>
            </a:endParaRPr>
          </a:p>
        </p:txBody>
      </p:sp>
      <p:sp>
        <p:nvSpPr>
          <p:cNvPr id="44" name="Rectangle 15"/>
          <p:cNvSpPr>
            <a:spLocks noChangeArrowheads="1"/>
          </p:cNvSpPr>
          <p:nvPr/>
        </p:nvSpPr>
        <p:spPr bwMode="auto">
          <a:xfrm>
            <a:off x="1692275" y="1633538"/>
            <a:ext cx="41322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Garcia sold 100 shares of Lopez for $1,300 cash.</a:t>
            </a:r>
            <a:endParaRPr lang="en-US" altLang="en-US">
              <a:solidFill>
                <a:prstClr val="black"/>
              </a:solidFill>
              <a:cs typeface="+mn-cs"/>
            </a:endParaRPr>
          </a:p>
        </p:txBody>
      </p:sp>
      <p:sp>
        <p:nvSpPr>
          <p:cNvPr id="45" name="Rectangle 16"/>
          <p:cNvSpPr>
            <a:spLocks noChangeArrowheads="1"/>
          </p:cNvSpPr>
          <p:nvPr/>
        </p:nvSpPr>
        <p:spPr bwMode="auto">
          <a:xfrm>
            <a:off x="793750" y="2328863"/>
            <a:ext cx="7635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1/1/20X1</a:t>
            </a:r>
            <a:endParaRPr lang="en-US" altLang="en-US">
              <a:solidFill>
                <a:prstClr val="black"/>
              </a:solidFill>
              <a:cs typeface="+mn-cs"/>
            </a:endParaRPr>
          </a:p>
        </p:txBody>
      </p:sp>
      <p:sp>
        <p:nvSpPr>
          <p:cNvPr id="46" name="Rectangle 17"/>
          <p:cNvSpPr>
            <a:spLocks noChangeArrowheads="1"/>
          </p:cNvSpPr>
          <p:nvPr/>
        </p:nvSpPr>
        <p:spPr bwMode="auto">
          <a:xfrm>
            <a:off x="1928813" y="2328863"/>
            <a:ext cx="5953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3,000</a:t>
            </a:r>
            <a:endParaRPr lang="en-US" altLang="en-US">
              <a:solidFill>
                <a:prstClr val="black"/>
              </a:solidFill>
              <a:cs typeface="+mn-cs"/>
            </a:endParaRPr>
          </a:p>
        </p:txBody>
      </p:sp>
      <p:sp>
        <p:nvSpPr>
          <p:cNvPr id="47" name="Rectangle 18"/>
          <p:cNvSpPr>
            <a:spLocks noChangeArrowheads="1"/>
          </p:cNvSpPr>
          <p:nvPr/>
        </p:nvSpPr>
        <p:spPr bwMode="auto">
          <a:xfrm>
            <a:off x="6743700" y="2328863"/>
            <a:ext cx="7635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1/1/20X1</a:t>
            </a:r>
            <a:endParaRPr lang="en-US" altLang="en-US">
              <a:solidFill>
                <a:prstClr val="black"/>
              </a:solidFill>
              <a:cs typeface="+mn-cs"/>
            </a:endParaRPr>
          </a:p>
        </p:txBody>
      </p:sp>
      <p:sp>
        <p:nvSpPr>
          <p:cNvPr id="480" name="Rectangle 19"/>
          <p:cNvSpPr>
            <a:spLocks noChangeArrowheads="1"/>
          </p:cNvSpPr>
          <p:nvPr/>
        </p:nvSpPr>
        <p:spPr bwMode="auto">
          <a:xfrm>
            <a:off x="7799388" y="2328863"/>
            <a:ext cx="5953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XXXX</a:t>
            </a:r>
            <a:endParaRPr lang="en-US" altLang="en-US">
              <a:solidFill>
                <a:prstClr val="black"/>
              </a:solidFill>
              <a:cs typeface="+mn-cs"/>
            </a:endParaRPr>
          </a:p>
        </p:txBody>
      </p:sp>
      <p:sp>
        <p:nvSpPr>
          <p:cNvPr id="481" name="Rectangle 20"/>
          <p:cNvSpPr>
            <a:spLocks noChangeArrowheads="1"/>
          </p:cNvSpPr>
          <p:nvPr/>
        </p:nvSpPr>
        <p:spPr bwMode="auto">
          <a:xfrm>
            <a:off x="2533650" y="2554288"/>
            <a:ext cx="8080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8/1/20X1</a:t>
            </a:r>
            <a:endParaRPr lang="en-US" altLang="en-US">
              <a:solidFill>
                <a:prstClr val="black"/>
              </a:solidFill>
              <a:cs typeface="+mn-cs"/>
            </a:endParaRPr>
          </a:p>
        </p:txBody>
      </p:sp>
      <p:sp>
        <p:nvSpPr>
          <p:cNvPr id="482" name="Rectangle 21"/>
          <p:cNvSpPr>
            <a:spLocks noChangeArrowheads="1"/>
          </p:cNvSpPr>
          <p:nvPr/>
        </p:nvSpPr>
        <p:spPr bwMode="auto">
          <a:xfrm>
            <a:off x="3768725" y="2554288"/>
            <a:ext cx="4492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800</a:t>
            </a:r>
            <a:endParaRPr lang="en-US" altLang="en-US">
              <a:solidFill>
                <a:prstClr val="black"/>
              </a:solidFill>
              <a:cs typeface="+mn-cs"/>
            </a:endParaRPr>
          </a:p>
        </p:txBody>
      </p:sp>
      <p:sp>
        <p:nvSpPr>
          <p:cNvPr id="486" name="Rectangle 22"/>
          <p:cNvSpPr>
            <a:spLocks noChangeArrowheads="1"/>
          </p:cNvSpPr>
          <p:nvPr/>
        </p:nvSpPr>
        <p:spPr bwMode="auto">
          <a:xfrm>
            <a:off x="5060950" y="2554288"/>
            <a:ext cx="8080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8/1/20X1</a:t>
            </a:r>
            <a:endParaRPr lang="en-US" altLang="en-US">
              <a:solidFill>
                <a:prstClr val="black"/>
              </a:solidFill>
              <a:cs typeface="+mn-cs"/>
            </a:endParaRPr>
          </a:p>
        </p:txBody>
      </p:sp>
      <p:sp>
        <p:nvSpPr>
          <p:cNvPr id="487" name="Rectangle 23"/>
          <p:cNvSpPr>
            <a:spLocks noChangeArrowheads="1"/>
          </p:cNvSpPr>
          <p:nvPr/>
        </p:nvSpPr>
        <p:spPr bwMode="auto">
          <a:xfrm>
            <a:off x="6037263" y="2554288"/>
            <a:ext cx="6064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2,000</a:t>
            </a:r>
            <a:endParaRPr lang="en-US" altLang="en-US">
              <a:solidFill>
                <a:prstClr val="black"/>
              </a:solidFill>
              <a:cs typeface="+mn-cs"/>
            </a:endParaRPr>
          </a:p>
        </p:txBody>
      </p:sp>
      <p:sp>
        <p:nvSpPr>
          <p:cNvPr id="488" name="Rectangle 24"/>
          <p:cNvSpPr>
            <a:spLocks noChangeArrowheads="1"/>
          </p:cNvSpPr>
          <p:nvPr/>
        </p:nvSpPr>
        <p:spPr bwMode="auto">
          <a:xfrm>
            <a:off x="793750" y="2778125"/>
            <a:ext cx="9763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12/31/20X1</a:t>
            </a:r>
            <a:endParaRPr lang="en-US" altLang="en-US">
              <a:solidFill>
                <a:prstClr val="black"/>
              </a:solidFill>
              <a:cs typeface="+mn-cs"/>
            </a:endParaRPr>
          </a:p>
        </p:txBody>
      </p:sp>
      <p:sp>
        <p:nvSpPr>
          <p:cNvPr id="489" name="Rectangle 25"/>
          <p:cNvSpPr>
            <a:spLocks noChangeArrowheads="1"/>
          </p:cNvSpPr>
          <p:nvPr/>
        </p:nvSpPr>
        <p:spPr bwMode="auto">
          <a:xfrm>
            <a:off x="1973263" y="2778125"/>
            <a:ext cx="5619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1,000</a:t>
            </a:r>
            <a:endParaRPr lang="en-US" altLang="en-US">
              <a:solidFill>
                <a:prstClr val="black"/>
              </a:solidFill>
              <a:cs typeface="+mn-cs"/>
            </a:endParaRPr>
          </a:p>
        </p:txBody>
      </p:sp>
      <p:sp>
        <p:nvSpPr>
          <p:cNvPr id="490" name="Rectangle 26"/>
          <p:cNvSpPr>
            <a:spLocks noChangeArrowheads="1"/>
          </p:cNvSpPr>
          <p:nvPr/>
        </p:nvSpPr>
        <p:spPr bwMode="auto">
          <a:xfrm>
            <a:off x="6743700" y="2778125"/>
            <a:ext cx="9763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12/31/20X1</a:t>
            </a:r>
            <a:endParaRPr lang="en-US" altLang="en-US">
              <a:solidFill>
                <a:prstClr val="black"/>
              </a:solidFill>
              <a:cs typeface="+mn-cs"/>
            </a:endParaRPr>
          </a:p>
        </p:txBody>
      </p:sp>
      <p:sp>
        <p:nvSpPr>
          <p:cNvPr id="491" name="Rectangle 27"/>
          <p:cNvSpPr>
            <a:spLocks noChangeArrowheads="1"/>
          </p:cNvSpPr>
          <p:nvPr/>
        </p:nvSpPr>
        <p:spPr bwMode="auto">
          <a:xfrm>
            <a:off x="7832725" y="2778125"/>
            <a:ext cx="6064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2,500</a:t>
            </a:r>
            <a:endParaRPr lang="en-US" altLang="en-US">
              <a:solidFill>
                <a:prstClr val="black"/>
              </a:solidFill>
              <a:cs typeface="+mn-cs"/>
            </a:endParaRPr>
          </a:p>
        </p:txBody>
      </p:sp>
      <p:sp>
        <p:nvSpPr>
          <p:cNvPr id="492" name="Rectangle 28"/>
          <p:cNvSpPr>
            <a:spLocks noChangeArrowheads="1"/>
          </p:cNvSpPr>
          <p:nvPr/>
        </p:nvSpPr>
        <p:spPr bwMode="auto">
          <a:xfrm>
            <a:off x="2533650" y="3001963"/>
            <a:ext cx="8524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8/1/20X2</a:t>
            </a:r>
            <a:endParaRPr lang="en-US" altLang="en-US">
              <a:solidFill>
                <a:prstClr val="black"/>
              </a:solidFill>
              <a:cs typeface="+mn-cs"/>
            </a:endParaRPr>
          </a:p>
        </p:txBody>
      </p:sp>
      <p:sp>
        <p:nvSpPr>
          <p:cNvPr id="493" name="Rectangle 29"/>
          <p:cNvSpPr>
            <a:spLocks noChangeArrowheads="1"/>
          </p:cNvSpPr>
          <p:nvPr/>
        </p:nvSpPr>
        <p:spPr bwMode="auto">
          <a:xfrm>
            <a:off x="3768725" y="3001963"/>
            <a:ext cx="4492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900</a:t>
            </a:r>
            <a:endParaRPr lang="en-US" altLang="en-US">
              <a:solidFill>
                <a:prstClr val="black"/>
              </a:solidFill>
              <a:cs typeface="+mn-cs"/>
            </a:endParaRPr>
          </a:p>
        </p:txBody>
      </p:sp>
      <p:sp>
        <p:nvSpPr>
          <p:cNvPr id="494" name="Rectangle 30"/>
          <p:cNvSpPr>
            <a:spLocks noChangeArrowheads="1"/>
          </p:cNvSpPr>
          <p:nvPr/>
        </p:nvSpPr>
        <p:spPr bwMode="auto">
          <a:xfrm>
            <a:off x="5060950" y="3001963"/>
            <a:ext cx="8524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Proxima Nova" panose="02000506030000020004" pitchFamily="50" charset="0"/>
                <a:cs typeface="+mn-cs"/>
              </a:rPr>
              <a:t>8/1/20X2</a:t>
            </a:r>
            <a:endParaRPr lang="en-US" altLang="en-US" dirty="0">
              <a:solidFill>
                <a:prstClr val="black"/>
              </a:solidFill>
              <a:cs typeface="+mn-cs"/>
            </a:endParaRPr>
          </a:p>
        </p:txBody>
      </p:sp>
      <p:sp>
        <p:nvSpPr>
          <p:cNvPr id="495" name="Rectangle 31"/>
          <p:cNvSpPr>
            <a:spLocks noChangeArrowheads="1"/>
          </p:cNvSpPr>
          <p:nvPr/>
        </p:nvSpPr>
        <p:spPr bwMode="auto">
          <a:xfrm>
            <a:off x="6059488" y="3001963"/>
            <a:ext cx="5953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2,250</a:t>
            </a:r>
            <a:endParaRPr lang="en-US" altLang="en-US">
              <a:solidFill>
                <a:prstClr val="black"/>
              </a:solidFill>
              <a:cs typeface="+mn-cs"/>
            </a:endParaRPr>
          </a:p>
        </p:txBody>
      </p:sp>
      <p:sp>
        <p:nvSpPr>
          <p:cNvPr id="496" name="Rectangle 32"/>
          <p:cNvSpPr>
            <a:spLocks noChangeArrowheads="1"/>
          </p:cNvSpPr>
          <p:nvPr/>
        </p:nvSpPr>
        <p:spPr bwMode="auto">
          <a:xfrm>
            <a:off x="793750" y="3227388"/>
            <a:ext cx="10334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12/31/20X2</a:t>
            </a:r>
            <a:endParaRPr lang="en-US" altLang="en-US">
              <a:solidFill>
                <a:prstClr val="black"/>
              </a:solidFill>
              <a:cs typeface="+mn-cs"/>
            </a:endParaRPr>
          </a:p>
        </p:txBody>
      </p:sp>
      <p:sp>
        <p:nvSpPr>
          <p:cNvPr id="497" name="Rectangle 33"/>
          <p:cNvSpPr>
            <a:spLocks noChangeArrowheads="1"/>
          </p:cNvSpPr>
          <p:nvPr/>
        </p:nvSpPr>
        <p:spPr bwMode="auto">
          <a:xfrm>
            <a:off x="2028825" y="3227388"/>
            <a:ext cx="504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1,100</a:t>
            </a:r>
            <a:endParaRPr lang="en-US" altLang="en-US">
              <a:solidFill>
                <a:prstClr val="black"/>
              </a:solidFill>
              <a:cs typeface="+mn-cs"/>
            </a:endParaRPr>
          </a:p>
        </p:txBody>
      </p:sp>
      <p:sp>
        <p:nvSpPr>
          <p:cNvPr id="498" name="Rectangle 34"/>
          <p:cNvSpPr>
            <a:spLocks noChangeArrowheads="1"/>
          </p:cNvSpPr>
          <p:nvPr/>
        </p:nvSpPr>
        <p:spPr bwMode="auto">
          <a:xfrm>
            <a:off x="6743700" y="3227388"/>
            <a:ext cx="10334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12/31/20X2</a:t>
            </a:r>
            <a:endParaRPr lang="en-US" altLang="en-US">
              <a:solidFill>
                <a:prstClr val="black"/>
              </a:solidFill>
              <a:cs typeface="+mn-cs"/>
            </a:endParaRPr>
          </a:p>
        </p:txBody>
      </p:sp>
      <p:sp>
        <p:nvSpPr>
          <p:cNvPr id="499" name="Rectangle 35"/>
          <p:cNvSpPr>
            <a:spLocks noChangeArrowheads="1"/>
          </p:cNvSpPr>
          <p:nvPr/>
        </p:nvSpPr>
        <p:spPr bwMode="auto">
          <a:xfrm>
            <a:off x="7856538" y="3227388"/>
            <a:ext cx="584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2,750</a:t>
            </a:r>
            <a:endParaRPr lang="en-US" altLang="en-US">
              <a:solidFill>
                <a:prstClr val="black"/>
              </a:solidFill>
              <a:cs typeface="+mn-cs"/>
            </a:endParaRPr>
          </a:p>
        </p:txBody>
      </p:sp>
      <p:sp>
        <p:nvSpPr>
          <p:cNvPr id="500" name="Rectangle 36"/>
          <p:cNvSpPr>
            <a:spLocks noChangeArrowheads="1"/>
          </p:cNvSpPr>
          <p:nvPr/>
        </p:nvSpPr>
        <p:spPr bwMode="auto">
          <a:xfrm>
            <a:off x="793750" y="3462338"/>
            <a:ext cx="6604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Proxima Nova" panose="02000506030000020004" pitchFamily="50" charset="0"/>
                <a:cs typeface="+mn-cs"/>
              </a:rPr>
              <a:t>1/1/20X3</a:t>
            </a:r>
            <a:endParaRPr lang="en-US" altLang="en-US" dirty="0">
              <a:solidFill>
                <a:prstClr val="black"/>
              </a:solidFill>
              <a:cs typeface="+mn-cs"/>
            </a:endParaRPr>
          </a:p>
        </p:txBody>
      </p:sp>
      <p:sp>
        <p:nvSpPr>
          <p:cNvPr id="501" name="Rectangle 37"/>
          <p:cNvSpPr>
            <a:spLocks noChangeArrowheads="1"/>
          </p:cNvSpPr>
          <p:nvPr/>
        </p:nvSpPr>
        <p:spPr bwMode="auto">
          <a:xfrm>
            <a:off x="1939925" y="3462338"/>
            <a:ext cx="5953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3,400</a:t>
            </a:r>
            <a:endParaRPr lang="en-US" altLang="en-US">
              <a:solidFill>
                <a:prstClr val="black"/>
              </a:solidFill>
              <a:cs typeface="+mn-cs"/>
            </a:endParaRPr>
          </a:p>
        </p:txBody>
      </p:sp>
      <p:sp>
        <p:nvSpPr>
          <p:cNvPr id="502" name="Rectangle 38"/>
          <p:cNvSpPr>
            <a:spLocks noChangeArrowheads="1"/>
          </p:cNvSpPr>
          <p:nvPr/>
        </p:nvSpPr>
        <p:spPr bwMode="auto">
          <a:xfrm>
            <a:off x="6913563" y="3911600"/>
            <a:ext cx="5730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000000"/>
                </a:solidFill>
                <a:latin typeface="Proxima Nova" panose="02000506030000020004" pitchFamily="50" charset="0"/>
                <a:cs typeface="+mn-cs"/>
              </a:rPr>
              <a:t>Debit</a:t>
            </a:r>
            <a:endParaRPr lang="en-US" altLang="en-US">
              <a:solidFill>
                <a:prstClr val="black"/>
              </a:solidFill>
              <a:cs typeface="+mn-cs"/>
            </a:endParaRPr>
          </a:p>
        </p:txBody>
      </p:sp>
      <p:sp>
        <p:nvSpPr>
          <p:cNvPr id="503" name="Rectangle 39"/>
          <p:cNvSpPr>
            <a:spLocks noChangeArrowheads="1"/>
          </p:cNvSpPr>
          <p:nvPr/>
        </p:nvSpPr>
        <p:spPr bwMode="auto">
          <a:xfrm>
            <a:off x="7721600" y="3911600"/>
            <a:ext cx="6397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000000"/>
                </a:solidFill>
                <a:latin typeface="Proxima Nova" panose="02000506030000020004" pitchFamily="50" charset="0"/>
                <a:cs typeface="+mn-cs"/>
              </a:rPr>
              <a:t>Credit</a:t>
            </a:r>
            <a:endParaRPr lang="en-US" altLang="en-US">
              <a:solidFill>
                <a:prstClr val="black"/>
              </a:solidFill>
              <a:cs typeface="+mn-cs"/>
            </a:endParaRPr>
          </a:p>
        </p:txBody>
      </p:sp>
      <p:sp>
        <p:nvSpPr>
          <p:cNvPr id="504" name="Rectangle 40"/>
          <p:cNvSpPr>
            <a:spLocks noChangeArrowheads="1"/>
          </p:cNvSpPr>
          <p:nvPr/>
        </p:nvSpPr>
        <p:spPr bwMode="auto">
          <a:xfrm>
            <a:off x="793750" y="4135438"/>
            <a:ext cx="8524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Proxima Nova" panose="02000506030000020004" pitchFamily="50" charset="0"/>
                <a:cs typeface="+mn-cs"/>
              </a:rPr>
              <a:t>8/1/20X2</a:t>
            </a:r>
            <a:endParaRPr lang="en-US" altLang="en-US" dirty="0">
              <a:solidFill>
                <a:prstClr val="black"/>
              </a:solidFill>
              <a:cs typeface="+mn-cs"/>
            </a:endParaRPr>
          </a:p>
        </p:txBody>
      </p:sp>
      <p:sp>
        <p:nvSpPr>
          <p:cNvPr id="505" name="Rectangle 41"/>
          <p:cNvSpPr>
            <a:spLocks noChangeArrowheads="1"/>
          </p:cNvSpPr>
          <p:nvPr/>
        </p:nvSpPr>
        <p:spPr bwMode="auto">
          <a:xfrm>
            <a:off x="1736725" y="4135438"/>
            <a:ext cx="5270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Cash</a:t>
            </a:r>
            <a:endParaRPr lang="en-US" altLang="en-US">
              <a:solidFill>
                <a:prstClr val="black"/>
              </a:solidFill>
              <a:cs typeface="+mn-cs"/>
            </a:endParaRPr>
          </a:p>
        </p:txBody>
      </p:sp>
      <p:sp>
        <p:nvSpPr>
          <p:cNvPr id="103" name="Rectangle 42"/>
          <p:cNvSpPr>
            <a:spLocks noChangeArrowheads="1"/>
          </p:cNvSpPr>
          <p:nvPr/>
        </p:nvSpPr>
        <p:spPr bwMode="auto">
          <a:xfrm>
            <a:off x="2579688" y="4135438"/>
            <a:ext cx="18859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(400 shares @ $2.25)</a:t>
            </a:r>
            <a:endParaRPr lang="en-US" altLang="en-US">
              <a:solidFill>
                <a:prstClr val="black"/>
              </a:solidFill>
              <a:cs typeface="+mn-cs"/>
            </a:endParaRPr>
          </a:p>
        </p:txBody>
      </p:sp>
      <p:sp>
        <p:nvSpPr>
          <p:cNvPr id="104" name="Rectangle 43"/>
          <p:cNvSpPr>
            <a:spLocks noChangeArrowheads="1"/>
          </p:cNvSpPr>
          <p:nvPr/>
        </p:nvSpPr>
        <p:spPr bwMode="auto">
          <a:xfrm>
            <a:off x="7181850" y="4135438"/>
            <a:ext cx="4492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900</a:t>
            </a:r>
            <a:endParaRPr lang="en-US" altLang="en-US">
              <a:solidFill>
                <a:prstClr val="black"/>
              </a:solidFill>
              <a:cs typeface="+mn-cs"/>
            </a:endParaRPr>
          </a:p>
        </p:txBody>
      </p:sp>
      <p:sp>
        <p:nvSpPr>
          <p:cNvPr id="105" name="Rectangle 44"/>
          <p:cNvSpPr>
            <a:spLocks noChangeArrowheads="1"/>
          </p:cNvSpPr>
          <p:nvPr/>
        </p:nvSpPr>
        <p:spPr bwMode="auto">
          <a:xfrm>
            <a:off x="2039938" y="4360863"/>
            <a:ext cx="26828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Long-term investments - Lopez</a:t>
            </a:r>
            <a:endParaRPr lang="en-US" altLang="en-US">
              <a:solidFill>
                <a:prstClr val="black"/>
              </a:solidFill>
              <a:cs typeface="+mn-cs"/>
            </a:endParaRPr>
          </a:p>
        </p:txBody>
      </p:sp>
      <p:sp>
        <p:nvSpPr>
          <p:cNvPr id="106" name="Rectangle 45"/>
          <p:cNvSpPr>
            <a:spLocks noChangeArrowheads="1"/>
          </p:cNvSpPr>
          <p:nvPr/>
        </p:nvSpPr>
        <p:spPr bwMode="auto">
          <a:xfrm>
            <a:off x="8024813" y="4360863"/>
            <a:ext cx="4492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900</a:t>
            </a:r>
            <a:endParaRPr lang="en-US" altLang="en-US">
              <a:solidFill>
                <a:prstClr val="black"/>
              </a:solidFill>
              <a:cs typeface="+mn-cs"/>
            </a:endParaRPr>
          </a:p>
        </p:txBody>
      </p:sp>
      <p:sp>
        <p:nvSpPr>
          <p:cNvPr id="107" name="Rectangle 46"/>
          <p:cNvSpPr>
            <a:spLocks noChangeArrowheads="1"/>
          </p:cNvSpPr>
          <p:nvPr/>
        </p:nvSpPr>
        <p:spPr bwMode="auto">
          <a:xfrm>
            <a:off x="793750" y="4808538"/>
            <a:ext cx="10334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12/31/20X2</a:t>
            </a:r>
            <a:endParaRPr lang="en-US" altLang="en-US">
              <a:solidFill>
                <a:prstClr val="black"/>
              </a:solidFill>
              <a:cs typeface="+mn-cs"/>
            </a:endParaRPr>
          </a:p>
        </p:txBody>
      </p:sp>
      <p:sp>
        <p:nvSpPr>
          <p:cNvPr id="108" name="Rectangle 47"/>
          <p:cNvSpPr>
            <a:spLocks noChangeArrowheads="1"/>
          </p:cNvSpPr>
          <p:nvPr/>
        </p:nvSpPr>
        <p:spPr bwMode="auto">
          <a:xfrm>
            <a:off x="1736725" y="4808538"/>
            <a:ext cx="45845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Proxima Nova" panose="02000506030000020004" pitchFamily="50" charset="0"/>
                <a:cs typeface="+mn-cs"/>
              </a:rPr>
              <a:t>Long-term investments – Lopez                   ($2,750 x 40%)</a:t>
            </a:r>
            <a:endParaRPr lang="en-US" altLang="en-US" dirty="0">
              <a:solidFill>
                <a:prstClr val="black"/>
              </a:solidFill>
              <a:cs typeface="+mn-cs"/>
            </a:endParaRPr>
          </a:p>
        </p:txBody>
      </p:sp>
      <p:sp>
        <p:nvSpPr>
          <p:cNvPr id="109" name="Rectangle 48"/>
          <p:cNvSpPr>
            <a:spLocks noChangeArrowheads="1"/>
          </p:cNvSpPr>
          <p:nvPr/>
        </p:nvSpPr>
        <p:spPr bwMode="auto">
          <a:xfrm>
            <a:off x="7126288" y="4808538"/>
            <a:ext cx="504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1,100</a:t>
            </a:r>
            <a:endParaRPr lang="en-US" altLang="en-US">
              <a:solidFill>
                <a:prstClr val="black"/>
              </a:solidFill>
              <a:cs typeface="+mn-cs"/>
            </a:endParaRPr>
          </a:p>
        </p:txBody>
      </p:sp>
      <p:sp>
        <p:nvSpPr>
          <p:cNvPr id="110" name="Rectangle 49"/>
          <p:cNvSpPr>
            <a:spLocks noChangeArrowheads="1"/>
          </p:cNvSpPr>
          <p:nvPr/>
        </p:nvSpPr>
        <p:spPr bwMode="auto">
          <a:xfrm>
            <a:off x="2039938" y="5033963"/>
            <a:ext cx="32670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Earnings from Long-Term Investments</a:t>
            </a:r>
            <a:endParaRPr lang="en-US" altLang="en-US">
              <a:solidFill>
                <a:prstClr val="black"/>
              </a:solidFill>
              <a:cs typeface="+mn-cs"/>
            </a:endParaRPr>
          </a:p>
        </p:txBody>
      </p:sp>
      <p:sp>
        <p:nvSpPr>
          <p:cNvPr id="111" name="Rectangle 50"/>
          <p:cNvSpPr>
            <a:spLocks noChangeArrowheads="1"/>
          </p:cNvSpPr>
          <p:nvPr/>
        </p:nvSpPr>
        <p:spPr bwMode="auto">
          <a:xfrm>
            <a:off x="7967663" y="5033963"/>
            <a:ext cx="504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1,100</a:t>
            </a:r>
            <a:endParaRPr lang="en-US" altLang="en-US">
              <a:solidFill>
                <a:prstClr val="black"/>
              </a:solidFill>
              <a:cs typeface="+mn-cs"/>
            </a:endParaRPr>
          </a:p>
        </p:txBody>
      </p:sp>
      <p:sp>
        <p:nvSpPr>
          <p:cNvPr id="112" name="Rectangle 51"/>
          <p:cNvSpPr>
            <a:spLocks noChangeArrowheads="1"/>
          </p:cNvSpPr>
          <p:nvPr/>
        </p:nvSpPr>
        <p:spPr bwMode="auto">
          <a:xfrm>
            <a:off x="793750" y="5483225"/>
            <a:ext cx="8080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Proxima Nova" panose="02000506030000020004" pitchFamily="50" charset="0"/>
                <a:cs typeface="+mn-cs"/>
              </a:rPr>
              <a:t>1/1/20X3</a:t>
            </a:r>
            <a:endParaRPr lang="en-US" altLang="en-US" dirty="0">
              <a:solidFill>
                <a:prstClr val="black"/>
              </a:solidFill>
              <a:cs typeface="+mn-cs"/>
            </a:endParaRPr>
          </a:p>
        </p:txBody>
      </p:sp>
      <p:sp>
        <p:nvSpPr>
          <p:cNvPr id="113" name="Rectangle 52"/>
          <p:cNvSpPr>
            <a:spLocks noChangeArrowheads="1"/>
          </p:cNvSpPr>
          <p:nvPr/>
        </p:nvSpPr>
        <p:spPr bwMode="auto">
          <a:xfrm>
            <a:off x="1736725" y="5483225"/>
            <a:ext cx="5270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Cash</a:t>
            </a:r>
            <a:endParaRPr lang="en-US" altLang="en-US">
              <a:solidFill>
                <a:prstClr val="black"/>
              </a:solidFill>
              <a:cs typeface="+mn-cs"/>
            </a:endParaRPr>
          </a:p>
        </p:txBody>
      </p:sp>
      <p:sp>
        <p:nvSpPr>
          <p:cNvPr id="116" name="Rectangle 53"/>
          <p:cNvSpPr>
            <a:spLocks noChangeArrowheads="1"/>
          </p:cNvSpPr>
          <p:nvPr/>
        </p:nvSpPr>
        <p:spPr bwMode="auto">
          <a:xfrm>
            <a:off x="7081838" y="5483225"/>
            <a:ext cx="5508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1,300</a:t>
            </a:r>
            <a:endParaRPr lang="en-US" altLang="en-US">
              <a:solidFill>
                <a:prstClr val="black"/>
              </a:solidFill>
              <a:cs typeface="+mn-cs"/>
            </a:endParaRPr>
          </a:p>
        </p:txBody>
      </p:sp>
      <p:sp>
        <p:nvSpPr>
          <p:cNvPr id="117" name="Rectangle 54"/>
          <p:cNvSpPr>
            <a:spLocks noChangeArrowheads="1"/>
          </p:cNvSpPr>
          <p:nvPr/>
        </p:nvSpPr>
        <p:spPr bwMode="auto">
          <a:xfrm>
            <a:off x="2039938" y="5707063"/>
            <a:ext cx="26828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Proxima Nova" panose="02000506030000020004" pitchFamily="50" charset="0"/>
                <a:cs typeface="+mn-cs"/>
              </a:rPr>
              <a:t>Long-term investments - Lopez</a:t>
            </a:r>
            <a:endParaRPr lang="en-US" altLang="en-US" dirty="0">
              <a:solidFill>
                <a:prstClr val="black"/>
              </a:solidFill>
              <a:cs typeface="+mn-cs"/>
            </a:endParaRPr>
          </a:p>
        </p:txBody>
      </p:sp>
      <p:sp>
        <p:nvSpPr>
          <p:cNvPr id="118" name="Rectangle 55"/>
          <p:cNvSpPr>
            <a:spLocks noChangeArrowheads="1"/>
          </p:cNvSpPr>
          <p:nvPr/>
        </p:nvSpPr>
        <p:spPr bwMode="auto">
          <a:xfrm>
            <a:off x="5105400" y="5707063"/>
            <a:ext cx="16843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($3,400 x 100/400)</a:t>
            </a:r>
            <a:endParaRPr lang="en-US" altLang="en-US">
              <a:solidFill>
                <a:prstClr val="black"/>
              </a:solidFill>
              <a:cs typeface="+mn-cs"/>
            </a:endParaRPr>
          </a:p>
        </p:txBody>
      </p:sp>
      <p:sp>
        <p:nvSpPr>
          <p:cNvPr id="119" name="Rectangle 56"/>
          <p:cNvSpPr>
            <a:spLocks noChangeArrowheads="1"/>
          </p:cNvSpPr>
          <p:nvPr/>
        </p:nvSpPr>
        <p:spPr bwMode="auto">
          <a:xfrm>
            <a:off x="8035925" y="5707063"/>
            <a:ext cx="4381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850</a:t>
            </a:r>
            <a:endParaRPr lang="en-US" altLang="en-US">
              <a:solidFill>
                <a:prstClr val="black"/>
              </a:solidFill>
              <a:cs typeface="+mn-cs"/>
            </a:endParaRPr>
          </a:p>
        </p:txBody>
      </p:sp>
      <p:sp>
        <p:nvSpPr>
          <p:cNvPr id="120" name="Rectangle 57"/>
          <p:cNvSpPr>
            <a:spLocks noChangeArrowheads="1"/>
          </p:cNvSpPr>
          <p:nvPr/>
        </p:nvSpPr>
        <p:spPr bwMode="auto">
          <a:xfrm>
            <a:off x="2039938" y="5930900"/>
            <a:ext cx="23129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Gain on sale of investment</a:t>
            </a:r>
            <a:endParaRPr lang="en-US" altLang="en-US">
              <a:solidFill>
                <a:prstClr val="black"/>
              </a:solidFill>
              <a:cs typeface="+mn-cs"/>
            </a:endParaRPr>
          </a:p>
        </p:txBody>
      </p:sp>
      <p:sp>
        <p:nvSpPr>
          <p:cNvPr id="121" name="Rectangle 58"/>
          <p:cNvSpPr>
            <a:spLocks noChangeArrowheads="1"/>
          </p:cNvSpPr>
          <p:nvPr/>
        </p:nvSpPr>
        <p:spPr bwMode="auto">
          <a:xfrm>
            <a:off x="8035925" y="5930900"/>
            <a:ext cx="4381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450</a:t>
            </a:r>
            <a:endParaRPr lang="en-US" altLang="en-US">
              <a:solidFill>
                <a:prstClr val="black"/>
              </a:solidFill>
              <a:cs typeface="+mn-cs"/>
            </a:endParaRPr>
          </a:p>
        </p:txBody>
      </p:sp>
      <p:sp>
        <p:nvSpPr>
          <p:cNvPr id="122" name="Rectangle 59"/>
          <p:cNvSpPr>
            <a:spLocks noChangeArrowheads="1"/>
          </p:cNvSpPr>
          <p:nvPr/>
        </p:nvSpPr>
        <p:spPr bwMode="auto">
          <a:xfrm>
            <a:off x="1220788" y="2093913"/>
            <a:ext cx="27733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000000"/>
                </a:solidFill>
                <a:latin typeface="Proxima Nova" panose="02000506030000020004" pitchFamily="50" charset="0"/>
                <a:cs typeface="+mn-cs"/>
              </a:rPr>
              <a:t>Long-term investments - Lopez</a:t>
            </a:r>
            <a:endParaRPr lang="en-US" altLang="en-US">
              <a:solidFill>
                <a:prstClr val="black"/>
              </a:solidFill>
              <a:cs typeface="+mn-cs"/>
            </a:endParaRPr>
          </a:p>
        </p:txBody>
      </p:sp>
      <p:sp>
        <p:nvSpPr>
          <p:cNvPr id="123" name="Rectangle 60"/>
          <p:cNvSpPr>
            <a:spLocks noChangeArrowheads="1"/>
          </p:cNvSpPr>
          <p:nvPr/>
        </p:nvSpPr>
        <p:spPr bwMode="auto">
          <a:xfrm>
            <a:off x="5262563" y="2093913"/>
            <a:ext cx="31877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000000"/>
                </a:solidFill>
                <a:latin typeface="Proxima Nova" panose="02000506030000020004" pitchFamily="50" charset="0"/>
                <a:cs typeface="+mn-cs"/>
              </a:rPr>
              <a:t>Lopez (Investee) Retained Earnings </a:t>
            </a:r>
            <a:endParaRPr lang="en-US" altLang="en-US">
              <a:solidFill>
                <a:prstClr val="black"/>
              </a:solidFill>
              <a:cs typeface="+mn-cs"/>
            </a:endParaRPr>
          </a:p>
        </p:txBody>
      </p:sp>
      <p:sp>
        <p:nvSpPr>
          <p:cNvPr id="124" name="Rectangle 61"/>
          <p:cNvSpPr>
            <a:spLocks noChangeArrowheads="1"/>
          </p:cNvSpPr>
          <p:nvPr/>
        </p:nvSpPr>
        <p:spPr bwMode="auto">
          <a:xfrm>
            <a:off x="3533775" y="3911600"/>
            <a:ext cx="1470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000000"/>
                </a:solidFill>
                <a:latin typeface="Proxima Nova" panose="02000506030000020004" pitchFamily="50" charset="0"/>
                <a:cs typeface="+mn-cs"/>
              </a:rPr>
              <a:t>General Journal</a:t>
            </a:r>
            <a:endParaRPr lang="en-US" altLang="en-US">
              <a:solidFill>
                <a:prstClr val="black"/>
              </a:solidFill>
              <a:cs typeface="+mn-cs"/>
            </a:endParaRPr>
          </a:p>
        </p:txBody>
      </p:sp>
      <p:sp>
        <p:nvSpPr>
          <p:cNvPr id="125" name="Rectangle 62"/>
          <p:cNvSpPr>
            <a:spLocks noChangeArrowheads="1"/>
          </p:cNvSpPr>
          <p:nvPr/>
        </p:nvSpPr>
        <p:spPr bwMode="auto">
          <a:xfrm>
            <a:off x="749300" y="2060575"/>
            <a:ext cx="3435350"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6" name="Rectangle 63"/>
          <p:cNvSpPr>
            <a:spLocks noChangeArrowheads="1"/>
          </p:cNvSpPr>
          <p:nvPr/>
        </p:nvSpPr>
        <p:spPr bwMode="auto">
          <a:xfrm>
            <a:off x="749300" y="2295525"/>
            <a:ext cx="3435350"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7" name="Rectangle 64"/>
          <p:cNvSpPr>
            <a:spLocks noChangeArrowheads="1"/>
          </p:cNvSpPr>
          <p:nvPr/>
        </p:nvSpPr>
        <p:spPr bwMode="auto">
          <a:xfrm>
            <a:off x="749300" y="3429000"/>
            <a:ext cx="3435350"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52" name="Rectangle 65"/>
          <p:cNvSpPr>
            <a:spLocks noChangeArrowheads="1"/>
          </p:cNvSpPr>
          <p:nvPr/>
        </p:nvSpPr>
        <p:spPr bwMode="auto">
          <a:xfrm>
            <a:off x="6688138" y="2317750"/>
            <a:ext cx="22225" cy="13589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53" name="Line 66"/>
          <p:cNvSpPr>
            <a:spLocks noChangeShapeType="1"/>
          </p:cNvSpPr>
          <p:nvPr/>
        </p:nvSpPr>
        <p:spPr bwMode="auto">
          <a:xfrm>
            <a:off x="749300" y="3889375"/>
            <a:ext cx="0" cy="2349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54" name="Rectangle 67"/>
          <p:cNvSpPr>
            <a:spLocks noChangeArrowheads="1"/>
          </p:cNvSpPr>
          <p:nvPr/>
        </p:nvSpPr>
        <p:spPr bwMode="auto">
          <a:xfrm>
            <a:off x="749300" y="3889375"/>
            <a:ext cx="11113" cy="2349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55" name="Line 68"/>
          <p:cNvSpPr>
            <a:spLocks noChangeShapeType="1"/>
          </p:cNvSpPr>
          <p:nvPr/>
        </p:nvSpPr>
        <p:spPr bwMode="auto">
          <a:xfrm>
            <a:off x="1647825" y="3900488"/>
            <a:ext cx="0" cy="2127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56" name="Rectangle 69"/>
          <p:cNvSpPr>
            <a:spLocks noChangeArrowheads="1"/>
          </p:cNvSpPr>
          <p:nvPr/>
        </p:nvSpPr>
        <p:spPr bwMode="auto">
          <a:xfrm>
            <a:off x="1647825" y="3900488"/>
            <a:ext cx="11113" cy="2127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57" name="Line 70"/>
          <p:cNvSpPr>
            <a:spLocks noChangeShapeType="1"/>
          </p:cNvSpPr>
          <p:nvPr/>
        </p:nvSpPr>
        <p:spPr bwMode="auto">
          <a:xfrm>
            <a:off x="6699250" y="3900488"/>
            <a:ext cx="0" cy="2127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58" name="Rectangle 71"/>
          <p:cNvSpPr>
            <a:spLocks noChangeArrowheads="1"/>
          </p:cNvSpPr>
          <p:nvPr/>
        </p:nvSpPr>
        <p:spPr bwMode="auto">
          <a:xfrm>
            <a:off x="6699250" y="3900488"/>
            <a:ext cx="11113" cy="2127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59" name="Line 72"/>
          <p:cNvSpPr>
            <a:spLocks noChangeShapeType="1"/>
          </p:cNvSpPr>
          <p:nvPr/>
        </p:nvSpPr>
        <p:spPr bwMode="auto">
          <a:xfrm>
            <a:off x="7542213" y="3900488"/>
            <a:ext cx="0" cy="2127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60" name="Rectangle 73"/>
          <p:cNvSpPr>
            <a:spLocks noChangeArrowheads="1"/>
          </p:cNvSpPr>
          <p:nvPr/>
        </p:nvSpPr>
        <p:spPr bwMode="auto">
          <a:xfrm>
            <a:off x="7542213" y="3900488"/>
            <a:ext cx="11113" cy="2127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61" name="Line 74"/>
          <p:cNvSpPr>
            <a:spLocks noChangeShapeType="1"/>
          </p:cNvSpPr>
          <p:nvPr/>
        </p:nvSpPr>
        <p:spPr bwMode="auto">
          <a:xfrm>
            <a:off x="8383588" y="3900488"/>
            <a:ext cx="0" cy="2238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63" name="Rectangle 75"/>
          <p:cNvSpPr>
            <a:spLocks noChangeArrowheads="1"/>
          </p:cNvSpPr>
          <p:nvPr/>
        </p:nvSpPr>
        <p:spPr bwMode="auto">
          <a:xfrm>
            <a:off x="8383588" y="3900488"/>
            <a:ext cx="11113" cy="2238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64" name="Rectangle 76"/>
          <p:cNvSpPr>
            <a:spLocks noChangeArrowheads="1"/>
          </p:cNvSpPr>
          <p:nvPr/>
        </p:nvSpPr>
        <p:spPr bwMode="auto">
          <a:xfrm>
            <a:off x="2478088" y="2317750"/>
            <a:ext cx="22225" cy="13589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65" name="Line 77"/>
          <p:cNvSpPr>
            <a:spLocks noChangeShapeType="1"/>
          </p:cNvSpPr>
          <p:nvPr/>
        </p:nvSpPr>
        <p:spPr bwMode="auto">
          <a:xfrm>
            <a:off x="6699250" y="4124325"/>
            <a:ext cx="0" cy="20208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66" name="Rectangle 78"/>
          <p:cNvSpPr>
            <a:spLocks noChangeArrowheads="1"/>
          </p:cNvSpPr>
          <p:nvPr/>
        </p:nvSpPr>
        <p:spPr bwMode="auto">
          <a:xfrm>
            <a:off x="6699250" y="4124325"/>
            <a:ext cx="11113" cy="20208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67" name="Line 79"/>
          <p:cNvSpPr>
            <a:spLocks noChangeShapeType="1"/>
          </p:cNvSpPr>
          <p:nvPr/>
        </p:nvSpPr>
        <p:spPr bwMode="auto">
          <a:xfrm>
            <a:off x="749300" y="4124325"/>
            <a:ext cx="0" cy="20208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68" name="Rectangle 80"/>
          <p:cNvSpPr>
            <a:spLocks noChangeArrowheads="1"/>
          </p:cNvSpPr>
          <p:nvPr/>
        </p:nvSpPr>
        <p:spPr bwMode="auto">
          <a:xfrm>
            <a:off x="749300" y="4124325"/>
            <a:ext cx="11113" cy="20208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69" name="Line 81"/>
          <p:cNvSpPr>
            <a:spLocks noChangeShapeType="1"/>
          </p:cNvSpPr>
          <p:nvPr/>
        </p:nvSpPr>
        <p:spPr bwMode="auto">
          <a:xfrm>
            <a:off x="1647825" y="4124325"/>
            <a:ext cx="0" cy="20208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70" name="Rectangle 82"/>
          <p:cNvSpPr>
            <a:spLocks noChangeArrowheads="1"/>
          </p:cNvSpPr>
          <p:nvPr/>
        </p:nvSpPr>
        <p:spPr bwMode="auto">
          <a:xfrm>
            <a:off x="1647825" y="4124325"/>
            <a:ext cx="11113" cy="20208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71" name="Line 83"/>
          <p:cNvSpPr>
            <a:spLocks noChangeShapeType="1"/>
          </p:cNvSpPr>
          <p:nvPr/>
        </p:nvSpPr>
        <p:spPr bwMode="auto">
          <a:xfrm>
            <a:off x="7542213" y="4124325"/>
            <a:ext cx="0" cy="20208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72" name="Rectangle 84"/>
          <p:cNvSpPr>
            <a:spLocks noChangeArrowheads="1"/>
          </p:cNvSpPr>
          <p:nvPr/>
        </p:nvSpPr>
        <p:spPr bwMode="auto">
          <a:xfrm>
            <a:off x="7542213" y="4124325"/>
            <a:ext cx="11113" cy="20208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73" name="Line 85"/>
          <p:cNvSpPr>
            <a:spLocks noChangeShapeType="1"/>
          </p:cNvSpPr>
          <p:nvPr/>
        </p:nvSpPr>
        <p:spPr bwMode="auto">
          <a:xfrm>
            <a:off x="8383588" y="4124325"/>
            <a:ext cx="0" cy="20208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74" name="Rectangle 86"/>
          <p:cNvSpPr>
            <a:spLocks noChangeArrowheads="1"/>
          </p:cNvSpPr>
          <p:nvPr/>
        </p:nvSpPr>
        <p:spPr bwMode="auto">
          <a:xfrm>
            <a:off x="8383588" y="4124325"/>
            <a:ext cx="11113" cy="20208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75" name="Rectangle 87"/>
          <p:cNvSpPr>
            <a:spLocks noChangeArrowheads="1"/>
          </p:cNvSpPr>
          <p:nvPr/>
        </p:nvSpPr>
        <p:spPr bwMode="auto">
          <a:xfrm>
            <a:off x="5014913" y="2060575"/>
            <a:ext cx="3379788"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76" name="Rectangle 88"/>
          <p:cNvSpPr>
            <a:spLocks noChangeArrowheads="1"/>
          </p:cNvSpPr>
          <p:nvPr/>
        </p:nvSpPr>
        <p:spPr bwMode="auto">
          <a:xfrm>
            <a:off x="5014913" y="2295525"/>
            <a:ext cx="3379788"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78" name="Line 90"/>
          <p:cNvSpPr>
            <a:spLocks noChangeShapeType="1"/>
          </p:cNvSpPr>
          <p:nvPr/>
        </p:nvSpPr>
        <p:spPr bwMode="auto">
          <a:xfrm>
            <a:off x="760413" y="3889375"/>
            <a:ext cx="763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79" name="Rectangle 91"/>
          <p:cNvSpPr>
            <a:spLocks noChangeArrowheads="1"/>
          </p:cNvSpPr>
          <p:nvPr/>
        </p:nvSpPr>
        <p:spPr bwMode="auto">
          <a:xfrm>
            <a:off x="760413" y="3889375"/>
            <a:ext cx="763428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80" name="Line 92"/>
          <p:cNvSpPr>
            <a:spLocks noChangeShapeType="1"/>
          </p:cNvSpPr>
          <p:nvPr/>
        </p:nvSpPr>
        <p:spPr bwMode="auto">
          <a:xfrm>
            <a:off x="760413" y="4113213"/>
            <a:ext cx="763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81" name="Rectangle 93"/>
          <p:cNvSpPr>
            <a:spLocks noChangeArrowheads="1"/>
          </p:cNvSpPr>
          <p:nvPr/>
        </p:nvSpPr>
        <p:spPr bwMode="auto">
          <a:xfrm>
            <a:off x="760413" y="4113213"/>
            <a:ext cx="763428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82" name="Line 94"/>
          <p:cNvSpPr>
            <a:spLocks noChangeShapeType="1"/>
          </p:cNvSpPr>
          <p:nvPr/>
        </p:nvSpPr>
        <p:spPr bwMode="auto">
          <a:xfrm>
            <a:off x="760413" y="4338638"/>
            <a:ext cx="763428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83" name="Rectangle 95"/>
          <p:cNvSpPr>
            <a:spLocks noChangeArrowheads="1"/>
          </p:cNvSpPr>
          <p:nvPr/>
        </p:nvSpPr>
        <p:spPr bwMode="auto">
          <a:xfrm>
            <a:off x="760413" y="4338638"/>
            <a:ext cx="7634288"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84" name="Line 96"/>
          <p:cNvSpPr>
            <a:spLocks noChangeShapeType="1"/>
          </p:cNvSpPr>
          <p:nvPr/>
        </p:nvSpPr>
        <p:spPr bwMode="auto">
          <a:xfrm>
            <a:off x="760413" y="4562475"/>
            <a:ext cx="763428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85" name="Rectangle 97"/>
          <p:cNvSpPr>
            <a:spLocks noChangeArrowheads="1"/>
          </p:cNvSpPr>
          <p:nvPr/>
        </p:nvSpPr>
        <p:spPr bwMode="auto">
          <a:xfrm>
            <a:off x="760413" y="4562475"/>
            <a:ext cx="7634288"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86" name="Line 98"/>
          <p:cNvSpPr>
            <a:spLocks noChangeShapeType="1"/>
          </p:cNvSpPr>
          <p:nvPr/>
        </p:nvSpPr>
        <p:spPr bwMode="auto">
          <a:xfrm>
            <a:off x="760413" y="4786313"/>
            <a:ext cx="763428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87" name="Rectangle 99"/>
          <p:cNvSpPr>
            <a:spLocks noChangeArrowheads="1"/>
          </p:cNvSpPr>
          <p:nvPr/>
        </p:nvSpPr>
        <p:spPr bwMode="auto">
          <a:xfrm>
            <a:off x="760413" y="4786313"/>
            <a:ext cx="7634288"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88" name="Line 100"/>
          <p:cNvSpPr>
            <a:spLocks noChangeShapeType="1"/>
          </p:cNvSpPr>
          <p:nvPr/>
        </p:nvSpPr>
        <p:spPr bwMode="auto">
          <a:xfrm>
            <a:off x="760413" y="5011738"/>
            <a:ext cx="763428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89" name="Rectangle 101"/>
          <p:cNvSpPr>
            <a:spLocks noChangeArrowheads="1"/>
          </p:cNvSpPr>
          <p:nvPr/>
        </p:nvSpPr>
        <p:spPr bwMode="auto">
          <a:xfrm>
            <a:off x="760413" y="5011738"/>
            <a:ext cx="7634288"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90" name="Line 102"/>
          <p:cNvSpPr>
            <a:spLocks noChangeShapeType="1"/>
          </p:cNvSpPr>
          <p:nvPr/>
        </p:nvSpPr>
        <p:spPr bwMode="auto">
          <a:xfrm>
            <a:off x="760413" y="5235575"/>
            <a:ext cx="763428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96" name="Rectangle 103"/>
          <p:cNvSpPr>
            <a:spLocks noChangeArrowheads="1"/>
          </p:cNvSpPr>
          <p:nvPr/>
        </p:nvSpPr>
        <p:spPr bwMode="auto">
          <a:xfrm>
            <a:off x="760413" y="5235575"/>
            <a:ext cx="7634288"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98" name="Line 104"/>
          <p:cNvSpPr>
            <a:spLocks noChangeShapeType="1"/>
          </p:cNvSpPr>
          <p:nvPr/>
        </p:nvSpPr>
        <p:spPr bwMode="auto">
          <a:xfrm>
            <a:off x="760413" y="5459413"/>
            <a:ext cx="763428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99" name="Rectangle 105"/>
          <p:cNvSpPr>
            <a:spLocks noChangeArrowheads="1"/>
          </p:cNvSpPr>
          <p:nvPr/>
        </p:nvSpPr>
        <p:spPr bwMode="auto">
          <a:xfrm>
            <a:off x="760413" y="5459413"/>
            <a:ext cx="7634288" cy="1270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400" name="Line 106"/>
          <p:cNvSpPr>
            <a:spLocks noChangeShapeType="1"/>
          </p:cNvSpPr>
          <p:nvPr/>
        </p:nvSpPr>
        <p:spPr bwMode="auto">
          <a:xfrm>
            <a:off x="760413" y="5684838"/>
            <a:ext cx="763428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401" name="Rectangle 107"/>
          <p:cNvSpPr>
            <a:spLocks noChangeArrowheads="1"/>
          </p:cNvSpPr>
          <p:nvPr/>
        </p:nvSpPr>
        <p:spPr bwMode="auto">
          <a:xfrm>
            <a:off x="760413" y="5684838"/>
            <a:ext cx="7634288"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402" name="Line 108"/>
          <p:cNvSpPr>
            <a:spLocks noChangeShapeType="1"/>
          </p:cNvSpPr>
          <p:nvPr/>
        </p:nvSpPr>
        <p:spPr bwMode="auto">
          <a:xfrm>
            <a:off x="760413" y="5908675"/>
            <a:ext cx="763428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403" name="Rectangle 109"/>
          <p:cNvSpPr>
            <a:spLocks noChangeArrowheads="1"/>
          </p:cNvSpPr>
          <p:nvPr/>
        </p:nvSpPr>
        <p:spPr bwMode="auto">
          <a:xfrm>
            <a:off x="760413" y="5908675"/>
            <a:ext cx="7634288"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404" name="Line 110"/>
          <p:cNvSpPr>
            <a:spLocks noChangeShapeType="1"/>
          </p:cNvSpPr>
          <p:nvPr/>
        </p:nvSpPr>
        <p:spPr bwMode="auto">
          <a:xfrm>
            <a:off x="760413" y="6134100"/>
            <a:ext cx="763428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405" name="Rectangle 111"/>
          <p:cNvSpPr>
            <a:spLocks noChangeArrowheads="1"/>
          </p:cNvSpPr>
          <p:nvPr/>
        </p:nvSpPr>
        <p:spPr bwMode="auto">
          <a:xfrm>
            <a:off x="760413" y="6134100"/>
            <a:ext cx="7634288"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4" name="Rectangle 113"/>
          <p:cNvSpPr/>
          <p:nvPr/>
        </p:nvSpPr>
        <p:spPr>
          <a:xfrm>
            <a:off x="15498" y="11141"/>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15-4</a:t>
            </a:r>
            <a:endParaRPr lang="en-US" b="1" dirty="0">
              <a:solidFill>
                <a:prstClr val="white"/>
              </a:solidFill>
            </a:endParaRPr>
          </a:p>
        </p:txBody>
      </p:sp>
    </p:spTree>
    <p:extLst>
      <p:ext uri="{BB962C8B-B14F-4D97-AF65-F5344CB8AC3E}">
        <p14:creationId xmlns:p14="http://schemas.microsoft.com/office/powerpoint/2010/main" val="5611752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4"/>
                                        </p:tgtEl>
                                        <p:attrNameLst>
                                          <p:attrName>style.visibility</p:attrName>
                                        </p:attrNameLst>
                                      </p:cBhvr>
                                      <p:to>
                                        <p:strVal val="visible"/>
                                      </p:to>
                                    </p:set>
                                    <p:animEffect transition="in" filter="fade">
                                      <p:cBhvr>
                                        <p:cTn id="7" dur="500"/>
                                        <p:tgtEl>
                                          <p:spTgt spid="4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5"/>
                                        </p:tgtEl>
                                        <p:attrNameLst>
                                          <p:attrName>style.visibility</p:attrName>
                                        </p:attrNameLst>
                                      </p:cBhvr>
                                      <p:to>
                                        <p:strVal val="visible"/>
                                      </p:to>
                                    </p:set>
                                    <p:animEffect transition="in" filter="fade">
                                      <p:cBhvr>
                                        <p:cTn id="10" dur="500"/>
                                        <p:tgtEl>
                                          <p:spTgt spid="49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04"/>
                                        </p:tgtEl>
                                        <p:attrNameLst>
                                          <p:attrName>style.visibility</p:attrName>
                                        </p:attrNameLst>
                                      </p:cBhvr>
                                      <p:to>
                                        <p:strVal val="visible"/>
                                      </p:to>
                                    </p:set>
                                    <p:animEffect transition="in" filter="fade">
                                      <p:cBhvr>
                                        <p:cTn id="15" dur="500"/>
                                        <p:tgtEl>
                                          <p:spTgt spid="50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05"/>
                                        </p:tgtEl>
                                        <p:attrNameLst>
                                          <p:attrName>style.visibility</p:attrName>
                                        </p:attrNameLst>
                                      </p:cBhvr>
                                      <p:to>
                                        <p:strVal val="visible"/>
                                      </p:to>
                                    </p:set>
                                    <p:animEffect transition="in" filter="fade">
                                      <p:cBhvr>
                                        <p:cTn id="20" dur="500"/>
                                        <p:tgtEl>
                                          <p:spTgt spid="50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3"/>
                                        </p:tgtEl>
                                        <p:attrNameLst>
                                          <p:attrName>style.visibility</p:attrName>
                                        </p:attrNameLst>
                                      </p:cBhvr>
                                      <p:to>
                                        <p:strVal val="visible"/>
                                      </p:to>
                                    </p:set>
                                    <p:animEffect transition="in" filter="fade">
                                      <p:cBhvr>
                                        <p:cTn id="25" dur="500"/>
                                        <p:tgtEl>
                                          <p:spTgt spid="10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4"/>
                                        </p:tgtEl>
                                        <p:attrNameLst>
                                          <p:attrName>style.visibility</p:attrName>
                                        </p:attrNameLst>
                                      </p:cBhvr>
                                      <p:to>
                                        <p:strVal val="visible"/>
                                      </p:to>
                                    </p:set>
                                    <p:animEffect transition="in" filter="fade">
                                      <p:cBhvr>
                                        <p:cTn id="30" dur="500"/>
                                        <p:tgtEl>
                                          <p:spTgt spid="10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fade">
                                      <p:cBhvr>
                                        <p:cTn id="35" dur="500"/>
                                        <p:tgtEl>
                                          <p:spTgt spid="10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6"/>
                                        </p:tgtEl>
                                        <p:attrNameLst>
                                          <p:attrName>style.visibility</p:attrName>
                                        </p:attrNameLst>
                                      </p:cBhvr>
                                      <p:to>
                                        <p:strVal val="visible"/>
                                      </p:to>
                                    </p:set>
                                    <p:animEffect transition="in" filter="fade">
                                      <p:cBhvr>
                                        <p:cTn id="40" dur="500"/>
                                        <p:tgtEl>
                                          <p:spTgt spid="10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92"/>
                                        </p:tgtEl>
                                        <p:attrNameLst>
                                          <p:attrName>style.visibility</p:attrName>
                                        </p:attrNameLst>
                                      </p:cBhvr>
                                      <p:to>
                                        <p:strVal val="visible"/>
                                      </p:to>
                                    </p:set>
                                    <p:animEffect transition="in" filter="fade">
                                      <p:cBhvr>
                                        <p:cTn id="45" dur="500"/>
                                        <p:tgtEl>
                                          <p:spTgt spid="49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93"/>
                                        </p:tgtEl>
                                        <p:attrNameLst>
                                          <p:attrName>style.visibility</p:attrName>
                                        </p:attrNameLst>
                                      </p:cBhvr>
                                      <p:to>
                                        <p:strVal val="visible"/>
                                      </p:to>
                                    </p:set>
                                    <p:animEffect transition="in" filter="fade">
                                      <p:cBhvr>
                                        <p:cTn id="50" dur="500"/>
                                        <p:tgtEl>
                                          <p:spTgt spid="49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98"/>
                                        </p:tgtEl>
                                        <p:attrNameLst>
                                          <p:attrName>style.visibility</p:attrName>
                                        </p:attrNameLst>
                                      </p:cBhvr>
                                      <p:to>
                                        <p:strVal val="visible"/>
                                      </p:to>
                                    </p:set>
                                    <p:animEffect transition="in" filter="fade">
                                      <p:cBhvr>
                                        <p:cTn id="55" dur="500"/>
                                        <p:tgtEl>
                                          <p:spTgt spid="49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99"/>
                                        </p:tgtEl>
                                        <p:attrNameLst>
                                          <p:attrName>style.visibility</p:attrName>
                                        </p:attrNameLst>
                                      </p:cBhvr>
                                      <p:to>
                                        <p:strVal val="visible"/>
                                      </p:to>
                                    </p:set>
                                    <p:animEffect transition="in" filter="fade">
                                      <p:cBhvr>
                                        <p:cTn id="60" dur="500"/>
                                        <p:tgtEl>
                                          <p:spTgt spid="49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07"/>
                                        </p:tgtEl>
                                        <p:attrNameLst>
                                          <p:attrName>style.visibility</p:attrName>
                                        </p:attrNameLst>
                                      </p:cBhvr>
                                      <p:to>
                                        <p:strVal val="visible"/>
                                      </p:to>
                                    </p:set>
                                    <p:animEffect transition="in" filter="fade">
                                      <p:cBhvr>
                                        <p:cTn id="65" dur="500"/>
                                        <p:tgtEl>
                                          <p:spTgt spid="10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08"/>
                                        </p:tgtEl>
                                        <p:attrNameLst>
                                          <p:attrName>style.visibility</p:attrName>
                                        </p:attrNameLst>
                                      </p:cBhvr>
                                      <p:to>
                                        <p:strVal val="visible"/>
                                      </p:to>
                                    </p:set>
                                    <p:animEffect transition="in" filter="fade">
                                      <p:cBhvr>
                                        <p:cTn id="70" dur="500"/>
                                        <p:tgtEl>
                                          <p:spTgt spid="10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fade">
                                      <p:cBhvr>
                                        <p:cTn id="75" dur="500"/>
                                        <p:tgtEl>
                                          <p:spTgt spid="10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10"/>
                                        </p:tgtEl>
                                        <p:attrNameLst>
                                          <p:attrName>style.visibility</p:attrName>
                                        </p:attrNameLst>
                                      </p:cBhvr>
                                      <p:to>
                                        <p:strVal val="visible"/>
                                      </p:to>
                                    </p:set>
                                    <p:animEffect transition="in" filter="fade">
                                      <p:cBhvr>
                                        <p:cTn id="80" dur="500"/>
                                        <p:tgtEl>
                                          <p:spTgt spid="110"/>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500"/>
                                        <p:tgtEl>
                                          <p:spTgt spid="111"/>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496"/>
                                        </p:tgtEl>
                                        <p:attrNameLst>
                                          <p:attrName>style.visibility</p:attrName>
                                        </p:attrNameLst>
                                      </p:cBhvr>
                                      <p:to>
                                        <p:strVal val="visible"/>
                                      </p:to>
                                    </p:set>
                                    <p:animEffect transition="in" filter="fade">
                                      <p:cBhvr>
                                        <p:cTn id="90" dur="500"/>
                                        <p:tgtEl>
                                          <p:spTgt spid="496"/>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497"/>
                                        </p:tgtEl>
                                        <p:attrNameLst>
                                          <p:attrName>style.visibility</p:attrName>
                                        </p:attrNameLst>
                                      </p:cBhvr>
                                      <p:to>
                                        <p:strVal val="visible"/>
                                      </p:to>
                                    </p:set>
                                    <p:animEffect transition="in" filter="fade">
                                      <p:cBhvr>
                                        <p:cTn id="95" dur="500"/>
                                        <p:tgtEl>
                                          <p:spTgt spid="497"/>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12"/>
                                        </p:tgtEl>
                                        <p:attrNameLst>
                                          <p:attrName>style.visibility</p:attrName>
                                        </p:attrNameLst>
                                      </p:cBhvr>
                                      <p:to>
                                        <p:strVal val="visible"/>
                                      </p:to>
                                    </p:set>
                                    <p:animEffect transition="in" filter="fade">
                                      <p:cBhvr>
                                        <p:cTn id="100" dur="500"/>
                                        <p:tgtEl>
                                          <p:spTgt spid="112"/>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13"/>
                                        </p:tgtEl>
                                        <p:attrNameLst>
                                          <p:attrName>style.visibility</p:attrName>
                                        </p:attrNameLst>
                                      </p:cBhvr>
                                      <p:to>
                                        <p:strVal val="visible"/>
                                      </p:to>
                                    </p:set>
                                    <p:animEffect transition="in" filter="fade">
                                      <p:cBhvr>
                                        <p:cTn id="103" dur="500"/>
                                        <p:tgtEl>
                                          <p:spTgt spid="113"/>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16"/>
                                        </p:tgtEl>
                                        <p:attrNameLst>
                                          <p:attrName>style.visibility</p:attrName>
                                        </p:attrNameLst>
                                      </p:cBhvr>
                                      <p:to>
                                        <p:strVal val="visible"/>
                                      </p:to>
                                    </p:set>
                                    <p:animEffect transition="in" filter="fade">
                                      <p:cBhvr>
                                        <p:cTn id="106" dur="500"/>
                                        <p:tgtEl>
                                          <p:spTgt spid="116"/>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500"/>
                                        </p:tgtEl>
                                        <p:attrNameLst>
                                          <p:attrName>style.visibility</p:attrName>
                                        </p:attrNameLst>
                                      </p:cBhvr>
                                      <p:to>
                                        <p:strVal val="visible"/>
                                      </p:to>
                                    </p:set>
                                    <p:animEffect transition="in" filter="fade">
                                      <p:cBhvr>
                                        <p:cTn id="111" dur="500"/>
                                        <p:tgtEl>
                                          <p:spTgt spid="500"/>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01"/>
                                        </p:tgtEl>
                                        <p:attrNameLst>
                                          <p:attrName>style.visibility</p:attrName>
                                        </p:attrNameLst>
                                      </p:cBhvr>
                                      <p:to>
                                        <p:strVal val="visible"/>
                                      </p:to>
                                    </p:set>
                                    <p:animEffect transition="in" filter="fade">
                                      <p:cBhvr>
                                        <p:cTn id="114" dur="500"/>
                                        <p:tgtEl>
                                          <p:spTgt spid="501"/>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27"/>
                                        </p:tgtEl>
                                        <p:attrNameLst>
                                          <p:attrName>style.visibility</p:attrName>
                                        </p:attrNameLst>
                                      </p:cBhvr>
                                      <p:to>
                                        <p:strVal val="visible"/>
                                      </p:to>
                                    </p:set>
                                    <p:animEffect transition="in" filter="fade">
                                      <p:cBhvr>
                                        <p:cTn id="117" dur="500"/>
                                        <p:tgtEl>
                                          <p:spTgt spid="127"/>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17"/>
                                        </p:tgtEl>
                                        <p:attrNameLst>
                                          <p:attrName>style.visibility</p:attrName>
                                        </p:attrNameLst>
                                      </p:cBhvr>
                                      <p:to>
                                        <p:strVal val="visible"/>
                                      </p:to>
                                    </p:set>
                                    <p:animEffect transition="in" filter="fade">
                                      <p:cBhvr>
                                        <p:cTn id="122" dur="500"/>
                                        <p:tgtEl>
                                          <p:spTgt spid="117"/>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118"/>
                                        </p:tgtEl>
                                        <p:attrNameLst>
                                          <p:attrName>style.visibility</p:attrName>
                                        </p:attrNameLst>
                                      </p:cBhvr>
                                      <p:to>
                                        <p:strVal val="visible"/>
                                      </p:to>
                                    </p:set>
                                    <p:animEffect transition="in" filter="fade">
                                      <p:cBhvr>
                                        <p:cTn id="127" dur="500"/>
                                        <p:tgtEl>
                                          <p:spTgt spid="118"/>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119"/>
                                        </p:tgtEl>
                                        <p:attrNameLst>
                                          <p:attrName>style.visibility</p:attrName>
                                        </p:attrNameLst>
                                      </p:cBhvr>
                                      <p:to>
                                        <p:strVal val="visible"/>
                                      </p:to>
                                    </p:set>
                                    <p:animEffect transition="in" filter="fade">
                                      <p:cBhvr>
                                        <p:cTn id="132" dur="500"/>
                                        <p:tgtEl>
                                          <p:spTgt spid="119"/>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500"/>
                                        <p:tgtEl>
                                          <p:spTgt spid="120"/>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121"/>
                                        </p:tgtEl>
                                        <p:attrNameLst>
                                          <p:attrName>style.visibility</p:attrName>
                                        </p:attrNameLst>
                                      </p:cBhvr>
                                      <p:to>
                                        <p:strVal val="visible"/>
                                      </p:to>
                                    </p:set>
                                    <p:animEffect transition="in" filter="fade">
                                      <p:cBhvr>
                                        <p:cTn id="142"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 grpId="0"/>
      <p:bldP spid="493" grpId="0"/>
      <p:bldP spid="494" grpId="0"/>
      <p:bldP spid="495" grpId="0"/>
      <p:bldP spid="496" grpId="0"/>
      <p:bldP spid="497" grpId="0"/>
      <p:bldP spid="498" grpId="0"/>
      <p:bldP spid="499" grpId="0"/>
      <p:bldP spid="500" grpId="0"/>
      <p:bldP spid="501" grpId="0"/>
      <p:bldP spid="504" grpId="0"/>
      <p:bldP spid="505" grpId="0"/>
      <p:bldP spid="103" grpId="0"/>
      <p:bldP spid="104" grpId="0"/>
      <p:bldP spid="105" grpId="0"/>
      <p:bldP spid="106" grpId="0"/>
      <p:bldP spid="107" grpId="0"/>
      <p:bldP spid="108" grpId="0"/>
      <p:bldP spid="109" grpId="0"/>
      <p:bldP spid="110" grpId="0"/>
      <p:bldP spid="111" grpId="0"/>
      <p:bldP spid="112" grpId="0"/>
      <p:bldP spid="113" grpId="0"/>
      <p:bldP spid="116" grpId="0"/>
      <p:bldP spid="117" grpId="0"/>
      <p:bldP spid="118" grpId="0"/>
      <p:bldP spid="119" grpId="0"/>
      <p:bldP spid="120" grpId="0"/>
      <p:bldP spid="121" grpId="0"/>
      <p:bldP spid="12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1336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A1:	</a:t>
            </a:r>
            <a:br>
              <a:rPr lang="en-US" altLang="en-US" dirty="0" smtClean="0"/>
            </a:br>
            <a:r>
              <a:rPr lang="en-US" dirty="0" smtClean="0"/>
              <a:t>Compute </a:t>
            </a:r>
            <a:r>
              <a:rPr lang="en-US" dirty="0"/>
              <a:t>and analyze the components of return on total </a:t>
            </a:r>
            <a:r>
              <a:rPr lang="en-US" dirty="0" smtClean="0"/>
              <a:t>assets.</a:t>
            </a:r>
            <a:r>
              <a:rPr lang="en-US" dirty="0"/>
              <a:t/>
            </a:r>
            <a:br>
              <a:rPr lang="en-US" dirty="0"/>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6C25645-4374-48F9-9DCD-C24633F30E46}" type="slidenum">
              <a:rPr lang="en-US" altLang="en-US" smtClean="0">
                <a:solidFill>
                  <a:srgbClr val="898989"/>
                </a:solidFill>
              </a:rPr>
              <a:pPr/>
              <a:t>49</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9309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748096"/>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609600"/>
            <a:ext cx="8229600" cy="1295400"/>
          </a:xfrm>
        </p:spPr>
        <p:txBody>
          <a:bodyPr/>
          <a:lstStyle/>
          <a:p>
            <a:r>
              <a:rPr lang="en-US" altLang="en-US" b="1" dirty="0" smtClean="0"/>
              <a:t>Investments of Selected Companies</a:t>
            </a:r>
          </a:p>
        </p:txBody>
      </p:sp>
      <p:sp>
        <p:nvSpPr>
          <p:cNvPr id="5" name="Rectangle 4"/>
          <p:cNvSpPr/>
          <p:nvPr/>
        </p:nvSpPr>
        <p:spPr>
          <a:xfrm>
            <a:off x="800100" y="1981200"/>
            <a:ext cx="7543800" cy="954107"/>
          </a:xfrm>
          <a:prstGeom prst="rect">
            <a:avLst/>
          </a:prstGeom>
          <a:solidFill>
            <a:schemeClr val="bg1">
              <a:lumMod val="85000"/>
            </a:schemeClr>
          </a:solidFill>
          <a:ln>
            <a:solidFill>
              <a:schemeClr val="tx2"/>
            </a:solidFill>
          </a:ln>
        </p:spPr>
        <p:txBody>
          <a:bodyPr wrap="square">
            <a:spAutoFit/>
          </a:bodyPr>
          <a:lstStyle/>
          <a:p>
            <a:pPr algn="ctr">
              <a:defRPr sz="1680" b="1" i="0" u="none" strike="noStrike" kern="1200" baseline="0">
                <a:solidFill>
                  <a:prstClr val="black"/>
                </a:solidFill>
                <a:latin typeface="Arial" pitchFamily="34" charset="0"/>
                <a:ea typeface="+mn-ea"/>
                <a:cs typeface="Arial" pitchFamily="34" charset="0"/>
              </a:defRPr>
            </a:pPr>
            <a:r>
              <a:rPr lang="en-US" sz="2800" b="1" dirty="0">
                <a:solidFill>
                  <a:schemeClr val="accent1">
                    <a:lumMod val="50000"/>
                  </a:schemeClr>
                </a:solidFill>
                <a:latin typeface="Arial" pitchFamily="34" charset="0"/>
                <a:cs typeface="Arial" pitchFamily="34" charset="0"/>
              </a:rPr>
              <a:t>Short-Term (S-T) and Long-Term (L-T) Investments as a Percent of Total Assets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C64D6B89-E144-42D2-802F-E11A9B9EBE51}" type="slidenum">
              <a:rPr lang="en-US" smtClean="0"/>
              <a:pPr>
                <a:defRPr/>
              </a:pPr>
              <a:t>5</a:t>
            </a:fld>
            <a:endParaRPr lang="en-US" dirty="0"/>
          </a:p>
        </p:txBody>
      </p:sp>
      <p:sp>
        <p:nvSpPr>
          <p:cNvPr id="8" name="Rounded Rectangle 7"/>
          <p:cNvSpPr/>
          <p:nvPr/>
        </p:nvSpPr>
        <p:spPr>
          <a:xfrm>
            <a:off x="138113" y="6553200"/>
            <a:ext cx="7634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t>Distinguish between debt and equity securities and between short-term and long-term investments.</a:t>
            </a:r>
          </a:p>
        </p:txBody>
      </p:sp>
      <p:sp>
        <p:nvSpPr>
          <p:cNvPr id="9" name="TextBox 8"/>
          <p:cNvSpPr txBox="1"/>
          <p:nvPr/>
        </p:nvSpPr>
        <p:spPr>
          <a:xfrm>
            <a:off x="7924800" y="8579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15.1</a:t>
            </a:r>
            <a:endParaRPr lang="en-US" kern="0" dirty="0">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2209800" y="3253597"/>
            <a:ext cx="5002793" cy="22894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685800"/>
            <a:ext cx="8229600" cy="1219200"/>
          </a:xfrm>
        </p:spPr>
        <p:txBody>
          <a:bodyPr/>
          <a:lstStyle/>
          <a:p>
            <a:r>
              <a:rPr lang="en-US" altLang="en-US" b="1" dirty="0" smtClean="0"/>
              <a:t>Components of </a:t>
            </a:r>
            <a:br>
              <a:rPr lang="en-US" altLang="en-US" b="1" dirty="0" smtClean="0"/>
            </a:br>
            <a:r>
              <a:rPr lang="en-US" altLang="en-US" b="1" dirty="0" smtClean="0"/>
              <a:t>Return on Total Assets</a:t>
            </a:r>
          </a:p>
        </p:txBody>
      </p:sp>
      <p:sp>
        <p:nvSpPr>
          <p:cNvPr id="87043" name="Text Box 5"/>
          <p:cNvSpPr txBox="1">
            <a:spLocks noChangeArrowheads="1"/>
          </p:cNvSpPr>
          <p:nvPr/>
        </p:nvSpPr>
        <p:spPr bwMode="auto">
          <a:xfrm>
            <a:off x="838200" y="2133600"/>
            <a:ext cx="2185988" cy="830263"/>
          </a:xfrm>
          <a:prstGeom prst="rect">
            <a:avLst/>
          </a:prstGeom>
          <a:noFill/>
          <a:ln w="12700">
            <a:noFill/>
            <a:miter lim="800000"/>
            <a:headEnd/>
            <a:tailEnd/>
          </a:ln>
        </p:spPr>
        <p:txBody>
          <a:bodyPr>
            <a:spAutoFit/>
          </a:bodyPr>
          <a:lstStyle/>
          <a:p>
            <a:pPr algn="ctr" eaLnBrk="0" hangingPunct="0">
              <a:spcBef>
                <a:spcPct val="50000"/>
              </a:spcBef>
            </a:pPr>
            <a:r>
              <a:rPr lang="en-US" altLang="en-US" sz="2400" b="1" dirty="0">
                <a:solidFill>
                  <a:srgbClr val="006600"/>
                </a:solidFill>
              </a:rPr>
              <a:t>Return on</a:t>
            </a:r>
            <a:br>
              <a:rPr lang="en-US" altLang="en-US" sz="2400" b="1" dirty="0">
                <a:solidFill>
                  <a:srgbClr val="006600"/>
                </a:solidFill>
              </a:rPr>
            </a:br>
            <a:r>
              <a:rPr lang="en-US" altLang="en-US" sz="2400" b="1" dirty="0">
                <a:solidFill>
                  <a:srgbClr val="006600"/>
                </a:solidFill>
              </a:rPr>
              <a:t>total assets</a:t>
            </a:r>
          </a:p>
        </p:txBody>
      </p:sp>
      <p:sp>
        <p:nvSpPr>
          <p:cNvPr id="87044" name="Text Box 6"/>
          <p:cNvSpPr txBox="1">
            <a:spLocks noChangeArrowheads="1"/>
          </p:cNvSpPr>
          <p:nvPr/>
        </p:nvSpPr>
        <p:spPr bwMode="auto">
          <a:xfrm>
            <a:off x="3243263" y="2316163"/>
            <a:ext cx="450850" cy="457200"/>
          </a:xfrm>
          <a:prstGeom prst="rect">
            <a:avLst/>
          </a:prstGeom>
          <a:noFill/>
          <a:ln w="12700">
            <a:noFill/>
            <a:miter lim="800000"/>
            <a:headEnd/>
            <a:tailEnd/>
          </a:ln>
        </p:spPr>
        <p:txBody>
          <a:bodyPr>
            <a:spAutoFit/>
          </a:bodyPr>
          <a:lstStyle/>
          <a:p>
            <a:pPr eaLnBrk="0" hangingPunct="0"/>
            <a:r>
              <a:rPr lang="en-US" altLang="en-US" sz="2400" b="1" dirty="0">
                <a:solidFill>
                  <a:srgbClr val="006600"/>
                </a:solidFill>
              </a:rPr>
              <a:t>=</a:t>
            </a:r>
          </a:p>
        </p:txBody>
      </p:sp>
      <p:sp>
        <p:nvSpPr>
          <p:cNvPr id="87045" name="Text Box 7"/>
          <p:cNvSpPr txBox="1">
            <a:spLocks noChangeArrowheads="1"/>
          </p:cNvSpPr>
          <p:nvPr/>
        </p:nvSpPr>
        <p:spPr bwMode="auto">
          <a:xfrm>
            <a:off x="3709988" y="2133600"/>
            <a:ext cx="1474787" cy="830263"/>
          </a:xfrm>
          <a:prstGeom prst="rect">
            <a:avLst/>
          </a:prstGeom>
          <a:noFill/>
          <a:ln w="12700">
            <a:noFill/>
            <a:miter lim="800000"/>
            <a:headEnd/>
            <a:tailEnd/>
          </a:ln>
        </p:spPr>
        <p:txBody>
          <a:bodyPr>
            <a:spAutoFit/>
          </a:bodyPr>
          <a:lstStyle/>
          <a:p>
            <a:pPr algn="ctr" eaLnBrk="0" hangingPunct="0"/>
            <a:r>
              <a:rPr lang="en-US" altLang="en-US" sz="2400" b="1" dirty="0">
                <a:solidFill>
                  <a:srgbClr val="006600"/>
                </a:solidFill>
              </a:rPr>
              <a:t>Profit</a:t>
            </a:r>
          </a:p>
          <a:p>
            <a:pPr algn="ctr" eaLnBrk="0" hangingPunct="0"/>
            <a:r>
              <a:rPr lang="en-US" altLang="en-US" sz="2400" b="1" dirty="0">
                <a:solidFill>
                  <a:srgbClr val="006600"/>
                </a:solidFill>
              </a:rPr>
              <a:t>margin</a:t>
            </a:r>
          </a:p>
        </p:txBody>
      </p:sp>
      <p:sp>
        <p:nvSpPr>
          <p:cNvPr id="87046" name="Text Box 8"/>
          <p:cNvSpPr txBox="1">
            <a:spLocks noChangeArrowheads="1"/>
          </p:cNvSpPr>
          <p:nvPr/>
        </p:nvSpPr>
        <p:spPr bwMode="auto">
          <a:xfrm>
            <a:off x="5338763" y="2316163"/>
            <a:ext cx="450850" cy="457200"/>
          </a:xfrm>
          <a:prstGeom prst="rect">
            <a:avLst/>
          </a:prstGeom>
          <a:noFill/>
          <a:ln w="12700">
            <a:noFill/>
            <a:miter lim="800000"/>
            <a:headEnd/>
            <a:tailEnd/>
          </a:ln>
        </p:spPr>
        <p:txBody>
          <a:bodyPr>
            <a:spAutoFit/>
          </a:bodyPr>
          <a:lstStyle/>
          <a:p>
            <a:pPr eaLnBrk="0" hangingPunct="0"/>
            <a:r>
              <a:rPr lang="en-US" altLang="en-US" sz="2400" b="1" dirty="0">
                <a:solidFill>
                  <a:srgbClr val="006600"/>
                </a:solidFill>
              </a:rPr>
              <a:t>×</a:t>
            </a:r>
          </a:p>
        </p:txBody>
      </p:sp>
      <p:sp>
        <p:nvSpPr>
          <p:cNvPr id="87047" name="Text Box 9"/>
          <p:cNvSpPr txBox="1">
            <a:spLocks noChangeArrowheads="1"/>
          </p:cNvSpPr>
          <p:nvPr/>
        </p:nvSpPr>
        <p:spPr bwMode="auto">
          <a:xfrm>
            <a:off x="5861050" y="2133600"/>
            <a:ext cx="2216150" cy="830263"/>
          </a:xfrm>
          <a:prstGeom prst="rect">
            <a:avLst/>
          </a:prstGeom>
          <a:noFill/>
          <a:ln w="12700">
            <a:noFill/>
            <a:miter lim="800000"/>
            <a:headEnd/>
            <a:tailEnd/>
          </a:ln>
        </p:spPr>
        <p:txBody>
          <a:bodyPr>
            <a:spAutoFit/>
          </a:bodyPr>
          <a:lstStyle/>
          <a:p>
            <a:pPr algn="ctr" eaLnBrk="0" hangingPunct="0"/>
            <a:r>
              <a:rPr lang="en-US" altLang="en-US" sz="2400" b="1" dirty="0">
                <a:solidFill>
                  <a:srgbClr val="006600"/>
                </a:solidFill>
              </a:rPr>
              <a:t>Total asset</a:t>
            </a:r>
          </a:p>
          <a:p>
            <a:pPr algn="ctr" eaLnBrk="0" hangingPunct="0"/>
            <a:r>
              <a:rPr lang="en-US" altLang="en-US" sz="2400" b="1" dirty="0">
                <a:solidFill>
                  <a:srgbClr val="006600"/>
                </a:solidFill>
              </a:rPr>
              <a:t>turnover</a:t>
            </a:r>
          </a:p>
        </p:txBody>
      </p:sp>
      <p:grpSp>
        <p:nvGrpSpPr>
          <p:cNvPr id="2" name="Group 23"/>
          <p:cNvGrpSpPr>
            <a:grpSpLocks/>
          </p:cNvGrpSpPr>
          <p:nvPr/>
        </p:nvGrpSpPr>
        <p:grpSpPr bwMode="auto">
          <a:xfrm>
            <a:off x="512763" y="4081463"/>
            <a:ext cx="8380412" cy="703262"/>
            <a:chOff x="323" y="2571"/>
            <a:chExt cx="5279" cy="443"/>
          </a:xfrm>
        </p:grpSpPr>
        <p:grpSp>
          <p:nvGrpSpPr>
            <p:cNvPr id="87053" name="Group 13"/>
            <p:cNvGrpSpPr>
              <a:grpSpLocks/>
            </p:cNvGrpSpPr>
            <p:nvPr/>
          </p:nvGrpSpPr>
          <p:grpSpPr bwMode="auto">
            <a:xfrm>
              <a:off x="323" y="2571"/>
              <a:ext cx="1671" cy="442"/>
              <a:chOff x="467" y="2599"/>
              <a:chExt cx="1671" cy="442"/>
            </a:xfrm>
          </p:grpSpPr>
          <p:sp>
            <p:nvSpPr>
              <p:cNvPr id="87062" name="Text Box 11"/>
              <p:cNvSpPr txBox="1">
                <a:spLocks noChangeArrowheads="1"/>
              </p:cNvSpPr>
              <p:nvPr/>
            </p:nvSpPr>
            <p:spPr bwMode="auto">
              <a:xfrm>
                <a:off x="467" y="2599"/>
                <a:ext cx="1671" cy="442"/>
              </a:xfrm>
              <a:prstGeom prst="rect">
                <a:avLst/>
              </a:prstGeom>
              <a:noFill/>
              <a:ln w="12700">
                <a:noFill/>
                <a:miter lim="800000"/>
                <a:headEnd/>
                <a:tailEnd/>
              </a:ln>
            </p:spPr>
            <p:txBody>
              <a:bodyPr wrap="none">
                <a:spAutoFit/>
              </a:bodyPr>
              <a:lstStyle/>
              <a:p>
                <a:pPr algn="ctr" eaLnBrk="0" hangingPunct="0"/>
                <a:r>
                  <a:rPr lang="en-US" altLang="en-US" sz="2000" b="1" dirty="0"/>
                  <a:t>Net income</a:t>
                </a:r>
              </a:p>
              <a:p>
                <a:pPr algn="ctr" eaLnBrk="0" hangingPunct="0"/>
                <a:r>
                  <a:rPr lang="en-US" altLang="en-US" sz="2000" b="1" dirty="0"/>
                  <a:t>Average total assets</a:t>
                </a:r>
              </a:p>
            </p:txBody>
          </p:sp>
          <p:sp>
            <p:nvSpPr>
              <p:cNvPr id="87063" name="Line 12"/>
              <p:cNvSpPr>
                <a:spLocks noChangeShapeType="1"/>
              </p:cNvSpPr>
              <p:nvPr/>
            </p:nvSpPr>
            <p:spPr bwMode="auto">
              <a:xfrm>
                <a:off x="480" y="2840"/>
                <a:ext cx="1632" cy="0"/>
              </a:xfrm>
              <a:prstGeom prst="line">
                <a:avLst/>
              </a:prstGeom>
              <a:noFill/>
              <a:ln w="28575">
                <a:solidFill>
                  <a:schemeClr val="tx1"/>
                </a:solidFill>
                <a:round/>
                <a:headEnd/>
                <a:tailEnd/>
              </a:ln>
            </p:spPr>
            <p:txBody>
              <a:bodyPr/>
              <a:lstStyle/>
              <a:p>
                <a:endParaRPr lang="en-US" dirty="0"/>
              </a:p>
            </p:txBody>
          </p:sp>
        </p:grpSp>
        <p:sp>
          <p:nvSpPr>
            <p:cNvPr id="87054" name="Text Box 14"/>
            <p:cNvSpPr txBox="1">
              <a:spLocks noChangeArrowheads="1"/>
            </p:cNvSpPr>
            <p:nvPr/>
          </p:nvSpPr>
          <p:spPr bwMode="auto">
            <a:xfrm>
              <a:off x="2126" y="2648"/>
              <a:ext cx="228" cy="288"/>
            </a:xfrm>
            <a:prstGeom prst="rect">
              <a:avLst/>
            </a:prstGeom>
            <a:noFill/>
            <a:ln w="12700">
              <a:noFill/>
              <a:miter lim="800000"/>
              <a:headEnd/>
              <a:tailEnd/>
            </a:ln>
          </p:spPr>
          <p:txBody>
            <a:bodyPr wrap="none">
              <a:spAutoFit/>
            </a:bodyPr>
            <a:lstStyle/>
            <a:p>
              <a:pPr eaLnBrk="0" hangingPunct="0"/>
              <a:r>
                <a:rPr lang="en-US" altLang="en-US" sz="2400" b="1" dirty="0"/>
                <a:t>=</a:t>
              </a:r>
            </a:p>
          </p:txBody>
        </p:sp>
        <p:sp>
          <p:nvSpPr>
            <p:cNvPr id="87055" name="Text Box 15"/>
            <p:cNvSpPr txBox="1">
              <a:spLocks noChangeArrowheads="1"/>
            </p:cNvSpPr>
            <p:nvPr/>
          </p:nvSpPr>
          <p:spPr bwMode="auto">
            <a:xfrm>
              <a:off x="3597" y="2648"/>
              <a:ext cx="228" cy="288"/>
            </a:xfrm>
            <a:prstGeom prst="rect">
              <a:avLst/>
            </a:prstGeom>
            <a:noFill/>
            <a:ln w="12700">
              <a:noFill/>
              <a:miter lim="800000"/>
              <a:headEnd/>
              <a:tailEnd/>
            </a:ln>
          </p:spPr>
          <p:txBody>
            <a:bodyPr wrap="none">
              <a:spAutoFit/>
            </a:bodyPr>
            <a:lstStyle/>
            <a:p>
              <a:pPr eaLnBrk="0" hangingPunct="0"/>
              <a:r>
                <a:rPr lang="en-US" altLang="en-US" sz="2400" b="1" dirty="0"/>
                <a:t>×</a:t>
              </a:r>
            </a:p>
          </p:txBody>
        </p:sp>
        <p:grpSp>
          <p:nvGrpSpPr>
            <p:cNvPr id="87056" name="Group 22"/>
            <p:cNvGrpSpPr>
              <a:grpSpLocks/>
            </p:cNvGrpSpPr>
            <p:nvPr/>
          </p:nvGrpSpPr>
          <p:grpSpPr bwMode="auto">
            <a:xfrm>
              <a:off x="2487" y="2572"/>
              <a:ext cx="978" cy="442"/>
              <a:chOff x="2508" y="2599"/>
              <a:chExt cx="978" cy="442"/>
            </a:xfrm>
          </p:grpSpPr>
          <p:sp>
            <p:nvSpPr>
              <p:cNvPr id="87060" name="Text Box 16"/>
              <p:cNvSpPr txBox="1">
                <a:spLocks noChangeArrowheads="1"/>
              </p:cNvSpPr>
              <p:nvPr/>
            </p:nvSpPr>
            <p:spPr bwMode="auto">
              <a:xfrm>
                <a:off x="2508" y="2599"/>
                <a:ext cx="978" cy="442"/>
              </a:xfrm>
              <a:prstGeom prst="rect">
                <a:avLst/>
              </a:prstGeom>
              <a:noFill/>
              <a:ln w="12700">
                <a:noFill/>
                <a:miter lim="800000"/>
                <a:headEnd/>
                <a:tailEnd/>
              </a:ln>
            </p:spPr>
            <p:txBody>
              <a:bodyPr wrap="none">
                <a:spAutoFit/>
              </a:bodyPr>
              <a:lstStyle/>
              <a:p>
                <a:pPr algn="ctr" eaLnBrk="0" hangingPunct="0"/>
                <a:r>
                  <a:rPr lang="en-US" altLang="en-US" sz="2000" b="1" dirty="0"/>
                  <a:t>Net income</a:t>
                </a:r>
                <a:br>
                  <a:rPr lang="en-US" altLang="en-US" sz="2000" b="1" dirty="0"/>
                </a:br>
                <a:r>
                  <a:rPr lang="en-US" altLang="en-US" sz="2000" b="1" dirty="0"/>
                  <a:t>Net sales</a:t>
                </a:r>
              </a:p>
            </p:txBody>
          </p:sp>
          <p:sp>
            <p:nvSpPr>
              <p:cNvPr id="87061" name="Line 19"/>
              <p:cNvSpPr>
                <a:spLocks noChangeShapeType="1"/>
              </p:cNvSpPr>
              <p:nvPr/>
            </p:nvSpPr>
            <p:spPr bwMode="auto">
              <a:xfrm>
                <a:off x="2544" y="2832"/>
                <a:ext cx="912" cy="0"/>
              </a:xfrm>
              <a:prstGeom prst="line">
                <a:avLst/>
              </a:prstGeom>
              <a:noFill/>
              <a:ln w="28575">
                <a:solidFill>
                  <a:schemeClr val="tx1"/>
                </a:solidFill>
                <a:round/>
                <a:headEnd/>
                <a:tailEnd/>
              </a:ln>
            </p:spPr>
            <p:txBody>
              <a:bodyPr/>
              <a:lstStyle/>
              <a:p>
                <a:endParaRPr lang="en-US" dirty="0"/>
              </a:p>
            </p:txBody>
          </p:sp>
        </p:grpSp>
        <p:grpSp>
          <p:nvGrpSpPr>
            <p:cNvPr id="87057" name="Group 21"/>
            <p:cNvGrpSpPr>
              <a:grpSpLocks/>
            </p:cNvGrpSpPr>
            <p:nvPr/>
          </p:nvGrpSpPr>
          <p:grpSpPr bwMode="auto">
            <a:xfrm>
              <a:off x="3931" y="2572"/>
              <a:ext cx="1671" cy="442"/>
              <a:chOff x="4027" y="2592"/>
              <a:chExt cx="1671" cy="442"/>
            </a:xfrm>
          </p:grpSpPr>
          <p:sp>
            <p:nvSpPr>
              <p:cNvPr id="87058" name="Text Box 18"/>
              <p:cNvSpPr txBox="1">
                <a:spLocks noChangeArrowheads="1"/>
              </p:cNvSpPr>
              <p:nvPr/>
            </p:nvSpPr>
            <p:spPr bwMode="auto">
              <a:xfrm>
                <a:off x="4027" y="2592"/>
                <a:ext cx="1671" cy="442"/>
              </a:xfrm>
              <a:prstGeom prst="rect">
                <a:avLst/>
              </a:prstGeom>
              <a:noFill/>
              <a:ln w="12700">
                <a:noFill/>
                <a:miter lim="800000"/>
                <a:headEnd/>
                <a:tailEnd/>
              </a:ln>
            </p:spPr>
            <p:txBody>
              <a:bodyPr wrap="none">
                <a:spAutoFit/>
              </a:bodyPr>
              <a:lstStyle/>
              <a:p>
                <a:pPr algn="ctr" eaLnBrk="0" hangingPunct="0"/>
                <a:r>
                  <a:rPr lang="en-US" altLang="en-US" sz="2000" b="1" dirty="0"/>
                  <a:t>Net sales</a:t>
                </a:r>
              </a:p>
              <a:p>
                <a:pPr algn="ctr" eaLnBrk="0" hangingPunct="0"/>
                <a:r>
                  <a:rPr lang="en-US" altLang="en-US" sz="2000" b="1" dirty="0"/>
                  <a:t>Average total assets</a:t>
                </a:r>
              </a:p>
            </p:txBody>
          </p:sp>
          <p:sp>
            <p:nvSpPr>
              <p:cNvPr id="87059" name="Line 20"/>
              <p:cNvSpPr>
                <a:spLocks noChangeShapeType="1"/>
              </p:cNvSpPr>
              <p:nvPr/>
            </p:nvSpPr>
            <p:spPr bwMode="auto">
              <a:xfrm>
                <a:off x="4080" y="2832"/>
                <a:ext cx="1536" cy="0"/>
              </a:xfrm>
              <a:prstGeom prst="line">
                <a:avLst/>
              </a:prstGeom>
              <a:noFill/>
              <a:ln w="28575">
                <a:solidFill>
                  <a:schemeClr val="tx1"/>
                </a:solidFill>
                <a:round/>
                <a:headEnd/>
                <a:tailEnd/>
              </a:ln>
            </p:spPr>
            <p:txBody>
              <a:bodyPr/>
              <a:lstStyle/>
              <a:p>
                <a:endParaRPr lang="en-US" dirty="0"/>
              </a:p>
            </p:txBody>
          </p:sp>
        </p:grpSp>
      </p:grpSp>
      <p:sp>
        <p:nvSpPr>
          <p:cNvPr id="75800" name="Line 24"/>
          <p:cNvSpPr>
            <a:spLocks noChangeShapeType="1"/>
          </p:cNvSpPr>
          <p:nvPr/>
        </p:nvSpPr>
        <p:spPr bwMode="auto">
          <a:xfrm flipV="1">
            <a:off x="4572000" y="2971800"/>
            <a:ext cx="0" cy="1066800"/>
          </a:xfrm>
          <a:prstGeom prst="line">
            <a:avLst/>
          </a:prstGeom>
          <a:noFill/>
          <a:ln w="38100">
            <a:solidFill>
              <a:srgbClr val="FF0000"/>
            </a:solidFill>
            <a:round/>
            <a:headEnd/>
            <a:tailEnd type="triangle" w="med" len="med"/>
          </a:ln>
          <a:effectLst>
            <a:outerShdw dist="35921" dir="2700000" algn="ctr" rotWithShape="0">
              <a:schemeClr val="tx1"/>
            </a:outerShdw>
          </a:effectLst>
        </p:spPr>
        <p:txBody>
          <a:bodyPr/>
          <a:lstStyle/>
          <a:p>
            <a:endParaRPr lang="en-US" dirty="0"/>
          </a:p>
        </p:txBody>
      </p:sp>
      <p:sp>
        <p:nvSpPr>
          <p:cNvPr id="75801" name="Line 25"/>
          <p:cNvSpPr>
            <a:spLocks noChangeShapeType="1"/>
          </p:cNvSpPr>
          <p:nvPr/>
        </p:nvSpPr>
        <p:spPr bwMode="auto">
          <a:xfrm flipH="1" flipV="1">
            <a:off x="6858000" y="2971800"/>
            <a:ext cx="685800" cy="1143000"/>
          </a:xfrm>
          <a:prstGeom prst="line">
            <a:avLst/>
          </a:prstGeom>
          <a:noFill/>
          <a:ln w="38100">
            <a:solidFill>
              <a:srgbClr val="FF0000"/>
            </a:solidFill>
            <a:round/>
            <a:headEnd/>
            <a:tailEnd type="triangle" w="med" len="med"/>
          </a:ln>
          <a:effectLst>
            <a:outerShdw dist="35921" dir="2700000" algn="ctr" rotWithShape="0">
              <a:schemeClr val="tx1"/>
            </a:outerShdw>
          </a:effectLst>
        </p:spPr>
        <p:txBody>
          <a:bodyPr/>
          <a:lstStyle/>
          <a:p>
            <a:endParaRPr lang="en-US" dirty="0"/>
          </a:p>
        </p:txBody>
      </p:sp>
      <p:sp>
        <p:nvSpPr>
          <p:cNvPr id="75802" name="Line 26"/>
          <p:cNvSpPr>
            <a:spLocks noChangeShapeType="1"/>
          </p:cNvSpPr>
          <p:nvPr/>
        </p:nvSpPr>
        <p:spPr bwMode="auto">
          <a:xfrm flipV="1">
            <a:off x="1828800" y="2971800"/>
            <a:ext cx="304800" cy="1143000"/>
          </a:xfrm>
          <a:prstGeom prst="line">
            <a:avLst/>
          </a:prstGeom>
          <a:noFill/>
          <a:ln w="38100">
            <a:solidFill>
              <a:srgbClr val="FF0000"/>
            </a:solidFill>
            <a:round/>
            <a:headEnd/>
            <a:tailEnd type="triangle" w="med" len="med"/>
          </a:ln>
          <a:effectLst>
            <a:outerShdw dist="35921" dir="2700000" algn="ctr" rotWithShape="0">
              <a:schemeClr val="tx1"/>
            </a:outerShdw>
          </a:effectLst>
        </p:spPr>
        <p:txBody>
          <a:bodyPr/>
          <a:lstStyle/>
          <a:p>
            <a:endParaRPr lang="en-US" dirty="0"/>
          </a:p>
        </p:txBody>
      </p:sp>
      <p:sp>
        <p:nvSpPr>
          <p:cNvPr id="24" name="Rectangle 2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25" name="Slide Number Placeholder 24"/>
          <p:cNvSpPr>
            <a:spLocks noGrp="1"/>
          </p:cNvSpPr>
          <p:nvPr>
            <p:ph type="sldNum" sz="quarter" idx="12"/>
          </p:nvPr>
        </p:nvSpPr>
        <p:spPr/>
        <p:txBody>
          <a:bodyPr/>
          <a:lstStyle/>
          <a:p>
            <a:pPr>
              <a:defRPr/>
            </a:pPr>
            <a:fld id="{C64D6B89-E144-42D2-802F-E11A9B9EBE51}" type="slidenum">
              <a:rPr lang="en-US" smtClean="0"/>
              <a:pPr>
                <a:defRPr/>
              </a:pPr>
              <a:t>50</a:t>
            </a:fld>
            <a:endParaRPr lang="en-US" dirty="0"/>
          </a:p>
        </p:txBody>
      </p:sp>
      <p:sp>
        <p:nvSpPr>
          <p:cNvPr id="26" name="Rounded Rectangle 25"/>
          <p:cNvSpPr/>
          <p:nvPr/>
        </p:nvSpPr>
        <p:spPr>
          <a:xfrm>
            <a:off x="138112" y="6477000"/>
            <a:ext cx="5653087" cy="3021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A1: </a:t>
            </a:r>
            <a:r>
              <a:rPr lang="en-US" sz="1100" dirty="0"/>
              <a:t>Compute and analyze the components of return on total assets.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75802"/>
                                        </p:tgtEl>
                                        <p:attrNameLst>
                                          <p:attrName>style.visibility</p:attrName>
                                        </p:attrNameLst>
                                      </p:cBhvr>
                                      <p:to>
                                        <p:strVal val="visible"/>
                                      </p:to>
                                    </p:set>
                                    <p:animEffect transition="in" filter="strips(upRight)">
                                      <p:cBhvr>
                                        <p:cTn id="11" dur="500"/>
                                        <p:tgtEl>
                                          <p:spTgt spid="75802"/>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5800"/>
                                        </p:tgtEl>
                                        <p:attrNameLst>
                                          <p:attrName>style.visibility</p:attrName>
                                        </p:attrNameLst>
                                      </p:cBhvr>
                                      <p:to>
                                        <p:strVal val="visible"/>
                                      </p:to>
                                    </p:set>
                                    <p:animEffect transition="in" filter="wipe(down)">
                                      <p:cBhvr>
                                        <p:cTn id="15" dur="500"/>
                                        <p:tgtEl>
                                          <p:spTgt spid="75800"/>
                                        </p:tgtEl>
                                      </p:cBhvr>
                                    </p:animEffect>
                                  </p:childTnLst>
                                </p:cTn>
                              </p:par>
                            </p:childTnLst>
                          </p:cTn>
                        </p:par>
                        <p:par>
                          <p:cTn id="16" fill="hold" nodeType="afterGroup">
                            <p:stCondLst>
                              <p:cond delay="1500"/>
                            </p:stCondLst>
                            <p:childTnLst>
                              <p:par>
                                <p:cTn id="17" presetID="18" presetClass="entr" presetSubtype="9" fill="hold" grpId="0" nodeType="afterEffect">
                                  <p:stCondLst>
                                    <p:cond delay="0"/>
                                  </p:stCondLst>
                                  <p:childTnLst>
                                    <p:set>
                                      <p:cBhvr>
                                        <p:cTn id="18" dur="1" fill="hold">
                                          <p:stCondLst>
                                            <p:cond delay="0"/>
                                          </p:stCondLst>
                                        </p:cTn>
                                        <p:tgtEl>
                                          <p:spTgt spid="75801"/>
                                        </p:tgtEl>
                                        <p:attrNameLst>
                                          <p:attrName>style.visibility</p:attrName>
                                        </p:attrNameLst>
                                      </p:cBhvr>
                                      <p:to>
                                        <p:strVal val="visible"/>
                                      </p:to>
                                    </p:set>
                                    <p:animEffect transition="in" filter="strips(upLeft)">
                                      <p:cBhvr>
                                        <p:cTn id="19" dur="500"/>
                                        <p:tgtEl>
                                          <p:spTgt spid="758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00" grpId="0" animBg="1"/>
      <p:bldP spid="75801" grpId="0" animBg="1"/>
      <p:bldP spid="7580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itle 1"/>
          <p:cNvSpPr>
            <a:spLocks noGrp="1"/>
          </p:cNvSpPr>
          <p:nvPr>
            <p:ph type="title"/>
          </p:nvPr>
        </p:nvSpPr>
        <p:spPr>
          <a:xfrm>
            <a:off x="457200" y="609600"/>
            <a:ext cx="8229600" cy="990600"/>
          </a:xfrm>
        </p:spPr>
        <p:txBody>
          <a:bodyPr/>
          <a:lstStyle/>
          <a:p>
            <a:r>
              <a:rPr lang="en-US" altLang="en-US" b="1" dirty="0" smtClean="0"/>
              <a:t>Return on Total Assets</a:t>
            </a:r>
          </a:p>
        </p:txBody>
      </p:sp>
      <p:sp>
        <p:nvSpPr>
          <p:cNvPr id="38915" name="TextBox 3"/>
          <p:cNvSpPr txBox="1">
            <a:spLocks noChangeArrowheads="1"/>
          </p:cNvSpPr>
          <p:nvPr/>
        </p:nvSpPr>
        <p:spPr bwMode="auto">
          <a:xfrm>
            <a:off x="228600" y="1636713"/>
            <a:ext cx="8610600" cy="954087"/>
          </a:xfrm>
          <a:prstGeom prst="rect">
            <a:avLst/>
          </a:prstGeom>
          <a:noFill/>
          <a:ln w="9525">
            <a:noFill/>
            <a:miter lim="800000"/>
            <a:headEnd/>
            <a:tailEnd/>
          </a:ln>
        </p:spPr>
        <p:txBody>
          <a:bodyPr>
            <a:spAutoFit/>
          </a:bodyPr>
          <a:lstStyle/>
          <a:p>
            <a:pPr algn="ctr">
              <a:defRPr/>
            </a:pPr>
            <a:r>
              <a:rPr lang="en-US" sz="2800" dirty="0">
                <a:solidFill>
                  <a:schemeClr val="tx2">
                    <a:lumMod val="50000"/>
                  </a:schemeClr>
                </a:solidFill>
                <a:latin typeface="Arial" pitchFamily="34" charset="0"/>
                <a:cs typeface="Arial" pitchFamily="34" charset="0"/>
              </a:rPr>
              <a:t>Here are the returns on total assets for Gap, Inc. for the years </a:t>
            </a:r>
            <a:r>
              <a:rPr lang="en-US" sz="2800" dirty="0" smtClean="0">
                <a:solidFill>
                  <a:schemeClr val="tx2">
                    <a:lumMod val="50000"/>
                  </a:schemeClr>
                </a:solidFill>
                <a:latin typeface="Arial" pitchFamily="34" charset="0"/>
                <a:cs typeface="Arial" pitchFamily="34" charset="0"/>
              </a:rPr>
              <a:t>2012 </a:t>
            </a:r>
            <a:r>
              <a:rPr lang="en-US" sz="2800" dirty="0">
                <a:solidFill>
                  <a:schemeClr val="tx2">
                    <a:lumMod val="50000"/>
                  </a:schemeClr>
                </a:solidFill>
                <a:latin typeface="Arial" pitchFamily="34" charset="0"/>
                <a:cs typeface="Arial" pitchFamily="34" charset="0"/>
              </a:rPr>
              <a:t>through </a:t>
            </a:r>
            <a:r>
              <a:rPr lang="en-US" sz="2800" dirty="0" smtClean="0">
                <a:solidFill>
                  <a:schemeClr val="tx2">
                    <a:lumMod val="50000"/>
                  </a:schemeClr>
                </a:solidFill>
                <a:latin typeface="Arial" pitchFamily="34" charset="0"/>
                <a:cs typeface="Arial" pitchFamily="34" charset="0"/>
              </a:rPr>
              <a:t>2016:</a:t>
            </a:r>
            <a:endParaRPr lang="en-US" sz="2800" dirty="0">
              <a:solidFill>
                <a:schemeClr val="tx2">
                  <a:lumMod val="50000"/>
                </a:schemeClr>
              </a:solidFill>
              <a:latin typeface="Arial" pitchFamily="34" charset="0"/>
              <a:cs typeface="Arial" pitchFamily="34" charset="0"/>
            </a:endParaRPr>
          </a:p>
        </p:txBody>
      </p:sp>
      <p:sp>
        <p:nvSpPr>
          <p:cNvPr id="88069" name="TextBox 4"/>
          <p:cNvSpPr txBox="1">
            <a:spLocks noChangeArrowheads="1"/>
          </p:cNvSpPr>
          <p:nvPr/>
        </p:nvSpPr>
        <p:spPr bwMode="auto">
          <a:xfrm>
            <a:off x="152400" y="4953000"/>
            <a:ext cx="8763000" cy="1570038"/>
          </a:xfrm>
          <a:prstGeom prst="rect">
            <a:avLst/>
          </a:prstGeom>
          <a:noFill/>
          <a:ln w="9525">
            <a:noFill/>
            <a:miter lim="800000"/>
            <a:headEnd/>
            <a:tailEnd/>
          </a:ln>
        </p:spPr>
        <p:txBody>
          <a:bodyPr>
            <a:spAutoFit/>
          </a:bodyPr>
          <a:lstStyle/>
          <a:p>
            <a:pPr algn="ctr"/>
            <a:r>
              <a:rPr lang="en-US" altLang="en-US" sz="2400" dirty="0"/>
              <a:t>All companies desire a high return on total assets. To improve the return, the company must meet any decline in profit margin or total asset turnover with an increase in the other. Companies consider these components in planning strategies.</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Slide Number Placeholder 8"/>
          <p:cNvSpPr>
            <a:spLocks noGrp="1"/>
          </p:cNvSpPr>
          <p:nvPr>
            <p:ph type="sldNum" sz="quarter" idx="12"/>
          </p:nvPr>
        </p:nvSpPr>
        <p:spPr/>
        <p:txBody>
          <a:bodyPr/>
          <a:lstStyle/>
          <a:p>
            <a:pPr>
              <a:defRPr/>
            </a:pPr>
            <a:fld id="{C64D6B89-E144-42D2-802F-E11A9B9EBE51}" type="slidenum">
              <a:rPr lang="en-US" smtClean="0"/>
              <a:pPr>
                <a:defRPr/>
              </a:pPr>
              <a:t>51</a:t>
            </a:fld>
            <a:endParaRPr lang="en-US" dirty="0"/>
          </a:p>
        </p:txBody>
      </p:sp>
      <p:sp>
        <p:nvSpPr>
          <p:cNvPr id="10" name="Rounded Rectangle 9"/>
          <p:cNvSpPr/>
          <p:nvPr/>
        </p:nvSpPr>
        <p:spPr>
          <a:xfrm>
            <a:off x="138112" y="6477000"/>
            <a:ext cx="5653087" cy="3021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A1: </a:t>
            </a:r>
            <a:r>
              <a:rPr lang="en-US" sz="1100" dirty="0"/>
              <a:t>Compute and analyze the components of return on total assets.</a:t>
            </a:r>
          </a:p>
        </p:txBody>
      </p:sp>
      <p:sp>
        <p:nvSpPr>
          <p:cNvPr id="11" name="TextBox 10"/>
          <p:cNvSpPr txBox="1"/>
          <p:nvPr/>
        </p:nvSpPr>
        <p:spPr>
          <a:xfrm>
            <a:off x="7924800" y="8579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15.10</a:t>
            </a:r>
            <a:endParaRPr lang="en-US" kern="0" dirty="0">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609600" y="2695492"/>
            <a:ext cx="7728622" cy="19144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895865" y="2267744"/>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C3:	</a:t>
            </a:r>
            <a:r>
              <a:rPr lang="en-US" i="1" dirty="0"/>
              <a:t>Appendix </a:t>
            </a:r>
            <a:r>
              <a:rPr lang="en-US" i="1" dirty="0" smtClean="0"/>
              <a:t>15A</a:t>
            </a:r>
            <a:br>
              <a:rPr lang="en-US" i="1" dirty="0" smtClean="0"/>
            </a:br>
            <a:r>
              <a:rPr lang="en-US" dirty="0" smtClean="0"/>
              <a:t> </a:t>
            </a:r>
            <a:r>
              <a:rPr lang="en-US" dirty="0"/>
              <a:t>Explain foreign exchange rates and record transactions listed in a foreign </a:t>
            </a:r>
            <a:r>
              <a:rPr lang="en-US" dirty="0" smtClean="0"/>
              <a:t>currency.</a:t>
            </a:r>
            <a:r>
              <a:rPr lang="en-US" dirty="0"/>
              <a:t/>
            </a:r>
            <a:br>
              <a:rPr lang="en-US" dirty="0"/>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6C25645-4374-48F9-9DCD-C24633F30E46}" type="slidenum">
              <a:rPr lang="en-US" altLang="en-US" smtClean="0">
                <a:solidFill>
                  <a:srgbClr val="898989"/>
                </a:solidFill>
              </a:rPr>
              <a:pPr/>
              <a:t>52</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881449" y="1856457"/>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1816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type="title"/>
          </p:nvPr>
        </p:nvSpPr>
        <p:spPr>
          <a:xfrm>
            <a:off x="457200" y="609600"/>
            <a:ext cx="8229600" cy="1295400"/>
          </a:xfrm>
        </p:spPr>
        <p:txBody>
          <a:bodyPr/>
          <a:lstStyle/>
          <a:p>
            <a:r>
              <a:rPr lang="en-US" altLang="en-US" b="1" dirty="0" smtClean="0"/>
              <a:t>Appendix C-A: Investments in </a:t>
            </a:r>
            <a:br>
              <a:rPr lang="en-US" altLang="en-US" b="1" dirty="0" smtClean="0"/>
            </a:br>
            <a:r>
              <a:rPr lang="en-US" altLang="en-US" b="1" dirty="0" smtClean="0"/>
              <a:t>International Operations</a:t>
            </a:r>
          </a:p>
        </p:txBody>
      </p:sp>
      <p:grpSp>
        <p:nvGrpSpPr>
          <p:cNvPr id="2" name="Group 7"/>
          <p:cNvGrpSpPr>
            <a:grpSpLocks/>
          </p:cNvGrpSpPr>
          <p:nvPr/>
        </p:nvGrpSpPr>
        <p:grpSpPr bwMode="auto">
          <a:xfrm>
            <a:off x="2171701" y="3058246"/>
            <a:ext cx="4876801" cy="1285207"/>
            <a:chOff x="1368" y="1255"/>
            <a:chExt cx="3072" cy="2090"/>
          </a:xfrm>
        </p:grpSpPr>
        <p:cxnSp>
          <p:nvCxnSpPr>
            <p:cNvPr id="12296" name="AutoShape 8"/>
            <p:cNvCxnSpPr>
              <a:cxnSpLocks noChangeShapeType="1"/>
              <a:stCxn id="73738" idx="2"/>
              <a:endCxn id="73733" idx="0"/>
            </p:cNvCxnSpPr>
            <p:nvPr/>
          </p:nvCxnSpPr>
          <p:spPr bwMode="auto">
            <a:xfrm rot="5400000">
              <a:off x="1103" y="1520"/>
              <a:ext cx="2090" cy="1560"/>
            </a:xfrm>
            <a:prstGeom prst="bentConnector3">
              <a:avLst>
                <a:gd name="adj1" fmla="val 50000"/>
              </a:avLst>
            </a:prstGeom>
            <a:noFill/>
            <a:ln w="38100">
              <a:solidFill>
                <a:srgbClr val="C00000"/>
              </a:solidFill>
              <a:miter lim="800000"/>
              <a:headEnd/>
              <a:tailEnd type="triangle" w="med" len="med"/>
            </a:ln>
            <a:effectLst>
              <a:outerShdw blurRad="50800" dist="38100" dir="2700000" algn="tl" rotWithShape="0">
                <a:prstClr val="black">
                  <a:alpha val="40000"/>
                </a:prstClr>
              </a:outerShdw>
            </a:effectLst>
          </p:spPr>
        </p:cxnSp>
        <p:cxnSp>
          <p:nvCxnSpPr>
            <p:cNvPr id="12297" name="AutoShape 9"/>
            <p:cNvCxnSpPr>
              <a:cxnSpLocks noChangeShapeType="1"/>
              <a:stCxn id="73738" idx="2"/>
              <a:endCxn id="73734" idx="0"/>
            </p:cNvCxnSpPr>
            <p:nvPr/>
          </p:nvCxnSpPr>
          <p:spPr bwMode="auto">
            <a:xfrm rot="16200000" flipH="1">
              <a:off x="2701" y="1482"/>
              <a:ext cx="1966" cy="1512"/>
            </a:xfrm>
            <a:prstGeom prst="bentConnector3">
              <a:avLst>
                <a:gd name="adj1" fmla="val 50000"/>
              </a:avLst>
            </a:prstGeom>
            <a:noFill/>
            <a:ln w="38100">
              <a:solidFill>
                <a:srgbClr val="C00000"/>
              </a:solidFill>
              <a:miter lim="800000"/>
              <a:headEnd/>
              <a:tailEnd type="triangle" w="med" len="med"/>
            </a:ln>
            <a:effectLst>
              <a:outerShdw blurRad="50800" dist="38100" dir="2700000" algn="tl" rotWithShape="0">
                <a:prstClr val="black">
                  <a:alpha val="40000"/>
                </a:prstClr>
              </a:outerShdw>
            </a:effectLst>
          </p:spPr>
        </p:cxnSp>
      </p:grpSp>
      <p:sp>
        <p:nvSpPr>
          <p:cNvPr id="73738" name="Text Box 10"/>
          <p:cNvSpPr txBox="1">
            <a:spLocks noChangeArrowheads="1"/>
          </p:cNvSpPr>
          <p:nvPr/>
        </p:nvSpPr>
        <p:spPr bwMode="auto">
          <a:xfrm>
            <a:off x="457200" y="1981200"/>
            <a:ext cx="8382000" cy="1077218"/>
          </a:xfrm>
          <a:prstGeom prst="rect">
            <a:avLst/>
          </a:prstGeom>
          <a:solidFill>
            <a:schemeClr val="accent3">
              <a:lumMod val="40000"/>
              <a:lumOff val="60000"/>
            </a:schemeClr>
          </a:solidFill>
          <a:ln w="12700">
            <a:solidFill>
              <a:schemeClr val="accent1">
                <a:lumMod val="50000"/>
              </a:schemeClr>
            </a:solidFill>
            <a:miter lim="800000"/>
            <a:headEnd/>
            <a:tailEnd/>
          </a:ln>
          <a:effectLst>
            <a:outerShdw blurRad="50800" dist="38100" dir="2700000" algn="tl" rotWithShape="0">
              <a:prstClr val="black">
                <a:alpha val="40000"/>
              </a:prstClr>
            </a:outerShdw>
          </a:effectLst>
        </p:spPr>
        <p:txBody>
          <a:bodyPr wrap="square">
            <a:spAutoFit/>
          </a:bodyPr>
          <a:lstStyle/>
          <a:p>
            <a:pPr algn="ctr" eaLnBrk="0" hangingPunct="0">
              <a:spcBef>
                <a:spcPct val="50000"/>
              </a:spcBef>
              <a:defRPr/>
            </a:pPr>
            <a:r>
              <a:rPr lang="en-US" sz="3200" dirty="0">
                <a:solidFill>
                  <a:schemeClr val="accent1">
                    <a:lumMod val="50000"/>
                  </a:schemeClr>
                </a:solidFill>
                <a:latin typeface="Arial" pitchFamily="34" charset="0"/>
                <a:cs typeface="Arial" pitchFamily="34" charset="0"/>
              </a:rPr>
              <a:t>Two major accounting challenges arise when companies have international operations:</a:t>
            </a:r>
          </a:p>
        </p:txBody>
      </p:sp>
      <p:grpSp>
        <p:nvGrpSpPr>
          <p:cNvPr id="3" name="Group 4"/>
          <p:cNvGrpSpPr>
            <a:grpSpLocks/>
          </p:cNvGrpSpPr>
          <p:nvPr/>
        </p:nvGrpSpPr>
        <p:grpSpPr bwMode="auto">
          <a:xfrm>
            <a:off x="457200" y="4267203"/>
            <a:ext cx="8305800" cy="1570039"/>
            <a:chOff x="288" y="2688"/>
            <a:chExt cx="5232" cy="989"/>
          </a:xfrm>
        </p:grpSpPr>
        <p:sp>
          <p:nvSpPr>
            <p:cNvPr id="73733" name="Text Box 5"/>
            <p:cNvSpPr txBox="1">
              <a:spLocks noChangeArrowheads="1"/>
            </p:cNvSpPr>
            <p:nvPr/>
          </p:nvSpPr>
          <p:spPr bwMode="auto">
            <a:xfrm>
              <a:off x="288" y="2736"/>
              <a:ext cx="2160" cy="756"/>
            </a:xfrm>
            <a:prstGeom prst="rect">
              <a:avLst/>
            </a:prstGeom>
            <a:solidFill>
              <a:srgbClr val="0070C0"/>
            </a:solidFill>
            <a:ln w="12700">
              <a:solidFill>
                <a:schemeClr val="accent2">
                  <a:lumMod val="50000"/>
                </a:schemeClr>
              </a:solidFill>
              <a:miter lim="800000"/>
              <a:headEnd/>
              <a:tailEnd/>
            </a:ln>
            <a:effectLst>
              <a:outerShdw dist="71842" dir="2700000" algn="ctr" rotWithShape="0">
                <a:schemeClr val="tx1"/>
              </a:outerShdw>
            </a:effectLst>
          </p:spPr>
          <p:txBody>
            <a:bodyPr wrap="square">
              <a:spAutoFit/>
            </a:bodyPr>
            <a:lstStyle/>
            <a:p>
              <a:pPr algn="ctr" eaLnBrk="0" hangingPunct="0">
                <a:spcBef>
                  <a:spcPct val="50000"/>
                </a:spcBef>
                <a:defRPr/>
              </a:pPr>
              <a:r>
                <a:rPr lang="en-US" sz="2400" dirty="0">
                  <a:solidFill>
                    <a:schemeClr val="bg1"/>
                  </a:solidFill>
                  <a:latin typeface="Arial" pitchFamily="34" charset="0"/>
                  <a:cs typeface="Arial" pitchFamily="34" charset="0"/>
                </a:rPr>
                <a:t>Accounting for sales and purchases listed in a foreign currency.</a:t>
              </a:r>
            </a:p>
          </p:txBody>
        </p:sp>
        <p:sp>
          <p:nvSpPr>
            <p:cNvPr id="73734" name="Text Box 6"/>
            <p:cNvSpPr txBox="1">
              <a:spLocks noChangeArrowheads="1"/>
            </p:cNvSpPr>
            <p:nvPr/>
          </p:nvSpPr>
          <p:spPr bwMode="auto">
            <a:xfrm>
              <a:off x="3360" y="2688"/>
              <a:ext cx="2160" cy="989"/>
            </a:xfrm>
            <a:prstGeom prst="rect">
              <a:avLst/>
            </a:prstGeom>
            <a:solidFill>
              <a:srgbClr val="0070C0"/>
            </a:solidFill>
            <a:ln w="12700">
              <a:solidFill>
                <a:schemeClr val="accent2">
                  <a:lumMod val="50000"/>
                </a:schemeClr>
              </a:solidFill>
              <a:miter lim="800000"/>
              <a:headEnd/>
              <a:tailEnd/>
            </a:ln>
            <a:effectLst>
              <a:outerShdw dist="71842" dir="2700000" algn="ctr" rotWithShape="0">
                <a:schemeClr val="tx1"/>
              </a:outerShdw>
            </a:effectLst>
          </p:spPr>
          <p:txBody>
            <a:bodyPr wrap="square">
              <a:spAutoFit/>
            </a:bodyPr>
            <a:lstStyle/>
            <a:p>
              <a:pPr algn="ctr" eaLnBrk="0" hangingPunct="0">
                <a:spcBef>
                  <a:spcPct val="50000"/>
                </a:spcBef>
                <a:defRPr/>
              </a:pPr>
              <a:r>
                <a:rPr lang="en-US" sz="2400" dirty="0">
                  <a:solidFill>
                    <a:schemeClr val="bg1"/>
                  </a:solidFill>
                  <a:latin typeface="Arial" pitchFamily="34" charset="0"/>
                  <a:cs typeface="Arial" pitchFamily="34" charset="0"/>
                </a:rPr>
                <a:t>Preparing consolidated financial statements with international subsidiaries.</a:t>
              </a:r>
            </a:p>
          </p:txBody>
        </p:sp>
      </p:grpSp>
      <p:sp>
        <p:nvSpPr>
          <p:cNvPr id="27" name="Rectangle 2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Slide Number Placeholder 11"/>
          <p:cNvSpPr>
            <a:spLocks noGrp="1"/>
          </p:cNvSpPr>
          <p:nvPr>
            <p:ph type="sldNum" sz="quarter" idx="12"/>
          </p:nvPr>
        </p:nvSpPr>
        <p:spPr/>
        <p:txBody>
          <a:bodyPr/>
          <a:lstStyle/>
          <a:p>
            <a:pPr>
              <a:defRPr/>
            </a:pPr>
            <a:fld id="{C64D6B89-E144-42D2-802F-E11A9B9EBE51}" type="slidenum">
              <a:rPr lang="en-US" smtClean="0"/>
              <a:pPr>
                <a:defRPr/>
              </a:pPr>
              <a:t>53</a:t>
            </a:fld>
            <a:endParaRPr lang="en-US" dirty="0"/>
          </a:p>
        </p:txBody>
      </p:sp>
      <p:sp>
        <p:nvSpPr>
          <p:cNvPr id="14" name="Rounded Rectangle 13"/>
          <p:cNvSpPr/>
          <p:nvPr/>
        </p:nvSpPr>
        <p:spPr>
          <a:xfrm>
            <a:off x="138112" y="6477000"/>
            <a:ext cx="7710488" cy="3021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 </a:t>
            </a:r>
            <a:r>
              <a:rPr lang="en-US" sz="1100" dirty="0" smtClean="0"/>
              <a:t>Explain </a:t>
            </a:r>
            <a:r>
              <a:rPr lang="en-US" sz="1100" dirty="0"/>
              <a:t>foreign exchange rates and record transactions listed in a foreign currency.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nodeType="afterGroup">
                            <p:stCondLst>
                              <p:cond delay="500"/>
                            </p:stCondLst>
                            <p:childTnLst>
                              <p:par>
                                <p:cTn id="9" presetID="1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Top)">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title"/>
          </p:nvPr>
        </p:nvSpPr>
        <p:spPr>
          <a:xfrm>
            <a:off x="457200" y="685800"/>
            <a:ext cx="8229600" cy="1219200"/>
          </a:xfrm>
        </p:spPr>
        <p:txBody>
          <a:bodyPr/>
          <a:lstStyle/>
          <a:p>
            <a:r>
              <a:rPr lang="en-US" altLang="en-US" b="1" dirty="0" smtClean="0"/>
              <a:t>Exchange Rates Between Currencies</a:t>
            </a:r>
          </a:p>
        </p:txBody>
      </p:sp>
      <p:sp>
        <p:nvSpPr>
          <p:cNvPr id="16387" name="Rectangle 4"/>
          <p:cNvSpPr>
            <a:spLocks noGrp="1" noChangeArrowheads="1"/>
          </p:cNvSpPr>
          <p:nvPr>
            <p:ph type="body" idx="4294967295"/>
          </p:nvPr>
        </p:nvSpPr>
        <p:spPr>
          <a:xfrm>
            <a:off x="457200" y="1981200"/>
            <a:ext cx="8382000" cy="4038600"/>
          </a:xfrm>
          <a:solidFill>
            <a:schemeClr val="accent3">
              <a:lumMod val="40000"/>
              <a:lumOff val="60000"/>
            </a:schemeClr>
          </a:solidFill>
          <a:ln>
            <a:solidFill>
              <a:schemeClr val="tx1"/>
            </a:solidFill>
          </a:ln>
        </p:spPr>
        <p:txBody>
          <a:bodyPr/>
          <a:lstStyle/>
          <a:p>
            <a:pPr>
              <a:buClr>
                <a:schemeClr val="accent3">
                  <a:lumMod val="50000"/>
                </a:schemeClr>
              </a:buClr>
              <a:buFont typeface="Wingdings" pitchFamily="2" charset="2"/>
              <a:buChar char="Ø"/>
              <a:defRPr/>
            </a:pPr>
            <a:r>
              <a:rPr lang="en-US" dirty="0" smtClean="0">
                <a:solidFill>
                  <a:schemeClr val="tx2">
                    <a:lumMod val="50000"/>
                  </a:schemeClr>
                </a:solidFill>
              </a:rPr>
              <a:t>Each country uses its own currency for internal economic transactions.</a:t>
            </a:r>
          </a:p>
          <a:p>
            <a:pPr>
              <a:buClr>
                <a:schemeClr val="accent3">
                  <a:lumMod val="50000"/>
                </a:schemeClr>
              </a:buClr>
              <a:buFont typeface="Wingdings" pitchFamily="2" charset="2"/>
              <a:buChar char="Ø"/>
              <a:defRPr/>
            </a:pPr>
            <a:r>
              <a:rPr lang="en-US" dirty="0" smtClean="0">
                <a:solidFill>
                  <a:schemeClr val="tx2">
                    <a:lumMod val="50000"/>
                  </a:schemeClr>
                </a:solidFill>
              </a:rPr>
              <a:t>To make transactions in another country, units of that country’s currency must be acquired.</a:t>
            </a:r>
          </a:p>
          <a:p>
            <a:pPr>
              <a:buClr>
                <a:schemeClr val="accent3">
                  <a:lumMod val="50000"/>
                </a:schemeClr>
              </a:buClr>
              <a:buFont typeface="Wingdings" pitchFamily="2" charset="2"/>
              <a:buChar char="Ø"/>
              <a:defRPr/>
            </a:pPr>
            <a:r>
              <a:rPr lang="en-US" dirty="0" smtClean="0">
                <a:solidFill>
                  <a:schemeClr val="tx2">
                    <a:lumMod val="50000"/>
                  </a:schemeClr>
                </a:solidFill>
              </a:rPr>
              <a:t>The cost of those currencies is called the exchange rate.</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C64D6B89-E144-42D2-802F-E11A9B9EBE51}" type="slidenum">
              <a:rPr lang="en-US" smtClean="0"/>
              <a:pPr>
                <a:defRPr/>
              </a:pPr>
              <a:t>54</a:t>
            </a:fld>
            <a:endParaRPr lang="en-US" dirty="0"/>
          </a:p>
        </p:txBody>
      </p:sp>
      <p:sp>
        <p:nvSpPr>
          <p:cNvPr id="8" name="Rounded Rectangle 7"/>
          <p:cNvSpPr/>
          <p:nvPr/>
        </p:nvSpPr>
        <p:spPr>
          <a:xfrm>
            <a:off x="138112" y="6477000"/>
            <a:ext cx="7710488" cy="3021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 </a:t>
            </a:r>
            <a:r>
              <a:rPr lang="en-US" sz="1100" dirty="0" smtClean="0"/>
              <a:t>Explain </a:t>
            </a:r>
            <a:r>
              <a:rPr lang="en-US" sz="1100" dirty="0"/>
              <a:t>foreign exchange rates and record transactions listed in a foreign currency.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6"/>
          <p:cNvSpPr>
            <a:spLocks noGrp="1" noChangeArrowheads="1"/>
          </p:cNvSpPr>
          <p:nvPr>
            <p:ph type="title"/>
          </p:nvPr>
        </p:nvSpPr>
        <p:spPr>
          <a:xfrm>
            <a:off x="457200" y="609600"/>
            <a:ext cx="8229600" cy="685800"/>
          </a:xfrm>
        </p:spPr>
        <p:txBody>
          <a:bodyPr/>
          <a:lstStyle/>
          <a:p>
            <a:r>
              <a:rPr lang="en-US" altLang="en-US" b="1" dirty="0" smtClean="0"/>
              <a:t>Sales in a Foreign Currency</a:t>
            </a:r>
          </a:p>
        </p:txBody>
      </p:sp>
      <p:sp>
        <p:nvSpPr>
          <p:cNvPr id="7" name="TextBox 6"/>
          <p:cNvSpPr txBox="1"/>
          <p:nvPr/>
        </p:nvSpPr>
        <p:spPr>
          <a:xfrm>
            <a:off x="247650" y="1371600"/>
            <a:ext cx="8610600" cy="2308225"/>
          </a:xfrm>
          <a:prstGeom prst="rect">
            <a:avLst/>
          </a:prstGeom>
          <a:solidFill>
            <a:schemeClr val="accent6">
              <a:lumMod val="20000"/>
              <a:lumOff val="80000"/>
            </a:schemeClr>
          </a:solidFill>
          <a:ln>
            <a:solidFill>
              <a:schemeClr val="accent6">
                <a:lumMod val="50000"/>
              </a:schemeClr>
            </a:solidFill>
          </a:ln>
          <a:effectLst>
            <a:outerShdw blurRad="50800" dist="38100" dir="2700000" algn="tl" rotWithShape="0">
              <a:prstClr val="black">
                <a:alpha val="40000"/>
              </a:prstClr>
            </a:outerShdw>
          </a:effectLst>
        </p:spPr>
        <p:txBody>
          <a:bodyPr>
            <a:spAutoFit/>
          </a:bodyPr>
          <a:lstStyle/>
          <a:p>
            <a:pPr algn="ctr">
              <a:defRPr/>
            </a:pPr>
            <a:r>
              <a:rPr lang="en-US" sz="2400" dirty="0">
                <a:solidFill>
                  <a:schemeClr val="accent1">
                    <a:lumMod val="50000"/>
                  </a:schemeClr>
                </a:solidFill>
                <a:latin typeface="Arial" pitchFamily="34" charset="0"/>
                <a:cs typeface="Arial" pitchFamily="34" charset="0"/>
              </a:rPr>
              <a:t>Boston Company, a U.S.-based manufacturer makes a credit sale to London Outfitters, a British retail company. On December 12, </a:t>
            </a:r>
            <a:r>
              <a:rPr lang="en-US" sz="2400" dirty="0" smtClean="0">
                <a:solidFill>
                  <a:schemeClr val="accent1">
                    <a:lumMod val="50000"/>
                  </a:schemeClr>
                </a:solidFill>
                <a:latin typeface="Arial" pitchFamily="34" charset="0"/>
                <a:cs typeface="Arial" pitchFamily="34" charset="0"/>
              </a:rPr>
              <a:t>2016, </a:t>
            </a:r>
            <a:r>
              <a:rPr lang="en-US" sz="2400" dirty="0">
                <a:solidFill>
                  <a:schemeClr val="accent1">
                    <a:lumMod val="50000"/>
                  </a:schemeClr>
                </a:solidFill>
                <a:latin typeface="Arial" pitchFamily="34" charset="0"/>
                <a:cs typeface="Arial" pitchFamily="34" charset="0"/>
              </a:rPr>
              <a:t>Boston sells £10,000 of goods with payment due on February 10, </a:t>
            </a:r>
            <a:r>
              <a:rPr lang="en-US" sz="2400" dirty="0" smtClean="0">
                <a:solidFill>
                  <a:schemeClr val="accent1">
                    <a:lumMod val="50000"/>
                  </a:schemeClr>
                </a:solidFill>
                <a:latin typeface="Arial" pitchFamily="34" charset="0"/>
                <a:cs typeface="Arial" pitchFamily="34" charset="0"/>
              </a:rPr>
              <a:t>2017. </a:t>
            </a:r>
            <a:r>
              <a:rPr lang="en-US" sz="2400" dirty="0">
                <a:solidFill>
                  <a:schemeClr val="accent1">
                    <a:lumMod val="50000"/>
                  </a:schemeClr>
                </a:solidFill>
                <a:latin typeface="Arial" pitchFamily="34" charset="0"/>
                <a:cs typeface="Arial" pitchFamily="34" charset="0"/>
              </a:rPr>
              <a:t>Boston keeps its record in U.S. dollars. At the date of sale, the British pound is valued at $1.80.</a:t>
            </a:r>
          </a:p>
        </p:txBody>
      </p:sp>
      <p:sp>
        <p:nvSpPr>
          <p:cNvPr id="9" name="TextBox 8"/>
          <p:cNvSpPr txBox="1"/>
          <p:nvPr/>
        </p:nvSpPr>
        <p:spPr>
          <a:xfrm>
            <a:off x="4267200" y="5643563"/>
            <a:ext cx="3024188" cy="376237"/>
          </a:xfrm>
          <a:prstGeom prst="rect">
            <a:avLst/>
          </a:prstGeom>
          <a:solidFill>
            <a:srgbClr val="0070C0"/>
          </a:solidFill>
          <a:ln>
            <a:solidFill>
              <a:schemeClr val="tx1"/>
            </a:solidFill>
          </a:ln>
        </p:spPr>
        <p:txBody>
          <a:bodyPr>
            <a:spAutoFit/>
          </a:bodyPr>
          <a:lstStyle/>
          <a:p>
            <a:pPr>
              <a:defRPr/>
            </a:pPr>
            <a:r>
              <a:rPr lang="en-US" dirty="0">
                <a:solidFill>
                  <a:schemeClr val="bg1"/>
                </a:solidFill>
                <a:effectLst>
                  <a:outerShdw blurRad="38100" dist="38100" dir="2700000" algn="tl">
                    <a:srgbClr val="000000"/>
                  </a:outerShdw>
                </a:effectLst>
                <a:latin typeface="Arial" pitchFamily="34" charset="0"/>
                <a:cs typeface="Arial" pitchFamily="34" charset="0"/>
              </a:rPr>
              <a:t>£10,000 × $1.80 = $18,000</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Slide Number Placeholder 9"/>
          <p:cNvSpPr>
            <a:spLocks noGrp="1"/>
          </p:cNvSpPr>
          <p:nvPr>
            <p:ph type="sldNum" sz="quarter" idx="12"/>
          </p:nvPr>
        </p:nvSpPr>
        <p:spPr/>
        <p:txBody>
          <a:bodyPr/>
          <a:lstStyle/>
          <a:p>
            <a:pPr>
              <a:defRPr/>
            </a:pPr>
            <a:fld id="{C64D6B89-E144-42D2-802F-E11A9B9EBE51}" type="slidenum">
              <a:rPr lang="en-US" smtClean="0"/>
              <a:pPr>
                <a:defRPr/>
              </a:pPr>
              <a:t>55</a:t>
            </a:fld>
            <a:endParaRPr lang="en-US" dirty="0"/>
          </a:p>
        </p:txBody>
      </p:sp>
      <p:pic>
        <p:nvPicPr>
          <p:cNvPr id="3" name="Picture 2"/>
          <p:cNvPicPr>
            <a:picLocks noChangeAspect="1"/>
          </p:cNvPicPr>
          <p:nvPr/>
        </p:nvPicPr>
        <p:blipFill>
          <a:blip r:embed="rId3"/>
          <a:stretch>
            <a:fillRect/>
          </a:stretch>
        </p:blipFill>
        <p:spPr>
          <a:xfrm>
            <a:off x="334110" y="4137025"/>
            <a:ext cx="8420829" cy="1169988"/>
          </a:xfrm>
          <a:prstGeom prst="rect">
            <a:avLst/>
          </a:prstGeom>
        </p:spPr>
      </p:pic>
      <p:sp>
        <p:nvSpPr>
          <p:cNvPr id="12" name="Rounded Rectangle 11"/>
          <p:cNvSpPr/>
          <p:nvPr/>
        </p:nvSpPr>
        <p:spPr>
          <a:xfrm>
            <a:off x="138112" y="6477000"/>
            <a:ext cx="7710488" cy="3021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 </a:t>
            </a:r>
            <a:r>
              <a:rPr lang="en-US" sz="1100" dirty="0" smtClean="0"/>
              <a:t>Explain </a:t>
            </a:r>
            <a:r>
              <a:rPr lang="en-US" sz="1100" dirty="0"/>
              <a:t>foreign exchange rates and record transactions listed in a foreign currency.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6"/>
          <p:cNvSpPr>
            <a:spLocks noGrp="1" noChangeArrowheads="1"/>
          </p:cNvSpPr>
          <p:nvPr>
            <p:ph type="title"/>
          </p:nvPr>
        </p:nvSpPr>
        <p:spPr>
          <a:xfrm>
            <a:off x="457200" y="533400"/>
            <a:ext cx="8229600" cy="609600"/>
          </a:xfrm>
        </p:spPr>
        <p:txBody>
          <a:bodyPr/>
          <a:lstStyle/>
          <a:p>
            <a:r>
              <a:rPr lang="en-US" altLang="en-US" b="1" dirty="0" smtClean="0"/>
              <a:t>Sales in a Foreign Currency</a:t>
            </a:r>
          </a:p>
        </p:txBody>
      </p:sp>
      <p:sp>
        <p:nvSpPr>
          <p:cNvPr id="7" name="TextBox 6"/>
          <p:cNvSpPr txBox="1"/>
          <p:nvPr/>
        </p:nvSpPr>
        <p:spPr>
          <a:xfrm>
            <a:off x="228600" y="1219200"/>
            <a:ext cx="8577695" cy="1785104"/>
          </a:xfrm>
          <a:prstGeom prst="rect">
            <a:avLst/>
          </a:prstGeom>
          <a:solidFill>
            <a:schemeClr val="accent6">
              <a:lumMod val="20000"/>
              <a:lumOff val="80000"/>
            </a:schemeClr>
          </a:solidFill>
          <a:ln>
            <a:solidFill>
              <a:schemeClr val="accent2">
                <a:lumMod val="50000"/>
              </a:schemeClr>
            </a:solidFill>
          </a:ln>
          <a:effectLst>
            <a:outerShdw blurRad="50800" dist="38100" dir="2700000" algn="tl" rotWithShape="0">
              <a:prstClr val="black">
                <a:alpha val="40000"/>
              </a:prstClr>
            </a:outerShdw>
          </a:effectLst>
        </p:spPr>
        <p:txBody>
          <a:bodyPr wrap="square">
            <a:spAutoFit/>
          </a:bodyPr>
          <a:lstStyle/>
          <a:p>
            <a:pPr algn="ctr">
              <a:defRPr/>
            </a:pPr>
            <a:r>
              <a:rPr lang="en-US" sz="2200" dirty="0">
                <a:solidFill>
                  <a:schemeClr val="accent1">
                    <a:lumMod val="50000"/>
                  </a:schemeClr>
                </a:solidFill>
                <a:latin typeface="Arial" pitchFamily="34" charset="0"/>
                <a:cs typeface="Arial" pitchFamily="34" charset="0"/>
              </a:rPr>
              <a:t>Boston Company is a December 31, year-end company. On December 31, </a:t>
            </a:r>
            <a:r>
              <a:rPr lang="en-US" sz="2200" dirty="0" smtClean="0">
                <a:solidFill>
                  <a:schemeClr val="accent1">
                    <a:lumMod val="50000"/>
                  </a:schemeClr>
                </a:solidFill>
                <a:latin typeface="Arial" pitchFamily="34" charset="0"/>
                <a:cs typeface="Arial" pitchFamily="34" charset="0"/>
              </a:rPr>
              <a:t>2016, </a:t>
            </a:r>
            <a:r>
              <a:rPr lang="en-US" sz="2200" dirty="0">
                <a:solidFill>
                  <a:schemeClr val="accent1">
                    <a:lumMod val="50000"/>
                  </a:schemeClr>
                </a:solidFill>
                <a:latin typeface="Arial" pitchFamily="34" charset="0"/>
                <a:cs typeface="Arial" pitchFamily="34" charset="0"/>
              </a:rPr>
              <a:t>the British pound has an exchange rate of $1.84. The dollar value of the account receivable from London is $18,400 on this date. The receivable is to be valued in the balance sheet at its current dollar amount.</a:t>
            </a:r>
          </a:p>
        </p:txBody>
      </p:sp>
      <p:graphicFrame>
        <p:nvGraphicFramePr>
          <p:cNvPr id="18472" name="Group 40"/>
          <p:cNvGraphicFramePr>
            <a:graphicFrameLocks noGrp="1"/>
          </p:cNvGraphicFramePr>
          <p:nvPr>
            <p:extLst>
              <p:ext uri="{D42A27DB-BD31-4B8C-83A1-F6EECF244321}">
                <p14:modId xmlns:p14="http://schemas.microsoft.com/office/powerpoint/2010/main" val="1410793642"/>
              </p:ext>
            </p:extLst>
          </p:nvPr>
        </p:nvGraphicFramePr>
        <p:xfrm>
          <a:off x="990600" y="4510990"/>
          <a:ext cx="7162800" cy="1876395"/>
        </p:xfrm>
        <a:graphic>
          <a:graphicData uri="http://schemas.openxmlformats.org/drawingml/2006/table">
            <a:tbl>
              <a:tblPr/>
              <a:tblGrid>
                <a:gridCol w="1012197"/>
                <a:gridCol w="3483603"/>
                <a:gridCol w="839698"/>
                <a:gridCol w="608102"/>
                <a:gridCol w="1219200"/>
              </a:tblGrid>
              <a:tr h="357083">
                <a:tc gridSpan="5">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060"/>
                          </a:solidFill>
                          <a:effectLst/>
                          <a:latin typeface="Calibri" pitchFamily="34" charset="0"/>
                          <a:ea typeface="ＭＳ Ｐゴシック" pitchFamily="-108" charset="-128"/>
                          <a:cs typeface="Arial" charset="0"/>
                        </a:rPr>
                        <a:t>Accounts Receivable – London Outfitters</a:t>
                      </a:r>
                    </a:p>
                  </a:txBody>
                  <a:tcPr marL="9525" marR="9525" marT="9519"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007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alibri" pitchFamily="34" charset="0"/>
                          <a:ea typeface="ＭＳ Ｐゴシック" pitchFamily="-108" charset="-128"/>
                          <a:cs typeface="Arial" charset="0"/>
                        </a:rPr>
                        <a:t>Date</a:t>
                      </a:r>
                    </a:p>
                  </a:txBody>
                  <a:tcPr marL="9525" marR="9525" marT="9519"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25406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alibri" pitchFamily="34" charset="0"/>
                          <a:ea typeface="ＭＳ Ｐゴシック" pitchFamily="-108" charset="-128"/>
                          <a:cs typeface="Arial" charset="0"/>
                        </a:rPr>
                        <a:t>Explanation</a:t>
                      </a:r>
                    </a:p>
                  </a:txBody>
                  <a:tcPr marL="9525" marR="9525" marT="9519"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25406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alibri" pitchFamily="34" charset="0"/>
                          <a:ea typeface="ＭＳ Ｐゴシック" pitchFamily="-108" charset="-128"/>
                          <a:cs typeface="Arial" charset="0"/>
                        </a:rPr>
                        <a:t>Debit</a:t>
                      </a:r>
                    </a:p>
                  </a:txBody>
                  <a:tcPr marL="9525" marR="9525" marT="9519"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25406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alibri" pitchFamily="34" charset="0"/>
                          <a:ea typeface="ＭＳ Ｐゴシック" pitchFamily="-108" charset="-128"/>
                          <a:cs typeface="Arial" charset="0"/>
                        </a:rPr>
                        <a:t>Credit</a:t>
                      </a:r>
                    </a:p>
                  </a:txBody>
                  <a:tcPr marL="9525" marR="9525" marT="9519"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25406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alibri" pitchFamily="34" charset="0"/>
                          <a:ea typeface="ＭＳ Ｐゴシック" pitchFamily="-108" charset="-128"/>
                          <a:cs typeface="Arial" charset="0"/>
                        </a:rPr>
                        <a:t>Balance</a:t>
                      </a:r>
                    </a:p>
                  </a:txBody>
                  <a:tcPr marL="9525" marR="9525" marT="9519"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254061"/>
                    </a:solidFill>
                  </a:tcPr>
                </a:tc>
              </a:tr>
              <a:tr h="29907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rPr>
                        <a:t>12/12/16</a:t>
                      </a:r>
                    </a:p>
                  </a:txBody>
                  <a:tcPr marL="9525" marR="9525" marT="951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rPr>
                        <a:t> Sale</a:t>
                      </a:r>
                    </a:p>
                  </a:txBody>
                  <a:tcPr marL="9525" marR="9525" marT="951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rPr>
                        <a:t>   18,000 </a:t>
                      </a:r>
                    </a:p>
                  </a:txBody>
                  <a:tcPr marL="9525" marR="9525" marT="951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rPr>
                        <a:t> </a:t>
                      </a:r>
                    </a:p>
                  </a:txBody>
                  <a:tcPr marL="9525" marR="9525" marT="951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rPr>
                        <a:t>   18,000 </a:t>
                      </a:r>
                    </a:p>
                  </a:txBody>
                  <a:tcPr marL="9525" marR="9525" marT="951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r>
              <a:tr h="29907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rPr>
                        <a:t>12/31/16     </a:t>
                      </a:r>
                    </a:p>
                  </a:txBody>
                  <a:tcPr marL="9525" marR="9525" marT="951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rPr>
                        <a:t> Adjustment for foreign currency</a:t>
                      </a:r>
                    </a:p>
                  </a:txBody>
                  <a:tcPr marL="9525" marR="9525" marT="951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rPr>
                        <a:t>400      </a:t>
                      </a:r>
                    </a:p>
                  </a:txBody>
                  <a:tcPr marL="9525" marR="9525" marT="951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rPr>
                        <a:t> </a:t>
                      </a:r>
                    </a:p>
                  </a:txBody>
                  <a:tcPr marL="9525" marR="9525" marT="951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rPr>
                        <a:t>   18,400 </a:t>
                      </a:r>
                    </a:p>
                  </a:txBody>
                  <a:tcPr marL="9525" marR="9525" marT="951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r>
              <a:tr h="270077">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endParaRPr>
                    </a:p>
                  </a:txBody>
                  <a:tcPr marL="9525" marR="9525" marT="951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rPr>
                        <a:t> </a:t>
                      </a:r>
                    </a:p>
                  </a:txBody>
                  <a:tcPr marL="9525" marR="9525" marT="951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rPr>
                        <a:t> </a:t>
                      </a:r>
                    </a:p>
                  </a:txBody>
                  <a:tcPr marL="9525" marR="9525" marT="951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rPr>
                        <a:t>    </a:t>
                      </a:r>
                    </a:p>
                  </a:txBody>
                  <a:tcPr marL="9525" marR="9525" marT="951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endParaRPr>
                    </a:p>
                  </a:txBody>
                  <a:tcPr marL="9525" marR="9525" marT="951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Slide Number Placeholder 8"/>
          <p:cNvSpPr>
            <a:spLocks noGrp="1"/>
          </p:cNvSpPr>
          <p:nvPr>
            <p:ph type="sldNum" sz="quarter" idx="12"/>
          </p:nvPr>
        </p:nvSpPr>
        <p:spPr/>
        <p:txBody>
          <a:bodyPr/>
          <a:lstStyle/>
          <a:p>
            <a:pPr>
              <a:defRPr/>
            </a:pPr>
            <a:fld id="{C64D6B89-E144-42D2-802F-E11A9B9EBE51}" type="slidenum">
              <a:rPr lang="en-US" smtClean="0"/>
              <a:pPr>
                <a:defRPr/>
              </a:pPr>
              <a:t>56</a:t>
            </a:fld>
            <a:endParaRPr lang="en-US" dirty="0"/>
          </a:p>
        </p:txBody>
      </p:sp>
      <p:sp>
        <p:nvSpPr>
          <p:cNvPr id="10" name="Rounded Rectangle 9"/>
          <p:cNvSpPr/>
          <p:nvPr/>
        </p:nvSpPr>
        <p:spPr>
          <a:xfrm>
            <a:off x="138112" y="6477000"/>
            <a:ext cx="7710488" cy="3021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 </a:t>
            </a:r>
            <a:r>
              <a:rPr lang="en-US" sz="1100" dirty="0" smtClean="0"/>
              <a:t>Explain </a:t>
            </a:r>
            <a:r>
              <a:rPr lang="en-US" sz="1100" dirty="0"/>
              <a:t>foreign exchange rates and record transactions listed in a foreign currency.</a:t>
            </a:r>
          </a:p>
        </p:txBody>
      </p:sp>
      <p:pic>
        <p:nvPicPr>
          <p:cNvPr id="3" name="Picture 2"/>
          <p:cNvPicPr>
            <a:picLocks noChangeAspect="1"/>
          </p:cNvPicPr>
          <p:nvPr/>
        </p:nvPicPr>
        <p:blipFill>
          <a:blip r:embed="rId3"/>
          <a:stretch>
            <a:fillRect/>
          </a:stretch>
        </p:blipFill>
        <p:spPr>
          <a:xfrm>
            <a:off x="228600" y="3231767"/>
            <a:ext cx="8577695" cy="11896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18472"/>
                                        </p:tgtEl>
                                        <p:attrNameLst>
                                          <p:attrName>style.visibility</p:attrName>
                                        </p:attrNameLst>
                                      </p:cBhvr>
                                      <p:to>
                                        <p:strVal val="visible"/>
                                      </p:to>
                                    </p:set>
                                    <p:animEffect transition="in" filter="strips(downRight)">
                                      <p:cBhvr>
                                        <p:cTn id="7" dur="500"/>
                                        <p:tgtEl>
                                          <p:spTgt spid="18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a:spLocks noGrp="1" noChangeArrowheads="1"/>
          </p:cNvSpPr>
          <p:nvPr>
            <p:ph type="title"/>
          </p:nvPr>
        </p:nvSpPr>
        <p:spPr>
          <a:xfrm>
            <a:off x="457200" y="609600"/>
            <a:ext cx="8229600" cy="685800"/>
          </a:xfrm>
        </p:spPr>
        <p:txBody>
          <a:bodyPr/>
          <a:lstStyle/>
          <a:p>
            <a:r>
              <a:rPr lang="en-US" altLang="en-US" b="1" dirty="0" smtClean="0"/>
              <a:t>Sales in a Foreign Currency</a:t>
            </a:r>
          </a:p>
        </p:txBody>
      </p:sp>
      <p:sp>
        <p:nvSpPr>
          <p:cNvPr id="7" name="TextBox 6"/>
          <p:cNvSpPr txBox="1"/>
          <p:nvPr/>
        </p:nvSpPr>
        <p:spPr>
          <a:xfrm>
            <a:off x="157162" y="1295400"/>
            <a:ext cx="8763000" cy="1477328"/>
          </a:xfrm>
          <a:prstGeom prst="rect">
            <a:avLst/>
          </a:prstGeom>
          <a:solidFill>
            <a:schemeClr val="accent6">
              <a:lumMod val="20000"/>
              <a:lumOff val="80000"/>
            </a:schemeClr>
          </a:solidFill>
          <a:ln>
            <a:solidFill>
              <a:schemeClr val="accent2">
                <a:lumMod val="50000"/>
              </a:schemeClr>
            </a:solidFill>
          </a:ln>
          <a:effectLst>
            <a:outerShdw blurRad="50800" dist="38100" dir="2700000" algn="tl" rotWithShape="0">
              <a:prstClr val="black">
                <a:alpha val="40000"/>
              </a:prstClr>
            </a:outerShdw>
          </a:effectLst>
        </p:spPr>
        <p:txBody>
          <a:bodyPr wrap="square">
            <a:spAutoFit/>
          </a:bodyPr>
          <a:lstStyle/>
          <a:p>
            <a:pPr algn="ctr">
              <a:defRPr/>
            </a:pPr>
            <a:r>
              <a:rPr lang="en-US" sz="2200" dirty="0">
                <a:solidFill>
                  <a:schemeClr val="accent1">
                    <a:lumMod val="50000"/>
                  </a:schemeClr>
                </a:solidFill>
                <a:latin typeface="Arial" pitchFamily="34" charset="0"/>
                <a:cs typeface="Arial" pitchFamily="34" charset="0"/>
              </a:rPr>
              <a:t>On February 10, </a:t>
            </a:r>
            <a:r>
              <a:rPr lang="en-US" sz="2200" dirty="0" smtClean="0">
                <a:solidFill>
                  <a:schemeClr val="accent1">
                    <a:lumMod val="50000"/>
                  </a:schemeClr>
                </a:solidFill>
                <a:latin typeface="Arial" pitchFamily="34" charset="0"/>
                <a:cs typeface="Arial" pitchFamily="34" charset="0"/>
              </a:rPr>
              <a:t>2017, </a:t>
            </a:r>
            <a:r>
              <a:rPr lang="en-US" sz="2200" dirty="0">
                <a:solidFill>
                  <a:schemeClr val="accent1">
                    <a:lumMod val="50000"/>
                  </a:schemeClr>
                </a:solidFill>
                <a:latin typeface="Arial" pitchFamily="34" charset="0"/>
                <a:cs typeface="Arial" pitchFamily="34" charset="0"/>
              </a:rPr>
              <a:t>Boston receives London Outfitters’ payment of £10,000. Boston immediately exchanges the pounds for U.S. dollars. The exchange rate on this date is $1.78 per pound, so Boston receives $17,800 for the £10,000 received in settlement</a:t>
            </a:r>
            <a:r>
              <a:rPr lang="en-US" sz="2400" dirty="0">
                <a:solidFill>
                  <a:schemeClr val="accent1">
                    <a:lumMod val="50000"/>
                  </a:schemeClr>
                </a:solidFill>
                <a:latin typeface="Arial" pitchFamily="34" charset="0"/>
                <a:cs typeface="Arial" pitchFamily="34" charset="0"/>
              </a:rPr>
              <a:t>. </a:t>
            </a:r>
          </a:p>
        </p:txBody>
      </p:sp>
      <p:graphicFrame>
        <p:nvGraphicFramePr>
          <p:cNvPr id="8" name="Table 7"/>
          <p:cNvGraphicFramePr>
            <a:graphicFrameLocks noGrp="1"/>
          </p:cNvGraphicFramePr>
          <p:nvPr>
            <p:extLst>
              <p:ext uri="{D42A27DB-BD31-4B8C-83A1-F6EECF244321}">
                <p14:modId xmlns:p14="http://schemas.microsoft.com/office/powerpoint/2010/main" val="3005949992"/>
              </p:ext>
            </p:extLst>
          </p:nvPr>
        </p:nvGraphicFramePr>
        <p:xfrm>
          <a:off x="957261" y="4427372"/>
          <a:ext cx="7162801" cy="1739277"/>
        </p:xfrm>
        <a:graphic>
          <a:graphicData uri="http://schemas.openxmlformats.org/drawingml/2006/table">
            <a:tbl>
              <a:tblPr/>
              <a:tblGrid>
                <a:gridCol w="1012920"/>
                <a:gridCol w="3183468"/>
                <a:gridCol w="1139169"/>
                <a:gridCol w="877078"/>
                <a:gridCol w="950166"/>
              </a:tblGrid>
              <a:tr h="432077">
                <a:tc gridSpan="5">
                  <a:txBody>
                    <a:bodyPr/>
                    <a:lstStyle/>
                    <a:p>
                      <a:pPr algn="ctr" fontAlgn="b"/>
                      <a:r>
                        <a:rPr lang="en-US" sz="2400" b="0" i="0" u="none" strike="noStrike" dirty="0" smtClean="0">
                          <a:solidFill>
                            <a:srgbClr val="002060"/>
                          </a:solidFill>
                          <a:latin typeface="Calibri"/>
                        </a:rPr>
                        <a:t>Accounts</a:t>
                      </a:r>
                      <a:r>
                        <a:rPr lang="en-US" sz="2400" b="0" i="0" u="none" strike="noStrike" baseline="0" dirty="0" smtClean="0">
                          <a:solidFill>
                            <a:srgbClr val="002060"/>
                          </a:solidFill>
                          <a:latin typeface="Calibri"/>
                        </a:rPr>
                        <a:t> Receivable – London Outfitters</a:t>
                      </a:r>
                      <a:endParaRPr lang="en-US" sz="2400" b="0" i="0" u="none" strike="noStrike" dirty="0">
                        <a:solidFill>
                          <a:srgbClr val="002060"/>
                        </a:solidFill>
                        <a:latin typeface="Calibri"/>
                      </a:endParaRPr>
                    </a:p>
                  </a:txBody>
                  <a:tcPr marL="9525" marR="9525" marT="9527"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26800">
                <a:tc>
                  <a:txBody>
                    <a:bodyPr/>
                    <a:lstStyle/>
                    <a:p>
                      <a:pPr algn="ctr" fontAlgn="b"/>
                      <a:r>
                        <a:rPr lang="en-US" sz="1800" b="0" i="0" u="none" strike="noStrike" dirty="0">
                          <a:solidFill>
                            <a:srgbClr val="FFFFFF"/>
                          </a:solidFill>
                          <a:latin typeface="Calibri"/>
                        </a:rPr>
                        <a:t>Date</a:t>
                      </a:r>
                    </a:p>
                  </a:txBody>
                  <a:tcPr marL="9525" marR="9525" marT="952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54061"/>
                    </a:solidFill>
                  </a:tcPr>
                </a:tc>
                <a:tc>
                  <a:txBody>
                    <a:bodyPr/>
                    <a:lstStyle/>
                    <a:p>
                      <a:pPr algn="ctr" fontAlgn="b"/>
                      <a:r>
                        <a:rPr lang="en-US" sz="1800" b="0" i="0" u="none" strike="noStrike" dirty="0">
                          <a:solidFill>
                            <a:srgbClr val="FFFFFF"/>
                          </a:solidFill>
                          <a:latin typeface="Calibri"/>
                        </a:rPr>
                        <a:t>Explanation</a:t>
                      </a:r>
                    </a:p>
                  </a:txBody>
                  <a:tcPr marL="9525" marR="9525" marT="95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54061"/>
                    </a:solidFill>
                  </a:tcPr>
                </a:tc>
                <a:tc>
                  <a:txBody>
                    <a:bodyPr/>
                    <a:lstStyle/>
                    <a:p>
                      <a:pPr algn="ctr" fontAlgn="b"/>
                      <a:r>
                        <a:rPr lang="en-US" sz="1800" b="0" i="0" u="none" strike="noStrike" dirty="0">
                          <a:solidFill>
                            <a:srgbClr val="FFFFFF"/>
                          </a:solidFill>
                          <a:latin typeface="Calibri"/>
                        </a:rPr>
                        <a:t>Debit</a:t>
                      </a:r>
                    </a:p>
                  </a:txBody>
                  <a:tcPr marL="9525" marR="9525" marT="95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54061"/>
                    </a:solidFill>
                  </a:tcPr>
                </a:tc>
                <a:tc>
                  <a:txBody>
                    <a:bodyPr/>
                    <a:lstStyle/>
                    <a:p>
                      <a:pPr algn="ctr" fontAlgn="b"/>
                      <a:r>
                        <a:rPr lang="en-US" sz="1800" b="0" i="0" u="none" strike="noStrike" dirty="0">
                          <a:solidFill>
                            <a:srgbClr val="FFFFFF"/>
                          </a:solidFill>
                          <a:latin typeface="Calibri"/>
                        </a:rPr>
                        <a:t>Credit</a:t>
                      </a:r>
                    </a:p>
                  </a:txBody>
                  <a:tcPr marL="9525" marR="9525" marT="952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54061"/>
                    </a:solidFill>
                  </a:tcPr>
                </a:tc>
                <a:tc>
                  <a:txBody>
                    <a:bodyPr/>
                    <a:lstStyle/>
                    <a:p>
                      <a:pPr algn="ctr" fontAlgn="b"/>
                      <a:r>
                        <a:rPr lang="en-US" sz="1800" b="0" i="0" u="none" strike="noStrike" dirty="0">
                          <a:solidFill>
                            <a:srgbClr val="FFFFFF"/>
                          </a:solidFill>
                          <a:latin typeface="Calibri"/>
                        </a:rPr>
                        <a:t>Balance</a:t>
                      </a:r>
                    </a:p>
                  </a:txBody>
                  <a:tcPr marL="9525" marR="9525" marT="952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54061"/>
                    </a:solidFill>
                  </a:tcPr>
                </a:tc>
              </a:tr>
              <a:tr h="326800">
                <a:tc>
                  <a:txBody>
                    <a:bodyPr/>
                    <a:lstStyle/>
                    <a:p>
                      <a:pPr algn="ctr" fontAlgn="b"/>
                      <a:r>
                        <a:rPr lang="en-US" sz="1800" b="0" i="0" u="none" strike="noStrike" dirty="0" smtClean="0">
                          <a:solidFill>
                            <a:srgbClr val="000000"/>
                          </a:solidFill>
                          <a:latin typeface="Calibri"/>
                        </a:rPr>
                        <a:t>12/12/16</a:t>
                      </a:r>
                      <a:endParaRPr lang="en-US" sz="1800" b="0" i="0" u="none" strike="noStrike" dirty="0">
                        <a:solidFill>
                          <a:srgbClr val="000000"/>
                        </a:solidFill>
                        <a:latin typeface="Calibri"/>
                      </a:endParaRPr>
                    </a:p>
                  </a:txBody>
                  <a:tcPr marL="9525" marR="9525" marT="95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1800" b="0" i="0" u="none" strike="noStrike" dirty="0" smtClean="0">
                          <a:solidFill>
                            <a:srgbClr val="000000"/>
                          </a:solidFill>
                          <a:latin typeface="Calibri"/>
                        </a:rPr>
                        <a:t> Sale</a:t>
                      </a:r>
                      <a:endParaRPr lang="en-US" sz="1800" b="0" i="0" u="none" strike="noStrike" dirty="0">
                        <a:solidFill>
                          <a:srgbClr val="000000"/>
                        </a:solidFill>
                        <a:latin typeface="Calibri"/>
                      </a:endParaRPr>
                    </a:p>
                  </a:txBody>
                  <a:tcPr marL="9525" marR="9525" marT="95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1800" b="0" i="0" u="none" strike="noStrike" dirty="0">
                          <a:solidFill>
                            <a:srgbClr val="000000"/>
                          </a:solidFill>
                          <a:latin typeface="Calibri"/>
                        </a:rPr>
                        <a:t>   </a:t>
                      </a:r>
                      <a:r>
                        <a:rPr lang="en-US" sz="1800" b="0" i="0" u="none" strike="noStrike" dirty="0" smtClean="0">
                          <a:solidFill>
                            <a:srgbClr val="000000"/>
                          </a:solidFill>
                          <a:latin typeface="Calibri"/>
                        </a:rPr>
                        <a:t>18,000 </a:t>
                      </a:r>
                      <a:endParaRPr lang="en-US" sz="1800" b="0" i="0" u="none" strike="noStrike" dirty="0">
                        <a:solidFill>
                          <a:srgbClr val="000000"/>
                        </a:solidFill>
                        <a:latin typeface="Calibri"/>
                      </a:endParaRPr>
                    </a:p>
                  </a:txBody>
                  <a:tcPr marL="9525" marR="9525" marT="95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1800" b="0" i="0" u="none" strike="noStrike" dirty="0">
                          <a:solidFill>
                            <a:srgbClr val="000000"/>
                          </a:solidFill>
                          <a:latin typeface="Calibri"/>
                        </a:rPr>
                        <a:t> </a:t>
                      </a:r>
                    </a:p>
                  </a:txBody>
                  <a:tcPr marL="9525" marR="9525" marT="95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1800" b="0" i="0" u="none" strike="noStrike" dirty="0">
                          <a:solidFill>
                            <a:srgbClr val="000000"/>
                          </a:solidFill>
                          <a:latin typeface="Calibri"/>
                        </a:rPr>
                        <a:t>   </a:t>
                      </a:r>
                      <a:r>
                        <a:rPr lang="en-US" sz="1800" b="0" i="0" u="none" strike="noStrike" dirty="0" smtClean="0">
                          <a:solidFill>
                            <a:srgbClr val="000000"/>
                          </a:solidFill>
                          <a:latin typeface="Calibri"/>
                        </a:rPr>
                        <a:t>18,000 </a:t>
                      </a:r>
                      <a:endParaRPr lang="en-US" sz="1800" b="0" i="0" u="none" strike="noStrike" dirty="0">
                        <a:solidFill>
                          <a:srgbClr val="000000"/>
                        </a:solidFill>
                        <a:latin typeface="Calibri"/>
                      </a:endParaRPr>
                    </a:p>
                  </a:txBody>
                  <a:tcPr marL="9525" marR="9525" marT="95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r>
              <a:tr h="326800">
                <a:tc>
                  <a:txBody>
                    <a:bodyPr/>
                    <a:lstStyle/>
                    <a:p>
                      <a:pPr algn="ctr" fontAlgn="b"/>
                      <a:r>
                        <a:rPr lang="en-US" sz="1800" b="0" i="0" u="none" strike="noStrike" dirty="0" smtClean="0">
                          <a:solidFill>
                            <a:srgbClr val="000000"/>
                          </a:solidFill>
                          <a:latin typeface="Calibri"/>
                        </a:rPr>
                        <a:t>12/31/16     </a:t>
                      </a:r>
                      <a:endParaRPr lang="en-US" sz="1800" b="0" i="0" u="none" strike="noStrike" dirty="0">
                        <a:solidFill>
                          <a:srgbClr val="000000"/>
                        </a:solidFill>
                        <a:latin typeface="Calibri"/>
                      </a:endParaRPr>
                    </a:p>
                  </a:txBody>
                  <a:tcPr marL="9525" marR="9525" marT="95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1800" b="0" i="0" u="none" strike="noStrike" dirty="0" smtClean="0">
                          <a:solidFill>
                            <a:srgbClr val="000000"/>
                          </a:solidFill>
                          <a:latin typeface="Calibri"/>
                        </a:rPr>
                        <a:t> Adjustment for foreign currency</a:t>
                      </a:r>
                      <a:endParaRPr lang="en-US" sz="1800" b="0" i="0" u="none" strike="noStrike" dirty="0">
                        <a:solidFill>
                          <a:srgbClr val="000000"/>
                        </a:solidFill>
                        <a:latin typeface="Calibri"/>
                      </a:endParaRPr>
                    </a:p>
                  </a:txBody>
                  <a:tcPr marL="9525" marR="9525" marT="95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1800" b="0" i="0" u="none" strike="noStrike" dirty="0" smtClean="0">
                          <a:solidFill>
                            <a:srgbClr val="000000"/>
                          </a:solidFill>
                          <a:latin typeface="Calibri"/>
                        </a:rPr>
                        <a:t>400      </a:t>
                      </a:r>
                      <a:endParaRPr lang="en-US" sz="1800" b="0" i="0" u="none" strike="noStrike" dirty="0">
                        <a:solidFill>
                          <a:srgbClr val="000000"/>
                        </a:solidFill>
                        <a:latin typeface="Calibri"/>
                      </a:endParaRPr>
                    </a:p>
                  </a:txBody>
                  <a:tcPr marL="9525" marR="9525" marT="95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1800" b="0" i="0" u="none" strike="noStrike" dirty="0">
                          <a:solidFill>
                            <a:srgbClr val="000000"/>
                          </a:solidFill>
                          <a:latin typeface="Calibri"/>
                        </a:rPr>
                        <a:t> </a:t>
                      </a:r>
                    </a:p>
                  </a:txBody>
                  <a:tcPr marL="9525" marR="9525" marT="95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US" sz="1800" b="0" i="0" u="none" strike="noStrike" dirty="0">
                          <a:solidFill>
                            <a:srgbClr val="000000"/>
                          </a:solidFill>
                          <a:latin typeface="Calibri"/>
                        </a:rPr>
                        <a:t>   </a:t>
                      </a:r>
                      <a:r>
                        <a:rPr lang="en-US" sz="1800" b="0" i="0" u="none" strike="noStrike" dirty="0" smtClean="0">
                          <a:solidFill>
                            <a:srgbClr val="000000"/>
                          </a:solidFill>
                          <a:latin typeface="Calibri"/>
                        </a:rPr>
                        <a:t>18,400 </a:t>
                      </a:r>
                      <a:endParaRPr lang="en-US" sz="1800" b="0" i="0" u="none" strike="noStrike" dirty="0">
                        <a:solidFill>
                          <a:srgbClr val="000000"/>
                        </a:solidFill>
                        <a:latin typeface="Calibri"/>
                      </a:endParaRPr>
                    </a:p>
                  </a:txBody>
                  <a:tcPr marL="9525" marR="9525" marT="95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r>
              <a:tr h="326800">
                <a:tc>
                  <a:txBody>
                    <a:bodyPr/>
                    <a:lstStyle/>
                    <a:p>
                      <a:pPr algn="ctr" fontAlgn="b"/>
                      <a:r>
                        <a:rPr lang="en-US" sz="1800" b="0" i="0" u="none" strike="noStrike" dirty="0" smtClean="0">
                          <a:solidFill>
                            <a:srgbClr val="000000"/>
                          </a:solidFill>
                          <a:latin typeface="Calibri"/>
                        </a:rPr>
                        <a:t>02/10/17</a:t>
                      </a:r>
                      <a:endParaRPr lang="en-US" sz="1800" b="0" i="0" u="none" strike="noStrike" dirty="0">
                        <a:solidFill>
                          <a:srgbClr val="000000"/>
                        </a:solidFill>
                        <a:latin typeface="Calibri"/>
                      </a:endParaRPr>
                    </a:p>
                  </a:txBody>
                  <a:tcPr marL="9525" marR="9525" marT="95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800" b="0" i="0" u="none" strike="noStrike" dirty="0" smtClean="0">
                          <a:solidFill>
                            <a:srgbClr val="000000"/>
                          </a:solidFill>
                          <a:latin typeface="Calibri"/>
                        </a:rPr>
                        <a:t> Payment received</a:t>
                      </a:r>
                      <a:endParaRPr lang="en-US" sz="1800" b="0" i="0" u="none" strike="noStrike" dirty="0">
                        <a:solidFill>
                          <a:srgbClr val="000000"/>
                        </a:solidFill>
                        <a:latin typeface="Calibri"/>
                      </a:endParaRPr>
                    </a:p>
                  </a:txBody>
                  <a:tcPr marL="9525" marR="9525" marT="95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latin typeface="Calibri"/>
                        </a:rPr>
                        <a:t> </a:t>
                      </a:r>
                    </a:p>
                  </a:txBody>
                  <a:tcPr marL="9525" marR="9525" marT="95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800" b="0" i="0" u="none" strike="noStrike" dirty="0" smtClean="0">
                          <a:solidFill>
                            <a:srgbClr val="000000"/>
                          </a:solidFill>
                          <a:latin typeface="Calibri"/>
                        </a:rPr>
                        <a:t>18,400    </a:t>
                      </a:r>
                      <a:endParaRPr lang="en-US" sz="1800" b="0" i="0" u="none" strike="noStrike" dirty="0">
                        <a:solidFill>
                          <a:srgbClr val="000000"/>
                        </a:solidFill>
                        <a:latin typeface="Calibri"/>
                      </a:endParaRPr>
                    </a:p>
                  </a:txBody>
                  <a:tcPr marL="9525" marR="9525" marT="95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800" b="0" i="0" u="none" strike="noStrike" dirty="0" smtClean="0">
                          <a:solidFill>
                            <a:srgbClr val="000000"/>
                          </a:solidFill>
                          <a:latin typeface="Calibri"/>
                        </a:rPr>
                        <a:t>-0-</a:t>
                      </a:r>
                      <a:endParaRPr lang="en-US" sz="1800" b="0" i="0" u="none" strike="noStrike" dirty="0">
                        <a:solidFill>
                          <a:srgbClr val="000000"/>
                        </a:solidFill>
                        <a:latin typeface="Calibri"/>
                      </a:endParaRPr>
                    </a:p>
                  </a:txBody>
                  <a:tcPr marL="9525" marR="9525" marT="95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Slide Number Placeholder 9"/>
          <p:cNvSpPr>
            <a:spLocks noGrp="1"/>
          </p:cNvSpPr>
          <p:nvPr>
            <p:ph type="sldNum" sz="quarter" idx="12"/>
          </p:nvPr>
        </p:nvSpPr>
        <p:spPr/>
        <p:txBody>
          <a:bodyPr/>
          <a:lstStyle/>
          <a:p>
            <a:pPr>
              <a:defRPr/>
            </a:pPr>
            <a:fld id="{C64D6B89-E144-42D2-802F-E11A9B9EBE51}" type="slidenum">
              <a:rPr lang="en-US" smtClean="0"/>
              <a:pPr>
                <a:defRPr/>
              </a:pPr>
              <a:t>57</a:t>
            </a:fld>
            <a:endParaRPr lang="en-US" dirty="0"/>
          </a:p>
        </p:txBody>
      </p:sp>
      <p:pic>
        <p:nvPicPr>
          <p:cNvPr id="3" name="Picture 2"/>
          <p:cNvPicPr>
            <a:picLocks noChangeAspect="1"/>
          </p:cNvPicPr>
          <p:nvPr/>
        </p:nvPicPr>
        <p:blipFill>
          <a:blip r:embed="rId3"/>
          <a:stretch>
            <a:fillRect/>
          </a:stretch>
        </p:blipFill>
        <p:spPr>
          <a:xfrm>
            <a:off x="685800" y="3083079"/>
            <a:ext cx="7840217" cy="1287627"/>
          </a:xfrm>
          <a:prstGeom prst="rect">
            <a:avLst/>
          </a:prstGeom>
        </p:spPr>
      </p:pic>
      <p:sp>
        <p:nvSpPr>
          <p:cNvPr id="12" name="Rounded Rectangle 11"/>
          <p:cNvSpPr/>
          <p:nvPr/>
        </p:nvSpPr>
        <p:spPr>
          <a:xfrm>
            <a:off x="138112" y="6477000"/>
            <a:ext cx="7710488" cy="3021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 </a:t>
            </a:r>
            <a:r>
              <a:rPr lang="en-US" sz="1100" dirty="0" smtClean="0"/>
              <a:t>Explain </a:t>
            </a:r>
            <a:r>
              <a:rPr lang="en-US" sz="1100" dirty="0"/>
              <a:t>foreign exchange rates and record transactions listed in a foreign currency.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a:spLocks noGrp="1" noChangeArrowheads="1"/>
          </p:cNvSpPr>
          <p:nvPr>
            <p:ph type="title"/>
          </p:nvPr>
        </p:nvSpPr>
        <p:spPr>
          <a:xfrm>
            <a:off x="457200" y="685800"/>
            <a:ext cx="8229600" cy="762000"/>
          </a:xfrm>
        </p:spPr>
        <p:txBody>
          <a:bodyPr/>
          <a:lstStyle/>
          <a:p>
            <a:r>
              <a:rPr lang="en-US" altLang="en-US" b="1" dirty="0" smtClean="0"/>
              <a:t>Purchases in a Foreign Currency</a:t>
            </a:r>
          </a:p>
        </p:txBody>
      </p:sp>
      <p:sp>
        <p:nvSpPr>
          <p:cNvPr id="7" name="TextBox 6"/>
          <p:cNvSpPr txBox="1"/>
          <p:nvPr/>
        </p:nvSpPr>
        <p:spPr>
          <a:xfrm>
            <a:off x="685800" y="1524000"/>
            <a:ext cx="7772400" cy="1292662"/>
          </a:xfrm>
          <a:prstGeom prst="rect">
            <a:avLst/>
          </a:prstGeom>
          <a:solidFill>
            <a:schemeClr val="accent6">
              <a:lumMod val="20000"/>
              <a:lumOff val="80000"/>
            </a:schemeClr>
          </a:solidFill>
          <a:ln>
            <a:solidFill>
              <a:schemeClr val="accent2">
                <a:lumMod val="50000"/>
              </a:schemeClr>
            </a:solidFill>
          </a:ln>
          <a:effectLst>
            <a:outerShdw blurRad="50800" dist="38100" dir="2700000" algn="tl" rotWithShape="0">
              <a:prstClr val="black">
                <a:alpha val="40000"/>
              </a:prstClr>
            </a:outerShdw>
          </a:effectLst>
        </p:spPr>
        <p:txBody>
          <a:bodyPr wrap="square">
            <a:spAutoFit/>
          </a:bodyPr>
          <a:lstStyle/>
          <a:p>
            <a:pPr algn="ctr">
              <a:defRPr/>
            </a:pPr>
            <a:r>
              <a:rPr lang="en-US" sz="2600" dirty="0">
                <a:solidFill>
                  <a:schemeClr val="accent1">
                    <a:lumMod val="50000"/>
                  </a:schemeClr>
                </a:solidFill>
                <a:latin typeface="Arial" pitchFamily="34" charset="0"/>
                <a:cs typeface="Arial" pitchFamily="34" charset="0"/>
              </a:rPr>
              <a:t>NC Imports, a U.S. company, purchases products costing €20,000 from Hamburg Brewing on January 15, when the exchange rate is $1.20 per euro.</a:t>
            </a:r>
          </a:p>
        </p:txBody>
      </p:sp>
      <p:sp>
        <p:nvSpPr>
          <p:cNvPr id="10" name="TextBox 9"/>
          <p:cNvSpPr txBox="1"/>
          <p:nvPr/>
        </p:nvSpPr>
        <p:spPr>
          <a:xfrm>
            <a:off x="2971800" y="4611389"/>
            <a:ext cx="3581400" cy="376237"/>
          </a:xfrm>
          <a:prstGeom prst="rect">
            <a:avLst/>
          </a:prstGeom>
          <a:solidFill>
            <a:srgbClr val="0070C0"/>
          </a:solidFill>
          <a:ln>
            <a:solidFill>
              <a:schemeClr val="accent2">
                <a:lumMod val="50000"/>
              </a:schemeClr>
            </a:solidFill>
          </a:ln>
        </p:spPr>
        <p:txBody>
          <a:bodyPr>
            <a:spAutoFit/>
          </a:bodyPr>
          <a:lstStyle/>
          <a:p>
            <a:pPr>
              <a:defRPr/>
            </a:pPr>
            <a:r>
              <a:rPr lang="en-US" dirty="0">
                <a:solidFill>
                  <a:schemeClr val="bg1"/>
                </a:solidFill>
                <a:effectLst>
                  <a:outerShdw blurRad="38100" dist="38100" dir="2700000" algn="tl">
                    <a:srgbClr val="000000"/>
                  </a:outerShdw>
                </a:effectLst>
                <a:latin typeface="Arial" pitchFamily="34" charset="0"/>
                <a:cs typeface="Arial" pitchFamily="34" charset="0"/>
              </a:rPr>
              <a:t>€20,000 × $1.20 = $24,000</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Slide Number Placeholder 8"/>
          <p:cNvSpPr>
            <a:spLocks noGrp="1"/>
          </p:cNvSpPr>
          <p:nvPr>
            <p:ph type="sldNum" sz="quarter" idx="12"/>
          </p:nvPr>
        </p:nvSpPr>
        <p:spPr/>
        <p:txBody>
          <a:bodyPr/>
          <a:lstStyle/>
          <a:p>
            <a:pPr>
              <a:defRPr/>
            </a:pPr>
            <a:fld id="{C64D6B89-E144-42D2-802F-E11A9B9EBE51}" type="slidenum">
              <a:rPr lang="en-US" smtClean="0"/>
              <a:pPr>
                <a:defRPr/>
              </a:pPr>
              <a:t>58</a:t>
            </a:fld>
            <a:endParaRPr lang="en-US" dirty="0"/>
          </a:p>
        </p:txBody>
      </p:sp>
      <p:pic>
        <p:nvPicPr>
          <p:cNvPr id="3" name="Picture 2"/>
          <p:cNvPicPr>
            <a:picLocks noChangeAspect="1"/>
          </p:cNvPicPr>
          <p:nvPr/>
        </p:nvPicPr>
        <p:blipFill>
          <a:blip r:embed="rId3"/>
          <a:stretch>
            <a:fillRect/>
          </a:stretch>
        </p:blipFill>
        <p:spPr>
          <a:xfrm>
            <a:off x="457200" y="3155466"/>
            <a:ext cx="8257622" cy="1117119"/>
          </a:xfrm>
          <a:prstGeom prst="rect">
            <a:avLst/>
          </a:prstGeom>
        </p:spPr>
      </p:pic>
      <p:sp>
        <p:nvSpPr>
          <p:cNvPr id="12" name="Rounded Rectangle 11"/>
          <p:cNvSpPr/>
          <p:nvPr/>
        </p:nvSpPr>
        <p:spPr>
          <a:xfrm>
            <a:off x="138112" y="6477000"/>
            <a:ext cx="7710488" cy="3021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 </a:t>
            </a:r>
            <a:r>
              <a:rPr lang="en-US" sz="1100" dirty="0" smtClean="0"/>
              <a:t>Explain </a:t>
            </a:r>
            <a:r>
              <a:rPr lang="en-US" sz="1100" dirty="0"/>
              <a:t>foreign exchange rates and record transactions listed in a foreign currency.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6"/>
          <p:cNvSpPr>
            <a:spLocks noGrp="1" noChangeArrowheads="1"/>
          </p:cNvSpPr>
          <p:nvPr>
            <p:ph type="title"/>
          </p:nvPr>
        </p:nvSpPr>
        <p:spPr>
          <a:xfrm>
            <a:off x="457200" y="762000"/>
            <a:ext cx="8229600" cy="990600"/>
          </a:xfrm>
        </p:spPr>
        <p:txBody>
          <a:bodyPr/>
          <a:lstStyle/>
          <a:p>
            <a:r>
              <a:rPr lang="en-US" altLang="en-US" b="1" dirty="0" smtClean="0"/>
              <a:t>Purchases in a Foreign Currency</a:t>
            </a:r>
          </a:p>
        </p:txBody>
      </p:sp>
      <p:sp>
        <p:nvSpPr>
          <p:cNvPr id="7" name="TextBox 6"/>
          <p:cNvSpPr txBox="1"/>
          <p:nvPr/>
        </p:nvSpPr>
        <p:spPr>
          <a:xfrm>
            <a:off x="685800" y="1941513"/>
            <a:ext cx="7772400" cy="954087"/>
          </a:xfrm>
          <a:prstGeom prst="rect">
            <a:avLst/>
          </a:prstGeom>
          <a:solidFill>
            <a:schemeClr val="accent6">
              <a:lumMod val="20000"/>
              <a:lumOff val="80000"/>
            </a:schemeClr>
          </a:solidFill>
          <a:ln>
            <a:solidFill>
              <a:schemeClr val="accent2">
                <a:lumMod val="50000"/>
              </a:schemeClr>
            </a:solidFill>
          </a:ln>
          <a:effectLst>
            <a:outerShdw blurRad="50800" dist="38100" dir="2700000" algn="tl" rotWithShape="0">
              <a:prstClr val="black">
                <a:alpha val="40000"/>
              </a:prstClr>
            </a:outerShdw>
          </a:effectLst>
        </p:spPr>
        <p:txBody>
          <a:bodyPr>
            <a:spAutoFit/>
          </a:bodyPr>
          <a:lstStyle/>
          <a:p>
            <a:pPr algn="ctr">
              <a:defRPr/>
            </a:pPr>
            <a:r>
              <a:rPr lang="en-US" sz="2800" dirty="0">
                <a:solidFill>
                  <a:schemeClr val="accent1">
                    <a:lumMod val="50000"/>
                  </a:schemeClr>
                </a:solidFill>
                <a:latin typeface="Arial" pitchFamily="34" charset="0"/>
                <a:cs typeface="Arial" pitchFamily="34" charset="0"/>
              </a:rPr>
              <a:t>NC Imports makes payment in full on February 14 when the exchange rate is $1.25 per euro.</a:t>
            </a:r>
          </a:p>
        </p:txBody>
      </p:sp>
      <p:sp>
        <p:nvSpPr>
          <p:cNvPr id="8" name="TextBox 7"/>
          <p:cNvSpPr txBox="1"/>
          <p:nvPr/>
        </p:nvSpPr>
        <p:spPr>
          <a:xfrm>
            <a:off x="2590800" y="5130800"/>
            <a:ext cx="3962400" cy="406400"/>
          </a:xfrm>
          <a:prstGeom prst="rect">
            <a:avLst/>
          </a:prstGeom>
          <a:solidFill>
            <a:srgbClr val="0070C0"/>
          </a:solidFill>
          <a:ln>
            <a:solidFill>
              <a:schemeClr val="accent2">
                <a:lumMod val="50000"/>
              </a:schemeClr>
            </a:solidFill>
          </a:ln>
          <a:effectLst>
            <a:outerShdw blurRad="50800" dist="38100" dir="2700000" algn="tl" rotWithShape="0">
              <a:prstClr val="black">
                <a:alpha val="40000"/>
              </a:prstClr>
            </a:outerShdw>
          </a:effectLst>
        </p:spPr>
        <p:txBody>
          <a:bodyPr>
            <a:spAutoFit/>
          </a:bodyPr>
          <a:lstStyle/>
          <a:p>
            <a:pPr algn="ctr">
              <a:defRPr/>
            </a:pPr>
            <a:r>
              <a:rPr lang="en-US" sz="2000" dirty="0">
                <a:solidFill>
                  <a:schemeClr val="bg1"/>
                </a:solidFill>
                <a:effectLst>
                  <a:outerShdw blurRad="38100" dist="38100" dir="2700000" algn="tl">
                    <a:srgbClr val="000000">
                      <a:alpha val="43137"/>
                    </a:srgbClr>
                  </a:outerShdw>
                </a:effectLst>
                <a:latin typeface="Calibri" pitchFamily="34" charset="0"/>
                <a:cs typeface="Arial" pitchFamily="34" charset="0"/>
              </a:rPr>
              <a:t>€20,000 × $1.25 = $25,000</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Slide Number Placeholder 9"/>
          <p:cNvSpPr>
            <a:spLocks noGrp="1"/>
          </p:cNvSpPr>
          <p:nvPr>
            <p:ph type="sldNum" sz="quarter" idx="12"/>
          </p:nvPr>
        </p:nvSpPr>
        <p:spPr/>
        <p:txBody>
          <a:bodyPr/>
          <a:lstStyle/>
          <a:p>
            <a:pPr>
              <a:defRPr/>
            </a:pPr>
            <a:fld id="{C64D6B89-E144-42D2-802F-E11A9B9EBE51}" type="slidenum">
              <a:rPr lang="en-US" smtClean="0"/>
              <a:pPr>
                <a:defRPr/>
              </a:pPr>
              <a:t>59</a:t>
            </a:fld>
            <a:endParaRPr lang="en-US" dirty="0"/>
          </a:p>
        </p:txBody>
      </p:sp>
      <p:pic>
        <p:nvPicPr>
          <p:cNvPr id="3" name="Picture 2"/>
          <p:cNvPicPr>
            <a:picLocks noChangeAspect="1"/>
          </p:cNvPicPr>
          <p:nvPr/>
        </p:nvPicPr>
        <p:blipFill>
          <a:blip r:embed="rId3"/>
          <a:stretch>
            <a:fillRect/>
          </a:stretch>
        </p:blipFill>
        <p:spPr>
          <a:xfrm>
            <a:off x="406244" y="3305842"/>
            <a:ext cx="8258433" cy="1363916"/>
          </a:xfrm>
          <a:prstGeom prst="rect">
            <a:avLst/>
          </a:prstGeom>
        </p:spPr>
      </p:pic>
      <p:sp>
        <p:nvSpPr>
          <p:cNvPr id="12" name="Rounded Rectangle 11"/>
          <p:cNvSpPr/>
          <p:nvPr/>
        </p:nvSpPr>
        <p:spPr>
          <a:xfrm>
            <a:off x="138112" y="6477000"/>
            <a:ext cx="7710488" cy="3021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 </a:t>
            </a:r>
            <a:r>
              <a:rPr lang="en-US" sz="1100" dirty="0" smtClean="0"/>
              <a:t>Explain </a:t>
            </a:r>
            <a:r>
              <a:rPr lang="en-US" sz="1100" dirty="0"/>
              <a:t>foreign exchange rates and record transactions listed in a foreign currency.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8"/>
          <p:cNvSpPr>
            <a:spLocks noGrp="1" noChangeArrowheads="1"/>
          </p:cNvSpPr>
          <p:nvPr>
            <p:ph type="title"/>
          </p:nvPr>
        </p:nvSpPr>
        <p:spPr>
          <a:xfrm>
            <a:off x="381000" y="609600"/>
            <a:ext cx="8382000" cy="990600"/>
          </a:xfrm>
        </p:spPr>
        <p:txBody>
          <a:bodyPr/>
          <a:lstStyle/>
          <a:p>
            <a:r>
              <a:rPr lang="en-US" altLang="en-US" b="1" dirty="0" smtClean="0"/>
              <a:t>Short-Term Investments</a:t>
            </a:r>
          </a:p>
        </p:txBody>
      </p:sp>
      <p:sp>
        <p:nvSpPr>
          <p:cNvPr id="7" name="Text Box 1031"/>
          <p:cNvSpPr txBox="1">
            <a:spLocks noChangeArrowheads="1"/>
          </p:cNvSpPr>
          <p:nvPr/>
        </p:nvSpPr>
        <p:spPr bwMode="auto">
          <a:xfrm>
            <a:off x="533400" y="1676400"/>
            <a:ext cx="8077200" cy="2246769"/>
          </a:xfrm>
          <a:prstGeom prst="rect">
            <a:avLst/>
          </a:prstGeom>
          <a:solidFill>
            <a:schemeClr val="accent6">
              <a:lumMod val="20000"/>
              <a:lumOff val="80000"/>
            </a:schemeClr>
          </a:solidFill>
          <a:ln w="12700">
            <a:solidFill>
              <a:schemeClr val="tx2"/>
            </a:solidFill>
            <a:miter lim="800000"/>
            <a:headEnd/>
            <a:tailEnd/>
          </a:ln>
          <a:effectLst>
            <a:outerShdw blurRad="50800" dist="38100" dir="2700000" algn="tl" rotWithShape="0">
              <a:prstClr val="black">
                <a:alpha val="40000"/>
              </a:prstClr>
            </a:outerShdw>
          </a:effectLst>
        </p:spPr>
        <p:txBody>
          <a:bodyPr wrap="square">
            <a:spAutoFit/>
          </a:bodyPr>
          <a:lstStyle/>
          <a:p>
            <a:pPr eaLnBrk="0" hangingPunct="0">
              <a:spcBef>
                <a:spcPts val="0"/>
              </a:spcBef>
              <a:defRPr/>
            </a:pPr>
            <a:r>
              <a:rPr lang="en-US" sz="2800" b="1" dirty="0">
                <a:solidFill>
                  <a:schemeClr val="accent1">
                    <a:lumMod val="75000"/>
                  </a:schemeClr>
                </a:solidFill>
                <a:latin typeface="Calibri" pitchFamily="34" charset="0"/>
                <a:cs typeface="Arial" pitchFamily="34" charset="0"/>
              </a:rPr>
              <a:t>Short-term investments </a:t>
            </a:r>
            <a:r>
              <a:rPr lang="en-US" sz="2800" b="1" dirty="0">
                <a:solidFill>
                  <a:schemeClr val="accent2">
                    <a:lumMod val="50000"/>
                  </a:schemeClr>
                </a:solidFill>
                <a:latin typeface="Calibri" pitchFamily="34" charset="0"/>
                <a:cs typeface="Arial" pitchFamily="34" charset="0"/>
              </a:rPr>
              <a:t>are securities that:</a:t>
            </a:r>
          </a:p>
          <a:p>
            <a:pPr marL="742950" lvl="1" indent="-285750" eaLnBrk="0" hangingPunct="0">
              <a:spcBef>
                <a:spcPts val="0"/>
              </a:spcBef>
              <a:buFontTx/>
              <a:buChar char="•"/>
              <a:defRPr/>
            </a:pPr>
            <a:r>
              <a:rPr lang="en-US" sz="2800" b="1" dirty="0">
                <a:solidFill>
                  <a:schemeClr val="accent2">
                    <a:lumMod val="50000"/>
                  </a:schemeClr>
                </a:solidFill>
                <a:latin typeface="Calibri" pitchFamily="34" charset="0"/>
                <a:cs typeface="Arial" pitchFamily="34" charset="0"/>
              </a:rPr>
              <a:t>Management intends to convert to cash </a:t>
            </a:r>
            <a:r>
              <a:rPr lang="en-US" sz="2800" b="1" u="sng" dirty="0">
                <a:solidFill>
                  <a:schemeClr val="accent2">
                    <a:lumMod val="50000"/>
                  </a:schemeClr>
                </a:solidFill>
                <a:latin typeface="Calibri" pitchFamily="34" charset="0"/>
                <a:cs typeface="Arial" pitchFamily="34" charset="0"/>
              </a:rPr>
              <a:t>within one year</a:t>
            </a:r>
            <a:r>
              <a:rPr lang="en-US" sz="2800" b="1" dirty="0">
                <a:solidFill>
                  <a:schemeClr val="accent2">
                    <a:lumMod val="50000"/>
                  </a:schemeClr>
                </a:solidFill>
                <a:latin typeface="Calibri" pitchFamily="34" charset="0"/>
                <a:cs typeface="Arial" pitchFamily="34" charset="0"/>
              </a:rPr>
              <a:t> or the operating cycle, whichever is longer.</a:t>
            </a:r>
          </a:p>
          <a:p>
            <a:pPr marL="742950" lvl="1" indent="-285750" eaLnBrk="0" hangingPunct="0">
              <a:spcBef>
                <a:spcPts val="0"/>
              </a:spcBef>
              <a:buFontTx/>
              <a:buChar char="•"/>
              <a:defRPr/>
            </a:pPr>
            <a:r>
              <a:rPr lang="en-US" sz="2800" b="1" dirty="0">
                <a:solidFill>
                  <a:schemeClr val="accent2">
                    <a:lumMod val="50000"/>
                  </a:schemeClr>
                </a:solidFill>
                <a:latin typeface="Calibri" pitchFamily="34" charset="0"/>
                <a:cs typeface="Arial" pitchFamily="34" charset="0"/>
              </a:rPr>
              <a:t>Are readily convertible to cash.</a:t>
            </a:r>
          </a:p>
        </p:txBody>
      </p:sp>
      <p:sp>
        <p:nvSpPr>
          <p:cNvPr id="9" name="Text Box 1031"/>
          <p:cNvSpPr txBox="1">
            <a:spLocks noChangeArrowheads="1"/>
          </p:cNvSpPr>
          <p:nvPr/>
        </p:nvSpPr>
        <p:spPr bwMode="auto">
          <a:xfrm>
            <a:off x="533400" y="4114800"/>
            <a:ext cx="8077200" cy="1815882"/>
          </a:xfrm>
          <a:prstGeom prst="rect">
            <a:avLst/>
          </a:prstGeom>
          <a:solidFill>
            <a:schemeClr val="bg1">
              <a:lumMod val="95000"/>
            </a:schemeClr>
          </a:solidFill>
          <a:ln w="12700">
            <a:solidFill>
              <a:schemeClr val="tx2"/>
            </a:solidFill>
            <a:miter lim="800000"/>
            <a:headEnd/>
            <a:tailEnd/>
          </a:ln>
          <a:effectLst>
            <a:outerShdw blurRad="50800" dist="38100" dir="2700000" algn="tl" rotWithShape="0">
              <a:prstClr val="black">
                <a:alpha val="40000"/>
              </a:prstClr>
            </a:outerShdw>
          </a:effectLst>
        </p:spPr>
        <p:txBody>
          <a:bodyPr wrap="square">
            <a:spAutoFit/>
          </a:bodyPr>
          <a:lstStyle/>
          <a:p>
            <a:pPr>
              <a:defRPr/>
            </a:pPr>
            <a:r>
              <a:rPr lang="en-US" sz="2800" b="1" dirty="0">
                <a:solidFill>
                  <a:schemeClr val="accent1">
                    <a:lumMod val="75000"/>
                  </a:schemeClr>
                </a:solidFill>
                <a:latin typeface="Calibri" pitchFamily="34" charset="0"/>
                <a:cs typeface="Arial" pitchFamily="34" charset="0"/>
              </a:rPr>
              <a:t>Short-term investments </a:t>
            </a:r>
            <a:r>
              <a:rPr lang="en-US" sz="2800" b="1" dirty="0">
                <a:solidFill>
                  <a:schemeClr val="accent2">
                    <a:lumMod val="50000"/>
                  </a:schemeClr>
                </a:solidFill>
                <a:latin typeface="Calibri" pitchFamily="34" charset="0"/>
                <a:cs typeface="Arial" pitchFamily="34" charset="0"/>
              </a:rPr>
              <a:t>do not include cash equivalents. </a:t>
            </a:r>
            <a:r>
              <a:rPr lang="en-US" sz="2800" b="1" dirty="0">
                <a:solidFill>
                  <a:srgbClr val="C00000"/>
                </a:solidFill>
                <a:latin typeface="Calibri" pitchFamily="34" charset="0"/>
                <a:cs typeface="Arial" pitchFamily="34" charset="0"/>
              </a:rPr>
              <a:t>Cash equivalents </a:t>
            </a:r>
            <a:r>
              <a:rPr lang="en-US" sz="2800" b="1" dirty="0">
                <a:solidFill>
                  <a:schemeClr val="accent2">
                    <a:lumMod val="50000"/>
                  </a:schemeClr>
                </a:solidFill>
                <a:latin typeface="Calibri" pitchFamily="34" charset="0"/>
                <a:cs typeface="Arial" pitchFamily="34" charset="0"/>
              </a:rPr>
              <a:t>are investments that are both readily converted to known amounts of cash and mature </a:t>
            </a:r>
            <a:r>
              <a:rPr lang="en-US" sz="2800" b="1" u="sng" dirty="0">
                <a:solidFill>
                  <a:schemeClr val="accent2">
                    <a:lumMod val="50000"/>
                  </a:schemeClr>
                </a:solidFill>
                <a:latin typeface="Calibri" pitchFamily="34" charset="0"/>
                <a:cs typeface="Arial" pitchFamily="34" charset="0"/>
              </a:rPr>
              <a:t>within three months</a:t>
            </a:r>
            <a:r>
              <a:rPr lang="en-US" sz="2800" b="1" dirty="0">
                <a:solidFill>
                  <a:schemeClr val="accent2">
                    <a:lumMod val="50000"/>
                  </a:schemeClr>
                </a:solidFill>
                <a:latin typeface="Calibri" pitchFamily="34" charset="0"/>
                <a:cs typeface="Arial" pitchFamily="34" charset="0"/>
              </a:rPr>
              <a:t>. </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C64D6B89-E144-42D2-802F-E11A9B9EBE51}" type="slidenum">
              <a:rPr lang="en-US" smtClean="0"/>
              <a:pPr>
                <a:defRPr/>
              </a:pPr>
              <a:t>6</a:t>
            </a:fld>
            <a:endParaRPr lang="en-US" dirty="0"/>
          </a:p>
        </p:txBody>
      </p:sp>
      <p:sp>
        <p:nvSpPr>
          <p:cNvPr id="10" name="Rounded Rectangle 9"/>
          <p:cNvSpPr/>
          <p:nvPr/>
        </p:nvSpPr>
        <p:spPr>
          <a:xfrm>
            <a:off x="138113" y="6553200"/>
            <a:ext cx="7634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t>Distinguish between debt and equity securities and between short-term and long-term investments.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nodeType="afterGroup">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strVal val="#ppt_w*0.70"/>
                                          </p:val>
                                        </p:tav>
                                        <p:tav tm="100000">
                                          <p:val>
                                            <p:strVal val="#ppt_w"/>
                                          </p:val>
                                        </p:tav>
                                      </p:tavLst>
                                    </p:anim>
                                    <p:anim calcmode="lin" valueType="num">
                                      <p:cBhvr>
                                        <p:cTn id="12" dur="1000" fill="hold"/>
                                        <p:tgtEl>
                                          <p:spTgt spid="9"/>
                                        </p:tgtEl>
                                        <p:attrNameLst>
                                          <p:attrName>ppt_h</p:attrName>
                                        </p:attrNameLst>
                                      </p:cBhvr>
                                      <p:tavLst>
                                        <p:tav tm="0">
                                          <p:val>
                                            <p:strVal val="#ppt_h"/>
                                          </p:val>
                                        </p:tav>
                                        <p:tav tm="100000">
                                          <p:val>
                                            <p:strVal val="#ppt_h"/>
                                          </p:val>
                                        </p:tav>
                                      </p:tavLst>
                                    </p:anim>
                                    <p:animEffect transition="in" filter="fade">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457200" y="685800"/>
            <a:ext cx="8229600" cy="1219200"/>
          </a:xfrm>
        </p:spPr>
        <p:txBody>
          <a:bodyPr/>
          <a:lstStyle/>
          <a:p>
            <a:r>
              <a:rPr lang="en-US" altLang="en-US" b="1" dirty="0" smtClean="0"/>
              <a:t>Consolidated Statements with International Subsidiaries</a:t>
            </a:r>
          </a:p>
        </p:txBody>
      </p:sp>
      <p:sp>
        <p:nvSpPr>
          <p:cNvPr id="3" name="TextBox 2"/>
          <p:cNvSpPr txBox="1"/>
          <p:nvPr/>
        </p:nvSpPr>
        <p:spPr>
          <a:xfrm>
            <a:off x="133350" y="2057400"/>
            <a:ext cx="8839200" cy="2462213"/>
          </a:xfrm>
          <a:prstGeom prst="rect">
            <a:avLst/>
          </a:prstGeom>
          <a:solidFill>
            <a:schemeClr val="accent2">
              <a:lumMod val="50000"/>
            </a:schemeClr>
          </a:solidFill>
          <a:ln>
            <a:solidFill>
              <a:schemeClr val="accent2">
                <a:lumMod val="75000"/>
              </a:schemeClr>
            </a:solidFill>
          </a:ln>
          <a:effectLst>
            <a:outerShdw blurRad="50800" dist="38100" dir="2700000" algn="tl" rotWithShape="0">
              <a:prstClr val="black">
                <a:alpha val="40000"/>
              </a:prstClr>
            </a:outerShdw>
          </a:effectLst>
        </p:spPr>
        <p:txBody>
          <a:bodyPr wrap="square">
            <a:spAutoFit/>
          </a:bodyPr>
          <a:lstStyle/>
          <a:p>
            <a:pPr algn="ctr">
              <a:defRPr/>
            </a:pPr>
            <a:r>
              <a:rPr lang="en-US" sz="2200" dirty="0">
                <a:solidFill>
                  <a:schemeClr val="bg1"/>
                </a:solidFill>
                <a:latin typeface="Arial" pitchFamily="34" charset="0"/>
                <a:cs typeface="Arial" pitchFamily="34" charset="0"/>
              </a:rPr>
              <a:t>Consider a U.S.-based company that owns a controlling interest in a French company. The reporting currency of the U.S. company is the dollar. The French company maintains its books in Euros. Before preparing consolidated statements, the U.S. company must translate the French company’s statements into dollars.  The process requires the parent company to select appropriate foreign exchange rates and to apply those rates to the foreign subsidiary’s account balances.</a:t>
            </a:r>
          </a:p>
        </p:txBody>
      </p:sp>
      <p:pic>
        <p:nvPicPr>
          <p:cNvPr id="115714" name="Picture 2" descr="C:\Documents and Settings\Administrator\Local Settings\Temporary Internet Files\Content.IE5\1EWF2DGS\MCj04338080000[1].png"/>
          <p:cNvPicPr>
            <a:picLocks noChangeAspect="1" noChangeArrowheads="1"/>
          </p:cNvPicPr>
          <p:nvPr/>
        </p:nvPicPr>
        <p:blipFill>
          <a:blip r:embed="rId3" cstate="print"/>
          <a:srcRect/>
          <a:stretch>
            <a:fillRect/>
          </a:stretch>
        </p:blipFill>
        <p:spPr bwMode="auto">
          <a:xfrm>
            <a:off x="5715000" y="4630738"/>
            <a:ext cx="1524000" cy="1524000"/>
          </a:xfrm>
          <a:prstGeom prst="rect">
            <a:avLst/>
          </a:prstGeom>
          <a:noFill/>
          <a:ln w="9525">
            <a:noFill/>
            <a:miter lim="800000"/>
            <a:headEnd/>
            <a:tailEnd/>
          </a:ln>
        </p:spPr>
      </p:pic>
      <p:pic>
        <p:nvPicPr>
          <p:cNvPr id="96261" name="Picture 4" descr="C:\Documents and Settings\Administrator\Local Settings\Temporary Internet Files\Content.IE5\CPDNP3QF\MCj04339640000[1].png"/>
          <p:cNvPicPr>
            <a:picLocks noChangeAspect="1" noChangeArrowheads="1"/>
          </p:cNvPicPr>
          <p:nvPr/>
        </p:nvPicPr>
        <p:blipFill>
          <a:blip r:embed="rId4" cstate="print"/>
          <a:srcRect/>
          <a:stretch>
            <a:fillRect/>
          </a:stretch>
        </p:blipFill>
        <p:spPr bwMode="auto">
          <a:xfrm>
            <a:off x="1600200" y="4630738"/>
            <a:ext cx="1524000" cy="1524000"/>
          </a:xfrm>
          <a:prstGeom prst="rect">
            <a:avLst/>
          </a:prstGeom>
          <a:noFill/>
          <a:ln w="9525">
            <a:noFill/>
            <a:miter lim="800000"/>
            <a:headEnd/>
            <a:tailEnd/>
          </a:ln>
        </p:spPr>
      </p:pic>
      <p:grpSp>
        <p:nvGrpSpPr>
          <p:cNvPr id="2" name="Group 10"/>
          <p:cNvGrpSpPr>
            <a:grpSpLocks/>
          </p:cNvGrpSpPr>
          <p:nvPr/>
        </p:nvGrpSpPr>
        <p:grpSpPr bwMode="auto">
          <a:xfrm>
            <a:off x="3124200" y="5011738"/>
            <a:ext cx="2590800" cy="793750"/>
            <a:chOff x="3352800" y="5638800"/>
            <a:chExt cx="2590800" cy="793069"/>
          </a:xfrm>
        </p:grpSpPr>
        <p:cxnSp>
          <p:nvCxnSpPr>
            <p:cNvPr id="8" name="Straight Arrow Connector 7"/>
            <p:cNvCxnSpPr>
              <a:endCxn id="0" idx="1"/>
            </p:cNvCxnSpPr>
            <p:nvPr/>
          </p:nvCxnSpPr>
          <p:spPr>
            <a:xfrm>
              <a:off x="3352800" y="6019473"/>
              <a:ext cx="2590800" cy="1587"/>
            </a:xfrm>
            <a:prstGeom prst="straightConnector1">
              <a:avLst/>
            </a:prstGeom>
            <a:ln w="28575">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6265" name="TextBox 8"/>
            <p:cNvSpPr txBox="1">
              <a:spLocks noChangeArrowheads="1"/>
            </p:cNvSpPr>
            <p:nvPr/>
          </p:nvSpPr>
          <p:spPr bwMode="auto">
            <a:xfrm>
              <a:off x="4054475" y="5638800"/>
              <a:ext cx="1243013" cy="396535"/>
            </a:xfrm>
            <a:prstGeom prst="rect">
              <a:avLst/>
            </a:prstGeom>
            <a:noFill/>
            <a:ln w="9525">
              <a:noFill/>
              <a:miter lim="800000"/>
              <a:headEnd/>
              <a:tailEnd/>
            </a:ln>
          </p:spPr>
          <p:txBody>
            <a:bodyPr wrap="none">
              <a:spAutoFit/>
            </a:bodyPr>
            <a:lstStyle/>
            <a:p>
              <a:r>
                <a:rPr lang="en-US" altLang="en-US" sz="2000" dirty="0">
                  <a:latin typeface="Calibri" pitchFamily="34" charset="0"/>
                </a:rPr>
                <a:t>Translate</a:t>
              </a:r>
            </a:p>
          </p:txBody>
        </p:sp>
        <p:sp>
          <p:nvSpPr>
            <p:cNvPr id="96266" name="TextBox 9"/>
            <p:cNvSpPr txBox="1">
              <a:spLocks noChangeArrowheads="1"/>
            </p:cNvSpPr>
            <p:nvPr/>
          </p:nvSpPr>
          <p:spPr bwMode="auto">
            <a:xfrm>
              <a:off x="3606800" y="6035334"/>
              <a:ext cx="2217738" cy="396535"/>
            </a:xfrm>
            <a:prstGeom prst="rect">
              <a:avLst/>
            </a:prstGeom>
            <a:noFill/>
            <a:ln w="9525">
              <a:noFill/>
              <a:miter lim="800000"/>
              <a:headEnd/>
              <a:tailEnd/>
            </a:ln>
          </p:spPr>
          <p:txBody>
            <a:bodyPr wrap="none">
              <a:spAutoFit/>
            </a:bodyPr>
            <a:lstStyle/>
            <a:p>
              <a:r>
                <a:rPr lang="en-US" altLang="en-US" sz="2000" dirty="0">
                  <a:latin typeface="Calibri" pitchFamily="34" charset="0"/>
                </a:rPr>
                <a:t>Account Balances</a:t>
              </a:r>
            </a:p>
          </p:txBody>
        </p:sp>
      </p:gr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Slide Number Placeholder 11"/>
          <p:cNvSpPr>
            <a:spLocks noGrp="1"/>
          </p:cNvSpPr>
          <p:nvPr>
            <p:ph type="sldNum" sz="quarter" idx="12"/>
          </p:nvPr>
        </p:nvSpPr>
        <p:spPr/>
        <p:txBody>
          <a:bodyPr/>
          <a:lstStyle/>
          <a:p>
            <a:pPr>
              <a:defRPr/>
            </a:pPr>
            <a:fld id="{C64D6B89-E144-42D2-802F-E11A9B9EBE51}" type="slidenum">
              <a:rPr lang="en-US" smtClean="0"/>
              <a:pPr>
                <a:defRPr/>
              </a:pPr>
              <a:t>60</a:t>
            </a:fld>
            <a:endParaRPr lang="en-US" dirty="0"/>
          </a:p>
        </p:txBody>
      </p:sp>
      <p:sp>
        <p:nvSpPr>
          <p:cNvPr id="14" name="Rounded Rectangle 13"/>
          <p:cNvSpPr/>
          <p:nvPr/>
        </p:nvSpPr>
        <p:spPr>
          <a:xfrm>
            <a:off x="138112" y="6477000"/>
            <a:ext cx="7710488" cy="3021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 </a:t>
            </a:r>
            <a:r>
              <a:rPr lang="en-US" sz="1100" dirty="0" smtClean="0"/>
              <a:t>Explain </a:t>
            </a:r>
            <a:r>
              <a:rPr lang="en-US" sz="1100" dirty="0"/>
              <a:t>foreign exchange rates and record transactions listed in a foreign currency.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nodeType="afterGroup">
                            <p:stCondLst>
                              <p:cond delay="1000"/>
                            </p:stCondLst>
                            <p:childTnLst>
                              <p:par>
                                <p:cTn id="9" presetID="9" presetClass="entr" presetSubtype="0" fill="hold" nodeType="afterEffect">
                                  <p:stCondLst>
                                    <p:cond delay="0"/>
                                  </p:stCondLst>
                                  <p:childTnLst>
                                    <p:set>
                                      <p:cBhvr>
                                        <p:cTn id="10" dur="1" fill="hold">
                                          <p:stCondLst>
                                            <p:cond delay="0"/>
                                          </p:stCondLst>
                                        </p:cTn>
                                        <p:tgtEl>
                                          <p:spTgt spid="115714"/>
                                        </p:tgtEl>
                                        <p:attrNameLst>
                                          <p:attrName>style.visibility</p:attrName>
                                        </p:attrNameLst>
                                      </p:cBhvr>
                                      <p:to>
                                        <p:strVal val="visible"/>
                                      </p:to>
                                    </p:set>
                                    <p:animEffect transition="in" filter="dissolve">
                                      <p:cBhvr>
                                        <p:cTn id="11" dur="1000"/>
                                        <p:tgtEl>
                                          <p:spTgt spid="115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3"/>
          <p:cNvSpPr>
            <a:spLocks noGrp="1"/>
          </p:cNvSpPr>
          <p:nvPr>
            <p:ph type="title"/>
          </p:nvPr>
        </p:nvSpPr>
        <p:spPr>
          <a:xfrm>
            <a:off x="457200" y="1752600"/>
            <a:ext cx="8229600" cy="1066800"/>
          </a:xfrm>
        </p:spPr>
        <p:txBody>
          <a:bodyPr/>
          <a:lstStyle/>
          <a:p>
            <a:r>
              <a:rPr lang="en-US" altLang="en-US" b="1" dirty="0" smtClean="0"/>
              <a:t>End of Chapter 15</a:t>
            </a:r>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4" name="Slide Number Placeholder 3"/>
          <p:cNvSpPr>
            <a:spLocks noGrp="1"/>
          </p:cNvSpPr>
          <p:nvPr>
            <p:ph type="sldNum" sz="quarter" idx="12"/>
          </p:nvPr>
        </p:nvSpPr>
        <p:spPr/>
        <p:txBody>
          <a:bodyPr/>
          <a:lstStyle/>
          <a:p>
            <a:pPr>
              <a:defRPr/>
            </a:pPr>
            <a:fld id="{C64D6B89-E144-42D2-802F-E11A9B9EBE51}" type="slidenum">
              <a:rPr lang="en-US" smtClean="0"/>
              <a:pPr>
                <a:defRPr/>
              </a:pPr>
              <a:t>61</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8"/>
          <p:cNvSpPr>
            <a:spLocks noGrp="1" noChangeArrowheads="1"/>
          </p:cNvSpPr>
          <p:nvPr>
            <p:ph type="title"/>
          </p:nvPr>
        </p:nvSpPr>
        <p:spPr>
          <a:xfrm>
            <a:off x="457200" y="685800"/>
            <a:ext cx="8229600" cy="1066800"/>
          </a:xfrm>
        </p:spPr>
        <p:txBody>
          <a:bodyPr/>
          <a:lstStyle/>
          <a:p>
            <a:r>
              <a:rPr lang="en-US" altLang="en-US" b="1" dirty="0" smtClean="0"/>
              <a:t>Long-Term Investments</a:t>
            </a:r>
          </a:p>
        </p:txBody>
      </p:sp>
      <p:sp>
        <p:nvSpPr>
          <p:cNvPr id="55303" name="Text Box 1031"/>
          <p:cNvSpPr txBox="1">
            <a:spLocks noChangeArrowheads="1"/>
          </p:cNvSpPr>
          <p:nvPr/>
        </p:nvSpPr>
        <p:spPr bwMode="auto">
          <a:xfrm>
            <a:off x="685800" y="1981200"/>
            <a:ext cx="7772400" cy="3540125"/>
          </a:xfrm>
          <a:prstGeom prst="rect">
            <a:avLst/>
          </a:prstGeom>
          <a:solidFill>
            <a:schemeClr val="accent4">
              <a:lumMod val="20000"/>
              <a:lumOff val="80000"/>
            </a:schemeClr>
          </a:solidFill>
          <a:ln w="12700">
            <a:solidFill>
              <a:schemeClr val="tx2"/>
            </a:solidFill>
            <a:miter lim="800000"/>
            <a:headEnd/>
            <a:tailEnd/>
          </a:ln>
          <a:effectLst>
            <a:outerShdw blurRad="50800" dist="38100" dir="2700000" algn="tl" rotWithShape="0">
              <a:prstClr val="black">
                <a:alpha val="40000"/>
              </a:prstClr>
            </a:outerShdw>
          </a:effectLst>
        </p:spPr>
        <p:txBody>
          <a:bodyPr>
            <a:spAutoFit/>
          </a:bodyPr>
          <a:lstStyle/>
          <a:p>
            <a:pPr eaLnBrk="0" hangingPunct="0">
              <a:spcBef>
                <a:spcPts val="0"/>
              </a:spcBef>
              <a:defRPr/>
            </a:pPr>
            <a:r>
              <a:rPr lang="en-US" sz="3200" b="1" dirty="0">
                <a:solidFill>
                  <a:schemeClr val="accent1">
                    <a:lumMod val="75000"/>
                  </a:schemeClr>
                </a:solidFill>
                <a:latin typeface="Calibri" pitchFamily="34" charset="0"/>
                <a:cs typeface="Arial" pitchFamily="34" charset="0"/>
              </a:rPr>
              <a:t>Long-term investments</a:t>
            </a:r>
            <a:r>
              <a:rPr lang="en-US" sz="3200" dirty="0">
                <a:solidFill>
                  <a:schemeClr val="accent1">
                    <a:lumMod val="75000"/>
                  </a:schemeClr>
                </a:solidFill>
                <a:latin typeface="Calibri" pitchFamily="34" charset="0"/>
                <a:cs typeface="Arial" pitchFamily="34" charset="0"/>
              </a:rPr>
              <a:t>:</a:t>
            </a:r>
          </a:p>
          <a:p>
            <a:pPr marL="742950" lvl="1" indent="-285750" eaLnBrk="0" hangingPunct="0">
              <a:spcBef>
                <a:spcPts val="0"/>
              </a:spcBef>
              <a:buFontTx/>
              <a:buChar char="•"/>
              <a:defRPr/>
            </a:pPr>
            <a:r>
              <a:rPr lang="en-US" sz="3200" dirty="0">
                <a:solidFill>
                  <a:schemeClr val="accent2">
                    <a:lumMod val="50000"/>
                  </a:schemeClr>
                </a:solidFill>
                <a:latin typeface="Calibri" pitchFamily="34" charset="0"/>
                <a:cs typeface="Arial" pitchFamily="34" charset="0"/>
              </a:rPr>
              <a:t>are not readily convertible to cash. </a:t>
            </a:r>
          </a:p>
          <a:p>
            <a:pPr marL="742950" lvl="1" indent="-285750" eaLnBrk="0" hangingPunct="0">
              <a:spcBef>
                <a:spcPts val="0"/>
              </a:spcBef>
              <a:buFontTx/>
              <a:buChar char="•"/>
              <a:defRPr/>
            </a:pPr>
            <a:r>
              <a:rPr lang="en-US" sz="3200" dirty="0">
                <a:solidFill>
                  <a:schemeClr val="accent2">
                    <a:lumMod val="50000"/>
                  </a:schemeClr>
                </a:solidFill>
                <a:latin typeface="Calibri" pitchFamily="34" charset="0"/>
                <a:cs typeface="Arial" pitchFamily="34" charset="0"/>
              </a:rPr>
              <a:t>are not intended to be converted to cash in the short term.</a:t>
            </a:r>
          </a:p>
          <a:p>
            <a:pPr marL="742950" lvl="1" indent="-285750" eaLnBrk="0" hangingPunct="0">
              <a:spcBef>
                <a:spcPts val="0"/>
              </a:spcBef>
              <a:buFontTx/>
              <a:buChar char="•"/>
              <a:defRPr/>
            </a:pPr>
            <a:r>
              <a:rPr lang="en-US" sz="3200" dirty="0">
                <a:solidFill>
                  <a:schemeClr val="accent2">
                    <a:lumMod val="50000"/>
                  </a:schemeClr>
                </a:solidFill>
                <a:latin typeface="Calibri" pitchFamily="34" charset="0"/>
                <a:cs typeface="Arial" pitchFamily="34" charset="0"/>
              </a:rPr>
              <a:t>are reported in the noncurrent section of the balance sheet, often in its own category.</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C64D6B89-E144-42D2-802F-E11A9B9EBE51}" type="slidenum">
              <a:rPr lang="en-US" smtClean="0"/>
              <a:pPr>
                <a:defRPr/>
              </a:pPr>
              <a:t>7</a:t>
            </a:fld>
            <a:endParaRPr lang="en-US" dirty="0"/>
          </a:p>
        </p:txBody>
      </p:sp>
      <p:sp>
        <p:nvSpPr>
          <p:cNvPr id="7" name="Rounded Rectangle 6"/>
          <p:cNvSpPr/>
          <p:nvPr/>
        </p:nvSpPr>
        <p:spPr>
          <a:xfrm>
            <a:off x="138113" y="6553200"/>
            <a:ext cx="7634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t>Distinguish between debt and equity securities and between short-term and long-term investments.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5303"/>
                                        </p:tgtEl>
                                        <p:attrNameLst>
                                          <p:attrName>style.visibility</p:attrName>
                                        </p:attrNameLst>
                                      </p:cBhvr>
                                      <p:to>
                                        <p:strVal val="visible"/>
                                      </p:to>
                                    </p:set>
                                    <p:animEffect transition="in" filter="checkerboard(across)">
                                      <p:cBhvr>
                                        <p:cTn id="7" dur="500"/>
                                        <p:tgtEl>
                                          <p:spTgt spid="55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8"/>
          <p:cNvSpPr>
            <a:spLocks noGrp="1" noChangeArrowheads="1"/>
          </p:cNvSpPr>
          <p:nvPr>
            <p:ph type="title"/>
          </p:nvPr>
        </p:nvSpPr>
        <p:spPr>
          <a:xfrm>
            <a:off x="457200" y="533400"/>
            <a:ext cx="8229600" cy="1295400"/>
          </a:xfrm>
        </p:spPr>
        <p:txBody>
          <a:bodyPr/>
          <a:lstStyle/>
          <a:p>
            <a:r>
              <a:rPr lang="en-US" altLang="en-US" b="1" dirty="0" smtClean="0"/>
              <a:t>Debt Securities versus </a:t>
            </a:r>
            <a:br>
              <a:rPr lang="en-US" altLang="en-US" b="1" dirty="0" smtClean="0"/>
            </a:br>
            <a:r>
              <a:rPr lang="en-US" altLang="en-US" b="1" dirty="0" smtClean="0"/>
              <a:t>Equity Securities</a:t>
            </a:r>
          </a:p>
        </p:txBody>
      </p:sp>
      <p:sp>
        <p:nvSpPr>
          <p:cNvPr id="55303" name="Text Box 1031"/>
          <p:cNvSpPr txBox="1">
            <a:spLocks noChangeArrowheads="1"/>
          </p:cNvSpPr>
          <p:nvPr/>
        </p:nvSpPr>
        <p:spPr bwMode="auto">
          <a:xfrm>
            <a:off x="533400" y="1905000"/>
            <a:ext cx="8077200" cy="1800493"/>
          </a:xfrm>
          <a:prstGeom prst="rect">
            <a:avLst/>
          </a:prstGeom>
          <a:solidFill>
            <a:schemeClr val="bg1">
              <a:lumMod val="95000"/>
            </a:schemeClr>
          </a:solidFill>
          <a:ln w="12700">
            <a:solidFill>
              <a:schemeClr val="tx2"/>
            </a:solidFill>
            <a:miter lim="800000"/>
            <a:headEnd/>
            <a:tailEnd/>
          </a:ln>
          <a:effectLst>
            <a:outerShdw blurRad="50800" dist="38100" dir="2700000" algn="tl" rotWithShape="0">
              <a:prstClr val="black">
                <a:alpha val="40000"/>
              </a:prstClr>
            </a:outerShdw>
          </a:effectLst>
        </p:spPr>
        <p:txBody>
          <a:bodyPr wrap="square">
            <a:spAutoFit/>
          </a:bodyPr>
          <a:lstStyle/>
          <a:p>
            <a:pPr eaLnBrk="0" hangingPunct="0">
              <a:spcBef>
                <a:spcPts val="600"/>
              </a:spcBef>
              <a:defRPr/>
            </a:pPr>
            <a:r>
              <a:rPr lang="en-US" sz="2400" b="1" dirty="0">
                <a:solidFill>
                  <a:schemeClr val="accent1">
                    <a:lumMod val="75000"/>
                  </a:schemeClr>
                </a:solidFill>
                <a:latin typeface="Calibri" pitchFamily="34" charset="0"/>
                <a:cs typeface="Arial" pitchFamily="34" charset="0"/>
              </a:rPr>
              <a:t>Debt Securities</a:t>
            </a:r>
            <a:endParaRPr lang="en-US" sz="2400" dirty="0">
              <a:solidFill>
                <a:schemeClr val="accent1">
                  <a:lumMod val="75000"/>
                </a:schemeClr>
              </a:solidFill>
              <a:latin typeface="Calibri" pitchFamily="34" charset="0"/>
              <a:cs typeface="Arial" pitchFamily="34" charset="0"/>
            </a:endParaRPr>
          </a:p>
          <a:p>
            <a:pPr marL="742950" lvl="1" indent="-285750" eaLnBrk="0" hangingPunct="0">
              <a:spcBef>
                <a:spcPts val="600"/>
              </a:spcBef>
              <a:buFontTx/>
              <a:buChar char="•"/>
              <a:defRPr/>
            </a:pPr>
            <a:r>
              <a:rPr lang="en-US" sz="2400" dirty="0">
                <a:solidFill>
                  <a:schemeClr val="accent2">
                    <a:lumMod val="50000"/>
                  </a:schemeClr>
                </a:solidFill>
                <a:latin typeface="Calibri" pitchFamily="34" charset="0"/>
                <a:cs typeface="Arial" pitchFamily="34" charset="0"/>
              </a:rPr>
              <a:t>Reflect a creditor relationship </a:t>
            </a:r>
          </a:p>
          <a:p>
            <a:pPr marL="742950" lvl="1" indent="-285750" eaLnBrk="0" hangingPunct="0">
              <a:spcBef>
                <a:spcPts val="600"/>
              </a:spcBef>
              <a:buFontTx/>
              <a:buChar char="•"/>
              <a:defRPr/>
            </a:pPr>
            <a:r>
              <a:rPr lang="en-US" sz="2400" dirty="0">
                <a:solidFill>
                  <a:schemeClr val="accent2">
                    <a:lumMod val="50000"/>
                  </a:schemeClr>
                </a:solidFill>
                <a:latin typeface="Calibri" pitchFamily="34" charset="0"/>
                <a:cs typeface="Arial" pitchFamily="34" charset="0"/>
              </a:rPr>
              <a:t>Examples: Investments in notes, bonds, and CDs</a:t>
            </a:r>
          </a:p>
          <a:p>
            <a:pPr marL="742950" lvl="1" indent="-285750" eaLnBrk="0" hangingPunct="0">
              <a:spcBef>
                <a:spcPts val="600"/>
              </a:spcBef>
              <a:buFontTx/>
              <a:buChar char="•"/>
              <a:defRPr/>
            </a:pPr>
            <a:r>
              <a:rPr lang="en-US" sz="2400" dirty="0">
                <a:solidFill>
                  <a:schemeClr val="accent2">
                    <a:lumMod val="50000"/>
                  </a:schemeClr>
                </a:solidFill>
                <a:latin typeface="Calibri" pitchFamily="34" charset="0"/>
                <a:cs typeface="Arial" pitchFamily="34" charset="0"/>
              </a:rPr>
              <a:t>May be issued by governments, companies, or individuals</a:t>
            </a:r>
          </a:p>
        </p:txBody>
      </p:sp>
      <p:sp>
        <p:nvSpPr>
          <p:cNvPr id="5" name="Text Box 1031"/>
          <p:cNvSpPr txBox="1">
            <a:spLocks noChangeArrowheads="1"/>
          </p:cNvSpPr>
          <p:nvPr/>
        </p:nvSpPr>
        <p:spPr bwMode="auto">
          <a:xfrm>
            <a:off x="552450" y="3810000"/>
            <a:ext cx="8039100" cy="1800493"/>
          </a:xfrm>
          <a:prstGeom prst="rect">
            <a:avLst/>
          </a:prstGeom>
          <a:solidFill>
            <a:schemeClr val="accent6">
              <a:lumMod val="20000"/>
              <a:lumOff val="80000"/>
            </a:schemeClr>
          </a:solidFill>
          <a:ln w="12700">
            <a:solidFill>
              <a:schemeClr val="tx2"/>
            </a:solidFill>
            <a:miter lim="800000"/>
            <a:headEnd/>
            <a:tailEnd/>
          </a:ln>
          <a:effectLst>
            <a:outerShdw blurRad="50800" dist="38100" dir="2700000" algn="tl" rotWithShape="0">
              <a:prstClr val="black">
                <a:alpha val="40000"/>
              </a:prstClr>
            </a:outerShdw>
          </a:effectLst>
        </p:spPr>
        <p:txBody>
          <a:bodyPr wrap="square">
            <a:spAutoFit/>
          </a:bodyPr>
          <a:lstStyle/>
          <a:p>
            <a:pPr eaLnBrk="0" hangingPunct="0">
              <a:spcBef>
                <a:spcPts val="600"/>
              </a:spcBef>
              <a:defRPr/>
            </a:pPr>
            <a:r>
              <a:rPr lang="en-US" sz="2400" b="1" dirty="0">
                <a:solidFill>
                  <a:schemeClr val="accent1">
                    <a:lumMod val="75000"/>
                  </a:schemeClr>
                </a:solidFill>
                <a:latin typeface="Calibri" pitchFamily="34" charset="0"/>
                <a:cs typeface="Arial" pitchFamily="34" charset="0"/>
              </a:rPr>
              <a:t>Equity Securities</a:t>
            </a:r>
            <a:endParaRPr lang="en-US" sz="2400" dirty="0">
              <a:solidFill>
                <a:schemeClr val="accent1">
                  <a:lumMod val="75000"/>
                </a:schemeClr>
              </a:solidFill>
              <a:latin typeface="Calibri" pitchFamily="34" charset="0"/>
              <a:cs typeface="Arial" pitchFamily="34" charset="0"/>
            </a:endParaRPr>
          </a:p>
          <a:p>
            <a:pPr marL="742950" lvl="1" indent="-285750" eaLnBrk="0" hangingPunct="0">
              <a:spcBef>
                <a:spcPts val="600"/>
              </a:spcBef>
              <a:buFontTx/>
              <a:buChar char="•"/>
              <a:defRPr/>
            </a:pPr>
            <a:r>
              <a:rPr lang="en-US" sz="2400" dirty="0">
                <a:solidFill>
                  <a:schemeClr val="accent2">
                    <a:lumMod val="50000"/>
                  </a:schemeClr>
                </a:solidFill>
                <a:latin typeface="Calibri" pitchFamily="34" charset="0"/>
                <a:cs typeface="Arial" pitchFamily="34" charset="0"/>
              </a:rPr>
              <a:t>Reflect an owner relationship </a:t>
            </a:r>
          </a:p>
          <a:p>
            <a:pPr marL="742950" lvl="1" indent="-285750" eaLnBrk="0" hangingPunct="0">
              <a:spcBef>
                <a:spcPts val="600"/>
              </a:spcBef>
              <a:buFontTx/>
              <a:buChar char="•"/>
              <a:defRPr/>
            </a:pPr>
            <a:r>
              <a:rPr lang="en-US" sz="2400" dirty="0">
                <a:solidFill>
                  <a:schemeClr val="accent2">
                    <a:lumMod val="50000"/>
                  </a:schemeClr>
                </a:solidFill>
                <a:latin typeface="Calibri" pitchFamily="34" charset="0"/>
                <a:cs typeface="Arial" pitchFamily="34" charset="0"/>
              </a:rPr>
              <a:t>Examples: Investments in shares of stock</a:t>
            </a:r>
          </a:p>
          <a:p>
            <a:pPr marL="742950" lvl="1" indent="-285750" eaLnBrk="0" hangingPunct="0">
              <a:spcBef>
                <a:spcPts val="600"/>
              </a:spcBef>
              <a:buFontTx/>
              <a:buChar char="•"/>
              <a:defRPr/>
            </a:pPr>
            <a:r>
              <a:rPr lang="en-US" sz="2400" dirty="0">
                <a:solidFill>
                  <a:schemeClr val="accent2">
                    <a:lumMod val="50000"/>
                  </a:schemeClr>
                </a:solidFill>
                <a:latin typeface="Calibri" pitchFamily="34" charset="0"/>
                <a:cs typeface="Arial" pitchFamily="34" charset="0"/>
              </a:rPr>
              <a:t>Issued by companies</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Slide Number Placeholder 8"/>
          <p:cNvSpPr>
            <a:spLocks noGrp="1"/>
          </p:cNvSpPr>
          <p:nvPr>
            <p:ph type="sldNum" sz="quarter" idx="12"/>
          </p:nvPr>
        </p:nvSpPr>
        <p:spPr/>
        <p:txBody>
          <a:bodyPr/>
          <a:lstStyle/>
          <a:p>
            <a:pPr>
              <a:defRPr/>
            </a:pPr>
            <a:fld id="{C64D6B89-E144-42D2-802F-E11A9B9EBE51}" type="slidenum">
              <a:rPr lang="en-US" smtClean="0"/>
              <a:pPr>
                <a:defRPr/>
              </a:pPr>
              <a:t>8</a:t>
            </a:fld>
            <a:endParaRPr lang="en-US" dirty="0"/>
          </a:p>
        </p:txBody>
      </p:sp>
      <p:sp>
        <p:nvSpPr>
          <p:cNvPr id="10" name="Rounded Rectangle 9"/>
          <p:cNvSpPr/>
          <p:nvPr/>
        </p:nvSpPr>
        <p:spPr>
          <a:xfrm>
            <a:off x="138113" y="6553200"/>
            <a:ext cx="7634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t>Distinguish between debt and equity securities and between short-term and long-term investments.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5303"/>
                                        </p:tgtEl>
                                        <p:attrNameLst>
                                          <p:attrName>style.visibility</p:attrName>
                                        </p:attrNameLst>
                                      </p:cBhvr>
                                      <p:to>
                                        <p:strVal val="visible"/>
                                      </p:to>
                                    </p:set>
                                    <p:animEffect transition="in" filter="checkerboard(across)">
                                      <p:cBhvr>
                                        <p:cTn id="7" dur="500"/>
                                        <p:tgtEl>
                                          <p:spTgt spid="55303"/>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533400"/>
            <a:ext cx="8229600" cy="884238"/>
          </a:xfrm>
        </p:spPr>
        <p:txBody>
          <a:bodyPr/>
          <a:lstStyle/>
          <a:p>
            <a:r>
              <a:rPr lang="en-US" altLang="en-US" sz="3800" b="1" dirty="0" smtClean="0"/>
              <a:t>Classification and Reporting</a:t>
            </a:r>
          </a:p>
        </p:txBody>
      </p:sp>
      <p:sp>
        <p:nvSpPr>
          <p:cNvPr id="22" name="Text Box 1031"/>
          <p:cNvSpPr txBox="1">
            <a:spLocks noChangeArrowheads="1"/>
          </p:cNvSpPr>
          <p:nvPr/>
        </p:nvSpPr>
        <p:spPr bwMode="auto">
          <a:xfrm>
            <a:off x="80024" y="1269228"/>
            <a:ext cx="8915400" cy="1569660"/>
          </a:xfrm>
          <a:prstGeom prst="rect">
            <a:avLst/>
          </a:prstGeom>
          <a:solidFill>
            <a:schemeClr val="accent4">
              <a:lumMod val="20000"/>
              <a:lumOff val="80000"/>
            </a:schemeClr>
          </a:solidFill>
          <a:ln w="12700">
            <a:solidFill>
              <a:schemeClr val="tx2"/>
            </a:solidFill>
            <a:miter lim="800000"/>
            <a:headEnd/>
            <a:tailEnd/>
          </a:ln>
          <a:effectLst>
            <a:outerShdw blurRad="50800" dist="38100" dir="2700000" algn="tl" rotWithShape="0">
              <a:prstClr val="black">
                <a:alpha val="40000"/>
              </a:prstClr>
            </a:outerShdw>
          </a:effectLst>
        </p:spPr>
        <p:txBody>
          <a:bodyPr wrap="square">
            <a:spAutoFit/>
          </a:bodyPr>
          <a:lstStyle/>
          <a:p>
            <a:pPr eaLnBrk="0" hangingPunct="0">
              <a:spcBef>
                <a:spcPts val="0"/>
              </a:spcBef>
              <a:defRPr/>
            </a:pPr>
            <a:r>
              <a:rPr lang="en-US" sz="2400" b="1" dirty="0">
                <a:solidFill>
                  <a:schemeClr val="accent1">
                    <a:lumMod val="50000"/>
                  </a:schemeClr>
                </a:solidFill>
                <a:latin typeface="Calibri" pitchFamily="34" charset="0"/>
                <a:cs typeface="Arial" pitchFamily="34" charset="0"/>
              </a:rPr>
              <a:t>Accounting for Investments depends on three factors:</a:t>
            </a:r>
            <a:endParaRPr lang="en-US" sz="2400" dirty="0">
              <a:solidFill>
                <a:schemeClr val="accent1">
                  <a:lumMod val="50000"/>
                </a:schemeClr>
              </a:solidFill>
              <a:latin typeface="Calibri" pitchFamily="34" charset="0"/>
              <a:cs typeface="Arial" pitchFamily="34" charset="0"/>
            </a:endParaRPr>
          </a:p>
          <a:p>
            <a:pPr marL="914400" lvl="1" indent="-457200" eaLnBrk="0" hangingPunct="0">
              <a:spcBef>
                <a:spcPts val="0"/>
              </a:spcBef>
              <a:buFont typeface="+mj-lt"/>
              <a:buAutoNum type="arabicPeriod"/>
              <a:defRPr/>
            </a:pPr>
            <a:r>
              <a:rPr lang="en-US" sz="2400" b="1" dirty="0">
                <a:solidFill>
                  <a:schemeClr val="accent2">
                    <a:lumMod val="50000"/>
                  </a:schemeClr>
                </a:solidFill>
                <a:latin typeface="Calibri" pitchFamily="34" charset="0"/>
                <a:cs typeface="Arial" pitchFamily="34" charset="0"/>
              </a:rPr>
              <a:t>Security type: debt or equity </a:t>
            </a:r>
          </a:p>
          <a:p>
            <a:pPr marL="914400" lvl="1" indent="-457200" eaLnBrk="0" hangingPunct="0">
              <a:spcBef>
                <a:spcPts val="0"/>
              </a:spcBef>
              <a:buFont typeface="+mj-lt"/>
              <a:buAutoNum type="arabicPeriod"/>
              <a:defRPr/>
            </a:pPr>
            <a:r>
              <a:rPr lang="en-US" sz="2400" b="1" dirty="0">
                <a:solidFill>
                  <a:schemeClr val="accent2">
                    <a:lumMod val="50000"/>
                  </a:schemeClr>
                </a:solidFill>
                <a:latin typeface="Calibri" pitchFamily="34" charset="0"/>
                <a:cs typeface="Arial" pitchFamily="34" charset="0"/>
              </a:rPr>
              <a:t>Intent to hold the security short or long term</a:t>
            </a:r>
          </a:p>
          <a:p>
            <a:pPr marL="914400" lvl="1" indent="-457200" eaLnBrk="0" hangingPunct="0">
              <a:spcBef>
                <a:spcPts val="0"/>
              </a:spcBef>
              <a:buFont typeface="+mj-lt"/>
              <a:buAutoNum type="arabicPeriod"/>
              <a:defRPr/>
            </a:pPr>
            <a:r>
              <a:rPr lang="en-US" sz="2400" b="1" dirty="0">
                <a:solidFill>
                  <a:schemeClr val="accent2">
                    <a:lumMod val="50000"/>
                  </a:schemeClr>
                </a:solidFill>
                <a:latin typeface="Calibri" pitchFamily="34" charset="0"/>
                <a:cs typeface="Arial" pitchFamily="34" charset="0"/>
              </a:rPr>
              <a:t>Percentage ownership in another company’s equity securities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C64D6B89-E144-42D2-802F-E11A9B9EBE51}" type="slidenum">
              <a:rPr lang="en-US" smtClean="0"/>
              <a:pPr>
                <a:defRPr/>
              </a:pPr>
              <a:t>9</a:t>
            </a:fld>
            <a:endParaRPr lang="en-US" dirty="0"/>
          </a:p>
        </p:txBody>
      </p:sp>
      <p:sp>
        <p:nvSpPr>
          <p:cNvPr id="8" name="Rounded Rectangle 7"/>
          <p:cNvSpPr/>
          <p:nvPr/>
        </p:nvSpPr>
        <p:spPr>
          <a:xfrm>
            <a:off x="138113" y="6553200"/>
            <a:ext cx="7634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t>Distinguish between debt and equity securities and between short-term and long-term investments.</a:t>
            </a:r>
          </a:p>
        </p:txBody>
      </p:sp>
      <p:sp>
        <p:nvSpPr>
          <p:cNvPr id="9" name="TextBox 8"/>
          <p:cNvSpPr txBox="1"/>
          <p:nvPr/>
        </p:nvSpPr>
        <p:spPr>
          <a:xfrm>
            <a:off x="7848600" y="55625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15.2</a:t>
            </a:r>
            <a:endParaRPr lang="en-US" kern="0" dirty="0">
              <a:latin typeface="Berlin Sans FB" panose="020E0602020502020306" pitchFamily="34" charset="0"/>
            </a:endParaRPr>
          </a:p>
        </p:txBody>
      </p:sp>
      <p:pic>
        <p:nvPicPr>
          <p:cNvPr id="1026" name="Picture 2" descr="C:\Users\User\AppData\Local\Temp\SNAGHTML1e0164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7" y="2929596"/>
            <a:ext cx="7896225" cy="3076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10846</TotalTime>
  <Words>9497</Words>
  <Application>Microsoft Office PowerPoint</Application>
  <PresentationFormat>On-screen Show (4:3)</PresentationFormat>
  <Paragraphs>915</Paragraphs>
  <Slides>61</Slides>
  <Notes>61</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61</vt:i4>
      </vt:variant>
    </vt:vector>
  </HeadingPairs>
  <TitlesOfParts>
    <vt:vector size="74" baseType="lpstr">
      <vt:lpstr>ＭＳ Ｐゴシック</vt:lpstr>
      <vt:lpstr>Arial</vt:lpstr>
      <vt:lpstr>Arial Narrow</vt:lpstr>
      <vt:lpstr>Berlin Sans FB</vt:lpstr>
      <vt:lpstr>Calibri</vt:lpstr>
      <vt:lpstr>Palatino Linotype</vt:lpstr>
      <vt:lpstr>Proxima Nova</vt:lpstr>
      <vt:lpstr>Wingdings</vt:lpstr>
      <vt:lpstr>1_Office Theme</vt:lpstr>
      <vt:lpstr>Office Theme</vt:lpstr>
      <vt:lpstr>2_Office Theme</vt:lpstr>
      <vt:lpstr>3_Office Theme</vt:lpstr>
      <vt:lpstr>4_Office Theme</vt:lpstr>
      <vt:lpstr>Investments</vt:lpstr>
      <vt:lpstr>PowerPoint Presentation</vt:lpstr>
      <vt:lpstr>   C1:  Distinguish between debt and equity securities and between short-term and long-term investments.   </vt:lpstr>
      <vt:lpstr>Basics of Investments</vt:lpstr>
      <vt:lpstr>Investments of Selected Companies</vt:lpstr>
      <vt:lpstr>Short-Term Investments</vt:lpstr>
      <vt:lpstr>Long-Term Investments</vt:lpstr>
      <vt:lpstr>Debt Securities versus  Equity Securities</vt:lpstr>
      <vt:lpstr>Classification and Reporting</vt:lpstr>
      <vt:lpstr>Debt Securities: Accounting Basics</vt:lpstr>
      <vt:lpstr>Debt Securities: Accounting Basics</vt:lpstr>
      <vt:lpstr>Debt Securities: Accounting Basics</vt:lpstr>
      <vt:lpstr>Debt Securities: Accounting Basics</vt:lpstr>
      <vt:lpstr>Equity Securities:  Accounting Basics </vt:lpstr>
      <vt:lpstr>Equity Securities:  Accounting Basics </vt:lpstr>
      <vt:lpstr>   P1:  Account for trading securities.   </vt:lpstr>
      <vt:lpstr>Trading Securities</vt:lpstr>
      <vt:lpstr>Trading Securities –  Recording Fair Value</vt:lpstr>
      <vt:lpstr>Selling Trading Securities</vt:lpstr>
      <vt:lpstr>PowerPoint Presentation</vt:lpstr>
      <vt:lpstr>PowerPoint Presentation</vt:lpstr>
      <vt:lpstr>PowerPoint Presentation</vt:lpstr>
      <vt:lpstr>PowerPoint Presentation</vt:lpstr>
      <vt:lpstr>   P2:  Account for held-to-maturity securities.  </vt:lpstr>
      <vt:lpstr>Held-to-Maturity Securities</vt:lpstr>
      <vt:lpstr>PowerPoint Presentation</vt:lpstr>
      <vt:lpstr>   P3:  Account for available-for-sale securities.   </vt:lpstr>
      <vt:lpstr>Available-for-Sale Securities</vt:lpstr>
      <vt:lpstr>Available-for-Sale Securities</vt:lpstr>
      <vt:lpstr>Available-for-Sale Securities</vt:lpstr>
      <vt:lpstr>Available-for-Sale Securities</vt:lpstr>
      <vt:lpstr>PowerPoint Presentation</vt:lpstr>
      <vt:lpstr>PowerPoint Presentation</vt:lpstr>
      <vt:lpstr>PowerPoint Presentation</vt:lpstr>
      <vt:lpstr>   P4:  Account for equity securities with significant influence. </vt:lpstr>
      <vt:lpstr>Cost Method Investments</vt:lpstr>
      <vt:lpstr>Equity Method Investments</vt:lpstr>
      <vt:lpstr>Investments in Equity Securities  with Significant Influence</vt:lpstr>
      <vt:lpstr>Investments in Equity Securities  with Significant Influence</vt:lpstr>
      <vt:lpstr>Investments in Equity Securities  with Significant Influence</vt:lpstr>
      <vt:lpstr>Investments in Equity Securities  with Significant Influence</vt:lpstr>
      <vt:lpstr>   C2:  Describe how to report equity securities with controlling influence.  </vt:lpstr>
      <vt:lpstr>Investments in Securities  with Controlling Influence</vt:lpstr>
      <vt:lpstr>Accounting Summary for  Investments in Securities</vt:lpstr>
      <vt:lpstr>Comprehensive Income</vt:lpstr>
      <vt:lpstr>PowerPoint Presentation</vt:lpstr>
      <vt:lpstr>PowerPoint Presentation</vt:lpstr>
      <vt:lpstr>PowerPoint Presentation</vt:lpstr>
      <vt:lpstr>   A1:  Compute and analyze the components of return on total assets.   </vt:lpstr>
      <vt:lpstr>Components of  Return on Total Assets</vt:lpstr>
      <vt:lpstr>Return on Total Assets</vt:lpstr>
      <vt:lpstr>   C3: Appendix 15A  Explain foreign exchange rates and record transactions listed in a foreign currency.   </vt:lpstr>
      <vt:lpstr>Appendix C-A: Investments in  International Operations</vt:lpstr>
      <vt:lpstr>Exchange Rates Between Currencies</vt:lpstr>
      <vt:lpstr>Sales in a Foreign Currency</vt:lpstr>
      <vt:lpstr>Sales in a Foreign Currency</vt:lpstr>
      <vt:lpstr>Sales in a Foreign Currency</vt:lpstr>
      <vt:lpstr>Purchases in a Foreign Currency</vt:lpstr>
      <vt:lpstr>Purchases in a Foreign Currency</vt:lpstr>
      <vt:lpstr>Consolidated Statements with International Subsidiaries</vt:lpstr>
      <vt:lpstr>End of Chapter 15</vt:lpstr>
    </vt:vector>
  </TitlesOfParts>
  <Company>Jon A. Booker, Ph.D., CPA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Richard Snapp</cp:lastModifiedBy>
  <cp:revision>365</cp:revision>
  <dcterms:created xsi:type="dcterms:W3CDTF">2008-06-11T19:43:46Z</dcterms:created>
  <dcterms:modified xsi:type="dcterms:W3CDTF">2018-01-02T00:03:43Z</dcterms:modified>
</cp:coreProperties>
</file>