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 id="2147484128" r:id="rId2"/>
    <p:sldMasterId id="2147484142" r:id="rId3"/>
    <p:sldMasterId id="2147484154" r:id="rId4"/>
    <p:sldMasterId id="2147484166" r:id="rId5"/>
    <p:sldMasterId id="2147484178" r:id="rId6"/>
    <p:sldMasterId id="2147484190" r:id="rId7"/>
    <p:sldMasterId id="2147484202" r:id="rId8"/>
    <p:sldMasterId id="2147484214" r:id="rId9"/>
    <p:sldMasterId id="2147484226" r:id="rId10"/>
    <p:sldMasterId id="2147484238" r:id="rId11"/>
    <p:sldMasterId id="2147485254" r:id="rId12"/>
  </p:sldMasterIdLst>
  <p:notesMasterIdLst>
    <p:notesMasterId r:id="rId54"/>
  </p:notesMasterIdLst>
  <p:handoutMasterIdLst>
    <p:handoutMasterId r:id="rId55"/>
  </p:handoutMasterIdLst>
  <p:sldIdLst>
    <p:sldId id="301" r:id="rId13"/>
    <p:sldId id="332" r:id="rId14"/>
    <p:sldId id="311" r:id="rId15"/>
    <p:sldId id="312" r:id="rId16"/>
    <p:sldId id="333" r:id="rId17"/>
    <p:sldId id="334" r:id="rId18"/>
    <p:sldId id="302" r:id="rId19"/>
    <p:sldId id="303" r:id="rId20"/>
    <p:sldId id="304" r:id="rId21"/>
    <p:sldId id="305" r:id="rId22"/>
    <p:sldId id="313" r:id="rId23"/>
    <p:sldId id="267" r:id="rId24"/>
    <p:sldId id="268" r:id="rId25"/>
    <p:sldId id="315" r:id="rId26"/>
    <p:sldId id="269" r:id="rId27"/>
    <p:sldId id="335" r:id="rId28"/>
    <p:sldId id="329" r:id="rId29"/>
    <p:sldId id="330" r:id="rId30"/>
    <p:sldId id="331" r:id="rId31"/>
    <p:sldId id="316" r:id="rId32"/>
    <p:sldId id="278" r:id="rId33"/>
    <p:sldId id="336" r:id="rId34"/>
    <p:sldId id="307" r:id="rId35"/>
    <p:sldId id="327" r:id="rId36"/>
    <p:sldId id="279" r:id="rId37"/>
    <p:sldId id="280" r:id="rId38"/>
    <p:sldId id="281" r:id="rId39"/>
    <p:sldId id="282" r:id="rId40"/>
    <p:sldId id="283" r:id="rId41"/>
    <p:sldId id="284" r:id="rId42"/>
    <p:sldId id="285" r:id="rId43"/>
    <p:sldId id="286" r:id="rId44"/>
    <p:sldId id="309" r:id="rId45"/>
    <p:sldId id="310" r:id="rId46"/>
    <p:sldId id="322" r:id="rId47"/>
    <p:sldId id="288" r:id="rId48"/>
    <p:sldId id="324" r:id="rId49"/>
    <p:sldId id="289" r:id="rId50"/>
    <p:sldId id="328" r:id="rId51"/>
    <p:sldId id="291" r:id="rId52"/>
    <p:sldId id="258" r:id="rId53"/>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928">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1887" autoAdjust="0"/>
  </p:normalViewPr>
  <p:slideViewPr>
    <p:cSldViewPr>
      <p:cViewPr varScale="1">
        <p:scale>
          <a:sx n="64" d="100"/>
          <a:sy n="64" d="100"/>
        </p:scale>
        <p:origin x="2006" y="58"/>
      </p:cViewPr>
      <p:guideLst>
        <p:guide orient="horz" pos="2160"/>
        <p:guide pos="2928"/>
      </p:guideLst>
    </p:cSldViewPr>
  </p:slideViewPr>
  <p:outlineViewPr>
    <p:cViewPr>
      <p:scale>
        <a:sx n="33" d="100"/>
        <a:sy n="33" d="100"/>
      </p:scale>
      <p:origin x="0" y="-478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28"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1888" y="0"/>
            <a:ext cx="863600" cy="280988"/>
          </a:xfrm>
          <a:prstGeom prst="rect">
            <a:avLst/>
          </a:prstGeom>
        </p:spPr>
        <p:txBody>
          <a:bodyPr vert="horz" wrap="square" lIns="93936" tIns="46968" rIns="93936" bIns="46968" numCol="1" anchor="b" anchorCtr="0" compatLnSpc="1">
            <a:prstTxWarp prst="textNoShape">
              <a:avLst/>
            </a:prstTxWarp>
          </a:bodyPr>
          <a:lstStyle>
            <a:lvl1pPr algn="r">
              <a:defRPr sz="1200"/>
            </a:lvl1pPr>
          </a:lstStyle>
          <a:p>
            <a:pPr>
              <a:defRPr/>
            </a:pPr>
            <a:r>
              <a:rPr lang="en-US"/>
              <a:t>4-</a:t>
            </a:r>
            <a:fld id="{A424EE9B-CAE7-4B83-BDA7-3141709E5754}" type="slidenum">
              <a:rPr lang="en-US"/>
              <a:pPr>
                <a:defRPr/>
              </a:pPr>
              <a:t>‹#›</a:t>
            </a:fld>
            <a:endParaRPr lang="en-US"/>
          </a:p>
        </p:txBody>
      </p:sp>
    </p:spTree>
    <p:extLst>
      <p:ext uri="{BB962C8B-B14F-4D97-AF65-F5344CB8AC3E}">
        <p14:creationId xmlns:p14="http://schemas.microsoft.com/office/powerpoint/2010/main" val="25883893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wrap="square" lIns="93936" tIns="46968" rIns="93936" bIns="46968"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8025" y="4448175"/>
            <a:ext cx="5661025" cy="4213225"/>
          </a:xfrm>
          <a:prstGeom prst="rect">
            <a:avLst/>
          </a:prstGeom>
          <a:ln>
            <a:noFill/>
          </a:ln>
        </p:spPr>
        <p:txBody>
          <a:bodyPr vert="horz" wrap="square" lIns="93936" tIns="46968" rIns="93936" bIns="46968"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Slide Number Placeholder 4"/>
          <p:cNvSpPr txBox="1">
            <a:spLocks/>
          </p:cNvSpPr>
          <p:nvPr/>
        </p:nvSpPr>
        <p:spPr>
          <a:xfrm>
            <a:off x="5503863" y="0"/>
            <a:ext cx="1573212" cy="312738"/>
          </a:xfrm>
          <a:prstGeom prst="rect">
            <a:avLst/>
          </a:prstGeom>
        </p:spPr>
        <p:txBody>
          <a:bodyPr lIns="93936" tIns="46968" rIns="93936" bIns="46968" anchor="b"/>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r" eaLnBrk="1" hangingPunct="1">
              <a:defRPr/>
            </a:pPr>
            <a:r>
              <a:rPr lang="en-US" sz="1200" dirty="0" smtClean="0">
                <a:latin typeface="Calibri" pitchFamily="-84" charset="0"/>
              </a:rPr>
              <a:t>4 - </a:t>
            </a:r>
            <a:fld id="{BB4DC34E-FC12-476F-B648-A0DD3BAE63E8}" type="slidenum">
              <a:rPr lang="en-US" sz="1200" smtClean="0">
                <a:latin typeface="Calibri" pitchFamily="-84" charset="0"/>
              </a:rPr>
              <a:pPr algn="r" eaLnBrk="1" hangingPunct="1">
                <a:defRPr/>
              </a:pPr>
              <a:t>‹#›</a:t>
            </a:fld>
            <a:endParaRPr lang="en-US" sz="1200" dirty="0" smtClean="0">
              <a:latin typeface="Calibri" pitchFamily="-84" charset="0"/>
            </a:endParaRPr>
          </a:p>
        </p:txBody>
      </p:sp>
    </p:spTree>
    <p:extLst>
      <p:ext uri="{BB962C8B-B14F-4D97-AF65-F5344CB8AC3E}">
        <p14:creationId xmlns:p14="http://schemas.microsoft.com/office/powerpoint/2010/main" val="114998039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a:p>
            <a:pPr eaLnBrk="1" hangingPunct="1">
              <a:spcBef>
                <a:spcPct val="0"/>
              </a:spcBef>
            </a:pPr>
            <a:endParaRPr lang="en-US" altLang="en-US" dirty="0" smtClean="0"/>
          </a:p>
        </p:txBody>
      </p:sp>
    </p:spTree>
    <p:extLst>
      <p:ext uri="{BB962C8B-B14F-4D97-AF65-F5344CB8AC3E}">
        <p14:creationId xmlns:p14="http://schemas.microsoft.com/office/powerpoint/2010/main" val="2302219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ea typeface="+mn-ea"/>
                <a:cs typeface="+mn-cs"/>
              </a:rPr>
              <a:t>3. Prepare the income statement and the statement of owner's equity for the year ended December 31 and the unclassified balance sheet at December 31. The adjusted trial balance is presented in financial statement order, beginning with the assets. Assets appear on the balance sheet: Cash, Accounts receivable, and Land. Total assets are $115,000. The next accounts are our liability accounts; Accounts payable and Long-term notes payable. Total liabilities are $45,000. The remaining accounts are subsets of equity. Magic's capital balance of $75,000 is the beginning capital balance on the statement of owner's equity. Magic, Withdrawals are subtracted on the statement of owner's equity. Fees earned is a revenue account; revenues are included on the income statement. And the final two accounts are expense accounts; expenses are subtracted on the income statement. Net income of $15,000 is transferred to the statement of owner's equity. The ending capital balance is $70,000. Ending capital is transferred to the balance sheet. Total liabilities of $45,000 plus ending capital of $70,000 equals total liabilities and equity of $115,000.</a:t>
            </a:r>
          </a:p>
        </p:txBody>
      </p:sp>
    </p:spTree>
    <p:extLst>
      <p:ext uri="{BB962C8B-B14F-4D97-AF65-F5344CB8AC3E}">
        <p14:creationId xmlns:p14="http://schemas.microsoft.com/office/powerpoint/2010/main" val="1482927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99877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a:t>
            </a:r>
            <a:r>
              <a:rPr lang="en-US" altLang="en-US" b="1" dirty="0" smtClean="0"/>
              <a:t>closing process </a:t>
            </a:r>
            <a:r>
              <a:rPr lang="en-US" altLang="en-US" dirty="0" smtClean="0"/>
              <a:t>is an important step at the end of an accounting period </a:t>
            </a:r>
            <a:r>
              <a:rPr lang="en-US" altLang="en-US" i="1" dirty="0" smtClean="0"/>
              <a:t>after </a:t>
            </a:r>
            <a:r>
              <a:rPr lang="en-US" altLang="en-US" dirty="0" smtClean="0"/>
              <a:t>financial statements are completed. It prepares accounts for recording the transactions and the events of the </a:t>
            </a:r>
            <a:r>
              <a:rPr lang="en-US" altLang="en-US" i="1" dirty="0" smtClean="0"/>
              <a:t>next </a:t>
            </a:r>
            <a:r>
              <a:rPr lang="en-US" altLang="en-US" dirty="0" smtClean="0"/>
              <a:t>period. In the closing process we must (1) identify accounts for closing, (2) record and post the closing entries, and (3) prepare a post-closing trial balance. The purpose of the closing process is twofold. First, it resets revenue, expense, and withdrawals account balances to zero at the end of each period (which also updates the owner’s capital account for inclusion on the balance sheet). This is done so that these accounts can properly measure income and withdrawals for the next period. Second, it helps in summarizing a period’s revenues and expenses. </a:t>
            </a:r>
          </a:p>
        </p:txBody>
      </p:sp>
    </p:spTree>
    <p:extLst>
      <p:ext uri="{BB962C8B-B14F-4D97-AF65-F5344CB8AC3E}">
        <p14:creationId xmlns:p14="http://schemas.microsoft.com/office/powerpoint/2010/main" val="3087491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Temporary accounts </a:t>
            </a:r>
            <a:r>
              <a:rPr lang="en-US" altLang="en-US" dirty="0" smtClean="0"/>
              <a:t>accumulate data related to one accounting period. They include all income statement accounts, the owner withdrawals account, and the Income Summary account. They are temporary because the accounts are opened at the beginning of a period, used to record transactions and events for that period, and then closed at the end of the period. </a:t>
            </a:r>
            <a:r>
              <a:rPr lang="en-US" altLang="en-US" i="1" dirty="0" smtClean="0"/>
              <a:t>The closing process applies only to temporary accounts</a:t>
            </a:r>
            <a:r>
              <a:rPr lang="en-US" alt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t>Permanent accounts </a:t>
            </a:r>
            <a:r>
              <a:rPr lang="en-US" altLang="en-US" dirty="0" smtClean="0"/>
              <a:t>report on activities related to one or more future accounting periods. They include asset, liability, and owner capital accounts (all balance sheet accounts).</a:t>
            </a:r>
            <a:r>
              <a:rPr lang="en-US" altLang="en-US" baseline="0" dirty="0" smtClean="0"/>
              <a:t>  Permanent accounts</a:t>
            </a:r>
            <a:r>
              <a:rPr lang="en-US" altLang="en-US" dirty="0" smtClean="0"/>
              <a:t> are not closed each</a:t>
            </a:r>
            <a:r>
              <a:rPr lang="en-US" altLang="en-US" baseline="0" dirty="0" smtClean="0"/>
              <a:t> period and carry their ending balance into future periods</a:t>
            </a:r>
            <a:r>
              <a:rPr lang="en-US" altLang="en-US" dirty="0" smtClean="0"/>
              <a:t>. </a:t>
            </a:r>
          </a:p>
        </p:txBody>
      </p:sp>
    </p:spTree>
    <p:extLst>
      <p:ext uri="{BB962C8B-B14F-4D97-AF65-F5344CB8AC3E}">
        <p14:creationId xmlns:p14="http://schemas.microsoft.com/office/powerpoint/2010/main" val="1344313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990665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Rectangle 3"/>
          <p:cNvSpPr>
            <a:spLocks noGrp="1" noChangeArrowheads="1"/>
          </p:cNvSpPr>
          <p:nvPr>
            <p:ph type="body" idx="1"/>
          </p:nvPr>
        </p:nvSpPr>
        <p:spPr bwMode="auto"/>
        <p:txBody>
          <a:bodyPr>
            <a:normAutofit lnSpcReduction="10000"/>
          </a:bodyPr>
          <a:lstStyle/>
          <a:p>
            <a:pPr>
              <a:defRPr/>
            </a:pPr>
            <a:r>
              <a:rPr lang="en-US" altLang="en-US" dirty="0" smtClean="0"/>
              <a:t>Here are the four steps we </a:t>
            </a:r>
            <a:r>
              <a:rPr lang="en-US" altLang="en-US" b="1" dirty="0" smtClean="0"/>
              <a:t>always</a:t>
            </a:r>
            <a:r>
              <a:rPr lang="en-US" altLang="en-US" dirty="0" smtClean="0"/>
              <a:t> follow in the closing process. </a:t>
            </a:r>
          </a:p>
          <a:p>
            <a:pPr>
              <a:defRPr/>
            </a:pPr>
            <a:r>
              <a:rPr lang="en-US" altLang="en-US" b="1" dirty="0" smtClean="0"/>
              <a:t>Step 1: Close Credit Balances in Revenue Accounts to Income Summary </a:t>
            </a:r>
            <a:r>
              <a:rPr lang="en-US" altLang="en-US" dirty="0" smtClean="0"/>
              <a:t>The first closing entry transfers credit balances in revenue (and gain) accounts to the Income Summary account. We bring accounts with credit balances to zero by debiting them. </a:t>
            </a:r>
          </a:p>
          <a:p>
            <a:pPr>
              <a:defRPr/>
            </a:pPr>
            <a:r>
              <a:rPr lang="en-US" altLang="en-US" b="1" dirty="0" smtClean="0"/>
              <a:t>Step 2: Close Debit Balances in Expense Accounts to Income Summary </a:t>
            </a:r>
            <a:r>
              <a:rPr lang="en-US" altLang="en-US" dirty="0" smtClean="0"/>
              <a:t>The second closing entry transfers debit balances in expense (and loss) accounts to the Income Summary account. We bring expense accounts’ debit balances to zero by crediting them. With a balance of zero, these accounts are ready to record expenses for the next period. </a:t>
            </a:r>
          </a:p>
          <a:p>
            <a:pPr>
              <a:defRPr/>
            </a:pPr>
            <a:r>
              <a:rPr lang="en-US" altLang="en-US" b="1" dirty="0" smtClean="0"/>
              <a:t>Step 3: Close Income Summary to Owner’s Capital </a:t>
            </a:r>
            <a:r>
              <a:rPr lang="en-US" altLang="en-US" dirty="0" smtClean="0"/>
              <a:t>After steps 1 and 2, the balance of Income Summary is equal to the periods net income.  The third closing entry transfers the balance of the Income Summary account to the capital account. This entry closes the Income Summary account.  The Income Summary account has a zero balance after posting this entry. It continues to have a zero balance until the closing process again occurs at the end of the next period. (If a net loss occurred because expenses exceeded revenues, the third entry is reversed: debit Owner, Capital and credit Income Summary.)</a:t>
            </a:r>
          </a:p>
          <a:p>
            <a:pPr>
              <a:defRPr/>
            </a:pPr>
            <a:r>
              <a:rPr lang="en-US" altLang="en-US" b="1" dirty="0" smtClean="0"/>
              <a:t>Step 4: Close Withdrawals Account to Owner’s Capital </a:t>
            </a:r>
            <a:r>
              <a:rPr lang="en-US" altLang="en-US" dirty="0" smtClean="0"/>
              <a:t>The fourth closing entry transfers any debit balance in the withdrawals account to the owner’s capital account. This entry gives the withdrawals account a zero balance, and the account is now ready to record next period’s withdrawals.</a:t>
            </a:r>
          </a:p>
          <a:p>
            <a:pPr>
              <a:defRPr/>
            </a:pPr>
            <a:endParaRPr lang="en-US" altLang="en-US" dirty="0" smtClean="0"/>
          </a:p>
          <a:p>
            <a:pPr>
              <a:defRPr/>
            </a:pPr>
            <a:r>
              <a:rPr lang="en-US" altLang="en-US" dirty="0" smtClean="0"/>
              <a:t>Let’s see how this process works. To prevent confusion, when you first try to make closing entries, it is an excellent idea to follow these four steps exactly.</a:t>
            </a:r>
          </a:p>
          <a:p>
            <a:pPr>
              <a:defRPr/>
            </a:pPr>
            <a:endParaRPr lang="en-US" altLang="en-US" dirty="0" smtClean="0"/>
          </a:p>
        </p:txBody>
      </p:sp>
    </p:spTree>
    <p:extLst>
      <p:ext uri="{BB962C8B-B14F-4D97-AF65-F5344CB8AC3E}">
        <p14:creationId xmlns:p14="http://schemas.microsoft.com/office/powerpoint/2010/main" val="1113552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Rectangle 3"/>
          <p:cNvSpPr>
            <a:spLocks noGrp="1" noChangeArrowheads="1"/>
          </p:cNvSpPr>
          <p:nvPr>
            <p:ph type="body" idx="1"/>
          </p:nvPr>
        </p:nvSpPr>
        <p:spPr bwMode="auto"/>
        <p:txBody>
          <a:bodyPr>
            <a:normAutofit lnSpcReduction="10000"/>
          </a:bodyPr>
          <a:lstStyle/>
          <a:p>
            <a:pPr>
              <a:defRPr/>
            </a:pPr>
            <a:r>
              <a:rPr lang="en-US" altLang="en-US" dirty="0" smtClean="0"/>
              <a:t>Here are the four steps in the closing process for </a:t>
            </a:r>
            <a:r>
              <a:rPr lang="en-US" altLang="en-US" dirty="0" err="1" smtClean="0"/>
              <a:t>FastForward</a:t>
            </a:r>
            <a:r>
              <a:rPr lang="en-US" altLang="en-US" dirty="0" smtClean="0"/>
              <a:t>: </a:t>
            </a:r>
          </a:p>
          <a:p>
            <a:pPr>
              <a:defRPr/>
            </a:pPr>
            <a:r>
              <a:rPr lang="en-US" altLang="en-US" b="1" dirty="0" smtClean="0"/>
              <a:t>Step 1: Close Credit Balances in Revenue Accounts to Income Summary </a:t>
            </a:r>
            <a:r>
              <a:rPr lang="en-US" altLang="en-US" dirty="0" smtClean="0"/>
              <a:t>The first closing entry transfers credit balances in revenue (and gain) accounts to the Income Summary account. We bring accounts with credit balances to zero by debiting them.  The $8,150</a:t>
            </a:r>
            <a:r>
              <a:rPr lang="en-US" altLang="en-US" baseline="0" dirty="0" smtClean="0"/>
              <a:t> credit entry to Income Summary equals total revenues for the period.</a:t>
            </a:r>
            <a:endParaRPr lang="en-US" altLang="en-US" dirty="0" smtClean="0"/>
          </a:p>
          <a:p>
            <a:pPr>
              <a:defRPr/>
            </a:pPr>
            <a:r>
              <a:rPr lang="en-US" altLang="en-US" b="1" dirty="0" smtClean="0"/>
              <a:t>Step 2: Close Debit Balances in Expense Accounts to Income Summary </a:t>
            </a:r>
            <a:r>
              <a:rPr lang="en-US" altLang="en-US" dirty="0" smtClean="0"/>
              <a:t>The second closing entry transfers debit balances in expense (and loss) accounts to the Income Summary account. We bring expense accounts’ debit balances to zero by crediting them. With a balance of zero, these accounts are ready to accumulate a record of expenses for the next period.   Total expenses for </a:t>
            </a:r>
            <a:r>
              <a:rPr lang="en-US" altLang="en-US" dirty="0" err="1" smtClean="0"/>
              <a:t>FastForward</a:t>
            </a:r>
            <a:r>
              <a:rPr lang="en-US" altLang="en-US" dirty="0" smtClean="0"/>
              <a:t> are $4,365.</a:t>
            </a:r>
          </a:p>
          <a:p>
            <a:pPr>
              <a:defRPr/>
            </a:pPr>
            <a:r>
              <a:rPr lang="en-US" altLang="en-US" b="1" dirty="0" smtClean="0"/>
              <a:t>Step 3: Close Income Summary to Owner’s Capital </a:t>
            </a:r>
            <a:r>
              <a:rPr lang="en-US" altLang="en-US" dirty="0" smtClean="0"/>
              <a:t>After steps 1 and 2, the balance of Income Summary is equal to the periods net income, $3,785</a:t>
            </a:r>
            <a:r>
              <a:rPr lang="en-US" altLang="en-US" baseline="0" dirty="0" smtClean="0"/>
              <a:t> ($8,150 credit less $4,365 debit) for </a:t>
            </a:r>
            <a:r>
              <a:rPr lang="en-US" altLang="en-US" baseline="0" dirty="0" err="1" smtClean="0"/>
              <a:t>FastForward</a:t>
            </a:r>
            <a:r>
              <a:rPr lang="en-US" altLang="en-US" dirty="0" smtClean="0"/>
              <a:t>.  The third closing entry transfers the balance of the Income Summary account to the capital account. This entry closes the Income Summary account.  The Income Summary account has a zero balance after posting this entry. It continues to have a zero balance until the closing process again occurs at the end of the next period. (If a net loss occurred because expenses exceeded revenues, the third entry is reversed: debit Owner, Capital and credit Income Summary.)</a:t>
            </a:r>
          </a:p>
          <a:p>
            <a:pPr>
              <a:defRPr/>
            </a:pPr>
            <a:r>
              <a:rPr lang="en-US" altLang="en-US" b="1" dirty="0" smtClean="0"/>
              <a:t>Step 4: Close Withdrawals Account to Owner’s Capital </a:t>
            </a:r>
            <a:r>
              <a:rPr lang="en-US" altLang="en-US" dirty="0" smtClean="0"/>
              <a:t>The fourth closing entry transfers any debit balance in the withdrawals account to the owner’s capital account. This entry gives the withdrawals account a zero balance, and the account is now ready to record next period’s withdrawals. C. Taylor,</a:t>
            </a:r>
            <a:r>
              <a:rPr lang="en-US" altLang="en-US" baseline="0" dirty="0" smtClean="0"/>
              <a:t> Capital is debited for $200. The balance in the C. Taylor, Capital account is now $33,585.</a:t>
            </a:r>
            <a:endParaRPr lang="en-US" altLang="en-US" dirty="0" smtClean="0"/>
          </a:p>
          <a:p>
            <a:pPr>
              <a:defRPr/>
            </a:pPr>
            <a:endParaRPr lang="en-US" altLang="en-US" dirty="0" smtClean="0"/>
          </a:p>
          <a:p>
            <a:pPr>
              <a:defRPr/>
            </a:pPr>
            <a:endParaRPr lang="en-US" altLang="en-US" dirty="0" smtClean="0"/>
          </a:p>
        </p:txBody>
      </p:sp>
    </p:spTree>
    <p:extLst>
      <p:ext uri="{BB962C8B-B14F-4D97-AF65-F5344CB8AC3E}">
        <p14:creationId xmlns:p14="http://schemas.microsoft.com/office/powerpoint/2010/main" val="3631371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24247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After all four of our closing entries have been made, we prepare a post-closing trial balance. A </a:t>
            </a:r>
            <a:r>
              <a:rPr lang="en-US" altLang="en-US" b="1" dirty="0" smtClean="0"/>
              <a:t>post-closing trial balance </a:t>
            </a:r>
            <a:r>
              <a:rPr lang="en-US" altLang="en-US" dirty="0" smtClean="0"/>
              <a:t>is a list of permanent accounts and their balances from the ledger after all closing entries have been journalized and posted. It lists the balances for all accounts not closed. These accounts comprise a company’s assets, liabilities, and equity, which are identical to those in the balance sheet. The aim of a post-closing trial balance is to verify that (1) total debits equal total credits for permanent accounts and (2) all temporary accounts have zero balances. The post-closing trial balance usually is the last step in the accounting process.</a:t>
            </a:r>
          </a:p>
        </p:txBody>
      </p:sp>
    </p:spTree>
    <p:extLst>
      <p:ext uri="{BB962C8B-B14F-4D97-AF65-F5344CB8AC3E}">
        <p14:creationId xmlns:p14="http://schemas.microsoft.com/office/powerpoint/2010/main" val="449979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FastForward’s post-closing trial balance is shown in this slide. The post-closing trial balance usually is the last step in the accounting process.</a:t>
            </a:r>
          </a:p>
          <a:p>
            <a:endParaRPr lang="en-US" altLang="en-US" smtClean="0"/>
          </a:p>
        </p:txBody>
      </p:sp>
    </p:spTree>
    <p:extLst>
      <p:ext uri="{BB962C8B-B14F-4D97-AF65-F5344CB8AC3E}">
        <p14:creationId xmlns:p14="http://schemas.microsoft.com/office/powerpoint/2010/main" val="29433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5912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987320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dirty="0" smtClean="0"/>
              <a:t>The term accounting cycle refers to the steps in preparing financial statements. It is called a cycle because the steps are repeated each reporting period. There are ten steps in the cycle which include:</a:t>
            </a:r>
          </a:p>
          <a:p>
            <a:r>
              <a:rPr lang="en-US" altLang="en-US" dirty="0" smtClean="0"/>
              <a:t>1.  Analyze transactions--Analyze transactions to prepare for journalizing.</a:t>
            </a:r>
          </a:p>
          <a:p>
            <a:r>
              <a:rPr lang="en-US" altLang="en-US" dirty="0" smtClean="0"/>
              <a:t>2.  Journalize--Record accounts, including debits and credits, in a journal.</a:t>
            </a:r>
          </a:p>
          <a:p>
            <a:r>
              <a:rPr lang="en-US" altLang="en-US" dirty="0" smtClean="0"/>
              <a:t>3.  Post--Transfer debits and credits from the journal to the ledger.</a:t>
            </a:r>
          </a:p>
          <a:p>
            <a:r>
              <a:rPr lang="en-US" altLang="en-US" dirty="0" smtClean="0"/>
              <a:t>4.  Prepare unadjusted trial balance--Summarize unadjusted ledger accounts and amounts.</a:t>
            </a:r>
          </a:p>
          <a:p>
            <a:r>
              <a:rPr lang="en-US" altLang="en-US" dirty="0" smtClean="0"/>
              <a:t>5.  Adjust--Record adjustments to bring account balances up to date; journalize and post adjustments.</a:t>
            </a:r>
          </a:p>
          <a:p>
            <a:r>
              <a:rPr lang="en-US" altLang="en-US" dirty="0" smtClean="0"/>
              <a:t>6.  Prepare adjusted trial balance--Summarize adjusted ledger accounts and amounts.</a:t>
            </a:r>
          </a:p>
          <a:p>
            <a:r>
              <a:rPr lang="en-US" altLang="en-US" dirty="0" smtClean="0"/>
              <a:t>7.  Prepare statements--Use adjusted trial balance to prepare financial statements.</a:t>
            </a:r>
          </a:p>
          <a:p>
            <a:r>
              <a:rPr lang="en-US" altLang="en-US" dirty="0" smtClean="0"/>
              <a:t>8.  Close--Journalize and post entries to close temporary accounts.</a:t>
            </a:r>
          </a:p>
          <a:p>
            <a:r>
              <a:rPr lang="en-US" altLang="en-US" dirty="0" smtClean="0"/>
              <a:t>9.  Prepare post-closing trial balance--Test clerical accuracy of the closing procedures.</a:t>
            </a:r>
          </a:p>
          <a:p>
            <a:r>
              <a:rPr lang="en-US" altLang="en-US" dirty="0" smtClean="0"/>
              <a:t>10. Reverse (optional)--Reverse certain adjustments in the next period—optional step.</a:t>
            </a:r>
          </a:p>
          <a:p>
            <a:pPr>
              <a:lnSpc>
                <a:spcPct val="90000"/>
              </a:lnSpc>
            </a:pPr>
            <a:endParaRPr lang="en-US" altLang="en-US" dirty="0" smtClean="0"/>
          </a:p>
          <a:p>
            <a:pPr>
              <a:lnSpc>
                <a:spcPct val="90000"/>
              </a:lnSpc>
            </a:pPr>
            <a:r>
              <a:rPr lang="en-US" altLang="en-US" dirty="0" smtClean="0"/>
              <a:t>Notice that we prepare the financial statements before we complete the closing process.</a:t>
            </a:r>
          </a:p>
          <a:p>
            <a:pPr marL="0" marR="0" indent="0" algn="l" defTabSz="914400" rtl="0" eaLnBrk="0" fontAlgn="base" latinLnBrk="0" hangingPunct="0">
              <a:lnSpc>
                <a:spcPct val="90000"/>
              </a:lnSpc>
              <a:spcBef>
                <a:spcPct val="30000"/>
              </a:spcBef>
              <a:spcAft>
                <a:spcPct val="0"/>
              </a:spcAft>
              <a:buClrTx/>
              <a:buSzTx/>
              <a:buFontTx/>
              <a:buNone/>
              <a:tabLst/>
              <a:defRPr/>
            </a:pPr>
            <a:r>
              <a:rPr lang="en-US" altLang="en-US" b="1" dirty="0" smtClean="0"/>
              <a:t>Review what you have learned in the following NEED-TO-KNOW Slides.</a:t>
            </a:r>
          </a:p>
          <a:p>
            <a:pPr>
              <a:lnSpc>
                <a:spcPct val="90000"/>
              </a:lnSpc>
            </a:pPr>
            <a:endParaRPr lang="en-US" altLang="en-US" dirty="0" smtClean="0"/>
          </a:p>
        </p:txBody>
      </p:sp>
    </p:spTree>
    <p:extLst>
      <p:ext uri="{BB962C8B-B14F-4D97-AF65-F5344CB8AC3E}">
        <p14:creationId xmlns:p14="http://schemas.microsoft.com/office/powerpoint/2010/main" val="3127422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ea typeface="+mn-ea"/>
                <a:cs typeface="+mn-cs"/>
              </a:rPr>
              <a:t>Use the adjusted trial balance of Magic Company to prepare its closing entries. Every account on the trial balance is an asset, a liability, or a subset of equity.</a:t>
            </a:r>
          </a:p>
        </p:txBody>
      </p:sp>
    </p:spTree>
    <p:extLst>
      <p:ext uri="{BB962C8B-B14F-4D97-AF65-F5344CB8AC3E}">
        <p14:creationId xmlns:p14="http://schemas.microsoft.com/office/powerpoint/2010/main" val="2022557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ea typeface="+mn-ea"/>
                <a:cs typeface="+mn-cs"/>
              </a:rPr>
              <a:t>Permanent accounts are balance sheet accounts. The company has total assets of $115,000, total liabilities of $45,000, and the remaining accounts are equity accounts. We know that total liabilities and equity must equal total assets, $115,000. Total equity is $70,000; $115,000 minus the $45,000 in total liabilities. So the end-of-year balance in Magic, Capital, must equal $70,000. The income statement reports revenues, $79,000, minus expenses of $64,000; net income is $15,000. Net income is transferred to the statement of owner's equity, where it's added to the beginning capital balance of $75,000.   </a:t>
            </a:r>
            <a:r>
              <a:rPr lang="en-US" dirty="0" smtClean="0">
                <a:solidFill>
                  <a:prstClr val="black"/>
                </a:solidFill>
                <a:cs typeface="+mn-cs"/>
              </a:rPr>
              <a:t>Withdrawals are subtracted on the statement of owner's equity. The ending capital balance is $70,000. The closing process is the mechanical process of transferring the dollars from the temporary equity accounts to the permanent equity account, Magic, Capital. The closing process parallels the flow of dollars shown on the financial statements. </a:t>
            </a:r>
          </a:p>
          <a:p>
            <a:pPr eaLnBrk="1" fontAlgn="auto" hangingPunct="1">
              <a:spcBef>
                <a:spcPts val="0"/>
              </a:spcBef>
              <a:spcAft>
                <a:spcPts val="0"/>
              </a:spcAft>
              <a:defRPr/>
            </a:pPr>
            <a:endParaRPr lang="en-US" dirty="0" smtClean="0">
              <a:solidFill>
                <a:prstClr val="black"/>
              </a:solidFill>
              <a:cs typeface="+mn-cs"/>
            </a:endParaRPr>
          </a:p>
          <a:p>
            <a:pPr eaLnBrk="1" fontAlgn="auto" hangingPunct="1">
              <a:spcBef>
                <a:spcPts val="0"/>
              </a:spcBef>
              <a:spcAft>
                <a:spcPts val="0"/>
              </a:spcAft>
              <a:defRPr/>
            </a:pPr>
            <a:r>
              <a:rPr lang="en-US" dirty="0" smtClean="0">
                <a:solidFill>
                  <a:prstClr val="black"/>
                </a:solidFill>
                <a:cs typeface="+mn-cs"/>
              </a:rPr>
              <a:t>The first closing entry closes the revenue accounts to a new temporary equity account, called Income summary. Fees earned has a credit balance of $79,000.  To close this balance we debit Fees earned, $79,000, and credit Income summary. The second closing entry closes the expense accounts, crediting Salaries expense and Office supplies expense and debiting Income summary for the total, $64,000. The balance in Income summary is now equal to the net income amount. The next step in the closing process is to close Income summary to Magic, Capital, debiting Income summary and crediting Magic, Capital. The final step in the closing process is to close the Withdrawals account, crediting the Withdrawals account for $20,000, and debiting Magic, Capital. Notice that the Withdrawals account is not closed to Income summary, because Withdrawals is not part of the calculation of net income. The balance in Magic, Capital at the end of the period is now $70,000.</a:t>
            </a:r>
          </a:p>
        </p:txBody>
      </p:sp>
    </p:spTree>
    <p:extLst>
      <p:ext uri="{BB962C8B-B14F-4D97-AF65-F5344CB8AC3E}">
        <p14:creationId xmlns:p14="http://schemas.microsoft.com/office/powerpoint/2010/main" val="418577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038953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 </a:t>
            </a:r>
            <a:r>
              <a:rPr lang="en-US" altLang="en-US" b="1" dirty="0" smtClean="0"/>
              <a:t>classified balance sheet </a:t>
            </a:r>
            <a:r>
              <a:rPr lang="en-US" altLang="en-US" dirty="0" smtClean="0"/>
              <a:t>organizes assets and liabilities into subgroups that provide more information to decision makers.</a:t>
            </a:r>
          </a:p>
          <a:p>
            <a:r>
              <a:rPr lang="en-US" altLang="en-US" dirty="0" smtClean="0"/>
              <a:t>A classified balance sheet is the most popular format used by business. On the asset side of the balance sheet, we group assets as current or noncurrent. A current asset is one that is expected to be converted into cash in one year or the company’s normal operating cycle, whichever is longer.</a:t>
            </a:r>
          </a:p>
          <a:p>
            <a:endParaRPr lang="en-US" altLang="en-US" dirty="0" smtClean="0"/>
          </a:p>
          <a:p>
            <a:r>
              <a:rPr lang="en-US" altLang="en-US" dirty="0" smtClean="0"/>
              <a:t>The operating cycle of a company is the time it takes to acquire inventory, sell the inventory, and collect cash. </a:t>
            </a:r>
            <a:r>
              <a:rPr lang="en-US" altLang="en-US" baseline="0" dirty="0" smtClean="0"/>
              <a:t> Most </a:t>
            </a:r>
            <a:r>
              <a:rPr lang="en-US" altLang="en-US" dirty="0" smtClean="0"/>
              <a:t>operating cycles are less than one year which means that most companies use a one year period in deciding what assets and liabilities are current. These companies would classify an asset as current as long as that asset is expected to be converted into cash within one year.</a:t>
            </a:r>
          </a:p>
          <a:p>
            <a:endParaRPr lang="en-US" altLang="en-US" dirty="0" smtClean="0"/>
          </a:p>
          <a:p>
            <a:r>
              <a:rPr lang="en-US" altLang="en-US" dirty="0" smtClean="0"/>
              <a:t>On the liabilities plus equity side of the balance sheet, we divide liabilities between current and noncurrent. A current liability is one we expect to be paid out of the company’s current assets within the longer of one year or the normal operating cycle.</a:t>
            </a:r>
          </a:p>
          <a:p>
            <a:endParaRPr lang="en-US" altLang="en-US" dirty="0" smtClean="0"/>
          </a:p>
          <a:p>
            <a:r>
              <a:rPr lang="en-US" altLang="en-US" dirty="0" smtClean="0"/>
              <a:t>Let’s see how new classifications appear on the balance sheet.</a:t>
            </a:r>
          </a:p>
        </p:txBody>
      </p:sp>
    </p:spTree>
    <p:extLst>
      <p:ext uri="{BB962C8B-B14F-4D97-AF65-F5344CB8AC3E}">
        <p14:creationId xmlns:p14="http://schemas.microsoft.com/office/powerpoint/2010/main" val="2938215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Current assets </a:t>
            </a:r>
            <a:r>
              <a:rPr lang="en-US" altLang="en-US" dirty="0" smtClean="0"/>
              <a:t>are cash and other resources that are expected to expected to come</a:t>
            </a:r>
            <a:r>
              <a:rPr lang="en-US" altLang="en-US" baseline="0" dirty="0" smtClean="0"/>
              <a:t> due (collected) </a:t>
            </a:r>
            <a:r>
              <a:rPr lang="en-US" altLang="en-US" dirty="0" smtClean="0"/>
              <a:t>within one year or the company’s operating cycle, whichever is longer. Examples are cash, short-term investments, accounts receivable, short-term notes receivable, goods for sale (called </a:t>
            </a:r>
            <a:r>
              <a:rPr lang="en-US" altLang="en-US" i="1" dirty="0" smtClean="0"/>
              <a:t>merchandise </a:t>
            </a:r>
            <a:r>
              <a:rPr lang="en-US" altLang="en-US" dirty="0" smtClean="0"/>
              <a:t>or </a:t>
            </a:r>
            <a:r>
              <a:rPr lang="en-US" altLang="en-US" i="1" dirty="0" smtClean="0"/>
              <a:t>inventory</a:t>
            </a:r>
            <a:r>
              <a:rPr lang="en-US" altLang="en-US" dirty="0" smtClean="0"/>
              <a:t>), and prepaid expenses. The prepaid expenses likely include items such as prepaid insurance, prepaid rent, office supplies, and store supplies. Prepaid expenses are usually listed last because they will not be converted to cash (instead, they are used).</a:t>
            </a:r>
          </a:p>
          <a:p>
            <a:endParaRPr lang="en-US" altLang="en-US" dirty="0" smtClean="0"/>
          </a:p>
        </p:txBody>
      </p:sp>
    </p:spTree>
    <p:extLst>
      <p:ext uri="{BB962C8B-B14F-4D97-AF65-F5344CB8AC3E}">
        <p14:creationId xmlns:p14="http://schemas.microsoft.com/office/powerpoint/2010/main" val="144429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second major balance sheet classification is </a:t>
            </a:r>
            <a:r>
              <a:rPr lang="en-US" altLang="en-US" b="1" smtClean="0"/>
              <a:t>long-term </a:t>
            </a:r>
            <a:r>
              <a:rPr lang="en-US" altLang="en-US" smtClean="0"/>
              <a:t>(or </a:t>
            </a:r>
            <a:r>
              <a:rPr lang="en-US" altLang="en-US" i="1" smtClean="0"/>
              <a:t>noncurrent</a:t>
            </a:r>
            <a:r>
              <a:rPr lang="en-US" altLang="en-US" smtClean="0"/>
              <a:t>) </a:t>
            </a:r>
            <a:r>
              <a:rPr lang="en-US" altLang="en-US" b="1" smtClean="0"/>
              <a:t>investments. </a:t>
            </a:r>
            <a:r>
              <a:rPr lang="en-US" altLang="en-US" smtClean="0"/>
              <a:t>Notes receivable and investments in stocks and bonds are long-term assets when they are expected to be held for more than the longer of one year or the operating cycle. Land held for future expansion is a long-term investment because it is </a:t>
            </a:r>
            <a:r>
              <a:rPr lang="en-US" altLang="en-US" i="1" smtClean="0"/>
              <a:t>not </a:t>
            </a:r>
            <a:r>
              <a:rPr lang="en-US" altLang="en-US" smtClean="0"/>
              <a:t>used in operations.</a:t>
            </a:r>
          </a:p>
          <a:p>
            <a:endParaRPr lang="en-US" altLang="en-US" smtClean="0"/>
          </a:p>
        </p:txBody>
      </p:sp>
    </p:spTree>
    <p:extLst>
      <p:ext uri="{BB962C8B-B14F-4D97-AF65-F5344CB8AC3E}">
        <p14:creationId xmlns:p14="http://schemas.microsoft.com/office/powerpoint/2010/main" val="1907413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Plant assets are tangible assets that are both </a:t>
            </a:r>
            <a:r>
              <a:rPr lang="en-US" altLang="en-US" i="1" smtClean="0"/>
              <a:t>long-lived </a:t>
            </a:r>
            <a:r>
              <a:rPr lang="en-US" altLang="en-US" smtClean="0"/>
              <a:t>and </a:t>
            </a:r>
            <a:r>
              <a:rPr lang="en-US" altLang="en-US" i="1" smtClean="0"/>
              <a:t>used to produce or sell products and services</a:t>
            </a:r>
            <a:r>
              <a:rPr lang="en-US" altLang="en-US" smtClean="0"/>
              <a:t>. Examples are equipment, machinery, buildings, and land that are used to produce or sell products and services. The order listing for plant assets is usually from most liquid to least liquid such as equipment and machinery to buildings and land.</a:t>
            </a:r>
          </a:p>
        </p:txBody>
      </p:sp>
    </p:spTree>
    <p:extLst>
      <p:ext uri="{BB962C8B-B14F-4D97-AF65-F5344CB8AC3E}">
        <p14:creationId xmlns:p14="http://schemas.microsoft.com/office/powerpoint/2010/main" val="2013566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Intangible assets </a:t>
            </a:r>
            <a:r>
              <a:rPr lang="en-US" altLang="en-US" dirty="0" smtClean="0"/>
              <a:t>are long-term resources that benefit business operations, usually lack physical form. Examples are patents, trademarks, copyrights, franchises, and goodwill. Their value comes from the privileges or rights granted to or held by the owner. </a:t>
            </a:r>
          </a:p>
        </p:txBody>
      </p:sp>
    </p:spTree>
    <p:extLst>
      <p:ext uri="{BB962C8B-B14F-4D97-AF65-F5344CB8AC3E}">
        <p14:creationId xmlns:p14="http://schemas.microsoft.com/office/powerpoint/2010/main" val="196547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178738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Current liabilities </a:t>
            </a:r>
            <a:r>
              <a:rPr lang="en-US" altLang="en-US" dirty="0" smtClean="0"/>
              <a:t>are obligations due to be paid or settled within one year or the operating cycle, whichever is longer. They are usually settled by paying out cash. Current liabilities often include accounts payable, notes payable, wages payable, taxes payable, interest payable, and unearned revenues. Also, any portion of a long-term liability due to be paid within one year or the operating cycle, whichever is longer, is a current liability. Unearned revenues are current liabilities when they will be settled by delivering products or services within one year or the operating cycle, whichever is longer. Current liabilities are reported in the order of those to be settled first.</a:t>
            </a:r>
          </a:p>
        </p:txBody>
      </p:sp>
    </p:spTree>
    <p:extLst>
      <p:ext uri="{BB962C8B-B14F-4D97-AF65-F5344CB8AC3E}">
        <p14:creationId xmlns:p14="http://schemas.microsoft.com/office/powerpoint/2010/main" val="2584287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Long-term liabilities </a:t>
            </a:r>
            <a:r>
              <a:rPr lang="en-US" altLang="en-US" smtClean="0"/>
              <a:t>are obligations </a:t>
            </a:r>
            <a:r>
              <a:rPr lang="en-US" altLang="en-US" i="1" smtClean="0"/>
              <a:t>not </a:t>
            </a:r>
            <a:r>
              <a:rPr lang="en-US" altLang="en-US" smtClean="0"/>
              <a:t>due within one year or the operating cycle, whichever is longer. Notes payable, mortgages payable, bonds payable, and lease obligations are common long-term liabilities. If a company has both short- and long-term items in each of these categories, they are commonly separated into two accounts in the ledger.</a:t>
            </a:r>
          </a:p>
        </p:txBody>
      </p:sp>
    </p:spTree>
    <p:extLst>
      <p:ext uri="{BB962C8B-B14F-4D97-AF65-F5344CB8AC3E}">
        <p14:creationId xmlns:p14="http://schemas.microsoft.com/office/powerpoint/2010/main" val="371464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Equity is the owner’s claim on assets. For a proprietorship, this claim is reported in the equity section with an owner’s capital account. (For a partnership, the equity section reports a capital account for each partner. For a corporation, the equity section is divided into two main subsections, contributed capital and retained earnings.)</a:t>
            </a:r>
          </a:p>
          <a:p>
            <a:endParaRPr lang="en-US" altLang="en-US" smtClean="0"/>
          </a:p>
          <a:p>
            <a:r>
              <a:rPr lang="en-US" altLang="en-US" b="1" smtClean="0"/>
              <a:t>Review what you have learned in the following NEED-TO-KNOW Slides.</a:t>
            </a:r>
          </a:p>
          <a:p>
            <a:endParaRPr lang="en-US" altLang="en-US" smtClean="0"/>
          </a:p>
        </p:txBody>
      </p:sp>
    </p:spTree>
    <p:extLst>
      <p:ext uri="{BB962C8B-B14F-4D97-AF65-F5344CB8AC3E}">
        <p14:creationId xmlns:p14="http://schemas.microsoft.com/office/powerpoint/2010/main" val="19702071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mn-ea"/>
                <a:cs typeface="+mn-cs"/>
              </a:rPr>
              <a:t>Use the adjusted trial balance of Magic Company to prepare its classified balance sheet as of December 31, 2017.</a:t>
            </a:r>
          </a:p>
        </p:txBody>
      </p:sp>
    </p:spTree>
    <p:extLst>
      <p:ext uri="{BB962C8B-B14F-4D97-AF65-F5344CB8AC3E}">
        <p14:creationId xmlns:p14="http://schemas.microsoft.com/office/powerpoint/2010/main" val="24596328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mn-ea"/>
                <a:cs typeface="+mn-cs"/>
              </a:rPr>
              <a:t>A classified balance sheet includes subtotals for current assets versus plant assets and current liabilities versus long-term liabilities. Current assets are assets that are either cash, will be converted to cash, or used, within the current year or the current operating cycle, whichever is longer. Plant assets are long-term assets that are used in the generation of net income. Current liabilities are due within one year or one operating cycle, whichever is longer, and long-term liabilities are due beyond the current year or operating cycle. Cash and Accounts receivable are both current assets. Land is a plant asset. Accounts payable is a current liability; it's due usually within 30 days. Long term notes payable is a long-term liability.</a:t>
            </a:r>
          </a:p>
          <a:p>
            <a:pPr>
              <a:defRPr/>
            </a:pPr>
            <a:r>
              <a:rPr lang="en-US" dirty="0" smtClean="0">
                <a:ea typeface="+mn-ea"/>
                <a:cs typeface="+mn-cs"/>
              </a:rPr>
              <a:t> </a:t>
            </a:r>
          </a:p>
          <a:p>
            <a:pPr>
              <a:defRPr/>
            </a:pPr>
            <a:r>
              <a:rPr lang="en-US" dirty="0" smtClean="0">
                <a:ea typeface="+mn-ea"/>
                <a:cs typeface="+mn-cs"/>
              </a:rPr>
              <a:t>The $75,000 balance in Magic's Capital account is beginning capital; but it's not hard to calculate ending capital. Ending capital includes all of the income statement and statement of owner's equity activity. Magic, Capital at the end of the period equals the beginning capital balance, $75,000, plus the revenues, $79,000, minus expenses, $64,000 and withdrawals, $20,000. The ending balance in Magic's Capital account is $70,000. We calculate the subtotals for each of our categories: total current assets are $30,000; total plant assets, $85,000; total assets, $115,000. Total current liabilities are $12,000, Total liabilities are $45,000. Total equity is $70,000, and total liabilities and equity equals total assets, $115,000.</a:t>
            </a:r>
          </a:p>
        </p:txBody>
      </p:sp>
    </p:spTree>
    <p:extLst>
      <p:ext uri="{BB962C8B-B14F-4D97-AF65-F5344CB8AC3E}">
        <p14:creationId xmlns:p14="http://schemas.microsoft.com/office/powerpoint/2010/main" val="1508704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4606871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An important use of financial statements is to help assess a company’s ability to pay its debts in the near future. Such analysis affects decisions by suppliers when allowing a company to buy on credit. It also affects decisions by creditors when lending money to a company, including loan terms such as interest rate, due date, and collateral requirements. It can also affect a manager’s decisions about using cash to pay debts when they come due. The </a:t>
            </a:r>
            <a:r>
              <a:rPr lang="en-US" altLang="en-US" b="1" dirty="0" smtClean="0"/>
              <a:t>current ratio </a:t>
            </a:r>
            <a:r>
              <a:rPr lang="en-US" altLang="en-US" dirty="0" smtClean="0"/>
              <a:t>is one measure of a company’s ability to pay its short-term obligations. It is defined above as current assets divided by current liabilities.</a:t>
            </a:r>
          </a:p>
          <a:p>
            <a:endParaRPr lang="en-US" altLang="en-US" dirty="0" smtClean="0"/>
          </a:p>
          <a:p>
            <a:r>
              <a:rPr lang="en-US" altLang="en-US" dirty="0" smtClean="0"/>
              <a:t>Limited Brands’ current ratio averaged 1.8 for its fiscal years 2010 through 2015. The current ratio for each of these years suggests that the company’s short-term obligations can be covered with its short-term assets. However, if its ratio would approach 1.0, Limited would expect to face challenges in covering liabilities. If the ratio were </a:t>
            </a:r>
            <a:r>
              <a:rPr lang="en-US" altLang="en-US" i="1" dirty="0" smtClean="0"/>
              <a:t>less </a:t>
            </a:r>
            <a:r>
              <a:rPr lang="en-US" altLang="en-US" dirty="0" smtClean="0"/>
              <a:t>than 1.0, current liabilities would exceed current assets, and the company’s ability to pay short-term obligations could be in doubt. Limited Brands’ liquidity, as evidenced by its current ratio, declined in 2011, 2012, and 2013, which roughly matches the industry decline.</a:t>
            </a:r>
          </a:p>
          <a:p>
            <a:endParaRPr lang="en-US" altLang="en-US" dirty="0" smtClean="0"/>
          </a:p>
        </p:txBody>
      </p:sp>
    </p:spTree>
    <p:extLst>
      <p:ext uri="{BB962C8B-B14F-4D97-AF65-F5344CB8AC3E}">
        <p14:creationId xmlns:p14="http://schemas.microsoft.com/office/powerpoint/2010/main" val="2173387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88857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84" charset="0"/>
                <a:ea typeface="ＭＳ Ｐゴシック" pitchFamily="-84" charset="-128"/>
              </a:defRPr>
            </a:lvl1pPr>
            <a:lvl2pPr marL="742950" indent="-285750"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endParaRPr lang="en-US" altLang="en-US" sz="1800">
              <a:latin typeface="Arial" charset="0"/>
            </a:endParaRPr>
          </a:p>
        </p:txBody>
      </p:sp>
      <p:sp>
        <p:nvSpPr>
          <p:cNvPr id="208899" name="Rectangle 4"/>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84" charset="0"/>
                <a:ea typeface="ＭＳ Ｐゴシック" pitchFamily="-84" charset="-128"/>
              </a:defRPr>
            </a:lvl1pPr>
            <a:lvl2pPr marL="742950" indent="-285750"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endParaRPr lang="en-US" altLang="en-US" sz="1800">
              <a:latin typeface="Arial" charset="0"/>
            </a:endParaRPr>
          </a:p>
        </p:txBody>
      </p:sp>
      <p:sp>
        <p:nvSpPr>
          <p:cNvPr id="208900" name="Rectangle 5"/>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84" charset="0"/>
                <a:ea typeface="ＭＳ Ｐゴシック" pitchFamily="-84" charset="-128"/>
              </a:defRPr>
            </a:lvl1pPr>
            <a:lvl2pPr marL="742950" indent="-285750"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endParaRPr lang="en-US" altLang="en-US" sz="1800">
              <a:latin typeface="Arial" charset="0"/>
            </a:endParaRPr>
          </a:p>
        </p:txBody>
      </p:sp>
      <p:sp>
        <p:nvSpPr>
          <p:cNvPr id="208901" name="Rectangle 6"/>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lstStyle/>
          <a:p>
            <a:r>
              <a:rPr lang="en-US" altLang="en-US" b="1" dirty="0" smtClean="0"/>
              <a:t>Reversing entries </a:t>
            </a:r>
            <a:r>
              <a:rPr lang="en-US" altLang="en-US" dirty="0" smtClean="0"/>
              <a:t>are optional. They are recorded in response to accrued assets and accrued liabilities that were created by adjusting entries at the end of a reporting period. The purpose of reversing entries is to simplify a company’s recordkeeping. </a:t>
            </a:r>
          </a:p>
          <a:p>
            <a:r>
              <a:rPr lang="en-US" altLang="en-US" dirty="0" smtClean="0"/>
              <a:t>Let’s see how the accounting for our payroll accrual will be handled with and without reversing entries.</a:t>
            </a:r>
          </a:p>
        </p:txBody>
      </p:sp>
      <p:sp>
        <p:nvSpPr>
          <p:cNvPr id="208902" name="Rectangle 7"/>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3773597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84" charset="0"/>
                <a:ea typeface="ＭＳ Ｐゴシック" pitchFamily="-84" charset="-128"/>
              </a:defRPr>
            </a:lvl1pPr>
            <a:lvl2pPr marL="742950" indent="-285750"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endParaRPr lang="en-US" altLang="en-US" sz="1800">
              <a:solidFill>
                <a:srgbClr val="000000"/>
              </a:solidFill>
              <a:latin typeface="Arial" charset="0"/>
            </a:endParaRPr>
          </a:p>
        </p:txBody>
      </p:sp>
      <p:sp>
        <p:nvSpPr>
          <p:cNvPr id="209923" name="Rectangle 4"/>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84" charset="0"/>
                <a:ea typeface="ＭＳ Ｐゴシック" pitchFamily="-84" charset="-128"/>
              </a:defRPr>
            </a:lvl1pPr>
            <a:lvl2pPr marL="742950" indent="-285750"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endParaRPr lang="en-US" altLang="en-US" sz="1800">
              <a:solidFill>
                <a:srgbClr val="000000"/>
              </a:solidFill>
              <a:latin typeface="Arial" charset="0"/>
            </a:endParaRPr>
          </a:p>
        </p:txBody>
      </p:sp>
      <p:sp>
        <p:nvSpPr>
          <p:cNvPr id="209924" name="Rectangle 5"/>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84" charset="0"/>
                <a:ea typeface="ＭＳ Ｐゴシック" pitchFamily="-84" charset="-128"/>
              </a:defRPr>
            </a:lvl1pPr>
            <a:lvl2pPr marL="742950" indent="-285750"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endParaRPr lang="en-US" altLang="en-US" sz="1800">
              <a:solidFill>
                <a:srgbClr val="000000"/>
              </a:solidFill>
              <a:latin typeface="Arial" charset="0"/>
            </a:endParaRPr>
          </a:p>
        </p:txBody>
      </p:sp>
      <p:sp>
        <p:nvSpPr>
          <p:cNvPr id="209925" name="Rectangle 6"/>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lstStyle/>
          <a:p>
            <a:r>
              <a:rPr lang="en-US" altLang="en-US" dirty="0" smtClean="0"/>
              <a:t>The purpose of reversing entries is to simplify a company’s recordkeeping. This slide shows an example of </a:t>
            </a:r>
            <a:r>
              <a:rPr lang="en-US" altLang="en-US" dirty="0" err="1" smtClean="0"/>
              <a:t>FastForward’s</a:t>
            </a:r>
            <a:r>
              <a:rPr lang="en-US" altLang="en-US" dirty="0" smtClean="0"/>
              <a:t> reversing entries. The top of the exhibit shows the adjusting entry </a:t>
            </a:r>
            <a:r>
              <a:rPr lang="en-US" altLang="en-US" dirty="0" err="1" smtClean="0"/>
              <a:t>FastForward</a:t>
            </a:r>
            <a:r>
              <a:rPr lang="en-US" altLang="en-US" dirty="0" smtClean="0"/>
              <a:t> recorded on December 31 for its employee’s earned but unpaid salary. The entry recorded three days’ salary of $210, which increased December’s total salary expense to $1,610. The entry also recognized a liability of $210. The expense is reported on December’s income statement. The expense account is then closed. The ledger on January 1, 2018, shows a $210 liability and a zero balance in the Salaries Expense account. At this point, the choice is made between using or not using reversing entries.</a:t>
            </a:r>
          </a:p>
        </p:txBody>
      </p:sp>
      <p:sp>
        <p:nvSpPr>
          <p:cNvPr id="209926" name="Rectangle 7"/>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306949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Rectangle 3"/>
          <p:cNvSpPr>
            <a:spLocks noGrp="1" noChangeArrowheads="1"/>
          </p:cNvSpPr>
          <p:nvPr>
            <p:ph type="body" idx="1"/>
          </p:nvPr>
        </p:nvSpPr>
        <p:spPr bwMode="auto"/>
        <p:txBody>
          <a:bodyPr/>
          <a:lstStyle/>
          <a:p>
            <a:pPr>
              <a:defRPr/>
            </a:pPr>
            <a:r>
              <a:rPr lang="en-US" dirty="0" smtClean="0"/>
              <a:t>A work sheet is </a:t>
            </a:r>
            <a:r>
              <a:rPr lang="en-US" i="0" dirty="0" smtClean="0"/>
              <a:t>a</a:t>
            </a:r>
            <a:r>
              <a:rPr lang="en-US" i="0" baseline="0" dirty="0" smtClean="0"/>
              <a:t> document that is used internally by companies to help with adjusting and closing accounts and with preparing financial statements</a:t>
            </a:r>
            <a:r>
              <a:rPr lang="en-US" dirty="0" smtClean="0"/>
              <a:t>. Specifically, a work sheet:</a:t>
            </a:r>
          </a:p>
          <a:p>
            <a:pPr>
              <a:defRPr/>
            </a:pPr>
            <a:r>
              <a:rPr lang="en-US" dirty="0" smtClean="0"/>
              <a:t>1.   Aids the preparation of financial statements.</a:t>
            </a:r>
          </a:p>
          <a:p>
            <a:pPr marL="234841" indent="-234841">
              <a:buFontTx/>
              <a:buAutoNum type="arabicPeriod" startAt="2"/>
              <a:defRPr/>
            </a:pPr>
            <a:r>
              <a:rPr lang="en-US" dirty="0" smtClean="0"/>
              <a:t>Reduces the risk of errors when working with many accounts and adjustments. </a:t>
            </a:r>
          </a:p>
          <a:p>
            <a:pPr marL="234841" indent="-234841">
              <a:buFontTx/>
              <a:buAutoNum type="arabicPeriod" startAt="2"/>
              <a:defRPr/>
            </a:pPr>
            <a:r>
              <a:rPr lang="en-US" dirty="0" smtClean="0"/>
              <a:t>Links accounts and adjustments to their impacts in financial statements.</a:t>
            </a:r>
          </a:p>
          <a:p>
            <a:pPr marL="228600" indent="-228600">
              <a:buAutoNum type="arabicPeriod" startAt="4"/>
              <a:defRPr/>
            </a:pPr>
            <a:r>
              <a:rPr lang="en-US" dirty="0" smtClean="0"/>
              <a:t>Helps in preparing interim (monthly and quarterly) financial statements when the journalizing and posting of adjusting entries are postponed until year-end.</a:t>
            </a:r>
          </a:p>
          <a:p>
            <a:pPr marL="228600" marR="0" indent="-228600" algn="l" defTabSz="914400" rtl="0" eaLnBrk="0" fontAlgn="base" latinLnBrk="0" hangingPunct="0">
              <a:lnSpc>
                <a:spcPct val="100000"/>
              </a:lnSpc>
              <a:spcBef>
                <a:spcPct val="30000"/>
              </a:spcBef>
              <a:spcAft>
                <a:spcPct val="0"/>
              </a:spcAft>
              <a:buClrTx/>
              <a:buSzTx/>
              <a:buFontTx/>
              <a:buAutoNum type="arabicPeriod" startAt="4"/>
              <a:tabLst/>
              <a:defRPr/>
            </a:pPr>
            <a:r>
              <a:rPr lang="en-US" dirty="0" smtClean="0"/>
              <a:t>Shows the effects of proposed or “what-if” transactions.</a:t>
            </a:r>
          </a:p>
          <a:p>
            <a:pPr>
              <a:defRPr/>
            </a:pPr>
            <a:endParaRPr lang="en-US" altLang="en-US" dirty="0" smtClean="0"/>
          </a:p>
        </p:txBody>
      </p:sp>
    </p:spTree>
    <p:extLst>
      <p:ext uri="{BB962C8B-B14F-4D97-AF65-F5344CB8AC3E}">
        <p14:creationId xmlns:p14="http://schemas.microsoft.com/office/powerpoint/2010/main" val="37217884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84" charset="0"/>
                <a:ea typeface="ＭＳ Ｐゴシック" pitchFamily="-84" charset="-128"/>
              </a:defRPr>
            </a:lvl1pPr>
            <a:lvl2pPr marL="742950" indent="-285750"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endParaRPr lang="en-US" altLang="en-US" sz="1800">
              <a:latin typeface="Arial" charset="0"/>
            </a:endParaRPr>
          </a:p>
        </p:txBody>
      </p:sp>
      <p:sp>
        <p:nvSpPr>
          <p:cNvPr id="210947" name="Rectangle 4"/>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84" charset="0"/>
                <a:ea typeface="ＭＳ Ｐゴシック" pitchFamily="-84" charset="-128"/>
              </a:defRPr>
            </a:lvl1pPr>
            <a:lvl2pPr marL="742950" indent="-285750"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endParaRPr lang="en-US" altLang="en-US" sz="1800">
              <a:latin typeface="Arial" charset="0"/>
            </a:endParaRPr>
          </a:p>
        </p:txBody>
      </p:sp>
      <p:sp>
        <p:nvSpPr>
          <p:cNvPr id="210948" name="Rectangle 5"/>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84" charset="0"/>
                <a:ea typeface="ＭＳ Ｐゴシック" pitchFamily="-84" charset="-128"/>
              </a:defRPr>
            </a:lvl1pPr>
            <a:lvl2pPr marL="742950" indent="-285750"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endParaRPr lang="en-US" altLang="en-US" sz="1800">
              <a:latin typeface="Arial" charset="0"/>
            </a:endParaRPr>
          </a:p>
        </p:txBody>
      </p:sp>
      <p:sp>
        <p:nvSpPr>
          <p:cNvPr id="206853" name="Rectangle 6"/>
          <p:cNvSpPr>
            <a:spLocks noGrp="1" noChangeArrowheads="1"/>
          </p:cNvSpPr>
          <p:nvPr>
            <p:ph type="body" idx="1"/>
          </p:nvPr>
        </p:nvSpPr>
        <p:spPr bwMode="auto">
          <a:xfrm>
            <a:off x="942975" y="4448175"/>
            <a:ext cx="5191125" cy="4213225"/>
          </a:xfrm>
        </p:spPr>
        <p:txBody>
          <a:bodyPr lIns="92953" tIns="45661" rIns="92953" bIns="45661">
            <a:normAutofit fontScale="92500"/>
          </a:bodyPr>
          <a:lstStyle/>
          <a:p>
            <a:pPr>
              <a:defRPr/>
            </a:pPr>
            <a:r>
              <a:rPr lang="en-US" altLang="en-US" sz="1100" b="1" dirty="0" smtClean="0"/>
              <a:t>Accounting </a:t>
            </a:r>
            <a:r>
              <a:rPr lang="en-US" altLang="en-US" sz="1100" b="1" i="1" dirty="0" smtClean="0"/>
              <a:t>without </a:t>
            </a:r>
            <a:r>
              <a:rPr lang="en-US" altLang="en-US" sz="1100" b="1" dirty="0" smtClean="0"/>
              <a:t>Reversing Entries </a:t>
            </a:r>
            <a:r>
              <a:rPr lang="en-US" altLang="en-US" sz="1100" dirty="0" smtClean="0"/>
              <a:t>The path down the left side is described in the chapter. To summarize here, when the next payday occurs on January 9, we record payment with a compound entry that debits both the expense and liability accounts and credits Cash. Posting that entry creates a $490 balance in the expense account and reduces the liability account balance to zero because the debt has been settled. The disadvantage of this approach is the slightly more complex entry required on January 9. Paying the accrued liability means that this entry differs from the routine entries made on all other paydays. To construct the proper entry on January 9, we must recall the effect of the December 31 adjusting entry. Reversing entries overcome this disadvantage.</a:t>
            </a:r>
          </a:p>
          <a:p>
            <a:pPr>
              <a:defRPr/>
            </a:pPr>
            <a:r>
              <a:rPr lang="en-US" altLang="en-US" sz="1100" dirty="0" smtClean="0"/>
              <a:t> </a:t>
            </a:r>
          </a:p>
          <a:p>
            <a:pPr>
              <a:defRPr/>
            </a:pPr>
            <a:r>
              <a:rPr lang="en-US" altLang="en-US" sz="1100" b="1" dirty="0" smtClean="0"/>
              <a:t>Accounting </a:t>
            </a:r>
            <a:r>
              <a:rPr lang="en-US" altLang="en-US" sz="1100" b="1" i="1" dirty="0" smtClean="0"/>
              <a:t>with </a:t>
            </a:r>
            <a:r>
              <a:rPr lang="en-US" altLang="en-US" sz="1100" b="1" dirty="0" smtClean="0"/>
              <a:t>Reversing Entries </a:t>
            </a:r>
            <a:r>
              <a:rPr lang="en-US" altLang="en-US" sz="1100" dirty="0" smtClean="0"/>
              <a:t>The right side shows how a reversing entry on January 1 overcomes the disadvantage of the January 9 entry when not using reversing entries. A reversing entry is the exact opposite of an adjusting entry. For </a:t>
            </a:r>
            <a:r>
              <a:rPr lang="en-US" altLang="en-US" sz="1100" dirty="0" err="1" smtClean="0"/>
              <a:t>FastForward</a:t>
            </a:r>
            <a:r>
              <a:rPr lang="en-US" altLang="en-US" sz="1100" dirty="0" smtClean="0"/>
              <a:t>, the Salaries Payable liability account is debited for $210, meaning that this account now has a zero balance after the entry is posted. The Salaries Payable account temporarily understates the liability, but this is not a problem since financial statements are not prepared before the liability is settled on January 9. The credit to the Salaries Expense account is unusual because it gives the account an </a:t>
            </a:r>
            <a:r>
              <a:rPr lang="en-US" altLang="en-US" sz="1100" i="1" dirty="0" smtClean="0"/>
              <a:t>abnormal credit balance. </a:t>
            </a:r>
            <a:r>
              <a:rPr lang="en-US" altLang="en-US" sz="1100" dirty="0" smtClean="0"/>
              <a:t>We highlight an abnormal balance by circling it. Because of the reversing entry, the January 9 entry to record payment is straightforward. This entry debits the Salaries Expense account and credits Cash for the full $700 paid. It is the same as all other entries made to record 10 days’ salary for the employee. Notice that after the payment entry is posted, the Salaries Expense account has a $490 balance that reflects seven days’ salary of $70 per day.  The zero balance in the Salaries Payable account is now correct. The lower section shows that the expense and liability accounts have exactly the same balances whether reversing entries are used or not. This means that both approaches yield identical results.</a:t>
            </a:r>
          </a:p>
          <a:p>
            <a:pPr>
              <a:defRPr/>
            </a:pPr>
            <a:endParaRPr lang="en-US" altLang="en-US" sz="1100" dirty="0" smtClean="0"/>
          </a:p>
          <a:p>
            <a:pPr>
              <a:defRPr/>
            </a:pPr>
            <a:endParaRPr lang="en-US" altLang="en-US" sz="1100" dirty="0" smtClean="0"/>
          </a:p>
        </p:txBody>
      </p:sp>
      <p:sp>
        <p:nvSpPr>
          <p:cNvPr id="210950" name="Rectangle 7"/>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519280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Tree>
    <p:extLst>
      <p:ext uri="{BB962C8B-B14F-4D97-AF65-F5344CB8AC3E}">
        <p14:creationId xmlns:p14="http://schemas.microsoft.com/office/powerpoint/2010/main" val="3045107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Rectangle 3"/>
          <p:cNvSpPr>
            <a:spLocks noGrp="1" noChangeArrowheads="1"/>
          </p:cNvSpPr>
          <p:nvPr>
            <p:ph type="body" idx="1"/>
          </p:nvPr>
        </p:nvSpPr>
        <p:spPr bwMode="auto"/>
        <p:txBody>
          <a:bodyPr>
            <a:normAutofit lnSpcReduction="10000"/>
          </a:bodyPr>
          <a:lstStyle/>
          <a:p>
            <a:pPr marL="0" indent="0">
              <a:buFontTx/>
              <a:buNone/>
              <a:defRPr/>
            </a:pPr>
            <a:r>
              <a:rPr lang="en-US" sz="1200" b="0" i="0" u="none" strike="noStrike" kern="1200" baseline="0" dirty="0" smtClean="0">
                <a:solidFill>
                  <a:schemeClr val="tx1"/>
                </a:solidFill>
                <a:latin typeface="+mn-lt"/>
                <a:ea typeface="ＭＳ Ｐゴシック" pitchFamily="-84" charset="-128"/>
                <a:cs typeface="ＭＳ Ｐゴシック" pitchFamily="-84" charset="-128"/>
              </a:rPr>
              <a:t>When a work sheet is used to prepare financial statements, it is constructed at the end of a period before the adjusting process. Preparing the work sheet has five important steps. Each step, 1 through 5, is color-coded and explained with reference to Exhibits 4.1 and 4.2. </a:t>
            </a:r>
          </a:p>
          <a:p>
            <a:pPr marL="0" indent="0">
              <a:buFontTx/>
              <a:buNone/>
              <a:defRPr/>
            </a:pPr>
            <a:r>
              <a:rPr lang="en-US" sz="1200" b="0" i="0" u="none" strike="noStrike" kern="1200" baseline="0" dirty="0" smtClean="0">
                <a:solidFill>
                  <a:schemeClr val="tx1"/>
                </a:solidFill>
                <a:latin typeface="+mn-lt"/>
                <a:ea typeface="ＭＳ Ｐゴシック" pitchFamily="-84" charset="-128"/>
                <a:cs typeface="ＭＳ Ｐゴシック" pitchFamily="-84" charset="-128"/>
              </a:rPr>
              <a:t>Step 1: The first step in preparing a work sheet is to list the title of every account and its account number that appears on its financial statements. This includes all accounts in the ledger plus any new ones from adjusting entries. The unadjusted balance for each account is then entered in the appropriate Debit or Credit column of the unadjusted trial balance columns. The totals of these two columns must be equal. </a:t>
            </a:r>
          </a:p>
          <a:p>
            <a:pPr marL="0" indent="0">
              <a:buFontTx/>
              <a:buNone/>
              <a:defRPr/>
            </a:pPr>
            <a:r>
              <a:rPr lang="en-US" sz="1200" b="0" i="0" u="none" strike="noStrike" kern="1200" baseline="0" dirty="0" smtClean="0">
                <a:solidFill>
                  <a:schemeClr val="tx1"/>
                </a:solidFill>
                <a:latin typeface="+mn-lt"/>
                <a:ea typeface="ＭＳ Ｐゴシック" pitchFamily="-84" charset="-128"/>
              </a:rPr>
              <a:t>Step 2: T</a:t>
            </a:r>
            <a:r>
              <a:rPr lang="en-US" sz="1200" b="0" i="0" u="none" strike="noStrike" kern="1200" baseline="0" dirty="0" smtClean="0">
                <a:solidFill>
                  <a:schemeClr val="tx1"/>
                </a:solidFill>
                <a:latin typeface="+mn-lt"/>
                <a:ea typeface="ＭＳ Ｐゴシック" pitchFamily="-84" charset="-128"/>
                <a:cs typeface="ＭＳ Ｐゴシック" pitchFamily="-84" charset="-128"/>
              </a:rPr>
              <a:t>he second step is to enter adjustments in the Adjustments columns. </a:t>
            </a:r>
          </a:p>
          <a:p>
            <a:pPr marL="0" indent="0">
              <a:buFontTx/>
              <a:buNone/>
              <a:defRPr/>
            </a:pPr>
            <a:r>
              <a:rPr lang="en-US" sz="1200" b="0" i="0" u="none" strike="noStrike" kern="1200" baseline="0" dirty="0" smtClean="0">
                <a:solidFill>
                  <a:schemeClr val="tx1"/>
                </a:solidFill>
                <a:latin typeface="+mn-lt"/>
                <a:ea typeface="ＭＳ Ｐゴシック" pitchFamily="-84" charset="-128"/>
              </a:rPr>
              <a:t>Step 3: </a:t>
            </a:r>
            <a:r>
              <a:rPr lang="en-US" sz="1200" b="0" i="0" u="none" strike="noStrike" kern="1200" baseline="0" dirty="0" smtClean="0">
                <a:solidFill>
                  <a:schemeClr val="tx1"/>
                </a:solidFill>
                <a:latin typeface="+mn-lt"/>
                <a:ea typeface="ＭＳ Ｐゴシック" pitchFamily="-84" charset="-128"/>
                <a:cs typeface="ＭＳ Ｐゴシック" pitchFamily="-84" charset="-128"/>
              </a:rPr>
              <a:t>The adjusted trial balance is prepared by combining the adjustments with the unadjusted balances for each account. </a:t>
            </a:r>
          </a:p>
          <a:p>
            <a:pPr marL="0" indent="0">
              <a:buFontTx/>
              <a:buNone/>
              <a:defRPr/>
            </a:pPr>
            <a:r>
              <a:rPr lang="en-US" sz="1200" b="0" i="0" u="none" strike="noStrike" kern="1200" baseline="0" dirty="0" smtClean="0">
                <a:solidFill>
                  <a:schemeClr val="tx1"/>
                </a:solidFill>
                <a:latin typeface="+mn-lt"/>
                <a:ea typeface="ＭＳ Ｐゴシック" pitchFamily="-84" charset="-128"/>
              </a:rPr>
              <a:t>Step 4: </a:t>
            </a:r>
            <a:r>
              <a:rPr lang="en-US" sz="1200" b="0" i="0" u="none" strike="noStrike" kern="1200" baseline="0" dirty="0" smtClean="0">
                <a:solidFill>
                  <a:schemeClr val="tx1"/>
                </a:solidFill>
                <a:latin typeface="+mn-lt"/>
                <a:ea typeface="ＭＳ Ｐゴシック" pitchFamily="-84" charset="-128"/>
                <a:cs typeface="ＭＳ Ｐゴシック" pitchFamily="-84" charset="-128"/>
              </a:rPr>
              <a:t>This step involves sorting account balances from the adjusted trial balance to their proper financial statement columns. Expenses go to the Income Statement Debit column and revenues to the Income Statement Credit column. Assets and withdrawals go to the Balance Sheet &amp; Statement of Owner’s Equity Debit column. Liabilities and owner’s capital go to the Balance Sheet &amp; Statement of Owner’s Equity Credit column. </a:t>
            </a:r>
          </a:p>
          <a:p>
            <a:pPr marL="0" indent="0">
              <a:buFontTx/>
              <a:buNone/>
              <a:defRPr/>
            </a:pPr>
            <a:r>
              <a:rPr lang="en-US" sz="1200" b="0" i="0" u="none" strike="noStrike" kern="1200" baseline="0" dirty="0" smtClean="0">
                <a:solidFill>
                  <a:schemeClr val="tx1"/>
                </a:solidFill>
                <a:latin typeface="+mn-lt"/>
                <a:ea typeface="ＭＳ Ｐゴシック" pitchFamily="-84" charset="-128"/>
              </a:rPr>
              <a:t>Step 5: </a:t>
            </a:r>
            <a:r>
              <a:rPr lang="en-US" sz="1200" b="0" i="0" u="none" strike="noStrike" kern="1200" baseline="0" dirty="0" smtClean="0">
                <a:solidFill>
                  <a:schemeClr val="tx1"/>
                </a:solidFill>
                <a:latin typeface="+mn-lt"/>
                <a:ea typeface="ＭＳ Ｐゴシック" pitchFamily="-84" charset="-128"/>
                <a:cs typeface="ＭＳ Ｐゴシック" pitchFamily="-84" charset="-128"/>
              </a:rPr>
              <a:t>Each financial statement column (from step 4) is totaled. The difference between the Debit and Credit column totals of the Income Statement columns is net income or net loss. This occurs because revenues are entered in the Credit column and expenses in the Debit column. If the Credit total exceeds the Debit total, there is net income. If the Debit total exceeds the Credit total, there is a net loss. </a:t>
            </a:r>
            <a:endParaRPr lang="en-US" altLang="en-US" dirty="0" smtClean="0"/>
          </a:p>
        </p:txBody>
      </p:sp>
    </p:spTree>
    <p:extLst>
      <p:ext uri="{BB962C8B-B14F-4D97-AF65-F5344CB8AC3E}">
        <p14:creationId xmlns:p14="http://schemas.microsoft.com/office/powerpoint/2010/main" val="1807091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Rectangle 3"/>
          <p:cNvSpPr>
            <a:spLocks noGrp="1" noChangeArrowheads="1"/>
          </p:cNvSpPr>
          <p:nvPr>
            <p:ph type="body" idx="1"/>
          </p:nvPr>
        </p:nvSpPr>
        <p:spPr bwMode="auto"/>
        <p:txBody>
          <a:bodyPr>
            <a:normAutofit/>
          </a:bodyPr>
          <a:lstStyle/>
          <a:p>
            <a:pPr marL="0" indent="0">
              <a:buFontTx/>
              <a:buNone/>
              <a:defRPr/>
            </a:pPr>
            <a:r>
              <a:rPr lang="en-US" dirty="0" smtClean="0"/>
              <a:t>A worksheet organizes information used to prepare adjusting entries, financial statements, and closing entries.</a:t>
            </a:r>
          </a:p>
          <a:p>
            <a:pPr marL="0" indent="0">
              <a:buFontTx/>
              <a:buNone/>
              <a:defRPr/>
            </a:pPr>
            <a:endParaRPr lang="en-US" dirty="0" smtClean="0"/>
          </a:p>
          <a:p>
            <a:pPr>
              <a:defRPr/>
            </a:pPr>
            <a:r>
              <a:rPr lang="en-US" b="1" dirty="0" smtClean="0"/>
              <a:t>Review what you have learned in the following NEED-TO-KNOW Slides.</a:t>
            </a:r>
          </a:p>
          <a:p>
            <a:pPr>
              <a:defRPr/>
            </a:pPr>
            <a:endParaRPr lang="en-US" altLang="en-US" dirty="0" smtClean="0"/>
          </a:p>
          <a:p>
            <a:pPr>
              <a:defRPr/>
            </a:pPr>
            <a:endParaRPr lang="en-US" altLang="en-US" dirty="0" smtClean="0"/>
          </a:p>
        </p:txBody>
      </p:sp>
    </p:spTree>
    <p:extLst>
      <p:ext uri="{BB962C8B-B14F-4D97-AF65-F5344CB8AC3E}">
        <p14:creationId xmlns:p14="http://schemas.microsoft.com/office/powerpoint/2010/main" val="190156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mn-ea"/>
                <a:cs typeface="+mn-cs"/>
              </a:rPr>
              <a:t>The following 10-column work sheet contains the year-end unadjusted trial balance for Magic Company as of December 31, 2016. Complete the worksheet by entering the necessary adjustments, computing the adjusted account balances, extending the adjusted balances into the appropriate financial statement columns, and entering the amount of net income for the period. The Magic, Capital account balance was $75,000 at December 31, 2016. Because the balance in the capital account remains at $75,000 at the end of 2016, we know that Magic did not make any investments during the current year. </a:t>
            </a:r>
          </a:p>
          <a:p>
            <a:pPr eaLnBrk="1" fontAlgn="auto" hangingPunct="1">
              <a:spcBef>
                <a:spcPts val="0"/>
              </a:spcBef>
              <a:spcAft>
                <a:spcPts val="0"/>
              </a:spcAft>
              <a:defRPr/>
            </a:pPr>
            <a:endParaRPr lang="en-US" dirty="0" smtClean="0">
              <a:ea typeface="+mn-ea"/>
              <a:cs typeface="+mn-cs"/>
            </a:endParaRPr>
          </a:p>
        </p:txBody>
      </p:sp>
    </p:spTree>
    <p:extLst>
      <p:ext uri="{BB962C8B-B14F-4D97-AF65-F5344CB8AC3E}">
        <p14:creationId xmlns:p14="http://schemas.microsoft.com/office/powerpoint/2010/main" val="396189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sz="850" dirty="0" smtClean="0">
                <a:solidFill>
                  <a:prstClr val="black"/>
                </a:solidFill>
                <a:cs typeface="+mn-cs"/>
              </a:rPr>
              <a:t>1. The first step is to record the adjustments.</a:t>
            </a:r>
          </a:p>
          <a:p>
            <a:pPr>
              <a:defRPr/>
            </a:pPr>
            <a:r>
              <a:rPr lang="en-US" sz="850" dirty="0" smtClean="0">
                <a:solidFill>
                  <a:prstClr val="black"/>
                </a:solidFill>
                <a:cs typeface="+mn-cs"/>
              </a:rPr>
              <a:t>a) The company has earned $9,000 in fees that were not yet recorded at year-end. This is an accrued receivable. The adjustment is a debit to Accounts receivable and a credit to Fees earned.</a:t>
            </a:r>
          </a:p>
          <a:p>
            <a:pPr>
              <a:defRPr/>
            </a:pPr>
            <a:r>
              <a:rPr lang="en-US" sz="850" dirty="0" smtClean="0">
                <a:solidFill>
                  <a:prstClr val="black"/>
                </a:solidFill>
                <a:cs typeface="+mn-cs"/>
              </a:rPr>
              <a:t>b) $2,000 in salaries expense have not been recorded at year-end. For simplicity, assume it records any salaries not yet paid as part of accounts payable. This is an accrued payable. The adjustment is a debit to Salaries expense and a credit to Accounts payable.</a:t>
            </a:r>
          </a:p>
          <a:p>
            <a:pPr>
              <a:defRPr/>
            </a:pPr>
            <a:r>
              <a:rPr lang="en-US" sz="850" dirty="0" smtClean="0">
                <a:solidFill>
                  <a:prstClr val="black"/>
                </a:solidFill>
                <a:cs typeface="+mn-cs"/>
              </a:rPr>
              <a:t>c) The long-term note payable was issued on December 31. Thus, no interest has yet accrued on this loan. There is no required adjusting entry as no interest has accumulated. We have a total of $11,000 of debits and $11,000 of credits recorded as adjustments.</a:t>
            </a:r>
          </a:p>
          <a:p>
            <a:pPr>
              <a:defRPr/>
            </a:pPr>
            <a:endParaRPr lang="en-US" sz="850" dirty="0" smtClean="0">
              <a:ea typeface="+mn-ea"/>
              <a:cs typeface="+mn-cs"/>
            </a:endParaRPr>
          </a:p>
          <a:p>
            <a:pPr>
              <a:defRPr/>
            </a:pPr>
            <a:r>
              <a:rPr lang="en-US" sz="850" dirty="0" smtClean="0">
                <a:ea typeface="+mn-ea"/>
                <a:cs typeface="+mn-cs"/>
              </a:rPr>
              <a:t>Next, we calculate the adjusted balances. The adjusted balance in the Cash account is a debit balance of $13,000. Accounts receivable, $8,000 of debits plus $9,000 of debits is an adjusted debit balance of $17,000. The Land balance was unadjusted. Accounts payable, a credit of $10,000, and a credit of $2,000, results in an ending credit balance of $12,000. The balance in Long-term notes payable, the capital account, and the withdrawal accounts were unchanged. Fees earned, a credit balance of $70,000 plus credits of $9,000 yields an adjusted credit balance of $79,000. Salaries expense, a debit balance of $54,000 and a debit of $2,000, is an adjusted debit balance of $56,000. Office supplies expense was unadjusted. The total of the adjusted debit balances is $199,000. The total of the adjusted credit balances is also $199,000. </a:t>
            </a:r>
          </a:p>
          <a:p>
            <a:pPr>
              <a:defRPr/>
            </a:pPr>
            <a:r>
              <a:rPr lang="en-US" sz="850" dirty="0" smtClean="0">
                <a:ea typeface="+mn-ea"/>
                <a:cs typeface="+mn-cs"/>
              </a:rPr>
              <a:t> </a:t>
            </a:r>
          </a:p>
          <a:p>
            <a:pPr>
              <a:defRPr/>
            </a:pPr>
            <a:r>
              <a:rPr lang="en-US" sz="850" dirty="0" smtClean="0">
                <a:ea typeface="+mn-ea"/>
                <a:cs typeface="+mn-cs"/>
              </a:rPr>
              <a:t>Every account on the adjusted trial balance is an asset, a liability, or a subset of equity: capital, withdrawals, revenues, and expenses. Assets are reported on the balance sheet. We transfer the adjusted asset balances to the balance sheet column; Cash, Accounts receivable, and Land. Liabilities also appear on the balance sheet, so we transfer the adjusted balances in our liability accounts to the balance sheet columns. Magic's capital balance appears on the statement of owner's equity, as does the amount of Magic, Withdrawals. Fees earned is a revenue account. Revenues appear on the income statement; therefore, the balance appears in the income statement column. Expenses also appear on the income statement; we transfer the amount of the expenses to the income statement columns. We have total debits on the income statement, decreases to income, of $64,000. Total credits in the income statement column, increases to income, of $79,000.</a:t>
            </a:r>
          </a:p>
          <a:p>
            <a:pPr>
              <a:defRPr/>
            </a:pPr>
            <a:r>
              <a:rPr lang="en-US" sz="850" dirty="0" smtClean="0">
                <a:ea typeface="+mn-ea"/>
                <a:cs typeface="+mn-cs"/>
              </a:rPr>
              <a:t> </a:t>
            </a:r>
          </a:p>
          <a:p>
            <a:pPr>
              <a:defRPr/>
            </a:pPr>
            <a:r>
              <a:rPr lang="en-US" sz="850" dirty="0" smtClean="0">
                <a:ea typeface="+mn-ea"/>
                <a:cs typeface="+mn-cs"/>
              </a:rPr>
              <a:t>When we subtract our expenses of $64,000 from our revenues of $79,000, net income is equal to the difference, $15,000. Total debits of $79,000 equal total credits. Total debits in the balance sheet and owner's equity column total $135,000. Total credits are $120,000. The difference of $15,000 represents net income which will be added on the statement of owner's equity. Total debits, $135,000, equal the total credits.</a:t>
            </a:r>
          </a:p>
        </p:txBody>
      </p:sp>
    </p:spTree>
    <p:extLst>
      <p:ext uri="{BB962C8B-B14F-4D97-AF65-F5344CB8AC3E}">
        <p14:creationId xmlns:p14="http://schemas.microsoft.com/office/powerpoint/2010/main" val="1391860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mn-ea"/>
                <a:cs typeface="+mn-cs"/>
              </a:rPr>
              <a:t>2. Use the information from the completed work sheet in part 1 to prepare the adjusting entries. Adjustment a) was a debit to Accounts Receivable and a credit to Fees earned. Adjustment b) is a debit to Salaries expense and a credit to Accounts payable. Note that there was no journal entry required for c).</a:t>
            </a:r>
          </a:p>
          <a:p>
            <a:pPr>
              <a:defRPr/>
            </a:pPr>
            <a:endParaRPr lang="en-US" dirty="0" smtClean="0"/>
          </a:p>
        </p:txBody>
      </p:sp>
    </p:spTree>
    <p:extLst>
      <p:ext uri="{BB962C8B-B14F-4D97-AF65-F5344CB8AC3E}">
        <p14:creationId xmlns:p14="http://schemas.microsoft.com/office/powerpoint/2010/main" val="2413253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sz="1600" dirty="0" smtClean="0">
                <a:solidFill>
                  <a:srgbClr val="953735"/>
                </a:solidFill>
              </a:rPr>
              <a:t>PowerPoint Authors:</a:t>
            </a:r>
          </a:p>
          <a:p>
            <a:pPr eaLnBrk="1" hangingPunct="1">
              <a:defRPr/>
            </a:pPr>
            <a:r>
              <a:rPr lang="en-US" sz="1600" dirty="0" smtClean="0">
                <a:solidFill>
                  <a:srgbClr val="953735"/>
                </a:solidFill>
              </a:rPr>
              <a:t>	Susan Coomer Galbreath, Ph.D., CPA</a:t>
            </a:r>
          </a:p>
          <a:p>
            <a:pPr eaLnBrk="1" hangingPunct="1">
              <a:defRPr/>
            </a:pPr>
            <a:r>
              <a:rPr lang="en-US" sz="1600" dirty="0" smtClean="0">
                <a:solidFill>
                  <a:srgbClr val="953735"/>
                </a:solidFill>
              </a:rPr>
              <a:t>	Charles W. Caldwell, D.B.A., CMA</a:t>
            </a:r>
          </a:p>
          <a:p>
            <a:pPr eaLnBrk="1" hangingPunct="1">
              <a:defRPr/>
            </a:pPr>
            <a:r>
              <a:rPr lang="en-US" sz="1600" dirty="0" smtClean="0">
                <a:solidFill>
                  <a:srgbClr val="953735"/>
                </a:solidFill>
              </a:rPr>
              <a:t>	Jon A. Booker, Ph.D., CPA, CIA</a:t>
            </a:r>
          </a:p>
          <a:p>
            <a:pPr eaLnBrk="1" hangingPunct="1">
              <a:defRPr/>
            </a:pPr>
            <a:r>
              <a:rPr lang="en-US" sz="1600" dirty="0" smtClean="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defRPr/>
            </a:pPr>
            <a:r>
              <a:rPr lang="en-US" sz="1000" i="1" dirty="0" smtClean="0">
                <a:solidFill>
                  <a:srgbClr val="953735"/>
                </a:solidFill>
                <a:latin typeface="Times" pitchFamily="-84" charset="0"/>
                <a:ea typeface="ＭＳ Ｐゴシック" pitchFamily="-8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38800" y="3886200"/>
            <a:ext cx="32051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04D25547-B116-41A6-88FA-1607FFA2E49A}" type="datetime1">
              <a:rPr lang="en-US"/>
              <a:pPr>
                <a:defRPr/>
              </a:pPr>
              <a:t>1/1/2018</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a:t>Copyright © 2015 McGraw-Hill Education</a:t>
            </a:r>
          </a:p>
        </p:txBody>
      </p:sp>
      <p:sp>
        <p:nvSpPr>
          <p:cNvPr id="11" name="Slide Number Placeholder 5"/>
          <p:cNvSpPr>
            <a:spLocks noGrp="1"/>
          </p:cNvSpPr>
          <p:nvPr>
            <p:ph type="sldNum" sz="quarter" idx="12"/>
          </p:nvPr>
        </p:nvSpPr>
        <p:spPr/>
        <p:txBody>
          <a:bodyPr/>
          <a:lstStyle>
            <a:lvl1pPr>
              <a:defRPr/>
            </a:lvl1pPr>
          </a:lstStyle>
          <a:p>
            <a:pPr>
              <a:defRPr/>
            </a:pPr>
            <a:fld id="{AB2576B4-D379-4025-A6FB-850335877A77}" type="slidenum">
              <a:rPr lang="en-US"/>
              <a:pPr>
                <a:defRPr/>
              </a:pPr>
              <a:t>‹#›</a:t>
            </a:fld>
            <a:endParaRPr lang="en-US" dirty="0"/>
          </a:p>
        </p:txBody>
      </p:sp>
    </p:spTree>
    <p:extLst>
      <p:ext uri="{BB962C8B-B14F-4D97-AF65-F5344CB8AC3E}">
        <p14:creationId xmlns:p14="http://schemas.microsoft.com/office/powerpoint/2010/main" val="37292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CAF703-5AA4-49CB-BC29-A159F534912C}" type="datetime1">
              <a:rPr lang="en-US"/>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a:defRPr/>
            </a:lvl1pPr>
          </a:lstStyle>
          <a:p>
            <a:pPr>
              <a:defRPr/>
            </a:pPr>
            <a:fld id="{9B11971D-CF87-4CF0-8EA5-4F561E35DF49}" type="slidenum">
              <a:rPr lang="en-US"/>
              <a:pPr>
                <a:defRPr/>
              </a:pPr>
              <a:t>‹#›</a:t>
            </a:fld>
            <a:endParaRPr lang="en-US" dirty="0"/>
          </a:p>
        </p:txBody>
      </p:sp>
    </p:spTree>
    <p:extLst>
      <p:ext uri="{BB962C8B-B14F-4D97-AF65-F5344CB8AC3E}">
        <p14:creationId xmlns:p14="http://schemas.microsoft.com/office/powerpoint/2010/main" val="12730662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7DE7C4A-DE72-4F8C-AA9B-3ED29F3ED129}"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033C7F9-BC28-420C-B1FE-B3CE0CAACBA2}" type="slidenum">
              <a:rPr lang="en-US"/>
              <a:pPr>
                <a:defRPr/>
              </a:pPr>
              <a:t>‹#›</a:t>
            </a:fld>
            <a:endParaRPr lang="en-US" dirty="0"/>
          </a:p>
        </p:txBody>
      </p:sp>
    </p:spTree>
    <p:extLst>
      <p:ext uri="{BB962C8B-B14F-4D97-AF65-F5344CB8AC3E}">
        <p14:creationId xmlns:p14="http://schemas.microsoft.com/office/powerpoint/2010/main" val="2657584416"/>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EFBA05B-C4C9-4704-AAAB-AEB614BEEBE8}"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04444B8-19C1-420B-8547-D377CCF33F08}" type="slidenum">
              <a:rPr lang="en-US"/>
              <a:pPr>
                <a:defRPr/>
              </a:pPr>
              <a:t>‹#›</a:t>
            </a:fld>
            <a:endParaRPr lang="en-US" dirty="0"/>
          </a:p>
        </p:txBody>
      </p:sp>
    </p:spTree>
    <p:extLst>
      <p:ext uri="{BB962C8B-B14F-4D97-AF65-F5344CB8AC3E}">
        <p14:creationId xmlns:p14="http://schemas.microsoft.com/office/powerpoint/2010/main" val="2647258861"/>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B3A5A85-A71C-458E-8F57-14BB4918109D}"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E4E7F63-16AB-48BA-91FD-78EF5F1EF33A}" type="slidenum">
              <a:rPr lang="en-US"/>
              <a:pPr>
                <a:defRPr/>
              </a:pPr>
              <a:t>‹#›</a:t>
            </a:fld>
            <a:endParaRPr lang="en-US" dirty="0"/>
          </a:p>
        </p:txBody>
      </p:sp>
    </p:spTree>
    <p:extLst>
      <p:ext uri="{BB962C8B-B14F-4D97-AF65-F5344CB8AC3E}">
        <p14:creationId xmlns:p14="http://schemas.microsoft.com/office/powerpoint/2010/main" val="1306172934"/>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17C0E9C-FC8D-45CB-935B-D79A26E25F44}"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6D20D54-E71B-4D6B-90D0-43B43046DF01}" type="slidenum">
              <a:rPr lang="en-US"/>
              <a:pPr>
                <a:defRPr/>
              </a:pPr>
              <a:t>‹#›</a:t>
            </a:fld>
            <a:endParaRPr lang="en-US" dirty="0"/>
          </a:p>
        </p:txBody>
      </p:sp>
    </p:spTree>
    <p:extLst>
      <p:ext uri="{BB962C8B-B14F-4D97-AF65-F5344CB8AC3E}">
        <p14:creationId xmlns:p14="http://schemas.microsoft.com/office/powerpoint/2010/main" val="2764208337"/>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6D3B729-07C5-481F-9A54-C881C6D4DB73}"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1B50B34-69FB-4A70-B3F7-F3FE8E83CFD1}" type="slidenum">
              <a:rPr lang="en-US"/>
              <a:pPr>
                <a:defRPr/>
              </a:pPr>
              <a:t>‹#›</a:t>
            </a:fld>
            <a:endParaRPr lang="en-US" dirty="0"/>
          </a:p>
        </p:txBody>
      </p:sp>
    </p:spTree>
    <p:extLst>
      <p:ext uri="{BB962C8B-B14F-4D97-AF65-F5344CB8AC3E}">
        <p14:creationId xmlns:p14="http://schemas.microsoft.com/office/powerpoint/2010/main" val="2988384237"/>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D3B5945-2598-4E81-A5B1-54A5D041DE83}"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CAA526A-EDF1-41A5-8586-3E9274F87982}" type="slidenum">
              <a:rPr lang="en-US"/>
              <a:pPr>
                <a:defRPr/>
              </a:pPr>
              <a:t>‹#›</a:t>
            </a:fld>
            <a:endParaRPr lang="en-US" dirty="0"/>
          </a:p>
        </p:txBody>
      </p:sp>
    </p:spTree>
    <p:extLst>
      <p:ext uri="{BB962C8B-B14F-4D97-AF65-F5344CB8AC3E}">
        <p14:creationId xmlns:p14="http://schemas.microsoft.com/office/powerpoint/2010/main" val="3882704385"/>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8C0B3CD-DEA0-4469-8597-14B036E4ACEB}"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6E58D71-0B23-4A03-9247-D8A3E0F1F24E}" type="slidenum">
              <a:rPr lang="en-US"/>
              <a:pPr>
                <a:defRPr/>
              </a:pPr>
              <a:t>‹#›</a:t>
            </a:fld>
            <a:endParaRPr lang="en-US" dirty="0"/>
          </a:p>
        </p:txBody>
      </p:sp>
    </p:spTree>
    <p:extLst>
      <p:ext uri="{BB962C8B-B14F-4D97-AF65-F5344CB8AC3E}">
        <p14:creationId xmlns:p14="http://schemas.microsoft.com/office/powerpoint/2010/main" val="2007573832"/>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8796C90-0973-44AF-BE28-D0F10F0CBA9B}"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Copyright © 2015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EF10ABB-3CB5-40EA-8136-ABBB69EF445D}" type="slidenum">
              <a:rPr lang="en-US"/>
              <a:pPr>
                <a:defRPr/>
              </a:pPr>
              <a:t>‹#›</a:t>
            </a:fld>
            <a:endParaRPr lang="en-US" dirty="0"/>
          </a:p>
        </p:txBody>
      </p:sp>
    </p:spTree>
    <p:extLst>
      <p:ext uri="{BB962C8B-B14F-4D97-AF65-F5344CB8AC3E}">
        <p14:creationId xmlns:p14="http://schemas.microsoft.com/office/powerpoint/2010/main" val="4209469719"/>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2E4CAE7-B94E-43F6-9907-6CE7F6DA1784}"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Copyright © 2015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21A46B6-CF6D-47B2-904A-EC8298E7ED1B}" type="slidenum">
              <a:rPr lang="en-US"/>
              <a:pPr>
                <a:defRPr/>
              </a:pPr>
              <a:t>‹#›</a:t>
            </a:fld>
            <a:endParaRPr lang="en-US" dirty="0"/>
          </a:p>
        </p:txBody>
      </p:sp>
    </p:spTree>
    <p:extLst>
      <p:ext uri="{BB962C8B-B14F-4D97-AF65-F5344CB8AC3E}">
        <p14:creationId xmlns:p14="http://schemas.microsoft.com/office/powerpoint/2010/main" val="858073036"/>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C3D4F4F-4FE8-4E78-BE17-B79D7A4240C8}"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Copyright © 2015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6A0C2E3-6C2E-4DA1-BE2D-6C51E64337D5}" type="slidenum">
              <a:rPr lang="en-US"/>
              <a:pPr>
                <a:defRPr/>
              </a:pPr>
              <a:t>‹#›</a:t>
            </a:fld>
            <a:endParaRPr lang="en-US" dirty="0"/>
          </a:p>
        </p:txBody>
      </p:sp>
    </p:spTree>
    <p:extLst>
      <p:ext uri="{BB962C8B-B14F-4D97-AF65-F5344CB8AC3E}">
        <p14:creationId xmlns:p14="http://schemas.microsoft.com/office/powerpoint/2010/main" val="162782597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73805A-AA55-42DE-BFA2-B36087C04D7D}" type="datetime1">
              <a:rPr lang="en-US"/>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a:defRPr/>
            </a:lvl1pPr>
          </a:lstStyle>
          <a:p>
            <a:pPr>
              <a:defRPr/>
            </a:pPr>
            <a:fld id="{B01722E3-7C1E-4A3A-BA1F-0B29C91BE133}" type="slidenum">
              <a:rPr lang="en-US"/>
              <a:pPr>
                <a:defRPr/>
              </a:pPr>
              <a:t>‹#›</a:t>
            </a:fld>
            <a:endParaRPr lang="en-US" dirty="0"/>
          </a:p>
        </p:txBody>
      </p:sp>
    </p:spTree>
    <p:extLst>
      <p:ext uri="{BB962C8B-B14F-4D97-AF65-F5344CB8AC3E}">
        <p14:creationId xmlns:p14="http://schemas.microsoft.com/office/powerpoint/2010/main" val="121535727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F9F153B-007F-4E2A-930C-80E279BD1828}"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315DF0A-7464-4893-B5B8-59FCCDC9DB1F}" type="slidenum">
              <a:rPr lang="en-US"/>
              <a:pPr>
                <a:defRPr/>
              </a:pPr>
              <a:t>‹#›</a:t>
            </a:fld>
            <a:endParaRPr lang="en-US" dirty="0"/>
          </a:p>
        </p:txBody>
      </p:sp>
    </p:spTree>
    <p:extLst>
      <p:ext uri="{BB962C8B-B14F-4D97-AF65-F5344CB8AC3E}">
        <p14:creationId xmlns:p14="http://schemas.microsoft.com/office/powerpoint/2010/main" val="2600963042"/>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A83E251-E330-4293-AEDA-1556AEF9266A}"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8C4F98F-F2DE-4809-907E-B8FAF3C1282C}" type="slidenum">
              <a:rPr lang="en-US"/>
              <a:pPr>
                <a:defRPr/>
              </a:pPr>
              <a:t>‹#›</a:t>
            </a:fld>
            <a:endParaRPr lang="en-US" dirty="0"/>
          </a:p>
        </p:txBody>
      </p:sp>
    </p:spTree>
    <p:extLst>
      <p:ext uri="{BB962C8B-B14F-4D97-AF65-F5344CB8AC3E}">
        <p14:creationId xmlns:p14="http://schemas.microsoft.com/office/powerpoint/2010/main" val="2140183070"/>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DEE8439-96FF-4224-B68D-1ABDB6F77CE4}"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C8253D2-F0BD-4CE6-B5DA-3DE39439AB88}" type="slidenum">
              <a:rPr lang="en-US"/>
              <a:pPr>
                <a:defRPr/>
              </a:pPr>
              <a:t>‹#›</a:t>
            </a:fld>
            <a:endParaRPr lang="en-US" dirty="0"/>
          </a:p>
        </p:txBody>
      </p:sp>
    </p:spTree>
    <p:extLst>
      <p:ext uri="{BB962C8B-B14F-4D97-AF65-F5344CB8AC3E}">
        <p14:creationId xmlns:p14="http://schemas.microsoft.com/office/powerpoint/2010/main" val="612236378"/>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4DEAB09-FCA5-405B-89AF-FADE66ECD105}"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D23587A-1847-4C58-BC31-3C07C7FB5CDB}" type="slidenum">
              <a:rPr lang="en-US"/>
              <a:pPr>
                <a:defRPr/>
              </a:pPr>
              <a:t>‹#›</a:t>
            </a:fld>
            <a:endParaRPr lang="en-US" dirty="0"/>
          </a:p>
        </p:txBody>
      </p:sp>
    </p:spTree>
    <p:extLst>
      <p:ext uri="{BB962C8B-B14F-4D97-AF65-F5344CB8AC3E}">
        <p14:creationId xmlns:p14="http://schemas.microsoft.com/office/powerpoint/2010/main" val="460733272"/>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0A8A925-0D60-49C3-B37D-2B5F18393745}"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EBEE390-77E3-4DC0-A64D-D897269FD792}" type="slidenum">
              <a:rPr lang="en-US"/>
              <a:pPr>
                <a:defRPr/>
              </a:pPr>
              <a:t>‹#›</a:t>
            </a:fld>
            <a:endParaRPr lang="en-US" dirty="0"/>
          </a:p>
        </p:txBody>
      </p:sp>
    </p:spTree>
    <p:extLst>
      <p:ext uri="{BB962C8B-B14F-4D97-AF65-F5344CB8AC3E}">
        <p14:creationId xmlns:p14="http://schemas.microsoft.com/office/powerpoint/2010/main" val="2303232224"/>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F1A36BC-6320-433A-9486-43D2EA2A1DC1}"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74F13CD-9B6F-4D5E-B0D5-97324C332CB5}" type="slidenum">
              <a:rPr lang="en-US"/>
              <a:pPr>
                <a:defRPr/>
              </a:pPr>
              <a:t>‹#›</a:t>
            </a:fld>
            <a:endParaRPr lang="en-US" dirty="0"/>
          </a:p>
        </p:txBody>
      </p:sp>
    </p:spTree>
    <p:extLst>
      <p:ext uri="{BB962C8B-B14F-4D97-AF65-F5344CB8AC3E}">
        <p14:creationId xmlns:p14="http://schemas.microsoft.com/office/powerpoint/2010/main" val="2703869129"/>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F1498E7-AE4A-4984-AA29-FF8EBDB77BB1}"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66808F0-DEC3-426A-82BE-E9DF1FC9017E}" type="slidenum">
              <a:rPr lang="en-US"/>
              <a:pPr>
                <a:defRPr/>
              </a:pPr>
              <a:t>‹#›</a:t>
            </a:fld>
            <a:endParaRPr lang="en-US" dirty="0"/>
          </a:p>
        </p:txBody>
      </p:sp>
    </p:spTree>
    <p:extLst>
      <p:ext uri="{BB962C8B-B14F-4D97-AF65-F5344CB8AC3E}">
        <p14:creationId xmlns:p14="http://schemas.microsoft.com/office/powerpoint/2010/main" val="4104052412"/>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941BBD0-2722-4E38-A4E2-CBC6C3D49422}"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2F1EB81-611D-4BF4-91CE-9EEC56BEE29E}" type="slidenum">
              <a:rPr lang="en-US"/>
              <a:pPr>
                <a:defRPr/>
              </a:pPr>
              <a:t>‹#›</a:t>
            </a:fld>
            <a:endParaRPr lang="en-US" dirty="0"/>
          </a:p>
        </p:txBody>
      </p:sp>
    </p:spTree>
    <p:extLst>
      <p:ext uri="{BB962C8B-B14F-4D97-AF65-F5344CB8AC3E}">
        <p14:creationId xmlns:p14="http://schemas.microsoft.com/office/powerpoint/2010/main" val="4105206182"/>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EAF062C-8F99-4B70-8184-C9FD56287017}"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191921C-DE2D-4012-8896-031034506B3D}" type="slidenum">
              <a:rPr lang="en-US"/>
              <a:pPr>
                <a:defRPr/>
              </a:pPr>
              <a:t>‹#›</a:t>
            </a:fld>
            <a:endParaRPr lang="en-US" dirty="0"/>
          </a:p>
        </p:txBody>
      </p:sp>
    </p:spTree>
    <p:extLst>
      <p:ext uri="{BB962C8B-B14F-4D97-AF65-F5344CB8AC3E}">
        <p14:creationId xmlns:p14="http://schemas.microsoft.com/office/powerpoint/2010/main" val="758038075"/>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90292A6-26CC-4C84-BF24-EE819E44ED6C}"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27B5B17-4728-4B4C-90E0-7A866BFF5A66}" type="slidenum">
              <a:rPr lang="en-US"/>
              <a:pPr>
                <a:defRPr/>
              </a:pPr>
              <a:t>‹#›</a:t>
            </a:fld>
            <a:endParaRPr lang="en-US" dirty="0"/>
          </a:p>
        </p:txBody>
      </p:sp>
    </p:spTree>
    <p:extLst>
      <p:ext uri="{BB962C8B-B14F-4D97-AF65-F5344CB8AC3E}">
        <p14:creationId xmlns:p14="http://schemas.microsoft.com/office/powerpoint/2010/main" val="254509753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548902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13D4B6F-2D0E-471E-B28B-2311967CCD98}"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B12F9C6-74D5-4E21-A02A-A23C2AFF4031}" type="slidenum">
              <a:rPr lang="en-US"/>
              <a:pPr>
                <a:defRPr/>
              </a:pPr>
              <a:t>‹#›</a:t>
            </a:fld>
            <a:endParaRPr lang="en-US" dirty="0"/>
          </a:p>
        </p:txBody>
      </p:sp>
    </p:spTree>
    <p:extLst>
      <p:ext uri="{BB962C8B-B14F-4D97-AF65-F5344CB8AC3E}">
        <p14:creationId xmlns:p14="http://schemas.microsoft.com/office/powerpoint/2010/main" val="629469625"/>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F6A7EEB-A30F-4620-8718-3635FA5F3F93}"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49CEE89-0934-4826-866E-273772C1AEFD}" type="slidenum">
              <a:rPr lang="en-US"/>
              <a:pPr>
                <a:defRPr/>
              </a:pPr>
              <a:t>‹#›</a:t>
            </a:fld>
            <a:endParaRPr lang="en-US" dirty="0"/>
          </a:p>
        </p:txBody>
      </p:sp>
    </p:spTree>
    <p:extLst>
      <p:ext uri="{BB962C8B-B14F-4D97-AF65-F5344CB8AC3E}">
        <p14:creationId xmlns:p14="http://schemas.microsoft.com/office/powerpoint/2010/main" val="1880530787"/>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39EAB92-8E55-4CCD-B911-6FE91571C580}"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AB8AEC6-36F5-48E8-9982-315366267DC4}" type="slidenum">
              <a:rPr lang="en-US"/>
              <a:pPr>
                <a:defRPr/>
              </a:pPr>
              <a:t>‹#›</a:t>
            </a:fld>
            <a:endParaRPr lang="en-US" dirty="0"/>
          </a:p>
        </p:txBody>
      </p:sp>
    </p:spTree>
    <p:extLst>
      <p:ext uri="{BB962C8B-B14F-4D97-AF65-F5344CB8AC3E}">
        <p14:creationId xmlns:p14="http://schemas.microsoft.com/office/powerpoint/2010/main" val="2853895346"/>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67D26DC-B6DC-4202-86AF-ED7483C2DB3B}"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DDC2F21-F9E5-416D-A4DF-63BF2D1D16EE}" type="slidenum">
              <a:rPr lang="en-US"/>
              <a:pPr>
                <a:defRPr/>
              </a:pPr>
              <a:t>‹#›</a:t>
            </a:fld>
            <a:endParaRPr lang="en-US" dirty="0"/>
          </a:p>
        </p:txBody>
      </p:sp>
    </p:spTree>
    <p:extLst>
      <p:ext uri="{BB962C8B-B14F-4D97-AF65-F5344CB8AC3E}">
        <p14:creationId xmlns:p14="http://schemas.microsoft.com/office/powerpoint/2010/main" val="2066914586"/>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C2F8E66-57FE-4DE5-B983-FEB73AF3C47D}"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483E523-624A-4481-8F61-7DB9DEDD63FC}" type="slidenum">
              <a:rPr lang="en-US"/>
              <a:pPr>
                <a:defRPr/>
              </a:pPr>
              <a:t>‹#›</a:t>
            </a:fld>
            <a:endParaRPr lang="en-US" dirty="0"/>
          </a:p>
        </p:txBody>
      </p:sp>
    </p:spTree>
    <p:extLst>
      <p:ext uri="{BB962C8B-B14F-4D97-AF65-F5344CB8AC3E}">
        <p14:creationId xmlns:p14="http://schemas.microsoft.com/office/powerpoint/2010/main" val="1835414241"/>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sz="1600" dirty="0" smtClean="0">
                <a:solidFill>
                  <a:srgbClr val="953735"/>
                </a:solidFill>
              </a:rPr>
              <a:t>PowerPoint Authors:</a:t>
            </a:r>
          </a:p>
          <a:p>
            <a:pPr eaLnBrk="1" hangingPunct="1">
              <a:defRPr/>
            </a:pPr>
            <a:r>
              <a:rPr lang="en-US" sz="1600" dirty="0" smtClean="0">
                <a:solidFill>
                  <a:srgbClr val="953735"/>
                </a:solidFill>
              </a:rPr>
              <a:t>	Susan Coomer Galbreath, Ph.D., CPA</a:t>
            </a:r>
          </a:p>
          <a:p>
            <a:pPr eaLnBrk="1" hangingPunct="1">
              <a:defRPr/>
            </a:pPr>
            <a:r>
              <a:rPr lang="en-US" sz="1600" dirty="0" smtClean="0">
                <a:solidFill>
                  <a:srgbClr val="953735"/>
                </a:solidFill>
              </a:rPr>
              <a:t>	Charles W. Caldwell, D.B.A., CMA</a:t>
            </a:r>
          </a:p>
          <a:p>
            <a:pPr eaLnBrk="1" hangingPunct="1">
              <a:defRPr/>
            </a:pPr>
            <a:r>
              <a:rPr lang="en-US" sz="1600" dirty="0" smtClean="0">
                <a:solidFill>
                  <a:srgbClr val="953735"/>
                </a:solidFill>
              </a:rPr>
              <a:t>	Jon A. Booker, Ph.D., CPA, CIA</a:t>
            </a:r>
          </a:p>
          <a:p>
            <a:pPr eaLnBrk="1" hangingPunct="1">
              <a:defRPr/>
            </a:pPr>
            <a:r>
              <a:rPr lang="en-US" sz="1600" dirty="0" smtClean="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defRPr/>
            </a:pPr>
            <a:r>
              <a:rPr lang="en-US" sz="1000" i="1" dirty="0" smtClean="0">
                <a:solidFill>
                  <a:srgbClr val="953735"/>
                </a:solidFill>
                <a:latin typeface="Times" pitchFamily="-84" charset="0"/>
                <a:ea typeface="ＭＳ Ｐゴシック" pitchFamily="-8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solidFill>
                <a:prstClr val="black"/>
              </a:solidFill>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solidFill>
                <a:prstClr val="black"/>
              </a:solidFill>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38800" y="3886200"/>
            <a:ext cx="32051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1816E13C-C767-4273-B6E3-BC5AC803DD97}" type="datetime1">
              <a:rPr lang="en-US"/>
              <a:pPr>
                <a:defRPr/>
              </a:pPr>
              <a:t>1/1/2018</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a:t>Copyright © 2015 McGraw-Hill Education</a:t>
            </a:r>
          </a:p>
        </p:txBody>
      </p:sp>
      <p:sp>
        <p:nvSpPr>
          <p:cNvPr id="11" name="Slide Number Placeholder 5"/>
          <p:cNvSpPr>
            <a:spLocks noGrp="1"/>
          </p:cNvSpPr>
          <p:nvPr>
            <p:ph type="sldNum" sz="quarter" idx="12"/>
          </p:nvPr>
        </p:nvSpPr>
        <p:spPr/>
        <p:txBody>
          <a:bodyPr/>
          <a:lstStyle>
            <a:lvl1pPr>
              <a:defRPr/>
            </a:lvl1pPr>
          </a:lstStyle>
          <a:p>
            <a:pPr>
              <a:defRPr/>
            </a:pPr>
            <a:fld id="{163E732C-057C-40F2-B554-FC456F1EE2F2}" type="slidenum">
              <a:rPr lang="en-US"/>
              <a:pPr>
                <a:defRPr/>
              </a:pPr>
              <a:t>‹#›</a:t>
            </a:fld>
            <a:endParaRPr lang="en-US" dirty="0"/>
          </a:p>
        </p:txBody>
      </p:sp>
    </p:spTree>
    <p:extLst>
      <p:ext uri="{BB962C8B-B14F-4D97-AF65-F5344CB8AC3E}">
        <p14:creationId xmlns:p14="http://schemas.microsoft.com/office/powerpoint/2010/main" val="9651860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4D3BD7-ECB1-4BE1-AD77-883ED199EF07}" type="datetime1">
              <a:rPr lang="en-US"/>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a:defRPr/>
            </a:lvl1pPr>
          </a:lstStyle>
          <a:p>
            <a:pPr>
              <a:defRPr/>
            </a:pPr>
            <a:fld id="{BEAFF162-D796-454A-A097-7534B098C94E}" type="slidenum">
              <a:rPr lang="en-US"/>
              <a:pPr>
                <a:defRPr/>
              </a:pPr>
              <a:t>‹#›</a:t>
            </a:fld>
            <a:endParaRPr lang="en-US" dirty="0"/>
          </a:p>
        </p:txBody>
      </p:sp>
    </p:spTree>
    <p:extLst>
      <p:ext uri="{BB962C8B-B14F-4D97-AF65-F5344CB8AC3E}">
        <p14:creationId xmlns:p14="http://schemas.microsoft.com/office/powerpoint/2010/main" val="274718779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7811600-9001-4C94-BEBF-F59DD024FBB5}" type="datetime1">
              <a:rPr lang="en-US"/>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a:defRPr/>
            </a:lvl1pPr>
          </a:lstStyle>
          <a:p>
            <a:pPr>
              <a:defRPr/>
            </a:pPr>
            <a:fld id="{EA7DDE63-00A2-4330-B79A-60B899DD5F03}" type="slidenum">
              <a:rPr lang="en-US"/>
              <a:pPr>
                <a:defRPr/>
              </a:pPr>
              <a:t>‹#›</a:t>
            </a:fld>
            <a:endParaRPr lang="en-US" dirty="0"/>
          </a:p>
        </p:txBody>
      </p:sp>
    </p:spTree>
    <p:extLst>
      <p:ext uri="{BB962C8B-B14F-4D97-AF65-F5344CB8AC3E}">
        <p14:creationId xmlns:p14="http://schemas.microsoft.com/office/powerpoint/2010/main" val="338624434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3314FCB-7E17-4AB2-A377-DACFB79570C1}" type="datetime1">
              <a:rPr lang="en-US"/>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 2015 McGraw-Hill Education</a:t>
            </a:r>
          </a:p>
        </p:txBody>
      </p:sp>
      <p:sp>
        <p:nvSpPr>
          <p:cNvPr id="7" name="Slide Number Placeholder 5"/>
          <p:cNvSpPr>
            <a:spLocks noGrp="1"/>
          </p:cNvSpPr>
          <p:nvPr>
            <p:ph type="sldNum" sz="quarter" idx="12"/>
          </p:nvPr>
        </p:nvSpPr>
        <p:spPr/>
        <p:txBody>
          <a:bodyPr/>
          <a:lstStyle>
            <a:lvl1pPr>
              <a:defRPr/>
            </a:lvl1pPr>
          </a:lstStyle>
          <a:p>
            <a:pPr>
              <a:defRPr/>
            </a:pPr>
            <a:fld id="{51368511-77AE-43BB-AFE8-1FA110A24FB8}" type="slidenum">
              <a:rPr lang="en-US"/>
              <a:pPr>
                <a:defRPr/>
              </a:pPr>
              <a:t>‹#›</a:t>
            </a:fld>
            <a:endParaRPr lang="en-US" dirty="0"/>
          </a:p>
        </p:txBody>
      </p:sp>
    </p:spTree>
    <p:extLst>
      <p:ext uri="{BB962C8B-B14F-4D97-AF65-F5344CB8AC3E}">
        <p14:creationId xmlns:p14="http://schemas.microsoft.com/office/powerpoint/2010/main" val="51555655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67123E5-8ACB-45E2-B6C7-A6F486D2D0A0}" type="datetime1">
              <a:rPr lang="en-US"/>
              <a:pPr>
                <a:defRPr/>
              </a:pPr>
              <a:t>1/1/2018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Copyright © 2015 McGraw-Hill Education</a:t>
            </a:r>
          </a:p>
        </p:txBody>
      </p:sp>
      <p:sp>
        <p:nvSpPr>
          <p:cNvPr id="9" name="Slide Number Placeholder 5"/>
          <p:cNvSpPr>
            <a:spLocks noGrp="1"/>
          </p:cNvSpPr>
          <p:nvPr>
            <p:ph type="sldNum" sz="quarter" idx="12"/>
          </p:nvPr>
        </p:nvSpPr>
        <p:spPr/>
        <p:txBody>
          <a:bodyPr/>
          <a:lstStyle>
            <a:lvl1pPr>
              <a:defRPr/>
            </a:lvl1pPr>
          </a:lstStyle>
          <a:p>
            <a:pPr>
              <a:defRPr/>
            </a:pPr>
            <a:fld id="{7DDEC626-94CF-4BD9-8E02-92004FE0E000}" type="slidenum">
              <a:rPr lang="en-US"/>
              <a:pPr>
                <a:defRPr/>
              </a:pPr>
              <a:t>‹#›</a:t>
            </a:fld>
            <a:endParaRPr lang="en-US" dirty="0"/>
          </a:p>
        </p:txBody>
      </p:sp>
    </p:spTree>
    <p:extLst>
      <p:ext uri="{BB962C8B-B14F-4D97-AF65-F5344CB8AC3E}">
        <p14:creationId xmlns:p14="http://schemas.microsoft.com/office/powerpoint/2010/main" val="426791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C08D1BA-3C83-4AB3-A998-271DE09785E4}"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B651899-A4C4-4A51-9E14-B671AC106F24}" type="slidenum">
              <a:rPr lang="en-US"/>
              <a:pPr>
                <a:defRPr/>
              </a:pPr>
              <a:t>‹#›</a:t>
            </a:fld>
            <a:endParaRPr lang="en-US" dirty="0"/>
          </a:p>
        </p:txBody>
      </p:sp>
    </p:spTree>
    <p:extLst>
      <p:ext uri="{BB962C8B-B14F-4D97-AF65-F5344CB8AC3E}">
        <p14:creationId xmlns:p14="http://schemas.microsoft.com/office/powerpoint/2010/main" val="4223434001"/>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1AD040D-6EAB-4C1C-8007-7FE835D3089B}" type="datetime1">
              <a:rPr lang="en-US"/>
              <a:pPr>
                <a:defRPr/>
              </a:pPr>
              <a:t>1/1/2018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Copyright © 2015 McGraw-Hill Education</a:t>
            </a:r>
          </a:p>
        </p:txBody>
      </p:sp>
      <p:sp>
        <p:nvSpPr>
          <p:cNvPr id="5" name="Slide Number Placeholder 5"/>
          <p:cNvSpPr>
            <a:spLocks noGrp="1"/>
          </p:cNvSpPr>
          <p:nvPr>
            <p:ph type="sldNum" sz="quarter" idx="12"/>
          </p:nvPr>
        </p:nvSpPr>
        <p:spPr/>
        <p:txBody>
          <a:bodyPr/>
          <a:lstStyle>
            <a:lvl1pPr>
              <a:defRPr/>
            </a:lvl1pPr>
          </a:lstStyle>
          <a:p>
            <a:pPr>
              <a:defRPr/>
            </a:pPr>
            <a:fld id="{2913BFA2-38E9-4306-9535-499D476E014C}" type="slidenum">
              <a:rPr lang="en-US"/>
              <a:pPr>
                <a:defRPr/>
              </a:pPr>
              <a:t>‹#›</a:t>
            </a:fld>
            <a:endParaRPr lang="en-US" dirty="0"/>
          </a:p>
        </p:txBody>
      </p:sp>
    </p:spTree>
    <p:extLst>
      <p:ext uri="{BB962C8B-B14F-4D97-AF65-F5344CB8AC3E}">
        <p14:creationId xmlns:p14="http://schemas.microsoft.com/office/powerpoint/2010/main" val="624824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7E9126C-A9B0-4818-874C-21573DCA65E0}" type="datetime1">
              <a:rPr lang="en-US"/>
              <a:pPr>
                <a:defRPr/>
              </a:pPr>
              <a:t>1/1/2018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Copyright © 2015 McGraw-Hill Education</a:t>
            </a:r>
          </a:p>
        </p:txBody>
      </p:sp>
      <p:sp>
        <p:nvSpPr>
          <p:cNvPr id="4" name="Slide Number Placeholder 5"/>
          <p:cNvSpPr>
            <a:spLocks noGrp="1"/>
          </p:cNvSpPr>
          <p:nvPr>
            <p:ph type="sldNum" sz="quarter" idx="12"/>
          </p:nvPr>
        </p:nvSpPr>
        <p:spPr/>
        <p:txBody>
          <a:bodyPr/>
          <a:lstStyle>
            <a:lvl1pPr>
              <a:defRPr/>
            </a:lvl1pPr>
          </a:lstStyle>
          <a:p>
            <a:pPr>
              <a:defRPr/>
            </a:pPr>
            <a:fld id="{81DD6D67-BEA7-4DF1-A4DE-6B6B17CA3DFD}" type="slidenum">
              <a:rPr lang="en-US"/>
              <a:pPr>
                <a:defRPr/>
              </a:pPr>
              <a:t>‹#›</a:t>
            </a:fld>
            <a:endParaRPr lang="en-US" dirty="0"/>
          </a:p>
        </p:txBody>
      </p:sp>
    </p:spTree>
    <p:extLst>
      <p:ext uri="{BB962C8B-B14F-4D97-AF65-F5344CB8AC3E}">
        <p14:creationId xmlns:p14="http://schemas.microsoft.com/office/powerpoint/2010/main" val="12030325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2058F8-DB43-4C8C-AB48-4C4BAF52A387}" type="datetime1">
              <a:rPr lang="en-US"/>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 2015 McGraw-Hill Education</a:t>
            </a:r>
          </a:p>
        </p:txBody>
      </p:sp>
      <p:sp>
        <p:nvSpPr>
          <p:cNvPr id="7" name="Slide Number Placeholder 5"/>
          <p:cNvSpPr>
            <a:spLocks noGrp="1"/>
          </p:cNvSpPr>
          <p:nvPr>
            <p:ph type="sldNum" sz="quarter" idx="12"/>
          </p:nvPr>
        </p:nvSpPr>
        <p:spPr/>
        <p:txBody>
          <a:bodyPr/>
          <a:lstStyle>
            <a:lvl1pPr>
              <a:defRPr/>
            </a:lvl1pPr>
          </a:lstStyle>
          <a:p>
            <a:pPr>
              <a:defRPr/>
            </a:pPr>
            <a:fld id="{90C43C5E-2FFE-49E0-BAA2-6B7930FEC908}" type="slidenum">
              <a:rPr lang="en-US"/>
              <a:pPr>
                <a:defRPr/>
              </a:pPr>
              <a:t>‹#›</a:t>
            </a:fld>
            <a:endParaRPr lang="en-US" dirty="0"/>
          </a:p>
        </p:txBody>
      </p:sp>
    </p:spTree>
    <p:extLst>
      <p:ext uri="{BB962C8B-B14F-4D97-AF65-F5344CB8AC3E}">
        <p14:creationId xmlns:p14="http://schemas.microsoft.com/office/powerpoint/2010/main" val="2860526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1EFF9B-220A-44E8-8450-D4C2C1E27C57}" type="datetime1">
              <a:rPr lang="en-US"/>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 2015 McGraw-Hill Education</a:t>
            </a:r>
          </a:p>
        </p:txBody>
      </p:sp>
      <p:sp>
        <p:nvSpPr>
          <p:cNvPr id="7" name="Slide Number Placeholder 5"/>
          <p:cNvSpPr>
            <a:spLocks noGrp="1"/>
          </p:cNvSpPr>
          <p:nvPr>
            <p:ph type="sldNum" sz="quarter" idx="12"/>
          </p:nvPr>
        </p:nvSpPr>
        <p:spPr/>
        <p:txBody>
          <a:bodyPr/>
          <a:lstStyle>
            <a:lvl1pPr>
              <a:defRPr/>
            </a:lvl1pPr>
          </a:lstStyle>
          <a:p>
            <a:pPr>
              <a:defRPr/>
            </a:pPr>
            <a:fld id="{98EF2586-8A99-45DF-A4FD-C08CFD7AD939}" type="slidenum">
              <a:rPr lang="en-US"/>
              <a:pPr>
                <a:defRPr/>
              </a:pPr>
              <a:t>‹#›</a:t>
            </a:fld>
            <a:endParaRPr lang="en-US" dirty="0"/>
          </a:p>
        </p:txBody>
      </p:sp>
    </p:spTree>
    <p:extLst>
      <p:ext uri="{BB962C8B-B14F-4D97-AF65-F5344CB8AC3E}">
        <p14:creationId xmlns:p14="http://schemas.microsoft.com/office/powerpoint/2010/main" val="202965916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404915-2EED-4161-8AE0-14966F4561E4}" type="datetime1">
              <a:rPr lang="en-US"/>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a:defRPr/>
            </a:lvl1pPr>
          </a:lstStyle>
          <a:p>
            <a:pPr>
              <a:defRPr/>
            </a:pPr>
            <a:fld id="{FBB99EF4-A249-46BB-A5AD-D14D92CD7682}" type="slidenum">
              <a:rPr lang="en-US"/>
              <a:pPr>
                <a:defRPr/>
              </a:pPr>
              <a:t>‹#›</a:t>
            </a:fld>
            <a:endParaRPr lang="en-US" dirty="0"/>
          </a:p>
        </p:txBody>
      </p:sp>
    </p:spTree>
    <p:extLst>
      <p:ext uri="{BB962C8B-B14F-4D97-AF65-F5344CB8AC3E}">
        <p14:creationId xmlns:p14="http://schemas.microsoft.com/office/powerpoint/2010/main" val="20781463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A6FE56-EBF4-495D-B316-39B5BD4629EA}" type="datetime1">
              <a:rPr lang="en-US"/>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a:defRPr/>
            </a:lvl1pPr>
          </a:lstStyle>
          <a:p>
            <a:pPr>
              <a:defRPr/>
            </a:pPr>
            <a:fld id="{4BC58F6C-919D-4181-AE47-410EE9C58B67}" type="slidenum">
              <a:rPr lang="en-US"/>
              <a:pPr>
                <a:defRPr/>
              </a:pPr>
              <a:t>‹#›</a:t>
            </a:fld>
            <a:endParaRPr lang="en-US" dirty="0"/>
          </a:p>
        </p:txBody>
      </p:sp>
    </p:spTree>
    <p:extLst>
      <p:ext uri="{BB962C8B-B14F-4D97-AF65-F5344CB8AC3E}">
        <p14:creationId xmlns:p14="http://schemas.microsoft.com/office/powerpoint/2010/main" val="26945932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3179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F3CDCF5-B43D-41F6-BF04-1196DA488CE0}"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5A7AA51-E395-4DF2-BAA7-C7BF55E74DB6}" type="slidenum">
              <a:rPr lang="en-US"/>
              <a:pPr>
                <a:defRPr/>
              </a:pPr>
              <a:t>‹#›</a:t>
            </a:fld>
            <a:endParaRPr lang="en-US" dirty="0"/>
          </a:p>
        </p:txBody>
      </p:sp>
    </p:spTree>
    <p:extLst>
      <p:ext uri="{BB962C8B-B14F-4D97-AF65-F5344CB8AC3E}">
        <p14:creationId xmlns:p14="http://schemas.microsoft.com/office/powerpoint/2010/main" val="413847150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0A090C6-D2FC-4594-8ADE-CC184F0CB5AD}"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68CBA42-8AD7-4130-B13C-82F8DC49177B}" type="slidenum">
              <a:rPr lang="en-US"/>
              <a:pPr>
                <a:defRPr/>
              </a:pPr>
              <a:t>‹#›</a:t>
            </a:fld>
            <a:endParaRPr lang="en-US" dirty="0"/>
          </a:p>
        </p:txBody>
      </p:sp>
    </p:spTree>
    <p:extLst>
      <p:ext uri="{BB962C8B-B14F-4D97-AF65-F5344CB8AC3E}">
        <p14:creationId xmlns:p14="http://schemas.microsoft.com/office/powerpoint/2010/main" val="425704455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46852EC-84C5-4D0A-A876-F2C196083CCB}"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7A9E86F-3B10-438F-BFF7-6434F6BAA6D1}" type="slidenum">
              <a:rPr lang="en-US"/>
              <a:pPr>
                <a:defRPr/>
              </a:pPr>
              <a:t>‹#›</a:t>
            </a:fld>
            <a:endParaRPr lang="en-US" dirty="0"/>
          </a:p>
        </p:txBody>
      </p:sp>
    </p:spTree>
    <p:extLst>
      <p:ext uri="{BB962C8B-B14F-4D97-AF65-F5344CB8AC3E}">
        <p14:creationId xmlns:p14="http://schemas.microsoft.com/office/powerpoint/2010/main" val="320226995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EB71A93-D476-4B70-85E0-93F787CB8A88}"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8D57078-6141-4E95-AB36-B455C0B1929A}" type="slidenum">
              <a:rPr lang="en-US"/>
              <a:pPr>
                <a:defRPr/>
              </a:pPr>
              <a:t>‹#›</a:t>
            </a:fld>
            <a:endParaRPr lang="en-US" dirty="0"/>
          </a:p>
        </p:txBody>
      </p:sp>
    </p:spTree>
    <p:extLst>
      <p:ext uri="{BB962C8B-B14F-4D97-AF65-F5344CB8AC3E}">
        <p14:creationId xmlns:p14="http://schemas.microsoft.com/office/powerpoint/2010/main" val="178810886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CAC8DFF-333D-44A8-B795-71282051095C}"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672EDFD-2E99-414B-8F33-C79753904F13}" type="slidenum">
              <a:rPr lang="en-US"/>
              <a:pPr>
                <a:defRPr/>
              </a:pPr>
              <a:t>‹#›</a:t>
            </a:fld>
            <a:endParaRPr lang="en-US" dirty="0"/>
          </a:p>
        </p:txBody>
      </p:sp>
    </p:spTree>
    <p:extLst>
      <p:ext uri="{BB962C8B-B14F-4D97-AF65-F5344CB8AC3E}">
        <p14:creationId xmlns:p14="http://schemas.microsoft.com/office/powerpoint/2010/main" val="408329033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BAD1192-C606-44FF-85DF-3D7DB2B30DFF}"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490BF42-56EF-49B7-A2A4-1C105DA6C72D}" type="slidenum">
              <a:rPr lang="en-US"/>
              <a:pPr>
                <a:defRPr/>
              </a:pPr>
              <a:t>‹#›</a:t>
            </a:fld>
            <a:endParaRPr lang="en-US" dirty="0"/>
          </a:p>
        </p:txBody>
      </p:sp>
    </p:spTree>
    <p:extLst>
      <p:ext uri="{BB962C8B-B14F-4D97-AF65-F5344CB8AC3E}">
        <p14:creationId xmlns:p14="http://schemas.microsoft.com/office/powerpoint/2010/main" val="30892343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AB71CD-E399-41A5-A0D4-AAC8D43D7074}" type="datetime1">
              <a:rPr lang="en-US"/>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a:defRPr/>
            </a:lvl1pPr>
          </a:lstStyle>
          <a:p>
            <a:pPr>
              <a:defRPr/>
            </a:pPr>
            <a:fld id="{6F29F5F0-2412-474A-BECF-07A519B03AE9}" type="slidenum">
              <a:rPr lang="en-US"/>
              <a:pPr>
                <a:defRPr/>
              </a:pPr>
              <a:t>‹#›</a:t>
            </a:fld>
            <a:endParaRPr lang="en-US" dirty="0"/>
          </a:p>
        </p:txBody>
      </p:sp>
    </p:spTree>
    <p:extLst>
      <p:ext uri="{BB962C8B-B14F-4D97-AF65-F5344CB8AC3E}">
        <p14:creationId xmlns:p14="http://schemas.microsoft.com/office/powerpoint/2010/main" val="3079014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F89EBBE-FB0E-45EA-9DC4-287533DD09E0}"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D5B7EBE-5E14-4D68-9FB6-68EE420548D5}" type="slidenum">
              <a:rPr lang="en-US"/>
              <a:pPr>
                <a:defRPr/>
              </a:pPr>
              <a:t>‹#›</a:t>
            </a:fld>
            <a:endParaRPr lang="en-US" dirty="0"/>
          </a:p>
        </p:txBody>
      </p:sp>
    </p:spTree>
    <p:extLst>
      <p:ext uri="{BB962C8B-B14F-4D97-AF65-F5344CB8AC3E}">
        <p14:creationId xmlns:p14="http://schemas.microsoft.com/office/powerpoint/2010/main" val="275489344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F0237E7-C97B-4CF1-92FF-EAE810B65F52}"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BF13445-54A9-4B81-A99E-3476AE96BBA3}" type="slidenum">
              <a:rPr lang="en-US"/>
              <a:pPr>
                <a:defRPr/>
              </a:pPr>
              <a:t>‹#›</a:t>
            </a:fld>
            <a:endParaRPr lang="en-US" dirty="0"/>
          </a:p>
        </p:txBody>
      </p:sp>
    </p:spTree>
    <p:extLst>
      <p:ext uri="{BB962C8B-B14F-4D97-AF65-F5344CB8AC3E}">
        <p14:creationId xmlns:p14="http://schemas.microsoft.com/office/powerpoint/2010/main" val="353210201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8A5E08A-F9D3-4496-B5EE-D05665E4000A}"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3805E3D-6E89-4A04-8229-F054B07D69C2}" type="slidenum">
              <a:rPr lang="en-US"/>
              <a:pPr>
                <a:defRPr/>
              </a:pPr>
              <a:t>‹#›</a:t>
            </a:fld>
            <a:endParaRPr lang="en-US" dirty="0"/>
          </a:p>
        </p:txBody>
      </p:sp>
    </p:spTree>
    <p:extLst>
      <p:ext uri="{BB962C8B-B14F-4D97-AF65-F5344CB8AC3E}">
        <p14:creationId xmlns:p14="http://schemas.microsoft.com/office/powerpoint/2010/main" val="141333052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ED3F5BC-4883-4B6B-8AD1-2463A476EBFA}"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206DF4D-D4B6-47A8-91DB-9C787B27D087}" type="slidenum">
              <a:rPr lang="en-US"/>
              <a:pPr>
                <a:defRPr/>
              </a:pPr>
              <a:t>‹#›</a:t>
            </a:fld>
            <a:endParaRPr lang="en-US" dirty="0"/>
          </a:p>
        </p:txBody>
      </p:sp>
    </p:spTree>
    <p:extLst>
      <p:ext uri="{BB962C8B-B14F-4D97-AF65-F5344CB8AC3E}">
        <p14:creationId xmlns:p14="http://schemas.microsoft.com/office/powerpoint/2010/main" val="147291139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971864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642360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81A2AE5-9225-41B0-90ED-1481B0ECB777}"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DEA79CB-05EE-498A-A358-65BDBE94ED99}" type="slidenum">
              <a:rPr lang="en-US"/>
              <a:pPr>
                <a:defRPr/>
              </a:pPr>
              <a:t>‹#›</a:t>
            </a:fld>
            <a:endParaRPr lang="en-US" dirty="0"/>
          </a:p>
        </p:txBody>
      </p:sp>
    </p:spTree>
    <p:extLst>
      <p:ext uri="{BB962C8B-B14F-4D97-AF65-F5344CB8AC3E}">
        <p14:creationId xmlns:p14="http://schemas.microsoft.com/office/powerpoint/2010/main" val="138147735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8A06BE4-1DD3-467D-9085-C671E5626BF5}"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C2D368A-1757-4498-ACE1-71E56A343AAA}" type="slidenum">
              <a:rPr lang="en-US"/>
              <a:pPr>
                <a:defRPr/>
              </a:pPr>
              <a:t>‹#›</a:t>
            </a:fld>
            <a:endParaRPr lang="en-US" dirty="0"/>
          </a:p>
        </p:txBody>
      </p:sp>
    </p:spTree>
    <p:extLst>
      <p:ext uri="{BB962C8B-B14F-4D97-AF65-F5344CB8AC3E}">
        <p14:creationId xmlns:p14="http://schemas.microsoft.com/office/powerpoint/2010/main" val="418462339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7F80347-A7A2-4CBE-8B9F-28C87CF5AEE9}"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7E00951-4580-48E3-8B5C-0196E90716F9}" type="slidenum">
              <a:rPr lang="en-US"/>
              <a:pPr>
                <a:defRPr/>
              </a:pPr>
              <a:t>‹#›</a:t>
            </a:fld>
            <a:endParaRPr lang="en-US" dirty="0"/>
          </a:p>
        </p:txBody>
      </p:sp>
    </p:spTree>
    <p:extLst>
      <p:ext uri="{BB962C8B-B14F-4D97-AF65-F5344CB8AC3E}">
        <p14:creationId xmlns:p14="http://schemas.microsoft.com/office/powerpoint/2010/main" val="327115057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B6F3E33-1528-49D3-A2C4-4FE023578CA1}"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7581B14-B7E4-4D26-B9F8-D2F3941669D9}" type="slidenum">
              <a:rPr lang="en-US"/>
              <a:pPr>
                <a:defRPr/>
              </a:pPr>
              <a:t>‹#›</a:t>
            </a:fld>
            <a:endParaRPr lang="en-US" dirty="0"/>
          </a:p>
        </p:txBody>
      </p:sp>
    </p:spTree>
    <p:extLst>
      <p:ext uri="{BB962C8B-B14F-4D97-AF65-F5344CB8AC3E}">
        <p14:creationId xmlns:p14="http://schemas.microsoft.com/office/powerpoint/2010/main" val="385682056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B6D3E4C-B6E1-43C3-BD06-2D4F2CE2F2EB}" type="datetime1">
              <a:rPr lang="en-US"/>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a:defRPr/>
            </a:lvl1pPr>
          </a:lstStyle>
          <a:p>
            <a:pPr>
              <a:defRPr/>
            </a:pPr>
            <a:fld id="{64F4855D-1252-4843-AB5D-6EDAC93C3B7F}" type="slidenum">
              <a:rPr lang="en-US"/>
              <a:pPr>
                <a:defRPr/>
              </a:pPr>
              <a:t>‹#›</a:t>
            </a:fld>
            <a:endParaRPr lang="en-US" dirty="0"/>
          </a:p>
        </p:txBody>
      </p:sp>
    </p:spTree>
    <p:extLst>
      <p:ext uri="{BB962C8B-B14F-4D97-AF65-F5344CB8AC3E}">
        <p14:creationId xmlns:p14="http://schemas.microsoft.com/office/powerpoint/2010/main" val="471875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4DEF72D-E4BD-4D32-99EB-027AF73293FF}"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0475597-4618-4C34-B4EA-E546B88AA98F}" type="slidenum">
              <a:rPr lang="en-US"/>
              <a:pPr>
                <a:defRPr/>
              </a:pPr>
              <a:t>‹#›</a:t>
            </a:fld>
            <a:endParaRPr lang="en-US" dirty="0"/>
          </a:p>
        </p:txBody>
      </p:sp>
    </p:spTree>
    <p:extLst>
      <p:ext uri="{BB962C8B-B14F-4D97-AF65-F5344CB8AC3E}">
        <p14:creationId xmlns:p14="http://schemas.microsoft.com/office/powerpoint/2010/main" val="420970230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8D82DF9-BD8F-418E-9958-0C8504D2B4C1}"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88BF4FC-E841-412A-933C-319B6836D9DC}" type="slidenum">
              <a:rPr lang="en-US"/>
              <a:pPr>
                <a:defRPr/>
              </a:pPr>
              <a:t>‹#›</a:t>
            </a:fld>
            <a:endParaRPr lang="en-US" dirty="0"/>
          </a:p>
        </p:txBody>
      </p:sp>
    </p:spTree>
    <p:extLst>
      <p:ext uri="{BB962C8B-B14F-4D97-AF65-F5344CB8AC3E}">
        <p14:creationId xmlns:p14="http://schemas.microsoft.com/office/powerpoint/2010/main" val="295368284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05E2F23-6B63-4159-A459-C930E4F4D250}"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16A1CC9-26D1-48CD-9085-0AE416BD4D88}" type="slidenum">
              <a:rPr lang="en-US"/>
              <a:pPr>
                <a:defRPr/>
              </a:pPr>
              <a:t>‹#›</a:t>
            </a:fld>
            <a:endParaRPr lang="en-US" dirty="0"/>
          </a:p>
        </p:txBody>
      </p:sp>
    </p:spTree>
    <p:extLst>
      <p:ext uri="{BB962C8B-B14F-4D97-AF65-F5344CB8AC3E}">
        <p14:creationId xmlns:p14="http://schemas.microsoft.com/office/powerpoint/2010/main" val="20840262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79E9F3F-738F-4457-A69C-EB5519CFD0F4}"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0720357-1DF5-4641-B099-B427B7BCA224}" type="slidenum">
              <a:rPr lang="en-US"/>
              <a:pPr>
                <a:defRPr/>
              </a:pPr>
              <a:t>‹#›</a:t>
            </a:fld>
            <a:endParaRPr lang="en-US" dirty="0"/>
          </a:p>
        </p:txBody>
      </p:sp>
    </p:spTree>
    <p:extLst>
      <p:ext uri="{BB962C8B-B14F-4D97-AF65-F5344CB8AC3E}">
        <p14:creationId xmlns:p14="http://schemas.microsoft.com/office/powerpoint/2010/main" val="106777526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576B112-F138-4750-AE7E-BB4204BF2ADA}"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A680CA7-B8A7-421B-87D7-CFC4BA5DA704}" type="slidenum">
              <a:rPr lang="en-US"/>
              <a:pPr>
                <a:defRPr/>
              </a:pPr>
              <a:t>‹#›</a:t>
            </a:fld>
            <a:endParaRPr lang="en-US" dirty="0"/>
          </a:p>
        </p:txBody>
      </p:sp>
    </p:spTree>
    <p:extLst>
      <p:ext uri="{BB962C8B-B14F-4D97-AF65-F5344CB8AC3E}">
        <p14:creationId xmlns:p14="http://schemas.microsoft.com/office/powerpoint/2010/main" val="379893234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47A7CFD-43C5-4BB7-BB83-2B62158CAC52}"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F0D242C-1271-485E-9249-478C6DB8BF9C}" type="slidenum">
              <a:rPr lang="en-US"/>
              <a:pPr>
                <a:defRPr/>
              </a:pPr>
              <a:t>‹#›</a:t>
            </a:fld>
            <a:endParaRPr lang="en-US" dirty="0"/>
          </a:p>
        </p:txBody>
      </p:sp>
    </p:spTree>
    <p:extLst>
      <p:ext uri="{BB962C8B-B14F-4D97-AF65-F5344CB8AC3E}">
        <p14:creationId xmlns:p14="http://schemas.microsoft.com/office/powerpoint/2010/main" val="298055581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B0F5C1F-BD8C-4A5C-8AA7-FA5FB0518F1D}"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F59A5C2-CF9F-4356-892A-B0EBB78842D2}" type="slidenum">
              <a:rPr lang="en-US"/>
              <a:pPr>
                <a:defRPr/>
              </a:pPr>
              <a:t>‹#›</a:t>
            </a:fld>
            <a:endParaRPr lang="en-US" dirty="0"/>
          </a:p>
        </p:txBody>
      </p:sp>
    </p:spTree>
    <p:extLst>
      <p:ext uri="{BB962C8B-B14F-4D97-AF65-F5344CB8AC3E}">
        <p14:creationId xmlns:p14="http://schemas.microsoft.com/office/powerpoint/2010/main" val="390743488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C254574-0457-4C9E-8751-A35CD55D7E45}"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BA39B78-3EEB-4E70-AC96-C8FC41FCEF88}" type="slidenum">
              <a:rPr lang="en-US"/>
              <a:pPr>
                <a:defRPr/>
              </a:pPr>
              <a:t>‹#›</a:t>
            </a:fld>
            <a:endParaRPr lang="en-US" dirty="0"/>
          </a:p>
        </p:txBody>
      </p:sp>
    </p:spTree>
    <p:extLst>
      <p:ext uri="{BB962C8B-B14F-4D97-AF65-F5344CB8AC3E}">
        <p14:creationId xmlns:p14="http://schemas.microsoft.com/office/powerpoint/2010/main" val="356394528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DA39F48-51B9-433D-A251-53342B0ED4F4}"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2AA9C16-A1E5-4703-946D-91648232B386}" type="slidenum">
              <a:rPr lang="en-US"/>
              <a:pPr>
                <a:defRPr/>
              </a:pPr>
              <a:t>‹#›</a:t>
            </a:fld>
            <a:endParaRPr lang="en-US" dirty="0"/>
          </a:p>
        </p:txBody>
      </p:sp>
    </p:spTree>
    <p:extLst>
      <p:ext uri="{BB962C8B-B14F-4D97-AF65-F5344CB8AC3E}">
        <p14:creationId xmlns:p14="http://schemas.microsoft.com/office/powerpoint/2010/main" val="59117367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C6AB838-3165-481A-8482-69FC126AB952}"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51DEF60-7339-4723-907E-5398CA8C2319}" type="slidenum">
              <a:rPr lang="en-US"/>
              <a:pPr>
                <a:defRPr/>
              </a:pPr>
              <a:t>‹#›</a:t>
            </a:fld>
            <a:endParaRPr lang="en-US" dirty="0"/>
          </a:p>
        </p:txBody>
      </p:sp>
    </p:spTree>
    <p:extLst>
      <p:ext uri="{BB962C8B-B14F-4D97-AF65-F5344CB8AC3E}">
        <p14:creationId xmlns:p14="http://schemas.microsoft.com/office/powerpoint/2010/main" val="209331638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0619D10-B398-427F-BBC3-A7771496C908}" type="datetime1">
              <a:rPr lang="en-US"/>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 2015 McGraw-Hill Education</a:t>
            </a:r>
          </a:p>
        </p:txBody>
      </p:sp>
      <p:sp>
        <p:nvSpPr>
          <p:cNvPr id="7" name="Slide Number Placeholder 5"/>
          <p:cNvSpPr>
            <a:spLocks noGrp="1"/>
          </p:cNvSpPr>
          <p:nvPr>
            <p:ph type="sldNum" sz="quarter" idx="12"/>
          </p:nvPr>
        </p:nvSpPr>
        <p:spPr/>
        <p:txBody>
          <a:bodyPr/>
          <a:lstStyle>
            <a:lvl1pPr>
              <a:defRPr/>
            </a:lvl1pPr>
          </a:lstStyle>
          <a:p>
            <a:pPr>
              <a:defRPr/>
            </a:pPr>
            <a:fld id="{D17EBF00-278F-45D8-BB3F-E396474C7DBF}" type="slidenum">
              <a:rPr lang="en-US"/>
              <a:pPr>
                <a:defRPr/>
              </a:pPr>
              <a:t>‹#›</a:t>
            </a:fld>
            <a:endParaRPr lang="en-US" dirty="0"/>
          </a:p>
        </p:txBody>
      </p:sp>
    </p:spTree>
    <p:extLst>
      <p:ext uri="{BB962C8B-B14F-4D97-AF65-F5344CB8AC3E}">
        <p14:creationId xmlns:p14="http://schemas.microsoft.com/office/powerpoint/2010/main" val="17396372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590BE7A-DAD2-45A9-8C9B-2E5B2E67CA6B}"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0F59B37-EED4-402E-ACC0-876DE37C4ECF}" type="slidenum">
              <a:rPr lang="en-US"/>
              <a:pPr>
                <a:defRPr/>
              </a:pPr>
              <a:t>‹#›</a:t>
            </a:fld>
            <a:endParaRPr lang="en-US" dirty="0"/>
          </a:p>
        </p:txBody>
      </p:sp>
    </p:spTree>
    <p:extLst>
      <p:ext uri="{BB962C8B-B14F-4D97-AF65-F5344CB8AC3E}">
        <p14:creationId xmlns:p14="http://schemas.microsoft.com/office/powerpoint/2010/main" val="16585382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3C32611-56B1-4204-8A75-6305F3965F8A}"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BC2D634-EC58-4248-A68E-A787A6F13747}" type="slidenum">
              <a:rPr lang="en-US"/>
              <a:pPr>
                <a:defRPr/>
              </a:pPr>
              <a:t>‹#›</a:t>
            </a:fld>
            <a:endParaRPr lang="en-US" dirty="0"/>
          </a:p>
        </p:txBody>
      </p:sp>
    </p:spTree>
    <p:extLst>
      <p:ext uri="{BB962C8B-B14F-4D97-AF65-F5344CB8AC3E}">
        <p14:creationId xmlns:p14="http://schemas.microsoft.com/office/powerpoint/2010/main" val="403803773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B5D4018-4776-4DEE-AA1F-1FEB14FEC7B8}"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EE09E69-E4BD-471E-9B8B-4CE5E05B957E}" type="slidenum">
              <a:rPr lang="en-US"/>
              <a:pPr>
                <a:defRPr/>
              </a:pPr>
              <a:t>‹#›</a:t>
            </a:fld>
            <a:endParaRPr lang="en-US" dirty="0"/>
          </a:p>
        </p:txBody>
      </p:sp>
    </p:spTree>
    <p:extLst>
      <p:ext uri="{BB962C8B-B14F-4D97-AF65-F5344CB8AC3E}">
        <p14:creationId xmlns:p14="http://schemas.microsoft.com/office/powerpoint/2010/main" val="378302767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7BF8D3D-D643-4C55-AD2A-6EB247AC455C}"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267E2D1-A03F-4E40-9A13-D819EA1D2069}" type="slidenum">
              <a:rPr lang="en-US"/>
              <a:pPr>
                <a:defRPr/>
              </a:pPr>
              <a:t>‹#›</a:t>
            </a:fld>
            <a:endParaRPr lang="en-US" dirty="0"/>
          </a:p>
        </p:txBody>
      </p:sp>
    </p:spTree>
    <p:extLst>
      <p:ext uri="{BB962C8B-B14F-4D97-AF65-F5344CB8AC3E}">
        <p14:creationId xmlns:p14="http://schemas.microsoft.com/office/powerpoint/2010/main" val="211594371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0023EF7-A9D5-4E76-9D91-C369266F2C5E}"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C8C929E-04E7-4FCA-9F37-513097817B26}" type="slidenum">
              <a:rPr lang="en-US"/>
              <a:pPr>
                <a:defRPr/>
              </a:pPr>
              <a:t>‹#›</a:t>
            </a:fld>
            <a:endParaRPr lang="en-US" dirty="0"/>
          </a:p>
        </p:txBody>
      </p:sp>
    </p:spTree>
    <p:extLst>
      <p:ext uri="{BB962C8B-B14F-4D97-AF65-F5344CB8AC3E}">
        <p14:creationId xmlns:p14="http://schemas.microsoft.com/office/powerpoint/2010/main" val="248291921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0902E64-3597-49B7-8ADE-87BFD8E53D36}"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74036EE-8991-47BD-819A-44ADD4A0A4E1}" type="slidenum">
              <a:rPr lang="en-US"/>
              <a:pPr>
                <a:defRPr/>
              </a:pPr>
              <a:t>‹#›</a:t>
            </a:fld>
            <a:endParaRPr lang="en-US" dirty="0"/>
          </a:p>
        </p:txBody>
      </p:sp>
    </p:spTree>
    <p:extLst>
      <p:ext uri="{BB962C8B-B14F-4D97-AF65-F5344CB8AC3E}">
        <p14:creationId xmlns:p14="http://schemas.microsoft.com/office/powerpoint/2010/main" val="399765159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8CDCB97-8AE9-4397-ADA3-24C311DF16FE}"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4583484-2915-4254-B0BC-5767F3DD9989}" type="slidenum">
              <a:rPr lang="en-US"/>
              <a:pPr>
                <a:defRPr/>
              </a:pPr>
              <a:t>‹#›</a:t>
            </a:fld>
            <a:endParaRPr lang="en-US" dirty="0"/>
          </a:p>
        </p:txBody>
      </p:sp>
    </p:spTree>
    <p:extLst>
      <p:ext uri="{BB962C8B-B14F-4D97-AF65-F5344CB8AC3E}">
        <p14:creationId xmlns:p14="http://schemas.microsoft.com/office/powerpoint/2010/main" val="231638862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90C45DD-6866-4DBA-8718-BC767F55FABA}"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96406EF-AC82-4E94-8C38-5DCA815F229D}" type="slidenum">
              <a:rPr lang="en-US"/>
              <a:pPr>
                <a:defRPr/>
              </a:pPr>
              <a:t>‹#›</a:t>
            </a:fld>
            <a:endParaRPr lang="en-US" dirty="0"/>
          </a:p>
        </p:txBody>
      </p:sp>
    </p:spTree>
    <p:extLst>
      <p:ext uri="{BB962C8B-B14F-4D97-AF65-F5344CB8AC3E}">
        <p14:creationId xmlns:p14="http://schemas.microsoft.com/office/powerpoint/2010/main" val="372420501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5E087CA-F761-444E-B0BB-625BE00DD6D3}"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0D14DBC-CBF9-4FED-8963-7A20373B9419}" type="slidenum">
              <a:rPr lang="en-US"/>
              <a:pPr>
                <a:defRPr/>
              </a:pPr>
              <a:t>‹#›</a:t>
            </a:fld>
            <a:endParaRPr lang="en-US" dirty="0"/>
          </a:p>
        </p:txBody>
      </p:sp>
    </p:spTree>
    <p:extLst>
      <p:ext uri="{BB962C8B-B14F-4D97-AF65-F5344CB8AC3E}">
        <p14:creationId xmlns:p14="http://schemas.microsoft.com/office/powerpoint/2010/main" val="86046159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4EC844A-8FD4-4EDF-A7FE-69340C34636D}"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5FB0CFC-0AE9-4D06-85CF-193B5742AB90}" type="slidenum">
              <a:rPr lang="en-US"/>
              <a:pPr>
                <a:defRPr/>
              </a:pPr>
              <a:t>‹#›</a:t>
            </a:fld>
            <a:endParaRPr lang="en-US" dirty="0"/>
          </a:p>
        </p:txBody>
      </p:sp>
    </p:spTree>
    <p:extLst>
      <p:ext uri="{BB962C8B-B14F-4D97-AF65-F5344CB8AC3E}">
        <p14:creationId xmlns:p14="http://schemas.microsoft.com/office/powerpoint/2010/main" val="382365644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0F768E5-8CCF-42AF-8BD7-9330D6C2ED4F}" type="datetime1">
              <a:rPr lang="en-US"/>
              <a:pPr>
                <a:defRPr/>
              </a:pPr>
              <a:t>1/1/2018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Copyright © 2015 McGraw-Hill Education</a:t>
            </a:r>
          </a:p>
        </p:txBody>
      </p:sp>
      <p:sp>
        <p:nvSpPr>
          <p:cNvPr id="9" name="Slide Number Placeholder 5"/>
          <p:cNvSpPr>
            <a:spLocks noGrp="1"/>
          </p:cNvSpPr>
          <p:nvPr>
            <p:ph type="sldNum" sz="quarter" idx="12"/>
          </p:nvPr>
        </p:nvSpPr>
        <p:spPr/>
        <p:txBody>
          <a:bodyPr/>
          <a:lstStyle>
            <a:lvl1pPr>
              <a:defRPr/>
            </a:lvl1pPr>
          </a:lstStyle>
          <a:p>
            <a:pPr>
              <a:defRPr/>
            </a:pPr>
            <a:fld id="{CD54CAEE-42E6-4ED4-9EF1-D9446AEB9629}" type="slidenum">
              <a:rPr lang="en-US"/>
              <a:pPr>
                <a:defRPr/>
              </a:pPr>
              <a:t>‹#›</a:t>
            </a:fld>
            <a:endParaRPr lang="en-US" dirty="0"/>
          </a:p>
        </p:txBody>
      </p:sp>
    </p:spTree>
    <p:extLst>
      <p:ext uri="{BB962C8B-B14F-4D97-AF65-F5344CB8AC3E}">
        <p14:creationId xmlns:p14="http://schemas.microsoft.com/office/powerpoint/2010/main" val="22095623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DE44BE8-F54A-4CE5-A68B-95573BE081F6}"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08917A3-5DB5-4AB8-82A3-D63EB871840D}" type="slidenum">
              <a:rPr lang="en-US"/>
              <a:pPr>
                <a:defRPr/>
              </a:pPr>
              <a:t>‹#›</a:t>
            </a:fld>
            <a:endParaRPr lang="en-US" dirty="0"/>
          </a:p>
        </p:txBody>
      </p:sp>
    </p:spTree>
    <p:extLst>
      <p:ext uri="{BB962C8B-B14F-4D97-AF65-F5344CB8AC3E}">
        <p14:creationId xmlns:p14="http://schemas.microsoft.com/office/powerpoint/2010/main" val="154210504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C9FCD53-B404-425C-B794-DB298231C6D7}"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A3C0745-376F-4C37-B22F-9D3C9766B42E}" type="slidenum">
              <a:rPr lang="en-US"/>
              <a:pPr>
                <a:defRPr/>
              </a:pPr>
              <a:t>‹#›</a:t>
            </a:fld>
            <a:endParaRPr lang="en-US" dirty="0"/>
          </a:p>
        </p:txBody>
      </p:sp>
    </p:spTree>
    <p:extLst>
      <p:ext uri="{BB962C8B-B14F-4D97-AF65-F5344CB8AC3E}">
        <p14:creationId xmlns:p14="http://schemas.microsoft.com/office/powerpoint/2010/main" val="48309281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A1BB432-4F67-454C-9C9B-A21257AE7BE8}"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827C570-D0D3-43D3-BAAD-A5D99C837AFD}" type="slidenum">
              <a:rPr lang="en-US"/>
              <a:pPr>
                <a:defRPr/>
              </a:pPr>
              <a:t>‹#›</a:t>
            </a:fld>
            <a:endParaRPr lang="en-US" dirty="0"/>
          </a:p>
        </p:txBody>
      </p:sp>
    </p:spTree>
    <p:extLst>
      <p:ext uri="{BB962C8B-B14F-4D97-AF65-F5344CB8AC3E}">
        <p14:creationId xmlns:p14="http://schemas.microsoft.com/office/powerpoint/2010/main" val="180486252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04AB5F1-7689-4BC2-A909-D347C5D22331}"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EAB414E-61A7-4253-9A37-CDBF73FF5A74}" type="slidenum">
              <a:rPr lang="en-US"/>
              <a:pPr>
                <a:defRPr/>
              </a:pPr>
              <a:t>‹#›</a:t>
            </a:fld>
            <a:endParaRPr lang="en-US" dirty="0"/>
          </a:p>
        </p:txBody>
      </p:sp>
    </p:spTree>
    <p:extLst>
      <p:ext uri="{BB962C8B-B14F-4D97-AF65-F5344CB8AC3E}">
        <p14:creationId xmlns:p14="http://schemas.microsoft.com/office/powerpoint/2010/main" val="203910740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A6F6590-E5C4-42ED-BD75-36B525202C80}"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51CCA93-F7C4-41A7-8BE7-DF8283BFE63E}" type="slidenum">
              <a:rPr lang="en-US"/>
              <a:pPr>
                <a:defRPr/>
              </a:pPr>
              <a:t>‹#›</a:t>
            </a:fld>
            <a:endParaRPr lang="en-US" dirty="0"/>
          </a:p>
        </p:txBody>
      </p:sp>
    </p:spTree>
    <p:extLst>
      <p:ext uri="{BB962C8B-B14F-4D97-AF65-F5344CB8AC3E}">
        <p14:creationId xmlns:p14="http://schemas.microsoft.com/office/powerpoint/2010/main" val="369547487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6AF3815-0EE0-4DF4-952E-CF8E40C0ADA7}"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1E070F4-CA38-4CBC-A63B-E039C49BEA39}" type="slidenum">
              <a:rPr lang="en-US"/>
              <a:pPr>
                <a:defRPr/>
              </a:pPr>
              <a:t>‹#›</a:t>
            </a:fld>
            <a:endParaRPr lang="en-US" dirty="0"/>
          </a:p>
        </p:txBody>
      </p:sp>
    </p:spTree>
    <p:extLst>
      <p:ext uri="{BB962C8B-B14F-4D97-AF65-F5344CB8AC3E}">
        <p14:creationId xmlns:p14="http://schemas.microsoft.com/office/powerpoint/2010/main" val="77563041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275AB83-340B-4E12-9A05-86E3C754CCA8}"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5CD41E2-0E70-47FE-8532-4DE36901914B}" type="slidenum">
              <a:rPr lang="en-US"/>
              <a:pPr>
                <a:defRPr/>
              </a:pPr>
              <a:t>‹#›</a:t>
            </a:fld>
            <a:endParaRPr lang="en-US" dirty="0"/>
          </a:p>
        </p:txBody>
      </p:sp>
    </p:spTree>
    <p:extLst>
      <p:ext uri="{BB962C8B-B14F-4D97-AF65-F5344CB8AC3E}">
        <p14:creationId xmlns:p14="http://schemas.microsoft.com/office/powerpoint/2010/main" val="301265193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925C973-EF8B-43BC-8CFC-53FAE0658646}"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C2F9A13-F279-452D-ACC5-5939B2D61DB4}" type="slidenum">
              <a:rPr lang="en-US"/>
              <a:pPr>
                <a:defRPr/>
              </a:pPr>
              <a:t>‹#›</a:t>
            </a:fld>
            <a:endParaRPr lang="en-US" dirty="0"/>
          </a:p>
        </p:txBody>
      </p:sp>
    </p:spTree>
    <p:extLst>
      <p:ext uri="{BB962C8B-B14F-4D97-AF65-F5344CB8AC3E}">
        <p14:creationId xmlns:p14="http://schemas.microsoft.com/office/powerpoint/2010/main" val="4190442066"/>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F525492-4936-485F-ABA2-5FFAE5963FAC}"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BC565AA-A99C-42E1-ABF3-0EEDABA1EA5F}" type="slidenum">
              <a:rPr lang="en-US"/>
              <a:pPr>
                <a:defRPr/>
              </a:pPr>
              <a:t>‹#›</a:t>
            </a:fld>
            <a:endParaRPr lang="en-US" dirty="0"/>
          </a:p>
        </p:txBody>
      </p:sp>
    </p:spTree>
    <p:extLst>
      <p:ext uri="{BB962C8B-B14F-4D97-AF65-F5344CB8AC3E}">
        <p14:creationId xmlns:p14="http://schemas.microsoft.com/office/powerpoint/2010/main" val="364611002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8D59D42-AA5D-430C-88E6-EAB8402716D2}"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C26C0A3-E781-45C6-8B23-F1C038B4D30A}" type="slidenum">
              <a:rPr lang="en-US"/>
              <a:pPr>
                <a:defRPr/>
              </a:pPr>
              <a:t>‹#›</a:t>
            </a:fld>
            <a:endParaRPr lang="en-US" dirty="0"/>
          </a:p>
        </p:txBody>
      </p:sp>
    </p:spTree>
    <p:extLst>
      <p:ext uri="{BB962C8B-B14F-4D97-AF65-F5344CB8AC3E}">
        <p14:creationId xmlns:p14="http://schemas.microsoft.com/office/powerpoint/2010/main" val="26572127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641597-6FE2-4655-BDD4-A8571A0C48F3}" type="datetime1">
              <a:rPr lang="en-US"/>
              <a:pPr>
                <a:defRPr/>
              </a:pPr>
              <a:t>1/1/2018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Copyright © 2015 McGraw-Hill Education</a:t>
            </a:r>
          </a:p>
        </p:txBody>
      </p:sp>
      <p:sp>
        <p:nvSpPr>
          <p:cNvPr id="5" name="Slide Number Placeholder 5"/>
          <p:cNvSpPr>
            <a:spLocks noGrp="1"/>
          </p:cNvSpPr>
          <p:nvPr>
            <p:ph type="sldNum" sz="quarter" idx="12"/>
          </p:nvPr>
        </p:nvSpPr>
        <p:spPr/>
        <p:txBody>
          <a:bodyPr/>
          <a:lstStyle>
            <a:lvl1pPr>
              <a:defRPr/>
            </a:lvl1pPr>
          </a:lstStyle>
          <a:p>
            <a:pPr>
              <a:defRPr/>
            </a:pPr>
            <a:fld id="{B1ED7AAE-D3F2-4186-9797-B3D0CFD0DB3E}" type="slidenum">
              <a:rPr lang="en-US"/>
              <a:pPr>
                <a:defRPr/>
              </a:pPr>
              <a:t>‹#›</a:t>
            </a:fld>
            <a:endParaRPr lang="en-US" dirty="0"/>
          </a:p>
        </p:txBody>
      </p:sp>
    </p:spTree>
    <p:extLst>
      <p:ext uri="{BB962C8B-B14F-4D97-AF65-F5344CB8AC3E}">
        <p14:creationId xmlns:p14="http://schemas.microsoft.com/office/powerpoint/2010/main" val="12442134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5A76D5A-AD4F-435B-A40C-974E56A2B92B}"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3EDDF9F-CAC9-4E57-AA6F-0A1104B73EC4}" type="slidenum">
              <a:rPr lang="en-US"/>
              <a:pPr>
                <a:defRPr/>
              </a:pPr>
              <a:t>‹#›</a:t>
            </a:fld>
            <a:endParaRPr lang="en-US" dirty="0"/>
          </a:p>
        </p:txBody>
      </p:sp>
    </p:spTree>
    <p:extLst>
      <p:ext uri="{BB962C8B-B14F-4D97-AF65-F5344CB8AC3E}">
        <p14:creationId xmlns:p14="http://schemas.microsoft.com/office/powerpoint/2010/main" val="361390890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22405D4-44BA-4653-A860-EDDC3F317ADF}"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CEE39A4-30E0-41CD-94D5-4C73A5DDEBFB}" type="slidenum">
              <a:rPr lang="en-US"/>
              <a:pPr>
                <a:defRPr/>
              </a:pPr>
              <a:t>‹#›</a:t>
            </a:fld>
            <a:endParaRPr lang="en-US" dirty="0"/>
          </a:p>
        </p:txBody>
      </p:sp>
    </p:spTree>
    <p:extLst>
      <p:ext uri="{BB962C8B-B14F-4D97-AF65-F5344CB8AC3E}">
        <p14:creationId xmlns:p14="http://schemas.microsoft.com/office/powerpoint/2010/main" val="3494287437"/>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C5ED88D-C52F-43D7-AE5F-FEEDCA91EEA6}"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5C5A9E7-6042-4BF4-8EA9-C777DF8FED00}" type="slidenum">
              <a:rPr lang="en-US"/>
              <a:pPr>
                <a:defRPr/>
              </a:pPr>
              <a:t>‹#›</a:t>
            </a:fld>
            <a:endParaRPr lang="en-US" dirty="0"/>
          </a:p>
        </p:txBody>
      </p:sp>
    </p:spTree>
    <p:extLst>
      <p:ext uri="{BB962C8B-B14F-4D97-AF65-F5344CB8AC3E}">
        <p14:creationId xmlns:p14="http://schemas.microsoft.com/office/powerpoint/2010/main" val="360557746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F180286-9864-4359-9182-7A05CC656421}"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A99805C-118E-4B89-AE68-26E3896F7FEF}" type="slidenum">
              <a:rPr lang="en-US"/>
              <a:pPr>
                <a:defRPr/>
              </a:pPr>
              <a:t>‹#›</a:t>
            </a:fld>
            <a:endParaRPr lang="en-US" dirty="0"/>
          </a:p>
        </p:txBody>
      </p:sp>
    </p:spTree>
    <p:extLst>
      <p:ext uri="{BB962C8B-B14F-4D97-AF65-F5344CB8AC3E}">
        <p14:creationId xmlns:p14="http://schemas.microsoft.com/office/powerpoint/2010/main" val="118575752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B675212-F8CD-4C02-9669-F38FBBA14DE3}"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F7DEA9A-EE7B-4BF7-BF46-0BC2BCA7AB88}" type="slidenum">
              <a:rPr lang="en-US"/>
              <a:pPr>
                <a:defRPr/>
              </a:pPr>
              <a:t>‹#›</a:t>
            </a:fld>
            <a:endParaRPr lang="en-US" dirty="0"/>
          </a:p>
        </p:txBody>
      </p:sp>
    </p:spTree>
    <p:extLst>
      <p:ext uri="{BB962C8B-B14F-4D97-AF65-F5344CB8AC3E}">
        <p14:creationId xmlns:p14="http://schemas.microsoft.com/office/powerpoint/2010/main" val="4196627998"/>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818B898-498C-4689-8B78-9C386FBBC37F}"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1660B65-9C93-4317-BFD6-66899191375E}" type="slidenum">
              <a:rPr lang="en-US"/>
              <a:pPr>
                <a:defRPr/>
              </a:pPr>
              <a:t>‹#›</a:t>
            </a:fld>
            <a:endParaRPr lang="en-US" dirty="0"/>
          </a:p>
        </p:txBody>
      </p:sp>
    </p:spTree>
    <p:extLst>
      <p:ext uri="{BB962C8B-B14F-4D97-AF65-F5344CB8AC3E}">
        <p14:creationId xmlns:p14="http://schemas.microsoft.com/office/powerpoint/2010/main" val="385458190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A93C59B-75FA-4BF9-A569-E57978F8DC72}"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30205D4-6942-4AFB-9888-AD21422E22E7}" type="slidenum">
              <a:rPr lang="en-US"/>
              <a:pPr>
                <a:defRPr/>
              </a:pPr>
              <a:t>‹#›</a:t>
            </a:fld>
            <a:endParaRPr lang="en-US" dirty="0"/>
          </a:p>
        </p:txBody>
      </p:sp>
    </p:spTree>
    <p:extLst>
      <p:ext uri="{BB962C8B-B14F-4D97-AF65-F5344CB8AC3E}">
        <p14:creationId xmlns:p14="http://schemas.microsoft.com/office/powerpoint/2010/main" val="305377642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13BD1BB-298C-447C-BDED-BE5852A0BE67}"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A67C1A0-5551-42CD-ADF8-DC2F8D71CDF4}" type="slidenum">
              <a:rPr lang="en-US"/>
              <a:pPr>
                <a:defRPr/>
              </a:pPr>
              <a:t>‹#›</a:t>
            </a:fld>
            <a:endParaRPr lang="en-US" dirty="0"/>
          </a:p>
        </p:txBody>
      </p:sp>
    </p:spTree>
    <p:extLst>
      <p:ext uri="{BB962C8B-B14F-4D97-AF65-F5344CB8AC3E}">
        <p14:creationId xmlns:p14="http://schemas.microsoft.com/office/powerpoint/2010/main" val="180406738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C0F5D0B-EFF1-42EE-BEF5-6EFAD2664E6A}"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4BFAD42-97B0-4DE6-B928-D8760F8D4133}" type="slidenum">
              <a:rPr lang="en-US"/>
              <a:pPr>
                <a:defRPr/>
              </a:pPr>
              <a:t>‹#›</a:t>
            </a:fld>
            <a:endParaRPr lang="en-US" dirty="0"/>
          </a:p>
        </p:txBody>
      </p:sp>
    </p:spTree>
    <p:extLst>
      <p:ext uri="{BB962C8B-B14F-4D97-AF65-F5344CB8AC3E}">
        <p14:creationId xmlns:p14="http://schemas.microsoft.com/office/powerpoint/2010/main" val="2032769770"/>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A3041F4-26A1-48D1-AC29-7C809FC8A2B8}"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610477F-064C-486B-AF94-54217981D573}" type="slidenum">
              <a:rPr lang="en-US"/>
              <a:pPr>
                <a:defRPr/>
              </a:pPr>
              <a:t>‹#›</a:t>
            </a:fld>
            <a:endParaRPr lang="en-US" dirty="0"/>
          </a:p>
        </p:txBody>
      </p:sp>
    </p:spTree>
    <p:extLst>
      <p:ext uri="{BB962C8B-B14F-4D97-AF65-F5344CB8AC3E}">
        <p14:creationId xmlns:p14="http://schemas.microsoft.com/office/powerpoint/2010/main" val="256269467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FEA8D4B-1943-4D0D-B3E2-4D2F8ABB0292}" type="datetime1">
              <a:rPr lang="en-US"/>
              <a:pPr>
                <a:defRPr/>
              </a:pPr>
              <a:t>1/1/2018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Copyright © 2015 McGraw-Hill Education</a:t>
            </a:r>
          </a:p>
        </p:txBody>
      </p:sp>
      <p:sp>
        <p:nvSpPr>
          <p:cNvPr id="4" name="Slide Number Placeholder 5"/>
          <p:cNvSpPr>
            <a:spLocks noGrp="1"/>
          </p:cNvSpPr>
          <p:nvPr>
            <p:ph type="sldNum" sz="quarter" idx="12"/>
          </p:nvPr>
        </p:nvSpPr>
        <p:spPr/>
        <p:txBody>
          <a:bodyPr/>
          <a:lstStyle>
            <a:lvl1pPr>
              <a:defRPr/>
            </a:lvl1pPr>
          </a:lstStyle>
          <a:p>
            <a:pPr>
              <a:defRPr/>
            </a:pPr>
            <a:fld id="{F7A60D53-18AC-461B-ADD0-ECB2B7FE7C0A}" type="slidenum">
              <a:rPr lang="en-US"/>
              <a:pPr>
                <a:defRPr/>
              </a:pPr>
              <a:t>‹#›</a:t>
            </a:fld>
            <a:endParaRPr lang="en-US" dirty="0"/>
          </a:p>
        </p:txBody>
      </p:sp>
    </p:spTree>
    <p:extLst>
      <p:ext uri="{BB962C8B-B14F-4D97-AF65-F5344CB8AC3E}">
        <p14:creationId xmlns:p14="http://schemas.microsoft.com/office/powerpoint/2010/main" val="27479024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BCF2C9B-A658-4EB5-A4C3-3C5D0BB92FFF}"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8B8A2D8-F696-4DF1-BFF1-65B08D74207C}" type="slidenum">
              <a:rPr lang="en-US"/>
              <a:pPr>
                <a:defRPr/>
              </a:pPr>
              <a:t>‹#›</a:t>
            </a:fld>
            <a:endParaRPr lang="en-US" dirty="0"/>
          </a:p>
        </p:txBody>
      </p:sp>
    </p:spTree>
    <p:extLst>
      <p:ext uri="{BB962C8B-B14F-4D97-AF65-F5344CB8AC3E}">
        <p14:creationId xmlns:p14="http://schemas.microsoft.com/office/powerpoint/2010/main" val="3469165980"/>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091A13C-26BE-4C3E-9841-1F242A9B518D}"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5A4D107-3829-434D-97C1-2BE733E8A014}" type="slidenum">
              <a:rPr lang="en-US"/>
              <a:pPr>
                <a:defRPr/>
              </a:pPr>
              <a:t>‹#›</a:t>
            </a:fld>
            <a:endParaRPr lang="en-US" dirty="0"/>
          </a:p>
        </p:txBody>
      </p:sp>
    </p:spTree>
    <p:extLst>
      <p:ext uri="{BB962C8B-B14F-4D97-AF65-F5344CB8AC3E}">
        <p14:creationId xmlns:p14="http://schemas.microsoft.com/office/powerpoint/2010/main" val="347015050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5F04906-77CE-416A-ACCF-57A075FBD86E}"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7A831EA-778A-46B8-9FC2-B13FD76D4F22}" type="slidenum">
              <a:rPr lang="en-US"/>
              <a:pPr>
                <a:defRPr/>
              </a:pPr>
              <a:t>‹#›</a:t>
            </a:fld>
            <a:endParaRPr lang="en-US" dirty="0"/>
          </a:p>
        </p:txBody>
      </p:sp>
    </p:spTree>
    <p:extLst>
      <p:ext uri="{BB962C8B-B14F-4D97-AF65-F5344CB8AC3E}">
        <p14:creationId xmlns:p14="http://schemas.microsoft.com/office/powerpoint/2010/main" val="2572917817"/>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AA7BFD2-FCD8-4706-A40B-FB6E542BAA9A}"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7EE87E5-AB07-4C0F-8A56-57C7EF38B1A6}" type="slidenum">
              <a:rPr lang="en-US"/>
              <a:pPr>
                <a:defRPr/>
              </a:pPr>
              <a:t>‹#›</a:t>
            </a:fld>
            <a:endParaRPr lang="en-US" dirty="0"/>
          </a:p>
        </p:txBody>
      </p:sp>
    </p:spTree>
    <p:extLst>
      <p:ext uri="{BB962C8B-B14F-4D97-AF65-F5344CB8AC3E}">
        <p14:creationId xmlns:p14="http://schemas.microsoft.com/office/powerpoint/2010/main" val="3672664400"/>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213FC6D-F1A1-4044-B8AA-1A68EEB8A685}"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1FD7EBC-7532-48B8-ABA5-77F9E289C2EE}" type="slidenum">
              <a:rPr lang="en-US"/>
              <a:pPr>
                <a:defRPr/>
              </a:pPr>
              <a:t>‹#›</a:t>
            </a:fld>
            <a:endParaRPr lang="en-US" dirty="0"/>
          </a:p>
        </p:txBody>
      </p:sp>
    </p:spTree>
    <p:extLst>
      <p:ext uri="{BB962C8B-B14F-4D97-AF65-F5344CB8AC3E}">
        <p14:creationId xmlns:p14="http://schemas.microsoft.com/office/powerpoint/2010/main" val="1631464405"/>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BB38AB6-8BCC-4C1D-96B1-94806EC6A1B4}"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72126CD-FFF5-40BA-9137-FEC0368A6A65}" type="slidenum">
              <a:rPr lang="en-US"/>
              <a:pPr>
                <a:defRPr/>
              </a:pPr>
              <a:t>‹#›</a:t>
            </a:fld>
            <a:endParaRPr lang="en-US" dirty="0"/>
          </a:p>
        </p:txBody>
      </p:sp>
    </p:spTree>
    <p:extLst>
      <p:ext uri="{BB962C8B-B14F-4D97-AF65-F5344CB8AC3E}">
        <p14:creationId xmlns:p14="http://schemas.microsoft.com/office/powerpoint/2010/main" val="341359495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EC860F2-490B-4548-9CA2-E2133A8C42A2}"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516BAA3-B473-4534-9625-D107CE8BA9B1}" type="slidenum">
              <a:rPr lang="en-US"/>
              <a:pPr>
                <a:defRPr/>
              </a:pPr>
              <a:t>‹#›</a:t>
            </a:fld>
            <a:endParaRPr lang="en-US" dirty="0"/>
          </a:p>
        </p:txBody>
      </p:sp>
    </p:spTree>
    <p:extLst>
      <p:ext uri="{BB962C8B-B14F-4D97-AF65-F5344CB8AC3E}">
        <p14:creationId xmlns:p14="http://schemas.microsoft.com/office/powerpoint/2010/main" val="33987577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B0C99C6-F144-4527-95AE-F6DF78C03016}"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82BD76C-34C9-4DB3-8D16-B3BBDE1B4075}" type="slidenum">
              <a:rPr lang="en-US"/>
              <a:pPr>
                <a:defRPr/>
              </a:pPr>
              <a:t>‹#›</a:t>
            </a:fld>
            <a:endParaRPr lang="en-US" dirty="0"/>
          </a:p>
        </p:txBody>
      </p:sp>
    </p:spTree>
    <p:extLst>
      <p:ext uri="{BB962C8B-B14F-4D97-AF65-F5344CB8AC3E}">
        <p14:creationId xmlns:p14="http://schemas.microsoft.com/office/powerpoint/2010/main" val="3766220771"/>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14A8586-F6E0-4DB3-A7EF-1A113C817BD3}"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5390EE7-B7C3-42EF-A482-5A5978D2A34F}" type="slidenum">
              <a:rPr lang="en-US"/>
              <a:pPr>
                <a:defRPr/>
              </a:pPr>
              <a:t>‹#›</a:t>
            </a:fld>
            <a:endParaRPr lang="en-US" dirty="0"/>
          </a:p>
        </p:txBody>
      </p:sp>
    </p:spTree>
    <p:extLst>
      <p:ext uri="{BB962C8B-B14F-4D97-AF65-F5344CB8AC3E}">
        <p14:creationId xmlns:p14="http://schemas.microsoft.com/office/powerpoint/2010/main" val="4071155485"/>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1AAC379-77EE-4962-963E-F456AE575156}"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42C408B-4AB6-486E-87FE-4C6FF4DA3282}" type="slidenum">
              <a:rPr lang="en-US"/>
              <a:pPr>
                <a:defRPr/>
              </a:pPr>
              <a:t>‹#›</a:t>
            </a:fld>
            <a:endParaRPr lang="en-US" dirty="0"/>
          </a:p>
        </p:txBody>
      </p:sp>
    </p:spTree>
    <p:extLst>
      <p:ext uri="{BB962C8B-B14F-4D97-AF65-F5344CB8AC3E}">
        <p14:creationId xmlns:p14="http://schemas.microsoft.com/office/powerpoint/2010/main" val="334961536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8C31EF-472B-4A84-97BC-15B2E68E8DD2}" type="datetime1">
              <a:rPr lang="en-US"/>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 2015 McGraw-Hill Education</a:t>
            </a:r>
          </a:p>
        </p:txBody>
      </p:sp>
      <p:sp>
        <p:nvSpPr>
          <p:cNvPr id="7" name="Slide Number Placeholder 5"/>
          <p:cNvSpPr>
            <a:spLocks noGrp="1"/>
          </p:cNvSpPr>
          <p:nvPr>
            <p:ph type="sldNum" sz="quarter" idx="12"/>
          </p:nvPr>
        </p:nvSpPr>
        <p:spPr/>
        <p:txBody>
          <a:bodyPr/>
          <a:lstStyle>
            <a:lvl1pPr>
              <a:defRPr/>
            </a:lvl1pPr>
          </a:lstStyle>
          <a:p>
            <a:pPr>
              <a:defRPr/>
            </a:pPr>
            <a:fld id="{5A8F5726-9B7C-4BA4-B39A-5B208A8FB53A}" type="slidenum">
              <a:rPr lang="en-US"/>
              <a:pPr>
                <a:defRPr/>
              </a:pPr>
              <a:t>‹#›</a:t>
            </a:fld>
            <a:endParaRPr lang="en-US" dirty="0"/>
          </a:p>
        </p:txBody>
      </p:sp>
    </p:spTree>
    <p:extLst>
      <p:ext uri="{BB962C8B-B14F-4D97-AF65-F5344CB8AC3E}">
        <p14:creationId xmlns:p14="http://schemas.microsoft.com/office/powerpoint/2010/main" val="26309738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24F6372-DB89-4855-B3D8-9E57F1C84A44}"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364F050-9447-4B46-9ADF-F36F6F2FBF37}" type="slidenum">
              <a:rPr lang="en-US"/>
              <a:pPr>
                <a:defRPr/>
              </a:pPr>
              <a:t>‹#›</a:t>
            </a:fld>
            <a:endParaRPr lang="en-US" dirty="0"/>
          </a:p>
        </p:txBody>
      </p:sp>
    </p:spTree>
    <p:extLst>
      <p:ext uri="{BB962C8B-B14F-4D97-AF65-F5344CB8AC3E}">
        <p14:creationId xmlns:p14="http://schemas.microsoft.com/office/powerpoint/2010/main" val="2440537748"/>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101C5D5-4162-4FC3-8754-B3398C7EBE2A}"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476F3FA-B1D1-4F21-9B9B-34EB23AF921C}" type="slidenum">
              <a:rPr lang="en-US"/>
              <a:pPr>
                <a:defRPr/>
              </a:pPr>
              <a:t>‹#›</a:t>
            </a:fld>
            <a:endParaRPr lang="en-US" dirty="0"/>
          </a:p>
        </p:txBody>
      </p:sp>
    </p:spTree>
    <p:extLst>
      <p:ext uri="{BB962C8B-B14F-4D97-AF65-F5344CB8AC3E}">
        <p14:creationId xmlns:p14="http://schemas.microsoft.com/office/powerpoint/2010/main" val="407776954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DB3BEED-B6D2-4746-92CA-878EA779C4E7}"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D1CDBDE-D4FB-48BF-A408-39BE67386612}" type="slidenum">
              <a:rPr lang="en-US"/>
              <a:pPr>
                <a:defRPr/>
              </a:pPr>
              <a:t>‹#›</a:t>
            </a:fld>
            <a:endParaRPr lang="en-US" dirty="0"/>
          </a:p>
        </p:txBody>
      </p:sp>
    </p:spTree>
    <p:extLst>
      <p:ext uri="{BB962C8B-B14F-4D97-AF65-F5344CB8AC3E}">
        <p14:creationId xmlns:p14="http://schemas.microsoft.com/office/powerpoint/2010/main" val="935245893"/>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8F5E251-D1F7-454C-9F88-B21DAC336FD3}"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904A0F0-AC9C-46E8-BBB6-0B1E23F1605E}" type="slidenum">
              <a:rPr lang="en-US"/>
              <a:pPr>
                <a:defRPr/>
              </a:pPr>
              <a:t>‹#›</a:t>
            </a:fld>
            <a:endParaRPr lang="en-US" dirty="0"/>
          </a:p>
        </p:txBody>
      </p:sp>
    </p:spTree>
    <p:extLst>
      <p:ext uri="{BB962C8B-B14F-4D97-AF65-F5344CB8AC3E}">
        <p14:creationId xmlns:p14="http://schemas.microsoft.com/office/powerpoint/2010/main" val="332526479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1296C8D-B24F-4AAE-B550-BB6F2DCD7524}"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2B73EEB-5719-4466-B679-53B484921472}" type="slidenum">
              <a:rPr lang="en-US"/>
              <a:pPr>
                <a:defRPr/>
              </a:pPr>
              <a:t>‹#›</a:t>
            </a:fld>
            <a:endParaRPr lang="en-US" dirty="0"/>
          </a:p>
        </p:txBody>
      </p:sp>
    </p:spTree>
    <p:extLst>
      <p:ext uri="{BB962C8B-B14F-4D97-AF65-F5344CB8AC3E}">
        <p14:creationId xmlns:p14="http://schemas.microsoft.com/office/powerpoint/2010/main" val="135771124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F6AFF26-2E8C-4EE5-BC95-F4B463D34F37}"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67C03BB-66DF-4257-BB79-0F6494C79C50}" type="slidenum">
              <a:rPr lang="en-US"/>
              <a:pPr>
                <a:defRPr/>
              </a:pPr>
              <a:t>‹#›</a:t>
            </a:fld>
            <a:endParaRPr lang="en-US" dirty="0"/>
          </a:p>
        </p:txBody>
      </p:sp>
    </p:spTree>
    <p:extLst>
      <p:ext uri="{BB962C8B-B14F-4D97-AF65-F5344CB8AC3E}">
        <p14:creationId xmlns:p14="http://schemas.microsoft.com/office/powerpoint/2010/main" val="131611019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61CFDDB-54C2-48F0-B973-6E7DD5BF3870}"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6AC74AC-BE31-41D4-8CD7-8B96E42EE97A}" type="slidenum">
              <a:rPr lang="en-US"/>
              <a:pPr>
                <a:defRPr/>
              </a:pPr>
              <a:t>‹#›</a:t>
            </a:fld>
            <a:endParaRPr lang="en-US" dirty="0"/>
          </a:p>
        </p:txBody>
      </p:sp>
    </p:spTree>
    <p:extLst>
      <p:ext uri="{BB962C8B-B14F-4D97-AF65-F5344CB8AC3E}">
        <p14:creationId xmlns:p14="http://schemas.microsoft.com/office/powerpoint/2010/main" val="224443482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907576C-7D3C-4D7E-BDCE-FCE56DE34468}"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31B570F-4774-480F-8BE8-57B4763F0B1E}" type="slidenum">
              <a:rPr lang="en-US"/>
              <a:pPr>
                <a:defRPr/>
              </a:pPr>
              <a:t>‹#›</a:t>
            </a:fld>
            <a:endParaRPr lang="en-US" dirty="0"/>
          </a:p>
        </p:txBody>
      </p:sp>
    </p:spTree>
    <p:extLst>
      <p:ext uri="{BB962C8B-B14F-4D97-AF65-F5344CB8AC3E}">
        <p14:creationId xmlns:p14="http://schemas.microsoft.com/office/powerpoint/2010/main" val="727069368"/>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583A0CC-0D5F-448F-8C2D-55B1C56773D6}"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6897158-2D3F-4DD1-8023-E5C758734904}" type="slidenum">
              <a:rPr lang="en-US"/>
              <a:pPr>
                <a:defRPr/>
              </a:pPr>
              <a:t>‹#›</a:t>
            </a:fld>
            <a:endParaRPr lang="en-US" dirty="0"/>
          </a:p>
        </p:txBody>
      </p:sp>
    </p:spTree>
    <p:extLst>
      <p:ext uri="{BB962C8B-B14F-4D97-AF65-F5344CB8AC3E}">
        <p14:creationId xmlns:p14="http://schemas.microsoft.com/office/powerpoint/2010/main" val="41051840"/>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6885109-D1E3-4FF3-91C0-E66F7E2FC51B}"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2FF93D5-5915-4D6E-B0E8-A5A0762DE008}" type="slidenum">
              <a:rPr lang="en-US"/>
              <a:pPr>
                <a:defRPr/>
              </a:pPr>
              <a:t>‹#›</a:t>
            </a:fld>
            <a:endParaRPr lang="en-US" dirty="0"/>
          </a:p>
        </p:txBody>
      </p:sp>
    </p:spTree>
    <p:extLst>
      <p:ext uri="{BB962C8B-B14F-4D97-AF65-F5344CB8AC3E}">
        <p14:creationId xmlns:p14="http://schemas.microsoft.com/office/powerpoint/2010/main" val="131897420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2553A2-3A01-4F6F-A11F-50F4E14861C5}" type="datetime1">
              <a:rPr lang="en-US"/>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 2015 McGraw-Hill Education</a:t>
            </a:r>
          </a:p>
        </p:txBody>
      </p:sp>
      <p:sp>
        <p:nvSpPr>
          <p:cNvPr id="7" name="Slide Number Placeholder 5"/>
          <p:cNvSpPr>
            <a:spLocks noGrp="1"/>
          </p:cNvSpPr>
          <p:nvPr>
            <p:ph type="sldNum" sz="quarter" idx="12"/>
          </p:nvPr>
        </p:nvSpPr>
        <p:spPr/>
        <p:txBody>
          <a:bodyPr/>
          <a:lstStyle>
            <a:lvl1pPr>
              <a:defRPr/>
            </a:lvl1pPr>
          </a:lstStyle>
          <a:p>
            <a:pPr>
              <a:defRPr/>
            </a:pPr>
            <a:fld id="{0FF5B7C0-39AE-4239-9304-DE360B86B5ED}" type="slidenum">
              <a:rPr lang="en-US"/>
              <a:pPr>
                <a:defRPr/>
              </a:pPr>
              <a:t>‹#›</a:t>
            </a:fld>
            <a:endParaRPr lang="en-US" dirty="0"/>
          </a:p>
        </p:txBody>
      </p:sp>
    </p:spTree>
    <p:extLst>
      <p:ext uri="{BB962C8B-B14F-4D97-AF65-F5344CB8AC3E}">
        <p14:creationId xmlns:p14="http://schemas.microsoft.com/office/powerpoint/2010/main" val="31840197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72EEC46-3761-4276-A0E3-F2FA73BB427B}"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B0A8B9B-CAE0-4B40-91A0-62D83F354440}" type="slidenum">
              <a:rPr lang="en-US"/>
              <a:pPr>
                <a:defRPr/>
              </a:pPr>
              <a:t>‹#›</a:t>
            </a:fld>
            <a:endParaRPr lang="en-US" dirty="0"/>
          </a:p>
        </p:txBody>
      </p:sp>
    </p:spTree>
    <p:extLst>
      <p:ext uri="{BB962C8B-B14F-4D97-AF65-F5344CB8AC3E}">
        <p14:creationId xmlns:p14="http://schemas.microsoft.com/office/powerpoint/2010/main" val="427147519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6E77DD9-7113-40F2-884C-021E537EBE38}"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DE4C5A9-531D-4FC8-8705-F2FBA736DE0D}" type="slidenum">
              <a:rPr lang="en-US"/>
              <a:pPr>
                <a:defRPr/>
              </a:pPr>
              <a:t>‹#›</a:t>
            </a:fld>
            <a:endParaRPr lang="en-US" dirty="0"/>
          </a:p>
        </p:txBody>
      </p:sp>
    </p:spTree>
    <p:extLst>
      <p:ext uri="{BB962C8B-B14F-4D97-AF65-F5344CB8AC3E}">
        <p14:creationId xmlns:p14="http://schemas.microsoft.com/office/powerpoint/2010/main" val="2043400364"/>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61FE16B-BADE-4058-8978-B8F39D7569F6}"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64A41A0-BDE0-4C2B-A301-731B35934E2D}" type="slidenum">
              <a:rPr lang="en-US"/>
              <a:pPr>
                <a:defRPr/>
              </a:pPr>
              <a:t>‹#›</a:t>
            </a:fld>
            <a:endParaRPr lang="en-US" dirty="0"/>
          </a:p>
        </p:txBody>
      </p:sp>
    </p:spTree>
    <p:extLst>
      <p:ext uri="{BB962C8B-B14F-4D97-AF65-F5344CB8AC3E}">
        <p14:creationId xmlns:p14="http://schemas.microsoft.com/office/powerpoint/2010/main" val="67363057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C4663B9-6C38-4AEA-8B02-6B9C445432EA}"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E0DE4CE-B5C3-41DB-96C8-B4781807A7B5}" type="slidenum">
              <a:rPr lang="en-US"/>
              <a:pPr>
                <a:defRPr/>
              </a:pPr>
              <a:t>‹#›</a:t>
            </a:fld>
            <a:endParaRPr lang="en-US" dirty="0"/>
          </a:p>
        </p:txBody>
      </p:sp>
    </p:spTree>
    <p:extLst>
      <p:ext uri="{BB962C8B-B14F-4D97-AF65-F5344CB8AC3E}">
        <p14:creationId xmlns:p14="http://schemas.microsoft.com/office/powerpoint/2010/main" val="3102647183"/>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BDAA25E-379E-43E3-B635-BA21F7982981}"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FF68584-8611-491E-8C2C-019817C01D11}" type="slidenum">
              <a:rPr lang="en-US"/>
              <a:pPr>
                <a:defRPr/>
              </a:pPr>
              <a:t>‹#›</a:t>
            </a:fld>
            <a:endParaRPr lang="en-US" dirty="0"/>
          </a:p>
        </p:txBody>
      </p:sp>
    </p:spTree>
    <p:extLst>
      <p:ext uri="{BB962C8B-B14F-4D97-AF65-F5344CB8AC3E}">
        <p14:creationId xmlns:p14="http://schemas.microsoft.com/office/powerpoint/2010/main" val="3275601959"/>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ED81982-0F80-4F6A-8153-0021798928CA}"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35F9858-F099-4381-85AC-0EB43D58545A}" type="slidenum">
              <a:rPr lang="en-US"/>
              <a:pPr>
                <a:defRPr/>
              </a:pPr>
              <a:t>‹#›</a:t>
            </a:fld>
            <a:endParaRPr lang="en-US" dirty="0"/>
          </a:p>
        </p:txBody>
      </p:sp>
    </p:spTree>
    <p:extLst>
      <p:ext uri="{BB962C8B-B14F-4D97-AF65-F5344CB8AC3E}">
        <p14:creationId xmlns:p14="http://schemas.microsoft.com/office/powerpoint/2010/main" val="2728429043"/>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A131E09-6FA3-45F1-844E-1F6E20972532}"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CDD37C9-138B-4EEC-BB1A-95221E03E6BF}" type="slidenum">
              <a:rPr lang="en-US"/>
              <a:pPr>
                <a:defRPr/>
              </a:pPr>
              <a:t>‹#›</a:t>
            </a:fld>
            <a:endParaRPr lang="en-US" dirty="0"/>
          </a:p>
        </p:txBody>
      </p:sp>
    </p:spTree>
    <p:extLst>
      <p:ext uri="{BB962C8B-B14F-4D97-AF65-F5344CB8AC3E}">
        <p14:creationId xmlns:p14="http://schemas.microsoft.com/office/powerpoint/2010/main" val="765501183"/>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C4B4150-AEE6-46DD-B2AE-6B28B40B394E}"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7A28FED-F0B4-41F1-A7B8-3D73235C36C9}" type="slidenum">
              <a:rPr lang="en-US"/>
              <a:pPr>
                <a:defRPr/>
              </a:pPr>
              <a:t>‹#›</a:t>
            </a:fld>
            <a:endParaRPr lang="en-US" dirty="0"/>
          </a:p>
        </p:txBody>
      </p:sp>
    </p:spTree>
    <p:extLst>
      <p:ext uri="{BB962C8B-B14F-4D97-AF65-F5344CB8AC3E}">
        <p14:creationId xmlns:p14="http://schemas.microsoft.com/office/powerpoint/2010/main" val="2351344301"/>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0F709FF-9BF6-4EB9-80FB-F30F29FAC9C3}"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C8A57C3-F3A3-4B88-8558-13A3A1ADE45B}" type="slidenum">
              <a:rPr lang="en-US"/>
              <a:pPr>
                <a:defRPr/>
              </a:pPr>
              <a:t>‹#›</a:t>
            </a:fld>
            <a:endParaRPr lang="en-US" dirty="0"/>
          </a:p>
        </p:txBody>
      </p:sp>
    </p:spTree>
    <p:extLst>
      <p:ext uri="{BB962C8B-B14F-4D97-AF65-F5344CB8AC3E}">
        <p14:creationId xmlns:p14="http://schemas.microsoft.com/office/powerpoint/2010/main" val="65148636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EF6C6A5-C41D-4549-B1F6-B063623885EC}"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E44F671-AA93-43C6-8C89-1E1FF742D523}" type="slidenum">
              <a:rPr lang="en-US"/>
              <a:pPr>
                <a:defRPr/>
              </a:pPr>
              <a:t>‹#›</a:t>
            </a:fld>
            <a:endParaRPr lang="en-US" dirty="0"/>
          </a:p>
        </p:txBody>
      </p:sp>
    </p:spTree>
    <p:extLst>
      <p:ext uri="{BB962C8B-B14F-4D97-AF65-F5344CB8AC3E}">
        <p14:creationId xmlns:p14="http://schemas.microsoft.com/office/powerpoint/2010/main" val="417806247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A8B1F58F-9D56-43EC-8A94-856A89B575CC}"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r>
              <a:rPr lang="en-US"/>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7E9AF1BE-B5E8-4662-A314-0ED4F810DF16}" type="slidenum">
              <a:rPr lang="en-US"/>
              <a:pPr>
                <a:defRPr/>
              </a:pPr>
              <a:t>‹#›</a:t>
            </a:fld>
            <a:endParaRPr lang="en-US" dirty="0"/>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1000" dirty="0" smtClean="0">
                <a:solidFill>
                  <a:schemeClr val="bg1"/>
                </a:solidFill>
                <a:latin typeface="Calibri" pitchFamily="-84" charset="0"/>
              </a:rPr>
              <a:t>4 - </a:t>
            </a:r>
            <a:fld id="{99B17D69-C0BA-4F48-9912-E384717E7564}" type="slidenum">
              <a:rPr lang="en-US" sz="1000" smtClean="0">
                <a:solidFill>
                  <a:schemeClr val="bg1"/>
                </a:solidFill>
                <a:latin typeface="Calibri" pitchFamily="-84" charset="0"/>
              </a:rPr>
              <a:pPr algn="ctr" eaLnBrk="1" hangingPunct="1">
                <a:defRPr/>
              </a:pPr>
              <a:t>‹#›</a:t>
            </a:fld>
            <a:endParaRPr lang="en-US" sz="1000" dirty="0" smtClean="0">
              <a:solidFill>
                <a:schemeClr val="bg1"/>
              </a:solidFill>
              <a:latin typeface="Calibri" pitchFamily="-84" charset="0"/>
            </a:endParaRPr>
          </a:p>
        </p:txBody>
      </p:sp>
    </p:spTree>
  </p:cSld>
  <p:clrMap bg1="lt1" tx1="dk1" bg2="lt2" tx2="dk2" accent1="accent1" accent2="accent2" accent3="accent3" accent4="accent4" accent5="accent5" accent6="accent6" hlink="hlink" folHlink="folHlink"/>
  <p:sldLayoutIdLst>
    <p:sldLayoutId id="2147487671" r:id="rId1"/>
    <p:sldLayoutId id="2147487651" r:id="rId2"/>
    <p:sldLayoutId id="2147487652" r:id="rId3"/>
    <p:sldLayoutId id="2147487653" r:id="rId4"/>
    <p:sldLayoutId id="2147487654" r:id="rId5"/>
    <p:sldLayoutId id="2147487655" r:id="rId6"/>
    <p:sldLayoutId id="2147487656" r:id="rId7"/>
    <p:sldLayoutId id="2147487657" r:id="rId8"/>
    <p:sldLayoutId id="2147487658" r:id="rId9"/>
    <p:sldLayoutId id="2147487659" r:id="rId10"/>
    <p:sldLayoutId id="2147487660" r:id="rId11"/>
    <p:sldLayoutId id="2147487672" r:id="rId1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B34C2CEC-359F-4082-964D-B043A0147D7D}"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r>
              <a:rPr lang="en-US"/>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60809BC0-9CA7-49F9-94DE-DB8C13EB77C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763" r:id="rId1"/>
    <p:sldLayoutId id="2147487764" r:id="rId2"/>
    <p:sldLayoutId id="2147487765" r:id="rId3"/>
    <p:sldLayoutId id="2147487766" r:id="rId4"/>
    <p:sldLayoutId id="2147487767" r:id="rId5"/>
    <p:sldLayoutId id="2147487768" r:id="rId6"/>
    <p:sldLayoutId id="2147487769" r:id="rId7"/>
    <p:sldLayoutId id="2147487770" r:id="rId8"/>
    <p:sldLayoutId id="2147487771" r:id="rId9"/>
    <p:sldLayoutId id="2147487772" r:id="rId10"/>
    <p:sldLayoutId id="2147487773"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84" charset="0"/>
        </a:defRPr>
      </a:lvl2pPr>
      <a:lvl3pPr algn="ctr" rtl="0" eaLnBrk="0" fontAlgn="base" hangingPunct="0">
        <a:spcBef>
          <a:spcPct val="0"/>
        </a:spcBef>
        <a:spcAft>
          <a:spcPct val="0"/>
        </a:spcAft>
        <a:defRPr sz="4400">
          <a:solidFill>
            <a:schemeClr val="tx1"/>
          </a:solidFill>
          <a:latin typeface="Calibri" pitchFamily="-84" charset="0"/>
        </a:defRPr>
      </a:lvl3pPr>
      <a:lvl4pPr algn="ctr" rtl="0" eaLnBrk="0" fontAlgn="base" hangingPunct="0">
        <a:spcBef>
          <a:spcPct val="0"/>
        </a:spcBef>
        <a:spcAft>
          <a:spcPct val="0"/>
        </a:spcAft>
        <a:defRPr sz="4400">
          <a:solidFill>
            <a:schemeClr val="tx1"/>
          </a:solidFill>
          <a:latin typeface="Calibri" pitchFamily="-84" charset="0"/>
        </a:defRPr>
      </a:lvl4pPr>
      <a:lvl5pPr algn="ctr" rtl="0" eaLnBrk="0" fontAlgn="base" hangingPunct="0">
        <a:spcBef>
          <a:spcPct val="0"/>
        </a:spcBef>
        <a:spcAft>
          <a:spcPct val="0"/>
        </a:spcAft>
        <a:defRPr sz="4400">
          <a:solidFill>
            <a:schemeClr val="tx1"/>
          </a:solidFill>
          <a:latin typeface="Calibri" pitchFamily="-84"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92AA430A-3CED-47F1-A7B1-CA4AF9E0BCF9}"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22758357-9AAB-4B68-932D-FDBA3BFC8E3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774" r:id="rId1"/>
    <p:sldLayoutId id="2147487775" r:id="rId2"/>
    <p:sldLayoutId id="2147487776" r:id="rId3"/>
    <p:sldLayoutId id="2147487777" r:id="rId4"/>
    <p:sldLayoutId id="2147487778" r:id="rId5"/>
    <p:sldLayoutId id="2147487779" r:id="rId6"/>
    <p:sldLayoutId id="2147487780" r:id="rId7"/>
    <p:sldLayoutId id="2147487781" r:id="rId8"/>
    <p:sldLayoutId id="2147487782" r:id="rId9"/>
    <p:sldLayoutId id="2147487783" r:id="rId10"/>
    <p:sldLayoutId id="2147487784"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84" charset="0"/>
        </a:defRPr>
      </a:lvl2pPr>
      <a:lvl3pPr algn="ctr" rtl="0" eaLnBrk="0" fontAlgn="base" hangingPunct="0">
        <a:spcBef>
          <a:spcPct val="0"/>
        </a:spcBef>
        <a:spcAft>
          <a:spcPct val="0"/>
        </a:spcAft>
        <a:defRPr sz="4400">
          <a:solidFill>
            <a:schemeClr val="tx1"/>
          </a:solidFill>
          <a:latin typeface="Calibri" pitchFamily="-84" charset="0"/>
        </a:defRPr>
      </a:lvl3pPr>
      <a:lvl4pPr algn="ctr" rtl="0" eaLnBrk="0" fontAlgn="base" hangingPunct="0">
        <a:spcBef>
          <a:spcPct val="0"/>
        </a:spcBef>
        <a:spcAft>
          <a:spcPct val="0"/>
        </a:spcAft>
        <a:defRPr sz="4400">
          <a:solidFill>
            <a:schemeClr val="tx1"/>
          </a:solidFill>
          <a:latin typeface="Calibri" pitchFamily="-84" charset="0"/>
        </a:defRPr>
      </a:lvl4pPr>
      <a:lvl5pPr algn="ctr" rtl="0" eaLnBrk="0" fontAlgn="base" hangingPunct="0">
        <a:spcBef>
          <a:spcPct val="0"/>
        </a:spcBef>
        <a:spcAft>
          <a:spcPct val="0"/>
        </a:spcAft>
        <a:defRPr sz="4400">
          <a:solidFill>
            <a:schemeClr val="tx1"/>
          </a:solidFill>
          <a:latin typeface="Calibri" pitchFamily="-84"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08EFE30B-9950-401D-9F4B-F5F6AF05E30F}"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r>
              <a:rPr lang="en-US"/>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FE8B189C-E2CA-4E69-9534-B78C7A025579}" type="slidenum">
              <a:rPr lang="en-US"/>
              <a:pPr>
                <a:defRPr/>
              </a:pPr>
              <a:t>‹#›</a:t>
            </a:fld>
            <a:endParaRPr lang="en-US" dirty="0"/>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1000" dirty="0" smtClean="0">
                <a:solidFill>
                  <a:prstClr val="white"/>
                </a:solidFill>
                <a:latin typeface="Calibri" pitchFamily="-84" charset="0"/>
              </a:rPr>
              <a:t>4 - </a:t>
            </a:r>
            <a:fld id="{D9A72C97-4D09-43EC-8BC9-1507D9D1211E}" type="slidenum">
              <a:rPr lang="en-US" sz="1000" smtClean="0">
                <a:solidFill>
                  <a:prstClr val="white"/>
                </a:solidFill>
                <a:latin typeface="Calibri" pitchFamily="-84" charset="0"/>
              </a:rPr>
              <a:pPr algn="ctr" eaLnBrk="1" hangingPunct="1">
                <a:defRPr/>
              </a:pPr>
              <a:t>‹#›</a:t>
            </a:fld>
            <a:endParaRPr lang="en-US" sz="1000" dirty="0" smtClean="0">
              <a:solidFill>
                <a:prstClr val="white"/>
              </a:solidFill>
              <a:latin typeface="Calibri" pitchFamily="-84" charset="0"/>
            </a:endParaRPr>
          </a:p>
        </p:txBody>
      </p:sp>
    </p:spTree>
  </p:cSld>
  <p:clrMap bg1="lt1" tx1="dk1" bg2="lt2" tx2="dk2" accent1="accent1" accent2="accent2" accent3="accent3" accent4="accent4" accent5="accent5" accent6="accent6" hlink="hlink" folHlink="folHlink"/>
  <p:sldLayoutIdLst>
    <p:sldLayoutId id="2147487785" r:id="rId1"/>
    <p:sldLayoutId id="2147487661" r:id="rId2"/>
    <p:sldLayoutId id="2147487662" r:id="rId3"/>
    <p:sldLayoutId id="2147487663" r:id="rId4"/>
    <p:sldLayoutId id="2147487664" r:id="rId5"/>
    <p:sldLayoutId id="2147487665" r:id="rId6"/>
    <p:sldLayoutId id="2147487666" r:id="rId7"/>
    <p:sldLayoutId id="2147487667" r:id="rId8"/>
    <p:sldLayoutId id="2147487668" r:id="rId9"/>
    <p:sldLayoutId id="2147487669" r:id="rId10"/>
    <p:sldLayoutId id="2147487670" r:id="rId11"/>
    <p:sldLayoutId id="2147487786" r:id="rId1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5F927185-0687-459C-A494-AB63DA062DD8}"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0BBF9509-D24B-4B99-8AC0-9CCB090DB38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673" r:id="rId1"/>
    <p:sldLayoutId id="2147487674" r:id="rId2"/>
    <p:sldLayoutId id="2147487675" r:id="rId3"/>
    <p:sldLayoutId id="2147487676" r:id="rId4"/>
    <p:sldLayoutId id="2147487677" r:id="rId5"/>
    <p:sldLayoutId id="2147487678" r:id="rId6"/>
    <p:sldLayoutId id="2147487679" r:id="rId7"/>
    <p:sldLayoutId id="2147487680" r:id="rId8"/>
    <p:sldLayoutId id="2147487681" r:id="rId9"/>
    <p:sldLayoutId id="2147487682" r:id="rId10"/>
    <p:sldLayoutId id="2147487683" r:id="rId11"/>
    <p:sldLayoutId id="2147487684" r:id="rId12"/>
    <p:sldLayoutId id="2147487685" r:id="rId13"/>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07BD0C16-F519-4662-84A8-80DC1B3E968B}"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8F3CBC12-DC9E-423D-90F4-3CD053495B7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686" r:id="rId1"/>
    <p:sldLayoutId id="2147487687" r:id="rId2"/>
    <p:sldLayoutId id="2147487688" r:id="rId3"/>
    <p:sldLayoutId id="2147487689" r:id="rId4"/>
    <p:sldLayoutId id="2147487690" r:id="rId5"/>
    <p:sldLayoutId id="2147487691" r:id="rId6"/>
    <p:sldLayoutId id="2147487692" r:id="rId7"/>
    <p:sldLayoutId id="2147487693" r:id="rId8"/>
    <p:sldLayoutId id="2147487694" r:id="rId9"/>
    <p:sldLayoutId id="2147487695" r:id="rId10"/>
    <p:sldLayoutId id="2147487696"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84" charset="0"/>
        </a:defRPr>
      </a:lvl2pPr>
      <a:lvl3pPr algn="ctr" rtl="0" eaLnBrk="0" fontAlgn="base" hangingPunct="0">
        <a:spcBef>
          <a:spcPct val="0"/>
        </a:spcBef>
        <a:spcAft>
          <a:spcPct val="0"/>
        </a:spcAft>
        <a:defRPr sz="4400">
          <a:solidFill>
            <a:schemeClr val="tx1"/>
          </a:solidFill>
          <a:latin typeface="Calibri" pitchFamily="-84" charset="0"/>
        </a:defRPr>
      </a:lvl3pPr>
      <a:lvl4pPr algn="ctr" rtl="0" eaLnBrk="0" fontAlgn="base" hangingPunct="0">
        <a:spcBef>
          <a:spcPct val="0"/>
        </a:spcBef>
        <a:spcAft>
          <a:spcPct val="0"/>
        </a:spcAft>
        <a:defRPr sz="4400">
          <a:solidFill>
            <a:schemeClr val="tx1"/>
          </a:solidFill>
          <a:latin typeface="Calibri" pitchFamily="-84" charset="0"/>
        </a:defRPr>
      </a:lvl4pPr>
      <a:lvl5pPr algn="ctr" rtl="0" eaLnBrk="0" fontAlgn="base" hangingPunct="0">
        <a:spcBef>
          <a:spcPct val="0"/>
        </a:spcBef>
        <a:spcAft>
          <a:spcPct val="0"/>
        </a:spcAft>
        <a:defRPr sz="4400">
          <a:solidFill>
            <a:schemeClr val="tx1"/>
          </a:solidFill>
          <a:latin typeface="Calibri" pitchFamily="-84"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BF3E85BD-6D7C-4055-BFFF-5EC2C2351D49}"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21B3B8DD-A696-4B2B-9B3B-5006E7A2D5E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697" r:id="rId1"/>
    <p:sldLayoutId id="2147487698" r:id="rId2"/>
    <p:sldLayoutId id="2147487699" r:id="rId3"/>
    <p:sldLayoutId id="2147487700" r:id="rId4"/>
    <p:sldLayoutId id="2147487701" r:id="rId5"/>
    <p:sldLayoutId id="2147487702" r:id="rId6"/>
    <p:sldLayoutId id="2147487703" r:id="rId7"/>
    <p:sldLayoutId id="2147487704" r:id="rId8"/>
    <p:sldLayoutId id="2147487705" r:id="rId9"/>
    <p:sldLayoutId id="2147487706" r:id="rId10"/>
    <p:sldLayoutId id="2147487707"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84" charset="0"/>
        </a:defRPr>
      </a:lvl2pPr>
      <a:lvl3pPr algn="ctr" rtl="0" eaLnBrk="0" fontAlgn="base" hangingPunct="0">
        <a:spcBef>
          <a:spcPct val="0"/>
        </a:spcBef>
        <a:spcAft>
          <a:spcPct val="0"/>
        </a:spcAft>
        <a:defRPr sz="4400">
          <a:solidFill>
            <a:schemeClr val="tx1"/>
          </a:solidFill>
          <a:latin typeface="Calibri" pitchFamily="-84" charset="0"/>
        </a:defRPr>
      </a:lvl3pPr>
      <a:lvl4pPr algn="ctr" rtl="0" eaLnBrk="0" fontAlgn="base" hangingPunct="0">
        <a:spcBef>
          <a:spcPct val="0"/>
        </a:spcBef>
        <a:spcAft>
          <a:spcPct val="0"/>
        </a:spcAft>
        <a:defRPr sz="4400">
          <a:solidFill>
            <a:schemeClr val="tx1"/>
          </a:solidFill>
          <a:latin typeface="Calibri" pitchFamily="-84" charset="0"/>
        </a:defRPr>
      </a:lvl4pPr>
      <a:lvl5pPr algn="ctr" rtl="0" eaLnBrk="0" fontAlgn="base" hangingPunct="0">
        <a:spcBef>
          <a:spcPct val="0"/>
        </a:spcBef>
        <a:spcAft>
          <a:spcPct val="0"/>
        </a:spcAft>
        <a:defRPr sz="4400">
          <a:solidFill>
            <a:schemeClr val="tx1"/>
          </a:solidFill>
          <a:latin typeface="Calibri" pitchFamily="-84"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05DF47F8-7765-43EC-8CD9-8C10517203E1}"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156F077E-3864-4822-AF39-9440D09F947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708" r:id="rId1"/>
    <p:sldLayoutId id="2147487709" r:id="rId2"/>
    <p:sldLayoutId id="2147487710" r:id="rId3"/>
    <p:sldLayoutId id="2147487711" r:id="rId4"/>
    <p:sldLayoutId id="2147487712" r:id="rId5"/>
    <p:sldLayoutId id="2147487713" r:id="rId6"/>
    <p:sldLayoutId id="2147487714" r:id="rId7"/>
    <p:sldLayoutId id="2147487715" r:id="rId8"/>
    <p:sldLayoutId id="2147487716" r:id="rId9"/>
    <p:sldLayoutId id="2147487717" r:id="rId10"/>
    <p:sldLayoutId id="2147487718"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84" charset="0"/>
        </a:defRPr>
      </a:lvl2pPr>
      <a:lvl3pPr algn="ctr" rtl="0" eaLnBrk="0" fontAlgn="base" hangingPunct="0">
        <a:spcBef>
          <a:spcPct val="0"/>
        </a:spcBef>
        <a:spcAft>
          <a:spcPct val="0"/>
        </a:spcAft>
        <a:defRPr sz="4400">
          <a:solidFill>
            <a:schemeClr val="tx1"/>
          </a:solidFill>
          <a:latin typeface="Calibri" pitchFamily="-84" charset="0"/>
        </a:defRPr>
      </a:lvl3pPr>
      <a:lvl4pPr algn="ctr" rtl="0" eaLnBrk="0" fontAlgn="base" hangingPunct="0">
        <a:spcBef>
          <a:spcPct val="0"/>
        </a:spcBef>
        <a:spcAft>
          <a:spcPct val="0"/>
        </a:spcAft>
        <a:defRPr sz="4400">
          <a:solidFill>
            <a:schemeClr val="tx1"/>
          </a:solidFill>
          <a:latin typeface="Calibri" pitchFamily="-84" charset="0"/>
        </a:defRPr>
      </a:lvl4pPr>
      <a:lvl5pPr algn="ctr" rtl="0" eaLnBrk="0" fontAlgn="base" hangingPunct="0">
        <a:spcBef>
          <a:spcPct val="0"/>
        </a:spcBef>
        <a:spcAft>
          <a:spcPct val="0"/>
        </a:spcAft>
        <a:defRPr sz="4400">
          <a:solidFill>
            <a:schemeClr val="tx1"/>
          </a:solidFill>
          <a:latin typeface="Calibri" pitchFamily="-84"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6AE9F8C4-BD2C-4B32-8D88-BF416AD2572E}"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9763C8AB-05BC-43FB-8264-3FB63E6D4C5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719" r:id="rId1"/>
    <p:sldLayoutId id="2147487720" r:id="rId2"/>
    <p:sldLayoutId id="2147487721" r:id="rId3"/>
    <p:sldLayoutId id="2147487722" r:id="rId4"/>
    <p:sldLayoutId id="2147487723" r:id="rId5"/>
    <p:sldLayoutId id="2147487724" r:id="rId6"/>
    <p:sldLayoutId id="2147487725" r:id="rId7"/>
    <p:sldLayoutId id="2147487726" r:id="rId8"/>
    <p:sldLayoutId id="2147487727" r:id="rId9"/>
    <p:sldLayoutId id="2147487728" r:id="rId10"/>
    <p:sldLayoutId id="2147487729"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84" charset="0"/>
        </a:defRPr>
      </a:lvl2pPr>
      <a:lvl3pPr algn="ctr" rtl="0" eaLnBrk="0" fontAlgn="base" hangingPunct="0">
        <a:spcBef>
          <a:spcPct val="0"/>
        </a:spcBef>
        <a:spcAft>
          <a:spcPct val="0"/>
        </a:spcAft>
        <a:defRPr sz="4400">
          <a:solidFill>
            <a:schemeClr val="tx1"/>
          </a:solidFill>
          <a:latin typeface="Calibri" pitchFamily="-84" charset="0"/>
        </a:defRPr>
      </a:lvl3pPr>
      <a:lvl4pPr algn="ctr" rtl="0" eaLnBrk="0" fontAlgn="base" hangingPunct="0">
        <a:spcBef>
          <a:spcPct val="0"/>
        </a:spcBef>
        <a:spcAft>
          <a:spcPct val="0"/>
        </a:spcAft>
        <a:defRPr sz="4400">
          <a:solidFill>
            <a:schemeClr val="tx1"/>
          </a:solidFill>
          <a:latin typeface="Calibri" pitchFamily="-84" charset="0"/>
        </a:defRPr>
      </a:lvl4pPr>
      <a:lvl5pPr algn="ctr" rtl="0" eaLnBrk="0" fontAlgn="base" hangingPunct="0">
        <a:spcBef>
          <a:spcPct val="0"/>
        </a:spcBef>
        <a:spcAft>
          <a:spcPct val="0"/>
        </a:spcAft>
        <a:defRPr sz="4400">
          <a:solidFill>
            <a:schemeClr val="tx1"/>
          </a:solidFill>
          <a:latin typeface="Calibri" pitchFamily="-84"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CEAEBE5E-7E86-4068-80F7-22B43540BA2E}"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4785BDFE-8CBA-4F00-BCB7-FAE96E536F3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730" r:id="rId1"/>
    <p:sldLayoutId id="2147487731" r:id="rId2"/>
    <p:sldLayoutId id="2147487732" r:id="rId3"/>
    <p:sldLayoutId id="2147487733" r:id="rId4"/>
    <p:sldLayoutId id="2147487734" r:id="rId5"/>
    <p:sldLayoutId id="2147487735" r:id="rId6"/>
    <p:sldLayoutId id="2147487736" r:id="rId7"/>
    <p:sldLayoutId id="2147487737" r:id="rId8"/>
    <p:sldLayoutId id="2147487738" r:id="rId9"/>
    <p:sldLayoutId id="2147487739" r:id="rId10"/>
    <p:sldLayoutId id="2147487740"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84" charset="0"/>
        </a:defRPr>
      </a:lvl2pPr>
      <a:lvl3pPr algn="ctr" rtl="0" eaLnBrk="0" fontAlgn="base" hangingPunct="0">
        <a:spcBef>
          <a:spcPct val="0"/>
        </a:spcBef>
        <a:spcAft>
          <a:spcPct val="0"/>
        </a:spcAft>
        <a:defRPr sz="4400">
          <a:solidFill>
            <a:schemeClr val="tx1"/>
          </a:solidFill>
          <a:latin typeface="Calibri" pitchFamily="-84" charset="0"/>
        </a:defRPr>
      </a:lvl3pPr>
      <a:lvl4pPr algn="ctr" rtl="0" eaLnBrk="0" fontAlgn="base" hangingPunct="0">
        <a:spcBef>
          <a:spcPct val="0"/>
        </a:spcBef>
        <a:spcAft>
          <a:spcPct val="0"/>
        </a:spcAft>
        <a:defRPr sz="4400">
          <a:solidFill>
            <a:schemeClr val="tx1"/>
          </a:solidFill>
          <a:latin typeface="Calibri" pitchFamily="-84" charset="0"/>
        </a:defRPr>
      </a:lvl4pPr>
      <a:lvl5pPr algn="ctr" rtl="0" eaLnBrk="0" fontAlgn="base" hangingPunct="0">
        <a:spcBef>
          <a:spcPct val="0"/>
        </a:spcBef>
        <a:spcAft>
          <a:spcPct val="0"/>
        </a:spcAft>
        <a:defRPr sz="4400">
          <a:solidFill>
            <a:schemeClr val="tx1"/>
          </a:solidFill>
          <a:latin typeface="Calibri" pitchFamily="-84"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94460339-8F9E-479B-BEAB-996AED57AC13}"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E53ED14F-A65B-4F8E-9C3B-6F148E22540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741" r:id="rId1"/>
    <p:sldLayoutId id="2147487742" r:id="rId2"/>
    <p:sldLayoutId id="2147487743" r:id="rId3"/>
    <p:sldLayoutId id="2147487744" r:id="rId4"/>
    <p:sldLayoutId id="2147487745" r:id="rId5"/>
    <p:sldLayoutId id="2147487746" r:id="rId6"/>
    <p:sldLayoutId id="2147487747" r:id="rId7"/>
    <p:sldLayoutId id="2147487748" r:id="rId8"/>
    <p:sldLayoutId id="2147487749" r:id="rId9"/>
    <p:sldLayoutId id="2147487750" r:id="rId10"/>
    <p:sldLayoutId id="2147487751"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84" charset="0"/>
        </a:defRPr>
      </a:lvl2pPr>
      <a:lvl3pPr algn="ctr" rtl="0" eaLnBrk="0" fontAlgn="base" hangingPunct="0">
        <a:spcBef>
          <a:spcPct val="0"/>
        </a:spcBef>
        <a:spcAft>
          <a:spcPct val="0"/>
        </a:spcAft>
        <a:defRPr sz="4400">
          <a:solidFill>
            <a:schemeClr val="tx1"/>
          </a:solidFill>
          <a:latin typeface="Calibri" pitchFamily="-84" charset="0"/>
        </a:defRPr>
      </a:lvl3pPr>
      <a:lvl4pPr algn="ctr" rtl="0" eaLnBrk="0" fontAlgn="base" hangingPunct="0">
        <a:spcBef>
          <a:spcPct val="0"/>
        </a:spcBef>
        <a:spcAft>
          <a:spcPct val="0"/>
        </a:spcAft>
        <a:defRPr sz="4400">
          <a:solidFill>
            <a:schemeClr val="tx1"/>
          </a:solidFill>
          <a:latin typeface="Calibri" pitchFamily="-84" charset="0"/>
        </a:defRPr>
      </a:lvl4pPr>
      <a:lvl5pPr algn="ctr" rtl="0" eaLnBrk="0" fontAlgn="base" hangingPunct="0">
        <a:spcBef>
          <a:spcPct val="0"/>
        </a:spcBef>
        <a:spcAft>
          <a:spcPct val="0"/>
        </a:spcAft>
        <a:defRPr sz="4400">
          <a:solidFill>
            <a:schemeClr val="tx1"/>
          </a:solidFill>
          <a:latin typeface="Calibri" pitchFamily="-84"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8D533465-FE77-4A84-84A2-0AC3D700F725}"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AEC29FB8-165C-4B9F-8982-C747824F397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752" r:id="rId1"/>
    <p:sldLayoutId id="2147487753" r:id="rId2"/>
    <p:sldLayoutId id="2147487754" r:id="rId3"/>
    <p:sldLayoutId id="2147487755" r:id="rId4"/>
    <p:sldLayoutId id="2147487756" r:id="rId5"/>
    <p:sldLayoutId id="2147487757" r:id="rId6"/>
    <p:sldLayoutId id="2147487758" r:id="rId7"/>
    <p:sldLayoutId id="2147487759" r:id="rId8"/>
    <p:sldLayoutId id="2147487760" r:id="rId9"/>
    <p:sldLayoutId id="2147487761" r:id="rId10"/>
    <p:sldLayoutId id="2147487762"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84" charset="0"/>
        </a:defRPr>
      </a:lvl2pPr>
      <a:lvl3pPr algn="ctr" rtl="0" eaLnBrk="0" fontAlgn="base" hangingPunct="0">
        <a:spcBef>
          <a:spcPct val="0"/>
        </a:spcBef>
        <a:spcAft>
          <a:spcPct val="0"/>
        </a:spcAft>
        <a:defRPr sz="4400">
          <a:solidFill>
            <a:schemeClr val="tx1"/>
          </a:solidFill>
          <a:latin typeface="Calibri" pitchFamily="-84" charset="0"/>
        </a:defRPr>
      </a:lvl3pPr>
      <a:lvl4pPr algn="ctr" rtl="0" eaLnBrk="0" fontAlgn="base" hangingPunct="0">
        <a:spcBef>
          <a:spcPct val="0"/>
        </a:spcBef>
        <a:spcAft>
          <a:spcPct val="0"/>
        </a:spcAft>
        <a:defRPr sz="4400">
          <a:solidFill>
            <a:schemeClr val="tx1"/>
          </a:solidFill>
          <a:latin typeface="Calibri" pitchFamily="-84" charset="0"/>
        </a:defRPr>
      </a:lvl4pPr>
      <a:lvl5pPr algn="ctr" rtl="0" eaLnBrk="0" fontAlgn="base" hangingPunct="0">
        <a:spcBef>
          <a:spcPct val="0"/>
        </a:spcBef>
        <a:spcAft>
          <a:spcPct val="0"/>
        </a:spcAft>
        <a:defRPr sz="4400">
          <a:solidFill>
            <a:schemeClr val="tx1"/>
          </a:solidFill>
          <a:latin typeface="Calibri" pitchFamily="-84"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9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9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3"/>
          <p:cNvSpPr>
            <a:spLocks noGrp="1"/>
          </p:cNvSpPr>
          <p:nvPr>
            <p:ph type="ctrTitle"/>
          </p:nvPr>
        </p:nvSpPr>
        <p:spPr>
          <a:xfrm>
            <a:off x="685800" y="609600"/>
            <a:ext cx="8001000" cy="1470025"/>
          </a:xfrm>
        </p:spPr>
        <p:txBody>
          <a:bodyPr/>
          <a:lstStyle/>
          <a:p>
            <a:pPr eaLnBrk="1" hangingPunct="1"/>
            <a:r>
              <a:rPr lang="en-US" altLang="en-US" b="1" dirty="0" smtClean="0"/>
              <a:t>Completing the Accounting Cycle</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3210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fld id="{05BA1686-8A94-4A15-A2FE-F2A2D1EB307C}" type="slidenum">
              <a:rPr lang="en-US" altLang="en-US" sz="1200" smtClean="0">
                <a:solidFill>
                  <a:srgbClr val="898989"/>
                </a:solidFill>
                <a:latin typeface="Arial" charset="0"/>
              </a:rPr>
              <a:pPr eaLnBrk="1" hangingPunct="1">
                <a:spcBef>
                  <a:spcPct val="0"/>
                </a:spcBef>
                <a:buFontTx/>
                <a:buNone/>
              </a:pPr>
              <a:t>1</a:t>
            </a:fld>
            <a:endParaRPr lang="en-US" altLang="en-US" sz="1200" smtClean="0">
              <a:solidFill>
                <a:srgbClr val="898989"/>
              </a:solidFill>
              <a:latin typeface="Arial" charset="0"/>
            </a:endParaRPr>
          </a:p>
        </p:txBody>
      </p:sp>
      <p:sp>
        <p:nvSpPr>
          <p:cNvPr id="132102" name="Footer Placeholder 6"/>
          <p:cNvSpPr>
            <a:spLocks noGrp="1"/>
          </p:cNvSpPr>
          <p:nvPr>
            <p:ph type="ftr" sz="quarter" idx="11"/>
          </p:nvPr>
        </p:nvSpPr>
        <p:spPr bwMode="auto">
          <a:xfrm>
            <a:off x="914400" y="6172200"/>
            <a:ext cx="73914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r>
              <a:rPr lang="en-US" altLang="en-US" sz="1200" dirty="0" smtClean="0">
                <a:solidFill>
                  <a:srgbClr val="898989"/>
                </a:solidFill>
                <a:latin typeface="Arial" charset="0"/>
              </a:rPr>
              <a:t>Copyright © 2017 McGraw-Hill Education. All rights reserved. No reproduction or distribution without the prior written consent of McGraw-Hill Education.</a:t>
            </a:r>
          </a:p>
        </p:txBody>
      </p:sp>
      <p:sp>
        <p:nvSpPr>
          <p:cNvPr id="8" name="Subtitle 2"/>
          <p:cNvSpPr>
            <a:spLocks noGrp="1"/>
          </p:cNvSpPr>
          <p:nvPr>
            <p:ph type="subTitle" idx="1"/>
          </p:nvPr>
        </p:nvSpPr>
        <p:spPr>
          <a:xfrm>
            <a:off x="762000" y="1897978"/>
            <a:ext cx="6400800" cy="1752600"/>
          </a:xfrm>
        </p:spPr>
        <p:txBody>
          <a:bodyPr/>
          <a:lstStyle/>
          <a:p>
            <a:pPr algn="l" eaLnBrk="1" hangingPunct="1">
              <a:buFont typeface="Wingdings" pitchFamily="-107" charset="2"/>
              <a:buNone/>
            </a:pPr>
            <a:r>
              <a:rPr lang="en-US" altLang="en-US" dirty="0" smtClean="0">
                <a:solidFill>
                  <a:srgbClr val="898989"/>
                </a:solidFill>
              </a:rPr>
              <a:t>Chapter 4</a:t>
            </a:r>
          </a:p>
          <a:p>
            <a:pPr algn="l" eaLnBrk="1" hangingPunct="1">
              <a:buFont typeface="Wingdings" pitchFamily="-107" charset="2"/>
              <a:buNone/>
            </a:pPr>
            <a:endParaRPr lang="en-US" altLang="en-US" sz="1600" b="1" dirty="0" smtClean="0">
              <a:solidFill>
                <a:srgbClr val="0070C0"/>
              </a:solidFill>
            </a:endParaRPr>
          </a:p>
        </p:txBody>
      </p:sp>
      <p:sp>
        <p:nvSpPr>
          <p:cNvPr id="9" name="Rectangle 3"/>
          <p:cNvSpPr txBox="1">
            <a:spLocks noChangeArrowheads="1"/>
          </p:cNvSpPr>
          <p:nvPr/>
        </p:nvSpPr>
        <p:spPr bwMode="auto">
          <a:xfrm>
            <a:off x="762000" y="4073525"/>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smtClean="0">
                <a:solidFill>
                  <a:srgbClr val="002060"/>
                </a:solidFill>
                <a:ea typeface="ＭＳ Ｐゴシック" pitchFamily="34" charset="-128"/>
              </a:rPr>
              <a:t>Wild, Shaw, and </a:t>
            </a:r>
            <a:r>
              <a:rPr lang="en-US" sz="2800" b="1" dirty="0" err="1" smtClean="0">
                <a:solidFill>
                  <a:srgbClr val="002060"/>
                </a:solidFill>
                <a:ea typeface="ＭＳ Ｐゴシック" pitchFamily="34" charset="-128"/>
              </a:rPr>
              <a:t>Chiappetta</a:t>
            </a:r>
            <a:endParaRPr lang="en-US" sz="2800" b="1" dirty="0" smtClean="0">
              <a:solidFill>
                <a:srgbClr val="002060"/>
              </a:solidFill>
              <a:ea typeface="ＭＳ Ｐゴシック" pitchFamily="34" charset="-128"/>
            </a:endParaRPr>
          </a:p>
          <a:p>
            <a:pPr algn="l" eaLnBrk="1" hangingPunct="1">
              <a:defRPr/>
            </a:pPr>
            <a:r>
              <a:rPr lang="en-US" sz="2800" b="1" dirty="0" smtClean="0">
                <a:solidFill>
                  <a:srgbClr val="002060"/>
                </a:solidFill>
                <a:ea typeface="ＭＳ Ｐゴシック" pitchFamily="34" charset="-128"/>
              </a:rPr>
              <a:t>Fundamental Accounting Principles</a:t>
            </a:r>
          </a:p>
          <a:p>
            <a:pPr algn="l" eaLnBrk="1" hangingPunct="1">
              <a:defRPr/>
            </a:pPr>
            <a:r>
              <a:rPr lang="en-US" sz="2800" b="1" dirty="0" smtClean="0">
                <a:solidFill>
                  <a:srgbClr val="002060"/>
                </a:solidFill>
                <a:ea typeface="ＭＳ Ｐゴシック" pitchFamily="34" charset="-128"/>
              </a:rPr>
              <a:t>23rd Edition</a:t>
            </a:r>
          </a:p>
          <a:p>
            <a:pPr eaLnBrk="1" hangingPunct="1">
              <a:defRPr/>
            </a:pPr>
            <a:r>
              <a:rPr lang="en-US" sz="3900" b="1" dirty="0" smtClean="0">
                <a:solidFill>
                  <a:srgbClr val="002060"/>
                </a:solidFill>
                <a:ea typeface="ＭＳ Ｐゴシック" pitchFamily="34" charset="-128"/>
              </a:rPr>
              <a:t> 	</a:t>
            </a:r>
            <a:endParaRPr lang="en-US" b="1" dirty="0" smtClean="0">
              <a:solidFill>
                <a:srgbClr val="002060"/>
              </a:solidFill>
              <a:ea typeface="ＭＳ Ｐゴシック" pitchFamily="34" charset="-128"/>
            </a:endParaRPr>
          </a:p>
        </p:txBody>
      </p:sp>
      <p:pic>
        <p:nvPicPr>
          <p:cNvPr id="11" name="Picture 10" descr="C:\Users\User\AppData\Local\Temp\SNAGHTML2ccdd7a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00" y="1861049"/>
            <a:ext cx="2431962" cy="3129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598488" y="738951"/>
            <a:ext cx="3600450" cy="227013"/>
          </a:xfrm>
          <a:prstGeom prst="rect">
            <a:avLst/>
          </a:prstGeom>
          <a:solidFill>
            <a:srgbClr val="315D88"/>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6"/>
          <p:cNvSpPr>
            <a:spLocks noChangeArrowheads="1"/>
          </p:cNvSpPr>
          <p:nvPr/>
        </p:nvSpPr>
        <p:spPr bwMode="auto">
          <a:xfrm>
            <a:off x="4733925" y="748476"/>
            <a:ext cx="3600450" cy="660400"/>
          </a:xfrm>
          <a:prstGeom prst="rect">
            <a:avLst/>
          </a:prstGeom>
          <a:solidFill>
            <a:srgbClr val="FFFF99"/>
          </a:solidFill>
          <a:ln>
            <a:noFill/>
          </a:ln>
        </p:spPr>
        <p:txBody>
          <a:bodyPr/>
          <a:lstStyle/>
          <a:p>
            <a:pPr fontAlgn="auto">
              <a:spcBef>
                <a:spcPts val="0"/>
              </a:spcBef>
              <a:spcAft>
                <a:spcPts val="0"/>
              </a:spcAft>
              <a:defRPr/>
            </a:pPr>
            <a:endParaRPr lang="en-US" dirty="0">
              <a:solidFill>
                <a:srgbClr val="C00000"/>
              </a:solidFill>
              <a:latin typeface="Calibri"/>
              <a:cs typeface="+mn-cs"/>
            </a:endParaRPr>
          </a:p>
        </p:txBody>
      </p:sp>
      <p:sp>
        <p:nvSpPr>
          <p:cNvPr id="9" name="Rectangle 7"/>
          <p:cNvSpPr>
            <a:spLocks noChangeArrowheads="1"/>
          </p:cNvSpPr>
          <p:nvPr/>
        </p:nvSpPr>
        <p:spPr bwMode="auto">
          <a:xfrm>
            <a:off x="4743450" y="2805876"/>
            <a:ext cx="3600450" cy="660400"/>
          </a:xfrm>
          <a:prstGeom prst="rect">
            <a:avLst/>
          </a:prstGeom>
          <a:solidFill>
            <a:srgbClr val="FFFF99"/>
          </a:solidFill>
          <a:ln>
            <a:noFill/>
          </a:ln>
        </p:spPr>
        <p:txBody>
          <a:bodyPr/>
          <a:lstStyle/>
          <a:p>
            <a:pPr fontAlgn="auto">
              <a:spcBef>
                <a:spcPts val="0"/>
              </a:spcBef>
              <a:spcAft>
                <a:spcPts val="0"/>
              </a:spcAft>
              <a:defRPr/>
            </a:pPr>
            <a:endParaRPr lang="en-US" dirty="0">
              <a:solidFill>
                <a:srgbClr val="C00000"/>
              </a:solidFill>
              <a:latin typeface="Calibri"/>
              <a:cs typeface="+mn-cs"/>
            </a:endParaRPr>
          </a:p>
        </p:txBody>
      </p:sp>
      <p:sp>
        <p:nvSpPr>
          <p:cNvPr id="10" name="Rectangle 8"/>
          <p:cNvSpPr>
            <a:spLocks noChangeArrowheads="1"/>
          </p:cNvSpPr>
          <p:nvPr/>
        </p:nvSpPr>
        <p:spPr bwMode="auto">
          <a:xfrm>
            <a:off x="598488" y="4431476"/>
            <a:ext cx="7189787" cy="649288"/>
          </a:xfrm>
          <a:prstGeom prst="rect">
            <a:avLst/>
          </a:prstGeom>
          <a:solidFill>
            <a:srgbClr val="315D88"/>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 name="Rectangle 9"/>
          <p:cNvSpPr>
            <a:spLocks noChangeArrowheads="1"/>
          </p:cNvSpPr>
          <p:nvPr/>
        </p:nvSpPr>
        <p:spPr bwMode="auto">
          <a:xfrm>
            <a:off x="2655888" y="759589"/>
            <a:ext cx="4540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FFFFFF"/>
                </a:solidFill>
                <a:cs typeface="+mn-cs"/>
              </a:rPr>
              <a:t>Debit</a:t>
            </a:r>
            <a:endParaRPr lang="en-US" dirty="0" smtClean="0">
              <a:solidFill>
                <a:prstClr val="black"/>
              </a:solidFill>
              <a:cs typeface="+mn-cs"/>
            </a:endParaRPr>
          </a:p>
        </p:txBody>
      </p:sp>
      <p:sp>
        <p:nvSpPr>
          <p:cNvPr id="12" name="Rectangle 10"/>
          <p:cNvSpPr>
            <a:spLocks noChangeArrowheads="1"/>
          </p:cNvSpPr>
          <p:nvPr/>
        </p:nvSpPr>
        <p:spPr bwMode="auto">
          <a:xfrm>
            <a:off x="3532188" y="759589"/>
            <a:ext cx="5048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FFFFFF"/>
                </a:solidFill>
                <a:cs typeface="+mn-cs"/>
              </a:rPr>
              <a:t>Credit</a:t>
            </a:r>
            <a:endParaRPr lang="en-US" dirty="0" smtClean="0">
              <a:solidFill>
                <a:prstClr val="black"/>
              </a:solidFill>
              <a:cs typeface="+mn-cs"/>
            </a:endParaRPr>
          </a:p>
        </p:txBody>
      </p:sp>
      <p:sp>
        <p:nvSpPr>
          <p:cNvPr id="13" name="Rectangle 11"/>
          <p:cNvSpPr>
            <a:spLocks noChangeArrowheads="1"/>
          </p:cNvSpPr>
          <p:nvPr/>
        </p:nvSpPr>
        <p:spPr bwMode="auto">
          <a:xfrm>
            <a:off x="638175" y="975489"/>
            <a:ext cx="4540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14" name="Rectangle 12"/>
          <p:cNvSpPr>
            <a:spLocks noChangeArrowheads="1"/>
          </p:cNvSpPr>
          <p:nvPr/>
        </p:nvSpPr>
        <p:spPr bwMode="auto">
          <a:xfrm>
            <a:off x="2674938" y="975489"/>
            <a:ext cx="6556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$13,000</a:t>
            </a:r>
            <a:endParaRPr lang="en-US" dirty="0" smtClean="0">
              <a:solidFill>
                <a:prstClr val="black"/>
              </a:solidFill>
              <a:cs typeface="+mn-cs"/>
            </a:endParaRPr>
          </a:p>
        </p:txBody>
      </p:sp>
      <p:sp>
        <p:nvSpPr>
          <p:cNvPr id="15" name="Rectangle 13"/>
          <p:cNvSpPr>
            <a:spLocks noChangeArrowheads="1"/>
          </p:cNvSpPr>
          <p:nvPr/>
        </p:nvSpPr>
        <p:spPr bwMode="auto">
          <a:xfrm>
            <a:off x="638175" y="1181864"/>
            <a:ext cx="152241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receivable</a:t>
            </a:r>
            <a:endParaRPr lang="en-US" dirty="0" smtClean="0">
              <a:solidFill>
                <a:prstClr val="black"/>
              </a:solidFill>
              <a:cs typeface="+mn-cs"/>
            </a:endParaRPr>
          </a:p>
        </p:txBody>
      </p:sp>
      <p:sp>
        <p:nvSpPr>
          <p:cNvPr id="16" name="Rectangle 14"/>
          <p:cNvSpPr>
            <a:spLocks noChangeArrowheads="1"/>
          </p:cNvSpPr>
          <p:nvPr/>
        </p:nvSpPr>
        <p:spPr bwMode="auto">
          <a:xfrm>
            <a:off x="2767013" y="1181864"/>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17,000</a:t>
            </a:r>
            <a:endParaRPr lang="en-US" dirty="0" smtClean="0">
              <a:solidFill>
                <a:prstClr val="black"/>
              </a:solidFill>
              <a:cs typeface="+mn-cs"/>
            </a:endParaRPr>
          </a:p>
        </p:txBody>
      </p:sp>
      <p:sp>
        <p:nvSpPr>
          <p:cNvPr id="64" name="Rectangle 15"/>
          <p:cNvSpPr>
            <a:spLocks noChangeArrowheads="1"/>
          </p:cNvSpPr>
          <p:nvPr/>
        </p:nvSpPr>
        <p:spPr bwMode="auto">
          <a:xfrm>
            <a:off x="638175" y="1388239"/>
            <a:ext cx="43338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Land</a:t>
            </a:r>
            <a:endParaRPr lang="en-US" dirty="0" smtClean="0">
              <a:solidFill>
                <a:prstClr val="black"/>
              </a:solidFill>
              <a:cs typeface="+mn-cs"/>
            </a:endParaRPr>
          </a:p>
        </p:txBody>
      </p:sp>
      <p:sp>
        <p:nvSpPr>
          <p:cNvPr id="65" name="Rectangle 16"/>
          <p:cNvSpPr>
            <a:spLocks noChangeArrowheads="1"/>
          </p:cNvSpPr>
          <p:nvPr/>
        </p:nvSpPr>
        <p:spPr bwMode="auto">
          <a:xfrm>
            <a:off x="2767013" y="1388239"/>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85,000</a:t>
            </a:r>
            <a:endParaRPr lang="en-US" dirty="0" smtClean="0">
              <a:solidFill>
                <a:prstClr val="black"/>
              </a:solidFill>
              <a:cs typeface="+mn-cs"/>
            </a:endParaRPr>
          </a:p>
        </p:txBody>
      </p:sp>
      <p:sp>
        <p:nvSpPr>
          <p:cNvPr id="66" name="Rectangle 17"/>
          <p:cNvSpPr>
            <a:spLocks noChangeArrowheads="1"/>
          </p:cNvSpPr>
          <p:nvPr/>
        </p:nvSpPr>
        <p:spPr bwMode="auto">
          <a:xfrm>
            <a:off x="638175" y="1593026"/>
            <a:ext cx="13509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payable</a:t>
            </a:r>
            <a:endParaRPr lang="en-US" dirty="0" smtClean="0">
              <a:solidFill>
                <a:prstClr val="black"/>
              </a:solidFill>
              <a:cs typeface="+mn-cs"/>
            </a:endParaRPr>
          </a:p>
        </p:txBody>
      </p:sp>
      <p:sp>
        <p:nvSpPr>
          <p:cNvPr id="67" name="Rectangle 18"/>
          <p:cNvSpPr>
            <a:spLocks noChangeArrowheads="1"/>
          </p:cNvSpPr>
          <p:nvPr/>
        </p:nvSpPr>
        <p:spPr bwMode="auto">
          <a:xfrm>
            <a:off x="3573463" y="1593026"/>
            <a:ext cx="6556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$12,000</a:t>
            </a:r>
            <a:endParaRPr lang="en-US" dirty="0" smtClean="0">
              <a:solidFill>
                <a:prstClr val="black"/>
              </a:solidFill>
              <a:cs typeface="+mn-cs"/>
            </a:endParaRPr>
          </a:p>
        </p:txBody>
      </p:sp>
      <p:sp>
        <p:nvSpPr>
          <p:cNvPr id="68" name="Rectangle 19"/>
          <p:cNvSpPr>
            <a:spLocks noChangeArrowheads="1"/>
          </p:cNvSpPr>
          <p:nvPr/>
        </p:nvSpPr>
        <p:spPr bwMode="auto">
          <a:xfrm>
            <a:off x="638175" y="1799401"/>
            <a:ext cx="186531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Long-term notes payable</a:t>
            </a:r>
            <a:endParaRPr lang="en-US" dirty="0" smtClean="0">
              <a:solidFill>
                <a:prstClr val="black"/>
              </a:solidFill>
              <a:cs typeface="+mn-cs"/>
            </a:endParaRPr>
          </a:p>
        </p:txBody>
      </p:sp>
      <p:sp>
        <p:nvSpPr>
          <p:cNvPr id="69" name="Rectangle 20"/>
          <p:cNvSpPr>
            <a:spLocks noChangeArrowheads="1"/>
          </p:cNvSpPr>
          <p:nvPr/>
        </p:nvSpPr>
        <p:spPr bwMode="auto">
          <a:xfrm>
            <a:off x="3663950" y="1799401"/>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33,000</a:t>
            </a:r>
            <a:endParaRPr lang="en-US" dirty="0" smtClean="0">
              <a:solidFill>
                <a:prstClr val="black"/>
              </a:solidFill>
              <a:cs typeface="+mn-cs"/>
            </a:endParaRPr>
          </a:p>
        </p:txBody>
      </p:sp>
      <p:sp>
        <p:nvSpPr>
          <p:cNvPr id="70" name="Rectangle 21"/>
          <p:cNvSpPr>
            <a:spLocks noChangeArrowheads="1"/>
          </p:cNvSpPr>
          <p:nvPr/>
        </p:nvSpPr>
        <p:spPr bwMode="auto">
          <a:xfrm>
            <a:off x="638175" y="2005776"/>
            <a:ext cx="10572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Magic, Capital</a:t>
            </a:r>
            <a:endParaRPr lang="en-US" dirty="0" smtClean="0">
              <a:solidFill>
                <a:prstClr val="black"/>
              </a:solidFill>
              <a:cs typeface="+mn-cs"/>
            </a:endParaRPr>
          </a:p>
        </p:txBody>
      </p:sp>
      <p:sp>
        <p:nvSpPr>
          <p:cNvPr id="71" name="Rectangle 22"/>
          <p:cNvSpPr>
            <a:spLocks noChangeArrowheads="1"/>
          </p:cNvSpPr>
          <p:nvPr/>
        </p:nvSpPr>
        <p:spPr bwMode="auto">
          <a:xfrm>
            <a:off x="3663950" y="2005776"/>
            <a:ext cx="511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75,000</a:t>
            </a:r>
            <a:endParaRPr lang="en-US" dirty="0" smtClean="0">
              <a:solidFill>
                <a:prstClr val="black"/>
              </a:solidFill>
              <a:cs typeface="+mn-cs"/>
            </a:endParaRPr>
          </a:p>
        </p:txBody>
      </p:sp>
      <p:sp>
        <p:nvSpPr>
          <p:cNvPr id="74" name="Rectangle 25"/>
          <p:cNvSpPr>
            <a:spLocks noChangeArrowheads="1"/>
          </p:cNvSpPr>
          <p:nvPr/>
        </p:nvSpPr>
        <p:spPr bwMode="auto">
          <a:xfrm>
            <a:off x="638175" y="2202626"/>
            <a:ext cx="14478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Magic, Withdrawals</a:t>
            </a:r>
            <a:endParaRPr lang="en-US" dirty="0" smtClean="0">
              <a:solidFill>
                <a:prstClr val="black"/>
              </a:solidFill>
              <a:cs typeface="+mn-cs"/>
            </a:endParaRPr>
          </a:p>
        </p:txBody>
      </p:sp>
      <p:sp>
        <p:nvSpPr>
          <p:cNvPr id="79" name="Rectangle 26"/>
          <p:cNvSpPr>
            <a:spLocks noChangeArrowheads="1"/>
          </p:cNvSpPr>
          <p:nvPr/>
        </p:nvSpPr>
        <p:spPr bwMode="auto">
          <a:xfrm>
            <a:off x="2767013" y="2202626"/>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20,000</a:t>
            </a:r>
            <a:endParaRPr lang="en-US" dirty="0" smtClean="0">
              <a:solidFill>
                <a:prstClr val="black"/>
              </a:solidFill>
              <a:cs typeface="+mn-cs"/>
            </a:endParaRPr>
          </a:p>
        </p:txBody>
      </p:sp>
      <p:sp>
        <p:nvSpPr>
          <p:cNvPr id="80" name="Rectangle 27"/>
          <p:cNvSpPr>
            <a:spLocks noChangeArrowheads="1"/>
          </p:cNvSpPr>
          <p:nvPr/>
        </p:nvSpPr>
        <p:spPr bwMode="auto">
          <a:xfrm>
            <a:off x="638175" y="2409001"/>
            <a:ext cx="977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Fees earned</a:t>
            </a:r>
            <a:endParaRPr lang="en-US" dirty="0" smtClean="0">
              <a:solidFill>
                <a:prstClr val="black"/>
              </a:solidFill>
              <a:cs typeface="+mn-cs"/>
            </a:endParaRPr>
          </a:p>
        </p:txBody>
      </p:sp>
      <p:sp>
        <p:nvSpPr>
          <p:cNvPr id="81" name="Rectangle 28"/>
          <p:cNvSpPr>
            <a:spLocks noChangeArrowheads="1"/>
          </p:cNvSpPr>
          <p:nvPr/>
        </p:nvSpPr>
        <p:spPr bwMode="auto">
          <a:xfrm>
            <a:off x="3663950" y="2409001"/>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79,000</a:t>
            </a:r>
            <a:endParaRPr lang="en-US" dirty="0" smtClean="0">
              <a:solidFill>
                <a:prstClr val="black"/>
              </a:solidFill>
              <a:cs typeface="+mn-cs"/>
            </a:endParaRPr>
          </a:p>
        </p:txBody>
      </p:sp>
      <p:sp>
        <p:nvSpPr>
          <p:cNvPr id="82" name="Rectangle 29"/>
          <p:cNvSpPr>
            <a:spLocks noChangeArrowheads="1"/>
          </p:cNvSpPr>
          <p:nvPr/>
        </p:nvSpPr>
        <p:spPr bwMode="auto">
          <a:xfrm>
            <a:off x="638175" y="2615376"/>
            <a:ext cx="13208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Salaries expense</a:t>
            </a:r>
            <a:endParaRPr lang="en-US" dirty="0" smtClean="0">
              <a:solidFill>
                <a:prstClr val="black"/>
              </a:solidFill>
              <a:cs typeface="+mn-cs"/>
            </a:endParaRPr>
          </a:p>
        </p:txBody>
      </p:sp>
      <p:sp>
        <p:nvSpPr>
          <p:cNvPr id="83" name="Rectangle 30"/>
          <p:cNvSpPr>
            <a:spLocks noChangeArrowheads="1"/>
          </p:cNvSpPr>
          <p:nvPr/>
        </p:nvSpPr>
        <p:spPr bwMode="auto">
          <a:xfrm>
            <a:off x="2767013" y="2615376"/>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56,000</a:t>
            </a:r>
            <a:endParaRPr lang="en-US" dirty="0" smtClean="0">
              <a:solidFill>
                <a:prstClr val="black"/>
              </a:solidFill>
              <a:cs typeface="+mn-cs"/>
            </a:endParaRPr>
          </a:p>
        </p:txBody>
      </p:sp>
      <p:sp>
        <p:nvSpPr>
          <p:cNvPr id="84" name="Rectangle 31"/>
          <p:cNvSpPr>
            <a:spLocks noChangeArrowheads="1"/>
          </p:cNvSpPr>
          <p:nvPr/>
        </p:nvSpPr>
        <p:spPr bwMode="auto">
          <a:xfrm>
            <a:off x="638175" y="2821751"/>
            <a:ext cx="17954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Office supplies expense</a:t>
            </a:r>
            <a:endParaRPr lang="en-US" dirty="0" smtClean="0">
              <a:solidFill>
                <a:prstClr val="black"/>
              </a:solidFill>
              <a:cs typeface="+mn-cs"/>
            </a:endParaRPr>
          </a:p>
        </p:txBody>
      </p:sp>
      <p:sp>
        <p:nvSpPr>
          <p:cNvPr id="85" name="Rectangle 32"/>
          <p:cNvSpPr>
            <a:spLocks noChangeArrowheads="1"/>
          </p:cNvSpPr>
          <p:nvPr/>
        </p:nvSpPr>
        <p:spPr bwMode="auto">
          <a:xfrm>
            <a:off x="2857500" y="2821751"/>
            <a:ext cx="4746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8,000</a:t>
            </a:r>
            <a:endParaRPr lang="en-US" dirty="0" smtClean="0">
              <a:solidFill>
                <a:prstClr val="black"/>
              </a:solidFill>
              <a:cs typeface="+mn-cs"/>
            </a:endParaRPr>
          </a:p>
        </p:txBody>
      </p:sp>
      <p:sp>
        <p:nvSpPr>
          <p:cNvPr id="86" name="Rectangle 33"/>
          <p:cNvSpPr>
            <a:spLocks noChangeArrowheads="1"/>
          </p:cNvSpPr>
          <p:nvPr/>
        </p:nvSpPr>
        <p:spPr bwMode="auto">
          <a:xfrm>
            <a:off x="638175" y="3026539"/>
            <a:ext cx="5143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Totals</a:t>
            </a:r>
            <a:endParaRPr lang="en-US" dirty="0" smtClean="0">
              <a:solidFill>
                <a:prstClr val="black"/>
              </a:solidFill>
              <a:cs typeface="+mn-cs"/>
            </a:endParaRPr>
          </a:p>
        </p:txBody>
      </p:sp>
      <p:sp>
        <p:nvSpPr>
          <p:cNvPr id="87" name="Rectangle 34"/>
          <p:cNvSpPr>
            <a:spLocks noChangeArrowheads="1"/>
          </p:cNvSpPr>
          <p:nvPr/>
        </p:nvSpPr>
        <p:spPr bwMode="auto">
          <a:xfrm>
            <a:off x="2584450" y="3026539"/>
            <a:ext cx="7461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$199,000</a:t>
            </a:r>
            <a:endParaRPr lang="en-US" dirty="0" smtClean="0">
              <a:solidFill>
                <a:prstClr val="black"/>
              </a:solidFill>
              <a:cs typeface="+mn-cs"/>
            </a:endParaRPr>
          </a:p>
        </p:txBody>
      </p:sp>
      <p:sp>
        <p:nvSpPr>
          <p:cNvPr id="88" name="Rectangle 35"/>
          <p:cNvSpPr>
            <a:spLocks noChangeArrowheads="1"/>
          </p:cNvSpPr>
          <p:nvPr/>
        </p:nvSpPr>
        <p:spPr bwMode="auto">
          <a:xfrm>
            <a:off x="3482975" y="3026539"/>
            <a:ext cx="7461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$199,000</a:t>
            </a:r>
            <a:endParaRPr lang="en-US" dirty="0" smtClean="0">
              <a:solidFill>
                <a:prstClr val="black"/>
              </a:solidFill>
              <a:cs typeface="+mn-cs"/>
            </a:endParaRPr>
          </a:p>
        </p:txBody>
      </p:sp>
      <p:sp>
        <p:nvSpPr>
          <p:cNvPr id="89" name="Rectangle 36"/>
          <p:cNvSpPr>
            <a:spLocks noChangeArrowheads="1"/>
          </p:cNvSpPr>
          <p:nvPr/>
        </p:nvSpPr>
        <p:spPr bwMode="auto">
          <a:xfrm>
            <a:off x="4773613" y="1418401"/>
            <a:ext cx="977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Fees earned</a:t>
            </a:r>
            <a:endParaRPr lang="en-US" dirty="0" smtClean="0">
              <a:solidFill>
                <a:prstClr val="black"/>
              </a:solidFill>
              <a:cs typeface="+mn-cs"/>
            </a:endParaRPr>
          </a:p>
        </p:txBody>
      </p:sp>
      <p:sp>
        <p:nvSpPr>
          <p:cNvPr id="90" name="Rectangle 37"/>
          <p:cNvSpPr>
            <a:spLocks noChangeArrowheads="1"/>
          </p:cNvSpPr>
          <p:nvPr/>
        </p:nvSpPr>
        <p:spPr bwMode="auto">
          <a:xfrm>
            <a:off x="7658100" y="1418401"/>
            <a:ext cx="65563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$79,000</a:t>
            </a:r>
            <a:endParaRPr lang="en-US" dirty="0" smtClean="0">
              <a:solidFill>
                <a:prstClr val="black"/>
              </a:solidFill>
              <a:cs typeface="+mn-cs"/>
            </a:endParaRPr>
          </a:p>
        </p:txBody>
      </p:sp>
      <p:sp>
        <p:nvSpPr>
          <p:cNvPr id="91" name="Rectangle 38"/>
          <p:cNvSpPr>
            <a:spLocks noChangeArrowheads="1"/>
          </p:cNvSpPr>
          <p:nvPr/>
        </p:nvSpPr>
        <p:spPr bwMode="auto">
          <a:xfrm>
            <a:off x="4784725" y="3475801"/>
            <a:ext cx="2144818"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Magic, Capital, Dec. 31 2016</a:t>
            </a:r>
            <a:endParaRPr lang="en-US" dirty="0" smtClean="0">
              <a:solidFill>
                <a:prstClr val="black"/>
              </a:solidFill>
              <a:cs typeface="+mn-cs"/>
            </a:endParaRPr>
          </a:p>
        </p:txBody>
      </p:sp>
      <p:sp>
        <p:nvSpPr>
          <p:cNvPr id="92" name="Rectangle 39"/>
          <p:cNvSpPr>
            <a:spLocks noChangeArrowheads="1"/>
          </p:cNvSpPr>
          <p:nvPr/>
        </p:nvSpPr>
        <p:spPr bwMode="auto">
          <a:xfrm>
            <a:off x="7667625" y="3475801"/>
            <a:ext cx="60325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$75,000</a:t>
            </a:r>
            <a:endParaRPr lang="en-US" dirty="0" smtClean="0">
              <a:solidFill>
                <a:prstClr val="black"/>
              </a:solidFill>
              <a:cs typeface="+mn-cs"/>
            </a:endParaRPr>
          </a:p>
        </p:txBody>
      </p:sp>
      <p:sp>
        <p:nvSpPr>
          <p:cNvPr id="93" name="Rectangle 40"/>
          <p:cNvSpPr>
            <a:spLocks noChangeArrowheads="1"/>
          </p:cNvSpPr>
          <p:nvPr/>
        </p:nvSpPr>
        <p:spPr bwMode="auto">
          <a:xfrm>
            <a:off x="4773613" y="1624776"/>
            <a:ext cx="78581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Expenses</a:t>
            </a:r>
            <a:endParaRPr lang="en-US" dirty="0" smtClean="0">
              <a:solidFill>
                <a:prstClr val="black"/>
              </a:solidFill>
              <a:cs typeface="+mn-cs"/>
            </a:endParaRPr>
          </a:p>
        </p:txBody>
      </p:sp>
      <p:sp>
        <p:nvSpPr>
          <p:cNvPr id="94" name="Rectangle 41"/>
          <p:cNvSpPr>
            <a:spLocks noChangeArrowheads="1"/>
          </p:cNvSpPr>
          <p:nvPr/>
        </p:nvSpPr>
        <p:spPr bwMode="auto">
          <a:xfrm>
            <a:off x="4784725" y="3682176"/>
            <a:ext cx="134143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Plus:  Net income</a:t>
            </a:r>
            <a:endParaRPr lang="en-US" dirty="0" smtClean="0">
              <a:solidFill>
                <a:prstClr val="black"/>
              </a:solidFill>
              <a:cs typeface="+mn-cs"/>
            </a:endParaRPr>
          </a:p>
        </p:txBody>
      </p:sp>
      <p:sp>
        <p:nvSpPr>
          <p:cNvPr id="95" name="Rectangle 42"/>
          <p:cNvSpPr>
            <a:spLocks noChangeArrowheads="1"/>
          </p:cNvSpPr>
          <p:nvPr/>
        </p:nvSpPr>
        <p:spPr bwMode="auto">
          <a:xfrm>
            <a:off x="7759700" y="3682176"/>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15,000</a:t>
            </a:r>
            <a:endParaRPr lang="en-US" dirty="0" smtClean="0">
              <a:solidFill>
                <a:prstClr val="black"/>
              </a:solidFill>
              <a:cs typeface="+mn-cs"/>
            </a:endParaRPr>
          </a:p>
        </p:txBody>
      </p:sp>
      <p:sp>
        <p:nvSpPr>
          <p:cNvPr id="96" name="Rectangle 43"/>
          <p:cNvSpPr>
            <a:spLocks noChangeArrowheads="1"/>
          </p:cNvSpPr>
          <p:nvPr/>
        </p:nvSpPr>
        <p:spPr bwMode="auto">
          <a:xfrm>
            <a:off x="4956175" y="1831151"/>
            <a:ext cx="13208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Salaries expense</a:t>
            </a:r>
            <a:endParaRPr lang="en-US" dirty="0" smtClean="0">
              <a:solidFill>
                <a:prstClr val="black"/>
              </a:solidFill>
              <a:cs typeface="+mn-cs"/>
            </a:endParaRPr>
          </a:p>
        </p:txBody>
      </p:sp>
      <p:sp>
        <p:nvSpPr>
          <p:cNvPr id="97" name="Rectangle 44"/>
          <p:cNvSpPr>
            <a:spLocks noChangeArrowheads="1"/>
          </p:cNvSpPr>
          <p:nvPr/>
        </p:nvSpPr>
        <p:spPr bwMode="auto">
          <a:xfrm>
            <a:off x="6761163" y="1831151"/>
            <a:ext cx="6556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$56,000</a:t>
            </a:r>
            <a:endParaRPr lang="en-US" dirty="0" smtClean="0">
              <a:solidFill>
                <a:prstClr val="black"/>
              </a:solidFill>
              <a:cs typeface="+mn-cs"/>
            </a:endParaRPr>
          </a:p>
        </p:txBody>
      </p:sp>
      <p:sp>
        <p:nvSpPr>
          <p:cNvPr id="98" name="Rectangle 45"/>
          <p:cNvSpPr>
            <a:spLocks noChangeArrowheads="1"/>
          </p:cNvSpPr>
          <p:nvPr/>
        </p:nvSpPr>
        <p:spPr bwMode="auto">
          <a:xfrm>
            <a:off x="4784725" y="3888551"/>
            <a:ext cx="1938338"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Less:  Magic, Withdrawals</a:t>
            </a:r>
            <a:endParaRPr lang="en-US" dirty="0" smtClean="0">
              <a:solidFill>
                <a:prstClr val="black"/>
              </a:solidFill>
              <a:cs typeface="+mn-cs"/>
            </a:endParaRPr>
          </a:p>
        </p:txBody>
      </p:sp>
      <p:sp>
        <p:nvSpPr>
          <p:cNvPr id="124" name="Rectangle 46"/>
          <p:cNvSpPr>
            <a:spLocks noChangeArrowheads="1"/>
          </p:cNvSpPr>
          <p:nvPr/>
        </p:nvSpPr>
        <p:spPr bwMode="auto">
          <a:xfrm>
            <a:off x="7708900" y="3888551"/>
            <a:ext cx="6762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(20,000)</a:t>
            </a:r>
            <a:endParaRPr lang="en-US" dirty="0" smtClean="0">
              <a:solidFill>
                <a:prstClr val="black"/>
              </a:solidFill>
              <a:cs typeface="+mn-cs"/>
            </a:endParaRPr>
          </a:p>
        </p:txBody>
      </p:sp>
      <p:sp>
        <p:nvSpPr>
          <p:cNvPr id="125" name="Rectangle 47"/>
          <p:cNvSpPr>
            <a:spLocks noChangeArrowheads="1"/>
          </p:cNvSpPr>
          <p:nvPr/>
        </p:nvSpPr>
        <p:spPr bwMode="auto">
          <a:xfrm>
            <a:off x="4956175" y="2035939"/>
            <a:ext cx="179546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Office supplies expense</a:t>
            </a:r>
            <a:endParaRPr lang="en-US" dirty="0" smtClean="0">
              <a:solidFill>
                <a:prstClr val="black"/>
              </a:solidFill>
              <a:cs typeface="+mn-cs"/>
            </a:endParaRPr>
          </a:p>
        </p:txBody>
      </p:sp>
      <p:sp>
        <p:nvSpPr>
          <p:cNvPr id="126" name="Rectangle 48"/>
          <p:cNvSpPr>
            <a:spLocks noChangeArrowheads="1"/>
          </p:cNvSpPr>
          <p:nvPr/>
        </p:nvSpPr>
        <p:spPr bwMode="auto">
          <a:xfrm>
            <a:off x="6942138" y="2035939"/>
            <a:ext cx="4191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u="sng" dirty="0" smtClean="0">
                <a:solidFill>
                  <a:srgbClr val="000000"/>
                </a:solidFill>
                <a:cs typeface="+mn-cs"/>
              </a:rPr>
              <a:t>8,000</a:t>
            </a:r>
            <a:endParaRPr lang="en-US" u="sng" dirty="0" smtClean="0">
              <a:solidFill>
                <a:prstClr val="black"/>
              </a:solidFill>
              <a:cs typeface="+mn-cs"/>
            </a:endParaRPr>
          </a:p>
        </p:txBody>
      </p:sp>
      <p:sp>
        <p:nvSpPr>
          <p:cNvPr id="127" name="Rectangle 49"/>
          <p:cNvSpPr>
            <a:spLocks noChangeArrowheads="1"/>
          </p:cNvSpPr>
          <p:nvPr/>
        </p:nvSpPr>
        <p:spPr bwMode="auto">
          <a:xfrm>
            <a:off x="4784725" y="4093339"/>
            <a:ext cx="2144818"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Magic, Capital, Dec. 31 </a:t>
            </a:r>
            <a:r>
              <a:rPr lang="en-US" sz="1300" dirty="0" smtClean="0">
                <a:solidFill>
                  <a:srgbClr val="000000"/>
                </a:solidFill>
                <a:cs typeface="+mn-cs"/>
              </a:rPr>
              <a:t>2017</a:t>
            </a:r>
            <a:endParaRPr lang="en-US" dirty="0">
              <a:solidFill>
                <a:prstClr val="black"/>
              </a:solidFill>
              <a:cs typeface="+mn-cs"/>
            </a:endParaRPr>
          </a:p>
        </p:txBody>
      </p:sp>
      <p:sp>
        <p:nvSpPr>
          <p:cNvPr id="128" name="Rectangle 50"/>
          <p:cNvSpPr>
            <a:spLocks noChangeArrowheads="1"/>
          </p:cNvSpPr>
          <p:nvPr/>
        </p:nvSpPr>
        <p:spPr bwMode="auto">
          <a:xfrm>
            <a:off x="7667625" y="4093339"/>
            <a:ext cx="60325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$70,000</a:t>
            </a:r>
            <a:endParaRPr lang="en-US" dirty="0" smtClean="0">
              <a:solidFill>
                <a:prstClr val="black"/>
              </a:solidFill>
              <a:cs typeface="+mn-cs"/>
            </a:endParaRPr>
          </a:p>
        </p:txBody>
      </p:sp>
      <p:sp>
        <p:nvSpPr>
          <p:cNvPr id="129" name="Rectangle 51"/>
          <p:cNvSpPr>
            <a:spLocks noChangeArrowheads="1"/>
          </p:cNvSpPr>
          <p:nvPr/>
        </p:nvSpPr>
        <p:spPr bwMode="auto">
          <a:xfrm>
            <a:off x="7748588" y="2262951"/>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64,000</a:t>
            </a:r>
            <a:endParaRPr lang="en-US" dirty="0" smtClean="0">
              <a:solidFill>
                <a:prstClr val="black"/>
              </a:solidFill>
              <a:cs typeface="+mn-cs"/>
            </a:endParaRPr>
          </a:p>
        </p:txBody>
      </p:sp>
      <p:sp>
        <p:nvSpPr>
          <p:cNvPr id="130" name="Rectangle 52"/>
          <p:cNvSpPr>
            <a:spLocks noChangeArrowheads="1"/>
          </p:cNvSpPr>
          <p:nvPr/>
        </p:nvSpPr>
        <p:spPr bwMode="auto">
          <a:xfrm>
            <a:off x="4773613" y="2469326"/>
            <a:ext cx="88741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Net income</a:t>
            </a:r>
            <a:endParaRPr lang="en-US" dirty="0" smtClean="0">
              <a:solidFill>
                <a:prstClr val="black"/>
              </a:solidFill>
              <a:cs typeface="+mn-cs"/>
            </a:endParaRPr>
          </a:p>
        </p:txBody>
      </p:sp>
      <p:sp>
        <p:nvSpPr>
          <p:cNvPr id="131" name="Rectangle 53"/>
          <p:cNvSpPr>
            <a:spLocks noChangeArrowheads="1"/>
          </p:cNvSpPr>
          <p:nvPr/>
        </p:nvSpPr>
        <p:spPr bwMode="auto">
          <a:xfrm>
            <a:off x="7658100" y="2469326"/>
            <a:ext cx="65563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$15,000</a:t>
            </a:r>
            <a:endParaRPr lang="en-US" dirty="0" smtClean="0">
              <a:solidFill>
                <a:prstClr val="black"/>
              </a:solidFill>
              <a:cs typeface="+mn-cs"/>
            </a:endParaRPr>
          </a:p>
        </p:txBody>
      </p:sp>
      <p:sp>
        <p:nvSpPr>
          <p:cNvPr id="132" name="Rectangle 54"/>
          <p:cNvSpPr>
            <a:spLocks noChangeArrowheads="1"/>
          </p:cNvSpPr>
          <p:nvPr/>
        </p:nvSpPr>
        <p:spPr bwMode="auto">
          <a:xfrm>
            <a:off x="730250" y="5306189"/>
            <a:ext cx="4540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133" name="Rectangle 55"/>
          <p:cNvSpPr>
            <a:spLocks noChangeArrowheads="1"/>
          </p:cNvSpPr>
          <p:nvPr/>
        </p:nvSpPr>
        <p:spPr bwMode="auto">
          <a:xfrm>
            <a:off x="3522663" y="5306189"/>
            <a:ext cx="6556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$13,000</a:t>
            </a:r>
            <a:endParaRPr lang="en-US" dirty="0" smtClean="0">
              <a:solidFill>
                <a:prstClr val="black"/>
              </a:solidFill>
              <a:cs typeface="+mn-cs"/>
            </a:endParaRPr>
          </a:p>
        </p:txBody>
      </p:sp>
      <p:sp>
        <p:nvSpPr>
          <p:cNvPr id="134" name="Rectangle 56"/>
          <p:cNvSpPr>
            <a:spLocks noChangeArrowheads="1"/>
          </p:cNvSpPr>
          <p:nvPr/>
        </p:nvSpPr>
        <p:spPr bwMode="auto">
          <a:xfrm>
            <a:off x="4410075" y="5306189"/>
            <a:ext cx="135096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payable</a:t>
            </a:r>
            <a:endParaRPr lang="en-US" dirty="0" smtClean="0">
              <a:solidFill>
                <a:prstClr val="black"/>
              </a:solidFill>
              <a:cs typeface="+mn-cs"/>
            </a:endParaRPr>
          </a:p>
        </p:txBody>
      </p:sp>
      <p:sp>
        <p:nvSpPr>
          <p:cNvPr id="135" name="Rectangle 57"/>
          <p:cNvSpPr>
            <a:spLocks noChangeArrowheads="1"/>
          </p:cNvSpPr>
          <p:nvPr/>
        </p:nvSpPr>
        <p:spPr bwMode="auto">
          <a:xfrm>
            <a:off x="7112000" y="5306189"/>
            <a:ext cx="6556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$12,000</a:t>
            </a:r>
            <a:endParaRPr lang="en-US" dirty="0" smtClean="0">
              <a:solidFill>
                <a:prstClr val="black"/>
              </a:solidFill>
              <a:cs typeface="+mn-cs"/>
            </a:endParaRPr>
          </a:p>
        </p:txBody>
      </p:sp>
      <p:sp>
        <p:nvSpPr>
          <p:cNvPr id="136" name="Rectangle 58"/>
          <p:cNvSpPr>
            <a:spLocks noChangeArrowheads="1"/>
          </p:cNvSpPr>
          <p:nvPr/>
        </p:nvSpPr>
        <p:spPr bwMode="auto">
          <a:xfrm>
            <a:off x="730250" y="5512564"/>
            <a:ext cx="152241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receivable</a:t>
            </a:r>
            <a:endParaRPr lang="en-US" dirty="0" smtClean="0">
              <a:solidFill>
                <a:prstClr val="black"/>
              </a:solidFill>
              <a:cs typeface="+mn-cs"/>
            </a:endParaRPr>
          </a:p>
        </p:txBody>
      </p:sp>
      <p:sp>
        <p:nvSpPr>
          <p:cNvPr id="138" name="Rectangle 59"/>
          <p:cNvSpPr>
            <a:spLocks noChangeArrowheads="1"/>
          </p:cNvSpPr>
          <p:nvPr/>
        </p:nvSpPr>
        <p:spPr bwMode="auto">
          <a:xfrm>
            <a:off x="3613150" y="5512564"/>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17,000</a:t>
            </a:r>
            <a:endParaRPr lang="en-US" dirty="0" smtClean="0">
              <a:solidFill>
                <a:prstClr val="black"/>
              </a:solidFill>
              <a:cs typeface="+mn-cs"/>
            </a:endParaRPr>
          </a:p>
        </p:txBody>
      </p:sp>
      <p:sp>
        <p:nvSpPr>
          <p:cNvPr id="139" name="Rectangle 60"/>
          <p:cNvSpPr>
            <a:spLocks noChangeArrowheads="1"/>
          </p:cNvSpPr>
          <p:nvPr/>
        </p:nvSpPr>
        <p:spPr bwMode="auto">
          <a:xfrm>
            <a:off x="4410075" y="5512564"/>
            <a:ext cx="186531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Long-term notes payable</a:t>
            </a:r>
            <a:endParaRPr lang="en-US" dirty="0" smtClean="0">
              <a:solidFill>
                <a:prstClr val="black"/>
              </a:solidFill>
              <a:cs typeface="+mn-cs"/>
            </a:endParaRPr>
          </a:p>
        </p:txBody>
      </p:sp>
      <p:sp>
        <p:nvSpPr>
          <p:cNvPr id="140" name="Rectangle 61"/>
          <p:cNvSpPr>
            <a:spLocks noChangeArrowheads="1"/>
          </p:cNvSpPr>
          <p:nvPr/>
        </p:nvSpPr>
        <p:spPr bwMode="auto">
          <a:xfrm>
            <a:off x="7202488" y="5512564"/>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33,000</a:t>
            </a:r>
            <a:endParaRPr lang="en-US" dirty="0" smtClean="0">
              <a:solidFill>
                <a:prstClr val="black"/>
              </a:solidFill>
              <a:cs typeface="+mn-cs"/>
            </a:endParaRPr>
          </a:p>
        </p:txBody>
      </p:sp>
      <p:sp>
        <p:nvSpPr>
          <p:cNvPr id="141" name="Rectangle 62"/>
          <p:cNvSpPr>
            <a:spLocks noChangeArrowheads="1"/>
          </p:cNvSpPr>
          <p:nvPr/>
        </p:nvSpPr>
        <p:spPr bwMode="auto">
          <a:xfrm>
            <a:off x="730250" y="5718939"/>
            <a:ext cx="43338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Land</a:t>
            </a:r>
            <a:endParaRPr lang="en-US" dirty="0" smtClean="0">
              <a:solidFill>
                <a:prstClr val="black"/>
              </a:solidFill>
              <a:cs typeface="+mn-cs"/>
            </a:endParaRPr>
          </a:p>
        </p:txBody>
      </p:sp>
      <p:sp>
        <p:nvSpPr>
          <p:cNvPr id="142" name="Rectangle 63"/>
          <p:cNvSpPr>
            <a:spLocks noChangeArrowheads="1"/>
          </p:cNvSpPr>
          <p:nvPr/>
        </p:nvSpPr>
        <p:spPr bwMode="auto">
          <a:xfrm>
            <a:off x="3613150" y="5718939"/>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85,000</a:t>
            </a:r>
            <a:endParaRPr lang="en-US" dirty="0" smtClean="0">
              <a:solidFill>
                <a:prstClr val="black"/>
              </a:solidFill>
              <a:cs typeface="+mn-cs"/>
            </a:endParaRPr>
          </a:p>
        </p:txBody>
      </p:sp>
      <p:sp>
        <p:nvSpPr>
          <p:cNvPr id="143" name="Rectangle 64"/>
          <p:cNvSpPr>
            <a:spLocks noChangeArrowheads="1"/>
          </p:cNvSpPr>
          <p:nvPr/>
        </p:nvSpPr>
        <p:spPr bwMode="auto">
          <a:xfrm>
            <a:off x="4410075" y="5718939"/>
            <a:ext cx="10890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Total liabilities</a:t>
            </a:r>
            <a:endParaRPr lang="en-US" dirty="0" smtClean="0">
              <a:solidFill>
                <a:prstClr val="black"/>
              </a:solidFill>
              <a:cs typeface="+mn-cs"/>
            </a:endParaRPr>
          </a:p>
        </p:txBody>
      </p:sp>
      <p:sp>
        <p:nvSpPr>
          <p:cNvPr id="144" name="Rectangle 65"/>
          <p:cNvSpPr>
            <a:spLocks noChangeArrowheads="1"/>
          </p:cNvSpPr>
          <p:nvPr/>
        </p:nvSpPr>
        <p:spPr bwMode="auto">
          <a:xfrm>
            <a:off x="7202488" y="5718939"/>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45,000</a:t>
            </a:r>
            <a:endParaRPr lang="en-US" dirty="0" smtClean="0">
              <a:solidFill>
                <a:prstClr val="black"/>
              </a:solidFill>
              <a:cs typeface="+mn-cs"/>
            </a:endParaRPr>
          </a:p>
        </p:txBody>
      </p:sp>
      <p:sp>
        <p:nvSpPr>
          <p:cNvPr id="147" name="Rectangle 68"/>
          <p:cNvSpPr>
            <a:spLocks noChangeArrowheads="1"/>
          </p:cNvSpPr>
          <p:nvPr/>
        </p:nvSpPr>
        <p:spPr bwMode="auto">
          <a:xfrm>
            <a:off x="4410075" y="6092001"/>
            <a:ext cx="10572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Magic, Capital</a:t>
            </a:r>
            <a:endParaRPr lang="en-US" dirty="0" smtClean="0">
              <a:solidFill>
                <a:prstClr val="black"/>
              </a:solidFill>
              <a:cs typeface="+mn-cs"/>
            </a:endParaRPr>
          </a:p>
        </p:txBody>
      </p:sp>
      <p:sp>
        <p:nvSpPr>
          <p:cNvPr id="148" name="Rectangle 69"/>
          <p:cNvSpPr>
            <a:spLocks noChangeArrowheads="1"/>
          </p:cNvSpPr>
          <p:nvPr/>
        </p:nvSpPr>
        <p:spPr bwMode="auto">
          <a:xfrm>
            <a:off x="7202488" y="6092001"/>
            <a:ext cx="511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7</a:t>
            </a:r>
            <a:r>
              <a:rPr lang="en-US" sz="1300" dirty="0" smtClean="0">
                <a:solidFill>
                  <a:srgbClr val="000000"/>
                </a:solidFill>
                <a:cs typeface="+mn-cs"/>
              </a:rPr>
              <a:t>0,000</a:t>
            </a:r>
            <a:endParaRPr lang="en-US" dirty="0" smtClean="0">
              <a:solidFill>
                <a:prstClr val="black"/>
              </a:solidFill>
              <a:cs typeface="+mn-cs"/>
            </a:endParaRPr>
          </a:p>
        </p:txBody>
      </p:sp>
      <p:sp>
        <p:nvSpPr>
          <p:cNvPr id="151" name="Rectangle 72"/>
          <p:cNvSpPr>
            <a:spLocks noChangeArrowheads="1"/>
          </p:cNvSpPr>
          <p:nvPr/>
        </p:nvSpPr>
        <p:spPr bwMode="auto">
          <a:xfrm>
            <a:off x="1060450" y="6368226"/>
            <a:ext cx="94773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Total assets</a:t>
            </a:r>
            <a:endParaRPr lang="en-US" dirty="0" smtClean="0">
              <a:solidFill>
                <a:prstClr val="black"/>
              </a:solidFill>
              <a:cs typeface="+mn-cs"/>
            </a:endParaRPr>
          </a:p>
        </p:txBody>
      </p:sp>
      <p:sp>
        <p:nvSpPr>
          <p:cNvPr id="152" name="Rectangle 73"/>
          <p:cNvSpPr>
            <a:spLocks noChangeArrowheads="1"/>
          </p:cNvSpPr>
          <p:nvPr/>
        </p:nvSpPr>
        <p:spPr bwMode="auto">
          <a:xfrm>
            <a:off x="3432175" y="6344414"/>
            <a:ext cx="7461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$115,000</a:t>
            </a:r>
            <a:endParaRPr lang="en-US" dirty="0" smtClean="0">
              <a:solidFill>
                <a:prstClr val="black"/>
              </a:solidFill>
              <a:cs typeface="+mn-cs"/>
            </a:endParaRPr>
          </a:p>
        </p:txBody>
      </p:sp>
      <p:sp>
        <p:nvSpPr>
          <p:cNvPr id="153" name="Rectangle 74"/>
          <p:cNvSpPr>
            <a:spLocks noChangeArrowheads="1"/>
          </p:cNvSpPr>
          <p:nvPr/>
        </p:nvSpPr>
        <p:spPr bwMode="auto">
          <a:xfrm>
            <a:off x="4410075" y="6344414"/>
            <a:ext cx="18859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Total liabilities and equity</a:t>
            </a:r>
            <a:endParaRPr lang="en-US" dirty="0" smtClean="0">
              <a:solidFill>
                <a:prstClr val="black"/>
              </a:solidFill>
              <a:cs typeface="+mn-cs"/>
            </a:endParaRPr>
          </a:p>
        </p:txBody>
      </p:sp>
      <p:sp>
        <p:nvSpPr>
          <p:cNvPr id="154" name="Rectangle 75"/>
          <p:cNvSpPr>
            <a:spLocks noChangeArrowheads="1"/>
          </p:cNvSpPr>
          <p:nvPr/>
        </p:nvSpPr>
        <p:spPr bwMode="auto">
          <a:xfrm>
            <a:off x="7112000" y="6344414"/>
            <a:ext cx="6556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115,000</a:t>
            </a:r>
            <a:endParaRPr lang="en-US" dirty="0" smtClean="0">
              <a:solidFill>
                <a:prstClr val="black"/>
              </a:solidFill>
              <a:cs typeface="+mn-cs"/>
            </a:endParaRPr>
          </a:p>
        </p:txBody>
      </p:sp>
      <p:sp>
        <p:nvSpPr>
          <p:cNvPr id="155" name="Rectangle 76"/>
          <p:cNvSpPr>
            <a:spLocks noChangeArrowheads="1"/>
          </p:cNvSpPr>
          <p:nvPr/>
        </p:nvSpPr>
        <p:spPr bwMode="auto">
          <a:xfrm>
            <a:off x="2141538" y="5090289"/>
            <a:ext cx="614362"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Assets</a:t>
            </a:r>
            <a:endParaRPr lang="en-US" dirty="0" smtClean="0">
              <a:solidFill>
                <a:prstClr val="black"/>
              </a:solidFill>
              <a:cs typeface="+mn-cs"/>
            </a:endParaRPr>
          </a:p>
        </p:txBody>
      </p:sp>
      <p:sp>
        <p:nvSpPr>
          <p:cNvPr id="156" name="Rectangle 77"/>
          <p:cNvSpPr>
            <a:spLocks noChangeArrowheads="1"/>
          </p:cNvSpPr>
          <p:nvPr/>
        </p:nvSpPr>
        <p:spPr bwMode="auto">
          <a:xfrm>
            <a:off x="5629275" y="5090289"/>
            <a:ext cx="827088"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Liabilities</a:t>
            </a:r>
            <a:endParaRPr lang="en-US" dirty="0" smtClean="0">
              <a:solidFill>
                <a:prstClr val="black"/>
              </a:solidFill>
              <a:cs typeface="+mn-cs"/>
            </a:endParaRPr>
          </a:p>
        </p:txBody>
      </p:sp>
      <p:sp>
        <p:nvSpPr>
          <p:cNvPr id="157" name="Rectangle 78"/>
          <p:cNvSpPr>
            <a:spLocks noChangeArrowheads="1"/>
          </p:cNvSpPr>
          <p:nvPr/>
        </p:nvSpPr>
        <p:spPr bwMode="auto">
          <a:xfrm>
            <a:off x="5740400" y="5923726"/>
            <a:ext cx="57467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Equity</a:t>
            </a:r>
            <a:endParaRPr lang="en-US" dirty="0" smtClean="0">
              <a:solidFill>
                <a:prstClr val="black"/>
              </a:solidFill>
              <a:cs typeface="+mn-cs"/>
            </a:endParaRPr>
          </a:p>
        </p:txBody>
      </p:sp>
      <p:sp>
        <p:nvSpPr>
          <p:cNvPr id="158" name="Rectangle 79"/>
          <p:cNvSpPr>
            <a:spLocks noChangeArrowheads="1"/>
          </p:cNvSpPr>
          <p:nvPr/>
        </p:nvSpPr>
        <p:spPr bwMode="auto">
          <a:xfrm>
            <a:off x="5248275" y="1202501"/>
            <a:ext cx="2676310"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2060"/>
                </a:solidFill>
                <a:cs typeface="+mn-cs"/>
              </a:rPr>
              <a:t>For Year Ended December 31, 2017</a:t>
            </a:r>
            <a:endParaRPr lang="en-US" dirty="0" smtClean="0">
              <a:solidFill>
                <a:srgbClr val="002060"/>
              </a:solidFill>
              <a:cs typeface="+mn-cs"/>
            </a:endParaRPr>
          </a:p>
        </p:txBody>
      </p:sp>
      <p:sp>
        <p:nvSpPr>
          <p:cNvPr id="159" name="Rectangle 80"/>
          <p:cNvSpPr>
            <a:spLocks noChangeArrowheads="1"/>
          </p:cNvSpPr>
          <p:nvPr/>
        </p:nvSpPr>
        <p:spPr bwMode="auto">
          <a:xfrm>
            <a:off x="5257800" y="3259901"/>
            <a:ext cx="2676310"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2060"/>
                </a:solidFill>
                <a:cs typeface="+mn-cs"/>
              </a:rPr>
              <a:t>For Year Ended December 31, 2017</a:t>
            </a:r>
            <a:endParaRPr lang="en-US" dirty="0" smtClean="0">
              <a:solidFill>
                <a:srgbClr val="002060"/>
              </a:solidFill>
              <a:cs typeface="+mn-cs"/>
            </a:endParaRPr>
          </a:p>
        </p:txBody>
      </p:sp>
      <p:sp>
        <p:nvSpPr>
          <p:cNvPr id="160" name="Rectangle 81"/>
          <p:cNvSpPr>
            <a:spLocks noChangeArrowheads="1"/>
          </p:cNvSpPr>
          <p:nvPr/>
        </p:nvSpPr>
        <p:spPr bwMode="auto">
          <a:xfrm>
            <a:off x="3573463" y="4452114"/>
            <a:ext cx="1320800"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FFFFFF"/>
                </a:solidFill>
                <a:cs typeface="+mn-cs"/>
              </a:rPr>
              <a:t>Magic Company</a:t>
            </a:r>
            <a:endParaRPr lang="en-US" dirty="0" smtClean="0">
              <a:solidFill>
                <a:prstClr val="black"/>
              </a:solidFill>
              <a:cs typeface="+mn-cs"/>
            </a:endParaRPr>
          </a:p>
        </p:txBody>
      </p:sp>
      <p:sp>
        <p:nvSpPr>
          <p:cNvPr id="161" name="Rectangle 82"/>
          <p:cNvSpPr>
            <a:spLocks noChangeArrowheads="1"/>
          </p:cNvSpPr>
          <p:nvPr/>
        </p:nvSpPr>
        <p:spPr bwMode="auto">
          <a:xfrm>
            <a:off x="3684588" y="4668014"/>
            <a:ext cx="112871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FFFFFF"/>
                </a:solidFill>
                <a:cs typeface="+mn-cs"/>
              </a:rPr>
              <a:t>Balance Sheet</a:t>
            </a:r>
            <a:endParaRPr lang="en-US" dirty="0" smtClean="0">
              <a:solidFill>
                <a:prstClr val="black"/>
              </a:solidFill>
              <a:cs typeface="+mn-cs"/>
            </a:endParaRPr>
          </a:p>
        </p:txBody>
      </p:sp>
      <p:sp>
        <p:nvSpPr>
          <p:cNvPr id="162" name="Rectangle 83"/>
          <p:cNvSpPr>
            <a:spLocks noChangeArrowheads="1"/>
          </p:cNvSpPr>
          <p:nvPr/>
        </p:nvSpPr>
        <p:spPr bwMode="auto">
          <a:xfrm>
            <a:off x="3482975" y="4874389"/>
            <a:ext cx="1468351"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FFFFFF"/>
                </a:solidFill>
                <a:cs typeface="+mn-cs"/>
              </a:rPr>
              <a:t>December 31, 2017</a:t>
            </a:r>
            <a:endParaRPr lang="en-US" dirty="0" smtClean="0">
              <a:solidFill>
                <a:prstClr val="black"/>
              </a:solidFill>
              <a:cs typeface="+mn-cs"/>
            </a:endParaRPr>
          </a:p>
        </p:txBody>
      </p:sp>
      <p:sp>
        <p:nvSpPr>
          <p:cNvPr id="163" name="Rectangle 84"/>
          <p:cNvSpPr>
            <a:spLocks noChangeArrowheads="1"/>
          </p:cNvSpPr>
          <p:nvPr/>
        </p:nvSpPr>
        <p:spPr bwMode="auto">
          <a:xfrm>
            <a:off x="5913438" y="769114"/>
            <a:ext cx="12827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2060"/>
                </a:solidFill>
                <a:cs typeface="+mn-cs"/>
              </a:rPr>
              <a:t>Magic Company</a:t>
            </a:r>
            <a:endParaRPr lang="en-US" dirty="0" smtClean="0">
              <a:solidFill>
                <a:srgbClr val="002060"/>
              </a:solidFill>
              <a:cs typeface="+mn-cs"/>
            </a:endParaRPr>
          </a:p>
        </p:txBody>
      </p:sp>
      <p:sp>
        <p:nvSpPr>
          <p:cNvPr id="164" name="Rectangle 85"/>
          <p:cNvSpPr>
            <a:spLocks noChangeArrowheads="1"/>
          </p:cNvSpPr>
          <p:nvPr/>
        </p:nvSpPr>
        <p:spPr bwMode="auto">
          <a:xfrm>
            <a:off x="5924550" y="2826514"/>
            <a:ext cx="1281113"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2060"/>
                </a:solidFill>
                <a:cs typeface="+mn-cs"/>
              </a:rPr>
              <a:t>Magic Company</a:t>
            </a:r>
            <a:endParaRPr lang="en-US" dirty="0" smtClean="0">
              <a:solidFill>
                <a:srgbClr val="002060"/>
              </a:solidFill>
              <a:cs typeface="+mn-cs"/>
            </a:endParaRPr>
          </a:p>
        </p:txBody>
      </p:sp>
      <p:sp>
        <p:nvSpPr>
          <p:cNvPr id="165" name="Rectangle 86"/>
          <p:cNvSpPr>
            <a:spLocks noChangeArrowheads="1"/>
          </p:cNvSpPr>
          <p:nvPr/>
        </p:nvSpPr>
        <p:spPr bwMode="auto">
          <a:xfrm>
            <a:off x="5903913" y="986601"/>
            <a:ext cx="135572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2060"/>
                </a:solidFill>
                <a:cs typeface="+mn-cs"/>
              </a:rPr>
              <a:t>Income Statement</a:t>
            </a:r>
            <a:endParaRPr lang="en-US" dirty="0" smtClean="0">
              <a:solidFill>
                <a:srgbClr val="002060"/>
              </a:solidFill>
              <a:cs typeface="+mn-cs"/>
            </a:endParaRPr>
          </a:p>
        </p:txBody>
      </p:sp>
      <p:sp>
        <p:nvSpPr>
          <p:cNvPr id="166" name="Rectangle 87"/>
          <p:cNvSpPr>
            <a:spLocks noChangeArrowheads="1"/>
          </p:cNvSpPr>
          <p:nvPr/>
        </p:nvSpPr>
        <p:spPr bwMode="auto">
          <a:xfrm>
            <a:off x="5429250" y="3044001"/>
            <a:ext cx="211772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2060"/>
                </a:solidFill>
                <a:cs typeface="+mn-cs"/>
              </a:rPr>
              <a:t>Statement of Owner’s Equity</a:t>
            </a:r>
            <a:endParaRPr lang="en-US" dirty="0" smtClean="0">
              <a:solidFill>
                <a:srgbClr val="002060"/>
              </a:solidFill>
              <a:cs typeface="+mn-cs"/>
            </a:endParaRPr>
          </a:p>
        </p:txBody>
      </p:sp>
      <p:sp>
        <p:nvSpPr>
          <p:cNvPr id="167" name="Rectangle 88"/>
          <p:cNvSpPr>
            <a:spLocks noChangeArrowheads="1"/>
          </p:cNvSpPr>
          <p:nvPr/>
        </p:nvSpPr>
        <p:spPr bwMode="auto">
          <a:xfrm>
            <a:off x="588963" y="729426"/>
            <a:ext cx="19050" cy="2365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8" name="Rectangle 89"/>
          <p:cNvSpPr>
            <a:spLocks noChangeArrowheads="1"/>
          </p:cNvSpPr>
          <p:nvPr/>
        </p:nvSpPr>
        <p:spPr bwMode="auto">
          <a:xfrm>
            <a:off x="4178300" y="748476"/>
            <a:ext cx="20638" cy="21748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9" name="Rectangle 90"/>
          <p:cNvSpPr>
            <a:spLocks noChangeArrowheads="1"/>
          </p:cNvSpPr>
          <p:nvPr/>
        </p:nvSpPr>
        <p:spPr bwMode="auto">
          <a:xfrm>
            <a:off x="4743450" y="738951"/>
            <a:ext cx="3590925"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0" name="Rectangle 91"/>
          <p:cNvSpPr>
            <a:spLocks noChangeArrowheads="1"/>
          </p:cNvSpPr>
          <p:nvPr/>
        </p:nvSpPr>
        <p:spPr bwMode="auto">
          <a:xfrm>
            <a:off x="4743450" y="1388239"/>
            <a:ext cx="3590925"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1" name="Rectangle 92"/>
          <p:cNvSpPr>
            <a:spLocks noChangeArrowheads="1"/>
          </p:cNvSpPr>
          <p:nvPr/>
        </p:nvSpPr>
        <p:spPr bwMode="auto">
          <a:xfrm>
            <a:off x="4724400" y="738951"/>
            <a:ext cx="19050" cy="6699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2" name="Line 93"/>
          <p:cNvSpPr>
            <a:spLocks noChangeShapeType="1"/>
          </p:cNvSpPr>
          <p:nvPr/>
        </p:nvSpPr>
        <p:spPr bwMode="auto">
          <a:xfrm>
            <a:off x="3290888" y="6323776"/>
            <a:ext cx="90805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3" name="Rectangle 94"/>
          <p:cNvSpPr>
            <a:spLocks noChangeArrowheads="1"/>
          </p:cNvSpPr>
          <p:nvPr/>
        </p:nvSpPr>
        <p:spPr bwMode="auto">
          <a:xfrm>
            <a:off x="3290888" y="6323776"/>
            <a:ext cx="908050"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4" name="Line 95"/>
          <p:cNvSpPr>
            <a:spLocks noChangeShapeType="1"/>
          </p:cNvSpPr>
          <p:nvPr/>
        </p:nvSpPr>
        <p:spPr bwMode="auto">
          <a:xfrm>
            <a:off x="3290888" y="6530151"/>
            <a:ext cx="90805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5" name="Rectangle 96"/>
          <p:cNvSpPr>
            <a:spLocks noChangeArrowheads="1"/>
          </p:cNvSpPr>
          <p:nvPr/>
        </p:nvSpPr>
        <p:spPr bwMode="auto">
          <a:xfrm>
            <a:off x="3290888" y="6530151"/>
            <a:ext cx="908050"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6" name="Line 97"/>
          <p:cNvSpPr>
            <a:spLocks noChangeShapeType="1"/>
          </p:cNvSpPr>
          <p:nvPr/>
        </p:nvSpPr>
        <p:spPr bwMode="auto">
          <a:xfrm>
            <a:off x="3290888" y="6550789"/>
            <a:ext cx="90805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7" name="Rectangle 98"/>
          <p:cNvSpPr>
            <a:spLocks noChangeArrowheads="1"/>
          </p:cNvSpPr>
          <p:nvPr/>
        </p:nvSpPr>
        <p:spPr bwMode="auto">
          <a:xfrm>
            <a:off x="3290888" y="6550789"/>
            <a:ext cx="908050"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8" name="Rectangle 99"/>
          <p:cNvSpPr>
            <a:spLocks noChangeArrowheads="1"/>
          </p:cNvSpPr>
          <p:nvPr/>
        </p:nvSpPr>
        <p:spPr bwMode="auto">
          <a:xfrm>
            <a:off x="588963" y="4420364"/>
            <a:ext cx="19050" cy="6604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9" name="Rectangle 100"/>
          <p:cNvSpPr>
            <a:spLocks noChangeArrowheads="1"/>
          </p:cNvSpPr>
          <p:nvPr/>
        </p:nvSpPr>
        <p:spPr bwMode="auto">
          <a:xfrm>
            <a:off x="8313738" y="759589"/>
            <a:ext cx="20637" cy="64928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0" name="Rectangle 101"/>
          <p:cNvSpPr>
            <a:spLocks noChangeArrowheads="1"/>
          </p:cNvSpPr>
          <p:nvPr/>
        </p:nvSpPr>
        <p:spPr bwMode="auto">
          <a:xfrm>
            <a:off x="4733925" y="2796351"/>
            <a:ext cx="20638" cy="6699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1" name="Rectangle 102"/>
          <p:cNvSpPr>
            <a:spLocks noChangeArrowheads="1"/>
          </p:cNvSpPr>
          <p:nvPr/>
        </p:nvSpPr>
        <p:spPr bwMode="auto">
          <a:xfrm>
            <a:off x="8323263" y="2816989"/>
            <a:ext cx="20637" cy="64928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2" name="Rectangle 103"/>
          <p:cNvSpPr>
            <a:spLocks noChangeArrowheads="1"/>
          </p:cNvSpPr>
          <p:nvPr/>
        </p:nvSpPr>
        <p:spPr bwMode="auto">
          <a:xfrm>
            <a:off x="7767638" y="4441001"/>
            <a:ext cx="20637" cy="63976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3" name="Rectangle 104"/>
          <p:cNvSpPr>
            <a:spLocks noChangeArrowheads="1"/>
          </p:cNvSpPr>
          <p:nvPr/>
        </p:nvSpPr>
        <p:spPr bwMode="auto">
          <a:xfrm>
            <a:off x="608013" y="729426"/>
            <a:ext cx="3590925" cy="190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4" name="Rectangle 105"/>
          <p:cNvSpPr>
            <a:spLocks noChangeArrowheads="1"/>
          </p:cNvSpPr>
          <p:nvPr/>
        </p:nvSpPr>
        <p:spPr bwMode="auto">
          <a:xfrm>
            <a:off x="608013" y="945326"/>
            <a:ext cx="3590925"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5" name="Line 106"/>
          <p:cNvSpPr>
            <a:spLocks noChangeShapeType="1"/>
          </p:cNvSpPr>
          <p:nvPr/>
        </p:nvSpPr>
        <p:spPr bwMode="auto">
          <a:xfrm>
            <a:off x="2393950" y="3005901"/>
            <a:ext cx="18049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6" name="Rectangle 107"/>
          <p:cNvSpPr>
            <a:spLocks noChangeArrowheads="1"/>
          </p:cNvSpPr>
          <p:nvPr/>
        </p:nvSpPr>
        <p:spPr bwMode="auto">
          <a:xfrm>
            <a:off x="2393950" y="3005901"/>
            <a:ext cx="1804988"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7" name="Line 108"/>
          <p:cNvSpPr>
            <a:spLocks noChangeShapeType="1"/>
          </p:cNvSpPr>
          <p:nvPr/>
        </p:nvSpPr>
        <p:spPr bwMode="auto">
          <a:xfrm>
            <a:off x="2393950" y="3212276"/>
            <a:ext cx="18049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8" name="Rectangle 109"/>
          <p:cNvSpPr>
            <a:spLocks noChangeArrowheads="1"/>
          </p:cNvSpPr>
          <p:nvPr/>
        </p:nvSpPr>
        <p:spPr bwMode="auto">
          <a:xfrm>
            <a:off x="2393950" y="3212276"/>
            <a:ext cx="1804988"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9" name="Line 110"/>
          <p:cNvSpPr>
            <a:spLocks noChangeShapeType="1"/>
          </p:cNvSpPr>
          <p:nvPr/>
        </p:nvSpPr>
        <p:spPr bwMode="auto">
          <a:xfrm>
            <a:off x="2393950" y="3232914"/>
            <a:ext cx="18049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0" name="Rectangle 111"/>
          <p:cNvSpPr>
            <a:spLocks noChangeArrowheads="1"/>
          </p:cNvSpPr>
          <p:nvPr/>
        </p:nvSpPr>
        <p:spPr bwMode="auto">
          <a:xfrm>
            <a:off x="2393950" y="3232914"/>
            <a:ext cx="1804988" cy="111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1" name="Rectangle 112"/>
          <p:cNvSpPr>
            <a:spLocks noChangeArrowheads="1"/>
          </p:cNvSpPr>
          <p:nvPr/>
        </p:nvSpPr>
        <p:spPr bwMode="auto">
          <a:xfrm>
            <a:off x="4754563" y="2796351"/>
            <a:ext cx="3589337"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2" name="Rectangle 113"/>
          <p:cNvSpPr>
            <a:spLocks noChangeArrowheads="1"/>
          </p:cNvSpPr>
          <p:nvPr/>
        </p:nvSpPr>
        <p:spPr bwMode="auto">
          <a:xfrm>
            <a:off x="4754563" y="3445639"/>
            <a:ext cx="3589337"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3" name="Line 114"/>
          <p:cNvSpPr>
            <a:spLocks noChangeShapeType="1"/>
          </p:cNvSpPr>
          <p:nvPr/>
        </p:nvSpPr>
        <p:spPr bwMode="auto">
          <a:xfrm>
            <a:off x="7435850" y="4072701"/>
            <a:ext cx="90805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4" name="Rectangle 115"/>
          <p:cNvSpPr>
            <a:spLocks noChangeArrowheads="1"/>
          </p:cNvSpPr>
          <p:nvPr/>
        </p:nvSpPr>
        <p:spPr bwMode="auto">
          <a:xfrm>
            <a:off x="7435850" y="4072701"/>
            <a:ext cx="908050"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5" name="Line 116"/>
          <p:cNvSpPr>
            <a:spLocks noChangeShapeType="1"/>
          </p:cNvSpPr>
          <p:nvPr/>
        </p:nvSpPr>
        <p:spPr bwMode="auto">
          <a:xfrm>
            <a:off x="7435850" y="4279076"/>
            <a:ext cx="90805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6" name="Rectangle 117"/>
          <p:cNvSpPr>
            <a:spLocks noChangeArrowheads="1"/>
          </p:cNvSpPr>
          <p:nvPr/>
        </p:nvSpPr>
        <p:spPr bwMode="auto">
          <a:xfrm>
            <a:off x="7435850" y="4279076"/>
            <a:ext cx="908050"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7" name="Line 118"/>
          <p:cNvSpPr>
            <a:spLocks noChangeShapeType="1"/>
          </p:cNvSpPr>
          <p:nvPr/>
        </p:nvSpPr>
        <p:spPr bwMode="auto">
          <a:xfrm>
            <a:off x="7435850" y="4299714"/>
            <a:ext cx="90805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8" name="Rectangle 119"/>
          <p:cNvSpPr>
            <a:spLocks noChangeArrowheads="1"/>
          </p:cNvSpPr>
          <p:nvPr/>
        </p:nvSpPr>
        <p:spPr bwMode="auto">
          <a:xfrm>
            <a:off x="7435850" y="4299714"/>
            <a:ext cx="908050" cy="111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0" name="Rectangle 121"/>
          <p:cNvSpPr>
            <a:spLocks noChangeArrowheads="1"/>
          </p:cNvSpPr>
          <p:nvPr/>
        </p:nvSpPr>
        <p:spPr bwMode="auto">
          <a:xfrm>
            <a:off x="7426325" y="2472501"/>
            <a:ext cx="908050"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2" name="Rectangle 123"/>
          <p:cNvSpPr>
            <a:spLocks noChangeArrowheads="1"/>
          </p:cNvSpPr>
          <p:nvPr/>
        </p:nvSpPr>
        <p:spPr bwMode="auto">
          <a:xfrm>
            <a:off x="7426325" y="2655064"/>
            <a:ext cx="908050"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3" name="Line 124"/>
          <p:cNvSpPr>
            <a:spLocks noChangeShapeType="1"/>
          </p:cNvSpPr>
          <p:nvPr/>
        </p:nvSpPr>
        <p:spPr bwMode="auto">
          <a:xfrm>
            <a:off x="7426325" y="2675701"/>
            <a:ext cx="90805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4" name="Rectangle 125"/>
          <p:cNvSpPr>
            <a:spLocks noChangeArrowheads="1"/>
          </p:cNvSpPr>
          <p:nvPr/>
        </p:nvSpPr>
        <p:spPr bwMode="auto">
          <a:xfrm>
            <a:off x="7426325" y="2675701"/>
            <a:ext cx="908050"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5" name="Rectangle 126"/>
          <p:cNvSpPr>
            <a:spLocks noChangeArrowheads="1"/>
          </p:cNvSpPr>
          <p:nvPr/>
        </p:nvSpPr>
        <p:spPr bwMode="auto">
          <a:xfrm>
            <a:off x="608013" y="4420364"/>
            <a:ext cx="7180262"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6" name="Rectangle 127"/>
          <p:cNvSpPr>
            <a:spLocks noChangeArrowheads="1"/>
          </p:cNvSpPr>
          <p:nvPr/>
        </p:nvSpPr>
        <p:spPr bwMode="auto">
          <a:xfrm>
            <a:off x="608013" y="5060126"/>
            <a:ext cx="7180262"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7" name="Line 128"/>
          <p:cNvSpPr>
            <a:spLocks noChangeShapeType="1"/>
          </p:cNvSpPr>
          <p:nvPr/>
        </p:nvSpPr>
        <p:spPr bwMode="auto">
          <a:xfrm>
            <a:off x="6880225" y="5698301"/>
            <a:ext cx="90805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8" name="Rectangle 129"/>
          <p:cNvSpPr>
            <a:spLocks noChangeArrowheads="1"/>
          </p:cNvSpPr>
          <p:nvPr/>
        </p:nvSpPr>
        <p:spPr bwMode="auto">
          <a:xfrm>
            <a:off x="6880225" y="5698301"/>
            <a:ext cx="908050"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1" name="Line 132"/>
          <p:cNvSpPr>
            <a:spLocks noChangeShapeType="1"/>
          </p:cNvSpPr>
          <p:nvPr/>
        </p:nvSpPr>
        <p:spPr bwMode="auto">
          <a:xfrm>
            <a:off x="6880225" y="6323776"/>
            <a:ext cx="90805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2" name="Rectangle 133"/>
          <p:cNvSpPr>
            <a:spLocks noChangeArrowheads="1"/>
          </p:cNvSpPr>
          <p:nvPr/>
        </p:nvSpPr>
        <p:spPr bwMode="auto">
          <a:xfrm>
            <a:off x="6880225" y="6323776"/>
            <a:ext cx="908050"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3" name="Line 134"/>
          <p:cNvSpPr>
            <a:spLocks noChangeShapeType="1"/>
          </p:cNvSpPr>
          <p:nvPr/>
        </p:nvSpPr>
        <p:spPr bwMode="auto">
          <a:xfrm>
            <a:off x="6880225" y="6530151"/>
            <a:ext cx="90805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4" name="Rectangle 135"/>
          <p:cNvSpPr>
            <a:spLocks noChangeArrowheads="1"/>
          </p:cNvSpPr>
          <p:nvPr/>
        </p:nvSpPr>
        <p:spPr bwMode="auto">
          <a:xfrm>
            <a:off x="6880225" y="6530151"/>
            <a:ext cx="908050"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5" name="Line 136"/>
          <p:cNvSpPr>
            <a:spLocks noChangeShapeType="1"/>
          </p:cNvSpPr>
          <p:nvPr/>
        </p:nvSpPr>
        <p:spPr bwMode="auto">
          <a:xfrm>
            <a:off x="6880225" y="6550789"/>
            <a:ext cx="90805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6" name="Rectangle 137"/>
          <p:cNvSpPr>
            <a:spLocks noChangeArrowheads="1"/>
          </p:cNvSpPr>
          <p:nvPr/>
        </p:nvSpPr>
        <p:spPr bwMode="auto">
          <a:xfrm>
            <a:off x="6880225" y="6550789"/>
            <a:ext cx="908050"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cxnSp>
        <p:nvCxnSpPr>
          <p:cNvPr id="218" name="Elbow Connector 217"/>
          <p:cNvCxnSpPr>
            <a:endCxn id="95" idx="3"/>
          </p:cNvCxnSpPr>
          <p:nvPr/>
        </p:nvCxnSpPr>
        <p:spPr>
          <a:xfrm rot="5400000">
            <a:off x="7850187" y="2964627"/>
            <a:ext cx="1304925" cy="355600"/>
          </a:xfrm>
          <a:prstGeom prst="bentConnector2">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Elbow Connector 218"/>
          <p:cNvCxnSpPr/>
          <p:nvPr/>
        </p:nvCxnSpPr>
        <p:spPr>
          <a:xfrm rot="5400000">
            <a:off x="6992938" y="5050601"/>
            <a:ext cx="1874838" cy="433387"/>
          </a:xfrm>
          <a:prstGeom prst="bentConnector2">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7" name="Rectangle 5"/>
          <p:cNvSpPr>
            <a:spLocks noChangeArrowheads="1"/>
          </p:cNvSpPr>
          <p:nvPr/>
        </p:nvSpPr>
        <p:spPr bwMode="auto">
          <a:xfrm>
            <a:off x="511175" y="272226"/>
            <a:ext cx="8169275" cy="2428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3. Prepare the income statement and the statement of owner’s equity for the year ended December 31 and</a:t>
            </a:r>
            <a:endParaRPr lang="en-US" altLang="en-US" dirty="0" smtClean="0">
              <a:solidFill>
                <a:prstClr val="black"/>
              </a:solidFill>
              <a:cs typeface="+mn-cs"/>
            </a:endParaRPr>
          </a:p>
        </p:txBody>
      </p:sp>
      <p:sp>
        <p:nvSpPr>
          <p:cNvPr id="145" name="Rectangle 6"/>
          <p:cNvSpPr>
            <a:spLocks noChangeArrowheads="1"/>
          </p:cNvSpPr>
          <p:nvPr/>
        </p:nvSpPr>
        <p:spPr bwMode="auto">
          <a:xfrm>
            <a:off x="511175" y="483363"/>
            <a:ext cx="3690938" cy="2428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the unclassified balance sheet at December 31.</a:t>
            </a:r>
            <a:endParaRPr lang="en-US" altLang="en-US" dirty="0" smtClean="0">
              <a:solidFill>
                <a:prstClr val="black"/>
              </a:solidFill>
              <a:cs typeface="+mn-cs"/>
            </a:endParaRPr>
          </a:p>
        </p:txBody>
      </p:sp>
      <p:sp>
        <p:nvSpPr>
          <p:cNvPr id="138370" name="Slide Number Placeholder 149"/>
          <p:cNvSpPr>
            <a:spLocks noGrp="1"/>
          </p:cNvSpPr>
          <p:nvPr>
            <p:ph type="sldNum" sz="quarter" idx="12"/>
          </p:nvPr>
        </p:nvSpPr>
        <p:spPr bwMode="auto">
          <a:xfrm>
            <a:off x="6623050" y="639997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fld id="{8E8057C2-2A6C-483D-82B0-FA223621F86E}" type="slidenum">
              <a:rPr lang="en-US" altLang="en-US" sz="1200" smtClean="0">
                <a:solidFill>
                  <a:srgbClr val="898989"/>
                </a:solidFill>
                <a:latin typeface="Arial" charset="0"/>
              </a:rPr>
              <a:pPr eaLnBrk="1" hangingPunct="1">
                <a:spcBef>
                  <a:spcPct val="0"/>
                </a:spcBef>
                <a:buFontTx/>
                <a:buNone/>
              </a:pPr>
              <a:t>10</a:t>
            </a:fld>
            <a:endParaRPr lang="en-US" altLang="en-US" sz="1200" smtClean="0">
              <a:solidFill>
                <a:srgbClr val="898989"/>
              </a:solidFill>
              <a:latin typeface="Arial" charset="0"/>
            </a:endParaRPr>
          </a:p>
        </p:txBody>
      </p:sp>
      <p:sp>
        <p:nvSpPr>
          <p:cNvPr id="149" name="Rounded Rectangle 148"/>
          <p:cNvSpPr/>
          <p:nvPr/>
        </p:nvSpPr>
        <p:spPr>
          <a:xfrm>
            <a:off x="207963" y="6687315"/>
            <a:ext cx="4516437" cy="13542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work sheet and explain its usefulness.</a:t>
            </a:r>
          </a:p>
        </p:txBody>
      </p:sp>
      <p:sp>
        <p:nvSpPr>
          <p:cNvPr id="343" name="Rectangle 342"/>
          <p:cNvSpPr/>
          <p:nvPr/>
        </p:nvSpPr>
        <p:spPr>
          <a:xfrm>
            <a:off x="0" y="0"/>
            <a:ext cx="9067800" cy="261113"/>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prstClr val="white"/>
                </a:solidFill>
              </a:rPr>
              <a:t>NEED-TO-KNOW 4-1 Solution Part 3</a:t>
            </a:r>
            <a:endParaRPr lang="en-US" b="1" dirty="0">
              <a:solidFill>
                <a:prstClr val="white"/>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fade">
                                      <p:cBhvr>
                                        <p:cTn id="10" dur="500"/>
                                        <p:tgtEl>
                                          <p:spTgt spid="1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500"/>
                                        <p:tgtEl>
                                          <p:spTgt spid="1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6"/>
                                        </p:tgtEl>
                                        <p:attrNameLst>
                                          <p:attrName>style.visibility</p:attrName>
                                        </p:attrNameLst>
                                      </p:cBhvr>
                                      <p:to>
                                        <p:strVal val="visible"/>
                                      </p:to>
                                    </p:set>
                                    <p:animEffect transition="in" filter="fade">
                                      <p:cBhvr>
                                        <p:cTn id="16" dur="500"/>
                                        <p:tgtEl>
                                          <p:spTgt spid="13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8"/>
                                        </p:tgtEl>
                                        <p:attrNameLst>
                                          <p:attrName>style.visibility</p:attrName>
                                        </p:attrNameLst>
                                      </p:cBhvr>
                                      <p:to>
                                        <p:strVal val="visible"/>
                                      </p:to>
                                    </p:set>
                                    <p:animEffect transition="in" filter="fade">
                                      <p:cBhvr>
                                        <p:cTn id="19" dur="500"/>
                                        <p:tgtEl>
                                          <p:spTgt spid="1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9"/>
                                        </p:tgtEl>
                                        <p:attrNameLst>
                                          <p:attrName>style.visibility</p:attrName>
                                        </p:attrNameLst>
                                      </p:cBhvr>
                                      <p:to>
                                        <p:strVal val="visible"/>
                                      </p:to>
                                    </p:set>
                                    <p:animEffect transition="in" filter="fade">
                                      <p:cBhvr>
                                        <p:cTn id="22" dur="500"/>
                                        <p:tgtEl>
                                          <p:spTgt spid="1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1"/>
                                        </p:tgtEl>
                                        <p:attrNameLst>
                                          <p:attrName>style.visibility</p:attrName>
                                        </p:attrNameLst>
                                      </p:cBhvr>
                                      <p:to>
                                        <p:strVal val="visible"/>
                                      </p:to>
                                    </p:set>
                                    <p:animEffect transition="in" filter="fade">
                                      <p:cBhvr>
                                        <p:cTn id="25" dur="500"/>
                                        <p:tgtEl>
                                          <p:spTgt spid="14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2"/>
                                        </p:tgtEl>
                                        <p:attrNameLst>
                                          <p:attrName>style.visibility</p:attrName>
                                        </p:attrNameLst>
                                      </p:cBhvr>
                                      <p:to>
                                        <p:strVal val="visible"/>
                                      </p:to>
                                    </p:set>
                                    <p:animEffect transition="in" filter="fade">
                                      <p:cBhvr>
                                        <p:cTn id="28" dur="500"/>
                                        <p:tgtEl>
                                          <p:spTgt spid="14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3"/>
                                        </p:tgtEl>
                                        <p:attrNameLst>
                                          <p:attrName>style.visibility</p:attrName>
                                        </p:attrNameLst>
                                      </p:cBhvr>
                                      <p:to>
                                        <p:strVal val="visible"/>
                                      </p:to>
                                    </p:set>
                                    <p:animEffect transition="in" filter="fade">
                                      <p:cBhvr>
                                        <p:cTn id="31" dur="500"/>
                                        <p:tgtEl>
                                          <p:spTgt spid="14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7"/>
                                        </p:tgtEl>
                                        <p:attrNameLst>
                                          <p:attrName>style.visibility</p:attrName>
                                        </p:attrNameLst>
                                      </p:cBhvr>
                                      <p:to>
                                        <p:strVal val="visible"/>
                                      </p:to>
                                    </p:set>
                                    <p:animEffect transition="in" filter="fade">
                                      <p:cBhvr>
                                        <p:cTn id="34" dur="500"/>
                                        <p:tgtEl>
                                          <p:spTgt spid="1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5"/>
                                        </p:tgtEl>
                                        <p:attrNameLst>
                                          <p:attrName>style.visibility</p:attrName>
                                        </p:attrNameLst>
                                      </p:cBhvr>
                                      <p:to>
                                        <p:strVal val="visible"/>
                                      </p:to>
                                    </p:set>
                                    <p:animEffect transition="in" filter="fade">
                                      <p:cBhvr>
                                        <p:cTn id="37" dur="500"/>
                                        <p:tgtEl>
                                          <p:spTgt spid="15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6"/>
                                        </p:tgtEl>
                                        <p:attrNameLst>
                                          <p:attrName>style.visibility</p:attrName>
                                        </p:attrNameLst>
                                      </p:cBhvr>
                                      <p:to>
                                        <p:strVal val="visible"/>
                                      </p:to>
                                    </p:set>
                                    <p:animEffect transition="in" filter="fade">
                                      <p:cBhvr>
                                        <p:cTn id="40" dur="500"/>
                                        <p:tgtEl>
                                          <p:spTgt spid="15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1"/>
                                        </p:tgtEl>
                                        <p:attrNameLst>
                                          <p:attrName>style.visibility</p:attrName>
                                        </p:attrNameLst>
                                      </p:cBhvr>
                                      <p:to>
                                        <p:strVal val="visible"/>
                                      </p:to>
                                    </p:set>
                                    <p:animEffect transition="in" filter="fade">
                                      <p:cBhvr>
                                        <p:cTn id="43" dur="500"/>
                                        <p:tgtEl>
                                          <p:spTgt spid="15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5"/>
                                        </p:tgtEl>
                                        <p:attrNameLst>
                                          <p:attrName>style.visibility</p:attrName>
                                        </p:attrNameLst>
                                      </p:cBhvr>
                                      <p:to>
                                        <p:strVal val="visible"/>
                                      </p:to>
                                    </p:set>
                                    <p:animEffect transition="in" filter="fade">
                                      <p:cBhvr>
                                        <p:cTn id="46" dur="500"/>
                                        <p:tgtEl>
                                          <p:spTgt spid="13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0"/>
                                        </p:tgtEl>
                                        <p:attrNameLst>
                                          <p:attrName>style.visibility</p:attrName>
                                        </p:attrNameLst>
                                      </p:cBhvr>
                                      <p:to>
                                        <p:strVal val="visible"/>
                                      </p:to>
                                    </p:set>
                                    <p:animEffect transition="in" filter="fade">
                                      <p:cBhvr>
                                        <p:cTn id="49" dur="500"/>
                                        <p:tgtEl>
                                          <p:spTgt spid="14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4"/>
                                        </p:tgtEl>
                                        <p:attrNameLst>
                                          <p:attrName>style.visibility</p:attrName>
                                        </p:attrNameLst>
                                      </p:cBhvr>
                                      <p:to>
                                        <p:strVal val="visible"/>
                                      </p:to>
                                    </p:set>
                                    <p:animEffect transition="in" filter="fade">
                                      <p:cBhvr>
                                        <p:cTn id="52" dur="500"/>
                                        <p:tgtEl>
                                          <p:spTgt spid="144"/>
                                        </p:tgtEl>
                                      </p:cBhvr>
                                    </p:animEffect>
                                  </p:childTnLst>
                                </p:cTn>
                              </p:par>
                              <p:par>
                                <p:cTn id="53" presetID="10" presetClass="entr" presetSubtype="0" fill="hold" nodeType="with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fade">
                                      <p:cBhvr>
                                        <p:cTn id="55" dur="500"/>
                                        <p:tgtEl>
                                          <p:spTgt spid="20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8"/>
                                        </p:tgtEl>
                                        <p:attrNameLst>
                                          <p:attrName>style.visibility</p:attrName>
                                        </p:attrNameLst>
                                      </p:cBhvr>
                                      <p:to>
                                        <p:strVal val="visible"/>
                                      </p:to>
                                    </p:set>
                                    <p:animEffect transition="in" filter="fade">
                                      <p:cBhvr>
                                        <p:cTn id="58" dur="500"/>
                                        <p:tgtEl>
                                          <p:spTgt spid="208"/>
                                        </p:tgtEl>
                                      </p:cBhvr>
                                    </p:animEffect>
                                  </p:childTnLst>
                                </p:cTn>
                              </p:par>
                              <p:par>
                                <p:cTn id="59" presetID="10" presetClass="entr" presetSubtype="0" fill="hold" nodeType="withEffect">
                                  <p:stCondLst>
                                    <p:cond delay="0"/>
                                  </p:stCondLst>
                                  <p:childTnLst>
                                    <p:set>
                                      <p:cBhvr>
                                        <p:cTn id="60" dur="1" fill="hold">
                                          <p:stCondLst>
                                            <p:cond delay="0"/>
                                          </p:stCondLst>
                                        </p:cTn>
                                        <p:tgtEl>
                                          <p:spTgt spid="172"/>
                                        </p:tgtEl>
                                        <p:attrNameLst>
                                          <p:attrName>style.visibility</p:attrName>
                                        </p:attrNameLst>
                                      </p:cBhvr>
                                      <p:to>
                                        <p:strVal val="visible"/>
                                      </p:to>
                                    </p:set>
                                    <p:animEffect transition="in" filter="fade">
                                      <p:cBhvr>
                                        <p:cTn id="61" dur="500"/>
                                        <p:tgtEl>
                                          <p:spTgt spid="17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5"/>
                                        </p:tgtEl>
                                        <p:attrNameLst>
                                          <p:attrName>style.visibility</p:attrName>
                                        </p:attrNameLst>
                                      </p:cBhvr>
                                      <p:to>
                                        <p:strVal val="visible"/>
                                      </p:to>
                                    </p:set>
                                    <p:animEffect transition="in" filter="fade">
                                      <p:cBhvr>
                                        <p:cTn id="64" dur="500"/>
                                        <p:tgtEl>
                                          <p:spTgt spid="175"/>
                                        </p:tgtEl>
                                      </p:cBhvr>
                                    </p:animEffect>
                                  </p:childTnLst>
                                </p:cTn>
                              </p:par>
                              <p:par>
                                <p:cTn id="65" presetID="10" presetClass="entr" presetSubtype="0" fill="hold" nodeType="withEffect">
                                  <p:stCondLst>
                                    <p:cond delay="0"/>
                                  </p:stCondLst>
                                  <p:childTnLst>
                                    <p:set>
                                      <p:cBhvr>
                                        <p:cTn id="66" dur="1" fill="hold">
                                          <p:stCondLst>
                                            <p:cond delay="0"/>
                                          </p:stCondLst>
                                        </p:cTn>
                                        <p:tgtEl>
                                          <p:spTgt spid="176"/>
                                        </p:tgtEl>
                                        <p:attrNameLst>
                                          <p:attrName>style.visibility</p:attrName>
                                        </p:attrNameLst>
                                      </p:cBhvr>
                                      <p:to>
                                        <p:strVal val="visible"/>
                                      </p:to>
                                    </p:set>
                                    <p:animEffect transition="in" filter="fade">
                                      <p:cBhvr>
                                        <p:cTn id="67" dur="500"/>
                                        <p:tgtEl>
                                          <p:spTgt spid="17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77"/>
                                        </p:tgtEl>
                                        <p:attrNameLst>
                                          <p:attrName>style.visibility</p:attrName>
                                        </p:attrNameLst>
                                      </p:cBhvr>
                                      <p:to>
                                        <p:strVal val="visible"/>
                                      </p:to>
                                    </p:set>
                                    <p:animEffect transition="in" filter="fade">
                                      <p:cBhvr>
                                        <p:cTn id="70" dur="500"/>
                                        <p:tgtEl>
                                          <p:spTgt spid="17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73"/>
                                        </p:tgtEl>
                                        <p:attrNameLst>
                                          <p:attrName>style.visibility</p:attrName>
                                        </p:attrNameLst>
                                      </p:cBhvr>
                                      <p:to>
                                        <p:strVal val="visible"/>
                                      </p:to>
                                    </p:set>
                                    <p:animEffect transition="in" filter="fade">
                                      <p:cBhvr>
                                        <p:cTn id="73" dur="500"/>
                                        <p:tgtEl>
                                          <p:spTgt spid="17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52"/>
                                        </p:tgtEl>
                                        <p:attrNameLst>
                                          <p:attrName>style.visibility</p:attrName>
                                        </p:attrNameLst>
                                      </p:cBhvr>
                                      <p:to>
                                        <p:strVal val="visible"/>
                                      </p:to>
                                    </p:set>
                                    <p:animEffect transition="in" filter="fade">
                                      <p:cBhvr>
                                        <p:cTn id="76" dur="500"/>
                                        <p:tgtEl>
                                          <p:spTgt spid="15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91"/>
                                        </p:tgtEl>
                                        <p:attrNameLst>
                                          <p:attrName>style.visibility</p:attrName>
                                        </p:attrNameLst>
                                      </p:cBhvr>
                                      <p:to>
                                        <p:strVal val="visible"/>
                                      </p:to>
                                    </p:set>
                                    <p:animEffect transition="in" filter="fade">
                                      <p:cBhvr>
                                        <p:cTn id="81" dur="500"/>
                                        <p:tgtEl>
                                          <p:spTgt spid="9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2"/>
                                        </p:tgtEl>
                                        <p:attrNameLst>
                                          <p:attrName>style.visibility</p:attrName>
                                        </p:attrNameLst>
                                      </p:cBhvr>
                                      <p:to>
                                        <p:strVal val="visible"/>
                                      </p:to>
                                    </p:set>
                                    <p:animEffect transition="in" filter="fade">
                                      <p:cBhvr>
                                        <p:cTn id="84" dur="500"/>
                                        <p:tgtEl>
                                          <p:spTgt spid="9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89"/>
                                        </p:tgtEl>
                                        <p:attrNameLst>
                                          <p:attrName>style.visibility</p:attrName>
                                        </p:attrNameLst>
                                      </p:cBhvr>
                                      <p:to>
                                        <p:strVal val="visible"/>
                                      </p:to>
                                    </p:set>
                                    <p:animEffect transition="in" filter="fade">
                                      <p:cBhvr>
                                        <p:cTn id="87" dur="500"/>
                                        <p:tgtEl>
                                          <p:spTgt spid="8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0"/>
                                        </p:tgtEl>
                                        <p:attrNameLst>
                                          <p:attrName>style.visibility</p:attrName>
                                        </p:attrNameLst>
                                      </p:cBhvr>
                                      <p:to>
                                        <p:strVal val="visible"/>
                                      </p:to>
                                    </p:set>
                                    <p:animEffect transition="in" filter="fade">
                                      <p:cBhvr>
                                        <p:cTn id="90" dur="500"/>
                                        <p:tgtEl>
                                          <p:spTgt spid="9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93"/>
                                        </p:tgtEl>
                                        <p:attrNameLst>
                                          <p:attrName>style.visibility</p:attrName>
                                        </p:attrNameLst>
                                      </p:cBhvr>
                                      <p:to>
                                        <p:strVal val="visible"/>
                                      </p:to>
                                    </p:set>
                                    <p:animEffect transition="in" filter="fade">
                                      <p:cBhvr>
                                        <p:cTn id="93" dur="500"/>
                                        <p:tgtEl>
                                          <p:spTgt spid="9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96"/>
                                        </p:tgtEl>
                                        <p:attrNameLst>
                                          <p:attrName>style.visibility</p:attrName>
                                        </p:attrNameLst>
                                      </p:cBhvr>
                                      <p:to>
                                        <p:strVal val="visible"/>
                                      </p:to>
                                    </p:set>
                                    <p:animEffect transition="in" filter="fade">
                                      <p:cBhvr>
                                        <p:cTn id="96" dur="500"/>
                                        <p:tgtEl>
                                          <p:spTgt spid="9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25"/>
                                        </p:tgtEl>
                                        <p:attrNameLst>
                                          <p:attrName>style.visibility</p:attrName>
                                        </p:attrNameLst>
                                      </p:cBhvr>
                                      <p:to>
                                        <p:strVal val="visible"/>
                                      </p:to>
                                    </p:set>
                                    <p:animEffect transition="in" filter="fade">
                                      <p:cBhvr>
                                        <p:cTn id="99" dur="500"/>
                                        <p:tgtEl>
                                          <p:spTgt spid="12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97"/>
                                        </p:tgtEl>
                                        <p:attrNameLst>
                                          <p:attrName>style.visibility</p:attrName>
                                        </p:attrNameLst>
                                      </p:cBhvr>
                                      <p:to>
                                        <p:strVal val="visible"/>
                                      </p:to>
                                    </p:set>
                                    <p:animEffect transition="in" filter="fade">
                                      <p:cBhvr>
                                        <p:cTn id="102" dur="500"/>
                                        <p:tgtEl>
                                          <p:spTgt spid="9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26"/>
                                        </p:tgtEl>
                                        <p:attrNameLst>
                                          <p:attrName>style.visibility</p:attrName>
                                        </p:attrNameLst>
                                      </p:cBhvr>
                                      <p:to>
                                        <p:strVal val="visible"/>
                                      </p:to>
                                    </p:set>
                                    <p:animEffect transition="in" filter="fade">
                                      <p:cBhvr>
                                        <p:cTn id="105" dur="500"/>
                                        <p:tgtEl>
                                          <p:spTgt spid="126"/>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02"/>
                                        </p:tgtEl>
                                        <p:attrNameLst>
                                          <p:attrName>style.visibility</p:attrName>
                                        </p:attrNameLst>
                                      </p:cBhvr>
                                      <p:to>
                                        <p:strVal val="visible"/>
                                      </p:to>
                                    </p:set>
                                    <p:animEffect transition="in" filter="fade">
                                      <p:cBhvr>
                                        <p:cTn id="110" dur="500"/>
                                        <p:tgtEl>
                                          <p:spTgt spid="202"/>
                                        </p:tgtEl>
                                      </p:cBhvr>
                                    </p:animEffect>
                                  </p:childTnLst>
                                </p:cTn>
                              </p:par>
                              <p:par>
                                <p:cTn id="111" presetID="10" presetClass="entr" presetSubtype="0" fill="hold" nodeType="withEffect">
                                  <p:stCondLst>
                                    <p:cond delay="0"/>
                                  </p:stCondLst>
                                  <p:childTnLst>
                                    <p:set>
                                      <p:cBhvr>
                                        <p:cTn id="112" dur="1" fill="hold">
                                          <p:stCondLst>
                                            <p:cond delay="0"/>
                                          </p:stCondLst>
                                        </p:cTn>
                                        <p:tgtEl>
                                          <p:spTgt spid="203"/>
                                        </p:tgtEl>
                                        <p:attrNameLst>
                                          <p:attrName>style.visibility</p:attrName>
                                        </p:attrNameLst>
                                      </p:cBhvr>
                                      <p:to>
                                        <p:strVal val="visible"/>
                                      </p:to>
                                    </p:set>
                                    <p:animEffect transition="in" filter="fade">
                                      <p:cBhvr>
                                        <p:cTn id="113" dur="500"/>
                                        <p:tgtEl>
                                          <p:spTgt spid="203"/>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29"/>
                                        </p:tgtEl>
                                        <p:attrNameLst>
                                          <p:attrName>style.visibility</p:attrName>
                                        </p:attrNameLst>
                                      </p:cBhvr>
                                      <p:to>
                                        <p:strVal val="visible"/>
                                      </p:to>
                                    </p:set>
                                    <p:animEffect transition="in" filter="fade">
                                      <p:cBhvr>
                                        <p:cTn id="116" dur="500"/>
                                        <p:tgtEl>
                                          <p:spTgt spid="12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00"/>
                                        </p:tgtEl>
                                        <p:attrNameLst>
                                          <p:attrName>style.visibility</p:attrName>
                                        </p:attrNameLst>
                                      </p:cBhvr>
                                      <p:to>
                                        <p:strVal val="visible"/>
                                      </p:to>
                                    </p:set>
                                    <p:animEffect transition="in" filter="fade">
                                      <p:cBhvr>
                                        <p:cTn id="119" dur="500"/>
                                        <p:tgtEl>
                                          <p:spTgt spid="20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31"/>
                                        </p:tgtEl>
                                        <p:attrNameLst>
                                          <p:attrName>style.visibility</p:attrName>
                                        </p:attrNameLst>
                                      </p:cBhvr>
                                      <p:to>
                                        <p:strVal val="visible"/>
                                      </p:to>
                                    </p:set>
                                    <p:animEffect transition="in" filter="fade">
                                      <p:cBhvr>
                                        <p:cTn id="122" dur="500"/>
                                        <p:tgtEl>
                                          <p:spTgt spid="131"/>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30"/>
                                        </p:tgtEl>
                                        <p:attrNameLst>
                                          <p:attrName>style.visibility</p:attrName>
                                        </p:attrNameLst>
                                      </p:cBhvr>
                                      <p:to>
                                        <p:strVal val="visible"/>
                                      </p:to>
                                    </p:set>
                                    <p:animEffect transition="in" filter="fade">
                                      <p:cBhvr>
                                        <p:cTn id="125" dur="500"/>
                                        <p:tgtEl>
                                          <p:spTgt spid="130"/>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98"/>
                                        </p:tgtEl>
                                        <p:attrNameLst>
                                          <p:attrName>style.visibility</p:attrName>
                                        </p:attrNameLst>
                                      </p:cBhvr>
                                      <p:to>
                                        <p:strVal val="visible"/>
                                      </p:to>
                                    </p:set>
                                    <p:animEffect transition="in" filter="fade">
                                      <p:cBhvr>
                                        <p:cTn id="128" dur="500"/>
                                        <p:tgtEl>
                                          <p:spTgt spid="98"/>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24"/>
                                        </p:tgtEl>
                                        <p:attrNameLst>
                                          <p:attrName>style.visibility</p:attrName>
                                        </p:attrNameLst>
                                      </p:cBhvr>
                                      <p:to>
                                        <p:strVal val="visible"/>
                                      </p:to>
                                    </p:set>
                                    <p:animEffect transition="in" filter="fade">
                                      <p:cBhvr>
                                        <p:cTn id="131" dur="500"/>
                                        <p:tgtEl>
                                          <p:spTgt spid="124"/>
                                        </p:tgtEl>
                                      </p:cBhvr>
                                    </p:animEffect>
                                  </p:childTnLst>
                                </p:cTn>
                              </p:par>
                              <p:par>
                                <p:cTn id="132" presetID="10" presetClass="entr" presetSubtype="0" fill="hold" nodeType="withEffect">
                                  <p:stCondLst>
                                    <p:cond delay="0"/>
                                  </p:stCondLst>
                                  <p:childTnLst>
                                    <p:set>
                                      <p:cBhvr>
                                        <p:cTn id="133" dur="1" fill="hold">
                                          <p:stCondLst>
                                            <p:cond delay="0"/>
                                          </p:stCondLst>
                                        </p:cTn>
                                        <p:tgtEl>
                                          <p:spTgt spid="193"/>
                                        </p:tgtEl>
                                        <p:attrNameLst>
                                          <p:attrName>style.visibility</p:attrName>
                                        </p:attrNameLst>
                                      </p:cBhvr>
                                      <p:to>
                                        <p:strVal val="visible"/>
                                      </p:to>
                                    </p:set>
                                    <p:animEffect transition="in" filter="fade">
                                      <p:cBhvr>
                                        <p:cTn id="134" dur="500"/>
                                        <p:tgtEl>
                                          <p:spTgt spid="193"/>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127"/>
                                        </p:tgtEl>
                                        <p:attrNameLst>
                                          <p:attrName>style.visibility</p:attrName>
                                        </p:attrNameLst>
                                      </p:cBhvr>
                                      <p:to>
                                        <p:strVal val="visible"/>
                                      </p:to>
                                    </p:set>
                                    <p:animEffect transition="in" filter="fade">
                                      <p:cBhvr>
                                        <p:cTn id="139" dur="500"/>
                                        <p:tgtEl>
                                          <p:spTgt spid="127"/>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94"/>
                                        </p:tgtEl>
                                        <p:attrNameLst>
                                          <p:attrName>style.visibility</p:attrName>
                                        </p:attrNameLst>
                                      </p:cBhvr>
                                      <p:to>
                                        <p:strVal val="visible"/>
                                      </p:to>
                                    </p:set>
                                    <p:animEffect transition="in" filter="fade">
                                      <p:cBhvr>
                                        <p:cTn id="142" dur="500"/>
                                        <p:tgtEl>
                                          <p:spTgt spid="94"/>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95"/>
                                        </p:tgtEl>
                                        <p:attrNameLst>
                                          <p:attrName>style.visibility</p:attrName>
                                        </p:attrNameLst>
                                      </p:cBhvr>
                                      <p:to>
                                        <p:strVal val="visible"/>
                                      </p:to>
                                    </p:set>
                                    <p:animEffect transition="in" filter="fade">
                                      <p:cBhvr>
                                        <p:cTn id="145" dur="500"/>
                                        <p:tgtEl>
                                          <p:spTgt spid="95"/>
                                        </p:tgtEl>
                                      </p:cBhvr>
                                    </p:animEffect>
                                  </p:childTnLst>
                                </p:cTn>
                              </p:par>
                              <p:par>
                                <p:cTn id="146" presetID="10" presetClass="entr" presetSubtype="0" fill="hold" nodeType="withEffect">
                                  <p:stCondLst>
                                    <p:cond delay="0"/>
                                  </p:stCondLst>
                                  <p:childTnLst>
                                    <p:set>
                                      <p:cBhvr>
                                        <p:cTn id="147" dur="1" fill="hold">
                                          <p:stCondLst>
                                            <p:cond delay="0"/>
                                          </p:stCondLst>
                                        </p:cTn>
                                        <p:tgtEl>
                                          <p:spTgt spid="218"/>
                                        </p:tgtEl>
                                        <p:attrNameLst>
                                          <p:attrName>style.visibility</p:attrName>
                                        </p:attrNameLst>
                                      </p:cBhvr>
                                      <p:to>
                                        <p:strVal val="visible"/>
                                      </p:to>
                                    </p:set>
                                    <p:animEffect transition="in" filter="fade">
                                      <p:cBhvr>
                                        <p:cTn id="148" dur="500"/>
                                        <p:tgtEl>
                                          <p:spTgt spid="218"/>
                                        </p:tgtEl>
                                      </p:cBhvr>
                                    </p:animEffect>
                                  </p:childTnLst>
                                </p:cTn>
                              </p:par>
                              <p:par>
                                <p:cTn id="149" presetID="10" presetClass="entr" presetSubtype="0" fill="hold" nodeType="withEffect">
                                  <p:stCondLst>
                                    <p:cond delay="0"/>
                                  </p:stCondLst>
                                  <p:childTnLst>
                                    <p:set>
                                      <p:cBhvr>
                                        <p:cTn id="150" dur="1" fill="hold">
                                          <p:stCondLst>
                                            <p:cond delay="0"/>
                                          </p:stCondLst>
                                        </p:cTn>
                                        <p:tgtEl>
                                          <p:spTgt spid="195"/>
                                        </p:tgtEl>
                                        <p:attrNameLst>
                                          <p:attrName>style.visibility</p:attrName>
                                        </p:attrNameLst>
                                      </p:cBhvr>
                                      <p:to>
                                        <p:strVal val="visible"/>
                                      </p:to>
                                    </p:set>
                                    <p:animEffect transition="in" filter="fade">
                                      <p:cBhvr>
                                        <p:cTn id="151" dur="500"/>
                                        <p:tgtEl>
                                          <p:spTgt spid="195"/>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96"/>
                                        </p:tgtEl>
                                        <p:attrNameLst>
                                          <p:attrName>style.visibility</p:attrName>
                                        </p:attrNameLst>
                                      </p:cBhvr>
                                      <p:to>
                                        <p:strVal val="visible"/>
                                      </p:to>
                                    </p:set>
                                    <p:animEffect transition="in" filter="fade">
                                      <p:cBhvr>
                                        <p:cTn id="154" dur="500"/>
                                        <p:tgtEl>
                                          <p:spTgt spid="196"/>
                                        </p:tgtEl>
                                      </p:cBhvr>
                                    </p:animEffect>
                                  </p:childTnLst>
                                </p:cTn>
                              </p:par>
                              <p:par>
                                <p:cTn id="155" presetID="10" presetClass="entr" presetSubtype="0" fill="hold" nodeType="withEffect">
                                  <p:stCondLst>
                                    <p:cond delay="0"/>
                                  </p:stCondLst>
                                  <p:childTnLst>
                                    <p:set>
                                      <p:cBhvr>
                                        <p:cTn id="156" dur="1" fill="hold">
                                          <p:stCondLst>
                                            <p:cond delay="0"/>
                                          </p:stCondLst>
                                        </p:cTn>
                                        <p:tgtEl>
                                          <p:spTgt spid="197"/>
                                        </p:tgtEl>
                                        <p:attrNameLst>
                                          <p:attrName>style.visibility</p:attrName>
                                        </p:attrNameLst>
                                      </p:cBhvr>
                                      <p:to>
                                        <p:strVal val="visible"/>
                                      </p:to>
                                    </p:set>
                                    <p:animEffect transition="in" filter="fade">
                                      <p:cBhvr>
                                        <p:cTn id="157" dur="500"/>
                                        <p:tgtEl>
                                          <p:spTgt spid="197"/>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98"/>
                                        </p:tgtEl>
                                        <p:attrNameLst>
                                          <p:attrName>style.visibility</p:attrName>
                                        </p:attrNameLst>
                                      </p:cBhvr>
                                      <p:to>
                                        <p:strVal val="visible"/>
                                      </p:to>
                                    </p:set>
                                    <p:animEffect transition="in" filter="fade">
                                      <p:cBhvr>
                                        <p:cTn id="160" dur="500"/>
                                        <p:tgtEl>
                                          <p:spTgt spid="198"/>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28"/>
                                        </p:tgtEl>
                                        <p:attrNameLst>
                                          <p:attrName>style.visibility</p:attrName>
                                        </p:attrNameLst>
                                      </p:cBhvr>
                                      <p:to>
                                        <p:strVal val="visible"/>
                                      </p:to>
                                    </p:set>
                                    <p:animEffect transition="in" filter="fade">
                                      <p:cBhvr>
                                        <p:cTn id="163" dur="500"/>
                                        <p:tgtEl>
                                          <p:spTgt spid="128"/>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10" presetClass="entr" presetSubtype="0" fill="hold" nodeType="clickEffect">
                                  <p:stCondLst>
                                    <p:cond delay="0"/>
                                  </p:stCondLst>
                                  <p:childTnLst>
                                    <p:set>
                                      <p:cBhvr>
                                        <p:cTn id="167" dur="1" fill="hold">
                                          <p:stCondLst>
                                            <p:cond delay="0"/>
                                          </p:stCondLst>
                                        </p:cTn>
                                        <p:tgtEl>
                                          <p:spTgt spid="219"/>
                                        </p:tgtEl>
                                        <p:attrNameLst>
                                          <p:attrName>style.visibility</p:attrName>
                                        </p:attrNameLst>
                                      </p:cBhvr>
                                      <p:to>
                                        <p:strVal val="visible"/>
                                      </p:to>
                                    </p:set>
                                    <p:animEffect transition="in" filter="fade">
                                      <p:cBhvr>
                                        <p:cTn id="168" dur="500"/>
                                        <p:tgtEl>
                                          <p:spTgt spid="219"/>
                                        </p:tgtEl>
                                      </p:cBhvr>
                                    </p:animEffect>
                                  </p:childTnLst>
                                </p:cTn>
                              </p:par>
                              <p:par>
                                <p:cTn id="169" presetID="10" presetClass="entr" presetSubtype="0" fill="hold" nodeType="withEffect">
                                  <p:stCondLst>
                                    <p:cond delay="0"/>
                                  </p:stCondLst>
                                  <p:childTnLst>
                                    <p:set>
                                      <p:cBhvr>
                                        <p:cTn id="170" dur="1" fill="hold">
                                          <p:stCondLst>
                                            <p:cond delay="0"/>
                                          </p:stCondLst>
                                        </p:cTn>
                                        <p:tgtEl>
                                          <p:spTgt spid="215"/>
                                        </p:tgtEl>
                                        <p:attrNameLst>
                                          <p:attrName>style.visibility</p:attrName>
                                        </p:attrNameLst>
                                      </p:cBhvr>
                                      <p:to>
                                        <p:strVal val="visible"/>
                                      </p:to>
                                    </p:set>
                                    <p:animEffect transition="in" filter="fade">
                                      <p:cBhvr>
                                        <p:cTn id="171" dur="500"/>
                                        <p:tgtEl>
                                          <p:spTgt spid="215"/>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216"/>
                                        </p:tgtEl>
                                        <p:attrNameLst>
                                          <p:attrName>style.visibility</p:attrName>
                                        </p:attrNameLst>
                                      </p:cBhvr>
                                      <p:to>
                                        <p:strVal val="visible"/>
                                      </p:to>
                                    </p:set>
                                    <p:animEffect transition="in" filter="fade">
                                      <p:cBhvr>
                                        <p:cTn id="174" dur="500"/>
                                        <p:tgtEl>
                                          <p:spTgt spid="216"/>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214"/>
                                        </p:tgtEl>
                                        <p:attrNameLst>
                                          <p:attrName>style.visibility</p:attrName>
                                        </p:attrNameLst>
                                      </p:cBhvr>
                                      <p:to>
                                        <p:strVal val="visible"/>
                                      </p:to>
                                    </p:set>
                                    <p:animEffect transition="in" filter="fade">
                                      <p:cBhvr>
                                        <p:cTn id="177" dur="500"/>
                                        <p:tgtEl>
                                          <p:spTgt spid="214"/>
                                        </p:tgtEl>
                                      </p:cBhvr>
                                    </p:animEffect>
                                  </p:childTnLst>
                                </p:cTn>
                              </p:par>
                              <p:par>
                                <p:cTn id="178" presetID="10" presetClass="entr" presetSubtype="0" fill="hold" nodeType="withEffect">
                                  <p:stCondLst>
                                    <p:cond delay="0"/>
                                  </p:stCondLst>
                                  <p:childTnLst>
                                    <p:set>
                                      <p:cBhvr>
                                        <p:cTn id="179" dur="1" fill="hold">
                                          <p:stCondLst>
                                            <p:cond delay="0"/>
                                          </p:stCondLst>
                                        </p:cTn>
                                        <p:tgtEl>
                                          <p:spTgt spid="213"/>
                                        </p:tgtEl>
                                        <p:attrNameLst>
                                          <p:attrName>style.visibility</p:attrName>
                                        </p:attrNameLst>
                                      </p:cBhvr>
                                      <p:to>
                                        <p:strVal val="visible"/>
                                      </p:to>
                                    </p:set>
                                    <p:animEffect transition="in" filter="fade">
                                      <p:cBhvr>
                                        <p:cTn id="180" dur="500"/>
                                        <p:tgtEl>
                                          <p:spTgt spid="213"/>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212"/>
                                        </p:tgtEl>
                                        <p:attrNameLst>
                                          <p:attrName>style.visibility</p:attrName>
                                        </p:attrNameLst>
                                      </p:cBhvr>
                                      <p:to>
                                        <p:strVal val="visible"/>
                                      </p:to>
                                    </p:set>
                                    <p:animEffect transition="in" filter="fade">
                                      <p:cBhvr>
                                        <p:cTn id="183" dur="500"/>
                                        <p:tgtEl>
                                          <p:spTgt spid="212"/>
                                        </p:tgtEl>
                                      </p:cBhvr>
                                    </p:animEffect>
                                  </p:childTnLst>
                                </p:cTn>
                              </p:par>
                              <p:par>
                                <p:cTn id="184" presetID="10" presetClass="entr" presetSubtype="0" fill="hold" nodeType="withEffect">
                                  <p:stCondLst>
                                    <p:cond delay="0"/>
                                  </p:stCondLst>
                                  <p:childTnLst>
                                    <p:set>
                                      <p:cBhvr>
                                        <p:cTn id="185" dur="1" fill="hold">
                                          <p:stCondLst>
                                            <p:cond delay="0"/>
                                          </p:stCondLst>
                                        </p:cTn>
                                        <p:tgtEl>
                                          <p:spTgt spid="211"/>
                                        </p:tgtEl>
                                        <p:attrNameLst>
                                          <p:attrName>style.visibility</p:attrName>
                                        </p:attrNameLst>
                                      </p:cBhvr>
                                      <p:to>
                                        <p:strVal val="visible"/>
                                      </p:to>
                                    </p:set>
                                    <p:animEffect transition="in" filter="fade">
                                      <p:cBhvr>
                                        <p:cTn id="186" dur="500"/>
                                        <p:tgtEl>
                                          <p:spTgt spid="211"/>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47"/>
                                        </p:tgtEl>
                                        <p:attrNameLst>
                                          <p:attrName>style.visibility</p:attrName>
                                        </p:attrNameLst>
                                      </p:cBhvr>
                                      <p:to>
                                        <p:strVal val="visible"/>
                                      </p:to>
                                    </p:set>
                                    <p:animEffect transition="in" filter="fade">
                                      <p:cBhvr>
                                        <p:cTn id="189" dur="500"/>
                                        <p:tgtEl>
                                          <p:spTgt spid="147"/>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53"/>
                                        </p:tgtEl>
                                        <p:attrNameLst>
                                          <p:attrName>style.visibility</p:attrName>
                                        </p:attrNameLst>
                                      </p:cBhvr>
                                      <p:to>
                                        <p:strVal val="visible"/>
                                      </p:to>
                                    </p:set>
                                    <p:animEffect transition="in" filter="fade">
                                      <p:cBhvr>
                                        <p:cTn id="192" dur="500"/>
                                        <p:tgtEl>
                                          <p:spTgt spid="153"/>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48"/>
                                        </p:tgtEl>
                                        <p:attrNameLst>
                                          <p:attrName>style.visibility</p:attrName>
                                        </p:attrNameLst>
                                      </p:cBhvr>
                                      <p:to>
                                        <p:strVal val="visible"/>
                                      </p:to>
                                    </p:set>
                                    <p:animEffect transition="in" filter="fade">
                                      <p:cBhvr>
                                        <p:cTn id="195" dur="500"/>
                                        <p:tgtEl>
                                          <p:spTgt spid="148"/>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54"/>
                                        </p:tgtEl>
                                        <p:attrNameLst>
                                          <p:attrName>style.visibility</p:attrName>
                                        </p:attrNameLst>
                                      </p:cBhvr>
                                      <p:to>
                                        <p:strVal val="visible"/>
                                      </p:to>
                                    </p:set>
                                    <p:animEffect transition="in" filter="fade">
                                      <p:cBhvr>
                                        <p:cTn id="198" dur="500"/>
                                        <p:tgtEl>
                                          <p:spTgt spid="154"/>
                                        </p:tgtEl>
                                      </p:cBhvr>
                                    </p:animEffect>
                                  </p:childTnLst>
                                </p:cTn>
                              </p:par>
                              <p:par>
                                <p:cTn id="199" presetID="10" presetClass="entr" presetSubtype="0" fill="hold" nodeType="withEffect">
                                  <p:stCondLst>
                                    <p:cond delay="0"/>
                                  </p:stCondLst>
                                  <p:childTnLst>
                                    <p:set>
                                      <p:cBhvr>
                                        <p:cTn id="200" dur="1" fill="hold">
                                          <p:stCondLst>
                                            <p:cond delay="0"/>
                                          </p:stCondLst>
                                        </p:cTn>
                                        <p:tgtEl>
                                          <p:spTgt spid="174"/>
                                        </p:tgtEl>
                                        <p:attrNameLst>
                                          <p:attrName>style.visibility</p:attrName>
                                        </p:attrNameLst>
                                      </p:cBhvr>
                                      <p:to>
                                        <p:strVal val="visible"/>
                                      </p:to>
                                    </p:set>
                                    <p:animEffect transition="in" filter="fade">
                                      <p:cBhvr>
                                        <p:cTn id="201" dur="500"/>
                                        <p:tgtEl>
                                          <p:spTgt spid="174"/>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204"/>
                                        </p:tgtEl>
                                        <p:attrNameLst>
                                          <p:attrName>style.visibility</p:attrName>
                                        </p:attrNameLst>
                                      </p:cBhvr>
                                      <p:to>
                                        <p:strVal val="visible"/>
                                      </p:to>
                                    </p:set>
                                    <p:animEffect transition="in" filter="fade">
                                      <p:cBhvr>
                                        <p:cTn id="204" dur="500"/>
                                        <p:tgtEl>
                                          <p:spTgt spid="204"/>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94"/>
                                        </p:tgtEl>
                                        <p:attrNameLst>
                                          <p:attrName>style.visibility</p:attrName>
                                        </p:attrNameLst>
                                      </p:cBhvr>
                                      <p:to>
                                        <p:strVal val="visible"/>
                                      </p:to>
                                    </p:set>
                                    <p:animEffect transition="in" filter="fade">
                                      <p:cBhvr>
                                        <p:cTn id="207"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1" grpId="0"/>
      <p:bldP spid="92" grpId="0"/>
      <p:bldP spid="93" grpId="0"/>
      <p:bldP spid="94" grpId="0"/>
      <p:bldP spid="95" grpId="0"/>
      <p:bldP spid="96" grpId="0"/>
      <p:bldP spid="97" grpId="0"/>
      <p:bldP spid="98" grpId="0"/>
      <p:bldP spid="124" grpId="0"/>
      <p:bldP spid="125" grpId="0"/>
      <p:bldP spid="126" grpId="0"/>
      <p:bldP spid="127" grpId="0"/>
      <p:bldP spid="128" grpId="0"/>
      <p:bldP spid="129" grpId="0"/>
      <p:bldP spid="130" grpId="0"/>
      <p:bldP spid="131" grpId="0"/>
      <p:bldP spid="132" grpId="0"/>
      <p:bldP spid="133" grpId="0"/>
      <p:bldP spid="134" grpId="0"/>
      <p:bldP spid="135" grpId="0"/>
      <p:bldP spid="136" grpId="0"/>
      <p:bldP spid="138" grpId="0"/>
      <p:bldP spid="139" grpId="0"/>
      <p:bldP spid="140" grpId="0"/>
      <p:bldP spid="141" grpId="0"/>
      <p:bldP spid="142" grpId="0"/>
      <p:bldP spid="143" grpId="0"/>
      <p:bldP spid="144" grpId="0"/>
      <p:bldP spid="147" grpId="0"/>
      <p:bldP spid="148" grpId="0"/>
      <p:bldP spid="151" grpId="0"/>
      <p:bldP spid="152" grpId="0"/>
      <p:bldP spid="153" grpId="0"/>
      <p:bldP spid="154" grpId="0"/>
      <p:bldP spid="155" grpId="0"/>
      <p:bldP spid="156" grpId="0"/>
      <p:bldP spid="157" grpId="0"/>
      <p:bldP spid="173" grpId="0" animBg="1"/>
      <p:bldP spid="175" grpId="0" animBg="1"/>
      <p:bldP spid="177" grpId="0" animBg="1"/>
      <p:bldP spid="194" grpId="0" animBg="1"/>
      <p:bldP spid="196" grpId="0" animBg="1"/>
      <p:bldP spid="198" grpId="0" animBg="1"/>
      <p:bldP spid="200" grpId="0" animBg="1"/>
      <p:bldP spid="202" grpId="0" animBg="1"/>
      <p:bldP spid="204" grpId="0" animBg="1"/>
      <p:bldP spid="208" grpId="0" animBg="1"/>
      <p:bldP spid="212" grpId="0" animBg="1"/>
      <p:bldP spid="214" grpId="0" animBg="1"/>
      <p:bldP spid="2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4"/>
          <p:cNvSpPr>
            <a:spLocks noGrp="1"/>
          </p:cNvSpPr>
          <p:nvPr>
            <p:ph type="ctrTitle"/>
          </p:nvPr>
        </p:nvSpPr>
        <p:spPr>
          <a:xfrm>
            <a:off x="914400" y="1828800"/>
            <a:ext cx="7315200" cy="3124200"/>
          </a:xfrm>
        </p:spPr>
        <p:txBody>
          <a:bodyPr/>
          <a:lstStyle/>
          <a:p>
            <a:r>
              <a:rPr lang="en-US" altLang="en-US" dirty="0" smtClean="0"/>
              <a:t> C1:	 </a:t>
            </a:r>
            <a:br>
              <a:rPr lang="en-US" altLang="en-US" dirty="0" smtClean="0"/>
            </a:br>
            <a:r>
              <a:rPr lang="en-US" altLang="en-US" dirty="0" smtClean="0"/>
              <a:t>Explain why temporary accounts are closed each period.</a:t>
            </a:r>
          </a:p>
        </p:txBody>
      </p:sp>
      <p:sp>
        <p:nvSpPr>
          <p:cNvPr id="1392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fld id="{F8DC886F-9C04-46DE-B0DE-7E68A46DE254}" type="slidenum">
              <a:rPr lang="en-US" altLang="en-US" sz="1200" smtClean="0">
                <a:solidFill>
                  <a:srgbClr val="898989"/>
                </a:solidFill>
                <a:latin typeface="Arial" charset="0"/>
              </a:rPr>
              <a:pPr eaLnBrk="1" hangingPunct="1">
                <a:spcBef>
                  <a:spcPct val="0"/>
                </a:spcBef>
                <a:buFontTx/>
                <a:buNone/>
              </a:pPr>
              <a:t>11</a:t>
            </a:fld>
            <a:endParaRPr lang="en-US" altLang="en-US" sz="1200" smtClean="0">
              <a:solidFill>
                <a:srgbClr val="898989"/>
              </a:solidFill>
              <a:latin typeface="Arial"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92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499" y="1979720"/>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838628"/>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0" y="1905000"/>
            <a:ext cx="906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endParaRPr lang="en-US" altLang="en-US" sz="1800">
              <a:latin typeface="Arial" charset="0"/>
            </a:endParaRPr>
          </a:p>
        </p:txBody>
      </p:sp>
      <p:sp>
        <p:nvSpPr>
          <p:cNvPr id="140291" name="Rectangle 25"/>
          <p:cNvSpPr>
            <a:spLocks noGrp="1" noChangeArrowheads="1"/>
          </p:cNvSpPr>
          <p:nvPr>
            <p:ph type="title"/>
          </p:nvPr>
        </p:nvSpPr>
        <p:spPr/>
        <p:txBody>
          <a:bodyPr/>
          <a:lstStyle/>
          <a:p>
            <a:r>
              <a:rPr lang="en-US" altLang="en-US" b="1" dirty="0" smtClean="0"/>
              <a:t>Closing Process</a:t>
            </a:r>
          </a:p>
        </p:txBody>
      </p:sp>
      <p:sp>
        <p:nvSpPr>
          <p:cNvPr id="140292" name="Rectangle 3"/>
          <p:cNvSpPr>
            <a:spLocks noGrp="1" noChangeArrowheads="1"/>
          </p:cNvSpPr>
          <p:nvPr>
            <p:ph type="body" sz="half" idx="4294967295"/>
          </p:nvPr>
        </p:nvSpPr>
        <p:spPr>
          <a:xfrm>
            <a:off x="152400" y="1371600"/>
            <a:ext cx="3886200" cy="5257800"/>
          </a:xfrm>
        </p:spPr>
        <p:txBody>
          <a:bodyPr lIns="90488" tIns="44450" rIns="90488" bIns="44450"/>
          <a:lstStyle/>
          <a:p>
            <a:pPr marL="514350" indent="-514350">
              <a:spcBef>
                <a:spcPct val="100000"/>
              </a:spcBef>
              <a:buClr>
                <a:srgbClr val="C00000"/>
              </a:buClr>
              <a:buFont typeface="Calibri" pitchFamily="-84" charset="0"/>
              <a:buAutoNum type="arabicPeriod"/>
            </a:pPr>
            <a:r>
              <a:rPr lang="en-US" altLang="en-US" sz="2800" smtClean="0">
                <a:cs typeface="Arial" charset="0"/>
              </a:rPr>
              <a:t>Resets revenue, expense, and withdrawal account balances to zero at the end of the period.</a:t>
            </a:r>
          </a:p>
          <a:p>
            <a:pPr marL="514350" indent="-514350">
              <a:spcBef>
                <a:spcPct val="100000"/>
              </a:spcBef>
              <a:buClr>
                <a:srgbClr val="C00000"/>
              </a:buClr>
              <a:buFont typeface="Calibri" pitchFamily="-84" charset="0"/>
              <a:buAutoNum type="arabicPeriod"/>
            </a:pPr>
            <a:r>
              <a:rPr lang="en-US" altLang="en-US" sz="2800" smtClean="0">
                <a:cs typeface="Arial" charset="0"/>
              </a:rPr>
              <a:t>Helps summarize a period’s revenues and expenses in the </a:t>
            </a:r>
            <a:r>
              <a:rPr lang="en-US" altLang="en-US" sz="2800" smtClean="0">
                <a:solidFill>
                  <a:srgbClr val="0033CC"/>
                </a:solidFill>
                <a:cs typeface="Arial" charset="0"/>
              </a:rPr>
              <a:t>Income Summary</a:t>
            </a:r>
            <a:r>
              <a:rPr lang="en-US" altLang="en-US" sz="2800" smtClean="0">
                <a:solidFill>
                  <a:srgbClr val="9900CC"/>
                </a:solidFill>
                <a:cs typeface="Arial" charset="0"/>
              </a:rPr>
              <a:t> </a:t>
            </a:r>
            <a:r>
              <a:rPr lang="en-US" altLang="en-US" sz="2800" smtClean="0">
                <a:cs typeface="Arial" charset="0"/>
              </a:rPr>
              <a:t>account.</a:t>
            </a:r>
          </a:p>
        </p:txBody>
      </p:sp>
      <p:grpSp>
        <p:nvGrpSpPr>
          <p:cNvPr id="2" name="Group 4"/>
          <p:cNvGrpSpPr>
            <a:grpSpLocks/>
          </p:cNvGrpSpPr>
          <p:nvPr/>
        </p:nvGrpSpPr>
        <p:grpSpPr bwMode="auto">
          <a:xfrm>
            <a:off x="4298950" y="1524000"/>
            <a:ext cx="4664075" cy="1830388"/>
            <a:chOff x="2708" y="1022"/>
            <a:chExt cx="2938" cy="1153"/>
          </a:xfrm>
        </p:grpSpPr>
        <p:grpSp>
          <p:nvGrpSpPr>
            <p:cNvPr id="140311" name="Group 5"/>
            <p:cNvGrpSpPr>
              <a:grpSpLocks/>
            </p:cNvGrpSpPr>
            <p:nvPr/>
          </p:nvGrpSpPr>
          <p:grpSpPr bwMode="auto">
            <a:xfrm>
              <a:off x="2708" y="1022"/>
              <a:ext cx="2938" cy="1153"/>
              <a:chOff x="2708" y="1022"/>
              <a:chExt cx="2938" cy="1153"/>
            </a:xfrm>
          </p:grpSpPr>
          <p:sp>
            <p:nvSpPr>
              <p:cNvPr id="140313" name="Freeform 6"/>
              <p:cNvSpPr>
                <a:spLocks/>
              </p:cNvSpPr>
              <p:nvPr/>
            </p:nvSpPr>
            <p:spPr bwMode="auto">
              <a:xfrm>
                <a:off x="2708" y="1317"/>
                <a:ext cx="99" cy="858"/>
              </a:xfrm>
              <a:custGeom>
                <a:avLst/>
                <a:gdLst>
                  <a:gd name="T0" fmla="*/ 98 w 99"/>
                  <a:gd name="T1" fmla="*/ 71 h 858"/>
                  <a:gd name="T2" fmla="*/ 98 w 99"/>
                  <a:gd name="T3" fmla="*/ 857 h 858"/>
                  <a:gd name="T4" fmla="*/ 0 w 99"/>
                  <a:gd name="T5" fmla="*/ 782 h 858"/>
                  <a:gd name="T6" fmla="*/ 0 w 99"/>
                  <a:gd name="T7" fmla="*/ 0 h 858"/>
                  <a:gd name="T8" fmla="*/ 98 w 99"/>
                  <a:gd name="T9" fmla="*/ 71 h 858"/>
                  <a:gd name="T10" fmla="*/ 0 60000 65536"/>
                  <a:gd name="T11" fmla="*/ 0 60000 65536"/>
                  <a:gd name="T12" fmla="*/ 0 60000 65536"/>
                  <a:gd name="T13" fmla="*/ 0 60000 65536"/>
                  <a:gd name="T14" fmla="*/ 0 60000 65536"/>
                  <a:gd name="T15" fmla="*/ 0 w 99"/>
                  <a:gd name="T16" fmla="*/ 0 h 858"/>
                  <a:gd name="T17" fmla="*/ 99 w 99"/>
                  <a:gd name="T18" fmla="*/ 858 h 858"/>
                </a:gdLst>
                <a:ahLst/>
                <a:cxnLst>
                  <a:cxn ang="T10">
                    <a:pos x="T0" y="T1"/>
                  </a:cxn>
                  <a:cxn ang="T11">
                    <a:pos x="T2" y="T3"/>
                  </a:cxn>
                  <a:cxn ang="T12">
                    <a:pos x="T4" y="T5"/>
                  </a:cxn>
                  <a:cxn ang="T13">
                    <a:pos x="T6" y="T7"/>
                  </a:cxn>
                  <a:cxn ang="T14">
                    <a:pos x="T8" y="T9"/>
                  </a:cxn>
                </a:cxnLst>
                <a:rect l="T15" t="T16" r="T17" b="T18"/>
                <a:pathLst>
                  <a:path w="99" h="858">
                    <a:moveTo>
                      <a:pt x="98" y="71"/>
                    </a:moveTo>
                    <a:lnTo>
                      <a:pt x="98" y="857"/>
                    </a:lnTo>
                    <a:lnTo>
                      <a:pt x="0" y="782"/>
                    </a:lnTo>
                    <a:lnTo>
                      <a:pt x="0" y="0"/>
                    </a:lnTo>
                    <a:lnTo>
                      <a:pt x="98" y="71"/>
                    </a:lnTo>
                  </a:path>
                </a:pathLst>
              </a:custGeom>
              <a:solidFill>
                <a:srgbClr val="800000"/>
              </a:solidFill>
              <a:ln w="12700" cap="rnd">
                <a:solidFill>
                  <a:srgbClr val="000000"/>
                </a:solidFill>
                <a:round/>
                <a:headEnd/>
                <a:tailEnd/>
              </a:ln>
            </p:spPr>
            <p:txBody>
              <a:bodyPr/>
              <a:lstStyle/>
              <a:p>
                <a:endParaRPr lang="en-GB"/>
              </a:p>
            </p:txBody>
          </p:sp>
          <p:sp>
            <p:nvSpPr>
              <p:cNvPr id="140314" name="Freeform 7"/>
              <p:cNvSpPr>
                <a:spLocks/>
              </p:cNvSpPr>
              <p:nvPr/>
            </p:nvSpPr>
            <p:spPr bwMode="auto">
              <a:xfrm>
                <a:off x="2708" y="1023"/>
                <a:ext cx="1508" cy="366"/>
              </a:xfrm>
              <a:custGeom>
                <a:avLst/>
                <a:gdLst>
                  <a:gd name="T0" fmla="*/ 0 w 1508"/>
                  <a:gd name="T1" fmla="*/ 294 h 366"/>
                  <a:gd name="T2" fmla="*/ 98 w 1508"/>
                  <a:gd name="T3" fmla="*/ 365 h 366"/>
                  <a:gd name="T4" fmla="*/ 1507 w 1508"/>
                  <a:gd name="T5" fmla="*/ 63 h 366"/>
                  <a:gd name="T6" fmla="*/ 1429 w 1508"/>
                  <a:gd name="T7" fmla="*/ 0 h 366"/>
                  <a:gd name="T8" fmla="*/ 0 w 1508"/>
                  <a:gd name="T9" fmla="*/ 294 h 366"/>
                  <a:gd name="T10" fmla="*/ 0 60000 65536"/>
                  <a:gd name="T11" fmla="*/ 0 60000 65536"/>
                  <a:gd name="T12" fmla="*/ 0 60000 65536"/>
                  <a:gd name="T13" fmla="*/ 0 60000 65536"/>
                  <a:gd name="T14" fmla="*/ 0 60000 65536"/>
                  <a:gd name="T15" fmla="*/ 0 w 1508"/>
                  <a:gd name="T16" fmla="*/ 0 h 366"/>
                  <a:gd name="T17" fmla="*/ 1508 w 1508"/>
                  <a:gd name="T18" fmla="*/ 366 h 366"/>
                </a:gdLst>
                <a:ahLst/>
                <a:cxnLst>
                  <a:cxn ang="T10">
                    <a:pos x="T0" y="T1"/>
                  </a:cxn>
                  <a:cxn ang="T11">
                    <a:pos x="T2" y="T3"/>
                  </a:cxn>
                  <a:cxn ang="T12">
                    <a:pos x="T4" y="T5"/>
                  </a:cxn>
                  <a:cxn ang="T13">
                    <a:pos x="T6" y="T7"/>
                  </a:cxn>
                  <a:cxn ang="T14">
                    <a:pos x="T8" y="T9"/>
                  </a:cxn>
                </a:cxnLst>
                <a:rect l="T15" t="T16" r="T17" b="T18"/>
                <a:pathLst>
                  <a:path w="1508" h="366">
                    <a:moveTo>
                      <a:pt x="0" y="294"/>
                    </a:moveTo>
                    <a:lnTo>
                      <a:pt x="98" y="365"/>
                    </a:lnTo>
                    <a:lnTo>
                      <a:pt x="1507" y="63"/>
                    </a:lnTo>
                    <a:lnTo>
                      <a:pt x="1429" y="0"/>
                    </a:lnTo>
                    <a:lnTo>
                      <a:pt x="0" y="294"/>
                    </a:lnTo>
                  </a:path>
                </a:pathLst>
              </a:custGeom>
              <a:solidFill>
                <a:srgbClr val="FF5F7F"/>
              </a:solidFill>
              <a:ln w="12700" cap="rnd">
                <a:solidFill>
                  <a:srgbClr val="000000"/>
                </a:solidFill>
                <a:round/>
                <a:headEnd/>
                <a:tailEnd/>
              </a:ln>
            </p:spPr>
            <p:txBody>
              <a:bodyPr/>
              <a:lstStyle/>
              <a:p>
                <a:endParaRPr lang="en-GB"/>
              </a:p>
            </p:txBody>
          </p:sp>
          <p:sp>
            <p:nvSpPr>
              <p:cNvPr id="140315" name="Freeform 8"/>
              <p:cNvSpPr>
                <a:spLocks/>
              </p:cNvSpPr>
              <p:nvPr/>
            </p:nvSpPr>
            <p:spPr bwMode="auto">
              <a:xfrm>
                <a:off x="4134" y="1022"/>
                <a:ext cx="1512" cy="359"/>
              </a:xfrm>
              <a:custGeom>
                <a:avLst/>
                <a:gdLst>
                  <a:gd name="T0" fmla="*/ 0 w 1512"/>
                  <a:gd name="T1" fmla="*/ 0 h 359"/>
                  <a:gd name="T2" fmla="*/ 79 w 1512"/>
                  <a:gd name="T3" fmla="*/ 64 h 359"/>
                  <a:gd name="T4" fmla="*/ 1511 w 1512"/>
                  <a:gd name="T5" fmla="*/ 358 h 359"/>
                  <a:gd name="T6" fmla="*/ 1417 w 1512"/>
                  <a:gd name="T7" fmla="*/ 289 h 359"/>
                  <a:gd name="T8" fmla="*/ 0 w 1512"/>
                  <a:gd name="T9" fmla="*/ 0 h 359"/>
                  <a:gd name="T10" fmla="*/ 0 60000 65536"/>
                  <a:gd name="T11" fmla="*/ 0 60000 65536"/>
                  <a:gd name="T12" fmla="*/ 0 60000 65536"/>
                  <a:gd name="T13" fmla="*/ 0 60000 65536"/>
                  <a:gd name="T14" fmla="*/ 0 60000 65536"/>
                  <a:gd name="T15" fmla="*/ 0 w 1512"/>
                  <a:gd name="T16" fmla="*/ 0 h 359"/>
                  <a:gd name="T17" fmla="*/ 1512 w 1512"/>
                  <a:gd name="T18" fmla="*/ 359 h 359"/>
                </a:gdLst>
                <a:ahLst/>
                <a:cxnLst>
                  <a:cxn ang="T10">
                    <a:pos x="T0" y="T1"/>
                  </a:cxn>
                  <a:cxn ang="T11">
                    <a:pos x="T2" y="T3"/>
                  </a:cxn>
                  <a:cxn ang="T12">
                    <a:pos x="T4" y="T5"/>
                  </a:cxn>
                  <a:cxn ang="T13">
                    <a:pos x="T6" y="T7"/>
                  </a:cxn>
                  <a:cxn ang="T14">
                    <a:pos x="T8" y="T9"/>
                  </a:cxn>
                </a:cxnLst>
                <a:rect l="T15" t="T16" r="T17" b="T18"/>
                <a:pathLst>
                  <a:path w="1512" h="359">
                    <a:moveTo>
                      <a:pt x="0" y="0"/>
                    </a:moveTo>
                    <a:lnTo>
                      <a:pt x="79" y="64"/>
                    </a:lnTo>
                    <a:lnTo>
                      <a:pt x="1511" y="358"/>
                    </a:lnTo>
                    <a:lnTo>
                      <a:pt x="1417" y="289"/>
                    </a:lnTo>
                    <a:lnTo>
                      <a:pt x="0" y="0"/>
                    </a:lnTo>
                  </a:path>
                </a:pathLst>
              </a:custGeom>
              <a:solidFill>
                <a:srgbClr val="FF7F9F"/>
              </a:solidFill>
              <a:ln w="12700" cap="rnd">
                <a:solidFill>
                  <a:srgbClr val="000000"/>
                </a:solidFill>
                <a:round/>
                <a:headEnd/>
                <a:tailEnd/>
              </a:ln>
            </p:spPr>
            <p:txBody>
              <a:bodyPr/>
              <a:lstStyle/>
              <a:p>
                <a:endParaRPr lang="en-GB"/>
              </a:p>
            </p:txBody>
          </p:sp>
          <p:sp>
            <p:nvSpPr>
              <p:cNvPr id="140316" name="Freeform 9"/>
              <p:cNvSpPr>
                <a:spLocks/>
              </p:cNvSpPr>
              <p:nvPr/>
            </p:nvSpPr>
            <p:spPr bwMode="auto">
              <a:xfrm>
                <a:off x="2806" y="1086"/>
                <a:ext cx="2840" cy="1089"/>
              </a:xfrm>
              <a:custGeom>
                <a:avLst/>
                <a:gdLst>
                  <a:gd name="T0" fmla="*/ 0 w 2840"/>
                  <a:gd name="T1" fmla="*/ 302 h 1089"/>
                  <a:gd name="T2" fmla="*/ 0 w 2840"/>
                  <a:gd name="T3" fmla="*/ 1088 h 1089"/>
                  <a:gd name="T4" fmla="*/ 1416 w 2840"/>
                  <a:gd name="T5" fmla="*/ 793 h 1089"/>
                  <a:gd name="T6" fmla="*/ 2839 w 2840"/>
                  <a:gd name="T7" fmla="*/ 1088 h 1089"/>
                  <a:gd name="T8" fmla="*/ 2839 w 2840"/>
                  <a:gd name="T9" fmla="*/ 294 h 1089"/>
                  <a:gd name="T10" fmla="*/ 1407 w 2840"/>
                  <a:gd name="T11" fmla="*/ 0 h 1089"/>
                  <a:gd name="T12" fmla="*/ 0 w 2840"/>
                  <a:gd name="T13" fmla="*/ 302 h 1089"/>
                  <a:gd name="T14" fmla="*/ 0 60000 65536"/>
                  <a:gd name="T15" fmla="*/ 0 60000 65536"/>
                  <a:gd name="T16" fmla="*/ 0 60000 65536"/>
                  <a:gd name="T17" fmla="*/ 0 60000 65536"/>
                  <a:gd name="T18" fmla="*/ 0 60000 65536"/>
                  <a:gd name="T19" fmla="*/ 0 60000 65536"/>
                  <a:gd name="T20" fmla="*/ 0 60000 65536"/>
                  <a:gd name="T21" fmla="*/ 0 w 2840"/>
                  <a:gd name="T22" fmla="*/ 0 h 1089"/>
                  <a:gd name="T23" fmla="*/ 2840 w 2840"/>
                  <a:gd name="T24" fmla="*/ 1089 h 10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40" h="1089">
                    <a:moveTo>
                      <a:pt x="0" y="302"/>
                    </a:moveTo>
                    <a:lnTo>
                      <a:pt x="0" y="1088"/>
                    </a:lnTo>
                    <a:lnTo>
                      <a:pt x="1416" y="793"/>
                    </a:lnTo>
                    <a:lnTo>
                      <a:pt x="2839" y="1088"/>
                    </a:lnTo>
                    <a:lnTo>
                      <a:pt x="2839" y="294"/>
                    </a:lnTo>
                    <a:lnTo>
                      <a:pt x="1407" y="0"/>
                    </a:lnTo>
                    <a:lnTo>
                      <a:pt x="0" y="302"/>
                    </a:lnTo>
                  </a:path>
                </a:pathLst>
              </a:custGeom>
              <a:solidFill>
                <a:srgbClr val="DF1F3F"/>
              </a:solidFill>
              <a:ln w="12700" cap="rnd">
                <a:solidFill>
                  <a:srgbClr val="000000"/>
                </a:solidFill>
                <a:round/>
                <a:headEnd/>
                <a:tailEnd/>
              </a:ln>
            </p:spPr>
            <p:txBody>
              <a:bodyPr/>
              <a:lstStyle/>
              <a:p>
                <a:endParaRPr lang="en-GB"/>
              </a:p>
            </p:txBody>
          </p:sp>
        </p:grpSp>
        <p:sp>
          <p:nvSpPr>
            <p:cNvPr id="140312" name="Rectangle 10"/>
            <p:cNvSpPr>
              <a:spLocks noChangeArrowheads="1"/>
            </p:cNvSpPr>
            <p:nvPr/>
          </p:nvSpPr>
          <p:spPr bwMode="auto">
            <a:xfrm>
              <a:off x="2925" y="1293"/>
              <a:ext cx="2598" cy="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algn="ctr" eaLnBrk="1" hangingPunct="1">
                <a:spcBef>
                  <a:spcPct val="50000"/>
                </a:spcBef>
                <a:buFontTx/>
                <a:buNone/>
              </a:pPr>
              <a:r>
                <a:rPr lang="en-US" altLang="en-US" sz="2800">
                  <a:solidFill>
                    <a:srgbClr val="F4F4A3"/>
                  </a:solidFill>
                  <a:latin typeface="Arial" charset="0"/>
                </a:rPr>
                <a:t>Identify accounts</a:t>
              </a:r>
              <a:br>
                <a:rPr lang="en-US" altLang="en-US" sz="2800">
                  <a:solidFill>
                    <a:srgbClr val="F4F4A3"/>
                  </a:solidFill>
                  <a:latin typeface="Arial" charset="0"/>
                </a:rPr>
              </a:br>
              <a:r>
                <a:rPr lang="en-US" altLang="en-US" sz="2800">
                  <a:solidFill>
                    <a:srgbClr val="F4F4A3"/>
                  </a:solidFill>
                  <a:latin typeface="Arial" charset="0"/>
                </a:rPr>
                <a:t>for closing.</a:t>
              </a:r>
            </a:p>
          </p:txBody>
        </p:sp>
      </p:grpSp>
      <p:grpSp>
        <p:nvGrpSpPr>
          <p:cNvPr id="4" name="Group 11"/>
          <p:cNvGrpSpPr>
            <a:grpSpLocks/>
          </p:cNvGrpSpPr>
          <p:nvPr/>
        </p:nvGrpSpPr>
        <p:grpSpPr bwMode="auto">
          <a:xfrm>
            <a:off x="4284663" y="3082925"/>
            <a:ext cx="4665662" cy="1831975"/>
            <a:chOff x="2699" y="1929"/>
            <a:chExt cx="2939" cy="1154"/>
          </a:xfrm>
        </p:grpSpPr>
        <p:grpSp>
          <p:nvGrpSpPr>
            <p:cNvPr id="140305" name="Group 12"/>
            <p:cNvGrpSpPr>
              <a:grpSpLocks/>
            </p:cNvGrpSpPr>
            <p:nvPr/>
          </p:nvGrpSpPr>
          <p:grpSpPr bwMode="auto">
            <a:xfrm>
              <a:off x="2699" y="1929"/>
              <a:ext cx="2939" cy="1154"/>
              <a:chOff x="2699" y="1929"/>
              <a:chExt cx="2939" cy="1154"/>
            </a:xfrm>
          </p:grpSpPr>
          <p:sp>
            <p:nvSpPr>
              <p:cNvPr id="140307" name="Freeform 13"/>
              <p:cNvSpPr>
                <a:spLocks/>
              </p:cNvSpPr>
              <p:nvPr/>
            </p:nvSpPr>
            <p:spPr bwMode="auto">
              <a:xfrm>
                <a:off x="2699" y="2226"/>
                <a:ext cx="100" cy="857"/>
              </a:xfrm>
              <a:custGeom>
                <a:avLst/>
                <a:gdLst>
                  <a:gd name="T0" fmla="*/ 99 w 100"/>
                  <a:gd name="T1" fmla="*/ 70 h 857"/>
                  <a:gd name="T2" fmla="*/ 99 w 100"/>
                  <a:gd name="T3" fmla="*/ 856 h 857"/>
                  <a:gd name="T4" fmla="*/ 0 w 100"/>
                  <a:gd name="T5" fmla="*/ 781 h 857"/>
                  <a:gd name="T6" fmla="*/ 0 w 100"/>
                  <a:gd name="T7" fmla="*/ 0 h 857"/>
                  <a:gd name="T8" fmla="*/ 99 w 100"/>
                  <a:gd name="T9" fmla="*/ 70 h 857"/>
                  <a:gd name="T10" fmla="*/ 0 60000 65536"/>
                  <a:gd name="T11" fmla="*/ 0 60000 65536"/>
                  <a:gd name="T12" fmla="*/ 0 60000 65536"/>
                  <a:gd name="T13" fmla="*/ 0 60000 65536"/>
                  <a:gd name="T14" fmla="*/ 0 60000 65536"/>
                  <a:gd name="T15" fmla="*/ 0 w 100"/>
                  <a:gd name="T16" fmla="*/ 0 h 857"/>
                  <a:gd name="T17" fmla="*/ 100 w 100"/>
                  <a:gd name="T18" fmla="*/ 857 h 857"/>
                </a:gdLst>
                <a:ahLst/>
                <a:cxnLst>
                  <a:cxn ang="T10">
                    <a:pos x="T0" y="T1"/>
                  </a:cxn>
                  <a:cxn ang="T11">
                    <a:pos x="T2" y="T3"/>
                  </a:cxn>
                  <a:cxn ang="T12">
                    <a:pos x="T4" y="T5"/>
                  </a:cxn>
                  <a:cxn ang="T13">
                    <a:pos x="T6" y="T7"/>
                  </a:cxn>
                  <a:cxn ang="T14">
                    <a:pos x="T8" y="T9"/>
                  </a:cxn>
                </a:cxnLst>
                <a:rect l="T15" t="T16" r="T17" b="T18"/>
                <a:pathLst>
                  <a:path w="100" h="857">
                    <a:moveTo>
                      <a:pt x="99" y="70"/>
                    </a:moveTo>
                    <a:lnTo>
                      <a:pt x="99" y="856"/>
                    </a:lnTo>
                    <a:lnTo>
                      <a:pt x="0" y="781"/>
                    </a:lnTo>
                    <a:lnTo>
                      <a:pt x="0" y="0"/>
                    </a:lnTo>
                    <a:lnTo>
                      <a:pt x="99" y="70"/>
                    </a:lnTo>
                  </a:path>
                </a:pathLst>
              </a:custGeom>
              <a:solidFill>
                <a:srgbClr val="BF3F00"/>
              </a:solidFill>
              <a:ln w="12700" cap="rnd">
                <a:solidFill>
                  <a:srgbClr val="000000"/>
                </a:solidFill>
                <a:round/>
                <a:headEnd/>
                <a:tailEnd/>
              </a:ln>
            </p:spPr>
            <p:txBody>
              <a:bodyPr/>
              <a:lstStyle/>
              <a:p>
                <a:endParaRPr lang="en-GB"/>
              </a:p>
            </p:txBody>
          </p:sp>
          <p:sp>
            <p:nvSpPr>
              <p:cNvPr id="140308" name="Freeform 14"/>
              <p:cNvSpPr>
                <a:spLocks/>
              </p:cNvSpPr>
              <p:nvPr/>
            </p:nvSpPr>
            <p:spPr bwMode="auto">
              <a:xfrm>
                <a:off x="2699" y="1931"/>
                <a:ext cx="1509" cy="366"/>
              </a:xfrm>
              <a:custGeom>
                <a:avLst/>
                <a:gdLst>
                  <a:gd name="T0" fmla="*/ 0 w 1509"/>
                  <a:gd name="T1" fmla="*/ 295 h 366"/>
                  <a:gd name="T2" fmla="*/ 99 w 1509"/>
                  <a:gd name="T3" fmla="*/ 365 h 366"/>
                  <a:gd name="T4" fmla="*/ 1508 w 1509"/>
                  <a:gd name="T5" fmla="*/ 63 h 366"/>
                  <a:gd name="T6" fmla="*/ 1430 w 1509"/>
                  <a:gd name="T7" fmla="*/ 0 h 366"/>
                  <a:gd name="T8" fmla="*/ 0 w 1509"/>
                  <a:gd name="T9" fmla="*/ 295 h 366"/>
                  <a:gd name="T10" fmla="*/ 0 60000 65536"/>
                  <a:gd name="T11" fmla="*/ 0 60000 65536"/>
                  <a:gd name="T12" fmla="*/ 0 60000 65536"/>
                  <a:gd name="T13" fmla="*/ 0 60000 65536"/>
                  <a:gd name="T14" fmla="*/ 0 60000 65536"/>
                  <a:gd name="T15" fmla="*/ 0 w 1509"/>
                  <a:gd name="T16" fmla="*/ 0 h 366"/>
                  <a:gd name="T17" fmla="*/ 1509 w 1509"/>
                  <a:gd name="T18" fmla="*/ 366 h 366"/>
                </a:gdLst>
                <a:ahLst/>
                <a:cxnLst>
                  <a:cxn ang="T10">
                    <a:pos x="T0" y="T1"/>
                  </a:cxn>
                  <a:cxn ang="T11">
                    <a:pos x="T2" y="T3"/>
                  </a:cxn>
                  <a:cxn ang="T12">
                    <a:pos x="T4" y="T5"/>
                  </a:cxn>
                  <a:cxn ang="T13">
                    <a:pos x="T6" y="T7"/>
                  </a:cxn>
                  <a:cxn ang="T14">
                    <a:pos x="T8" y="T9"/>
                  </a:cxn>
                </a:cxnLst>
                <a:rect l="T15" t="T16" r="T17" b="T18"/>
                <a:pathLst>
                  <a:path w="1509" h="366">
                    <a:moveTo>
                      <a:pt x="0" y="295"/>
                    </a:moveTo>
                    <a:lnTo>
                      <a:pt x="99" y="365"/>
                    </a:lnTo>
                    <a:lnTo>
                      <a:pt x="1508" y="63"/>
                    </a:lnTo>
                    <a:lnTo>
                      <a:pt x="1430" y="0"/>
                    </a:lnTo>
                    <a:lnTo>
                      <a:pt x="0" y="295"/>
                    </a:lnTo>
                  </a:path>
                </a:pathLst>
              </a:custGeom>
              <a:solidFill>
                <a:srgbClr val="FF5F1F"/>
              </a:solidFill>
              <a:ln w="12700" cap="rnd">
                <a:solidFill>
                  <a:srgbClr val="000000"/>
                </a:solidFill>
                <a:round/>
                <a:headEnd/>
                <a:tailEnd/>
              </a:ln>
            </p:spPr>
            <p:txBody>
              <a:bodyPr/>
              <a:lstStyle/>
              <a:p>
                <a:endParaRPr lang="en-GB"/>
              </a:p>
            </p:txBody>
          </p:sp>
          <p:sp>
            <p:nvSpPr>
              <p:cNvPr id="140309" name="Freeform 15"/>
              <p:cNvSpPr>
                <a:spLocks/>
              </p:cNvSpPr>
              <p:nvPr/>
            </p:nvSpPr>
            <p:spPr bwMode="auto">
              <a:xfrm>
                <a:off x="4126" y="1929"/>
                <a:ext cx="1512" cy="360"/>
              </a:xfrm>
              <a:custGeom>
                <a:avLst/>
                <a:gdLst>
                  <a:gd name="T0" fmla="*/ 0 w 1512"/>
                  <a:gd name="T1" fmla="*/ 0 h 360"/>
                  <a:gd name="T2" fmla="*/ 79 w 1512"/>
                  <a:gd name="T3" fmla="*/ 65 h 360"/>
                  <a:gd name="T4" fmla="*/ 1511 w 1512"/>
                  <a:gd name="T5" fmla="*/ 359 h 360"/>
                  <a:gd name="T6" fmla="*/ 1417 w 1512"/>
                  <a:gd name="T7" fmla="*/ 292 h 360"/>
                  <a:gd name="T8" fmla="*/ 0 w 1512"/>
                  <a:gd name="T9" fmla="*/ 0 h 360"/>
                  <a:gd name="T10" fmla="*/ 0 60000 65536"/>
                  <a:gd name="T11" fmla="*/ 0 60000 65536"/>
                  <a:gd name="T12" fmla="*/ 0 60000 65536"/>
                  <a:gd name="T13" fmla="*/ 0 60000 65536"/>
                  <a:gd name="T14" fmla="*/ 0 60000 65536"/>
                  <a:gd name="T15" fmla="*/ 0 w 1512"/>
                  <a:gd name="T16" fmla="*/ 0 h 360"/>
                  <a:gd name="T17" fmla="*/ 1512 w 1512"/>
                  <a:gd name="T18" fmla="*/ 360 h 360"/>
                </a:gdLst>
                <a:ahLst/>
                <a:cxnLst>
                  <a:cxn ang="T10">
                    <a:pos x="T0" y="T1"/>
                  </a:cxn>
                  <a:cxn ang="T11">
                    <a:pos x="T2" y="T3"/>
                  </a:cxn>
                  <a:cxn ang="T12">
                    <a:pos x="T4" y="T5"/>
                  </a:cxn>
                  <a:cxn ang="T13">
                    <a:pos x="T6" y="T7"/>
                  </a:cxn>
                  <a:cxn ang="T14">
                    <a:pos x="T8" y="T9"/>
                  </a:cxn>
                </a:cxnLst>
                <a:rect l="T15" t="T16" r="T17" b="T18"/>
                <a:pathLst>
                  <a:path w="1512" h="360">
                    <a:moveTo>
                      <a:pt x="0" y="0"/>
                    </a:moveTo>
                    <a:lnTo>
                      <a:pt x="79" y="65"/>
                    </a:lnTo>
                    <a:lnTo>
                      <a:pt x="1511" y="359"/>
                    </a:lnTo>
                    <a:lnTo>
                      <a:pt x="1417" y="292"/>
                    </a:lnTo>
                    <a:lnTo>
                      <a:pt x="0" y="0"/>
                    </a:lnTo>
                  </a:path>
                </a:pathLst>
              </a:custGeom>
              <a:solidFill>
                <a:srgbClr val="FF7F3F"/>
              </a:solidFill>
              <a:ln w="12700" cap="rnd">
                <a:solidFill>
                  <a:srgbClr val="000000"/>
                </a:solidFill>
                <a:round/>
                <a:headEnd/>
                <a:tailEnd/>
              </a:ln>
            </p:spPr>
            <p:txBody>
              <a:bodyPr/>
              <a:lstStyle/>
              <a:p>
                <a:endParaRPr lang="en-GB"/>
              </a:p>
            </p:txBody>
          </p:sp>
          <p:sp>
            <p:nvSpPr>
              <p:cNvPr id="140310" name="Freeform 16"/>
              <p:cNvSpPr>
                <a:spLocks/>
              </p:cNvSpPr>
              <p:nvPr/>
            </p:nvSpPr>
            <p:spPr bwMode="auto">
              <a:xfrm>
                <a:off x="2798" y="1994"/>
                <a:ext cx="2840" cy="1089"/>
              </a:xfrm>
              <a:custGeom>
                <a:avLst/>
                <a:gdLst>
                  <a:gd name="T0" fmla="*/ 0 w 2840"/>
                  <a:gd name="T1" fmla="*/ 302 h 1089"/>
                  <a:gd name="T2" fmla="*/ 0 w 2840"/>
                  <a:gd name="T3" fmla="*/ 1088 h 1089"/>
                  <a:gd name="T4" fmla="*/ 1415 w 2840"/>
                  <a:gd name="T5" fmla="*/ 793 h 1089"/>
                  <a:gd name="T6" fmla="*/ 2839 w 2840"/>
                  <a:gd name="T7" fmla="*/ 1088 h 1089"/>
                  <a:gd name="T8" fmla="*/ 2839 w 2840"/>
                  <a:gd name="T9" fmla="*/ 294 h 1089"/>
                  <a:gd name="T10" fmla="*/ 1407 w 2840"/>
                  <a:gd name="T11" fmla="*/ 0 h 1089"/>
                  <a:gd name="T12" fmla="*/ 0 w 2840"/>
                  <a:gd name="T13" fmla="*/ 302 h 1089"/>
                  <a:gd name="T14" fmla="*/ 0 60000 65536"/>
                  <a:gd name="T15" fmla="*/ 0 60000 65536"/>
                  <a:gd name="T16" fmla="*/ 0 60000 65536"/>
                  <a:gd name="T17" fmla="*/ 0 60000 65536"/>
                  <a:gd name="T18" fmla="*/ 0 60000 65536"/>
                  <a:gd name="T19" fmla="*/ 0 60000 65536"/>
                  <a:gd name="T20" fmla="*/ 0 60000 65536"/>
                  <a:gd name="T21" fmla="*/ 0 w 2840"/>
                  <a:gd name="T22" fmla="*/ 0 h 1089"/>
                  <a:gd name="T23" fmla="*/ 2840 w 2840"/>
                  <a:gd name="T24" fmla="*/ 1089 h 10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40" h="1089">
                    <a:moveTo>
                      <a:pt x="0" y="302"/>
                    </a:moveTo>
                    <a:lnTo>
                      <a:pt x="0" y="1088"/>
                    </a:lnTo>
                    <a:lnTo>
                      <a:pt x="1415" y="793"/>
                    </a:lnTo>
                    <a:lnTo>
                      <a:pt x="2839" y="1088"/>
                    </a:lnTo>
                    <a:lnTo>
                      <a:pt x="2839" y="294"/>
                    </a:lnTo>
                    <a:lnTo>
                      <a:pt x="1407" y="0"/>
                    </a:lnTo>
                    <a:lnTo>
                      <a:pt x="0" y="302"/>
                    </a:lnTo>
                  </a:path>
                </a:pathLst>
              </a:custGeom>
              <a:solidFill>
                <a:srgbClr val="FF5F00"/>
              </a:solidFill>
              <a:ln w="12700" cap="rnd">
                <a:solidFill>
                  <a:srgbClr val="000000"/>
                </a:solidFill>
                <a:round/>
                <a:headEnd/>
                <a:tailEnd/>
              </a:ln>
            </p:spPr>
            <p:txBody>
              <a:bodyPr/>
              <a:lstStyle/>
              <a:p>
                <a:endParaRPr lang="en-GB"/>
              </a:p>
            </p:txBody>
          </p:sp>
        </p:grpSp>
        <p:sp>
          <p:nvSpPr>
            <p:cNvPr id="140306" name="Rectangle 17"/>
            <p:cNvSpPr>
              <a:spLocks noChangeArrowheads="1"/>
            </p:cNvSpPr>
            <p:nvPr/>
          </p:nvSpPr>
          <p:spPr bwMode="auto">
            <a:xfrm>
              <a:off x="2925" y="2195"/>
              <a:ext cx="2598" cy="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algn="ctr" eaLnBrk="1" hangingPunct="1">
                <a:spcBef>
                  <a:spcPct val="50000"/>
                </a:spcBef>
                <a:buFontTx/>
                <a:buNone/>
              </a:pPr>
              <a:r>
                <a:rPr lang="en-US" altLang="en-US" sz="2800">
                  <a:solidFill>
                    <a:srgbClr val="F4F4A3"/>
                  </a:solidFill>
                  <a:latin typeface="Arial" charset="0"/>
                </a:rPr>
                <a:t>Record</a:t>
              </a:r>
              <a:r>
                <a:rPr lang="en-US" altLang="en-US" sz="2400">
                  <a:solidFill>
                    <a:srgbClr val="F4F4A3"/>
                  </a:solidFill>
                  <a:latin typeface="Arial" charset="0"/>
                </a:rPr>
                <a:t> </a:t>
              </a:r>
              <a:r>
                <a:rPr lang="en-US" altLang="en-US" sz="2800">
                  <a:solidFill>
                    <a:srgbClr val="F4F4A3"/>
                  </a:solidFill>
                  <a:latin typeface="Arial" charset="0"/>
                </a:rPr>
                <a:t>and post</a:t>
              </a:r>
              <a:br>
                <a:rPr lang="en-US" altLang="en-US" sz="2800">
                  <a:solidFill>
                    <a:srgbClr val="F4F4A3"/>
                  </a:solidFill>
                  <a:latin typeface="Arial" charset="0"/>
                </a:rPr>
              </a:br>
              <a:r>
                <a:rPr lang="en-US" altLang="en-US" sz="2800">
                  <a:solidFill>
                    <a:srgbClr val="F4F4A3"/>
                  </a:solidFill>
                  <a:latin typeface="Arial" charset="0"/>
                </a:rPr>
                <a:t>closing entries. </a:t>
              </a:r>
              <a:endParaRPr lang="en-US" altLang="en-US" sz="2400">
                <a:solidFill>
                  <a:srgbClr val="F4F4A3"/>
                </a:solidFill>
                <a:latin typeface="Arial" charset="0"/>
              </a:endParaRPr>
            </a:p>
          </p:txBody>
        </p:sp>
      </p:grpSp>
      <p:grpSp>
        <p:nvGrpSpPr>
          <p:cNvPr id="6" name="Group 18"/>
          <p:cNvGrpSpPr>
            <a:grpSpLocks/>
          </p:cNvGrpSpPr>
          <p:nvPr/>
        </p:nvGrpSpPr>
        <p:grpSpPr bwMode="auto">
          <a:xfrm>
            <a:off x="4284663" y="4643438"/>
            <a:ext cx="4665662" cy="1830387"/>
            <a:chOff x="2699" y="2829"/>
            <a:chExt cx="2939" cy="1153"/>
          </a:xfrm>
        </p:grpSpPr>
        <p:grpSp>
          <p:nvGrpSpPr>
            <p:cNvPr id="140299" name="Group 19"/>
            <p:cNvGrpSpPr>
              <a:grpSpLocks/>
            </p:cNvGrpSpPr>
            <p:nvPr/>
          </p:nvGrpSpPr>
          <p:grpSpPr bwMode="auto">
            <a:xfrm>
              <a:off x="2699" y="2829"/>
              <a:ext cx="2939" cy="1153"/>
              <a:chOff x="2699" y="2829"/>
              <a:chExt cx="2939" cy="1153"/>
            </a:xfrm>
          </p:grpSpPr>
          <p:sp>
            <p:nvSpPr>
              <p:cNvPr id="140301" name="Freeform 20"/>
              <p:cNvSpPr>
                <a:spLocks/>
              </p:cNvSpPr>
              <p:nvPr/>
            </p:nvSpPr>
            <p:spPr bwMode="auto">
              <a:xfrm>
                <a:off x="2699" y="3126"/>
                <a:ext cx="100" cy="856"/>
              </a:xfrm>
              <a:custGeom>
                <a:avLst/>
                <a:gdLst>
                  <a:gd name="T0" fmla="*/ 99 w 100"/>
                  <a:gd name="T1" fmla="*/ 71 h 856"/>
                  <a:gd name="T2" fmla="*/ 99 w 100"/>
                  <a:gd name="T3" fmla="*/ 855 h 856"/>
                  <a:gd name="T4" fmla="*/ 0 w 100"/>
                  <a:gd name="T5" fmla="*/ 780 h 856"/>
                  <a:gd name="T6" fmla="*/ 0 w 100"/>
                  <a:gd name="T7" fmla="*/ 0 h 856"/>
                  <a:gd name="T8" fmla="*/ 99 w 100"/>
                  <a:gd name="T9" fmla="*/ 71 h 856"/>
                  <a:gd name="T10" fmla="*/ 0 60000 65536"/>
                  <a:gd name="T11" fmla="*/ 0 60000 65536"/>
                  <a:gd name="T12" fmla="*/ 0 60000 65536"/>
                  <a:gd name="T13" fmla="*/ 0 60000 65536"/>
                  <a:gd name="T14" fmla="*/ 0 60000 65536"/>
                  <a:gd name="T15" fmla="*/ 0 w 100"/>
                  <a:gd name="T16" fmla="*/ 0 h 856"/>
                  <a:gd name="T17" fmla="*/ 100 w 100"/>
                  <a:gd name="T18" fmla="*/ 856 h 856"/>
                </a:gdLst>
                <a:ahLst/>
                <a:cxnLst>
                  <a:cxn ang="T10">
                    <a:pos x="T0" y="T1"/>
                  </a:cxn>
                  <a:cxn ang="T11">
                    <a:pos x="T2" y="T3"/>
                  </a:cxn>
                  <a:cxn ang="T12">
                    <a:pos x="T4" y="T5"/>
                  </a:cxn>
                  <a:cxn ang="T13">
                    <a:pos x="T6" y="T7"/>
                  </a:cxn>
                  <a:cxn ang="T14">
                    <a:pos x="T8" y="T9"/>
                  </a:cxn>
                </a:cxnLst>
                <a:rect l="T15" t="T16" r="T17" b="T18"/>
                <a:pathLst>
                  <a:path w="100" h="856">
                    <a:moveTo>
                      <a:pt x="99" y="71"/>
                    </a:moveTo>
                    <a:lnTo>
                      <a:pt x="99" y="855"/>
                    </a:lnTo>
                    <a:lnTo>
                      <a:pt x="0" y="780"/>
                    </a:lnTo>
                    <a:lnTo>
                      <a:pt x="0" y="0"/>
                    </a:lnTo>
                    <a:lnTo>
                      <a:pt x="99" y="71"/>
                    </a:lnTo>
                  </a:path>
                </a:pathLst>
              </a:custGeom>
              <a:solidFill>
                <a:srgbClr val="5F009F"/>
              </a:solidFill>
              <a:ln w="12700" cap="rnd">
                <a:solidFill>
                  <a:srgbClr val="000000"/>
                </a:solidFill>
                <a:round/>
                <a:headEnd/>
                <a:tailEnd/>
              </a:ln>
            </p:spPr>
            <p:txBody>
              <a:bodyPr/>
              <a:lstStyle/>
              <a:p>
                <a:endParaRPr lang="en-GB"/>
              </a:p>
            </p:txBody>
          </p:sp>
          <p:sp>
            <p:nvSpPr>
              <p:cNvPr id="140302" name="Freeform 21"/>
              <p:cNvSpPr>
                <a:spLocks/>
              </p:cNvSpPr>
              <p:nvPr/>
            </p:nvSpPr>
            <p:spPr bwMode="auto">
              <a:xfrm>
                <a:off x="2699" y="2830"/>
                <a:ext cx="1509" cy="368"/>
              </a:xfrm>
              <a:custGeom>
                <a:avLst/>
                <a:gdLst>
                  <a:gd name="T0" fmla="*/ 0 w 1509"/>
                  <a:gd name="T1" fmla="*/ 296 h 368"/>
                  <a:gd name="T2" fmla="*/ 99 w 1509"/>
                  <a:gd name="T3" fmla="*/ 367 h 368"/>
                  <a:gd name="T4" fmla="*/ 1508 w 1509"/>
                  <a:gd name="T5" fmla="*/ 63 h 368"/>
                  <a:gd name="T6" fmla="*/ 1430 w 1509"/>
                  <a:gd name="T7" fmla="*/ 0 h 368"/>
                  <a:gd name="T8" fmla="*/ 0 w 1509"/>
                  <a:gd name="T9" fmla="*/ 296 h 368"/>
                  <a:gd name="T10" fmla="*/ 0 60000 65536"/>
                  <a:gd name="T11" fmla="*/ 0 60000 65536"/>
                  <a:gd name="T12" fmla="*/ 0 60000 65536"/>
                  <a:gd name="T13" fmla="*/ 0 60000 65536"/>
                  <a:gd name="T14" fmla="*/ 0 60000 65536"/>
                  <a:gd name="T15" fmla="*/ 0 w 1509"/>
                  <a:gd name="T16" fmla="*/ 0 h 368"/>
                  <a:gd name="T17" fmla="*/ 1509 w 1509"/>
                  <a:gd name="T18" fmla="*/ 368 h 368"/>
                </a:gdLst>
                <a:ahLst/>
                <a:cxnLst>
                  <a:cxn ang="T10">
                    <a:pos x="T0" y="T1"/>
                  </a:cxn>
                  <a:cxn ang="T11">
                    <a:pos x="T2" y="T3"/>
                  </a:cxn>
                  <a:cxn ang="T12">
                    <a:pos x="T4" y="T5"/>
                  </a:cxn>
                  <a:cxn ang="T13">
                    <a:pos x="T6" y="T7"/>
                  </a:cxn>
                  <a:cxn ang="T14">
                    <a:pos x="T8" y="T9"/>
                  </a:cxn>
                </a:cxnLst>
                <a:rect l="T15" t="T16" r="T17" b="T18"/>
                <a:pathLst>
                  <a:path w="1509" h="368">
                    <a:moveTo>
                      <a:pt x="0" y="296"/>
                    </a:moveTo>
                    <a:lnTo>
                      <a:pt x="99" y="367"/>
                    </a:lnTo>
                    <a:lnTo>
                      <a:pt x="1508" y="63"/>
                    </a:lnTo>
                    <a:lnTo>
                      <a:pt x="1430" y="0"/>
                    </a:lnTo>
                    <a:lnTo>
                      <a:pt x="0" y="296"/>
                    </a:lnTo>
                  </a:path>
                </a:pathLst>
              </a:custGeom>
              <a:solidFill>
                <a:srgbClr val="9F3FDF"/>
              </a:solidFill>
              <a:ln w="12700" cap="rnd">
                <a:solidFill>
                  <a:srgbClr val="000000"/>
                </a:solidFill>
                <a:round/>
                <a:headEnd/>
                <a:tailEnd/>
              </a:ln>
            </p:spPr>
            <p:txBody>
              <a:bodyPr/>
              <a:lstStyle/>
              <a:p>
                <a:endParaRPr lang="en-GB"/>
              </a:p>
            </p:txBody>
          </p:sp>
          <p:sp>
            <p:nvSpPr>
              <p:cNvPr id="140303" name="Freeform 22"/>
              <p:cNvSpPr>
                <a:spLocks/>
              </p:cNvSpPr>
              <p:nvPr/>
            </p:nvSpPr>
            <p:spPr bwMode="auto">
              <a:xfrm>
                <a:off x="4126" y="2829"/>
                <a:ext cx="1512" cy="360"/>
              </a:xfrm>
              <a:custGeom>
                <a:avLst/>
                <a:gdLst>
                  <a:gd name="T0" fmla="*/ 0 w 1512"/>
                  <a:gd name="T1" fmla="*/ 0 h 360"/>
                  <a:gd name="T2" fmla="*/ 79 w 1512"/>
                  <a:gd name="T3" fmla="*/ 64 h 360"/>
                  <a:gd name="T4" fmla="*/ 1511 w 1512"/>
                  <a:gd name="T5" fmla="*/ 359 h 360"/>
                  <a:gd name="T6" fmla="*/ 1417 w 1512"/>
                  <a:gd name="T7" fmla="*/ 291 h 360"/>
                  <a:gd name="T8" fmla="*/ 0 w 1512"/>
                  <a:gd name="T9" fmla="*/ 0 h 360"/>
                  <a:gd name="T10" fmla="*/ 0 60000 65536"/>
                  <a:gd name="T11" fmla="*/ 0 60000 65536"/>
                  <a:gd name="T12" fmla="*/ 0 60000 65536"/>
                  <a:gd name="T13" fmla="*/ 0 60000 65536"/>
                  <a:gd name="T14" fmla="*/ 0 60000 65536"/>
                  <a:gd name="T15" fmla="*/ 0 w 1512"/>
                  <a:gd name="T16" fmla="*/ 0 h 360"/>
                  <a:gd name="T17" fmla="*/ 1512 w 1512"/>
                  <a:gd name="T18" fmla="*/ 360 h 360"/>
                </a:gdLst>
                <a:ahLst/>
                <a:cxnLst>
                  <a:cxn ang="T10">
                    <a:pos x="T0" y="T1"/>
                  </a:cxn>
                  <a:cxn ang="T11">
                    <a:pos x="T2" y="T3"/>
                  </a:cxn>
                  <a:cxn ang="T12">
                    <a:pos x="T4" y="T5"/>
                  </a:cxn>
                  <a:cxn ang="T13">
                    <a:pos x="T6" y="T7"/>
                  </a:cxn>
                  <a:cxn ang="T14">
                    <a:pos x="T8" y="T9"/>
                  </a:cxn>
                </a:cxnLst>
                <a:rect l="T15" t="T16" r="T17" b="T18"/>
                <a:pathLst>
                  <a:path w="1512" h="360">
                    <a:moveTo>
                      <a:pt x="0" y="0"/>
                    </a:moveTo>
                    <a:lnTo>
                      <a:pt x="79" y="64"/>
                    </a:lnTo>
                    <a:lnTo>
                      <a:pt x="1511" y="359"/>
                    </a:lnTo>
                    <a:lnTo>
                      <a:pt x="1417" y="291"/>
                    </a:lnTo>
                    <a:lnTo>
                      <a:pt x="0" y="0"/>
                    </a:lnTo>
                  </a:path>
                </a:pathLst>
              </a:custGeom>
              <a:solidFill>
                <a:srgbClr val="DF9FFF"/>
              </a:solidFill>
              <a:ln w="12700" cap="rnd">
                <a:solidFill>
                  <a:srgbClr val="000000"/>
                </a:solidFill>
                <a:round/>
                <a:headEnd/>
                <a:tailEnd/>
              </a:ln>
            </p:spPr>
            <p:txBody>
              <a:bodyPr/>
              <a:lstStyle/>
              <a:p>
                <a:endParaRPr lang="en-GB"/>
              </a:p>
            </p:txBody>
          </p:sp>
          <p:sp>
            <p:nvSpPr>
              <p:cNvPr id="140304" name="Freeform 23"/>
              <p:cNvSpPr>
                <a:spLocks/>
              </p:cNvSpPr>
              <p:nvPr/>
            </p:nvSpPr>
            <p:spPr bwMode="auto">
              <a:xfrm>
                <a:off x="2798" y="2893"/>
                <a:ext cx="2840" cy="1089"/>
              </a:xfrm>
              <a:custGeom>
                <a:avLst/>
                <a:gdLst>
                  <a:gd name="T0" fmla="*/ 0 w 2840"/>
                  <a:gd name="T1" fmla="*/ 304 h 1089"/>
                  <a:gd name="T2" fmla="*/ 0 w 2840"/>
                  <a:gd name="T3" fmla="*/ 1088 h 1089"/>
                  <a:gd name="T4" fmla="*/ 2839 w 2840"/>
                  <a:gd name="T5" fmla="*/ 1088 h 1089"/>
                  <a:gd name="T6" fmla="*/ 2839 w 2840"/>
                  <a:gd name="T7" fmla="*/ 295 h 1089"/>
                  <a:gd name="T8" fmla="*/ 1407 w 2840"/>
                  <a:gd name="T9" fmla="*/ 0 h 1089"/>
                  <a:gd name="T10" fmla="*/ 0 w 2840"/>
                  <a:gd name="T11" fmla="*/ 304 h 1089"/>
                  <a:gd name="T12" fmla="*/ 0 60000 65536"/>
                  <a:gd name="T13" fmla="*/ 0 60000 65536"/>
                  <a:gd name="T14" fmla="*/ 0 60000 65536"/>
                  <a:gd name="T15" fmla="*/ 0 60000 65536"/>
                  <a:gd name="T16" fmla="*/ 0 60000 65536"/>
                  <a:gd name="T17" fmla="*/ 0 60000 65536"/>
                  <a:gd name="T18" fmla="*/ 0 w 2840"/>
                  <a:gd name="T19" fmla="*/ 0 h 1089"/>
                  <a:gd name="T20" fmla="*/ 2840 w 2840"/>
                  <a:gd name="T21" fmla="*/ 1089 h 1089"/>
                </a:gdLst>
                <a:ahLst/>
                <a:cxnLst>
                  <a:cxn ang="T12">
                    <a:pos x="T0" y="T1"/>
                  </a:cxn>
                  <a:cxn ang="T13">
                    <a:pos x="T2" y="T3"/>
                  </a:cxn>
                  <a:cxn ang="T14">
                    <a:pos x="T4" y="T5"/>
                  </a:cxn>
                  <a:cxn ang="T15">
                    <a:pos x="T6" y="T7"/>
                  </a:cxn>
                  <a:cxn ang="T16">
                    <a:pos x="T8" y="T9"/>
                  </a:cxn>
                  <a:cxn ang="T17">
                    <a:pos x="T10" y="T11"/>
                  </a:cxn>
                </a:cxnLst>
                <a:rect l="T18" t="T19" r="T20" b="T21"/>
                <a:pathLst>
                  <a:path w="2840" h="1089">
                    <a:moveTo>
                      <a:pt x="0" y="304"/>
                    </a:moveTo>
                    <a:lnTo>
                      <a:pt x="0" y="1088"/>
                    </a:lnTo>
                    <a:lnTo>
                      <a:pt x="2839" y="1088"/>
                    </a:lnTo>
                    <a:lnTo>
                      <a:pt x="2839" y="295"/>
                    </a:lnTo>
                    <a:lnTo>
                      <a:pt x="1407" y="0"/>
                    </a:lnTo>
                    <a:lnTo>
                      <a:pt x="0" y="304"/>
                    </a:lnTo>
                  </a:path>
                </a:pathLst>
              </a:custGeom>
              <a:solidFill>
                <a:srgbClr val="7F00DF"/>
              </a:solidFill>
              <a:ln w="12700" cap="rnd">
                <a:solidFill>
                  <a:srgbClr val="000000"/>
                </a:solidFill>
                <a:round/>
                <a:headEnd/>
                <a:tailEnd/>
              </a:ln>
            </p:spPr>
            <p:txBody>
              <a:bodyPr/>
              <a:lstStyle/>
              <a:p>
                <a:endParaRPr lang="en-GB"/>
              </a:p>
            </p:txBody>
          </p:sp>
        </p:grpSp>
        <p:sp>
          <p:nvSpPr>
            <p:cNvPr id="140300" name="Rectangle 24"/>
            <p:cNvSpPr>
              <a:spLocks noChangeArrowheads="1"/>
            </p:cNvSpPr>
            <p:nvPr/>
          </p:nvSpPr>
          <p:spPr bwMode="auto">
            <a:xfrm>
              <a:off x="2925" y="3261"/>
              <a:ext cx="2598" cy="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algn="ctr" eaLnBrk="1" hangingPunct="1">
                <a:spcBef>
                  <a:spcPct val="50000"/>
                </a:spcBef>
                <a:buFontTx/>
                <a:buNone/>
              </a:pPr>
              <a:r>
                <a:rPr lang="en-US" altLang="en-US" sz="2800">
                  <a:solidFill>
                    <a:srgbClr val="F4F4A3"/>
                  </a:solidFill>
                  <a:latin typeface="Arial" charset="0"/>
                </a:rPr>
                <a:t>Prepare post-closing</a:t>
              </a:r>
              <a:br>
                <a:rPr lang="en-US" altLang="en-US" sz="2800">
                  <a:solidFill>
                    <a:srgbClr val="F4F4A3"/>
                  </a:solidFill>
                  <a:latin typeface="Arial" charset="0"/>
                </a:rPr>
              </a:br>
              <a:r>
                <a:rPr lang="en-US" altLang="en-US" sz="2800">
                  <a:solidFill>
                    <a:srgbClr val="F4F4A3"/>
                  </a:solidFill>
                  <a:latin typeface="Arial" charset="0"/>
                </a:rPr>
                <a:t>trial balance.</a:t>
              </a:r>
            </a:p>
          </p:txBody>
        </p:sp>
      </p:grpSp>
      <p:sp>
        <p:nvSpPr>
          <p:cNvPr id="27" name="Rectangle 2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40298" name="Slide Number Placeholder 2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fld id="{CABE5D10-A0FF-4BC7-8A23-A618B8A06A02}" type="slidenum">
              <a:rPr lang="en-US" altLang="en-US" sz="1200" smtClean="0">
                <a:solidFill>
                  <a:srgbClr val="898989"/>
                </a:solidFill>
                <a:latin typeface="Arial" charset="0"/>
              </a:rPr>
              <a:pPr eaLnBrk="1" hangingPunct="1">
                <a:spcBef>
                  <a:spcPct val="0"/>
                </a:spcBef>
                <a:buFontTx/>
                <a:buNone/>
              </a:pPr>
              <a:t>12</a:t>
            </a:fld>
            <a:endParaRPr lang="en-US" altLang="en-US" sz="1200" smtClean="0">
              <a:solidFill>
                <a:srgbClr val="898989"/>
              </a:solidFill>
              <a:latin typeface="Arial" charset="0"/>
            </a:endParaRPr>
          </a:p>
        </p:txBody>
      </p:sp>
      <p:sp>
        <p:nvSpPr>
          <p:cNvPr id="29" name="Rounded Rectangle 28"/>
          <p:cNvSpPr/>
          <p:nvPr/>
        </p:nvSpPr>
        <p:spPr>
          <a:xfrm>
            <a:off x="138113" y="6573838"/>
            <a:ext cx="5272087" cy="20527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smtClean="0"/>
              <a:t>Explain why temporary accounts are closed each period.</a:t>
            </a:r>
            <a:endParaRPr lang="en-US" sz="11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500"/>
                            </p:stCondLst>
                            <p:childTnLst>
                              <p:par>
                                <p:cTn id="15" presetID="2" presetClass="entr" presetSubtype="1" fill="hold" nodeType="after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3" descr="C:\Documents and Settings\Administrator\Local Settings\Temporary Internet Files\Content.IE5\1EWF2DGS\MCj0295558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5029200"/>
            <a:ext cx="1235075"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1315" name="Group 2"/>
          <p:cNvGrpSpPr>
            <a:grpSpLocks/>
          </p:cNvGrpSpPr>
          <p:nvPr/>
        </p:nvGrpSpPr>
        <p:grpSpPr bwMode="auto">
          <a:xfrm>
            <a:off x="457200" y="1519238"/>
            <a:ext cx="3638550" cy="4057650"/>
            <a:chOff x="438" y="957"/>
            <a:chExt cx="2292" cy="2556"/>
          </a:xfrm>
        </p:grpSpPr>
        <p:grpSp>
          <p:nvGrpSpPr>
            <p:cNvPr id="141332" name="Group 3"/>
            <p:cNvGrpSpPr>
              <a:grpSpLocks/>
            </p:cNvGrpSpPr>
            <p:nvPr/>
          </p:nvGrpSpPr>
          <p:grpSpPr bwMode="auto">
            <a:xfrm>
              <a:off x="787" y="1310"/>
              <a:ext cx="1617" cy="1619"/>
              <a:chOff x="787" y="1310"/>
              <a:chExt cx="1617" cy="1619"/>
            </a:xfrm>
          </p:grpSpPr>
          <p:grpSp>
            <p:nvGrpSpPr>
              <p:cNvPr id="141337" name="Group 4"/>
              <p:cNvGrpSpPr>
                <a:grpSpLocks/>
              </p:cNvGrpSpPr>
              <p:nvPr/>
            </p:nvGrpSpPr>
            <p:grpSpPr bwMode="auto">
              <a:xfrm>
                <a:off x="787" y="1310"/>
                <a:ext cx="1617" cy="1619"/>
                <a:chOff x="787" y="1310"/>
                <a:chExt cx="1617" cy="1619"/>
              </a:xfrm>
            </p:grpSpPr>
            <p:sp>
              <p:nvSpPr>
                <p:cNvPr id="141339" name="Freeform 5"/>
                <p:cNvSpPr>
                  <a:spLocks/>
                </p:cNvSpPr>
                <p:nvPr/>
              </p:nvSpPr>
              <p:spPr bwMode="auto">
                <a:xfrm>
                  <a:off x="837" y="1366"/>
                  <a:ext cx="1567" cy="1563"/>
                </a:xfrm>
                <a:custGeom>
                  <a:avLst/>
                  <a:gdLst>
                    <a:gd name="T0" fmla="*/ 1412 w 1567"/>
                    <a:gd name="T1" fmla="*/ 701 h 1563"/>
                    <a:gd name="T2" fmla="*/ 1566 w 1567"/>
                    <a:gd name="T3" fmla="*/ 785 h 1563"/>
                    <a:gd name="T4" fmla="*/ 1412 w 1567"/>
                    <a:gd name="T5" fmla="*/ 868 h 1563"/>
                    <a:gd name="T6" fmla="*/ 1313 w 1567"/>
                    <a:gd name="T7" fmla="*/ 1208 h 1563"/>
                    <a:gd name="T8" fmla="*/ 1309 w 1567"/>
                    <a:gd name="T9" fmla="*/ 1226 h 1563"/>
                    <a:gd name="T10" fmla="*/ 1296 w 1567"/>
                    <a:gd name="T11" fmla="*/ 1256 h 1563"/>
                    <a:gd name="T12" fmla="*/ 1275 w 1567"/>
                    <a:gd name="T13" fmla="*/ 1280 h 1563"/>
                    <a:gd name="T14" fmla="*/ 1250 w 1567"/>
                    <a:gd name="T15" fmla="*/ 1297 h 1563"/>
                    <a:gd name="T16" fmla="*/ 1219 w 1567"/>
                    <a:gd name="T17" fmla="*/ 1307 h 1563"/>
                    <a:gd name="T18" fmla="*/ 864 w 1567"/>
                    <a:gd name="T19" fmla="*/ 1307 h 1563"/>
                    <a:gd name="T20" fmla="*/ 1041 w 1567"/>
                    <a:gd name="T21" fmla="*/ 1410 h 1563"/>
                    <a:gd name="T22" fmla="*/ 520 w 1567"/>
                    <a:gd name="T23" fmla="*/ 1410 h 1563"/>
                    <a:gd name="T24" fmla="*/ 697 w 1567"/>
                    <a:gd name="T25" fmla="*/ 1307 h 1563"/>
                    <a:gd name="T26" fmla="*/ 360 w 1567"/>
                    <a:gd name="T27" fmla="*/ 1308 h 1563"/>
                    <a:gd name="T28" fmla="*/ 329 w 1567"/>
                    <a:gd name="T29" fmla="*/ 1302 h 1563"/>
                    <a:gd name="T30" fmla="*/ 302 w 1567"/>
                    <a:gd name="T31" fmla="*/ 1289 h 1563"/>
                    <a:gd name="T32" fmla="*/ 278 w 1567"/>
                    <a:gd name="T33" fmla="*/ 1265 h 1563"/>
                    <a:gd name="T34" fmla="*/ 261 w 1567"/>
                    <a:gd name="T35" fmla="*/ 1239 h 1563"/>
                    <a:gd name="T36" fmla="*/ 254 w 1567"/>
                    <a:gd name="T37" fmla="*/ 1208 h 1563"/>
                    <a:gd name="T38" fmla="*/ 153 w 1567"/>
                    <a:gd name="T39" fmla="*/ 868 h 1563"/>
                    <a:gd name="T40" fmla="*/ 0 w 1567"/>
                    <a:gd name="T41" fmla="*/ 785 h 1563"/>
                    <a:gd name="T42" fmla="*/ 153 w 1567"/>
                    <a:gd name="T43" fmla="*/ 701 h 1563"/>
                    <a:gd name="T44" fmla="*/ 254 w 1567"/>
                    <a:gd name="T45" fmla="*/ 356 h 1563"/>
                    <a:gd name="T46" fmla="*/ 258 w 1567"/>
                    <a:gd name="T47" fmla="*/ 338 h 1563"/>
                    <a:gd name="T48" fmla="*/ 271 w 1567"/>
                    <a:gd name="T49" fmla="*/ 308 h 1563"/>
                    <a:gd name="T50" fmla="*/ 291 w 1567"/>
                    <a:gd name="T51" fmla="*/ 284 h 1563"/>
                    <a:gd name="T52" fmla="*/ 318 w 1567"/>
                    <a:gd name="T53" fmla="*/ 267 h 1563"/>
                    <a:gd name="T54" fmla="*/ 348 w 1567"/>
                    <a:gd name="T55" fmla="*/ 258 h 1563"/>
                    <a:gd name="T56" fmla="*/ 697 w 1567"/>
                    <a:gd name="T57" fmla="*/ 256 h 1563"/>
                    <a:gd name="T58" fmla="*/ 520 w 1567"/>
                    <a:gd name="T59" fmla="*/ 154 h 1563"/>
                    <a:gd name="T60" fmla="*/ 1041 w 1567"/>
                    <a:gd name="T61" fmla="*/ 154 h 1563"/>
                    <a:gd name="T62" fmla="*/ 864 w 1567"/>
                    <a:gd name="T63" fmla="*/ 256 h 1563"/>
                    <a:gd name="T64" fmla="*/ 1206 w 1567"/>
                    <a:gd name="T65" fmla="*/ 256 h 1563"/>
                    <a:gd name="T66" fmla="*/ 1238 w 1567"/>
                    <a:gd name="T67" fmla="*/ 262 h 1563"/>
                    <a:gd name="T68" fmla="*/ 1266 w 1567"/>
                    <a:gd name="T69" fmla="*/ 277 h 1563"/>
                    <a:gd name="T70" fmla="*/ 1288 w 1567"/>
                    <a:gd name="T71" fmla="*/ 298 h 1563"/>
                    <a:gd name="T72" fmla="*/ 1304 w 1567"/>
                    <a:gd name="T73" fmla="*/ 326 h 1563"/>
                    <a:gd name="T74" fmla="*/ 1313 w 1567"/>
                    <a:gd name="T75" fmla="*/ 356 h 15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67"/>
                    <a:gd name="T115" fmla="*/ 0 h 1563"/>
                    <a:gd name="T116" fmla="*/ 1567 w 1567"/>
                    <a:gd name="T117" fmla="*/ 1563 h 15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67" h="1563">
                      <a:moveTo>
                        <a:pt x="1312" y="701"/>
                      </a:moveTo>
                      <a:lnTo>
                        <a:pt x="1412" y="701"/>
                      </a:lnTo>
                      <a:lnTo>
                        <a:pt x="1412" y="524"/>
                      </a:lnTo>
                      <a:lnTo>
                        <a:pt x="1566" y="785"/>
                      </a:lnTo>
                      <a:lnTo>
                        <a:pt x="1412" y="1046"/>
                      </a:lnTo>
                      <a:lnTo>
                        <a:pt x="1412" y="868"/>
                      </a:lnTo>
                      <a:lnTo>
                        <a:pt x="1312" y="868"/>
                      </a:lnTo>
                      <a:lnTo>
                        <a:pt x="1313" y="1208"/>
                      </a:lnTo>
                      <a:lnTo>
                        <a:pt x="1312" y="1211"/>
                      </a:lnTo>
                      <a:lnTo>
                        <a:pt x="1309" y="1226"/>
                      </a:lnTo>
                      <a:lnTo>
                        <a:pt x="1304" y="1241"/>
                      </a:lnTo>
                      <a:lnTo>
                        <a:pt x="1296" y="1256"/>
                      </a:lnTo>
                      <a:lnTo>
                        <a:pt x="1286" y="1268"/>
                      </a:lnTo>
                      <a:lnTo>
                        <a:pt x="1275" y="1280"/>
                      </a:lnTo>
                      <a:lnTo>
                        <a:pt x="1262" y="1290"/>
                      </a:lnTo>
                      <a:lnTo>
                        <a:pt x="1250" y="1297"/>
                      </a:lnTo>
                      <a:lnTo>
                        <a:pt x="1234" y="1303"/>
                      </a:lnTo>
                      <a:lnTo>
                        <a:pt x="1219" y="1307"/>
                      </a:lnTo>
                      <a:lnTo>
                        <a:pt x="1203" y="1308"/>
                      </a:lnTo>
                      <a:lnTo>
                        <a:pt x="864" y="1307"/>
                      </a:lnTo>
                      <a:lnTo>
                        <a:pt x="864" y="1410"/>
                      </a:lnTo>
                      <a:lnTo>
                        <a:pt x="1041" y="1410"/>
                      </a:lnTo>
                      <a:lnTo>
                        <a:pt x="780" y="1562"/>
                      </a:lnTo>
                      <a:lnTo>
                        <a:pt x="520" y="1410"/>
                      </a:lnTo>
                      <a:lnTo>
                        <a:pt x="697" y="1410"/>
                      </a:lnTo>
                      <a:lnTo>
                        <a:pt x="697" y="1307"/>
                      </a:lnTo>
                      <a:lnTo>
                        <a:pt x="363" y="1308"/>
                      </a:lnTo>
                      <a:lnTo>
                        <a:pt x="360" y="1308"/>
                      </a:lnTo>
                      <a:lnTo>
                        <a:pt x="344" y="1306"/>
                      </a:lnTo>
                      <a:lnTo>
                        <a:pt x="329" y="1302"/>
                      </a:lnTo>
                      <a:lnTo>
                        <a:pt x="315" y="1295"/>
                      </a:lnTo>
                      <a:lnTo>
                        <a:pt x="302" y="1289"/>
                      </a:lnTo>
                      <a:lnTo>
                        <a:pt x="289" y="1276"/>
                      </a:lnTo>
                      <a:lnTo>
                        <a:pt x="278" y="1265"/>
                      </a:lnTo>
                      <a:lnTo>
                        <a:pt x="269" y="1252"/>
                      </a:lnTo>
                      <a:lnTo>
                        <a:pt x="261" y="1239"/>
                      </a:lnTo>
                      <a:lnTo>
                        <a:pt x="257" y="1223"/>
                      </a:lnTo>
                      <a:lnTo>
                        <a:pt x="254" y="1208"/>
                      </a:lnTo>
                      <a:lnTo>
                        <a:pt x="254" y="868"/>
                      </a:lnTo>
                      <a:lnTo>
                        <a:pt x="153" y="868"/>
                      </a:lnTo>
                      <a:lnTo>
                        <a:pt x="153" y="1046"/>
                      </a:lnTo>
                      <a:lnTo>
                        <a:pt x="0" y="785"/>
                      </a:lnTo>
                      <a:lnTo>
                        <a:pt x="153" y="524"/>
                      </a:lnTo>
                      <a:lnTo>
                        <a:pt x="153" y="701"/>
                      </a:lnTo>
                      <a:lnTo>
                        <a:pt x="254" y="701"/>
                      </a:lnTo>
                      <a:lnTo>
                        <a:pt x="254" y="356"/>
                      </a:lnTo>
                      <a:lnTo>
                        <a:pt x="254" y="353"/>
                      </a:lnTo>
                      <a:lnTo>
                        <a:pt x="258" y="338"/>
                      </a:lnTo>
                      <a:lnTo>
                        <a:pt x="264" y="322"/>
                      </a:lnTo>
                      <a:lnTo>
                        <a:pt x="271" y="308"/>
                      </a:lnTo>
                      <a:lnTo>
                        <a:pt x="280" y="295"/>
                      </a:lnTo>
                      <a:lnTo>
                        <a:pt x="291" y="284"/>
                      </a:lnTo>
                      <a:lnTo>
                        <a:pt x="304" y="275"/>
                      </a:lnTo>
                      <a:lnTo>
                        <a:pt x="318" y="267"/>
                      </a:lnTo>
                      <a:lnTo>
                        <a:pt x="332" y="261"/>
                      </a:lnTo>
                      <a:lnTo>
                        <a:pt x="348" y="258"/>
                      </a:lnTo>
                      <a:lnTo>
                        <a:pt x="363" y="256"/>
                      </a:lnTo>
                      <a:lnTo>
                        <a:pt x="697" y="256"/>
                      </a:lnTo>
                      <a:lnTo>
                        <a:pt x="697" y="154"/>
                      </a:lnTo>
                      <a:lnTo>
                        <a:pt x="520" y="154"/>
                      </a:lnTo>
                      <a:lnTo>
                        <a:pt x="780" y="0"/>
                      </a:lnTo>
                      <a:lnTo>
                        <a:pt x="1041" y="154"/>
                      </a:lnTo>
                      <a:lnTo>
                        <a:pt x="864" y="154"/>
                      </a:lnTo>
                      <a:lnTo>
                        <a:pt x="864" y="256"/>
                      </a:lnTo>
                      <a:lnTo>
                        <a:pt x="1203" y="256"/>
                      </a:lnTo>
                      <a:lnTo>
                        <a:pt x="1206" y="256"/>
                      </a:lnTo>
                      <a:lnTo>
                        <a:pt x="1222" y="258"/>
                      </a:lnTo>
                      <a:lnTo>
                        <a:pt x="1238" y="262"/>
                      </a:lnTo>
                      <a:lnTo>
                        <a:pt x="1251" y="268"/>
                      </a:lnTo>
                      <a:lnTo>
                        <a:pt x="1266" y="277"/>
                      </a:lnTo>
                      <a:lnTo>
                        <a:pt x="1278" y="286"/>
                      </a:lnTo>
                      <a:lnTo>
                        <a:pt x="1288" y="298"/>
                      </a:lnTo>
                      <a:lnTo>
                        <a:pt x="1298" y="311"/>
                      </a:lnTo>
                      <a:lnTo>
                        <a:pt x="1304" y="326"/>
                      </a:lnTo>
                      <a:lnTo>
                        <a:pt x="1310" y="341"/>
                      </a:lnTo>
                      <a:lnTo>
                        <a:pt x="1313" y="356"/>
                      </a:lnTo>
                      <a:lnTo>
                        <a:pt x="1312" y="701"/>
                      </a:lnTo>
                    </a:path>
                  </a:pathLst>
                </a:custGeom>
                <a:solidFill>
                  <a:srgbClr val="000000"/>
                </a:solidFill>
                <a:ln w="12700" cap="rnd">
                  <a:solidFill>
                    <a:srgbClr val="000000"/>
                  </a:solidFill>
                  <a:round/>
                  <a:headEnd/>
                  <a:tailEnd/>
                </a:ln>
              </p:spPr>
              <p:txBody>
                <a:bodyPr/>
                <a:lstStyle/>
                <a:p>
                  <a:endParaRPr lang="en-GB"/>
                </a:p>
              </p:txBody>
            </p:sp>
            <p:sp>
              <p:nvSpPr>
                <p:cNvPr id="141340" name="Freeform 6"/>
                <p:cNvSpPr>
                  <a:spLocks/>
                </p:cNvSpPr>
                <p:nvPr/>
              </p:nvSpPr>
              <p:spPr bwMode="auto">
                <a:xfrm>
                  <a:off x="787" y="1310"/>
                  <a:ext cx="1568" cy="1563"/>
                </a:xfrm>
                <a:custGeom>
                  <a:avLst/>
                  <a:gdLst>
                    <a:gd name="T0" fmla="*/ 1414 w 1568"/>
                    <a:gd name="T1" fmla="*/ 701 h 1563"/>
                    <a:gd name="T2" fmla="*/ 1567 w 1568"/>
                    <a:gd name="T3" fmla="*/ 784 h 1563"/>
                    <a:gd name="T4" fmla="*/ 1414 w 1568"/>
                    <a:gd name="T5" fmla="*/ 869 h 1563"/>
                    <a:gd name="T6" fmla="*/ 1313 w 1568"/>
                    <a:gd name="T7" fmla="*/ 1207 h 1563"/>
                    <a:gd name="T8" fmla="*/ 1308 w 1568"/>
                    <a:gd name="T9" fmla="*/ 1227 h 1563"/>
                    <a:gd name="T10" fmla="*/ 1295 w 1568"/>
                    <a:gd name="T11" fmla="*/ 1255 h 1563"/>
                    <a:gd name="T12" fmla="*/ 1276 w 1568"/>
                    <a:gd name="T13" fmla="*/ 1279 h 1563"/>
                    <a:gd name="T14" fmla="*/ 1249 w 1568"/>
                    <a:gd name="T15" fmla="*/ 1297 h 1563"/>
                    <a:gd name="T16" fmla="*/ 1220 w 1568"/>
                    <a:gd name="T17" fmla="*/ 1306 h 1563"/>
                    <a:gd name="T18" fmla="*/ 862 w 1568"/>
                    <a:gd name="T19" fmla="*/ 1315 h 1563"/>
                    <a:gd name="T20" fmla="*/ 1041 w 1568"/>
                    <a:gd name="T21" fmla="*/ 1409 h 1563"/>
                    <a:gd name="T22" fmla="*/ 521 w 1568"/>
                    <a:gd name="T23" fmla="*/ 1409 h 1563"/>
                    <a:gd name="T24" fmla="*/ 701 w 1568"/>
                    <a:gd name="T25" fmla="*/ 1315 h 1563"/>
                    <a:gd name="T26" fmla="*/ 360 w 1568"/>
                    <a:gd name="T27" fmla="*/ 1308 h 1563"/>
                    <a:gd name="T28" fmla="*/ 330 w 1568"/>
                    <a:gd name="T29" fmla="*/ 1303 h 1563"/>
                    <a:gd name="T30" fmla="*/ 301 w 1568"/>
                    <a:gd name="T31" fmla="*/ 1288 h 1563"/>
                    <a:gd name="T32" fmla="*/ 280 w 1568"/>
                    <a:gd name="T33" fmla="*/ 1266 h 1563"/>
                    <a:gd name="T34" fmla="*/ 262 w 1568"/>
                    <a:gd name="T35" fmla="*/ 1238 h 1563"/>
                    <a:gd name="T36" fmla="*/ 255 w 1568"/>
                    <a:gd name="T37" fmla="*/ 1207 h 1563"/>
                    <a:gd name="T38" fmla="*/ 154 w 1568"/>
                    <a:gd name="T39" fmla="*/ 869 h 1563"/>
                    <a:gd name="T40" fmla="*/ 0 w 1568"/>
                    <a:gd name="T41" fmla="*/ 784 h 1563"/>
                    <a:gd name="T42" fmla="*/ 154 w 1568"/>
                    <a:gd name="T43" fmla="*/ 701 h 1563"/>
                    <a:gd name="T44" fmla="*/ 255 w 1568"/>
                    <a:gd name="T45" fmla="*/ 356 h 1563"/>
                    <a:gd name="T46" fmla="*/ 259 w 1568"/>
                    <a:gd name="T47" fmla="*/ 338 h 1563"/>
                    <a:gd name="T48" fmla="*/ 272 w 1568"/>
                    <a:gd name="T49" fmla="*/ 307 h 1563"/>
                    <a:gd name="T50" fmla="*/ 292 w 1568"/>
                    <a:gd name="T51" fmla="*/ 283 h 1563"/>
                    <a:gd name="T52" fmla="*/ 318 w 1568"/>
                    <a:gd name="T53" fmla="*/ 266 h 1563"/>
                    <a:gd name="T54" fmla="*/ 347 w 1568"/>
                    <a:gd name="T55" fmla="*/ 257 h 1563"/>
                    <a:gd name="T56" fmla="*/ 701 w 1568"/>
                    <a:gd name="T57" fmla="*/ 262 h 1563"/>
                    <a:gd name="T58" fmla="*/ 521 w 1568"/>
                    <a:gd name="T59" fmla="*/ 154 h 1563"/>
                    <a:gd name="T60" fmla="*/ 1041 w 1568"/>
                    <a:gd name="T61" fmla="*/ 154 h 1563"/>
                    <a:gd name="T62" fmla="*/ 862 w 1568"/>
                    <a:gd name="T63" fmla="*/ 262 h 1563"/>
                    <a:gd name="T64" fmla="*/ 1207 w 1568"/>
                    <a:gd name="T65" fmla="*/ 255 h 1563"/>
                    <a:gd name="T66" fmla="*/ 1238 w 1568"/>
                    <a:gd name="T67" fmla="*/ 262 h 1563"/>
                    <a:gd name="T68" fmla="*/ 1266 w 1568"/>
                    <a:gd name="T69" fmla="*/ 277 h 1563"/>
                    <a:gd name="T70" fmla="*/ 1289 w 1568"/>
                    <a:gd name="T71" fmla="*/ 298 h 1563"/>
                    <a:gd name="T72" fmla="*/ 1305 w 1568"/>
                    <a:gd name="T73" fmla="*/ 326 h 1563"/>
                    <a:gd name="T74" fmla="*/ 1313 w 1568"/>
                    <a:gd name="T75" fmla="*/ 356 h 15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68"/>
                    <a:gd name="T115" fmla="*/ 0 h 1563"/>
                    <a:gd name="T116" fmla="*/ 1568 w 1568"/>
                    <a:gd name="T117" fmla="*/ 1563 h 15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68" h="1563">
                      <a:moveTo>
                        <a:pt x="1312" y="701"/>
                      </a:moveTo>
                      <a:lnTo>
                        <a:pt x="1414" y="701"/>
                      </a:lnTo>
                      <a:lnTo>
                        <a:pt x="1414" y="525"/>
                      </a:lnTo>
                      <a:lnTo>
                        <a:pt x="1567" y="784"/>
                      </a:lnTo>
                      <a:lnTo>
                        <a:pt x="1414" y="1045"/>
                      </a:lnTo>
                      <a:lnTo>
                        <a:pt x="1414" y="869"/>
                      </a:lnTo>
                      <a:lnTo>
                        <a:pt x="1312" y="869"/>
                      </a:lnTo>
                      <a:lnTo>
                        <a:pt x="1313" y="1207"/>
                      </a:lnTo>
                      <a:lnTo>
                        <a:pt x="1312" y="1210"/>
                      </a:lnTo>
                      <a:lnTo>
                        <a:pt x="1308" y="1227"/>
                      </a:lnTo>
                      <a:lnTo>
                        <a:pt x="1304" y="1242"/>
                      </a:lnTo>
                      <a:lnTo>
                        <a:pt x="1295" y="1255"/>
                      </a:lnTo>
                      <a:lnTo>
                        <a:pt x="1288" y="1268"/>
                      </a:lnTo>
                      <a:lnTo>
                        <a:pt x="1276" y="1279"/>
                      </a:lnTo>
                      <a:lnTo>
                        <a:pt x="1264" y="1290"/>
                      </a:lnTo>
                      <a:lnTo>
                        <a:pt x="1249" y="1297"/>
                      </a:lnTo>
                      <a:lnTo>
                        <a:pt x="1234" y="1303"/>
                      </a:lnTo>
                      <a:lnTo>
                        <a:pt x="1220" y="1306"/>
                      </a:lnTo>
                      <a:lnTo>
                        <a:pt x="1204" y="1308"/>
                      </a:lnTo>
                      <a:lnTo>
                        <a:pt x="862" y="1315"/>
                      </a:lnTo>
                      <a:lnTo>
                        <a:pt x="865" y="1409"/>
                      </a:lnTo>
                      <a:lnTo>
                        <a:pt x="1041" y="1409"/>
                      </a:lnTo>
                      <a:lnTo>
                        <a:pt x="781" y="1562"/>
                      </a:lnTo>
                      <a:lnTo>
                        <a:pt x="521" y="1409"/>
                      </a:lnTo>
                      <a:lnTo>
                        <a:pt x="697" y="1409"/>
                      </a:lnTo>
                      <a:lnTo>
                        <a:pt x="701" y="1315"/>
                      </a:lnTo>
                      <a:lnTo>
                        <a:pt x="364" y="1308"/>
                      </a:lnTo>
                      <a:lnTo>
                        <a:pt x="360" y="1308"/>
                      </a:lnTo>
                      <a:lnTo>
                        <a:pt x="345" y="1306"/>
                      </a:lnTo>
                      <a:lnTo>
                        <a:pt x="330" y="1303"/>
                      </a:lnTo>
                      <a:lnTo>
                        <a:pt x="316" y="1295"/>
                      </a:lnTo>
                      <a:lnTo>
                        <a:pt x="301" y="1288"/>
                      </a:lnTo>
                      <a:lnTo>
                        <a:pt x="289" y="1278"/>
                      </a:lnTo>
                      <a:lnTo>
                        <a:pt x="280" y="1266"/>
                      </a:lnTo>
                      <a:lnTo>
                        <a:pt x="270" y="1253"/>
                      </a:lnTo>
                      <a:lnTo>
                        <a:pt x="262" y="1238"/>
                      </a:lnTo>
                      <a:lnTo>
                        <a:pt x="257" y="1223"/>
                      </a:lnTo>
                      <a:lnTo>
                        <a:pt x="255" y="1207"/>
                      </a:lnTo>
                      <a:lnTo>
                        <a:pt x="256" y="869"/>
                      </a:lnTo>
                      <a:lnTo>
                        <a:pt x="154" y="869"/>
                      </a:lnTo>
                      <a:lnTo>
                        <a:pt x="154" y="1045"/>
                      </a:lnTo>
                      <a:lnTo>
                        <a:pt x="0" y="784"/>
                      </a:lnTo>
                      <a:lnTo>
                        <a:pt x="154" y="525"/>
                      </a:lnTo>
                      <a:lnTo>
                        <a:pt x="154" y="701"/>
                      </a:lnTo>
                      <a:lnTo>
                        <a:pt x="256" y="701"/>
                      </a:lnTo>
                      <a:lnTo>
                        <a:pt x="255" y="356"/>
                      </a:lnTo>
                      <a:lnTo>
                        <a:pt x="256" y="353"/>
                      </a:lnTo>
                      <a:lnTo>
                        <a:pt x="259" y="338"/>
                      </a:lnTo>
                      <a:lnTo>
                        <a:pt x="263" y="323"/>
                      </a:lnTo>
                      <a:lnTo>
                        <a:pt x="272" y="307"/>
                      </a:lnTo>
                      <a:lnTo>
                        <a:pt x="281" y="295"/>
                      </a:lnTo>
                      <a:lnTo>
                        <a:pt x="292" y="283"/>
                      </a:lnTo>
                      <a:lnTo>
                        <a:pt x="304" y="275"/>
                      </a:lnTo>
                      <a:lnTo>
                        <a:pt x="318" y="266"/>
                      </a:lnTo>
                      <a:lnTo>
                        <a:pt x="333" y="261"/>
                      </a:lnTo>
                      <a:lnTo>
                        <a:pt x="347" y="257"/>
                      </a:lnTo>
                      <a:lnTo>
                        <a:pt x="364" y="255"/>
                      </a:lnTo>
                      <a:lnTo>
                        <a:pt x="701" y="262"/>
                      </a:lnTo>
                      <a:lnTo>
                        <a:pt x="697" y="154"/>
                      </a:lnTo>
                      <a:lnTo>
                        <a:pt x="521" y="154"/>
                      </a:lnTo>
                      <a:lnTo>
                        <a:pt x="781" y="0"/>
                      </a:lnTo>
                      <a:lnTo>
                        <a:pt x="1041" y="154"/>
                      </a:lnTo>
                      <a:lnTo>
                        <a:pt x="865" y="154"/>
                      </a:lnTo>
                      <a:lnTo>
                        <a:pt x="862" y="262"/>
                      </a:lnTo>
                      <a:lnTo>
                        <a:pt x="1204" y="255"/>
                      </a:lnTo>
                      <a:lnTo>
                        <a:pt x="1207" y="255"/>
                      </a:lnTo>
                      <a:lnTo>
                        <a:pt x="1222" y="257"/>
                      </a:lnTo>
                      <a:lnTo>
                        <a:pt x="1238" y="262"/>
                      </a:lnTo>
                      <a:lnTo>
                        <a:pt x="1252" y="268"/>
                      </a:lnTo>
                      <a:lnTo>
                        <a:pt x="1266" y="277"/>
                      </a:lnTo>
                      <a:lnTo>
                        <a:pt x="1278" y="286"/>
                      </a:lnTo>
                      <a:lnTo>
                        <a:pt x="1289" y="298"/>
                      </a:lnTo>
                      <a:lnTo>
                        <a:pt x="1298" y="312"/>
                      </a:lnTo>
                      <a:lnTo>
                        <a:pt x="1305" y="326"/>
                      </a:lnTo>
                      <a:lnTo>
                        <a:pt x="1311" y="340"/>
                      </a:lnTo>
                      <a:lnTo>
                        <a:pt x="1313" y="356"/>
                      </a:lnTo>
                      <a:lnTo>
                        <a:pt x="1312" y="701"/>
                      </a:lnTo>
                    </a:path>
                  </a:pathLst>
                </a:custGeom>
                <a:solidFill>
                  <a:srgbClr val="3365FB"/>
                </a:solidFill>
                <a:ln w="12700" cap="rnd">
                  <a:solidFill>
                    <a:srgbClr val="000000"/>
                  </a:solidFill>
                  <a:round/>
                  <a:headEnd/>
                  <a:tailEnd/>
                </a:ln>
              </p:spPr>
              <p:txBody>
                <a:bodyPr/>
                <a:lstStyle/>
                <a:p>
                  <a:endParaRPr lang="en-GB"/>
                </a:p>
              </p:txBody>
            </p:sp>
          </p:grpSp>
          <p:sp>
            <p:nvSpPr>
              <p:cNvPr id="141338" name="Rectangle 7"/>
              <p:cNvSpPr>
                <a:spLocks noChangeArrowheads="1"/>
              </p:cNvSpPr>
              <p:nvPr/>
            </p:nvSpPr>
            <p:spPr bwMode="auto">
              <a:xfrm>
                <a:off x="996" y="1867"/>
                <a:ext cx="115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algn="ctr" eaLnBrk="1" hangingPunct="1">
                  <a:spcBef>
                    <a:spcPct val="50000"/>
                  </a:spcBef>
                  <a:buFontTx/>
                  <a:buNone/>
                </a:pPr>
                <a:r>
                  <a:rPr lang="en-US" altLang="en-US" sz="2400" b="1">
                    <a:solidFill>
                      <a:srgbClr val="CCFFCC"/>
                    </a:solidFill>
                    <a:latin typeface="Arial" charset="0"/>
                  </a:rPr>
                  <a:t>Temporary Accounts</a:t>
                </a:r>
                <a:endParaRPr lang="en-US" altLang="en-US" sz="2400" b="1">
                  <a:latin typeface="Arial" charset="0"/>
                </a:endParaRPr>
              </a:p>
            </p:txBody>
          </p:sp>
        </p:grpSp>
        <p:sp>
          <p:nvSpPr>
            <p:cNvPr id="141333" name="Rectangle 8"/>
            <p:cNvSpPr>
              <a:spLocks noChangeArrowheads="1"/>
            </p:cNvSpPr>
            <p:nvPr/>
          </p:nvSpPr>
          <p:spPr bwMode="auto">
            <a:xfrm>
              <a:off x="876" y="957"/>
              <a:ext cx="1494"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algn="ctr" eaLnBrk="1" hangingPunct="1">
                <a:spcBef>
                  <a:spcPct val="50000"/>
                </a:spcBef>
                <a:buFontTx/>
                <a:buNone/>
              </a:pPr>
              <a:r>
                <a:rPr lang="en-US" altLang="en-US" sz="2800" b="1">
                  <a:solidFill>
                    <a:srgbClr val="3365FB"/>
                  </a:solidFill>
                  <a:latin typeface="Arial" charset="0"/>
                </a:rPr>
                <a:t>Revenues</a:t>
              </a:r>
            </a:p>
          </p:txBody>
        </p:sp>
        <p:sp>
          <p:nvSpPr>
            <p:cNvPr id="141334" name="Rectangle 9"/>
            <p:cNvSpPr>
              <a:spLocks noChangeArrowheads="1"/>
            </p:cNvSpPr>
            <p:nvPr/>
          </p:nvSpPr>
          <p:spPr bwMode="auto">
            <a:xfrm>
              <a:off x="876" y="2973"/>
              <a:ext cx="149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algn="ctr" eaLnBrk="1" hangingPunct="1">
                <a:lnSpc>
                  <a:spcPct val="90000"/>
                </a:lnSpc>
                <a:spcBef>
                  <a:spcPct val="50000"/>
                </a:spcBef>
                <a:buFontTx/>
                <a:buNone/>
              </a:pPr>
              <a:r>
                <a:rPr lang="en-US" altLang="en-US" sz="2800" b="1">
                  <a:solidFill>
                    <a:srgbClr val="3365FB"/>
                  </a:solidFill>
                  <a:latin typeface="Arial" charset="0"/>
                </a:rPr>
                <a:t>Income Summary</a:t>
              </a:r>
            </a:p>
          </p:txBody>
        </p:sp>
        <p:sp>
          <p:nvSpPr>
            <p:cNvPr id="141335" name="Rectangle 10"/>
            <p:cNvSpPr>
              <a:spLocks noChangeArrowheads="1"/>
            </p:cNvSpPr>
            <p:nvPr/>
          </p:nvSpPr>
          <p:spPr bwMode="auto">
            <a:xfrm rot="16200000" flipH="1">
              <a:off x="-142" y="1967"/>
              <a:ext cx="1485"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algn="ctr" eaLnBrk="1" hangingPunct="1">
                <a:spcBef>
                  <a:spcPct val="50000"/>
                </a:spcBef>
                <a:buFontTx/>
                <a:buNone/>
              </a:pPr>
              <a:r>
                <a:rPr lang="en-US" altLang="en-US" sz="2800" b="1">
                  <a:solidFill>
                    <a:srgbClr val="3365FB"/>
                  </a:solidFill>
                  <a:latin typeface="Arial" charset="0"/>
                </a:rPr>
                <a:t>Expenses</a:t>
              </a:r>
            </a:p>
          </p:txBody>
        </p:sp>
        <p:sp>
          <p:nvSpPr>
            <p:cNvPr id="141336" name="Rectangle 11"/>
            <p:cNvSpPr>
              <a:spLocks noChangeArrowheads="1"/>
            </p:cNvSpPr>
            <p:nvPr/>
          </p:nvSpPr>
          <p:spPr bwMode="auto">
            <a:xfrm rot="5400000" flipH="1">
              <a:off x="1825" y="1966"/>
              <a:ext cx="1486"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algn="ctr" eaLnBrk="1" hangingPunct="1">
                <a:spcBef>
                  <a:spcPct val="50000"/>
                </a:spcBef>
                <a:buFontTx/>
                <a:buNone/>
              </a:pPr>
              <a:r>
                <a:rPr lang="en-US" altLang="en-US" sz="2800" b="1">
                  <a:solidFill>
                    <a:srgbClr val="3365FB"/>
                  </a:solidFill>
                  <a:latin typeface="Arial" charset="0"/>
                </a:rPr>
                <a:t>Withdrawals</a:t>
              </a:r>
            </a:p>
          </p:txBody>
        </p:sp>
      </p:grpSp>
      <p:grpSp>
        <p:nvGrpSpPr>
          <p:cNvPr id="141316" name="Group 12"/>
          <p:cNvGrpSpPr>
            <a:grpSpLocks/>
          </p:cNvGrpSpPr>
          <p:nvPr/>
        </p:nvGrpSpPr>
        <p:grpSpPr bwMode="auto">
          <a:xfrm>
            <a:off x="4800600" y="1519238"/>
            <a:ext cx="4038600" cy="2994025"/>
            <a:chOff x="3174" y="957"/>
            <a:chExt cx="2544" cy="1886"/>
          </a:xfrm>
        </p:grpSpPr>
        <p:grpSp>
          <p:nvGrpSpPr>
            <p:cNvPr id="141324" name="Group 13"/>
            <p:cNvGrpSpPr>
              <a:grpSpLocks/>
            </p:cNvGrpSpPr>
            <p:nvPr/>
          </p:nvGrpSpPr>
          <p:grpSpPr bwMode="auto">
            <a:xfrm>
              <a:off x="3552" y="1296"/>
              <a:ext cx="1630" cy="1344"/>
              <a:chOff x="3552" y="1296"/>
              <a:chExt cx="1630" cy="1344"/>
            </a:xfrm>
          </p:grpSpPr>
          <p:grpSp>
            <p:nvGrpSpPr>
              <p:cNvPr id="141328" name="Group 14"/>
              <p:cNvGrpSpPr>
                <a:grpSpLocks/>
              </p:cNvGrpSpPr>
              <p:nvPr/>
            </p:nvGrpSpPr>
            <p:grpSpPr bwMode="auto">
              <a:xfrm>
                <a:off x="3552" y="1296"/>
                <a:ext cx="1630" cy="1344"/>
                <a:chOff x="3552" y="1296"/>
                <a:chExt cx="1630" cy="1344"/>
              </a:xfrm>
            </p:grpSpPr>
            <p:sp>
              <p:nvSpPr>
                <p:cNvPr id="141330" name="Freeform 15"/>
                <p:cNvSpPr>
                  <a:spLocks/>
                </p:cNvSpPr>
                <p:nvPr/>
              </p:nvSpPr>
              <p:spPr bwMode="auto">
                <a:xfrm>
                  <a:off x="3603" y="1351"/>
                  <a:ext cx="1579" cy="1289"/>
                </a:xfrm>
                <a:custGeom>
                  <a:avLst/>
                  <a:gdLst>
                    <a:gd name="T0" fmla="*/ 1424 w 1579"/>
                    <a:gd name="T1" fmla="*/ 692 h 1289"/>
                    <a:gd name="T2" fmla="*/ 1578 w 1579"/>
                    <a:gd name="T3" fmla="*/ 773 h 1289"/>
                    <a:gd name="T4" fmla="*/ 1424 w 1579"/>
                    <a:gd name="T5" fmla="*/ 854 h 1289"/>
                    <a:gd name="T6" fmla="*/ 1322 w 1579"/>
                    <a:gd name="T7" fmla="*/ 1189 h 1289"/>
                    <a:gd name="T8" fmla="*/ 1318 w 1579"/>
                    <a:gd name="T9" fmla="*/ 1208 h 1289"/>
                    <a:gd name="T10" fmla="*/ 1305 w 1579"/>
                    <a:gd name="T11" fmla="*/ 1236 h 1289"/>
                    <a:gd name="T12" fmla="*/ 1285 w 1579"/>
                    <a:gd name="T13" fmla="*/ 1260 h 1289"/>
                    <a:gd name="T14" fmla="*/ 1259 w 1579"/>
                    <a:gd name="T15" fmla="*/ 1277 h 1289"/>
                    <a:gd name="T16" fmla="*/ 1228 w 1579"/>
                    <a:gd name="T17" fmla="*/ 1287 h 1289"/>
                    <a:gd name="T18" fmla="*/ 366 w 1579"/>
                    <a:gd name="T19" fmla="*/ 1288 h 1289"/>
                    <a:gd name="T20" fmla="*/ 348 w 1579"/>
                    <a:gd name="T21" fmla="*/ 1287 h 1289"/>
                    <a:gd name="T22" fmla="*/ 318 w 1579"/>
                    <a:gd name="T23" fmla="*/ 1276 h 1289"/>
                    <a:gd name="T24" fmla="*/ 291 w 1579"/>
                    <a:gd name="T25" fmla="*/ 1258 h 1289"/>
                    <a:gd name="T26" fmla="*/ 270 w 1579"/>
                    <a:gd name="T27" fmla="*/ 1234 h 1289"/>
                    <a:gd name="T28" fmla="*/ 258 w 1579"/>
                    <a:gd name="T29" fmla="*/ 1205 h 1289"/>
                    <a:gd name="T30" fmla="*/ 256 w 1579"/>
                    <a:gd name="T31" fmla="*/ 854 h 1289"/>
                    <a:gd name="T32" fmla="*/ 154 w 1579"/>
                    <a:gd name="T33" fmla="*/ 1030 h 1289"/>
                    <a:gd name="T34" fmla="*/ 154 w 1579"/>
                    <a:gd name="T35" fmla="*/ 517 h 1289"/>
                    <a:gd name="T36" fmla="*/ 256 w 1579"/>
                    <a:gd name="T37" fmla="*/ 692 h 1289"/>
                    <a:gd name="T38" fmla="*/ 256 w 1579"/>
                    <a:gd name="T39" fmla="*/ 349 h 1289"/>
                    <a:gd name="T40" fmla="*/ 265 w 1579"/>
                    <a:gd name="T41" fmla="*/ 318 h 1289"/>
                    <a:gd name="T42" fmla="*/ 282 w 1579"/>
                    <a:gd name="T43" fmla="*/ 292 h 1289"/>
                    <a:gd name="T44" fmla="*/ 306 w 1579"/>
                    <a:gd name="T45" fmla="*/ 271 h 1289"/>
                    <a:gd name="T46" fmla="*/ 334 w 1579"/>
                    <a:gd name="T47" fmla="*/ 257 h 1289"/>
                    <a:gd name="T48" fmla="*/ 366 w 1579"/>
                    <a:gd name="T49" fmla="*/ 253 h 1289"/>
                    <a:gd name="T50" fmla="*/ 702 w 1579"/>
                    <a:gd name="T51" fmla="*/ 153 h 1289"/>
                    <a:gd name="T52" fmla="*/ 786 w 1579"/>
                    <a:gd name="T53" fmla="*/ 0 h 1289"/>
                    <a:gd name="T54" fmla="*/ 871 w 1579"/>
                    <a:gd name="T55" fmla="*/ 153 h 1289"/>
                    <a:gd name="T56" fmla="*/ 1213 w 1579"/>
                    <a:gd name="T57" fmla="*/ 253 h 1289"/>
                    <a:gd name="T58" fmla="*/ 1231 w 1579"/>
                    <a:gd name="T59" fmla="*/ 256 h 1289"/>
                    <a:gd name="T60" fmla="*/ 1261 w 1579"/>
                    <a:gd name="T61" fmla="*/ 265 h 1289"/>
                    <a:gd name="T62" fmla="*/ 1287 w 1579"/>
                    <a:gd name="T63" fmla="*/ 283 h 1289"/>
                    <a:gd name="T64" fmla="*/ 1307 w 1579"/>
                    <a:gd name="T65" fmla="*/ 307 h 1289"/>
                    <a:gd name="T66" fmla="*/ 1319 w 1579"/>
                    <a:gd name="T67" fmla="*/ 336 h 1289"/>
                    <a:gd name="T68" fmla="*/ 1322 w 1579"/>
                    <a:gd name="T69" fmla="*/ 692 h 1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79"/>
                    <a:gd name="T106" fmla="*/ 0 h 1289"/>
                    <a:gd name="T107" fmla="*/ 1579 w 1579"/>
                    <a:gd name="T108" fmla="*/ 1289 h 12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79" h="1289">
                      <a:moveTo>
                        <a:pt x="1322" y="692"/>
                      </a:moveTo>
                      <a:lnTo>
                        <a:pt x="1424" y="692"/>
                      </a:lnTo>
                      <a:lnTo>
                        <a:pt x="1424" y="517"/>
                      </a:lnTo>
                      <a:lnTo>
                        <a:pt x="1578" y="773"/>
                      </a:lnTo>
                      <a:lnTo>
                        <a:pt x="1424" y="1030"/>
                      </a:lnTo>
                      <a:lnTo>
                        <a:pt x="1424" y="854"/>
                      </a:lnTo>
                      <a:lnTo>
                        <a:pt x="1322" y="854"/>
                      </a:lnTo>
                      <a:lnTo>
                        <a:pt x="1322" y="1189"/>
                      </a:lnTo>
                      <a:lnTo>
                        <a:pt x="1322" y="1193"/>
                      </a:lnTo>
                      <a:lnTo>
                        <a:pt x="1318" y="1208"/>
                      </a:lnTo>
                      <a:lnTo>
                        <a:pt x="1314" y="1222"/>
                      </a:lnTo>
                      <a:lnTo>
                        <a:pt x="1305" y="1236"/>
                      </a:lnTo>
                      <a:lnTo>
                        <a:pt x="1297" y="1249"/>
                      </a:lnTo>
                      <a:lnTo>
                        <a:pt x="1285" y="1260"/>
                      </a:lnTo>
                      <a:lnTo>
                        <a:pt x="1272" y="1271"/>
                      </a:lnTo>
                      <a:lnTo>
                        <a:pt x="1259" y="1277"/>
                      </a:lnTo>
                      <a:lnTo>
                        <a:pt x="1243" y="1282"/>
                      </a:lnTo>
                      <a:lnTo>
                        <a:pt x="1228" y="1287"/>
                      </a:lnTo>
                      <a:lnTo>
                        <a:pt x="1213" y="1288"/>
                      </a:lnTo>
                      <a:lnTo>
                        <a:pt x="366" y="1288"/>
                      </a:lnTo>
                      <a:lnTo>
                        <a:pt x="363" y="1288"/>
                      </a:lnTo>
                      <a:lnTo>
                        <a:pt x="348" y="1287"/>
                      </a:lnTo>
                      <a:lnTo>
                        <a:pt x="331" y="1282"/>
                      </a:lnTo>
                      <a:lnTo>
                        <a:pt x="318" y="1276"/>
                      </a:lnTo>
                      <a:lnTo>
                        <a:pt x="303" y="1269"/>
                      </a:lnTo>
                      <a:lnTo>
                        <a:pt x="291" y="1258"/>
                      </a:lnTo>
                      <a:lnTo>
                        <a:pt x="280" y="1246"/>
                      </a:lnTo>
                      <a:lnTo>
                        <a:pt x="270" y="1234"/>
                      </a:lnTo>
                      <a:lnTo>
                        <a:pt x="264" y="1220"/>
                      </a:lnTo>
                      <a:lnTo>
                        <a:pt x="258" y="1205"/>
                      </a:lnTo>
                      <a:lnTo>
                        <a:pt x="256" y="1189"/>
                      </a:lnTo>
                      <a:lnTo>
                        <a:pt x="256" y="854"/>
                      </a:lnTo>
                      <a:lnTo>
                        <a:pt x="154" y="854"/>
                      </a:lnTo>
                      <a:lnTo>
                        <a:pt x="154" y="1030"/>
                      </a:lnTo>
                      <a:lnTo>
                        <a:pt x="0" y="773"/>
                      </a:lnTo>
                      <a:lnTo>
                        <a:pt x="154" y="517"/>
                      </a:lnTo>
                      <a:lnTo>
                        <a:pt x="154" y="692"/>
                      </a:lnTo>
                      <a:lnTo>
                        <a:pt x="256" y="692"/>
                      </a:lnTo>
                      <a:lnTo>
                        <a:pt x="256" y="351"/>
                      </a:lnTo>
                      <a:lnTo>
                        <a:pt x="256" y="349"/>
                      </a:lnTo>
                      <a:lnTo>
                        <a:pt x="259" y="333"/>
                      </a:lnTo>
                      <a:lnTo>
                        <a:pt x="265" y="318"/>
                      </a:lnTo>
                      <a:lnTo>
                        <a:pt x="272" y="303"/>
                      </a:lnTo>
                      <a:lnTo>
                        <a:pt x="282" y="292"/>
                      </a:lnTo>
                      <a:lnTo>
                        <a:pt x="294" y="281"/>
                      </a:lnTo>
                      <a:lnTo>
                        <a:pt x="306" y="271"/>
                      </a:lnTo>
                      <a:lnTo>
                        <a:pt x="320" y="263"/>
                      </a:lnTo>
                      <a:lnTo>
                        <a:pt x="334" y="257"/>
                      </a:lnTo>
                      <a:lnTo>
                        <a:pt x="350" y="254"/>
                      </a:lnTo>
                      <a:lnTo>
                        <a:pt x="366" y="253"/>
                      </a:lnTo>
                      <a:lnTo>
                        <a:pt x="702" y="252"/>
                      </a:lnTo>
                      <a:lnTo>
                        <a:pt x="702" y="153"/>
                      </a:lnTo>
                      <a:lnTo>
                        <a:pt x="525" y="153"/>
                      </a:lnTo>
                      <a:lnTo>
                        <a:pt x="786" y="0"/>
                      </a:lnTo>
                      <a:lnTo>
                        <a:pt x="1048" y="153"/>
                      </a:lnTo>
                      <a:lnTo>
                        <a:pt x="871" y="153"/>
                      </a:lnTo>
                      <a:lnTo>
                        <a:pt x="871" y="252"/>
                      </a:lnTo>
                      <a:lnTo>
                        <a:pt x="1213" y="253"/>
                      </a:lnTo>
                      <a:lnTo>
                        <a:pt x="1215" y="253"/>
                      </a:lnTo>
                      <a:lnTo>
                        <a:pt x="1231" y="256"/>
                      </a:lnTo>
                      <a:lnTo>
                        <a:pt x="1247" y="259"/>
                      </a:lnTo>
                      <a:lnTo>
                        <a:pt x="1261" y="265"/>
                      </a:lnTo>
                      <a:lnTo>
                        <a:pt x="1275" y="272"/>
                      </a:lnTo>
                      <a:lnTo>
                        <a:pt x="1287" y="283"/>
                      </a:lnTo>
                      <a:lnTo>
                        <a:pt x="1299" y="294"/>
                      </a:lnTo>
                      <a:lnTo>
                        <a:pt x="1307" y="307"/>
                      </a:lnTo>
                      <a:lnTo>
                        <a:pt x="1315" y="320"/>
                      </a:lnTo>
                      <a:lnTo>
                        <a:pt x="1319" y="336"/>
                      </a:lnTo>
                      <a:lnTo>
                        <a:pt x="1322" y="351"/>
                      </a:lnTo>
                      <a:lnTo>
                        <a:pt x="1322" y="692"/>
                      </a:lnTo>
                    </a:path>
                  </a:pathLst>
                </a:custGeom>
                <a:solidFill>
                  <a:srgbClr val="000000"/>
                </a:solidFill>
                <a:ln w="12700" cap="rnd">
                  <a:solidFill>
                    <a:srgbClr val="000000"/>
                  </a:solidFill>
                  <a:round/>
                  <a:headEnd/>
                  <a:tailEnd/>
                </a:ln>
              </p:spPr>
              <p:txBody>
                <a:bodyPr/>
                <a:lstStyle/>
                <a:p>
                  <a:endParaRPr lang="en-GB"/>
                </a:p>
              </p:txBody>
            </p:sp>
            <p:sp>
              <p:nvSpPr>
                <p:cNvPr id="141331" name="Freeform 16"/>
                <p:cNvSpPr>
                  <a:spLocks/>
                </p:cNvSpPr>
                <p:nvPr/>
              </p:nvSpPr>
              <p:spPr bwMode="auto">
                <a:xfrm>
                  <a:off x="3552" y="1296"/>
                  <a:ext cx="1581" cy="1290"/>
                </a:xfrm>
                <a:custGeom>
                  <a:avLst/>
                  <a:gdLst>
                    <a:gd name="T0" fmla="*/ 1425 w 1581"/>
                    <a:gd name="T1" fmla="*/ 690 h 1290"/>
                    <a:gd name="T2" fmla="*/ 1580 w 1581"/>
                    <a:gd name="T3" fmla="*/ 773 h 1290"/>
                    <a:gd name="T4" fmla="*/ 1425 w 1581"/>
                    <a:gd name="T5" fmla="*/ 854 h 1290"/>
                    <a:gd name="T6" fmla="*/ 1323 w 1581"/>
                    <a:gd name="T7" fmla="*/ 1188 h 1290"/>
                    <a:gd name="T8" fmla="*/ 1318 w 1581"/>
                    <a:gd name="T9" fmla="*/ 1207 h 1290"/>
                    <a:gd name="T10" fmla="*/ 1306 w 1581"/>
                    <a:gd name="T11" fmla="*/ 1236 h 1290"/>
                    <a:gd name="T12" fmla="*/ 1286 w 1581"/>
                    <a:gd name="T13" fmla="*/ 1260 h 1290"/>
                    <a:gd name="T14" fmla="*/ 1259 w 1581"/>
                    <a:gd name="T15" fmla="*/ 1277 h 1290"/>
                    <a:gd name="T16" fmla="*/ 1229 w 1581"/>
                    <a:gd name="T17" fmla="*/ 1286 h 1290"/>
                    <a:gd name="T18" fmla="*/ 367 w 1581"/>
                    <a:gd name="T19" fmla="*/ 1289 h 1290"/>
                    <a:gd name="T20" fmla="*/ 348 w 1581"/>
                    <a:gd name="T21" fmla="*/ 1285 h 1290"/>
                    <a:gd name="T22" fmla="*/ 318 w 1581"/>
                    <a:gd name="T23" fmla="*/ 1276 h 1290"/>
                    <a:gd name="T24" fmla="*/ 292 w 1581"/>
                    <a:gd name="T25" fmla="*/ 1258 h 1290"/>
                    <a:gd name="T26" fmla="*/ 272 w 1581"/>
                    <a:gd name="T27" fmla="*/ 1232 h 1290"/>
                    <a:gd name="T28" fmla="*/ 260 w 1581"/>
                    <a:gd name="T29" fmla="*/ 1205 h 1290"/>
                    <a:gd name="T30" fmla="*/ 258 w 1581"/>
                    <a:gd name="T31" fmla="*/ 854 h 1290"/>
                    <a:gd name="T32" fmla="*/ 156 w 1581"/>
                    <a:gd name="T33" fmla="*/ 1028 h 1290"/>
                    <a:gd name="T34" fmla="*/ 156 w 1581"/>
                    <a:gd name="T35" fmla="*/ 517 h 1290"/>
                    <a:gd name="T36" fmla="*/ 258 w 1581"/>
                    <a:gd name="T37" fmla="*/ 690 h 1290"/>
                    <a:gd name="T38" fmla="*/ 258 w 1581"/>
                    <a:gd name="T39" fmla="*/ 347 h 1290"/>
                    <a:gd name="T40" fmla="*/ 266 w 1581"/>
                    <a:gd name="T41" fmla="*/ 317 h 1290"/>
                    <a:gd name="T42" fmla="*/ 284 w 1581"/>
                    <a:gd name="T43" fmla="*/ 291 h 1290"/>
                    <a:gd name="T44" fmla="*/ 306 w 1581"/>
                    <a:gd name="T45" fmla="*/ 270 h 1290"/>
                    <a:gd name="T46" fmla="*/ 335 w 1581"/>
                    <a:gd name="T47" fmla="*/ 256 h 1290"/>
                    <a:gd name="T48" fmla="*/ 367 w 1581"/>
                    <a:gd name="T49" fmla="*/ 252 h 1290"/>
                    <a:gd name="T50" fmla="*/ 703 w 1581"/>
                    <a:gd name="T51" fmla="*/ 152 h 1290"/>
                    <a:gd name="T52" fmla="*/ 786 w 1581"/>
                    <a:gd name="T53" fmla="*/ 0 h 1290"/>
                    <a:gd name="T54" fmla="*/ 871 w 1581"/>
                    <a:gd name="T55" fmla="*/ 152 h 1290"/>
                    <a:gd name="T56" fmla="*/ 1214 w 1581"/>
                    <a:gd name="T57" fmla="*/ 252 h 1290"/>
                    <a:gd name="T58" fmla="*/ 1232 w 1581"/>
                    <a:gd name="T59" fmla="*/ 254 h 1290"/>
                    <a:gd name="T60" fmla="*/ 1262 w 1581"/>
                    <a:gd name="T61" fmla="*/ 264 h 1290"/>
                    <a:gd name="T62" fmla="*/ 1287 w 1581"/>
                    <a:gd name="T63" fmla="*/ 282 h 1290"/>
                    <a:gd name="T64" fmla="*/ 1307 w 1581"/>
                    <a:gd name="T65" fmla="*/ 306 h 1290"/>
                    <a:gd name="T66" fmla="*/ 1320 w 1581"/>
                    <a:gd name="T67" fmla="*/ 336 h 1290"/>
                    <a:gd name="T68" fmla="*/ 1322 w 1581"/>
                    <a:gd name="T69" fmla="*/ 690 h 12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1"/>
                    <a:gd name="T106" fmla="*/ 0 h 1290"/>
                    <a:gd name="T107" fmla="*/ 1581 w 1581"/>
                    <a:gd name="T108" fmla="*/ 1290 h 12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1" h="1290">
                      <a:moveTo>
                        <a:pt x="1322" y="690"/>
                      </a:moveTo>
                      <a:lnTo>
                        <a:pt x="1425" y="690"/>
                      </a:lnTo>
                      <a:lnTo>
                        <a:pt x="1425" y="517"/>
                      </a:lnTo>
                      <a:lnTo>
                        <a:pt x="1580" y="773"/>
                      </a:lnTo>
                      <a:lnTo>
                        <a:pt x="1425" y="1028"/>
                      </a:lnTo>
                      <a:lnTo>
                        <a:pt x="1425" y="854"/>
                      </a:lnTo>
                      <a:lnTo>
                        <a:pt x="1322" y="854"/>
                      </a:lnTo>
                      <a:lnTo>
                        <a:pt x="1323" y="1188"/>
                      </a:lnTo>
                      <a:lnTo>
                        <a:pt x="1322" y="1192"/>
                      </a:lnTo>
                      <a:lnTo>
                        <a:pt x="1318" y="1207"/>
                      </a:lnTo>
                      <a:lnTo>
                        <a:pt x="1314" y="1222"/>
                      </a:lnTo>
                      <a:lnTo>
                        <a:pt x="1306" y="1236"/>
                      </a:lnTo>
                      <a:lnTo>
                        <a:pt x="1298" y="1248"/>
                      </a:lnTo>
                      <a:lnTo>
                        <a:pt x="1286" y="1260"/>
                      </a:lnTo>
                      <a:lnTo>
                        <a:pt x="1273" y="1269"/>
                      </a:lnTo>
                      <a:lnTo>
                        <a:pt x="1259" y="1277"/>
                      </a:lnTo>
                      <a:lnTo>
                        <a:pt x="1245" y="1283"/>
                      </a:lnTo>
                      <a:lnTo>
                        <a:pt x="1229" y="1286"/>
                      </a:lnTo>
                      <a:lnTo>
                        <a:pt x="1214" y="1289"/>
                      </a:lnTo>
                      <a:lnTo>
                        <a:pt x="367" y="1289"/>
                      </a:lnTo>
                      <a:lnTo>
                        <a:pt x="363" y="1289"/>
                      </a:lnTo>
                      <a:lnTo>
                        <a:pt x="348" y="1285"/>
                      </a:lnTo>
                      <a:lnTo>
                        <a:pt x="333" y="1282"/>
                      </a:lnTo>
                      <a:lnTo>
                        <a:pt x="318" y="1276"/>
                      </a:lnTo>
                      <a:lnTo>
                        <a:pt x="303" y="1267"/>
                      </a:lnTo>
                      <a:lnTo>
                        <a:pt x="292" y="1258"/>
                      </a:lnTo>
                      <a:lnTo>
                        <a:pt x="281" y="1246"/>
                      </a:lnTo>
                      <a:lnTo>
                        <a:pt x="272" y="1232"/>
                      </a:lnTo>
                      <a:lnTo>
                        <a:pt x="265" y="1218"/>
                      </a:lnTo>
                      <a:lnTo>
                        <a:pt x="260" y="1205"/>
                      </a:lnTo>
                      <a:lnTo>
                        <a:pt x="256" y="1188"/>
                      </a:lnTo>
                      <a:lnTo>
                        <a:pt x="258" y="854"/>
                      </a:lnTo>
                      <a:lnTo>
                        <a:pt x="156" y="854"/>
                      </a:lnTo>
                      <a:lnTo>
                        <a:pt x="156" y="1028"/>
                      </a:lnTo>
                      <a:lnTo>
                        <a:pt x="0" y="773"/>
                      </a:lnTo>
                      <a:lnTo>
                        <a:pt x="156" y="517"/>
                      </a:lnTo>
                      <a:lnTo>
                        <a:pt x="156" y="690"/>
                      </a:lnTo>
                      <a:lnTo>
                        <a:pt x="258" y="690"/>
                      </a:lnTo>
                      <a:lnTo>
                        <a:pt x="256" y="351"/>
                      </a:lnTo>
                      <a:lnTo>
                        <a:pt x="258" y="347"/>
                      </a:lnTo>
                      <a:lnTo>
                        <a:pt x="261" y="333"/>
                      </a:lnTo>
                      <a:lnTo>
                        <a:pt x="266" y="317"/>
                      </a:lnTo>
                      <a:lnTo>
                        <a:pt x="274" y="303"/>
                      </a:lnTo>
                      <a:lnTo>
                        <a:pt x="284" y="291"/>
                      </a:lnTo>
                      <a:lnTo>
                        <a:pt x="294" y="280"/>
                      </a:lnTo>
                      <a:lnTo>
                        <a:pt x="306" y="270"/>
                      </a:lnTo>
                      <a:lnTo>
                        <a:pt x="321" y="263"/>
                      </a:lnTo>
                      <a:lnTo>
                        <a:pt x="335" y="256"/>
                      </a:lnTo>
                      <a:lnTo>
                        <a:pt x="351" y="253"/>
                      </a:lnTo>
                      <a:lnTo>
                        <a:pt x="367" y="252"/>
                      </a:lnTo>
                      <a:lnTo>
                        <a:pt x="703" y="251"/>
                      </a:lnTo>
                      <a:lnTo>
                        <a:pt x="703" y="152"/>
                      </a:lnTo>
                      <a:lnTo>
                        <a:pt x="525" y="152"/>
                      </a:lnTo>
                      <a:lnTo>
                        <a:pt x="786" y="0"/>
                      </a:lnTo>
                      <a:lnTo>
                        <a:pt x="1049" y="152"/>
                      </a:lnTo>
                      <a:lnTo>
                        <a:pt x="871" y="152"/>
                      </a:lnTo>
                      <a:lnTo>
                        <a:pt x="871" y="251"/>
                      </a:lnTo>
                      <a:lnTo>
                        <a:pt x="1214" y="252"/>
                      </a:lnTo>
                      <a:lnTo>
                        <a:pt x="1216" y="252"/>
                      </a:lnTo>
                      <a:lnTo>
                        <a:pt x="1232" y="254"/>
                      </a:lnTo>
                      <a:lnTo>
                        <a:pt x="1248" y="257"/>
                      </a:lnTo>
                      <a:lnTo>
                        <a:pt x="1262" y="264"/>
                      </a:lnTo>
                      <a:lnTo>
                        <a:pt x="1275" y="272"/>
                      </a:lnTo>
                      <a:lnTo>
                        <a:pt x="1287" y="282"/>
                      </a:lnTo>
                      <a:lnTo>
                        <a:pt x="1300" y="292"/>
                      </a:lnTo>
                      <a:lnTo>
                        <a:pt x="1307" y="306"/>
                      </a:lnTo>
                      <a:lnTo>
                        <a:pt x="1315" y="320"/>
                      </a:lnTo>
                      <a:lnTo>
                        <a:pt x="1320" y="336"/>
                      </a:lnTo>
                      <a:lnTo>
                        <a:pt x="1323" y="351"/>
                      </a:lnTo>
                      <a:lnTo>
                        <a:pt x="1322" y="690"/>
                      </a:lnTo>
                    </a:path>
                  </a:pathLst>
                </a:custGeom>
                <a:solidFill>
                  <a:srgbClr val="F35B1B"/>
                </a:solidFill>
                <a:ln w="12700" cap="rnd">
                  <a:solidFill>
                    <a:srgbClr val="000000"/>
                  </a:solidFill>
                  <a:round/>
                  <a:headEnd/>
                  <a:tailEnd/>
                </a:ln>
              </p:spPr>
              <p:txBody>
                <a:bodyPr/>
                <a:lstStyle/>
                <a:p>
                  <a:endParaRPr lang="en-GB"/>
                </a:p>
              </p:txBody>
            </p:sp>
          </p:grpSp>
          <p:sp>
            <p:nvSpPr>
              <p:cNvPr id="141329" name="Rectangle 17"/>
              <p:cNvSpPr>
                <a:spLocks noChangeArrowheads="1"/>
              </p:cNvSpPr>
              <p:nvPr/>
            </p:nvSpPr>
            <p:spPr bwMode="auto">
              <a:xfrm>
                <a:off x="3789" y="1838"/>
                <a:ext cx="115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algn="ctr" eaLnBrk="1" hangingPunct="1">
                  <a:spcBef>
                    <a:spcPct val="50000"/>
                  </a:spcBef>
                  <a:buFontTx/>
                  <a:buNone/>
                </a:pPr>
                <a:r>
                  <a:rPr lang="en-US" altLang="en-US" sz="2400" b="1">
                    <a:solidFill>
                      <a:srgbClr val="F4F4A3"/>
                    </a:solidFill>
                    <a:latin typeface="Arial" charset="0"/>
                  </a:rPr>
                  <a:t>Permanent Accounts</a:t>
                </a:r>
              </a:p>
            </p:txBody>
          </p:sp>
        </p:grpSp>
        <p:sp>
          <p:nvSpPr>
            <p:cNvPr id="141325" name="Rectangle 18"/>
            <p:cNvSpPr>
              <a:spLocks noChangeArrowheads="1"/>
            </p:cNvSpPr>
            <p:nvPr/>
          </p:nvSpPr>
          <p:spPr bwMode="auto">
            <a:xfrm>
              <a:off x="3669" y="957"/>
              <a:ext cx="1494"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algn="ctr" eaLnBrk="1" hangingPunct="1">
                <a:spcBef>
                  <a:spcPct val="50000"/>
                </a:spcBef>
                <a:buFontTx/>
                <a:buNone/>
              </a:pPr>
              <a:r>
                <a:rPr lang="en-US" altLang="en-US" sz="2800" b="1">
                  <a:solidFill>
                    <a:srgbClr val="FF6600"/>
                  </a:solidFill>
                  <a:latin typeface="Arial" charset="0"/>
                </a:rPr>
                <a:t>Assets</a:t>
              </a:r>
            </a:p>
          </p:txBody>
        </p:sp>
        <p:sp>
          <p:nvSpPr>
            <p:cNvPr id="141326" name="Rectangle 19"/>
            <p:cNvSpPr>
              <a:spLocks noChangeArrowheads="1"/>
            </p:cNvSpPr>
            <p:nvPr/>
          </p:nvSpPr>
          <p:spPr bwMode="auto">
            <a:xfrm rot="16200000" flipH="1">
              <a:off x="2594" y="1937"/>
              <a:ext cx="1486"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algn="ctr" eaLnBrk="1" hangingPunct="1">
                <a:spcBef>
                  <a:spcPct val="50000"/>
                </a:spcBef>
                <a:buFontTx/>
                <a:buNone/>
              </a:pPr>
              <a:r>
                <a:rPr lang="en-US" altLang="en-US" sz="2800" b="1">
                  <a:solidFill>
                    <a:srgbClr val="FF6600"/>
                  </a:solidFill>
                  <a:latin typeface="Arial" charset="0"/>
                </a:rPr>
                <a:t>Liabilities</a:t>
              </a:r>
            </a:p>
          </p:txBody>
        </p:sp>
        <p:sp>
          <p:nvSpPr>
            <p:cNvPr id="141327" name="Rectangle 20"/>
            <p:cNvSpPr>
              <a:spLocks noChangeArrowheads="1"/>
            </p:cNvSpPr>
            <p:nvPr/>
          </p:nvSpPr>
          <p:spPr bwMode="auto">
            <a:xfrm rot="5400000" flipH="1">
              <a:off x="4705" y="1802"/>
              <a:ext cx="1486"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algn="ctr" eaLnBrk="1" hangingPunct="1">
                <a:lnSpc>
                  <a:spcPct val="90000"/>
                </a:lnSpc>
                <a:spcBef>
                  <a:spcPct val="50000"/>
                </a:spcBef>
                <a:buFontTx/>
                <a:buNone/>
              </a:pPr>
              <a:r>
                <a:rPr lang="en-US" altLang="en-US" sz="2800" b="1">
                  <a:solidFill>
                    <a:srgbClr val="FF6600"/>
                  </a:solidFill>
                  <a:latin typeface="Arial" charset="0"/>
                </a:rPr>
                <a:t>Owner’s Capital</a:t>
              </a:r>
            </a:p>
          </p:txBody>
        </p:sp>
      </p:grpSp>
      <p:sp>
        <p:nvSpPr>
          <p:cNvPr id="155670" name="Rectangle 22"/>
          <p:cNvSpPr>
            <a:spLocks noGrp="1" noChangeArrowheads="1"/>
          </p:cNvSpPr>
          <p:nvPr>
            <p:ph type="title"/>
          </p:nvPr>
        </p:nvSpPr>
        <p:spPr>
          <a:xfrm>
            <a:off x="457200" y="533400"/>
            <a:ext cx="8229600" cy="884238"/>
          </a:xfrm>
        </p:spPr>
        <p:txBody>
          <a:bodyPr>
            <a:normAutofit fontScale="90000"/>
          </a:bodyPr>
          <a:lstStyle/>
          <a:p>
            <a:pPr>
              <a:defRPr/>
            </a:pPr>
            <a:r>
              <a:rPr lang="en-US" sz="3600" b="1" dirty="0" smtClean="0"/>
              <a:t>Temporary and</a:t>
            </a:r>
            <a:br>
              <a:rPr lang="en-US" sz="3600" b="1" dirty="0" smtClean="0"/>
            </a:br>
            <a:r>
              <a:rPr lang="en-US" sz="3600" b="1" dirty="0" smtClean="0"/>
              <a:t>Permanent </a:t>
            </a:r>
            <a:r>
              <a:rPr lang="en-US" sz="3600" b="1" dirty="0"/>
              <a:t>Accounts</a:t>
            </a:r>
          </a:p>
        </p:txBody>
      </p:sp>
      <p:grpSp>
        <p:nvGrpSpPr>
          <p:cNvPr id="141318" name="Group 24"/>
          <p:cNvGrpSpPr>
            <a:grpSpLocks/>
          </p:cNvGrpSpPr>
          <p:nvPr/>
        </p:nvGrpSpPr>
        <p:grpSpPr bwMode="auto">
          <a:xfrm>
            <a:off x="3581400" y="4648200"/>
            <a:ext cx="4560888" cy="1603375"/>
            <a:chOff x="3581400" y="4648200"/>
            <a:chExt cx="4560888" cy="1603375"/>
          </a:xfrm>
        </p:grpSpPr>
        <p:sp>
          <p:nvSpPr>
            <p:cNvPr id="155669" name="Rectangle 21"/>
            <p:cNvSpPr>
              <a:spLocks noChangeArrowheads="1"/>
            </p:cNvSpPr>
            <p:nvPr/>
          </p:nvSpPr>
          <p:spPr bwMode="auto">
            <a:xfrm>
              <a:off x="4876800" y="5029200"/>
              <a:ext cx="3265488" cy="1222375"/>
            </a:xfrm>
            <a:prstGeom prst="rect">
              <a:avLst/>
            </a:prstGeom>
            <a:solidFill>
              <a:srgbClr val="254061"/>
            </a:solidFill>
            <a:ln w="38100" cmpd="dbl">
              <a:solidFill>
                <a:schemeClr val="tx1"/>
              </a:solidFill>
              <a:miter lim="800000"/>
              <a:headEnd/>
              <a:tailEnd/>
            </a:ln>
            <a:effectLst>
              <a:outerShdw blurRad="63500" dist="38100" dir="2700000" algn="tl" rotWithShape="0">
                <a:srgbClr val="000000">
                  <a:alpha val="39999"/>
                </a:srgbClr>
              </a:outerShdw>
            </a:effectLst>
          </p:spPr>
          <p:txBody>
            <a:bodyPr lIns="90488" tIns="44450" rIns="90488" bIns="44450">
              <a:spAutoFit/>
            </a:bodyPr>
            <a:lstStyle/>
            <a:p>
              <a:pPr algn="ctr">
                <a:spcBef>
                  <a:spcPct val="50000"/>
                </a:spcBef>
                <a:defRPr/>
              </a:pPr>
              <a:r>
                <a:rPr lang="en-US" sz="2400" dirty="0">
                  <a:solidFill>
                    <a:schemeClr val="bg1"/>
                  </a:solidFill>
                  <a:effectLst>
                    <a:outerShdw blurRad="38100" dist="38100" dir="2700000" algn="tl">
                      <a:srgbClr val="000000"/>
                    </a:outerShdw>
                  </a:effectLst>
                  <a:ea typeface="ＭＳ Ｐゴシック" pitchFamily="-84" charset="-128"/>
                </a:rPr>
                <a:t>The closing process applies only to temporary accounts.</a:t>
              </a:r>
            </a:p>
          </p:txBody>
        </p:sp>
        <p:cxnSp>
          <p:nvCxnSpPr>
            <p:cNvPr id="24" name="Straight Arrow Connector 23"/>
            <p:cNvCxnSpPr>
              <a:cxnSpLocks noChangeShapeType="1"/>
            </p:cNvCxnSpPr>
            <p:nvPr/>
          </p:nvCxnSpPr>
          <p:spPr bwMode="auto">
            <a:xfrm rot="10800000">
              <a:off x="3581400" y="4648200"/>
              <a:ext cx="1295400" cy="381000"/>
            </a:xfrm>
            <a:prstGeom prst="straightConnector1">
              <a:avLst/>
            </a:prstGeom>
            <a:noFill/>
            <a:ln w="38100">
              <a:solidFill>
                <a:srgbClr val="FF0000"/>
              </a:solidFill>
              <a:round/>
              <a:headEnd/>
              <a:tailEnd type="arrow" w="med" len="med"/>
            </a:ln>
            <a:effectLst>
              <a:outerShdw blurRad="63500" dist="38100" dir="2700000" algn="tl" rotWithShape="0">
                <a:srgbClr val="000000">
                  <a:alpha val="39999"/>
                </a:srgbClr>
              </a:outerShdw>
            </a:effectLst>
          </p:spPr>
        </p:cxnSp>
      </p:grpSp>
      <p:sp>
        <p:nvSpPr>
          <p:cNvPr id="27" name="Rectangle 2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41321" name="Slide Number Placeholder 2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fld id="{3F83F44A-355F-458A-84C2-8908AE8E7791}" type="slidenum">
              <a:rPr lang="en-US" altLang="en-US" sz="1200" smtClean="0">
                <a:solidFill>
                  <a:srgbClr val="898989"/>
                </a:solidFill>
                <a:latin typeface="Arial" charset="0"/>
              </a:rPr>
              <a:pPr eaLnBrk="1" hangingPunct="1">
                <a:spcBef>
                  <a:spcPct val="0"/>
                </a:spcBef>
                <a:buFontTx/>
                <a:buNone/>
              </a:pPr>
              <a:t>13</a:t>
            </a:fld>
            <a:endParaRPr lang="en-US" altLang="en-US" sz="1200" smtClean="0">
              <a:solidFill>
                <a:srgbClr val="898989"/>
              </a:solidFill>
              <a:latin typeface="Arial" charset="0"/>
            </a:endParaRPr>
          </a:p>
        </p:txBody>
      </p:sp>
      <p:sp>
        <p:nvSpPr>
          <p:cNvPr id="29" name="Rounded Rectangle 28"/>
          <p:cNvSpPr/>
          <p:nvPr/>
        </p:nvSpPr>
        <p:spPr>
          <a:xfrm>
            <a:off x="138113" y="6573838"/>
            <a:ext cx="5272087" cy="20527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smtClean="0"/>
              <a:t>Explain why temporary accounts are closed each period.</a:t>
            </a:r>
            <a:endParaRPr lang="en-US" sz="1100"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P2:	 </a:t>
            </a:r>
            <a:br>
              <a:rPr lang="en-US" altLang="en-US" dirty="0" smtClean="0"/>
            </a:br>
            <a:r>
              <a:rPr lang="en-US" altLang="en-US" dirty="0" smtClean="0"/>
              <a:t>Describe and prepare closing entries.</a:t>
            </a:r>
            <a:br>
              <a:rPr lang="en-US" altLang="en-US" dirty="0" smtClean="0"/>
            </a:br>
            <a:r>
              <a:rPr lang="en-US" altLang="en-US" dirty="0" smtClean="0"/>
              <a:t/>
            </a:r>
            <a:br>
              <a:rPr lang="en-US" altLang="en-US" dirty="0" smtClean="0"/>
            </a:br>
            <a:endParaRPr lang="en-US" altLang="en-US" dirty="0" smtClean="0"/>
          </a:p>
        </p:txBody>
      </p:sp>
      <p:sp>
        <p:nvSpPr>
          <p:cNvPr id="1423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fld id="{19289BDA-B674-4C79-992E-C59A7CC4EDA8}" type="slidenum">
              <a:rPr lang="en-US" altLang="en-US" sz="1200" smtClean="0">
                <a:solidFill>
                  <a:srgbClr val="898989"/>
                </a:solidFill>
                <a:latin typeface="Arial" charset="0"/>
              </a:rPr>
              <a:pPr eaLnBrk="1" hangingPunct="1">
                <a:spcBef>
                  <a:spcPct val="0"/>
                </a:spcBef>
                <a:buFontTx/>
                <a:buNone/>
              </a:pPr>
              <a:t>14</a:t>
            </a:fld>
            <a:endParaRPr lang="en-US" altLang="en-US" sz="1200" smtClean="0">
              <a:solidFill>
                <a:srgbClr val="898989"/>
              </a:solidFill>
              <a:latin typeface="Arial"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423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360613"/>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5720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5"/>
          <p:cNvSpPr>
            <a:spLocks noGrp="1" noChangeArrowheads="1"/>
          </p:cNvSpPr>
          <p:nvPr>
            <p:ph type="title"/>
          </p:nvPr>
        </p:nvSpPr>
        <p:spPr>
          <a:xfrm>
            <a:off x="457200" y="381000"/>
            <a:ext cx="8229600" cy="1036638"/>
          </a:xfrm>
        </p:spPr>
        <p:txBody>
          <a:bodyPr/>
          <a:lstStyle/>
          <a:p>
            <a:r>
              <a:rPr lang="en-US" altLang="en-US" b="1" dirty="0" smtClean="0"/>
              <a:t>Recording Closing Entries</a:t>
            </a:r>
          </a:p>
        </p:txBody>
      </p:sp>
      <p:sp>
        <p:nvSpPr>
          <p:cNvPr id="156678" name="Rectangle 6"/>
          <p:cNvSpPr>
            <a:spLocks noGrp="1" noChangeArrowheads="1"/>
          </p:cNvSpPr>
          <p:nvPr>
            <p:ph type="body" sz="half" idx="4294967295"/>
          </p:nvPr>
        </p:nvSpPr>
        <p:spPr>
          <a:xfrm>
            <a:off x="838200" y="1524000"/>
            <a:ext cx="7391400" cy="3352800"/>
          </a:xfrm>
          <a:solidFill>
            <a:schemeClr val="accent6">
              <a:lumMod val="60000"/>
              <a:lumOff val="40000"/>
            </a:schemeClr>
          </a:solidFill>
          <a:ln>
            <a:solidFill>
              <a:schemeClr val="accent3">
                <a:lumMod val="75000"/>
              </a:schemeClr>
            </a:solidFill>
          </a:ln>
        </p:spPr>
        <p:txBody>
          <a:bodyPr/>
          <a:lstStyle/>
          <a:p>
            <a:pPr marL="514350" indent="-514350">
              <a:lnSpc>
                <a:spcPct val="90000"/>
              </a:lnSpc>
              <a:buClr>
                <a:srgbClr val="984807"/>
              </a:buClr>
              <a:buSzPct val="105000"/>
              <a:buFont typeface="+mj-lt"/>
              <a:buAutoNum type="arabicPeriod"/>
              <a:defRPr/>
            </a:pPr>
            <a:r>
              <a:rPr lang="en-US" sz="2800" dirty="0" smtClean="0"/>
              <a:t>Close Credit Balances in Revenue Accounts to Income Summary.</a:t>
            </a:r>
          </a:p>
          <a:p>
            <a:pPr marL="514350" indent="-514350">
              <a:lnSpc>
                <a:spcPct val="90000"/>
              </a:lnSpc>
              <a:buClr>
                <a:srgbClr val="984807"/>
              </a:buClr>
              <a:buSzPct val="105000"/>
              <a:buFont typeface="+mj-lt"/>
              <a:buAutoNum type="arabicPeriod"/>
              <a:defRPr/>
            </a:pPr>
            <a:r>
              <a:rPr lang="en-US" sz="2800" dirty="0" smtClean="0"/>
              <a:t>Close Debit Balances in Expense accounts to Income Summary.</a:t>
            </a:r>
          </a:p>
          <a:p>
            <a:pPr marL="514350" indent="-514350">
              <a:lnSpc>
                <a:spcPct val="90000"/>
              </a:lnSpc>
              <a:buClr>
                <a:srgbClr val="984807"/>
              </a:buClr>
              <a:buSzPct val="105000"/>
              <a:buFont typeface="+mj-lt"/>
              <a:buAutoNum type="arabicPeriod"/>
              <a:defRPr/>
            </a:pPr>
            <a:r>
              <a:rPr lang="en-US" sz="2800" dirty="0" smtClean="0"/>
              <a:t>Close Income Summary account to Owner’s Capital.</a:t>
            </a:r>
          </a:p>
          <a:p>
            <a:pPr marL="514350" indent="-514350">
              <a:lnSpc>
                <a:spcPct val="90000"/>
              </a:lnSpc>
              <a:buClr>
                <a:srgbClr val="984807"/>
              </a:buClr>
              <a:buSzPct val="105000"/>
              <a:buFont typeface="+mj-lt"/>
              <a:buAutoNum type="arabicPeriod"/>
              <a:defRPr/>
            </a:pPr>
            <a:r>
              <a:rPr lang="en-US" sz="2800" dirty="0" smtClean="0"/>
              <a:t>Close Withdrawals to Owner’s Capital.</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4336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fld id="{274D1167-7DDE-445F-813A-BBE6D9888F4E}" type="slidenum">
              <a:rPr lang="en-US" altLang="en-US" sz="1200" smtClean="0">
                <a:solidFill>
                  <a:srgbClr val="898989"/>
                </a:solidFill>
                <a:latin typeface="Arial" charset="0"/>
              </a:rPr>
              <a:pPr eaLnBrk="1" hangingPunct="1">
                <a:spcBef>
                  <a:spcPct val="0"/>
                </a:spcBef>
                <a:buFontTx/>
                <a:buNone/>
              </a:pPr>
              <a:t>15</a:t>
            </a:fld>
            <a:endParaRPr lang="en-US" altLang="en-US" sz="1200" smtClean="0">
              <a:solidFill>
                <a:srgbClr val="898989"/>
              </a:solidFill>
              <a:latin typeface="Arial" charset="0"/>
            </a:endParaRPr>
          </a:p>
        </p:txBody>
      </p:sp>
      <p:sp>
        <p:nvSpPr>
          <p:cNvPr id="7" name="Rounded Rectangle 6"/>
          <p:cNvSpPr/>
          <p:nvPr/>
        </p:nvSpPr>
        <p:spPr>
          <a:xfrm>
            <a:off x="138113" y="6629400"/>
            <a:ext cx="3900487" cy="1497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smtClean="0"/>
              <a:t>Describe and prepare closing entries.</a:t>
            </a:r>
            <a:endParaRPr lang="en-US" sz="11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6678">
                                            <p:txEl>
                                              <p:pRg st="0" end="0"/>
                                            </p:txEl>
                                          </p:spTgt>
                                        </p:tgtEl>
                                        <p:attrNameLst>
                                          <p:attrName>style.visibility</p:attrName>
                                        </p:attrNameLst>
                                      </p:cBhvr>
                                      <p:to>
                                        <p:strVal val="visible"/>
                                      </p:to>
                                    </p:set>
                                    <p:anim calcmode="lin" valueType="num">
                                      <p:cBhvr additive="base">
                                        <p:cTn id="7" dur="500" fill="hold"/>
                                        <p:tgtEl>
                                          <p:spTgt spid="15667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6678">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56678">
                                            <p:txEl>
                                              <p:pRg st="1" end="1"/>
                                            </p:txEl>
                                          </p:spTgt>
                                        </p:tgtEl>
                                        <p:attrNameLst>
                                          <p:attrName>style.visibility</p:attrName>
                                        </p:attrNameLst>
                                      </p:cBhvr>
                                      <p:to>
                                        <p:strVal val="visible"/>
                                      </p:to>
                                    </p:set>
                                    <p:anim calcmode="lin" valueType="num">
                                      <p:cBhvr additive="base">
                                        <p:cTn id="12" dur="500" fill="hold"/>
                                        <p:tgtEl>
                                          <p:spTgt spid="156678">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56678">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56678">
                                            <p:txEl>
                                              <p:pRg st="2" end="2"/>
                                            </p:txEl>
                                          </p:spTgt>
                                        </p:tgtEl>
                                        <p:attrNameLst>
                                          <p:attrName>style.visibility</p:attrName>
                                        </p:attrNameLst>
                                      </p:cBhvr>
                                      <p:to>
                                        <p:strVal val="visible"/>
                                      </p:to>
                                    </p:set>
                                    <p:anim calcmode="lin" valueType="num">
                                      <p:cBhvr additive="base">
                                        <p:cTn id="17" dur="500" fill="hold"/>
                                        <p:tgtEl>
                                          <p:spTgt spid="156678">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6678">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56678">
                                            <p:txEl>
                                              <p:pRg st="3" end="3"/>
                                            </p:txEl>
                                          </p:spTgt>
                                        </p:tgtEl>
                                        <p:attrNameLst>
                                          <p:attrName>style.visibility</p:attrName>
                                        </p:attrNameLst>
                                      </p:cBhvr>
                                      <p:to>
                                        <p:strVal val="visible"/>
                                      </p:to>
                                    </p:set>
                                    <p:anim calcmode="lin" valueType="num">
                                      <p:cBhvr additive="base">
                                        <p:cTn id="22" dur="500" fill="hold"/>
                                        <p:tgtEl>
                                          <p:spTgt spid="156678">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5667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8"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5"/>
          <p:cNvSpPr>
            <a:spLocks noGrp="1" noChangeArrowheads="1"/>
          </p:cNvSpPr>
          <p:nvPr>
            <p:ph type="title"/>
          </p:nvPr>
        </p:nvSpPr>
        <p:spPr>
          <a:xfrm>
            <a:off x="457200" y="381000"/>
            <a:ext cx="8229600" cy="1036638"/>
          </a:xfrm>
        </p:spPr>
        <p:txBody>
          <a:bodyPr/>
          <a:lstStyle/>
          <a:p>
            <a:r>
              <a:rPr lang="en-US" altLang="en-US" b="1" dirty="0" smtClean="0"/>
              <a:t>Recording Closing Entries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4336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fld id="{274D1167-7DDE-445F-813A-BBE6D9888F4E}" type="slidenum">
              <a:rPr lang="en-US" altLang="en-US" sz="1200" smtClean="0">
                <a:solidFill>
                  <a:srgbClr val="898989"/>
                </a:solidFill>
                <a:latin typeface="Arial" charset="0"/>
              </a:rPr>
              <a:pPr eaLnBrk="1" hangingPunct="1">
                <a:spcBef>
                  <a:spcPct val="0"/>
                </a:spcBef>
                <a:buFontTx/>
                <a:buNone/>
              </a:pPr>
              <a:t>16</a:t>
            </a:fld>
            <a:endParaRPr lang="en-US" altLang="en-US" sz="1200" smtClean="0">
              <a:solidFill>
                <a:srgbClr val="898989"/>
              </a:solidFill>
              <a:latin typeface="Arial" charset="0"/>
            </a:endParaRPr>
          </a:p>
        </p:txBody>
      </p:sp>
      <p:sp>
        <p:nvSpPr>
          <p:cNvPr id="7" name="Rounded Rectangle 6"/>
          <p:cNvSpPr/>
          <p:nvPr/>
        </p:nvSpPr>
        <p:spPr>
          <a:xfrm>
            <a:off x="138113" y="6629400"/>
            <a:ext cx="3900487" cy="1497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smtClean="0"/>
              <a:t>Describe and prepare closing entries.</a:t>
            </a:r>
            <a:endParaRPr lang="en-US" sz="1100" dirty="0"/>
          </a:p>
        </p:txBody>
      </p:sp>
      <p:sp>
        <p:nvSpPr>
          <p:cNvPr id="8" name="TextBox 7"/>
          <p:cNvSpPr txBox="1"/>
          <p:nvPr/>
        </p:nvSpPr>
        <p:spPr>
          <a:xfrm>
            <a:off x="8001210" y="64151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4.3</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1600200" y="1524889"/>
            <a:ext cx="6162076" cy="4451160"/>
          </a:xfrm>
          <a:prstGeom prst="rect">
            <a:avLst/>
          </a:prstGeom>
        </p:spPr>
      </p:pic>
    </p:spTree>
    <p:extLst>
      <p:ext uri="{BB962C8B-B14F-4D97-AF65-F5344CB8AC3E}">
        <p14:creationId xmlns:p14="http://schemas.microsoft.com/office/powerpoint/2010/main" val="352590359"/>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P3:	</a:t>
            </a:r>
            <a:br>
              <a:rPr lang="en-US" altLang="en-US" dirty="0" smtClean="0"/>
            </a:br>
            <a:r>
              <a:rPr lang="en-US" altLang="en-US" dirty="0" smtClean="0"/>
              <a:t>Explain and prepare a post-closing trial balance.</a:t>
            </a:r>
            <a:br>
              <a:rPr lang="en-US" altLang="en-US" dirty="0" smtClean="0"/>
            </a:br>
            <a:r>
              <a:rPr lang="en-US" altLang="en-US" dirty="0" smtClean="0"/>
              <a:t/>
            </a:r>
            <a:br>
              <a:rPr lang="en-US" altLang="en-US" dirty="0" smtClean="0"/>
            </a:br>
            <a:endParaRPr lang="en-US" altLang="en-US" dirty="0" smtClean="0"/>
          </a:p>
        </p:txBody>
      </p:sp>
      <p:sp>
        <p:nvSpPr>
          <p:cNvPr id="1474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fld id="{A06255C8-CDFF-4B00-87E2-E455C824354F}" type="slidenum">
              <a:rPr lang="en-US" altLang="en-US" sz="1200" smtClean="0">
                <a:solidFill>
                  <a:srgbClr val="898989"/>
                </a:solidFill>
                <a:latin typeface="Arial" charset="0"/>
              </a:rPr>
              <a:pPr eaLnBrk="1" hangingPunct="1">
                <a:spcBef>
                  <a:spcPct val="0"/>
                </a:spcBef>
                <a:buFontTx/>
                <a:buNone/>
              </a:pPr>
              <a:t>17</a:t>
            </a:fld>
            <a:endParaRPr lang="en-US" altLang="en-US" sz="1200" smtClean="0">
              <a:solidFill>
                <a:srgbClr val="898989"/>
              </a:solidFill>
              <a:latin typeface="Arial"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474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360613"/>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6482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4"/>
          <p:cNvSpPr>
            <a:spLocks noGrp="1" noChangeArrowheads="1"/>
          </p:cNvSpPr>
          <p:nvPr>
            <p:ph type="title"/>
          </p:nvPr>
        </p:nvSpPr>
        <p:spPr/>
        <p:txBody>
          <a:bodyPr/>
          <a:lstStyle/>
          <a:p>
            <a:r>
              <a:rPr lang="en-US" altLang="en-US" b="1" dirty="0" smtClean="0"/>
              <a:t>Post-Closing Trial Balance</a:t>
            </a:r>
          </a:p>
        </p:txBody>
      </p:sp>
      <p:sp>
        <p:nvSpPr>
          <p:cNvPr id="177157" name="Rectangle 5"/>
          <p:cNvSpPr>
            <a:spLocks noGrp="1" noChangeArrowheads="1"/>
          </p:cNvSpPr>
          <p:nvPr>
            <p:ph type="body" sz="half" idx="4294967295"/>
          </p:nvPr>
        </p:nvSpPr>
        <p:spPr>
          <a:xfrm>
            <a:off x="2514600" y="1600200"/>
            <a:ext cx="4572000" cy="3810000"/>
          </a:xfrm>
          <a:solidFill>
            <a:schemeClr val="accent6">
              <a:lumMod val="60000"/>
              <a:lumOff val="40000"/>
            </a:schemeClr>
          </a:solidFill>
          <a:ln>
            <a:solidFill>
              <a:srgbClr val="990099"/>
            </a:solidFill>
          </a:ln>
        </p:spPr>
        <p:txBody>
          <a:bodyPr/>
          <a:lstStyle/>
          <a:p>
            <a:pPr>
              <a:buClr>
                <a:srgbClr val="984807"/>
              </a:buClr>
              <a:buFont typeface="Wingdings" pitchFamily="-84" charset="2"/>
              <a:buChar char="§"/>
              <a:defRPr/>
            </a:pPr>
            <a:r>
              <a:rPr lang="en-US" dirty="0" smtClean="0"/>
              <a:t>List of permanent accounts and their balances after posting closing entries.</a:t>
            </a:r>
            <a:br>
              <a:rPr lang="en-US" dirty="0" smtClean="0"/>
            </a:br>
            <a:endParaRPr lang="en-US" dirty="0" smtClean="0"/>
          </a:p>
          <a:p>
            <a:pPr>
              <a:buClr>
                <a:srgbClr val="984807"/>
              </a:buClr>
              <a:buFont typeface="Wingdings" pitchFamily="-84" charset="2"/>
              <a:buChar char="§"/>
              <a:defRPr/>
            </a:pPr>
            <a:r>
              <a:rPr lang="en-US" dirty="0" smtClean="0"/>
              <a:t>Total debits and credits must be equal.</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4848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fld id="{86E51646-DE9B-4364-BF77-4B1A555572EE}" type="slidenum">
              <a:rPr lang="en-US" altLang="en-US" sz="1200" smtClean="0">
                <a:solidFill>
                  <a:srgbClr val="898989"/>
                </a:solidFill>
                <a:latin typeface="Arial" charset="0"/>
              </a:rPr>
              <a:pPr eaLnBrk="1" hangingPunct="1">
                <a:spcBef>
                  <a:spcPct val="0"/>
                </a:spcBef>
                <a:buFontTx/>
                <a:buNone/>
              </a:pPr>
              <a:t>18</a:t>
            </a:fld>
            <a:endParaRPr lang="en-US" altLang="en-US" sz="1200" smtClean="0">
              <a:solidFill>
                <a:srgbClr val="898989"/>
              </a:solidFill>
              <a:latin typeface="Arial" charset="0"/>
            </a:endParaRPr>
          </a:p>
        </p:txBody>
      </p:sp>
      <p:sp>
        <p:nvSpPr>
          <p:cNvPr id="7" name="Rounded Rectangle 6"/>
          <p:cNvSpPr/>
          <p:nvPr/>
        </p:nvSpPr>
        <p:spPr>
          <a:xfrm>
            <a:off x="138113" y="6629400"/>
            <a:ext cx="4662487" cy="1497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Explain</a:t>
            </a:r>
            <a:r>
              <a:rPr lang="en-US" sz="1100" dirty="0" smtClean="0"/>
              <a:t> and prepare a post-closing trial balance.</a:t>
            </a:r>
            <a:endParaRPr lang="en-US" sz="1100"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r>
              <a:rPr lang="en-US" altLang="en-US" b="1" dirty="0" smtClean="0"/>
              <a:t>Post-Closing Trial Balance</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4950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fld id="{DAA92D25-7FFA-416F-86DF-E87E2AC3E590}" type="slidenum">
              <a:rPr lang="en-US" altLang="en-US" sz="1200" smtClean="0">
                <a:solidFill>
                  <a:srgbClr val="898989"/>
                </a:solidFill>
                <a:latin typeface="Arial" charset="0"/>
              </a:rPr>
              <a:pPr eaLnBrk="1" hangingPunct="1">
                <a:spcBef>
                  <a:spcPct val="0"/>
                </a:spcBef>
                <a:buFontTx/>
                <a:buNone/>
              </a:pPr>
              <a:t>19</a:t>
            </a:fld>
            <a:endParaRPr lang="en-US" altLang="en-US" sz="1200" smtClean="0">
              <a:solidFill>
                <a:srgbClr val="898989"/>
              </a:solidFill>
              <a:latin typeface="Arial" charset="0"/>
            </a:endParaRPr>
          </a:p>
        </p:txBody>
      </p:sp>
      <p:sp>
        <p:nvSpPr>
          <p:cNvPr id="7" name="Rounded Rectangle 6"/>
          <p:cNvSpPr/>
          <p:nvPr/>
        </p:nvSpPr>
        <p:spPr>
          <a:xfrm>
            <a:off x="138113" y="6629400"/>
            <a:ext cx="4662487" cy="1497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Explain</a:t>
            </a:r>
            <a:r>
              <a:rPr lang="en-US" sz="1100" dirty="0" smtClean="0"/>
              <a:t> and prepare a post-closing trial balance.</a:t>
            </a:r>
            <a:endParaRPr lang="en-US" sz="1100" dirty="0"/>
          </a:p>
        </p:txBody>
      </p:sp>
      <p:sp>
        <p:nvSpPr>
          <p:cNvPr id="9" name="TextBox 8"/>
          <p:cNvSpPr txBox="1"/>
          <p:nvPr/>
        </p:nvSpPr>
        <p:spPr>
          <a:xfrm>
            <a:off x="8001210" y="64151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4.6</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914400" y="1707516"/>
            <a:ext cx="7522640" cy="3363782"/>
          </a:xfrm>
          <a:prstGeom prst="rect">
            <a:avLst/>
          </a:prstGeom>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0B2ECB3-9D41-4379-A4B3-68BA85551018}" type="slidenum">
              <a:rPr lang="en-US" smtClean="0"/>
              <a:pPr>
                <a:defRPr/>
              </a:pPr>
              <a:t>2</a:t>
            </a:fld>
            <a:endParaRPr lang="en-US" dirty="0"/>
          </a:p>
        </p:txBody>
      </p:sp>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mtClean="0"/>
              <a:t/>
            </a:r>
            <a:br>
              <a:rPr lang="en-US" altLang="en-US" smtClean="0"/>
            </a:br>
            <a:r>
              <a:rPr lang="en-US" altLang="en-US" smtClean="0"/>
              <a:t/>
            </a:r>
            <a:br>
              <a:rPr lang="en-US" altLang="en-US" smtClean="0"/>
            </a:br>
            <a:r>
              <a:rPr lang="en-US" smtClean="0"/>
              <a:t/>
            </a:r>
            <a:br>
              <a:rPr lang="en-US" smtClean="0"/>
            </a:br>
            <a:r>
              <a:rPr lang="en-US" altLang="en-US" smtClean="0"/>
              <a:t/>
            </a:r>
            <a:br>
              <a:rPr lang="en-US" altLang="en-US" smtClean="0"/>
            </a:br>
            <a:endParaRPr lang="en-US" altLang="en-US" dirty="0" smtClean="0"/>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7" name="TextBox 6"/>
          <p:cNvSpPr txBox="1"/>
          <p:nvPr/>
        </p:nvSpPr>
        <p:spPr>
          <a:xfrm>
            <a:off x="762000" y="760115"/>
            <a:ext cx="7391400" cy="769441"/>
          </a:xfrm>
          <a:prstGeom prst="rect">
            <a:avLst/>
          </a:prstGeom>
          <a:noFill/>
        </p:spPr>
        <p:txBody>
          <a:bodyPr wrap="square" rtlCol="0">
            <a:spAutoFit/>
          </a:bodyPr>
          <a:lstStyle/>
          <a:p>
            <a:r>
              <a:rPr lang="en-US" altLang="en-US" sz="4400" b="1" dirty="0" smtClean="0">
                <a:latin typeface="+mj-lt"/>
              </a:rPr>
              <a:t>Chapter 4 Learning Objectives</a:t>
            </a:r>
            <a:endParaRPr lang="en-US" sz="4400" dirty="0">
              <a:latin typeface="+mj-lt"/>
            </a:endParaRPr>
          </a:p>
        </p:txBody>
      </p:sp>
      <p:sp>
        <p:nvSpPr>
          <p:cNvPr id="8" name="Rectangle 7"/>
          <p:cNvSpPr/>
          <p:nvPr/>
        </p:nvSpPr>
        <p:spPr>
          <a:xfrm>
            <a:off x="228600" y="1964722"/>
            <a:ext cx="8610600" cy="3293209"/>
          </a:xfrm>
          <a:prstGeom prst="rect">
            <a:avLst/>
          </a:prstGeom>
        </p:spPr>
        <p:txBody>
          <a:bodyPr wrap="square">
            <a:spAutoFit/>
          </a:bodyPr>
          <a:lstStyle/>
          <a:p>
            <a:r>
              <a:rPr lang="en-US" sz="1600" b="1" dirty="0">
                <a:latin typeface="+mn-lt"/>
              </a:rPr>
              <a:t>CONCEPTUAL</a:t>
            </a:r>
          </a:p>
          <a:p>
            <a:r>
              <a:rPr lang="en-US" sz="1600" b="1" dirty="0" smtClean="0">
                <a:latin typeface="+mn-lt"/>
              </a:rPr>
              <a:t>C1  </a:t>
            </a:r>
            <a:r>
              <a:rPr lang="en-US" sz="1600" dirty="0">
                <a:latin typeface="+mn-lt"/>
              </a:rPr>
              <a:t>Explain why temporary accounts are closed each period.</a:t>
            </a:r>
          </a:p>
          <a:p>
            <a:r>
              <a:rPr lang="en-US" sz="1600" b="1" dirty="0" smtClean="0">
                <a:latin typeface="+mn-lt"/>
              </a:rPr>
              <a:t>C2  </a:t>
            </a:r>
            <a:r>
              <a:rPr lang="en-US" sz="1600" dirty="0" smtClean="0">
                <a:latin typeface="+mn-lt"/>
              </a:rPr>
              <a:t>Identify steps in the accounting cycle.</a:t>
            </a:r>
          </a:p>
          <a:p>
            <a:r>
              <a:rPr lang="en-US" sz="1600" b="1" dirty="0" smtClean="0">
                <a:latin typeface="+mn-lt"/>
              </a:rPr>
              <a:t>C3</a:t>
            </a:r>
            <a:r>
              <a:rPr lang="en-US" sz="1600" dirty="0" smtClean="0">
                <a:latin typeface="+mn-lt"/>
              </a:rPr>
              <a:t>  Explain and prepare a classified balance sheet.</a:t>
            </a:r>
          </a:p>
          <a:p>
            <a:endParaRPr lang="en-US" sz="1600" dirty="0">
              <a:latin typeface="+mn-lt"/>
            </a:endParaRPr>
          </a:p>
          <a:p>
            <a:r>
              <a:rPr lang="en-US" sz="1600" b="1" dirty="0">
                <a:latin typeface="+mn-lt"/>
              </a:rPr>
              <a:t>ANALYTICAL</a:t>
            </a:r>
          </a:p>
          <a:p>
            <a:r>
              <a:rPr lang="en-US" sz="1600" b="1" dirty="0" smtClean="0">
                <a:latin typeface="+mn-lt"/>
              </a:rPr>
              <a:t>A1  </a:t>
            </a:r>
            <a:r>
              <a:rPr lang="en-US" sz="1600" dirty="0">
                <a:latin typeface="+mn-lt"/>
              </a:rPr>
              <a:t>Compute </a:t>
            </a:r>
            <a:r>
              <a:rPr lang="en-US" sz="1600" dirty="0" smtClean="0">
                <a:latin typeface="+mn-lt"/>
              </a:rPr>
              <a:t>the current ratio and describe what it reveals about a company’s financial condition.</a:t>
            </a:r>
          </a:p>
          <a:p>
            <a:endParaRPr lang="en-US" sz="1600" dirty="0">
              <a:latin typeface="+mn-lt"/>
            </a:endParaRPr>
          </a:p>
          <a:p>
            <a:r>
              <a:rPr lang="en-US" sz="1600" b="1" dirty="0" smtClean="0">
                <a:latin typeface="+mn-lt"/>
              </a:rPr>
              <a:t>PROCEDURAL</a:t>
            </a:r>
            <a:endParaRPr lang="en-US" sz="1600" b="1" dirty="0">
              <a:latin typeface="+mn-lt"/>
            </a:endParaRPr>
          </a:p>
          <a:p>
            <a:r>
              <a:rPr lang="en-US" sz="1600" b="1" dirty="0" smtClean="0">
                <a:latin typeface="+mn-lt"/>
              </a:rPr>
              <a:t>P1  </a:t>
            </a:r>
            <a:r>
              <a:rPr lang="en-US" sz="1600" dirty="0" smtClean="0">
                <a:latin typeface="+mn-lt"/>
              </a:rPr>
              <a:t>Prepare a work sheet and explain its usefulness.</a:t>
            </a:r>
            <a:endParaRPr lang="en-US" sz="1600" dirty="0">
              <a:latin typeface="+mn-lt"/>
            </a:endParaRPr>
          </a:p>
          <a:p>
            <a:r>
              <a:rPr lang="en-US" sz="1600" b="1" dirty="0" smtClean="0">
                <a:latin typeface="+mn-lt"/>
              </a:rPr>
              <a:t>P2  </a:t>
            </a:r>
            <a:r>
              <a:rPr lang="en-US" sz="1600" dirty="0" smtClean="0">
                <a:latin typeface="+mn-lt"/>
              </a:rPr>
              <a:t>Describe and prepare closing entries. </a:t>
            </a:r>
          </a:p>
          <a:p>
            <a:r>
              <a:rPr lang="en-US" sz="1600" b="1" dirty="0" smtClean="0">
                <a:latin typeface="+mn-lt"/>
              </a:rPr>
              <a:t>P3  </a:t>
            </a:r>
            <a:r>
              <a:rPr lang="en-US" sz="1600" dirty="0" smtClean="0">
                <a:latin typeface="+mn-lt"/>
              </a:rPr>
              <a:t>Explain and prepare a post-closing trial balance.</a:t>
            </a:r>
          </a:p>
          <a:p>
            <a:r>
              <a:rPr lang="en-US" sz="1600" b="1" dirty="0" smtClean="0">
                <a:latin typeface="+mn-lt"/>
              </a:rPr>
              <a:t>P4</a:t>
            </a:r>
            <a:r>
              <a:rPr lang="en-US" sz="1600" dirty="0" smtClean="0">
                <a:latin typeface="+mn-lt"/>
              </a:rPr>
              <a:t>  </a:t>
            </a:r>
            <a:r>
              <a:rPr lang="en-US" sz="1600" i="1" dirty="0" smtClean="0">
                <a:latin typeface="+mn-lt"/>
              </a:rPr>
              <a:t>Appendix 4A </a:t>
            </a:r>
            <a:r>
              <a:rPr lang="en-US" sz="1600" dirty="0" smtClean="0">
                <a:latin typeface="+mn-lt"/>
              </a:rPr>
              <a:t>– Prepare reversing entries and explain their purpose.</a:t>
            </a:r>
            <a:endParaRPr lang="en-US" sz="1600" dirty="0">
              <a:latin typeface="+mn-lt"/>
            </a:endParaRPr>
          </a:p>
        </p:txBody>
      </p:sp>
    </p:spTree>
    <p:extLst>
      <p:ext uri="{BB962C8B-B14F-4D97-AF65-F5344CB8AC3E}">
        <p14:creationId xmlns:p14="http://schemas.microsoft.com/office/powerpoint/2010/main" val="384020814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C2:	 </a:t>
            </a:r>
            <a:r>
              <a:rPr lang="en-US" altLang="en-US" dirty="0"/>
              <a:t/>
            </a:r>
            <a:br>
              <a:rPr lang="en-US" altLang="en-US" dirty="0"/>
            </a:br>
            <a:r>
              <a:rPr lang="en-US" altLang="en-US" dirty="0" smtClean="0"/>
              <a:t>Identify steps in the accounting cycle.</a:t>
            </a:r>
            <a:br>
              <a:rPr lang="en-US" altLang="en-US" dirty="0" smtClean="0"/>
            </a:br>
            <a:r>
              <a:rPr lang="en-US" altLang="en-US" dirty="0" smtClean="0"/>
              <a:t/>
            </a:r>
            <a:br>
              <a:rPr lang="en-US" altLang="en-US" dirty="0" smtClean="0"/>
            </a:br>
            <a:endParaRPr lang="en-US" altLang="en-US" dirty="0" smtClean="0"/>
          </a:p>
        </p:txBody>
      </p:sp>
      <p:sp>
        <p:nvSpPr>
          <p:cNvPr id="15053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fld id="{AF71C781-D6C4-4B4C-8670-91A8E2E9481D}" type="slidenum">
              <a:rPr lang="en-US" altLang="en-US" sz="1200" smtClean="0">
                <a:solidFill>
                  <a:srgbClr val="898989"/>
                </a:solidFill>
                <a:latin typeface="Arial" charset="0"/>
              </a:rPr>
              <a:pPr eaLnBrk="1" hangingPunct="1">
                <a:spcBef>
                  <a:spcPct val="0"/>
                </a:spcBef>
                <a:buFontTx/>
                <a:buNone/>
              </a:pPr>
              <a:t>20</a:t>
            </a:fld>
            <a:endParaRPr lang="en-US" altLang="en-US" sz="1200" smtClean="0">
              <a:solidFill>
                <a:srgbClr val="898989"/>
              </a:solidFill>
              <a:latin typeface="Arial"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505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2143125"/>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5720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457200" y="533400"/>
            <a:ext cx="8229600" cy="884238"/>
          </a:xfrm>
        </p:spPr>
        <p:txBody>
          <a:bodyPr/>
          <a:lstStyle/>
          <a:p>
            <a:r>
              <a:rPr lang="en-US" altLang="en-US" b="1" dirty="0" smtClean="0"/>
              <a:t>Accounting Cycle</a:t>
            </a:r>
          </a:p>
        </p:txBody>
      </p:sp>
      <p:pic>
        <p:nvPicPr>
          <p:cNvPr id="151556" name="Picture 3" descr="Chapter 4 The Accounting Cyc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013" y="1905000"/>
            <a:ext cx="86899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5155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fld id="{40C14C74-C59B-4CE6-8667-47AD1B65116C}" type="slidenum">
              <a:rPr lang="en-US" altLang="en-US" sz="1200" smtClean="0">
                <a:solidFill>
                  <a:srgbClr val="898989"/>
                </a:solidFill>
                <a:latin typeface="Arial" charset="0"/>
              </a:rPr>
              <a:pPr eaLnBrk="1" hangingPunct="1">
                <a:spcBef>
                  <a:spcPct val="0"/>
                </a:spcBef>
                <a:buFontTx/>
                <a:buNone/>
              </a:pPr>
              <a:t>21</a:t>
            </a:fld>
            <a:endParaRPr lang="en-US" altLang="en-US" sz="1200" smtClean="0">
              <a:solidFill>
                <a:srgbClr val="898989"/>
              </a:solidFill>
              <a:latin typeface="Arial" charset="0"/>
            </a:endParaRPr>
          </a:p>
        </p:txBody>
      </p:sp>
      <p:sp>
        <p:nvSpPr>
          <p:cNvPr id="7" name="Rounded Rectangle 6"/>
          <p:cNvSpPr/>
          <p:nvPr/>
        </p:nvSpPr>
        <p:spPr>
          <a:xfrm>
            <a:off x="138113" y="6629400"/>
            <a:ext cx="3900487" cy="1497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C2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Identify steps in the accounting cycle</a:t>
            </a:r>
            <a:r>
              <a:rPr lang="en-US" sz="1100" dirty="0" smtClean="0"/>
              <a:t>.</a:t>
            </a:r>
            <a:endParaRPr lang="en-US" sz="1100"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4-2</a:t>
            </a:r>
            <a:endParaRPr lang="en-US" sz="2400" b="1" dirty="0">
              <a:solidFill>
                <a:prstClr val="white"/>
              </a:solidFill>
            </a:endParaRPr>
          </a:p>
        </p:txBody>
      </p:sp>
      <p:sp>
        <p:nvSpPr>
          <p:cNvPr id="17" name="Rectangle 5"/>
          <p:cNvSpPr>
            <a:spLocks noChangeArrowheads="1"/>
          </p:cNvSpPr>
          <p:nvPr/>
        </p:nvSpPr>
        <p:spPr bwMode="auto">
          <a:xfrm>
            <a:off x="2219325" y="1131888"/>
            <a:ext cx="4497388" cy="855662"/>
          </a:xfrm>
          <a:prstGeom prst="rect">
            <a:avLst/>
          </a:prstGeom>
          <a:solidFill>
            <a:srgbClr val="315D88"/>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 name="Rectangle 6"/>
          <p:cNvSpPr>
            <a:spLocks noChangeArrowheads="1"/>
          </p:cNvSpPr>
          <p:nvPr/>
        </p:nvSpPr>
        <p:spPr bwMode="auto">
          <a:xfrm>
            <a:off x="5173663" y="1781175"/>
            <a:ext cx="44291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FFFFFF"/>
                </a:solidFill>
                <a:cs typeface="+mn-cs"/>
              </a:rPr>
              <a:t>Debit</a:t>
            </a:r>
            <a:endParaRPr lang="en-US" dirty="0" smtClean="0">
              <a:solidFill>
                <a:prstClr val="black"/>
              </a:solidFill>
              <a:cs typeface="+mn-cs"/>
            </a:endParaRPr>
          </a:p>
        </p:txBody>
      </p:sp>
      <p:sp>
        <p:nvSpPr>
          <p:cNvPr id="19" name="Rectangle 7"/>
          <p:cNvSpPr>
            <a:spLocks noChangeArrowheads="1"/>
          </p:cNvSpPr>
          <p:nvPr/>
        </p:nvSpPr>
        <p:spPr bwMode="auto">
          <a:xfrm>
            <a:off x="6051550" y="1781175"/>
            <a:ext cx="5048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FFFFFF"/>
                </a:solidFill>
                <a:cs typeface="+mn-cs"/>
              </a:rPr>
              <a:t>Credit</a:t>
            </a:r>
            <a:endParaRPr lang="en-US" dirty="0" smtClean="0">
              <a:solidFill>
                <a:prstClr val="black"/>
              </a:solidFill>
              <a:cs typeface="+mn-cs"/>
            </a:endParaRPr>
          </a:p>
        </p:txBody>
      </p:sp>
      <p:sp>
        <p:nvSpPr>
          <p:cNvPr id="20" name="Rectangle 8"/>
          <p:cNvSpPr>
            <a:spLocks noChangeArrowheads="1"/>
          </p:cNvSpPr>
          <p:nvPr/>
        </p:nvSpPr>
        <p:spPr bwMode="auto">
          <a:xfrm>
            <a:off x="2259013" y="1998663"/>
            <a:ext cx="44291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21" name="Rectangle 9"/>
          <p:cNvSpPr>
            <a:spLocks noChangeArrowheads="1"/>
          </p:cNvSpPr>
          <p:nvPr/>
        </p:nvSpPr>
        <p:spPr bwMode="auto">
          <a:xfrm>
            <a:off x="5194300" y="1998663"/>
            <a:ext cx="6556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$13,000</a:t>
            </a:r>
            <a:endParaRPr lang="en-US" dirty="0" smtClean="0">
              <a:solidFill>
                <a:prstClr val="black"/>
              </a:solidFill>
              <a:cs typeface="+mn-cs"/>
            </a:endParaRPr>
          </a:p>
        </p:txBody>
      </p:sp>
      <p:sp>
        <p:nvSpPr>
          <p:cNvPr id="22" name="Rectangle 10"/>
          <p:cNvSpPr>
            <a:spLocks noChangeArrowheads="1"/>
          </p:cNvSpPr>
          <p:nvPr/>
        </p:nvSpPr>
        <p:spPr bwMode="auto">
          <a:xfrm>
            <a:off x="2259013" y="2205038"/>
            <a:ext cx="152241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receivable</a:t>
            </a:r>
            <a:endParaRPr lang="en-US" dirty="0" smtClean="0">
              <a:solidFill>
                <a:prstClr val="black"/>
              </a:solidFill>
              <a:cs typeface="+mn-cs"/>
            </a:endParaRPr>
          </a:p>
        </p:txBody>
      </p:sp>
      <p:sp>
        <p:nvSpPr>
          <p:cNvPr id="23" name="Rectangle 11"/>
          <p:cNvSpPr>
            <a:spLocks noChangeArrowheads="1"/>
          </p:cNvSpPr>
          <p:nvPr/>
        </p:nvSpPr>
        <p:spPr bwMode="auto">
          <a:xfrm>
            <a:off x="5284788" y="2205038"/>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17,000</a:t>
            </a:r>
            <a:endParaRPr lang="en-US" dirty="0" smtClean="0">
              <a:solidFill>
                <a:prstClr val="black"/>
              </a:solidFill>
              <a:cs typeface="+mn-cs"/>
            </a:endParaRPr>
          </a:p>
        </p:txBody>
      </p:sp>
      <p:sp>
        <p:nvSpPr>
          <p:cNvPr id="24" name="Rectangle 12"/>
          <p:cNvSpPr>
            <a:spLocks noChangeArrowheads="1"/>
          </p:cNvSpPr>
          <p:nvPr/>
        </p:nvSpPr>
        <p:spPr bwMode="auto">
          <a:xfrm>
            <a:off x="2259013" y="2411413"/>
            <a:ext cx="43338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Land</a:t>
            </a:r>
            <a:endParaRPr lang="en-US" dirty="0" smtClean="0">
              <a:solidFill>
                <a:prstClr val="black"/>
              </a:solidFill>
              <a:cs typeface="+mn-cs"/>
            </a:endParaRPr>
          </a:p>
        </p:txBody>
      </p:sp>
      <p:sp>
        <p:nvSpPr>
          <p:cNvPr id="25" name="Rectangle 13"/>
          <p:cNvSpPr>
            <a:spLocks noChangeArrowheads="1"/>
          </p:cNvSpPr>
          <p:nvPr/>
        </p:nvSpPr>
        <p:spPr bwMode="auto">
          <a:xfrm>
            <a:off x="5284788" y="2411413"/>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85,000</a:t>
            </a:r>
            <a:endParaRPr lang="en-US" dirty="0" smtClean="0">
              <a:solidFill>
                <a:prstClr val="black"/>
              </a:solidFill>
              <a:cs typeface="+mn-cs"/>
            </a:endParaRPr>
          </a:p>
        </p:txBody>
      </p:sp>
      <p:sp>
        <p:nvSpPr>
          <p:cNvPr id="26" name="Rectangle 14"/>
          <p:cNvSpPr>
            <a:spLocks noChangeArrowheads="1"/>
          </p:cNvSpPr>
          <p:nvPr/>
        </p:nvSpPr>
        <p:spPr bwMode="auto">
          <a:xfrm>
            <a:off x="2259013" y="2616200"/>
            <a:ext cx="135096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payable</a:t>
            </a:r>
            <a:endParaRPr lang="en-US" dirty="0" smtClean="0">
              <a:solidFill>
                <a:prstClr val="black"/>
              </a:solidFill>
              <a:cs typeface="+mn-cs"/>
            </a:endParaRPr>
          </a:p>
        </p:txBody>
      </p:sp>
      <p:sp>
        <p:nvSpPr>
          <p:cNvPr id="27" name="Rectangle 15"/>
          <p:cNvSpPr>
            <a:spLocks noChangeArrowheads="1"/>
          </p:cNvSpPr>
          <p:nvPr/>
        </p:nvSpPr>
        <p:spPr bwMode="auto">
          <a:xfrm>
            <a:off x="6091238" y="2616200"/>
            <a:ext cx="6556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$12,000</a:t>
            </a:r>
            <a:endParaRPr lang="en-US" dirty="0" smtClean="0">
              <a:solidFill>
                <a:prstClr val="black"/>
              </a:solidFill>
              <a:cs typeface="+mn-cs"/>
            </a:endParaRPr>
          </a:p>
        </p:txBody>
      </p:sp>
      <p:sp>
        <p:nvSpPr>
          <p:cNvPr id="28" name="Rectangle 16"/>
          <p:cNvSpPr>
            <a:spLocks noChangeArrowheads="1"/>
          </p:cNvSpPr>
          <p:nvPr/>
        </p:nvSpPr>
        <p:spPr bwMode="auto">
          <a:xfrm>
            <a:off x="2259013" y="2822575"/>
            <a:ext cx="186531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Long-term notes payable</a:t>
            </a:r>
            <a:endParaRPr lang="en-US" dirty="0" smtClean="0">
              <a:solidFill>
                <a:prstClr val="black"/>
              </a:solidFill>
              <a:cs typeface="+mn-cs"/>
            </a:endParaRPr>
          </a:p>
        </p:txBody>
      </p:sp>
      <p:sp>
        <p:nvSpPr>
          <p:cNvPr id="29" name="Rectangle 17"/>
          <p:cNvSpPr>
            <a:spLocks noChangeArrowheads="1"/>
          </p:cNvSpPr>
          <p:nvPr/>
        </p:nvSpPr>
        <p:spPr bwMode="auto">
          <a:xfrm>
            <a:off x="6181725" y="2822575"/>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33,000</a:t>
            </a:r>
            <a:endParaRPr lang="en-US" dirty="0" smtClean="0">
              <a:solidFill>
                <a:prstClr val="black"/>
              </a:solidFill>
              <a:cs typeface="+mn-cs"/>
            </a:endParaRPr>
          </a:p>
        </p:txBody>
      </p:sp>
      <p:sp>
        <p:nvSpPr>
          <p:cNvPr id="30" name="Rectangle 18"/>
          <p:cNvSpPr>
            <a:spLocks noChangeArrowheads="1"/>
          </p:cNvSpPr>
          <p:nvPr/>
        </p:nvSpPr>
        <p:spPr bwMode="auto">
          <a:xfrm>
            <a:off x="2259013" y="3028950"/>
            <a:ext cx="10572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Magic, Capital</a:t>
            </a:r>
            <a:endParaRPr lang="en-US" dirty="0" smtClean="0">
              <a:solidFill>
                <a:prstClr val="black"/>
              </a:solidFill>
              <a:cs typeface="+mn-cs"/>
            </a:endParaRPr>
          </a:p>
        </p:txBody>
      </p:sp>
      <p:sp>
        <p:nvSpPr>
          <p:cNvPr id="31" name="Rectangle 19"/>
          <p:cNvSpPr>
            <a:spLocks noChangeArrowheads="1"/>
          </p:cNvSpPr>
          <p:nvPr/>
        </p:nvSpPr>
        <p:spPr bwMode="auto">
          <a:xfrm>
            <a:off x="6181725" y="3028950"/>
            <a:ext cx="511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75,000</a:t>
            </a:r>
            <a:endParaRPr lang="en-US" dirty="0" smtClean="0">
              <a:solidFill>
                <a:prstClr val="black"/>
              </a:solidFill>
              <a:cs typeface="+mn-cs"/>
            </a:endParaRPr>
          </a:p>
        </p:txBody>
      </p:sp>
      <p:sp>
        <p:nvSpPr>
          <p:cNvPr id="77" name="Rectangle 22"/>
          <p:cNvSpPr>
            <a:spLocks noChangeArrowheads="1"/>
          </p:cNvSpPr>
          <p:nvPr/>
        </p:nvSpPr>
        <p:spPr bwMode="auto">
          <a:xfrm>
            <a:off x="2259013" y="3276600"/>
            <a:ext cx="14478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Magic, Withdrawals</a:t>
            </a:r>
            <a:endParaRPr lang="en-US" dirty="0" smtClean="0">
              <a:solidFill>
                <a:prstClr val="black"/>
              </a:solidFill>
              <a:cs typeface="+mn-cs"/>
            </a:endParaRPr>
          </a:p>
        </p:txBody>
      </p:sp>
      <p:sp>
        <p:nvSpPr>
          <p:cNvPr id="78" name="Rectangle 23"/>
          <p:cNvSpPr>
            <a:spLocks noChangeArrowheads="1"/>
          </p:cNvSpPr>
          <p:nvPr/>
        </p:nvSpPr>
        <p:spPr bwMode="auto">
          <a:xfrm>
            <a:off x="5284788" y="3276600"/>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20,000</a:t>
            </a:r>
            <a:endParaRPr lang="en-US" dirty="0" smtClean="0">
              <a:solidFill>
                <a:prstClr val="black"/>
              </a:solidFill>
              <a:cs typeface="+mn-cs"/>
            </a:endParaRPr>
          </a:p>
        </p:txBody>
      </p:sp>
      <p:sp>
        <p:nvSpPr>
          <p:cNvPr id="99" name="Rectangle 24"/>
          <p:cNvSpPr>
            <a:spLocks noChangeArrowheads="1"/>
          </p:cNvSpPr>
          <p:nvPr/>
        </p:nvSpPr>
        <p:spPr bwMode="auto">
          <a:xfrm>
            <a:off x="2259013" y="3482975"/>
            <a:ext cx="977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Fees earned</a:t>
            </a:r>
            <a:endParaRPr lang="en-US" dirty="0" smtClean="0">
              <a:solidFill>
                <a:prstClr val="black"/>
              </a:solidFill>
              <a:cs typeface="+mn-cs"/>
            </a:endParaRPr>
          </a:p>
        </p:txBody>
      </p:sp>
      <p:sp>
        <p:nvSpPr>
          <p:cNvPr id="100" name="Rectangle 25"/>
          <p:cNvSpPr>
            <a:spLocks noChangeArrowheads="1"/>
          </p:cNvSpPr>
          <p:nvPr/>
        </p:nvSpPr>
        <p:spPr bwMode="auto">
          <a:xfrm>
            <a:off x="6181725" y="3482975"/>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79,000</a:t>
            </a:r>
            <a:endParaRPr lang="en-US" dirty="0" smtClean="0">
              <a:solidFill>
                <a:prstClr val="black"/>
              </a:solidFill>
              <a:cs typeface="+mn-cs"/>
            </a:endParaRPr>
          </a:p>
        </p:txBody>
      </p:sp>
      <p:sp>
        <p:nvSpPr>
          <p:cNvPr id="101" name="Rectangle 26"/>
          <p:cNvSpPr>
            <a:spLocks noChangeArrowheads="1"/>
          </p:cNvSpPr>
          <p:nvPr/>
        </p:nvSpPr>
        <p:spPr bwMode="auto">
          <a:xfrm>
            <a:off x="2259013" y="3689350"/>
            <a:ext cx="13208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Salaries expense</a:t>
            </a:r>
            <a:endParaRPr lang="en-US" dirty="0" smtClean="0">
              <a:solidFill>
                <a:prstClr val="black"/>
              </a:solidFill>
              <a:cs typeface="+mn-cs"/>
            </a:endParaRPr>
          </a:p>
        </p:txBody>
      </p:sp>
      <p:sp>
        <p:nvSpPr>
          <p:cNvPr id="102" name="Rectangle 27"/>
          <p:cNvSpPr>
            <a:spLocks noChangeArrowheads="1"/>
          </p:cNvSpPr>
          <p:nvPr/>
        </p:nvSpPr>
        <p:spPr bwMode="auto">
          <a:xfrm>
            <a:off x="5284788" y="3689350"/>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56,000</a:t>
            </a:r>
            <a:endParaRPr lang="en-US" dirty="0" smtClean="0">
              <a:solidFill>
                <a:prstClr val="black"/>
              </a:solidFill>
              <a:cs typeface="+mn-cs"/>
            </a:endParaRPr>
          </a:p>
        </p:txBody>
      </p:sp>
      <p:sp>
        <p:nvSpPr>
          <p:cNvPr id="103" name="Rectangle 28"/>
          <p:cNvSpPr>
            <a:spLocks noChangeArrowheads="1"/>
          </p:cNvSpPr>
          <p:nvPr/>
        </p:nvSpPr>
        <p:spPr bwMode="auto">
          <a:xfrm>
            <a:off x="2259013" y="3895725"/>
            <a:ext cx="179546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Office supplies expense</a:t>
            </a:r>
            <a:endParaRPr lang="en-US" dirty="0" smtClean="0">
              <a:solidFill>
                <a:prstClr val="black"/>
              </a:solidFill>
              <a:cs typeface="+mn-cs"/>
            </a:endParaRPr>
          </a:p>
        </p:txBody>
      </p:sp>
      <p:sp>
        <p:nvSpPr>
          <p:cNvPr id="104" name="Rectangle 29"/>
          <p:cNvSpPr>
            <a:spLocks noChangeArrowheads="1"/>
          </p:cNvSpPr>
          <p:nvPr/>
        </p:nvSpPr>
        <p:spPr bwMode="auto">
          <a:xfrm>
            <a:off x="5375275" y="3895725"/>
            <a:ext cx="4746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8,000</a:t>
            </a:r>
            <a:endParaRPr lang="en-US" dirty="0" smtClean="0">
              <a:solidFill>
                <a:prstClr val="black"/>
              </a:solidFill>
              <a:cs typeface="+mn-cs"/>
            </a:endParaRPr>
          </a:p>
        </p:txBody>
      </p:sp>
      <p:sp>
        <p:nvSpPr>
          <p:cNvPr id="105" name="Rectangle 30"/>
          <p:cNvSpPr>
            <a:spLocks noChangeArrowheads="1"/>
          </p:cNvSpPr>
          <p:nvPr/>
        </p:nvSpPr>
        <p:spPr bwMode="auto">
          <a:xfrm>
            <a:off x="2259013" y="4102100"/>
            <a:ext cx="5143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Totals</a:t>
            </a:r>
            <a:endParaRPr lang="en-US" dirty="0" smtClean="0">
              <a:solidFill>
                <a:prstClr val="black"/>
              </a:solidFill>
              <a:cs typeface="+mn-cs"/>
            </a:endParaRPr>
          </a:p>
        </p:txBody>
      </p:sp>
      <p:sp>
        <p:nvSpPr>
          <p:cNvPr id="106" name="Rectangle 31"/>
          <p:cNvSpPr>
            <a:spLocks noChangeArrowheads="1"/>
          </p:cNvSpPr>
          <p:nvPr/>
        </p:nvSpPr>
        <p:spPr bwMode="auto">
          <a:xfrm>
            <a:off x="5103813" y="4102100"/>
            <a:ext cx="7461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$199,000</a:t>
            </a:r>
            <a:endParaRPr lang="en-US" dirty="0" smtClean="0">
              <a:solidFill>
                <a:prstClr val="black"/>
              </a:solidFill>
              <a:cs typeface="+mn-cs"/>
            </a:endParaRPr>
          </a:p>
        </p:txBody>
      </p:sp>
      <p:sp>
        <p:nvSpPr>
          <p:cNvPr id="107" name="Rectangle 32"/>
          <p:cNvSpPr>
            <a:spLocks noChangeArrowheads="1"/>
          </p:cNvSpPr>
          <p:nvPr/>
        </p:nvSpPr>
        <p:spPr bwMode="auto">
          <a:xfrm>
            <a:off x="6000750" y="4102100"/>
            <a:ext cx="7461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$199,000</a:t>
            </a:r>
            <a:endParaRPr lang="en-US" dirty="0" smtClean="0">
              <a:solidFill>
                <a:prstClr val="black"/>
              </a:solidFill>
              <a:cs typeface="+mn-cs"/>
            </a:endParaRPr>
          </a:p>
        </p:txBody>
      </p:sp>
      <p:sp>
        <p:nvSpPr>
          <p:cNvPr id="108" name="Rectangle 33"/>
          <p:cNvSpPr>
            <a:spLocks noChangeArrowheads="1"/>
          </p:cNvSpPr>
          <p:nvPr/>
        </p:nvSpPr>
        <p:spPr bwMode="auto">
          <a:xfrm>
            <a:off x="3852863" y="1152525"/>
            <a:ext cx="1320800"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FFFFFF"/>
                </a:solidFill>
                <a:cs typeface="+mn-cs"/>
              </a:rPr>
              <a:t>Magic Company</a:t>
            </a:r>
            <a:endParaRPr lang="en-US" dirty="0" smtClean="0">
              <a:solidFill>
                <a:prstClr val="black"/>
              </a:solidFill>
              <a:cs typeface="+mn-cs"/>
            </a:endParaRPr>
          </a:p>
        </p:txBody>
      </p:sp>
      <p:sp>
        <p:nvSpPr>
          <p:cNvPr id="109" name="Rectangle 34"/>
          <p:cNvSpPr>
            <a:spLocks noChangeArrowheads="1"/>
          </p:cNvSpPr>
          <p:nvPr/>
        </p:nvSpPr>
        <p:spPr bwMode="auto">
          <a:xfrm>
            <a:off x="4014788" y="1370013"/>
            <a:ext cx="10191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FFFFFF"/>
                </a:solidFill>
                <a:cs typeface="+mn-cs"/>
              </a:rPr>
              <a:t>Trial Balance</a:t>
            </a:r>
            <a:endParaRPr lang="en-US" dirty="0" smtClean="0">
              <a:solidFill>
                <a:prstClr val="black"/>
              </a:solidFill>
              <a:cs typeface="+mn-cs"/>
            </a:endParaRPr>
          </a:p>
        </p:txBody>
      </p:sp>
      <p:sp>
        <p:nvSpPr>
          <p:cNvPr id="110" name="Rectangle 35"/>
          <p:cNvSpPr>
            <a:spLocks noChangeArrowheads="1"/>
          </p:cNvSpPr>
          <p:nvPr/>
        </p:nvSpPr>
        <p:spPr bwMode="auto">
          <a:xfrm>
            <a:off x="3751263" y="1574800"/>
            <a:ext cx="1468351"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FFFFFF"/>
                </a:solidFill>
                <a:cs typeface="+mn-cs"/>
              </a:rPr>
              <a:t>December 31, 2017</a:t>
            </a:r>
            <a:endParaRPr lang="en-US" dirty="0" smtClean="0">
              <a:solidFill>
                <a:prstClr val="black"/>
              </a:solidFill>
              <a:cs typeface="+mn-cs"/>
            </a:endParaRPr>
          </a:p>
        </p:txBody>
      </p:sp>
      <p:sp>
        <p:nvSpPr>
          <p:cNvPr id="111" name="Rectangle 36"/>
          <p:cNvSpPr>
            <a:spLocks noChangeArrowheads="1"/>
          </p:cNvSpPr>
          <p:nvPr/>
        </p:nvSpPr>
        <p:spPr bwMode="auto">
          <a:xfrm>
            <a:off x="1600200" y="685800"/>
            <a:ext cx="582295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Use the adjusted trial balance of Magic Company to prepare its closing entries.</a:t>
            </a:r>
            <a:endParaRPr lang="en-US" dirty="0" smtClean="0">
              <a:solidFill>
                <a:prstClr val="black"/>
              </a:solidFill>
              <a:cs typeface="+mn-cs"/>
            </a:endParaRPr>
          </a:p>
        </p:txBody>
      </p:sp>
      <p:sp>
        <p:nvSpPr>
          <p:cNvPr id="114" name="Rectangle 39"/>
          <p:cNvSpPr>
            <a:spLocks noChangeArrowheads="1"/>
          </p:cNvSpPr>
          <p:nvPr/>
        </p:nvSpPr>
        <p:spPr bwMode="auto">
          <a:xfrm>
            <a:off x="2209800" y="1122363"/>
            <a:ext cx="19050" cy="86518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5" name="Rectangle 40"/>
          <p:cNvSpPr>
            <a:spLocks noChangeArrowheads="1"/>
          </p:cNvSpPr>
          <p:nvPr/>
        </p:nvSpPr>
        <p:spPr bwMode="auto">
          <a:xfrm>
            <a:off x="6696075" y="1143000"/>
            <a:ext cx="20638" cy="8445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6" name="Rectangle 41"/>
          <p:cNvSpPr>
            <a:spLocks noChangeArrowheads="1"/>
          </p:cNvSpPr>
          <p:nvPr/>
        </p:nvSpPr>
        <p:spPr bwMode="auto">
          <a:xfrm>
            <a:off x="2228850" y="1122363"/>
            <a:ext cx="4487863"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7" name="Rectangle 42"/>
          <p:cNvSpPr>
            <a:spLocks noChangeArrowheads="1"/>
          </p:cNvSpPr>
          <p:nvPr/>
        </p:nvSpPr>
        <p:spPr bwMode="auto">
          <a:xfrm>
            <a:off x="2228850" y="1966913"/>
            <a:ext cx="4487863"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8" name="Line 43"/>
          <p:cNvSpPr>
            <a:spLocks noChangeShapeType="1"/>
          </p:cNvSpPr>
          <p:nvPr/>
        </p:nvSpPr>
        <p:spPr bwMode="auto">
          <a:xfrm>
            <a:off x="4911725" y="4081463"/>
            <a:ext cx="18049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9" name="Rectangle 44"/>
          <p:cNvSpPr>
            <a:spLocks noChangeArrowheads="1"/>
          </p:cNvSpPr>
          <p:nvPr/>
        </p:nvSpPr>
        <p:spPr bwMode="auto">
          <a:xfrm>
            <a:off x="4911725" y="4081463"/>
            <a:ext cx="1804988"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0" name="Line 45"/>
          <p:cNvSpPr>
            <a:spLocks noChangeShapeType="1"/>
          </p:cNvSpPr>
          <p:nvPr/>
        </p:nvSpPr>
        <p:spPr bwMode="auto">
          <a:xfrm>
            <a:off x="4911725" y="4287838"/>
            <a:ext cx="18049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1" name="Rectangle 46"/>
          <p:cNvSpPr>
            <a:spLocks noChangeArrowheads="1"/>
          </p:cNvSpPr>
          <p:nvPr/>
        </p:nvSpPr>
        <p:spPr bwMode="auto">
          <a:xfrm>
            <a:off x="4911725" y="4287838"/>
            <a:ext cx="1804988"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2" name="Line 47"/>
          <p:cNvSpPr>
            <a:spLocks noChangeShapeType="1"/>
          </p:cNvSpPr>
          <p:nvPr/>
        </p:nvSpPr>
        <p:spPr bwMode="auto">
          <a:xfrm>
            <a:off x="4911725" y="4308475"/>
            <a:ext cx="18049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3" name="Rectangle 48"/>
          <p:cNvSpPr>
            <a:spLocks noChangeArrowheads="1"/>
          </p:cNvSpPr>
          <p:nvPr/>
        </p:nvSpPr>
        <p:spPr bwMode="auto">
          <a:xfrm>
            <a:off x="4911725" y="4308475"/>
            <a:ext cx="1804988"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4428" name="Slide Number Placeholder 4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fld id="{E663B942-5F36-46FF-9940-921AF50631E7}" type="slidenum">
              <a:rPr lang="en-US" altLang="en-US" sz="1200" smtClean="0">
                <a:solidFill>
                  <a:srgbClr val="898989"/>
                </a:solidFill>
                <a:latin typeface="Arial" charset="0"/>
              </a:rPr>
              <a:pPr eaLnBrk="1" hangingPunct="1">
                <a:spcBef>
                  <a:spcPct val="0"/>
                </a:spcBef>
                <a:buFontTx/>
                <a:buNone/>
              </a:pPr>
              <a:t>22</a:t>
            </a:fld>
            <a:endParaRPr lang="en-US" altLang="en-US" sz="1200" smtClean="0">
              <a:solidFill>
                <a:srgbClr val="898989"/>
              </a:solidFill>
              <a:latin typeface="Arial" charset="0"/>
            </a:endParaRPr>
          </a:p>
        </p:txBody>
      </p:sp>
      <p:sp>
        <p:nvSpPr>
          <p:cNvPr id="45" name="Rounded Rectangle 44"/>
          <p:cNvSpPr/>
          <p:nvPr/>
        </p:nvSpPr>
        <p:spPr>
          <a:xfrm>
            <a:off x="138113" y="6629400"/>
            <a:ext cx="3900487" cy="1497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smtClean="0"/>
              <a:t>Describe and prepare closing entries.</a:t>
            </a:r>
            <a:endParaRPr lang="en-US" sz="1100" dirty="0"/>
          </a:p>
        </p:txBody>
      </p:sp>
    </p:spTree>
    <p:extLst>
      <p:ext uri="{BB962C8B-B14F-4D97-AF65-F5344CB8AC3E}">
        <p14:creationId xmlns:p14="http://schemas.microsoft.com/office/powerpoint/2010/main" val="2868743064"/>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spect="1" noChangeArrowheads="1" noTextEdit="1"/>
          </p:cNvSpPr>
          <p:nvPr/>
        </p:nvSpPr>
        <p:spPr bwMode="auto">
          <a:xfrm>
            <a:off x="2113710" y="3770312"/>
            <a:ext cx="4984750" cy="2921000"/>
          </a:xfrm>
          <a:prstGeom prst="rect">
            <a:avLst/>
          </a:prstGeom>
          <a:no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 name="Rectangle 5"/>
          <p:cNvSpPr>
            <a:spLocks noChangeArrowheads="1"/>
          </p:cNvSpPr>
          <p:nvPr/>
        </p:nvSpPr>
        <p:spPr bwMode="auto">
          <a:xfrm>
            <a:off x="2113710" y="3770312"/>
            <a:ext cx="4984750" cy="238125"/>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 name="Rectangle 6"/>
          <p:cNvSpPr>
            <a:spLocks noChangeArrowheads="1"/>
          </p:cNvSpPr>
          <p:nvPr/>
        </p:nvSpPr>
        <p:spPr bwMode="auto">
          <a:xfrm>
            <a:off x="2396285" y="3790950"/>
            <a:ext cx="433387" cy="2174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Date</a:t>
            </a:r>
            <a:endParaRPr lang="en-US" dirty="0" smtClean="0">
              <a:solidFill>
                <a:prstClr val="black"/>
              </a:solidFill>
              <a:cs typeface="+mn-cs"/>
            </a:endParaRPr>
          </a:p>
        </p:txBody>
      </p:sp>
      <p:sp>
        <p:nvSpPr>
          <p:cNvPr id="18" name="Rectangle 7"/>
          <p:cNvSpPr>
            <a:spLocks noChangeArrowheads="1"/>
          </p:cNvSpPr>
          <p:nvPr/>
        </p:nvSpPr>
        <p:spPr bwMode="auto">
          <a:xfrm>
            <a:off x="5544297" y="3790950"/>
            <a:ext cx="484188" cy="2174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Debit</a:t>
            </a:r>
            <a:endParaRPr lang="en-US" dirty="0" smtClean="0">
              <a:solidFill>
                <a:prstClr val="black"/>
              </a:solidFill>
              <a:cs typeface="+mn-cs"/>
            </a:endParaRPr>
          </a:p>
        </p:txBody>
      </p:sp>
      <p:sp>
        <p:nvSpPr>
          <p:cNvPr id="19" name="Rectangle 8"/>
          <p:cNvSpPr>
            <a:spLocks noChangeArrowheads="1"/>
          </p:cNvSpPr>
          <p:nvPr/>
        </p:nvSpPr>
        <p:spPr bwMode="auto">
          <a:xfrm>
            <a:off x="6412660" y="3790950"/>
            <a:ext cx="544512" cy="2174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Credit</a:t>
            </a:r>
            <a:endParaRPr lang="en-US" dirty="0" smtClean="0">
              <a:solidFill>
                <a:prstClr val="black"/>
              </a:solidFill>
              <a:cs typeface="+mn-cs"/>
            </a:endParaRPr>
          </a:p>
        </p:txBody>
      </p:sp>
      <p:sp>
        <p:nvSpPr>
          <p:cNvPr id="20" name="Rectangle 9"/>
          <p:cNvSpPr>
            <a:spLocks noChangeArrowheads="1"/>
          </p:cNvSpPr>
          <p:nvPr/>
        </p:nvSpPr>
        <p:spPr bwMode="auto">
          <a:xfrm>
            <a:off x="2294685" y="4017962"/>
            <a:ext cx="6254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 31</a:t>
            </a:r>
            <a:endParaRPr lang="en-US" dirty="0" smtClean="0">
              <a:solidFill>
                <a:prstClr val="black"/>
              </a:solidFill>
              <a:cs typeface="+mn-cs"/>
            </a:endParaRPr>
          </a:p>
        </p:txBody>
      </p:sp>
      <p:sp>
        <p:nvSpPr>
          <p:cNvPr id="21" name="Rectangle 10"/>
          <p:cNvSpPr>
            <a:spLocks noChangeArrowheads="1"/>
          </p:cNvSpPr>
          <p:nvPr/>
        </p:nvSpPr>
        <p:spPr bwMode="auto">
          <a:xfrm>
            <a:off x="3051922" y="4017962"/>
            <a:ext cx="957263"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Fees Earned</a:t>
            </a:r>
            <a:endParaRPr lang="en-US" dirty="0" smtClean="0">
              <a:solidFill>
                <a:prstClr val="black"/>
              </a:solidFill>
              <a:cs typeface="+mn-cs"/>
            </a:endParaRPr>
          </a:p>
        </p:txBody>
      </p:sp>
      <p:sp>
        <p:nvSpPr>
          <p:cNvPr id="22" name="Rectangle 11"/>
          <p:cNvSpPr>
            <a:spLocks noChangeArrowheads="1"/>
          </p:cNvSpPr>
          <p:nvPr/>
        </p:nvSpPr>
        <p:spPr bwMode="auto">
          <a:xfrm>
            <a:off x="5615735" y="4017962"/>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79,000</a:t>
            </a:r>
            <a:endParaRPr lang="en-US" dirty="0" smtClean="0">
              <a:solidFill>
                <a:prstClr val="black"/>
              </a:solidFill>
              <a:cs typeface="+mn-cs"/>
            </a:endParaRPr>
          </a:p>
        </p:txBody>
      </p:sp>
      <p:sp>
        <p:nvSpPr>
          <p:cNvPr id="23" name="Rectangle 12"/>
          <p:cNvSpPr>
            <a:spLocks noChangeArrowheads="1"/>
          </p:cNvSpPr>
          <p:nvPr/>
        </p:nvSpPr>
        <p:spPr bwMode="auto">
          <a:xfrm>
            <a:off x="3324972" y="4224337"/>
            <a:ext cx="13112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Income summary</a:t>
            </a:r>
            <a:endParaRPr lang="en-US" dirty="0" smtClean="0">
              <a:solidFill>
                <a:prstClr val="black"/>
              </a:solidFill>
              <a:cs typeface="+mn-cs"/>
            </a:endParaRPr>
          </a:p>
        </p:txBody>
      </p:sp>
      <p:sp>
        <p:nvSpPr>
          <p:cNvPr id="24" name="Rectangle 13"/>
          <p:cNvSpPr>
            <a:spLocks noChangeArrowheads="1"/>
          </p:cNvSpPr>
          <p:nvPr/>
        </p:nvSpPr>
        <p:spPr bwMode="auto">
          <a:xfrm>
            <a:off x="6512672" y="4224337"/>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79,000</a:t>
            </a:r>
            <a:endParaRPr lang="en-US" dirty="0" smtClean="0">
              <a:solidFill>
                <a:prstClr val="black"/>
              </a:solidFill>
              <a:cs typeface="+mn-cs"/>
            </a:endParaRPr>
          </a:p>
        </p:txBody>
      </p:sp>
      <p:sp>
        <p:nvSpPr>
          <p:cNvPr id="25" name="Rectangle 14"/>
          <p:cNvSpPr>
            <a:spLocks noChangeArrowheads="1"/>
          </p:cNvSpPr>
          <p:nvPr/>
        </p:nvSpPr>
        <p:spPr bwMode="auto">
          <a:xfrm>
            <a:off x="2294685" y="4637087"/>
            <a:ext cx="6254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 31</a:t>
            </a:r>
            <a:endParaRPr lang="en-US" dirty="0" smtClean="0">
              <a:solidFill>
                <a:prstClr val="black"/>
              </a:solidFill>
              <a:cs typeface="+mn-cs"/>
            </a:endParaRPr>
          </a:p>
        </p:txBody>
      </p:sp>
      <p:sp>
        <p:nvSpPr>
          <p:cNvPr id="26" name="Rectangle 15"/>
          <p:cNvSpPr>
            <a:spLocks noChangeArrowheads="1"/>
          </p:cNvSpPr>
          <p:nvPr/>
        </p:nvSpPr>
        <p:spPr bwMode="auto">
          <a:xfrm>
            <a:off x="3051922" y="4637087"/>
            <a:ext cx="13112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Income summary</a:t>
            </a:r>
            <a:endParaRPr lang="en-US" dirty="0" smtClean="0">
              <a:solidFill>
                <a:prstClr val="black"/>
              </a:solidFill>
              <a:cs typeface="+mn-cs"/>
            </a:endParaRPr>
          </a:p>
        </p:txBody>
      </p:sp>
      <p:sp>
        <p:nvSpPr>
          <p:cNvPr id="27" name="Rectangle 16"/>
          <p:cNvSpPr>
            <a:spLocks noChangeArrowheads="1"/>
          </p:cNvSpPr>
          <p:nvPr/>
        </p:nvSpPr>
        <p:spPr bwMode="auto">
          <a:xfrm>
            <a:off x="5615735" y="4637087"/>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64,000</a:t>
            </a:r>
            <a:endParaRPr lang="en-US" dirty="0" smtClean="0">
              <a:solidFill>
                <a:prstClr val="black"/>
              </a:solidFill>
              <a:cs typeface="+mn-cs"/>
            </a:endParaRPr>
          </a:p>
        </p:txBody>
      </p:sp>
      <p:sp>
        <p:nvSpPr>
          <p:cNvPr id="28" name="Rectangle 17"/>
          <p:cNvSpPr>
            <a:spLocks noChangeArrowheads="1"/>
          </p:cNvSpPr>
          <p:nvPr/>
        </p:nvSpPr>
        <p:spPr bwMode="auto">
          <a:xfrm>
            <a:off x="3324972" y="4843462"/>
            <a:ext cx="13112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Salaries expense</a:t>
            </a:r>
            <a:endParaRPr lang="en-US" dirty="0" smtClean="0">
              <a:solidFill>
                <a:prstClr val="black"/>
              </a:solidFill>
              <a:cs typeface="+mn-cs"/>
            </a:endParaRPr>
          </a:p>
        </p:txBody>
      </p:sp>
      <p:sp>
        <p:nvSpPr>
          <p:cNvPr id="29" name="Rectangle 18"/>
          <p:cNvSpPr>
            <a:spLocks noChangeArrowheads="1"/>
          </p:cNvSpPr>
          <p:nvPr/>
        </p:nvSpPr>
        <p:spPr bwMode="auto">
          <a:xfrm>
            <a:off x="6512672" y="4843462"/>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56,000</a:t>
            </a:r>
            <a:endParaRPr lang="en-US" dirty="0" smtClean="0">
              <a:solidFill>
                <a:prstClr val="black"/>
              </a:solidFill>
              <a:cs typeface="+mn-cs"/>
            </a:endParaRPr>
          </a:p>
        </p:txBody>
      </p:sp>
      <p:sp>
        <p:nvSpPr>
          <p:cNvPr id="30" name="Rectangle 19"/>
          <p:cNvSpPr>
            <a:spLocks noChangeArrowheads="1"/>
          </p:cNvSpPr>
          <p:nvPr/>
        </p:nvSpPr>
        <p:spPr bwMode="auto">
          <a:xfrm>
            <a:off x="3324972" y="5049837"/>
            <a:ext cx="17954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Office supplies expense</a:t>
            </a:r>
            <a:endParaRPr lang="en-US" dirty="0" smtClean="0">
              <a:solidFill>
                <a:prstClr val="black"/>
              </a:solidFill>
              <a:cs typeface="+mn-cs"/>
            </a:endParaRPr>
          </a:p>
        </p:txBody>
      </p:sp>
      <p:sp>
        <p:nvSpPr>
          <p:cNvPr id="31" name="Rectangle 20"/>
          <p:cNvSpPr>
            <a:spLocks noChangeArrowheads="1"/>
          </p:cNvSpPr>
          <p:nvPr/>
        </p:nvSpPr>
        <p:spPr bwMode="auto">
          <a:xfrm>
            <a:off x="6604747" y="5049837"/>
            <a:ext cx="4746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8,000</a:t>
            </a:r>
            <a:endParaRPr lang="en-US" dirty="0" smtClean="0">
              <a:solidFill>
                <a:prstClr val="black"/>
              </a:solidFill>
              <a:cs typeface="+mn-cs"/>
            </a:endParaRPr>
          </a:p>
        </p:txBody>
      </p:sp>
      <p:sp>
        <p:nvSpPr>
          <p:cNvPr id="75" name="Rectangle 21"/>
          <p:cNvSpPr>
            <a:spLocks noChangeArrowheads="1"/>
          </p:cNvSpPr>
          <p:nvPr/>
        </p:nvSpPr>
        <p:spPr bwMode="auto">
          <a:xfrm>
            <a:off x="2294685" y="5462587"/>
            <a:ext cx="6254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 31</a:t>
            </a:r>
            <a:endParaRPr lang="en-US" dirty="0" smtClean="0">
              <a:solidFill>
                <a:prstClr val="black"/>
              </a:solidFill>
              <a:cs typeface="+mn-cs"/>
            </a:endParaRPr>
          </a:p>
        </p:txBody>
      </p:sp>
      <p:sp>
        <p:nvSpPr>
          <p:cNvPr id="76" name="Rectangle 22"/>
          <p:cNvSpPr>
            <a:spLocks noChangeArrowheads="1"/>
          </p:cNvSpPr>
          <p:nvPr/>
        </p:nvSpPr>
        <p:spPr bwMode="auto">
          <a:xfrm>
            <a:off x="3051922" y="5462587"/>
            <a:ext cx="13112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Income summary</a:t>
            </a:r>
            <a:endParaRPr lang="en-US" dirty="0" smtClean="0">
              <a:solidFill>
                <a:prstClr val="black"/>
              </a:solidFill>
              <a:cs typeface="+mn-cs"/>
            </a:endParaRPr>
          </a:p>
        </p:txBody>
      </p:sp>
      <p:sp>
        <p:nvSpPr>
          <p:cNvPr id="77" name="Rectangle 23"/>
          <p:cNvSpPr>
            <a:spLocks noChangeArrowheads="1"/>
          </p:cNvSpPr>
          <p:nvPr/>
        </p:nvSpPr>
        <p:spPr bwMode="auto">
          <a:xfrm>
            <a:off x="5615735" y="5462587"/>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15,000</a:t>
            </a:r>
            <a:endParaRPr lang="en-US" dirty="0" smtClean="0">
              <a:solidFill>
                <a:prstClr val="black"/>
              </a:solidFill>
              <a:cs typeface="+mn-cs"/>
            </a:endParaRPr>
          </a:p>
        </p:txBody>
      </p:sp>
      <p:sp>
        <p:nvSpPr>
          <p:cNvPr id="78" name="Rectangle 24"/>
          <p:cNvSpPr>
            <a:spLocks noChangeArrowheads="1"/>
          </p:cNvSpPr>
          <p:nvPr/>
        </p:nvSpPr>
        <p:spPr bwMode="auto">
          <a:xfrm>
            <a:off x="3324972" y="5668962"/>
            <a:ext cx="10572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Magic, Capital</a:t>
            </a:r>
            <a:endParaRPr lang="en-US" dirty="0" smtClean="0">
              <a:solidFill>
                <a:prstClr val="black"/>
              </a:solidFill>
              <a:cs typeface="+mn-cs"/>
            </a:endParaRPr>
          </a:p>
        </p:txBody>
      </p:sp>
      <p:sp>
        <p:nvSpPr>
          <p:cNvPr id="99" name="Rectangle 25"/>
          <p:cNvSpPr>
            <a:spLocks noChangeArrowheads="1"/>
          </p:cNvSpPr>
          <p:nvPr/>
        </p:nvSpPr>
        <p:spPr bwMode="auto">
          <a:xfrm>
            <a:off x="6512672" y="5668962"/>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15,000</a:t>
            </a:r>
            <a:endParaRPr lang="en-US" dirty="0" smtClean="0">
              <a:solidFill>
                <a:prstClr val="black"/>
              </a:solidFill>
              <a:cs typeface="+mn-cs"/>
            </a:endParaRPr>
          </a:p>
        </p:txBody>
      </p:sp>
      <p:sp>
        <p:nvSpPr>
          <p:cNvPr id="100" name="Rectangle 26"/>
          <p:cNvSpPr>
            <a:spLocks noChangeArrowheads="1"/>
          </p:cNvSpPr>
          <p:nvPr/>
        </p:nvSpPr>
        <p:spPr bwMode="auto">
          <a:xfrm>
            <a:off x="2294685" y="6081712"/>
            <a:ext cx="6254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 31</a:t>
            </a:r>
            <a:endParaRPr lang="en-US" dirty="0" smtClean="0">
              <a:solidFill>
                <a:prstClr val="black"/>
              </a:solidFill>
              <a:cs typeface="+mn-cs"/>
            </a:endParaRPr>
          </a:p>
        </p:txBody>
      </p:sp>
      <p:sp>
        <p:nvSpPr>
          <p:cNvPr id="101" name="Rectangle 27"/>
          <p:cNvSpPr>
            <a:spLocks noChangeArrowheads="1"/>
          </p:cNvSpPr>
          <p:nvPr/>
        </p:nvSpPr>
        <p:spPr bwMode="auto">
          <a:xfrm>
            <a:off x="3051922" y="6081712"/>
            <a:ext cx="10572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Magic, Capital</a:t>
            </a:r>
            <a:endParaRPr lang="en-US" dirty="0">
              <a:solidFill>
                <a:prstClr val="black"/>
              </a:solidFill>
              <a:cs typeface="+mn-cs"/>
            </a:endParaRPr>
          </a:p>
        </p:txBody>
      </p:sp>
      <p:sp>
        <p:nvSpPr>
          <p:cNvPr id="102" name="Rectangle 28"/>
          <p:cNvSpPr>
            <a:spLocks noChangeArrowheads="1"/>
          </p:cNvSpPr>
          <p:nvPr/>
        </p:nvSpPr>
        <p:spPr bwMode="auto">
          <a:xfrm>
            <a:off x="5615735" y="6081712"/>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20,000</a:t>
            </a:r>
            <a:endParaRPr lang="en-US" dirty="0" smtClean="0">
              <a:solidFill>
                <a:prstClr val="black"/>
              </a:solidFill>
              <a:cs typeface="+mn-cs"/>
            </a:endParaRPr>
          </a:p>
        </p:txBody>
      </p:sp>
      <p:sp>
        <p:nvSpPr>
          <p:cNvPr id="103" name="Rectangle 29"/>
          <p:cNvSpPr>
            <a:spLocks noChangeArrowheads="1"/>
          </p:cNvSpPr>
          <p:nvPr/>
        </p:nvSpPr>
        <p:spPr bwMode="auto">
          <a:xfrm>
            <a:off x="3324972" y="6288087"/>
            <a:ext cx="14478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Magic, Withdrawals</a:t>
            </a:r>
            <a:endParaRPr lang="en-US" dirty="0" smtClean="0">
              <a:solidFill>
                <a:prstClr val="black"/>
              </a:solidFill>
              <a:cs typeface="+mn-cs"/>
            </a:endParaRPr>
          </a:p>
        </p:txBody>
      </p:sp>
      <p:sp>
        <p:nvSpPr>
          <p:cNvPr id="104" name="Rectangle 30"/>
          <p:cNvSpPr>
            <a:spLocks noChangeArrowheads="1"/>
          </p:cNvSpPr>
          <p:nvPr/>
        </p:nvSpPr>
        <p:spPr bwMode="auto">
          <a:xfrm>
            <a:off x="6512672" y="6288087"/>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20,000</a:t>
            </a:r>
            <a:endParaRPr lang="en-US" dirty="0" smtClean="0">
              <a:solidFill>
                <a:prstClr val="black"/>
              </a:solidFill>
              <a:cs typeface="+mn-cs"/>
            </a:endParaRPr>
          </a:p>
        </p:txBody>
      </p:sp>
      <p:sp>
        <p:nvSpPr>
          <p:cNvPr id="105" name="Rectangle 31"/>
          <p:cNvSpPr>
            <a:spLocks noChangeArrowheads="1"/>
          </p:cNvSpPr>
          <p:nvPr/>
        </p:nvSpPr>
        <p:spPr bwMode="auto">
          <a:xfrm>
            <a:off x="3566272" y="3790950"/>
            <a:ext cx="1273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General Journal</a:t>
            </a:r>
            <a:endParaRPr lang="en-US" dirty="0" smtClean="0">
              <a:solidFill>
                <a:prstClr val="black"/>
              </a:solidFill>
              <a:cs typeface="+mn-cs"/>
            </a:endParaRPr>
          </a:p>
        </p:txBody>
      </p:sp>
      <p:sp>
        <p:nvSpPr>
          <p:cNvPr id="106" name="Rectangle 32"/>
          <p:cNvSpPr>
            <a:spLocks noChangeArrowheads="1"/>
          </p:cNvSpPr>
          <p:nvPr/>
        </p:nvSpPr>
        <p:spPr bwMode="auto">
          <a:xfrm>
            <a:off x="2104185" y="3760787"/>
            <a:ext cx="19050"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7" name="Line 33"/>
          <p:cNvSpPr>
            <a:spLocks noChangeShapeType="1"/>
          </p:cNvSpPr>
          <p:nvPr/>
        </p:nvSpPr>
        <p:spPr bwMode="auto">
          <a:xfrm>
            <a:off x="3012235" y="378142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8" name="Rectangle 34"/>
          <p:cNvSpPr>
            <a:spLocks noChangeArrowheads="1"/>
          </p:cNvSpPr>
          <p:nvPr/>
        </p:nvSpPr>
        <p:spPr bwMode="auto">
          <a:xfrm>
            <a:off x="3012235" y="3781425"/>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9" name="Line 35"/>
          <p:cNvSpPr>
            <a:spLocks noChangeShapeType="1"/>
          </p:cNvSpPr>
          <p:nvPr/>
        </p:nvSpPr>
        <p:spPr bwMode="auto">
          <a:xfrm>
            <a:off x="5291885" y="378142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0" name="Rectangle 36"/>
          <p:cNvSpPr>
            <a:spLocks noChangeArrowheads="1"/>
          </p:cNvSpPr>
          <p:nvPr/>
        </p:nvSpPr>
        <p:spPr bwMode="auto">
          <a:xfrm>
            <a:off x="5291885" y="3781425"/>
            <a:ext cx="11112"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1" name="Line 37"/>
          <p:cNvSpPr>
            <a:spLocks noChangeShapeType="1"/>
          </p:cNvSpPr>
          <p:nvPr/>
        </p:nvSpPr>
        <p:spPr bwMode="auto">
          <a:xfrm>
            <a:off x="6190410" y="378142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2" name="Rectangle 38"/>
          <p:cNvSpPr>
            <a:spLocks noChangeArrowheads="1"/>
          </p:cNvSpPr>
          <p:nvPr/>
        </p:nvSpPr>
        <p:spPr bwMode="auto">
          <a:xfrm>
            <a:off x="6190410" y="3781425"/>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3" name="Rectangle 39"/>
          <p:cNvSpPr>
            <a:spLocks noChangeArrowheads="1"/>
          </p:cNvSpPr>
          <p:nvPr/>
        </p:nvSpPr>
        <p:spPr bwMode="auto">
          <a:xfrm>
            <a:off x="7077822" y="3781425"/>
            <a:ext cx="20638" cy="2270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4" name="Line 40"/>
          <p:cNvSpPr>
            <a:spLocks noChangeShapeType="1"/>
          </p:cNvSpPr>
          <p:nvPr/>
        </p:nvSpPr>
        <p:spPr bwMode="auto">
          <a:xfrm>
            <a:off x="2113710" y="4008437"/>
            <a:ext cx="0" cy="26828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5" name="Rectangle 41"/>
          <p:cNvSpPr>
            <a:spLocks noChangeArrowheads="1"/>
          </p:cNvSpPr>
          <p:nvPr/>
        </p:nvSpPr>
        <p:spPr bwMode="auto">
          <a:xfrm>
            <a:off x="2113710" y="4008437"/>
            <a:ext cx="9525" cy="26828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6" name="Line 42"/>
          <p:cNvSpPr>
            <a:spLocks noChangeShapeType="1"/>
          </p:cNvSpPr>
          <p:nvPr/>
        </p:nvSpPr>
        <p:spPr bwMode="auto">
          <a:xfrm>
            <a:off x="3012235" y="4008437"/>
            <a:ext cx="0" cy="26828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7" name="Rectangle 43"/>
          <p:cNvSpPr>
            <a:spLocks noChangeArrowheads="1"/>
          </p:cNvSpPr>
          <p:nvPr/>
        </p:nvSpPr>
        <p:spPr bwMode="auto">
          <a:xfrm>
            <a:off x="3012235" y="4008437"/>
            <a:ext cx="9525" cy="26828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8" name="Line 44"/>
          <p:cNvSpPr>
            <a:spLocks noChangeShapeType="1"/>
          </p:cNvSpPr>
          <p:nvPr/>
        </p:nvSpPr>
        <p:spPr bwMode="auto">
          <a:xfrm>
            <a:off x="5291885" y="4008437"/>
            <a:ext cx="0" cy="26828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9" name="Rectangle 45"/>
          <p:cNvSpPr>
            <a:spLocks noChangeArrowheads="1"/>
          </p:cNvSpPr>
          <p:nvPr/>
        </p:nvSpPr>
        <p:spPr bwMode="auto">
          <a:xfrm>
            <a:off x="5291885" y="4008437"/>
            <a:ext cx="11112" cy="26828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0" name="Line 46"/>
          <p:cNvSpPr>
            <a:spLocks noChangeShapeType="1"/>
          </p:cNvSpPr>
          <p:nvPr/>
        </p:nvSpPr>
        <p:spPr bwMode="auto">
          <a:xfrm>
            <a:off x="6190410" y="4008437"/>
            <a:ext cx="0" cy="26828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1" name="Rectangle 47"/>
          <p:cNvSpPr>
            <a:spLocks noChangeArrowheads="1"/>
          </p:cNvSpPr>
          <p:nvPr/>
        </p:nvSpPr>
        <p:spPr bwMode="auto">
          <a:xfrm>
            <a:off x="6190410" y="4008437"/>
            <a:ext cx="9525" cy="26828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2" name="Line 48"/>
          <p:cNvSpPr>
            <a:spLocks noChangeShapeType="1"/>
          </p:cNvSpPr>
          <p:nvPr/>
        </p:nvSpPr>
        <p:spPr bwMode="auto">
          <a:xfrm>
            <a:off x="7088935" y="4008437"/>
            <a:ext cx="0" cy="26828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3" name="Rectangle 49"/>
          <p:cNvSpPr>
            <a:spLocks noChangeArrowheads="1"/>
          </p:cNvSpPr>
          <p:nvPr/>
        </p:nvSpPr>
        <p:spPr bwMode="auto">
          <a:xfrm>
            <a:off x="7088935" y="4008437"/>
            <a:ext cx="9525" cy="26828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7" name="Rectangle 50"/>
          <p:cNvSpPr>
            <a:spLocks noChangeArrowheads="1"/>
          </p:cNvSpPr>
          <p:nvPr/>
        </p:nvSpPr>
        <p:spPr bwMode="auto">
          <a:xfrm>
            <a:off x="2123235" y="3760787"/>
            <a:ext cx="4975225"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7" name="Rectangle 51"/>
          <p:cNvSpPr>
            <a:spLocks noChangeArrowheads="1"/>
          </p:cNvSpPr>
          <p:nvPr/>
        </p:nvSpPr>
        <p:spPr bwMode="auto">
          <a:xfrm>
            <a:off x="2123235" y="3987800"/>
            <a:ext cx="4975225"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0" name="Line 52"/>
          <p:cNvSpPr>
            <a:spLocks noChangeShapeType="1"/>
          </p:cNvSpPr>
          <p:nvPr/>
        </p:nvSpPr>
        <p:spPr bwMode="auto">
          <a:xfrm>
            <a:off x="2123235" y="4203700"/>
            <a:ext cx="4975225"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1" name="Rectangle 53"/>
          <p:cNvSpPr>
            <a:spLocks noChangeArrowheads="1"/>
          </p:cNvSpPr>
          <p:nvPr/>
        </p:nvSpPr>
        <p:spPr bwMode="auto">
          <a:xfrm>
            <a:off x="2123235" y="4203700"/>
            <a:ext cx="4975225" cy="111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2" name="Line 54"/>
          <p:cNvSpPr>
            <a:spLocks noChangeShapeType="1"/>
          </p:cNvSpPr>
          <p:nvPr/>
        </p:nvSpPr>
        <p:spPr bwMode="auto">
          <a:xfrm>
            <a:off x="2123235" y="4410075"/>
            <a:ext cx="4975225"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3" name="Rectangle 55"/>
          <p:cNvSpPr>
            <a:spLocks noChangeArrowheads="1"/>
          </p:cNvSpPr>
          <p:nvPr/>
        </p:nvSpPr>
        <p:spPr bwMode="auto">
          <a:xfrm>
            <a:off x="2123235" y="4410075"/>
            <a:ext cx="4975225" cy="111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4" name="Line 56"/>
          <p:cNvSpPr>
            <a:spLocks noChangeShapeType="1"/>
          </p:cNvSpPr>
          <p:nvPr/>
        </p:nvSpPr>
        <p:spPr bwMode="auto">
          <a:xfrm>
            <a:off x="2123235" y="4616450"/>
            <a:ext cx="4975225"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5" name="Rectangle 57"/>
          <p:cNvSpPr>
            <a:spLocks noChangeArrowheads="1"/>
          </p:cNvSpPr>
          <p:nvPr/>
        </p:nvSpPr>
        <p:spPr bwMode="auto">
          <a:xfrm>
            <a:off x="2123235" y="4616450"/>
            <a:ext cx="4975225" cy="111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6" name="Line 58"/>
          <p:cNvSpPr>
            <a:spLocks noChangeShapeType="1"/>
          </p:cNvSpPr>
          <p:nvPr/>
        </p:nvSpPr>
        <p:spPr bwMode="auto">
          <a:xfrm>
            <a:off x="2123235" y="4822825"/>
            <a:ext cx="4975225"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7" name="Rectangle 59"/>
          <p:cNvSpPr>
            <a:spLocks noChangeArrowheads="1"/>
          </p:cNvSpPr>
          <p:nvPr/>
        </p:nvSpPr>
        <p:spPr bwMode="auto">
          <a:xfrm>
            <a:off x="2123235" y="4822825"/>
            <a:ext cx="4975225" cy="111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8" name="Line 60"/>
          <p:cNvSpPr>
            <a:spLocks noChangeShapeType="1"/>
          </p:cNvSpPr>
          <p:nvPr/>
        </p:nvSpPr>
        <p:spPr bwMode="auto">
          <a:xfrm>
            <a:off x="2123235" y="5029200"/>
            <a:ext cx="4975225"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9" name="Rectangle 61"/>
          <p:cNvSpPr>
            <a:spLocks noChangeArrowheads="1"/>
          </p:cNvSpPr>
          <p:nvPr/>
        </p:nvSpPr>
        <p:spPr bwMode="auto">
          <a:xfrm>
            <a:off x="2123235" y="5029200"/>
            <a:ext cx="4975225" cy="111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30" name="Line 62"/>
          <p:cNvSpPr>
            <a:spLocks noChangeShapeType="1"/>
          </p:cNvSpPr>
          <p:nvPr/>
        </p:nvSpPr>
        <p:spPr bwMode="auto">
          <a:xfrm>
            <a:off x="2123235" y="5235575"/>
            <a:ext cx="4975225"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31" name="Rectangle 63"/>
          <p:cNvSpPr>
            <a:spLocks noChangeArrowheads="1"/>
          </p:cNvSpPr>
          <p:nvPr/>
        </p:nvSpPr>
        <p:spPr bwMode="auto">
          <a:xfrm>
            <a:off x="2123235" y="5235575"/>
            <a:ext cx="4975225" cy="111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32" name="Line 64"/>
          <p:cNvSpPr>
            <a:spLocks noChangeShapeType="1"/>
          </p:cNvSpPr>
          <p:nvPr/>
        </p:nvSpPr>
        <p:spPr bwMode="auto">
          <a:xfrm>
            <a:off x="2123235" y="5441950"/>
            <a:ext cx="4975225"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33" name="Rectangle 65"/>
          <p:cNvSpPr>
            <a:spLocks noChangeArrowheads="1"/>
          </p:cNvSpPr>
          <p:nvPr/>
        </p:nvSpPr>
        <p:spPr bwMode="auto">
          <a:xfrm>
            <a:off x="2123235" y="5441950"/>
            <a:ext cx="4975225" cy="111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34" name="Line 66"/>
          <p:cNvSpPr>
            <a:spLocks noChangeShapeType="1"/>
          </p:cNvSpPr>
          <p:nvPr/>
        </p:nvSpPr>
        <p:spPr bwMode="auto">
          <a:xfrm>
            <a:off x="2123235" y="5648325"/>
            <a:ext cx="4975225"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35" name="Rectangle 67"/>
          <p:cNvSpPr>
            <a:spLocks noChangeArrowheads="1"/>
          </p:cNvSpPr>
          <p:nvPr/>
        </p:nvSpPr>
        <p:spPr bwMode="auto">
          <a:xfrm>
            <a:off x="2123235" y="5648325"/>
            <a:ext cx="4975225" cy="111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36" name="Line 68"/>
          <p:cNvSpPr>
            <a:spLocks noChangeShapeType="1"/>
          </p:cNvSpPr>
          <p:nvPr/>
        </p:nvSpPr>
        <p:spPr bwMode="auto">
          <a:xfrm>
            <a:off x="2123235" y="5854700"/>
            <a:ext cx="4975225"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37" name="Rectangle 69"/>
          <p:cNvSpPr>
            <a:spLocks noChangeArrowheads="1"/>
          </p:cNvSpPr>
          <p:nvPr/>
        </p:nvSpPr>
        <p:spPr bwMode="auto">
          <a:xfrm>
            <a:off x="2123235" y="5854700"/>
            <a:ext cx="4975225" cy="111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38" name="Line 70"/>
          <p:cNvSpPr>
            <a:spLocks noChangeShapeType="1"/>
          </p:cNvSpPr>
          <p:nvPr/>
        </p:nvSpPr>
        <p:spPr bwMode="auto">
          <a:xfrm>
            <a:off x="2123235" y="6061075"/>
            <a:ext cx="4975225"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39" name="Rectangle 71"/>
          <p:cNvSpPr>
            <a:spLocks noChangeArrowheads="1"/>
          </p:cNvSpPr>
          <p:nvPr/>
        </p:nvSpPr>
        <p:spPr bwMode="auto">
          <a:xfrm>
            <a:off x="2123235" y="6061075"/>
            <a:ext cx="4975225" cy="111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0" name="Line 72"/>
          <p:cNvSpPr>
            <a:spLocks noChangeShapeType="1"/>
          </p:cNvSpPr>
          <p:nvPr/>
        </p:nvSpPr>
        <p:spPr bwMode="auto">
          <a:xfrm>
            <a:off x="2123235" y="6267450"/>
            <a:ext cx="4975225"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1" name="Rectangle 73"/>
          <p:cNvSpPr>
            <a:spLocks noChangeArrowheads="1"/>
          </p:cNvSpPr>
          <p:nvPr/>
        </p:nvSpPr>
        <p:spPr bwMode="auto">
          <a:xfrm>
            <a:off x="2123235" y="6267450"/>
            <a:ext cx="4975225" cy="111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2" name="Line 74"/>
          <p:cNvSpPr>
            <a:spLocks noChangeShapeType="1"/>
          </p:cNvSpPr>
          <p:nvPr/>
        </p:nvSpPr>
        <p:spPr bwMode="auto">
          <a:xfrm>
            <a:off x="2123235" y="6473825"/>
            <a:ext cx="4975225"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3" name="Rectangle 75"/>
          <p:cNvSpPr>
            <a:spLocks noChangeArrowheads="1"/>
          </p:cNvSpPr>
          <p:nvPr/>
        </p:nvSpPr>
        <p:spPr bwMode="auto">
          <a:xfrm>
            <a:off x="2123235" y="6473825"/>
            <a:ext cx="4975225" cy="111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4" name="Line 76"/>
          <p:cNvSpPr>
            <a:spLocks noChangeShapeType="1"/>
          </p:cNvSpPr>
          <p:nvPr/>
        </p:nvSpPr>
        <p:spPr bwMode="auto">
          <a:xfrm>
            <a:off x="2123235" y="6680200"/>
            <a:ext cx="4975225"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5" name="Rectangle 77"/>
          <p:cNvSpPr>
            <a:spLocks noChangeArrowheads="1"/>
          </p:cNvSpPr>
          <p:nvPr/>
        </p:nvSpPr>
        <p:spPr bwMode="auto">
          <a:xfrm>
            <a:off x="2123235" y="6680200"/>
            <a:ext cx="4975225" cy="111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9" name="Rectangle 81"/>
          <p:cNvSpPr>
            <a:spLocks noChangeArrowheads="1"/>
          </p:cNvSpPr>
          <p:nvPr/>
        </p:nvSpPr>
        <p:spPr bwMode="auto">
          <a:xfrm>
            <a:off x="4983910" y="696912"/>
            <a:ext cx="3716337" cy="238125"/>
          </a:xfrm>
          <a:prstGeom prst="rect">
            <a:avLst/>
          </a:prstGeom>
          <a:solidFill>
            <a:srgbClr val="FFFF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0" name="Rectangle 82"/>
          <p:cNvSpPr>
            <a:spLocks noChangeArrowheads="1"/>
          </p:cNvSpPr>
          <p:nvPr/>
        </p:nvSpPr>
        <p:spPr bwMode="auto">
          <a:xfrm>
            <a:off x="4983910" y="1987550"/>
            <a:ext cx="3716337" cy="238125"/>
          </a:xfrm>
          <a:prstGeom prst="rect">
            <a:avLst/>
          </a:prstGeom>
          <a:solidFill>
            <a:srgbClr val="FFFF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1" name="Rectangle 83"/>
          <p:cNvSpPr>
            <a:spLocks noChangeArrowheads="1"/>
          </p:cNvSpPr>
          <p:nvPr/>
        </p:nvSpPr>
        <p:spPr bwMode="auto">
          <a:xfrm>
            <a:off x="5023597" y="944562"/>
            <a:ext cx="7874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Expenses</a:t>
            </a:r>
            <a:endParaRPr lang="en-US" dirty="0" smtClean="0">
              <a:solidFill>
                <a:prstClr val="black"/>
              </a:solidFill>
              <a:cs typeface="+mn-cs"/>
            </a:endParaRPr>
          </a:p>
        </p:txBody>
      </p:sp>
      <p:sp>
        <p:nvSpPr>
          <p:cNvPr id="252" name="Rectangle 84"/>
          <p:cNvSpPr>
            <a:spLocks noChangeArrowheads="1"/>
          </p:cNvSpPr>
          <p:nvPr/>
        </p:nvSpPr>
        <p:spPr bwMode="auto">
          <a:xfrm>
            <a:off x="6225335" y="944562"/>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64,000</a:t>
            </a:r>
            <a:endParaRPr lang="en-US" dirty="0" smtClean="0">
              <a:solidFill>
                <a:prstClr val="black"/>
              </a:solidFill>
              <a:cs typeface="+mn-cs"/>
            </a:endParaRPr>
          </a:p>
        </p:txBody>
      </p:sp>
      <p:sp>
        <p:nvSpPr>
          <p:cNvPr id="253" name="Rectangle 85"/>
          <p:cNvSpPr>
            <a:spLocks noChangeArrowheads="1"/>
          </p:cNvSpPr>
          <p:nvPr/>
        </p:nvSpPr>
        <p:spPr bwMode="auto">
          <a:xfrm>
            <a:off x="7023847" y="944562"/>
            <a:ext cx="79851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Revenues</a:t>
            </a:r>
            <a:endParaRPr lang="en-US" dirty="0" smtClean="0">
              <a:solidFill>
                <a:prstClr val="black"/>
              </a:solidFill>
              <a:cs typeface="+mn-cs"/>
            </a:endParaRPr>
          </a:p>
        </p:txBody>
      </p:sp>
      <p:sp>
        <p:nvSpPr>
          <p:cNvPr id="254" name="Rectangle 86"/>
          <p:cNvSpPr>
            <a:spLocks noChangeArrowheads="1"/>
          </p:cNvSpPr>
          <p:nvPr/>
        </p:nvSpPr>
        <p:spPr bwMode="auto">
          <a:xfrm>
            <a:off x="8023972" y="944562"/>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79,000</a:t>
            </a:r>
            <a:endParaRPr lang="en-US" dirty="0" smtClean="0">
              <a:solidFill>
                <a:prstClr val="black"/>
              </a:solidFill>
              <a:cs typeface="+mn-cs"/>
            </a:endParaRPr>
          </a:p>
        </p:txBody>
      </p:sp>
      <p:sp>
        <p:nvSpPr>
          <p:cNvPr id="255" name="Rectangle 87"/>
          <p:cNvSpPr>
            <a:spLocks noChangeArrowheads="1"/>
          </p:cNvSpPr>
          <p:nvPr/>
        </p:nvSpPr>
        <p:spPr bwMode="auto">
          <a:xfrm>
            <a:off x="7023847" y="1162050"/>
            <a:ext cx="8890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Net income</a:t>
            </a:r>
            <a:endParaRPr lang="en-US" dirty="0" smtClean="0">
              <a:solidFill>
                <a:prstClr val="black"/>
              </a:solidFill>
              <a:cs typeface="+mn-cs"/>
            </a:endParaRPr>
          </a:p>
        </p:txBody>
      </p:sp>
      <p:sp>
        <p:nvSpPr>
          <p:cNvPr id="256" name="Rectangle 88"/>
          <p:cNvSpPr>
            <a:spLocks noChangeArrowheads="1"/>
          </p:cNvSpPr>
          <p:nvPr/>
        </p:nvSpPr>
        <p:spPr bwMode="auto">
          <a:xfrm>
            <a:off x="8023972" y="1162050"/>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15,000</a:t>
            </a:r>
            <a:endParaRPr lang="en-US" dirty="0" smtClean="0">
              <a:solidFill>
                <a:prstClr val="black"/>
              </a:solidFill>
              <a:cs typeface="+mn-cs"/>
            </a:endParaRPr>
          </a:p>
        </p:txBody>
      </p:sp>
      <p:sp>
        <p:nvSpPr>
          <p:cNvPr id="257" name="Rectangle 89"/>
          <p:cNvSpPr>
            <a:spLocks noChangeArrowheads="1"/>
          </p:cNvSpPr>
          <p:nvPr/>
        </p:nvSpPr>
        <p:spPr bwMode="auto">
          <a:xfrm>
            <a:off x="5023597" y="1368425"/>
            <a:ext cx="6159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Closing</a:t>
            </a:r>
            <a:endParaRPr lang="en-US" dirty="0" smtClean="0">
              <a:solidFill>
                <a:prstClr val="black"/>
              </a:solidFill>
              <a:cs typeface="+mn-cs"/>
            </a:endParaRPr>
          </a:p>
        </p:txBody>
      </p:sp>
      <p:sp>
        <p:nvSpPr>
          <p:cNvPr id="258" name="Rectangle 90"/>
          <p:cNvSpPr>
            <a:spLocks noChangeArrowheads="1"/>
          </p:cNvSpPr>
          <p:nvPr/>
        </p:nvSpPr>
        <p:spPr bwMode="auto">
          <a:xfrm>
            <a:off x="6225335" y="1368425"/>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15,000</a:t>
            </a:r>
            <a:endParaRPr lang="en-US" dirty="0" smtClean="0">
              <a:solidFill>
                <a:prstClr val="black"/>
              </a:solidFill>
              <a:cs typeface="+mn-cs"/>
            </a:endParaRPr>
          </a:p>
        </p:txBody>
      </p:sp>
      <p:sp>
        <p:nvSpPr>
          <p:cNvPr id="259" name="Rectangle 91"/>
          <p:cNvSpPr>
            <a:spLocks noChangeArrowheads="1"/>
          </p:cNvSpPr>
          <p:nvPr/>
        </p:nvSpPr>
        <p:spPr bwMode="auto">
          <a:xfrm>
            <a:off x="8427197" y="1585912"/>
            <a:ext cx="1619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0</a:t>
            </a:r>
            <a:endParaRPr lang="en-US" dirty="0" smtClean="0">
              <a:solidFill>
                <a:prstClr val="black"/>
              </a:solidFill>
              <a:cs typeface="+mn-cs"/>
            </a:endParaRPr>
          </a:p>
        </p:txBody>
      </p:sp>
      <p:sp>
        <p:nvSpPr>
          <p:cNvPr id="260" name="Rectangle 92"/>
          <p:cNvSpPr>
            <a:spLocks noChangeArrowheads="1"/>
          </p:cNvSpPr>
          <p:nvPr/>
        </p:nvSpPr>
        <p:spPr bwMode="auto">
          <a:xfrm>
            <a:off x="7023847" y="2236787"/>
            <a:ext cx="836768"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12/31/2016</a:t>
            </a:r>
            <a:endParaRPr lang="en-US" dirty="0" smtClean="0">
              <a:solidFill>
                <a:prstClr val="black"/>
              </a:solidFill>
              <a:cs typeface="+mn-cs"/>
            </a:endParaRPr>
          </a:p>
        </p:txBody>
      </p:sp>
      <p:sp>
        <p:nvSpPr>
          <p:cNvPr id="261" name="Rectangle 93"/>
          <p:cNvSpPr>
            <a:spLocks noChangeArrowheads="1"/>
          </p:cNvSpPr>
          <p:nvPr/>
        </p:nvSpPr>
        <p:spPr bwMode="auto">
          <a:xfrm>
            <a:off x="8114460" y="2236787"/>
            <a:ext cx="511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7</a:t>
            </a:r>
            <a:r>
              <a:rPr lang="en-US" sz="1300" dirty="0" smtClean="0">
                <a:solidFill>
                  <a:srgbClr val="000000"/>
                </a:solidFill>
                <a:cs typeface="+mn-cs"/>
              </a:rPr>
              <a:t>5,000</a:t>
            </a:r>
            <a:endParaRPr lang="en-US" dirty="0" smtClean="0">
              <a:solidFill>
                <a:prstClr val="black"/>
              </a:solidFill>
              <a:cs typeface="+mn-cs"/>
            </a:endParaRPr>
          </a:p>
        </p:txBody>
      </p:sp>
      <p:sp>
        <p:nvSpPr>
          <p:cNvPr id="262" name="Rectangle 94"/>
          <p:cNvSpPr>
            <a:spLocks noChangeArrowheads="1"/>
          </p:cNvSpPr>
          <p:nvPr/>
        </p:nvSpPr>
        <p:spPr bwMode="auto">
          <a:xfrm>
            <a:off x="4969622" y="2443162"/>
            <a:ext cx="1222375" cy="16986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100" dirty="0" smtClean="0">
                <a:solidFill>
                  <a:srgbClr val="000000"/>
                </a:solidFill>
                <a:cs typeface="+mn-cs"/>
              </a:rPr>
              <a:t>Magic, Withdrawals</a:t>
            </a:r>
            <a:endParaRPr lang="en-US" sz="1100" dirty="0" smtClean="0">
              <a:solidFill>
                <a:prstClr val="black"/>
              </a:solidFill>
              <a:cs typeface="+mn-cs"/>
            </a:endParaRPr>
          </a:p>
        </p:txBody>
      </p:sp>
      <p:sp>
        <p:nvSpPr>
          <p:cNvPr id="263" name="Rectangle 95"/>
          <p:cNvSpPr>
            <a:spLocks noChangeArrowheads="1"/>
          </p:cNvSpPr>
          <p:nvPr/>
        </p:nvSpPr>
        <p:spPr bwMode="auto">
          <a:xfrm>
            <a:off x="6317410" y="2443162"/>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20,000</a:t>
            </a:r>
            <a:endParaRPr lang="en-US" dirty="0" smtClean="0">
              <a:solidFill>
                <a:prstClr val="black"/>
              </a:solidFill>
              <a:cs typeface="+mn-cs"/>
            </a:endParaRPr>
          </a:p>
        </p:txBody>
      </p:sp>
      <p:sp>
        <p:nvSpPr>
          <p:cNvPr id="264" name="Rectangle 96"/>
          <p:cNvSpPr>
            <a:spLocks noChangeArrowheads="1"/>
          </p:cNvSpPr>
          <p:nvPr/>
        </p:nvSpPr>
        <p:spPr bwMode="auto">
          <a:xfrm>
            <a:off x="7023847" y="2443162"/>
            <a:ext cx="8890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Net income</a:t>
            </a:r>
            <a:endParaRPr lang="en-US" dirty="0" smtClean="0">
              <a:solidFill>
                <a:prstClr val="black"/>
              </a:solidFill>
              <a:cs typeface="+mn-cs"/>
            </a:endParaRPr>
          </a:p>
        </p:txBody>
      </p:sp>
      <p:sp>
        <p:nvSpPr>
          <p:cNvPr id="265" name="Rectangle 97"/>
          <p:cNvSpPr>
            <a:spLocks noChangeArrowheads="1"/>
          </p:cNvSpPr>
          <p:nvPr/>
        </p:nvSpPr>
        <p:spPr bwMode="auto">
          <a:xfrm>
            <a:off x="8114460" y="2443162"/>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15,000</a:t>
            </a:r>
            <a:endParaRPr lang="en-US" dirty="0" smtClean="0">
              <a:solidFill>
                <a:prstClr val="black"/>
              </a:solidFill>
              <a:cs typeface="+mn-cs"/>
            </a:endParaRPr>
          </a:p>
        </p:txBody>
      </p:sp>
      <p:sp>
        <p:nvSpPr>
          <p:cNvPr id="266" name="Rectangle 98"/>
          <p:cNvSpPr>
            <a:spLocks noChangeArrowheads="1"/>
          </p:cNvSpPr>
          <p:nvPr/>
        </p:nvSpPr>
        <p:spPr bwMode="auto">
          <a:xfrm>
            <a:off x="7023847" y="2659062"/>
            <a:ext cx="836768"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12/31/2017</a:t>
            </a:r>
            <a:endParaRPr lang="en-US" dirty="0" smtClean="0">
              <a:solidFill>
                <a:prstClr val="black"/>
              </a:solidFill>
              <a:cs typeface="+mn-cs"/>
            </a:endParaRPr>
          </a:p>
        </p:txBody>
      </p:sp>
      <p:sp>
        <p:nvSpPr>
          <p:cNvPr id="267" name="Rectangle 99"/>
          <p:cNvSpPr>
            <a:spLocks noChangeArrowheads="1"/>
          </p:cNvSpPr>
          <p:nvPr/>
        </p:nvSpPr>
        <p:spPr bwMode="auto">
          <a:xfrm>
            <a:off x="8114460" y="2659062"/>
            <a:ext cx="511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7</a:t>
            </a:r>
            <a:r>
              <a:rPr lang="en-US" sz="1300" dirty="0" smtClean="0">
                <a:solidFill>
                  <a:srgbClr val="000000"/>
                </a:solidFill>
                <a:cs typeface="+mn-cs"/>
              </a:rPr>
              <a:t>0,000</a:t>
            </a:r>
            <a:endParaRPr lang="en-US" dirty="0" smtClean="0">
              <a:solidFill>
                <a:prstClr val="black"/>
              </a:solidFill>
              <a:cs typeface="+mn-cs"/>
            </a:endParaRPr>
          </a:p>
        </p:txBody>
      </p:sp>
      <p:sp>
        <p:nvSpPr>
          <p:cNvPr id="268" name="Rectangle 100"/>
          <p:cNvSpPr>
            <a:spLocks noChangeArrowheads="1"/>
          </p:cNvSpPr>
          <p:nvPr/>
        </p:nvSpPr>
        <p:spPr bwMode="auto">
          <a:xfrm>
            <a:off x="6185647" y="717550"/>
            <a:ext cx="1414463" cy="2174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Income summary</a:t>
            </a:r>
            <a:endParaRPr lang="en-US" dirty="0" smtClean="0">
              <a:solidFill>
                <a:prstClr val="black"/>
              </a:solidFill>
              <a:cs typeface="+mn-cs"/>
            </a:endParaRPr>
          </a:p>
        </p:txBody>
      </p:sp>
      <p:sp>
        <p:nvSpPr>
          <p:cNvPr id="269" name="Rectangle 101"/>
          <p:cNvSpPr>
            <a:spLocks noChangeArrowheads="1"/>
          </p:cNvSpPr>
          <p:nvPr/>
        </p:nvSpPr>
        <p:spPr bwMode="auto">
          <a:xfrm>
            <a:off x="6285660" y="2008187"/>
            <a:ext cx="1125537"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Magic, Capital</a:t>
            </a:r>
            <a:endParaRPr lang="en-US" dirty="0" smtClean="0">
              <a:solidFill>
                <a:prstClr val="black"/>
              </a:solidFill>
              <a:cs typeface="+mn-cs"/>
            </a:endParaRPr>
          </a:p>
        </p:txBody>
      </p:sp>
      <p:sp>
        <p:nvSpPr>
          <p:cNvPr id="270" name="Rectangle 102"/>
          <p:cNvSpPr>
            <a:spLocks noChangeArrowheads="1"/>
          </p:cNvSpPr>
          <p:nvPr/>
        </p:nvSpPr>
        <p:spPr bwMode="auto">
          <a:xfrm>
            <a:off x="6882560" y="935037"/>
            <a:ext cx="20637" cy="8461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 name="Rectangle 103"/>
          <p:cNvSpPr>
            <a:spLocks noChangeArrowheads="1"/>
          </p:cNvSpPr>
          <p:nvPr/>
        </p:nvSpPr>
        <p:spPr bwMode="auto">
          <a:xfrm>
            <a:off x="6882560" y="2225675"/>
            <a:ext cx="20637" cy="6302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 name="Rectangle 104"/>
          <p:cNvSpPr>
            <a:spLocks noChangeArrowheads="1"/>
          </p:cNvSpPr>
          <p:nvPr/>
        </p:nvSpPr>
        <p:spPr bwMode="auto">
          <a:xfrm>
            <a:off x="4983910" y="687387"/>
            <a:ext cx="3716337"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 name="Rectangle 105"/>
          <p:cNvSpPr>
            <a:spLocks noChangeArrowheads="1"/>
          </p:cNvSpPr>
          <p:nvPr/>
        </p:nvSpPr>
        <p:spPr bwMode="auto">
          <a:xfrm>
            <a:off x="4983910" y="914400"/>
            <a:ext cx="3716337"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4" name="Rectangle 106"/>
          <p:cNvSpPr>
            <a:spLocks noChangeArrowheads="1"/>
          </p:cNvSpPr>
          <p:nvPr/>
        </p:nvSpPr>
        <p:spPr bwMode="auto">
          <a:xfrm>
            <a:off x="4983910" y="1130300"/>
            <a:ext cx="3716337"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5" name="Rectangle 107"/>
          <p:cNvSpPr>
            <a:spLocks noChangeArrowheads="1"/>
          </p:cNvSpPr>
          <p:nvPr/>
        </p:nvSpPr>
        <p:spPr bwMode="auto">
          <a:xfrm>
            <a:off x="4983910" y="1554162"/>
            <a:ext cx="3716337"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6" name="Rectangle 108"/>
          <p:cNvSpPr>
            <a:spLocks noChangeArrowheads="1"/>
          </p:cNvSpPr>
          <p:nvPr/>
        </p:nvSpPr>
        <p:spPr bwMode="auto">
          <a:xfrm>
            <a:off x="4983910" y="1978025"/>
            <a:ext cx="3716337"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7" name="Rectangle 109"/>
          <p:cNvSpPr>
            <a:spLocks noChangeArrowheads="1"/>
          </p:cNvSpPr>
          <p:nvPr/>
        </p:nvSpPr>
        <p:spPr bwMode="auto">
          <a:xfrm>
            <a:off x="4983910" y="2205037"/>
            <a:ext cx="3716337"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 name="Rectangle 110"/>
          <p:cNvSpPr>
            <a:spLocks noChangeArrowheads="1"/>
          </p:cNvSpPr>
          <p:nvPr/>
        </p:nvSpPr>
        <p:spPr bwMode="auto">
          <a:xfrm>
            <a:off x="4983910" y="2628900"/>
            <a:ext cx="3716337"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8" name="Rectangle 5"/>
          <p:cNvSpPr>
            <a:spLocks noChangeArrowheads="1"/>
          </p:cNvSpPr>
          <p:nvPr/>
        </p:nvSpPr>
        <p:spPr bwMode="auto">
          <a:xfrm>
            <a:off x="1005635" y="684212"/>
            <a:ext cx="3600450" cy="227013"/>
          </a:xfrm>
          <a:prstGeom prst="rect">
            <a:avLst/>
          </a:prstGeom>
          <a:solidFill>
            <a:srgbClr val="315D88"/>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9" name="Rectangle 9"/>
          <p:cNvSpPr>
            <a:spLocks noChangeArrowheads="1"/>
          </p:cNvSpPr>
          <p:nvPr/>
        </p:nvSpPr>
        <p:spPr bwMode="auto">
          <a:xfrm>
            <a:off x="3063035" y="704850"/>
            <a:ext cx="4540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FFFFFF"/>
                </a:solidFill>
                <a:cs typeface="+mn-cs"/>
              </a:rPr>
              <a:t>Debit</a:t>
            </a:r>
            <a:endParaRPr lang="en-US" dirty="0" smtClean="0">
              <a:solidFill>
                <a:prstClr val="black"/>
              </a:solidFill>
              <a:cs typeface="+mn-cs"/>
            </a:endParaRPr>
          </a:p>
        </p:txBody>
      </p:sp>
      <p:sp>
        <p:nvSpPr>
          <p:cNvPr id="150" name="Rectangle 10"/>
          <p:cNvSpPr>
            <a:spLocks noChangeArrowheads="1"/>
          </p:cNvSpPr>
          <p:nvPr/>
        </p:nvSpPr>
        <p:spPr bwMode="auto">
          <a:xfrm>
            <a:off x="3939335" y="704850"/>
            <a:ext cx="5048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FFFFFF"/>
                </a:solidFill>
                <a:cs typeface="+mn-cs"/>
              </a:rPr>
              <a:t>Credit</a:t>
            </a:r>
            <a:endParaRPr lang="en-US" dirty="0" smtClean="0">
              <a:solidFill>
                <a:prstClr val="black"/>
              </a:solidFill>
              <a:cs typeface="+mn-cs"/>
            </a:endParaRPr>
          </a:p>
        </p:txBody>
      </p:sp>
      <p:sp>
        <p:nvSpPr>
          <p:cNvPr id="151" name="Rectangle 11"/>
          <p:cNvSpPr>
            <a:spLocks noChangeArrowheads="1"/>
          </p:cNvSpPr>
          <p:nvPr/>
        </p:nvSpPr>
        <p:spPr bwMode="auto">
          <a:xfrm>
            <a:off x="1045322" y="920750"/>
            <a:ext cx="4540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152" name="Rectangle 12"/>
          <p:cNvSpPr>
            <a:spLocks noChangeArrowheads="1"/>
          </p:cNvSpPr>
          <p:nvPr/>
        </p:nvSpPr>
        <p:spPr bwMode="auto">
          <a:xfrm>
            <a:off x="3082085" y="920750"/>
            <a:ext cx="6556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$13,000</a:t>
            </a:r>
            <a:endParaRPr lang="en-US" dirty="0" smtClean="0">
              <a:solidFill>
                <a:prstClr val="black"/>
              </a:solidFill>
              <a:cs typeface="+mn-cs"/>
            </a:endParaRPr>
          </a:p>
        </p:txBody>
      </p:sp>
      <p:sp>
        <p:nvSpPr>
          <p:cNvPr id="153" name="Rectangle 13"/>
          <p:cNvSpPr>
            <a:spLocks noChangeArrowheads="1"/>
          </p:cNvSpPr>
          <p:nvPr/>
        </p:nvSpPr>
        <p:spPr bwMode="auto">
          <a:xfrm>
            <a:off x="1045322" y="1127125"/>
            <a:ext cx="152241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receivable</a:t>
            </a:r>
            <a:endParaRPr lang="en-US" dirty="0" smtClean="0">
              <a:solidFill>
                <a:prstClr val="black"/>
              </a:solidFill>
              <a:cs typeface="+mn-cs"/>
            </a:endParaRPr>
          </a:p>
        </p:txBody>
      </p:sp>
      <p:sp>
        <p:nvSpPr>
          <p:cNvPr id="154" name="Rectangle 14"/>
          <p:cNvSpPr>
            <a:spLocks noChangeArrowheads="1"/>
          </p:cNvSpPr>
          <p:nvPr/>
        </p:nvSpPr>
        <p:spPr bwMode="auto">
          <a:xfrm>
            <a:off x="3174160" y="1127125"/>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17,000</a:t>
            </a:r>
            <a:endParaRPr lang="en-US" dirty="0" smtClean="0">
              <a:solidFill>
                <a:prstClr val="black"/>
              </a:solidFill>
              <a:cs typeface="+mn-cs"/>
            </a:endParaRPr>
          </a:p>
        </p:txBody>
      </p:sp>
      <p:sp>
        <p:nvSpPr>
          <p:cNvPr id="155" name="Rectangle 15"/>
          <p:cNvSpPr>
            <a:spLocks noChangeArrowheads="1"/>
          </p:cNvSpPr>
          <p:nvPr/>
        </p:nvSpPr>
        <p:spPr bwMode="auto">
          <a:xfrm>
            <a:off x="1045322" y="1333500"/>
            <a:ext cx="43338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Land</a:t>
            </a:r>
            <a:endParaRPr lang="en-US" dirty="0" smtClean="0">
              <a:solidFill>
                <a:prstClr val="black"/>
              </a:solidFill>
              <a:cs typeface="+mn-cs"/>
            </a:endParaRPr>
          </a:p>
        </p:txBody>
      </p:sp>
      <p:sp>
        <p:nvSpPr>
          <p:cNvPr id="156" name="Rectangle 16"/>
          <p:cNvSpPr>
            <a:spLocks noChangeArrowheads="1"/>
          </p:cNvSpPr>
          <p:nvPr/>
        </p:nvSpPr>
        <p:spPr bwMode="auto">
          <a:xfrm>
            <a:off x="3174160" y="1333500"/>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85,000</a:t>
            </a:r>
            <a:endParaRPr lang="en-US" dirty="0" smtClean="0">
              <a:solidFill>
                <a:prstClr val="black"/>
              </a:solidFill>
              <a:cs typeface="+mn-cs"/>
            </a:endParaRPr>
          </a:p>
        </p:txBody>
      </p:sp>
      <p:sp>
        <p:nvSpPr>
          <p:cNvPr id="157" name="Rectangle 17"/>
          <p:cNvSpPr>
            <a:spLocks noChangeArrowheads="1"/>
          </p:cNvSpPr>
          <p:nvPr/>
        </p:nvSpPr>
        <p:spPr bwMode="auto">
          <a:xfrm>
            <a:off x="1045322" y="1538287"/>
            <a:ext cx="13509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payable</a:t>
            </a:r>
            <a:endParaRPr lang="en-US" dirty="0" smtClean="0">
              <a:solidFill>
                <a:prstClr val="black"/>
              </a:solidFill>
              <a:cs typeface="+mn-cs"/>
            </a:endParaRPr>
          </a:p>
        </p:txBody>
      </p:sp>
      <p:sp>
        <p:nvSpPr>
          <p:cNvPr id="158" name="Rectangle 18"/>
          <p:cNvSpPr>
            <a:spLocks noChangeArrowheads="1"/>
          </p:cNvSpPr>
          <p:nvPr/>
        </p:nvSpPr>
        <p:spPr bwMode="auto">
          <a:xfrm>
            <a:off x="3980610" y="1538287"/>
            <a:ext cx="6556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$12,000</a:t>
            </a:r>
            <a:endParaRPr lang="en-US" dirty="0" smtClean="0">
              <a:solidFill>
                <a:prstClr val="black"/>
              </a:solidFill>
              <a:cs typeface="+mn-cs"/>
            </a:endParaRPr>
          </a:p>
        </p:txBody>
      </p:sp>
      <p:sp>
        <p:nvSpPr>
          <p:cNvPr id="159" name="Rectangle 19"/>
          <p:cNvSpPr>
            <a:spLocks noChangeArrowheads="1"/>
          </p:cNvSpPr>
          <p:nvPr/>
        </p:nvSpPr>
        <p:spPr bwMode="auto">
          <a:xfrm>
            <a:off x="1045322" y="1744662"/>
            <a:ext cx="186531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Long-term notes payable</a:t>
            </a:r>
            <a:endParaRPr lang="en-US" dirty="0" smtClean="0">
              <a:solidFill>
                <a:prstClr val="black"/>
              </a:solidFill>
              <a:cs typeface="+mn-cs"/>
            </a:endParaRPr>
          </a:p>
        </p:txBody>
      </p:sp>
      <p:sp>
        <p:nvSpPr>
          <p:cNvPr id="160" name="Rectangle 20"/>
          <p:cNvSpPr>
            <a:spLocks noChangeArrowheads="1"/>
          </p:cNvSpPr>
          <p:nvPr/>
        </p:nvSpPr>
        <p:spPr bwMode="auto">
          <a:xfrm>
            <a:off x="4071097" y="1744662"/>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33,000</a:t>
            </a:r>
            <a:endParaRPr lang="en-US" dirty="0" smtClean="0">
              <a:solidFill>
                <a:prstClr val="black"/>
              </a:solidFill>
              <a:cs typeface="+mn-cs"/>
            </a:endParaRPr>
          </a:p>
        </p:txBody>
      </p:sp>
      <p:sp>
        <p:nvSpPr>
          <p:cNvPr id="161" name="Rectangle 21"/>
          <p:cNvSpPr>
            <a:spLocks noChangeArrowheads="1"/>
          </p:cNvSpPr>
          <p:nvPr/>
        </p:nvSpPr>
        <p:spPr bwMode="auto">
          <a:xfrm>
            <a:off x="1045322" y="1951037"/>
            <a:ext cx="10572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Magic, Capital</a:t>
            </a:r>
            <a:endParaRPr lang="en-US" dirty="0" smtClean="0">
              <a:solidFill>
                <a:prstClr val="black"/>
              </a:solidFill>
              <a:cs typeface="+mn-cs"/>
            </a:endParaRPr>
          </a:p>
        </p:txBody>
      </p:sp>
      <p:sp>
        <p:nvSpPr>
          <p:cNvPr id="162" name="Rectangle 22"/>
          <p:cNvSpPr>
            <a:spLocks noChangeArrowheads="1"/>
          </p:cNvSpPr>
          <p:nvPr/>
        </p:nvSpPr>
        <p:spPr bwMode="auto">
          <a:xfrm>
            <a:off x="4071097" y="1951037"/>
            <a:ext cx="511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75,000</a:t>
            </a:r>
            <a:endParaRPr lang="en-US" dirty="0" smtClean="0">
              <a:solidFill>
                <a:prstClr val="black"/>
              </a:solidFill>
              <a:cs typeface="+mn-cs"/>
            </a:endParaRPr>
          </a:p>
        </p:txBody>
      </p:sp>
      <p:sp>
        <p:nvSpPr>
          <p:cNvPr id="163" name="Rectangle 25"/>
          <p:cNvSpPr>
            <a:spLocks noChangeArrowheads="1"/>
          </p:cNvSpPr>
          <p:nvPr/>
        </p:nvSpPr>
        <p:spPr bwMode="auto">
          <a:xfrm>
            <a:off x="1045322" y="2147887"/>
            <a:ext cx="14478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Magic, Withdrawals</a:t>
            </a:r>
            <a:endParaRPr lang="en-US" dirty="0" smtClean="0">
              <a:solidFill>
                <a:srgbClr val="C00000"/>
              </a:solidFill>
              <a:cs typeface="+mn-cs"/>
            </a:endParaRPr>
          </a:p>
        </p:txBody>
      </p:sp>
      <p:sp>
        <p:nvSpPr>
          <p:cNvPr id="164" name="Rectangle 26"/>
          <p:cNvSpPr>
            <a:spLocks noChangeArrowheads="1"/>
          </p:cNvSpPr>
          <p:nvPr/>
        </p:nvSpPr>
        <p:spPr bwMode="auto">
          <a:xfrm>
            <a:off x="3174160" y="2147887"/>
            <a:ext cx="511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20,000</a:t>
            </a:r>
            <a:endParaRPr lang="en-US" dirty="0" smtClean="0">
              <a:solidFill>
                <a:srgbClr val="C00000"/>
              </a:solidFill>
              <a:cs typeface="+mn-cs"/>
            </a:endParaRPr>
          </a:p>
        </p:txBody>
      </p:sp>
      <p:sp>
        <p:nvSpPr>
          <p:cNvPr id="165" name="Rectangle 27"/>
          <p:cNvSpPr>
            <a:spLocks noChangeArrowheads="1"/>
          </p:cNvSpPr>
          <p:nvPr/>
        </p:nvSpPr>
        <p:spPr bwMode="auto">
          <a:xfrm>
            <a:off x="1045322" y="2354262"/>
            <a:ext cx="957263"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Fees Earned</a:t>
            </a:r>
            <a:endParaRPr lang="en-US" dirty="0" smtClean="0">
              <a:solidFill>
                <a:srgbClr val="C00000"/>
              </a:solidFill>
              <a:cs typeface="+mn-cs"/>
            </a:endParaRPr>
          </a:p>
        </p:txBody>
      </p:sp>
      <p:sp>
        <p:nvSpPr>
          <p:cNvPr id="166" name="Rectangle 28"/>
          <p:cNvSpPr>
            <a:spLocks noChangeArrowheads="1"/>
          </p:cNvSpPr>
          <p:nvPr/>
        </p:nvSpPr>
        <p:spPr bwMode="auto">
          <a:xfrm>
            <a:off x="4071097" y="2354262"/>
            <a:ext cx="511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79,000</a:t>
            </a:r>
            <a:endParaRPr lang="en-US" dirty="0" smtClean="0">
              <a:solidFill>
                <a:srgbClr val="C00000"/>
              </a:solidFill>
              <a:cs typeface="+mn-cs"/>
            </a:endParaRPr>
          </a:p>
        </p:txBody>
      </p:sp>
      <p:sp>
        <p:nvSpPr>
          <p:cNvPr id="169" name="Rectangle 29"/>
          <p:cNvSpPr>
            <a:spLocks noChangeArrowheads="1"/>
          </p:cNvSpPr>
          <p:nvPr/>
        </p:nvSpPr>
        <p:spPr bwMode="auto">
          <a:xfrm>
            <a:off x="1045322" y="2560637"/>
            <a:ext cx="1281113"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Salaries expense</a:t>
            </a:r>
            <a:endParaRPr lang="en-US" dirty="0" smtClean="0">
              <a:solidFill>
                <a:srgbClr val="C00000"/>
              </a:solidFill>
              <a:cs typeface="+mn-cs"/>
            </a:endParaRPr>
          </a:p>
        </p:txBody>
      </p:sp>
      <p:sp>
        <p:nvSpPr>
          <p:cNvPr id="170" name="Rectangle 30"/>
          <p:cNvSpPr>
            <a:spLocks noChangeArrowheads="1"/>
          </p:cNvSpPr>
          <p:nvPr/>
        </p:nvSpPr>
        <p:spPr bwMode="auto">
          <a:xfrm>
            <a:off x="3174160" y="2560637"/>
            <a:ext cx="511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56,000</a:t>
            </a:r>
            <a:endParaRPr lang="en-US" dirty="0" smtClean="0">
              <a:solidFill>
                <a:srgbClr val="C00000"/>
              </a:solidFill>
              <a:cs typeface="+mn-cs"/>
            </a:endParaRPr>
          </a:p>
        </p:txBody>
      </p:sp>
      <p:sp>
        <p:nvSpPr>
          <p:cNvPr id="171" name="Rectangle 31"/>
          <p:cNvSpPr>
            <a:spLocks noChangeArrowheads="1"/>
          </p:cNvSpPr>
          <p:nvPr/>
        </p:nvSpPr>
        <p:spPr bwMode="auto">
          <a:xfrm>
            <a:off x="1045322" y="2767012"/>
            <a:ext cx="1770063"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Office supplies expense</a:t>
            </a:r>
            <a:endParaRPr lang="en-US" dirty="0" smtClean="0">
              <a:solidFill>
                <a:srgbClr val="C00000"/>
              </a:solidFill>
              <a:cs typeface="+mn-cs"/>
            </a:endParaRPr>
          </a:p>
        </p:txBody>
      </p:sp>
      <p:sp>
        <p:nvSpPr>
          <p:cNvPr id="172" name="Rectangle 32"/>
          <p:cNvSpPr>
            <a:spLocks noChangeArrowheads="1"/>
          </p:cNvSpPr>
          <p:nvPr/>
        </p:nvSpPr>
        <p:spPr bwMode="auto">
          <a:xfrm>
            <a:off x="3264647" y="2767012"/>
            <a:ext cx="4191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8,000</a:t>
            </a:r>
            <a:endParaRPr lang="en-US" dirty="0" smtClean="0">
              <a:solidFill>
                <a:srgbClr val="C00000"/>
              </a:solidFill>
              <a:cs typeface="+mn-cs"/>
            </a:endParaRPr>
          </a:p>
        </p:txBody>
      </p:sp>
      <p:sp>
        <p:nvSpPr>
          <p:cNvPr id="173" name="Rectangle 33"/>
          <p:cNvSpPr>
            <a:spLocks noChangeArrowheads="1"/>
          </p:cNvSpPr>
          <p:nvPr/>
        </p:nvSpPr>
        <p:spPr bwMode="auto">
          <a:xfrm>
            <a:off x="1045322" y="2971800"/>
            <a:ext cx="5143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Totals</a:t>
            </a:r>
            <a:endParaRPr lang="en-US" dirty="0" smtClean="0">
              <a:solidFill>
                <a:prstClr val="black"/>
              </a:solidFill>
              <a:cs typeface="+mn-cs"/>
            </a:endParaRPr>
          </a:p>
        </p:txBody>
      </p:sp>
      <p:sp>
        <p:nvSpPr>
          <p:cNvPr id="174" name="Rectangle 34"/>
          <p:cNvSpPr>
            <a:spLocks noChangeArrowheads="1"/>
          </p:cNvSpPr>
          <p:nvPr/>
        </p:nvSpPr>
        <p:spPr bwMode="auto">
          <a:xfrm>
            <a:off x="2991597" y="2971800"/>
            <a:ext cx="7461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$199,000</a:t>
            </a:r>
            <a:endParaRPr lang="en-US" dirty="0" smtClean="0">
              <a:solidFill>
                <a:prstClr val="black"/>
              </a:solidFill>
              <a:cs typeface="+mn-cs"/>
            </a:endParaRPr>
          </a:p>
        </p:txBody>
      </p:sp>
      <p:sp>
        <p:nvSpPr>
          <p:cNvPr id="175" name="Rectangle 35"/>
          <p:cNvSpPr>
            <a:spLocks noChangeArrowheads="1"/>
          </p:cNvSpPr>
          <p:nvPr/>
        </p:nvSpPr>
        <p:spPr bwMode="auto">
          <a:xfrm>
            <a:off x="3890122" y="2971800"/>
            <a:ext cx="7461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$199,000</a:t>
            </a:r>
            <a:endParaRPr lang="en-US" dirty="0" smtClean="0">
              <a:solidFill>
                <a:prstClr val="black"/>
              </a:solidFill>
              <a:cs typeface="+mn-cs"/>
            </a:endParaRPr>
          </a:p>
        </p:txBody>
      </p:sp>
      <p:sp>
        <p:nvSpPr>
          <p:cNvPr id="176" name="Rectangle 88"/>
          <p:cNvSpPr>
            <a:spLocks noChangeArrowheads="1"/>
          </p:cNvSpPr>
          <p:nvPr/>
        </p:nvSpPr>
        <p:spPr bwMode="auto">
          <a:xfrm>
            <a:off x="996110" y="674687"/>
            <a:ext cx="19050" cy="2365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7" name="Rectangle 89"/>
          <p:cNvSpPr>
            <a:spLocks noChangeArrowheads="1"/>
          </p:cNvSpPr>
          <p:nvPr/>
        </p:nvSpPr>
        <p:spPr bwMode="auto">
          <a:xfrm>
            <a:off x="4585447" y="693737"/>
            <a:ext cx="20638" cy="21748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8" name="Rectangle 104"/>
          <p:cNvSpPr>
            <a:spLocks noChangeArrowheads="1"/>
          </p:cNvSpPr>
          <p:nvPr/>
        </p:nvSpPr>
        <p:spPr bwMode="auto">
          <a:xfrm>
            <a:off x="1015160" y="674687"/>
            <a:ext cx="3590925" cy="190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9" name="Rectangle 105"/>
          <p:cNvSpPr>
            <a:spLocks noChangeArrowheads="1"/>
          </p:cNvSpPr>
          <p:nvPr/>
        </p:nvSpPr>
        <p:spPr bwMode="auto">
          <a:xfrm>
            <a:off x="1015160" y="890587"/>
            <a:ext cx="3590925"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0" name="Line 106"/>
          <p:cNvSpPr>
            <a:spLocks noChangeShapeType="1"/>
          </p:cNvSpPr>
          <p:nvPr/>
        </p:nvSpPr>
        <p:spPr bwMode="auto">
          <a:xfrm>
            <a:off x="2801097" y="2951162"/>
            <a:ext cx="18049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1" name="Rectangle 107"/>
          <p:cNvSpPr>
            <a:spLocks noChangeArrowheads="1"/>
          </p:cNvSpPr>
          <p:nvPr/>
        </p:nvSpPr>
        <p:spPr bwMode="auto">
          <a:xfrm>
            <a:off x="2801097" y="2951162"/>
            <a:ext cx="1804988"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2" name="Line 108"/>
          <p:cNvSpPr>
            <a:spLocks noChangeShapeType="1"/>
          </p:cNvSpPr>
          <p:nvPr/>
        </p:nvSpPr>
        <p:spPr bwMode="auto">
          <a:xfrm>
            <a:off x="2801097" y="3157537"/>
            <a:ext cx="18049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1" name="Rectangle 109"/>
          <p:cNvSpPr>
            <a:spLocks noChangeArrowheads="1"/>
          </p:cNvSpPr>
          <p:nvPr/>
        </p:nvSpPr>
        <p:spPr bwMode="auto">
          <a:xfrm>
            <a:off x="2801097" y="3157537"/>
            <a:ext cx="1804988"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2" name="Line 110"/>
          <p:cNvSpPr>
            <a:spLocks noChangeShapeType="1"/>
          </p:cNvSpPr>
          <p:nvPr/>
        </p:nvSpPr>
        <p:spPr bwMode="auto">
          <a:xfrm>
            <a:off x="2801097" y="3178175"/>
            <a:ext cx="18049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3" name="Rectangle 111"/>
          <p:cNvSpPr>
            <a:spLocks noChangeArrowheads="1"/>
          </p:cNvSpPr>
          <p:nvPr/>
        </p:nvSpPr>
        <p:spPr bwMode="auto">
          <a:xfrm>
            <a:off x="2801097" y="3178175"/>
            <a:ext cx="1804988" cy="111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5551" name="Slide Number Placeholder 14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fld id="{B4CCBF81-5C9A-4919-B1F8-2C2E6B44E3B1}" type="slidenum">
              <a:rPr lang="en-US" altLang="en-US" sz="1200" smtClean="0">
                <a:solidFill>
                  <a:srgbClr val="898989"/>
                </a:solidFill>
                <a:latin typeface="Arial" charset="0"/>
              </a:rPr>
              <a:pPr eaLnBrk="1" hangingPunct="1">
                <a:spcBef>
                  <a:spcPct val="0"/>
                </a:spcBef>
                <a:buFontTx/>
                <a:buNone/>
              </a:pPr>
              <a:t>23</a:t>
            </a:fld>
            <a:endParaRPr lang="en-US" altLang="en-US" sz="1200" smtClean="0">
              <a:solidFill>
                <a:srgbClr val="898989"/>
              </a:solidFill>
              <a:latin typeface="Arial" charset="0"/>
            </a:endParaRPr>
          </a:p>
        </p:txBody>
      </p:sp>
      <p:sp>
        <p:nvSpPr>
          <p:cNvPr id="144" name="Rectangle 143"/>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4-2 SOLUTION</a:t>
            </a:r>
            <a:endParaRPr lang="en-US" sz="2400" b="1" dirty="0">
              <a:solidFill>
                <a:prstClr val="white"/>
              </a:solidFill>
            </a:endParaRPr>
          </a:p>
        </p:txBody>
      </p:sp>
      <p:sp>
        <p:nvSpPr>
          <p:cNvPr id="145" name="Rounded Rectangle 144"/>
          <p:cNvSpPr/>
          <p:nvPr/>
        </p:nvSpPr>
        <p:spPr>
          <a:xfrm>
            <a:off x="138113" y="6629400"/>
            <a:ext cx="3900487" cy="1497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smtClean="0"/>
              <a:t>Describe and prepare closing entries.</a:t>
            </a:r>
            <a:endParaRPr lang="en-US" sz="11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0"/>
                                        </p:tgtEl>
                                        <p:attrNameLst>
                                          <p:attrName>style.visibility</p:attrName>
                                        </p:attrNameLst>
                                      </p:cBhvr>
                                      <p:to>
                                        <p:strVal val="visible"/>
                                      </p:to>
                                    </p:set>
                                    <p:animEffect transition="in" filter="fade">
                                      <p:cBhvr>
                                        <p:cTn id="22" dur="500"/>
                                        <p:tgtEl>
                                          <p:spTgt spid="27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3"/>
                                        </p:tgtEl>
                                        <p:attrNameLst>
                                          <p:attrName>style.visibility</p:attrName>
                                        </p:attrNameLst>
                                      </p:cBhvr>
                                      <p:to>
                                        <p:strVal val="visible"/>
                                      </p:to>
                                    </p:set>
                                    <p:animEffect transition="in" filter="fade">
                                      <p:cBhvr>
                                        <p:cTn id="25" dur="500"/>
                                        <p:tgtEl>
                                          <p:spTgt spid="25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4"/>
                                        </p:tgtEl>
                                        <p:attrNameLst>
                                          <p:attrName>style.visibility</p:attrName>
                                        </p:attrNameLst>
                                      </p:cBhvr>
                                      <p:to>
                                        <p:strVal val="visible"/>
                                      </p:to>
                                    </p:set>
                                    <p:animEffect transition="in" filter="fade">
                                      <p:cBhvr>
                                        <p:cTn id="28" dur="500"/>
                                        <p:tgtEl>
                                          <p:spTgt spid="25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9"/>
                                        </p:tgtEl>
                                        <p:attrNameLst>
                                          <p:attrName>style.visibility</p:attrName>
                                        </p:attrNameLst>
                                      </p:cBhvr>
                                      <p:to>
                                        <p:strVal val="visible"/>
                                      </p:to>
                                    </p:set>
                                    <p:animEffect transition="in" filter="fade">
                                      <p:cBhvr>
                                        <p:cTn id="31" dur="500"/>
                                        <p:tgtEl>
                                          <p:spTgt spid="24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8"/>
                                        </p:tgtEl>
                                        <p:attrNameLst>
                                          <p:attrName>style.visibility</p:attrName>
                                        </p:attrNameLst>
                                      </p:cBhvr>
                                      <p:to>
                                        <p:strVal val="visible"/>
                                      </p:to>
                                    </p:set>
                                    <p:animEffect transition="in" filter="fade">
                                      <p:cBhvr>
                                        <p:cTn id="34" dur="500"/>
                                        <p:tgtEl>
                                          <p:spTgt spid="26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2"/>
                                        </p:tgtEl>
                                        <p:attrNameLst>
                                          <p:attrName>style.visibility</p:attrName>
                                        </p:attrNameLst>
                                      </p:cBhvr>
                                      <p:to>
                                        <p:strVal val="visible"/>
                                      </p:to>
                                    </p:set>
                                    <p:animEffect transition="in" filter="fade">
                                      <p:cBhvr>
                                        <p:cTn id="37" dur="500"/>
                                        <p:tgtEl>
                                          <p:spTgt spid="27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3"/>
                                        </p:tgtEl>
                                        <p:attrNameLst>
                                          <p:attrName>style.visibility</p:attrName>
                                        </p:attrNameLst>
                                      </p:cBhvr>
                                      <p:to>
                                        <p:strVal val="visible"/>
                                      </p:to>
                                    </p:set>
                                    <p:animEffect transition="in" filter="fade">
                                      <p:cBhvr>
                                        <p:cTn id="40" dur="500"/>
                                        <p:tgtEl>
                                          <p:spTgt spid="27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1"/>
                                        </p:tgtEl>
                                        <p:attrNameLst>
                                          <p:attrName>style.visibility</p:attrName>
                                        </p:attrNameLst>
                                      </p:cBhvr>
                                      <p:to>
                                        <p:strVal val="visible"/>
                                      </p:to>
                                    </p:set>
                                    <p:animEffect transition="in" filter="fade">
                                      <p:cBhvr>
                                        <p:cTn id="48" dur="500"/>
                                        <p:tgtEl>
                                          <p:spTgt spid="25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2"/>
                                        </p:tgtEl>
                                        <p:attrNameLst>
                                          <p:attrName>style.visibility</p:attrName>
                                        </p:attrNameLst>
                                      </p:cBhvr>
                                      <p:to>
                                        <p:strVal val="visible"/>
                                      </p:to>
                                    </p:set>
                                    <p:animEffect transition="in" filter="fade">
                                      <p:cBhvr>
                                        <p:cTn id="51" dur="500"/>
                                        <p:tgtEl>
                                          <p:spTgt spid="25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4"/>
                                        </p:tgtEl>
                                        <p:attrNameLst>
                                          <p:attrName>style.visibility</p:attrName>
                                        </p:attrNameLst>
                                      </p:cBhvr>
                                      <p:to>
                                        <p:strVal val="visible"/>
                                      </p:to>
                                    </p:set>
                                    <p:animEffect transition="in" filter="fade">
                                      <p:cBhvr>
                                        <p:cTn id="54" dur="500"/>
                                        <p:tgtEl>
                                          <p:spTgt spid="27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55"/>
                                        </p:tgtEl>
                                        <p:attrNameLst>
                                          <p:attrName>style.visibility</p:attrName>
                                        </p:attrNameLst>
                                      </p:cBhvr>
                                      <p:to>
                                        <p:strVal val="visible"/>
                                      </p:to>
                                    </p:set>
                                    <p:animEffect transition="in" filter="fade">
                                      <p:cBhvr>
                                        <p:cTn id="57" dur="500"/>
                                        <p:tgtEl>
                                          <p:spTgt spid="25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56"/>
                                        </p:tgtEl>
                                        <p:attrNameLst>
                                          <p:attrName>style.visibility</p:attrName>
                                        </p:attrNameLst>
                                      </p:cBhvr>
                                      <p:to>
                                        <p:strVal val="visible"/>
                                      </p:to>
                                    </p:set>
                                    <p:animEffect transition="in" filter="fade">
                                      <p:cBhvr>
                                        <p:cTn id="60" dur="500"/>
                                        <p:tgtEl>
                                          <p:spTgt spid="25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57"/>
                                        </p:tgtEl>
                                        <p:attrNameLst>
                                          <p:attrName>style.visibility</p:attrName>
                                        </p:attrNameLst>
                                      </p:cBhvr>
                                      <p:to>
                                        <p:strVal val="visible"/>
                                      </p:to>
                                    </p:set>
                                    <p:animEffect transition="in" filter="fade">
                                      <p:cBhvr>
                                        <p:cTn id="83" dur="500"/>
                                        <p:tgtEl>
                                          <p:spTgt spid="25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58"/>
                                        </p:tgtEl>
                                        <p:attrNameLst>
                                          <p:attrName>style.visibility</p:attrName>
                                        </p:attrNameLst>
                                      </p:cBhvr>
                                      <p:to>
                                        <p:strVal val="visible"/>
                                      </p:to>
                                    </p:set>
                                    <p:animEffect transition="in" filter="fade">
                                      <p:cBhvr>
                                        <p:cTn id="86" dur="500"/>
                                        <p:tgtEl>
                                          <p:spTgt spid="25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75"/>
                                        </p:tgtEl>
                                        <p:attrNameLst>
                                          <p:attrName>style.visibility</p:attrName>
                                        </p:attrNameLst>
                                      </p:cBhvr>
                                      <p:to>
                                        <p:strVal val="visible"/>
                                      </p:to>
                                    </p:set>
                                    <p:animEffect transition="in" filter="fade">
                                      <p:cBhvr>
                                        <p:cTn id="89" dur="500"/>
                                        <p:tgtEl>
                                          <p:spTgt spid="27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59"/>
                                        </p:tgtEl>
                                        <p:attrNameLst>
                                          <p:attrName>style.visibility</p:attrName>
                                        </p:attrNameLst>
                                      </p:cBhvr>
                                      <p:to>
                                        <p:strVal val="visible"/>
                                      </p:to>
                                    </p:set>
                                    <p:animEffect transition="in" filter="fade">
                                      <p:cBhvr>
                                        <p:cTn id="92" dur="500"/>
                                        <p:tgtEl>
                                          <p:spTgt spid="25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60"/>
                                        </p:tgtEl>
                                        <p:attrNameLst>
                                          <p:attrName>style.visibility</p:attrName>
                                        </p:attrNameLst>
                                      </p:cBhvr>
                                      <p:to>
                                        <p:strVal val="visible"/>
                                      </p:to>
                                    </p:set>
                                    <p:animEffect transition="in" filter="fade">
                                      <p:cBhvr>
                                        <p:cTn id="95" dur="500"/>
                                        <p:tgtEl>
                                          <p:spTgt spid="26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64"/>
                                        </p:tgtEl>
                                        <p:attrNameLst>
                                          <p:attrName>style.visibility</p:attrName>
                                        </p:attrNameLst>
                                      </p:cBhvr>
                                      <p:to>
                                        <p:strVal val="visible"/>
                                      </p:to>
                                    </p:set>
                                    <p:animEffect transition="in" filter="fade">
                                      <p:cBhvr>
                                        <p:cTn id="98" dur="500"/>
                                        <p:tgtEl>
                                          <p:spTgt spid="26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61"/>
                                        </p:tgtEl>
                                        <p:attrNameLst>
                                          <p:attrName>style.visibility</p:attrName>
                                        </p:attrNameLst>
                                      </p:cBhvr>
                                      <p:to>
                                        <p:strVal val="visible"/>
                                      </p:to>
                                    </p:set>
                                    <p:animEffect transition="in" filter="fade">
                                      <p:cBhvr>
                                        <p:cTn id="101" dur="500"/>
                                        <p:tgtEl>
                                          <p:spTgt spid="26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65"/>
                                        </p:tgtEl>
                                        <p:attrNameLst>
                                          <p:attrName>style.visibility</p:attrName>
                                        </p:attrNameLst>
                                      </p:cBhvr>
                                      <p:to>
                                        <p:strVal val="visible"/>
                                      </p:to>
                                    </p:set>
                                    <p:animEffect transition="in" filter="fade">
                                      <p:cBhvr>
                                        <p:cTn id="104" dur="500"/>
                                        <p:tgtEl>
                                          <p:spTgt spid="26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71"/>
                                        </p:tgtEl>
                                        <p:attrNameLst>
                                          <p:attrName>style.visibility</p:attrName>
                                        </p:attrNameLst>
                                      </p:cBhvr>
                                      <p:to>
                                        <p:strVal val="visible"/>
                                      </p:to>
                                    </p:set>
                                    <p:animEffect transition="in" filter="fade">
                                      <p:cBhvr>
                                        <p:cTn id="107" dur="500"/>
                                        <p:tgtEl>
                                          <p:spTgt spid="27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69"/>
                                        </p:tgtEl>
                                        <p:attrNameLst>
                                          <p:attrName>style.visibility</p:attrName>
                                        </p:attrNameLst>
                                      </p:cBhvr>
                                      <p:to>
                                        <p:strVal val="visible"/>
                                      </p:to>
                                    </p:set>
                                    <p:animEffect transition="in" filter="fade">
                                      <p:cBhvr>
                                        <p:cTn id="110" dur="500"/>
                                        <p:tgtEl>
                                          <p:spTgt spid="26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5"/>
                                        </p:tgtEl>
                                        <p:attrNameLst>
                                          <p:attrName>style.visibility</p:attrName>
                                        </p:attrNameLst>
                                      </p:cBhvr>
                                      <p:to>
                                        <p:strVal val="visible"/>
                                      </p:to>
                                    </p:set>
                                    <p:animEffect transition="in" filter="fade">
                                      <p:cBhvr>
                                        <p:cTn id="113" dur="500"/>
                                        <p:tgtEl>
                                          <p:spTgt spid="7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76"/>
                                        </p:tgtEl>
                                        <p:attrNameLst>
                                          <p:attrName>style.visibility</p:attrName>
                                        </p:attrNameLst>
                                      </p:cBhvr>
                                      <p:to>
                                        <p:strVal val="visible"/>
                                      </p:to>
                                    </p:set>
                                    <p:animEffect transition="in" filter="fade">
                                      <p:cBhvr>
                                        <p:cTn id="116" dur="500"/>
                                        <p:tgtEl>
                                          <p:spTgt spid="76"/>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500"/>
                                        <p:tgtEl>
                                          <p:spTgt spid="78"/>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77"/>
                                        </p:tgtEl>
                                        <p:attrNameLst>
                                          <p:attrName>style.visibility</p:attrName>
                                        </p:attrNameLst>
                                      </p:cBhvr>
                                      <p:to>
                                        <p:strVal val="visible"/>
                                      </p:to>
                                    </p:set>
                                    <p:animEffect transition="in" filter="fade">
                                      <p:cBhvr>
                                        <p:cTn id="122" dur="500"/>
                                        <p:tgtEl>
                                          <p:spTgt spid="77"/>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99"/>
                                        </p:tgtEl>
                                        <p:attrNameLst>
                                          <p:attrName>style.visibility</p:attrName>
                                        </p:attrNameLst>
                                      </p:cBhvr>
                                      <p:to>
                                        <p:strVal val="visible"/>
                                      </p:to>
                                    </p:set>
                                    <p:animEffect transition="in" filter="fade">
                                      <p:cBhvr>
                                        <p:cTn id="125" dur="500"/>
                                        <p:tgtEl>
                                          <p:spTgt spid="99"/>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50"/>
                                        </p:tgtEl>
                                        <p:attrNameLst>
                                          <p:attrName>style.visibility</p:attrName>
                                        </p:attrNameLst>
                                      </p:cBhvr>
                                      <p:to>
                                        <p:strVal val="visible"/>
                                      </p:to>
                                    </p:set>
                                    <p:animEffect transition="in" filter="fade">
                                      <p:cBhvr>
                                        <p:cTn id="128" dur="500"/>
                                        <p:tgtEl>
                                          <p:spTgt spid="25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76"/>
                                        </p:tgtEl>
                                        <p:attrNameLst>
                                          <p:attrName>style.visibility</p:attrName>
                                        </p:attrNameLst>
                                      </p:cBhvr>
                                      <p:to>
                                        <p:strVal val="visible"/>
                                      </p:to>
                                    </p:set>
                                    <p:animEffect transition="in" filter="fade">
                                      <p:cBhvr>
                                        <p:cTn id="131" dur="500"/>
                                        <p:tgtEl>
                                          <p:spTgt spid="276"/>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277"/>
                                        </p:tgtEl>
                                        <p:attrNameLst>
                                          <p:attrName>style.visibility</p:attrName>
                                        </p:attrNameLst>
                                      </p:cBhvr>
                                      <p:to>
                                        <p:strVal val="visible"/>
                                      </p:to>
                                    </p:set>
                                    <p:animEffect transition="in" filter="fade">
                                      <p:cBhvr>
                                        <p:cTn id="134" dur="500"/>
                                        <p:tgtEl>
                                          <p:spTgt spid="277"/>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100"/>
                                        </p:tgtEl>
                                        <p:attrNameLst>
                                          <p:attrName>style.visibility</p:attrName>
                                        </p:attrNameLst>
                                      </p:cBhvr>
                                      <p:to>
                                        <p:strVal val="visible"/>
                                      </p:to>
                                    </p:set>
                                    <p:animEffect transition="in" filter="fade">
                                      <p:cBhvr>
                                        <p:cTn id="139" dur="500"/>
                                        <p:tgtEl>
                                          <p:spTgt spid="100"/>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1"/>
                                        </p:tgtEl>
                                        <p:attrNameLst>
                                          <p:attrName>style.visibility</p:attrName>
                                        </p:attrNameLst>
                                      </p:cBhvr>
                                      <p:to>
                                        <p:strVal val="visible"/>
                                      </p:to>
                                    </p:set>
                                    <p:animEffect transition="in" filter="fade">
                                      <p:cBhvr>
                                        <p:cTn id="142" dur="500"/>
                                        <p:tgtEl>
                                          <p:spTgt spid="101"/>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03"/>
                                        </p:tgtEl>
                                        <p:attrNameLst>
                                          <p:attrName>style.visibility</p:attrName>
                                        </p:attrNameLst>
                                      </p:cBhvr>
                                      <p:to>
                                        <p:strVal val="visible"/>
                                      </p:to>
                                    </p:set>
                                    <p:animEffect transition="in" filter="fade">
                                      <p:cBhvr>
                                        <p:cTn id="145" dur="500"/>
                                        <p:tgtEl>
                                          <p:spTgt spid="103"/>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02"/>
                                        </p:tgtEl>
                                        <p:attrNameLst>
                                          <p:attrName>style.visibility</p:attrName>
                                        </p:attrNameLst>
                                      </p:cBhvr>
                                      <p:to>
                                        <p:strVal val="visible"/>
                                      </p:to>
                                    </p:set>
                                    <p:animEffect transition="in" filter="fade">
                                      <p:cBhvr>
                                        <p:cTn id="148" dur="500"/>
                                        <p:tgtEl>
                                          <p:spTgt spid="102"/>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04"/>
                                        </p:tgtEl>
                                        <p:attrNameLst>
                                          <p:attrName>style.visibility</p:attrName>
                                        </p:attrNameLst>
                                      </p:cBhvr>
                                      <p:to>
                                        <p:strVal val="visible"/>
                                      </p:to>
                                    </p:set>
                                    <p:animEffect transition="in" filter="fade">
                                      <p:cBhvr>
                                        <p:cTn id="151" dur="500"/>
                                        <p:tgtEl>
                                          <p:spTgt spid="104"/>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62"/>
                                        </p:tgtEl>
                                        <p:attrNameLst>
                                          <p:attrName>style.visibility</p:attrName>
                                        </p:attrNameLst>
                                      </p:cBhvr>
                                      <p:to>
                                        <p:strVal val="visible"/>
                                      </p:to>
                                    </p:set>
                                    <p:animEffect transition="in" filter="fade">
                                      <p:cBhvr>
                                        <p:cTn id="154" dur="500"/>
                                        <p:tgtEl>
                                          <p:spTgt spid="262"/>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263"/>
                                        </p:tgtEl>
                                        <p:attrNameLst>
                                          <p:attrName>style.visibility</p:attrName>
                                        </p:attrNameLst>
                                      </p:cBhvr>
                                      <p:to>
                                        <p:strVal val="visible"/>
                                      </p:to>
                                    </p:set>
                                    <p:animEffect transition="in" filter="fade">
                                      <p:cBhvr>
                                        <p:cTn id="157" dur="500"/>
                                        <p:tgtEl>
                                          <p:spTgt spid="263"/>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267"/>
                                        </p:tgtEl>
                                        <p:attrNameLst>
                                          <p:attrName>style.visibility</p:attrName>
                                        </p:attrNameLst>
                                      </p:cBhvr>
                                      <p:to>
                                        <p:strVal val="visible"/>
                                      </p:to>
                                    </p:set>
                                    <p:animEffect transition="in" filter="fade">
                                      <p:cBhvr>
                                        <p:cTn id="160" dur="500"/>
                                        <p:tgtEl>
                                          <p:spTgt spid="267"/>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278"/>
                                        </p:tgtEl>
                                        <p:attrNameLst>
                                          <p:attrName>style.visibility</p:attrName>
                                        </p:attrNameLst>
                                      </p:cBhvr>
                                      <p:to>
                                        <p:strVal val="visible"/>
                                      </p:to>
                                    </p:set>
                                    <p:animEffect transition="in" filter="fade">
                                      <p:cBhvr>
                                        <p:cTn id="163" dur="500"/>
                                        <p:tgtEl>
                                          <p:spTgt spid="278"/>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266"/>
                                        </p:tgtEl>
                                        <p:attrNameLst>
                                          <p:attrName>style.visibility</p:attrName>
                                        </p:attrNameLst>
                                      </p:cBhvr>
                                      <p:to>
                                        <p:strVal val="visible"/>
                                      </p:to>
                                    </p:set>
                                    <p:animEffect transition="in" filter="fade">
                                      <p:cBhvr>
                                        <p:cTn id="166" dur="5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P spid="29" grpId="0"/>
      <p:bldP spid="30" grpId="0"/>
      <p:bldP spid="31" grpId="0"/>
      <p:bldP spid="75" grpId="0"/>
      <p:bldP spid="76" grpId="0"/>
      <p:bldP spid="77" grpId="0"/>
      <p:bldP spid="78" grpId="0"/>
      <p:bldP spid="99" grpId="0"/>
      <p:bldP spid="100" grpId="0"/>
      <p:bldP spid="101" grpId="0"/>
      <p:bldP spid="102" grpId="0"/>
      <p:bldP spid="103" grpId="0"/>
      <p:bldP spid="104" grpId="0"/>
      <p:bldP spid="249" grpId="0" animBg="1"/>
      <p:bldP spid="250" grpId="0" animBg="1"/>
      <p:bldP spid="251" grpId="0"/>
      <p:bldP spid="252" grpId="0"/>
      <p:bldP spid="253" grpId="0"/>
      <p:bldP spid="254" grpId="0"/>
      <p:bldP spid="255" grpId="0"/>
      <p:bldP spid="256" grpId="0"/>
      <p:bldP spid="257" grpId="0"/>
      <p:bldP spid="258" grpId="0"/>
      <p:bldP spid="259" grpId="0"/>
      <p:bldP spid="260" grpId="0"/>
      <p:bldP spid="261" grpId="0"/>
      <p:bldP spid="262" grpId="0"/>
      <p:bldP spid="263" grpId="0"/>
      <p:bldP spid="264" grpId="0"/>
      <p:bldP spid="265" grpId="0"/>
      <p:bldP spid="266" grpId="0"/>
      <p:bldP spid="267" grpId="0"/>
      <p:bldP spid="268" grpId="0"/>
      <p:bldP spid="269" grpId="0"/>
      <p:bldP spid="270" grpId="0" animBg="1"/>
      <p:bldP spid="271" grpId="0" animBg="1"/>
      <p:bldP spid="272" grpId="0" animBg="1"/>
      <p:bldP spid="273" grpId="0" animBg="1"/>
      <p:bldP spid="274" grpId="0" animBg="1"/>
      <p:bldP spid="275" grpId="0" animBg="1"/>
      <p:bldP spid="276" grpId="0" animBg="1"/>
      <p:bldP spid="277" grpId="0" animBg="1"/>
      <p:bldP spid="27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C3:	 </a:t>
            </a:r>
            <a:br>
              <a:rPr lang="en-US" altLang="en-US" dirty="0" smtClean="0"/>
            </a:br>
            <a:r>
              <a:rPr lang="en-US" altLang="en-US" dirty="0" smtClean="0"/>
              <a:t>Explain and prepare a classified balance sheet.</a:t>
            </a:r>
            <a:br>
              <a:rPr lang="en-US" altLang="en-US" dirty="0" smtClean="0"/>
            </a:br>
            <a:r>
              <a:rPr lang="en-US" altLang="en-US" dirty="0" smtClean="0"/>
              <a:t/>
            </a:r>
            <a:br>
              <a:rPr lang="en-US" altLang="en-US" dirty="0" smtClean="0"/>
            </a:br>
            <a:endParaRPr lang="en-US" altLang="en-US" dirty="0" smtClean="0"/>
          </a:p>
        </p:txBody>
      </p:sp>
      <p:sp>
        <p:nvSpPr>
          <p:cNvPr id="15257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fld id="{84DD9CDB-D979-4A66-BC0B-050696D7D401}" type="slidenum">
              <a:rPr lang="en-US" altLang="en-US" sz="1200" smtClean="0">
                <a:solidFill>
                  <a:srgbClr val="898989"/>
                </a:solidFill>
                <a:latin typeface="Arial" charset="0"/>
              </a:rPr>
              <a:pPr eaLnBrk="1" hangingPunct="1">
                <a:spcBef>
                  <a:spcPct val="0"/>
                </a:spcBef>
                <a:buFontTx/>
                <a:buNone/>
              </a:pPr>
              <a:t>24</a:t>
            </a:fld>
            <a:endParaRPr lang="en-US" altLang="en-US" sz="1200" smtClean="0">
              <a:solidFill>
                <a:srgbClr val="898989"/>
              </a:solidFill>
              <a:latin typeface="Arial"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525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190502"/>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824412"/>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138113" y="4397794"/>
            <a:ext cx="8929687" cy="1751762"/>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63500" dist="20000" dir="5400000" rotWithShape="0">
              <a:srgbClr val="000000">
                <a:alpha val="37999"/>
              </a:srgbClr>
            </a:outerShdw>
          </a:effectLst>
        </p:spPr>
        <p:txBody>
          <a:bodyPr wrap="square" lIns="90488" tIns="44450" rIns="90488" bIns="44450">
            <a:spAutoFit/>
          </a:bodyPr>
          <a:lstStyle/>
          <a:p>
            <a:pPr algn="ctr">
              <a:spcBef>
                <a:spcPct val="50000"/>
              </a:spcBef>
              <a:defRPr/>
            </a:pPr>
            <a:r>
              <a:rPr lang="en-US" sz="2400" dirty="0">
                <a:latin typeface="Calibri" pitchFamily="-84" charset="0"/>
                <a:ea typeface="ＭＳ Ｐゴシック" pitchFamily="-84" charset="-128"/>
              </a:rPr>
              <a:t>Current items are </a:t>
            </a:r>
            <a:r>
              <a:rPr lang="en-US" sz="2400" dirty="0" smtClean="0">
                <a:latin typeface="Calibri" pitchFamily="-84" charset="0"/>
                <a:ea typeface="ＭＳ Ｐゴシック" pitchFamily="-84" charset="-128"/>
              </a:rPr>
              <a:t>expected </a:t>
            </a:r>
            <a:r>
              <a:rPr lang="en-US" sz="2400" dirty="0">
                <a:latin typeface="Calibri" pitchFamily="-84" charset="0"/>
                <a:ea typeface="ＭＳ Ｐゴシック" pitchFamily="-84" charset="-128"/>
              </a:rPr>
              <a:t>to come due </a:t>
            </a:r>
            <a:r>
              <a:rPr lang="en-US" sz="2400" dirty="0" smtClean="0">
                <a:latin typeface="Calibri" pitchFamily="-84" charset="0"/>
                <a:ea typeface="ＭＳ Ｐゴシック" pitchFamily="-84" charset="-128"/>
              </a:rPr>
              <a:t>(collected </a:t>
            </a:r>
            <a:r>
              <a:rPr lang="en-US" sz="2400" dirty="0">
                <a:latin typeface="Calibri" pitchFamily="-84" charset="0"/>
                <a:ea typeface="ＭＳ Ｐゴシック" pitchFamily="-84" charset="-128"/>
              </a:rPr>
              <a:t>and owed) within the longer of one year or the company’s normal operating cycle</a:t>
            </a:r>
            <a:r>
              <a:rPr lang="en-US" sz="2400" dirty="0" smtClean="0">
                <a:latin typeface="Calibri" pitchFamily="-84" charset="0"/>
                <a:ea typeface="ＭＳ Ｐゴシック" pitchFamily="-84" charset="-128"/>
              </a:rPr>
              <a:t>.</a:t>
            </a:r>
          </a:p>
          <a:p>
            <a:pPr algn="ctr">
              <a:spcBef>
                <a:spcPct val="50000"/>
              </a:spcBef>
              <a:defRPr/>
            </a:pPr>
            <a:r>
              <a:rPr lang="en-US" sz="2400" dirty="0">
                <a:latin typeface="Calibri" pitchFamily="-84" charset="0"/>
                <a:ea typeface="ＭＳ Ｐゴシック" pitchFamily="-84" charset="-128"/>
              </a:rPr>
              <a:t>Most operating cycles are less than one year, so most companies use a one year period in deciding what assets and liabilities are current</a:t>
            </a:r>
            <a:r>
              <a:rPr lang="en-US" sz="2400" dirty="0" smtClean="0">
                <a:latin typeface="Calibri" pitchFamily="-84" charset="0"/>
                <a:ea typeface="ＭＳ Ｐゴシック" pitchFamily="-84" charset="-128"/>
              </a:rPr>
              <a:t>.</a:t>
            </a:r>
            <a:endParaRPr lang="en-US" sz="2400" dirty="0">
              <a:latin typeface="Calibri" pitchFamily="-84" charset="0"/>
              <a:ea typeface="ＭＳ Ｐゴシック" pitchFamily="-84" charset="-128"/>
            </a:endParaRPr>
          </a:p>
        </p:txBody>
      </p:sp>
      <p:sp>
        <p:nvSpPr>
          <p:cNvPr id="153603" name="Rectangle 4"/>
          <p:cNvSpPr>
            <a:spLocks noGrp="1" noChangeArrowheads="1"/>
          </p:cNvSpPr>
          <p:nvPr>
            <p:ph type="title"/>
          </p:nvPr>
        </p:nvSpPr>
        <p:spPr>
          <a:xfrm>
            <a:off x="457200" y="457200"/>
            <a:ext cx="8229600" cy="960438"/>
          </a:xfrm>
        </p:spPr>
        <p:txBody>
          <a:bodyPr/>
          <a:lstStyle/>
          <a:p>
            <a:r>
              <a:rPr lang="en-US" altLang="en-US" b="1" dirty="0" smtClean="0"/>
              <a:t>Classified Balance Sheet</a:t>
            </a:r>
          </a:p>
        </p:txBody>
      </p:sp>
      <p:pic>
        <p:nvPicPr>
          <p:cNvPr id="15360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92250"/>
            <a:ext cx="8747125" cy="2698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53607"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fld id="{8820A65E-7B50-4B46-AC43-4D65D7E06215}" type="slidenum">
              <a:rPr lang="en-US" altLang="en-US" sz="1200" smtClean="0">
                <a:solidFill>
                  <a:srgbClr val="898989"/>
                </a:solidFill>
                <a:latin typeface="Arial" charset="0"/>
              </a:rPr>
              <a:pPr eaLnBrk="1" hangingPunct="1">
                <a:spcBef>
                  <a:spcPct val="0"/>
                </a:spcBef>
                <a:buFontTx/>
                <a:buNone/>
              </a:pPr>
              <a:t>25</a:t>
            </a:fld>
            <a:endParaRPr lang="en-US" altLang="en-US" sz="1200" smtClean="0">
              <a:solidFill>
                <a:srgbClr val="898989"/>
              </a:solidFill>
              <a:latin typeface="Arial" charset="0"/>
            </a:endParaRPr>
          </a:p>
        </p:txBody>
      </p:sp>
      <p:sp>
        <p:nvSpPr>
          <p:cNvPr id="8" name="Rounded Rectangle 7"/>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C3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Explain and prepare a classified balance sheet.</a:t>
            </a:r>
            <a:endParaRPr lang="en-US" sz="1100" dirty="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914400" y="1710796"/>
            <a:ext cx="7543800" cy="1567096"/>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90488" tIns="44450" rIns="90488" bIns="44450">
            <a:spAutoFit/>
          </a:bodyPr>
          <a:lstStyle/>
          <a:p>
            <a:pPr algn="ctr">
              <a:spcBef>
                <a:spcPct val="50000"/>
              </a:spcBef>
              <a:defRPr/>
            </a:pPr>
            <a:r>
              <a:rPr lang="en-US" sz="3200" dirty="0">
                <a:latin typeface="Calibri" pitchFamily="-84" charset="0"/>
                <a:ea typeface="ＭＳ Ｐゴシック" pitchFamily="-84" charset="-128"/>
              </a:rPr>
              <a:t>Current assets are expected to be sold, collected, or used within one year or the company’s operating cycle. </a:t>
            </a:r>
            <a:endParaRPr lang="en-US" sz="3200" dirty="0" smtClean="0">
              <a:latin typeface="Calibri" pitchFamily="-84" charset="0"/>
              <a:ea typeface="ＭＳ Ｐゴシック" pitchFamily="-84" charset="-128"/>
            </a:endParaRPr>
          </a:p>
        </p:txBody>
      </p:sp>
      <p:sp>
        <p:nvSpPr>
          <p:cNvPr id="154628" name="Title 3"/>
          <p:cNvSpPr>
            <a:spLocks noGrp="1"/>
          </p:cNvSpPr>
          <p:nvPr>
            <p:ph type="title"/>
          </p:nvPr>
        </p:nvSpPr>
        <p:spPr>
          <a:xfrm>
            <a:off x="457200" y="457200"/>
            <a:ext cx="8229600" cy="960438"/>
          </a:xfrm>
        </p:spPr>
        <p:txBody>
          <a:bodyPr/>
          <a:lstStyle/>
          <a:p>
            <a:r>
              <a:rPr lang="en-US" altLang="en-US" b="1" dirty="0" smtClean="0"/>
              <a:t>Current Assets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5463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fld id="{68090064-553F-4116-8242-917BBBDD7BCA}" type="slidenum">
              <a:rPr lang="en-US" altLang="en-US" sz="1200" smtClean="0">
                <a:solidFill>
                  <a:srgbClr val="898989"/>
                </a:solidFill>
                <a:latin typeface="Arial" charset="0"/>
              </a:rPr>
              <a:pPr eaLnBrk="1" hangingPunct="1">
                <a:spcBef>
                  <a:spcPct val="0"/>
                </a:spcBef>
                <a:buFontTx/>
                <a:buNone/>
              </a:pPr>
              <a:t>26</a:t>
            </a:fld>
            <a:endParaRPr lang="en-US" altLang="en-US" sz="1200" smtClean="0">
              <a:solidFill>
                <a:srgbClr val="898989"/>
              </a:solidFill>
              <a:latin typeface="Arial" charset="0"/>
            </a:endParaRPr>
          </a:p>
        </p:txBody>
      </p:sp>
      <p:sp>
        <p:nvSpPr>
          <p:cNvPr id="7" name="Rounded Rectangle 6"/>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C3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Explain and prepare a classified balance sheet.</a:t>
            </a:r>
            <a:endParaRPr lang="en-US" sz="1100" dirty="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609600" y="2001838"/>
            <a:ext cx="7924800" cy="950912"/>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90488" tIns="44450" rIns="90488" bIns="44450">
            <a:spAutoFit/>
          </a:bodyPr>
          <a:lstStyle/>
          <a:p>
            <a:pPr algn="ctr">
              <a:spcBef>
                <a:spcPct val="50000"/>
              </a:spcBef>
              <a:defRPr/>
            </a:pPr>
            <a:r>
              <a:rPr lang="en-US" sz="2800" dirty="0">
                <a:latin typeface="Calibri" pitchFamily="-84" charset="0"/>
                <a:ea typeface="ＭＳ Ｐゴシック" pitchFamily="-84" charset="-128"/>
              </a:rPr>
              <a:t>Long-term investments are expected to be held for more than one year or the operating cycle.</a:t>
            </a:r>
          </a:p>
        </p:txBody>
      </p:sp>
      <p:sp>
        <p:nvSpPr>
          <p:cNvPr id="155652" name="Title 1"/>
          <p:cNvSpPr>
            <a:spLocks noGrp="1"/>
          </p:cNvSpPr>
          <p:nvPr>
            <p:ph type="title"/>
          </p:nvPr>
        </p:nvSpPr>
        <p:spPr>
          <a:xfrm>
            <a:off x="457200" y="381000"/>
            <a:ext cx="8229600" cy="1143000"/>
          </a:xfrm>
        </p:spPr>
        <p:txBody>
          <a:bodyPr/>
          <a:lstStyle/>
          <a:p>
            <a:r>
              <a:rPr lang="en-US" altLang="en-US" b="1" dirty="0" smtClean="0"/>
              <a:t>Long-Term Investments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55654"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fld id="{8054CC55-EEFA-4AA2-8BC8-6B6B2840777A}" type="slidenum">
              <a:rPr lang="en-US" altLang="en-US" sz="1200" smtClean="0">
                <a:solidFill>
                  <a:srgbClr val="898989"/>
                </a:solidFill>
                <a:latin typeface="Arial" charset="0"/>
              </a:rPr>
              <a:pPr eaLnBrk="1" hangingPunct="1">
                <a:spcBef>
                  <a:spcPct val="0"/>
                </a:spcBef>
                <a:buFontTx/>
                <a:buNone/>
              </a:pPr>
              <a:t>27</a:t>
            </a:fld>
            <a:endParaRPr lang="en-US" altLang="en-US" sz="1200" smtClean="0">
              <a:solidFill>
                <a:srgbClr val="898989"/>
              </a:solidFill>
              <a:latin typeface="Arial" charset="0"/>
            </a:endParaRPr>
          </a:p>
        </p:txBody>
      </p:sp>
      <p:sp>
        <p:nvSpPr>
          <p:cNvPr id="7" name="Rounded Rectangle 6"/>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C3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Explain and prepare a classified balance sheet.</a:t>
            </a:r>
            <a:endParaRPr lang="en-US" sz="1100" dirty="0"/>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685800" y="2057400"/>
            <a:ext cx="7762875" cy="950913"/>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90488" tIns="44450" rIns="90488" bIns="44450">
            <a:spAutoFit/>
          </a:bodyPr>
          <a:lstStyle/>
          <a:p>
            <a:pPr algn="ctr">
              <a:spcBef>
                <a:spcPct val="50000"/>
              </a:spcBef>
              <a:defRPr/>
            </a:pPr>
            <a:r>
              <a:rPr lang="en-US" sz="2800" dirty="0">
                <a:latin typeface="Calibri" pitchFamily="-84" charset="0"/>
                <a:ea typeface="ＭＳ Ｐゴシック" pitchFamily="-84" charset="-128"/>
              </a:rPr>
              <a:t>Plant assets are tangible long-lived assets used to produce or sell products and services.</a:t>
            </a:r>
          </a:p>
        </p:txBody>
      </p:sp>
      <p:sp>
        <p:nvSpPr>
          <p:cNvPr id="156676" name="Title 1"/>
          <p:cNvSpPr>
            <a:spLocks noGrp="1"/>
          </p:cNvSpPr>
          <p:nvPr>
            <p:ph type="title"/>
          </p:nvPr>
        </p:nvSpPr>
        <p:spPr>
          <a:xfrm>
            <a:off x="457200" y="457200"/>
            <a:ext cx="8229600" cy="960438"/>
          </a:xfrm>
        </p:spPr>
        <p:txBody>
          <a:bodyPr/>
          <a:lstStyle/>
          <a:p>
            <a:r>
              <a:rPr lang="en-US" altLang="en-US" b="1" dirty="0" smtClean="0"/>
              <a:t>Plant Assets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5667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fld id="{3A3B7768-2C2C-4849-A321-D067226AB78A}" type="slidenum">
              <a:rPr lang="en-US" altLang="en-US" sz="1200" smtClean="0">
                <a:solidFill>
                  <a:srgbClr val="898989"/>
                </a:solidFill>
                <a:latin typeface="Arial" charset="0"/>
              </a:rPr>
              <a:pPr eaLnBrk="1" hangingPunct="1">
                <a:spcBef>
                  <a:spcPct val="0"/>
                </a:spcBef>
                <a:buFontTx/>
                <a:buNone/>
              </a:pPr>
              <a:t>28</a:t>
            </a:fld>
            <a:endParaRPr lang="en-US" altLang="en-US" sz="1200" smtClean="0">
              <a:solidFill>
                <a:srgbClr val="898989"/>
              </a:solidFill>
              <a:latin typeface="Arial" charset="0"/>
            </a:endParaRPr>
          </a:p>
        </p:txBody>
      </p:sp>
      <p:sp>
        <p:nvSpPr>
          <p:cNvPr id="7" name="Rounded Rectangle 6"/>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C3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Explain and prepare a classified balance sheet.</a:t>
            </a:r>
            <a:endParaRPr lang="en-US" sz="1100" dirty="0"/>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838200" y="2057400"/>
            <a:ext cx="7481888" cy="1382713"/>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90488" tIns="44450" rIns="90488" bIns="44450">
            <a:spAutoFit/>
          </a:bodyPr>
          <a:lstStyle/>
          <a:p>
            <a:pPr algn="ctr">
              <a:spcBef>
                <a:spcPct val="50000"/>
              </a:spcBef>
              <a:defRPr/>
            </a:pPr>
            <a:r>
              <a:rPr lang="en-US" sz="2800" dirty="0">
                <a:latin typeface="Calibri" pitchFamily="-84" charset="0"/>
                <a:ea typeface="ＭＳ Ｐゴシック" pitchFamily="-84" charset="-128"/>
              </a:rPr>
              <a:t>Intangible assets are long-term resources used to produce or sell products and services and that lack physical form.</a:t>
            </a:r>
          </a:p>
        </p:txBody>
      </p:sp>
      <p:sp>
        <p:nvSpPr>
          <p:cNvPr id="157700" name="Title 1"/>
          <p:cNvSpPr>
            <a:spLocks noGrp="1"/>
          </p:cNvSpPr>
          <p:nvPr>
            <p:ph type="title"/>
          </p:nvPr>
        </p:nvSpPr>
        <p:spPr>
          <a:xfrm>
            <a:off x="457200" y="457200"/>
            <a:ext cx="8229600" cy="960438"/>
          </a:xfrm>
        </p:spPr>
        <p:txBody>
          <a:bodyPr/>
          <a:lstStyle/>
          <a:p>
            <a:r>
              <a:rPr lang="en-US" altLang="en-US" b="1" dirty="0" smtClean="0"/>
              <a:t>Intangible Assets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5770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fld id="{9002C328-1763-4F1D-A9B7-D441E142ADC0}" type="slidenum">
              <a:rPr lang="en-US" altLang="en-US" sz="1200" smtClean="0">
                <a:solidFill>
                  <a:srgbClr val="898989"/>
                </a:solidFill>
                <a:latin typeface="Arial" charset="0"/>
              </a:rPr>
              <a:pPr eaLnBrk="1" hangingPunct="1">
                <a:spcBef>
                  <a:spcPct val="0"/>
                </a:spcBef>
                <a:buFontTx/>
                <a:buNone/>
              </a:pPr>
              <a:t>29</a:t>
            </a:fld>
            <a:endParaRPr lang="en-US" altLang="en-US" sz="1200" smtClean="0">
              <a:solidFill>
                <a:srgbClr val="898989"/>
              </a:solidFill>
              <a:latin typeface="Arial" charset="0"/>
            </a:endParaRPr>
          </a:p>
        </p:txBody>
      </p:sp>
      <p:sp>
        <p:nvSpPr>
          <p:cNvPr id="7" name="Rounded Rectangle 6"/>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C3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Explain and prepare a classified balance sheet.</a:t>
            </a:r>
            <a:endParaRPr lang="en-US" sz="1100"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4"/>
          <p:cNvSpPr>
            <a:spLocks noGrp="1"/>
          </p:cNvSpPr>
          <p:nvPr>
            <p:ph type="ctrTitle"/>
          </p:nvPr>
        </p:nvSpPr>
        <p:spPr>
          <a:xfrm>
            <a:off x="945776" y="1691699"/>
            <a:ext cx="7315200" cy="3124200"/>
          </a:xfrm>
        </p:spPr>
        <p:txBody>
          <a:bodyPr/>
          <a:lstStyle/>
          <a:p>
            <a:r>
              <a:rPr lang="en-US" altLang="en-US" dirty="0" smtClean="0"/>
              <a:t/>
            </a:r>
            <a:br>
              <a:rPr lang="en-US" altLang="en-US" dirty="0" smtClean="0"/>
            </a:br>
            <a:r>
              <a:rPr lang="en-US" altLang="en-US" dirty="0" smtClean="0"/>
              <a:t> P1:	 </a:t>
            </a:r>
            <a:br>
              <a:rPr lang="en-US" altLang="en-US" dirty="0" smtClean="0"/>
            </a:br>
            <a:r>
              <a:rPr lang="en-US" altLang="en-US" dirty="0" smtClean="0"/>
              <a:t>Prepare a work sheet and explain its usefulness.</a:t>
            </a:r>
          </a:p>
        </p:txBody>
      </p:sp>
      <p:sp>
        <p:nvSpPr>
          <p:cNvPr id="1331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fld id="{4B39968D-2923-40A7-8FDA-1B07B191104A}" type="slidenum">
              <a:rPr lang="en-US" altLang="en-US" sz="1200" smtClean="0">
                <a:solidFill>
                  <a:srgbClr val="898989"/>
                </a:solidFill>
                <a:latin typeface="Arial" charset="0"/>
              </a:rPr>
              <a:pPr eaLnBrk="1" hangingPunct="1">
                <a:spcBef>
                  <a:spcPct val="0"/>
                </a:spcBef>
                <a:buFontTx/>
                <a:buNone/>
              </a:pPr>
              <a:t>3</a:t>
            </a:fld>
            <a:endParaRPr lang="en-US" altLang="en-US" sz="1200" smtClean="0">
              <a:solidFill>
                <a:srgbClr val="898989"/>
              </a:solidFill>
              <a:latin typeface="Arial"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31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360613"/>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365" y="4831136"/>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346075" y="2133600"/>
            <a:ext cx="8458200" cy="950913"/>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90488" tIns="44450" rIns="90488" bIns="44450">
            <a:spAutoFit/>
          </a:bodyPr>
          <a:lstStyle/>
          <a:p>
            <a:pPr algn="ctr">
              <a:spcBef>
                <a:spcPct val="50000"/>
              </a:spcBef>
              <a:defRPr/>
            </a:pPr>
            <a:r>
              <a:rPr lang="en-US" sz="2800" dirty="0">
                <a:latin typeface="Calibri" pitchFamily="-84" charset="0"/>
                <a:ea typeface="ＭＳ Ｐゴシック" pitchFamily="-84" charset="-128"/>
              </a:rPr>
              <a:t>Current liabilities are obligations due within the longer of one year or the company’s operating cycle.</a:t>
            </a:r>
          </a:p>
        </p:txBody>
      </p:sp>
      <p:sp>
        <p:nvSpPr>
          <p:cNvPr id="158723" name="Title 1"/>
          <p:cNvSpPr>
            <a:spLocks noGrp="1"/>
          </p:cNvSpPr>
          <p:nvPr>
            <p:ph type="title"/>
          </p:nvPr>
        </p:nvSpPr>
        <p:spPr>
          <a:xfrm>
            <a:off x="457200" y="457200"/>
            <a:ext cx="8229600" cy="960438"/>
          </a:xfrm>
        </p:spPr>
        <p:txBody>
          <a:bodyPr/>
          <a:lstStyle/>
          <a:p>
            <a:r>
              <a:rPr lang="en-US" altLang="en-US" b="1" dirty="0" smtClean="0"/>
              <a:t>Current Liabilities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58726"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fld id="{EF78B18B-B9CC-4162-A7A4-065DD703C3D3}" type="slidenum">
              <a:rPr lang="en-US" altLang="en-US" sz="1200" smtClean="0">
                <a:solidFill>
                  <a:srgbClr val="898989"/>
                </a:solidFill>
                <a:latin typeface="Arial" charset="0"/>
              </a:rPr>
              <a:pPr eaLnBrk="1" hangingPunct="1">
                <a:spcBef>
                  <a:spcPct val="0"/>
                </a:spcBef>
                <a:buFontTx/>
                <a:buNone/>
              </a:pPr>
              <a:t>30</a:t>
            </a:fld>
            <a:endParaRPr lang="en-US" altLang="en-US" sz="1200" smtClean="0">
              <a:solidFill>
                <a:srgbClr val="898989"/>
              </a:solidFill>
              <a:latin typeface="Arial" charset="0"/>
            </a:endParaRPr>
          </a:p>
        </p:txBody>
      </p:sp>
      <p:sp>
        <p:nvSpPr>
          <p:cNvPr id="7" name="Rounded Rectangle 6"/>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C3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Explain and prepare a classified balance sheet.</a:t>
            </a:r>
            <a:endParaRPr lang="en-US" sz="1100" dirty="0"/>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661988" y="2286000"/>
            <a:ext cx="7848600" cy="1381125"/>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90488" tIns="44450" rIns="90488" bIns="44450">
            <a:spAutoFit/>
          </a:bodyPr>
          <a:lstStyle/>
          <a:p>
            <a:pPr algn="ctr">
              <a:spcBef>
                <a:spcPct val="50000"/>
              </a:spcBef>
              <a:defRPr/>
            </a:pPr>
            <a:r>
              <a:rPr lang="en-US" sz="2800" dirty="0">
                <a:latin typeface="Calibri" pitchFamily="-84" charset="0"/>
                <a:ea typeface="ＭＳ Ｐゴシック" pitchFamily="-84" charset="-128"/>
              </a:rPr>
              <a:t>Long-term liabilities are obligations not due within the longer of one year or the company’s operating cycle.</a:t>
            </a:r>
          </a:p>
        </p:txBody>
      </p:sp>
      <p:sp>
        <p:nvSpPr>
          <p:cNvPr id="159748" name="Title 1"/>
          <p:cNvSpPr>
            <a:spLocks noGrp="1"/>
          </p:cNvSpPr>
          <p:nvPr>
            <p:ph type="title"/>
          </p:nvPr>
        </p:nvSpPr>
        <p:spPr>
          <a:xfrm>
            <a:off x="457200" y="533400"/>
            <a:ext cx="8229600" cy="884238"/>
          </a:xfrm>
        </p:spPr>
        <p:txBody>
          <a:bodyPr/>
          <a:lstStyle/>
          <a:p>
            <a:r>
              <a:rPr lang="en-US" altLang="en-US" b="1" dirty="0" smtClean="0"/>
              <a:t>Long-Term Liabilities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5975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fld id="{7C34D06D-FA4C-452D-BA01-3C735AC4A9E1}" type="slidenum">
              <a:rPr lang="en-US" altLang="en-US" sz="1200" smtClean="0">
                <a:solidFill>
                  <a:srgbClr val="898989"/>
                </a:solidFill>
                <a:latin typeface="Arial" charset="0"/>
              </a:rPr>
              <a:pPr eaLnBrk="1" hangingPunct="1">
                <a:spcBef>
                  <a:spcPct val="0"/>
                </a:spcBef>
                <a:buFontTx/>
                <a:buNone/>
              </a:pPr>
              <a:t>31</a:t>
            </a:fld>
            <a:endParaRPr lang="en-US" altLang="en-US" sz="1200" smtClean="0">
              <a:solidFill>
                <a:srgbClr val="898989"/>
              </a:solidFill>
              <a:latin typeface="Arial" charset="0"/>
            </a:endParaRPr>
          </a:p>
        </p:txBody>
      </p:sp>
      <p:sp>
        <p:nvSpPr>
          <p:cNvPr id="7" name="Rounded Rectangle 6"/>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C3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Explain and prepare a classified balance sheet.</a:t>
            </a:r>
            <a:endParaRPr lang="en-US" sz="1100" dirty="0"/>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762000" y="2286000"/>
            <a:ext cx="7597775" cy="520700"/>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90488" tIns="44450" rIns="90488" bIns="44450">
            <a:spAutoFit/>
          </a:bodyPr>
          <a:lstStyle/>
          <a:p>
            <a:pPr algn="ctr">
              <a:spcBef>
                <a:spcPct val="50000"/>
              </a:spcBef>
              <a:defRPr/>
            </a:pPr>
            <a:r>
              <a:rPr lang="en-US" sz="2800" dirty="0">
                <a:latin typeface="Calibri" pitchFamily="-84" charset="0"/>
                <a:ea typeface="ＭＳ Ｐゴシック" pitchFamily="-84" charset="-128"/>
              </a:rPr>
              <a:t>Equity is the owner’s claim on the assets.  </a:t>
            </a:r>
          </a:p>
        </p:txBody>
      </p:sp>
      <p:sp>
        <p:nvSpPr>
          <p:cNvPr id="160772" name="Title 1"/>
          <p:cNvSpPr>
            <a:spLocks noGrp="1"/>
          </p:cNvSpPr>
          <p:nvPr>
            <p:ph type="title"/>
          </p:nvPr>
        </p:nvSpPr>
        <p:spPr>
          <a:xfrm>
            <a:off x="457200" y="457200"/>
            <a:ext cx="8229600" cy="960438"/>
          </a:xfrm>
        </p:spPr>
        <p:txBody>
          <a:bodyPr/>
          <a:lstStyle/>
          <a:p>
            <a:r>
              <a:rPr lang="en-US" altLang="en-US" b="1" dirty="0" smtClean="0"/>
              <a:t>Equity</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60774"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fld id="{1B7477B8-92B7-4D9C-ADF3-7929EF6A1762}" type="slidenum">
              <a:rPr lang="en-US" altLang="en-US" sz="1200" smtClean="0">
                <a:solidFill>
                  <a:srgbClr val="898989"/>
                </a:solidFill>
                <a:latin typeface="Arial" charset="0"/>
              </a:rPr>
              <a:pPr eaLnBrk="1" hangingPunct="1">
                <a:spcBef>
                  <a:spcPct val="0"/>
                </a:spcBef>
                <a:buFontTx/>
                <a:buNone/>
              </a:pPr>
              <a:t>32</a:t>
            </a:fld>
            <a:endParaRPr lang="en-US" altLang="en-US" sz="1200" smtClean="0">
              <a:solidFill>
                <a:srgbClr val="898989"/>
              </a:solidFill>
              <a:latin typeface="Arial" charset="0"/>
            </a:endParaRPr>
          </a:p>
        </p:txBody>
      </p:sp>
      <p:sp>
        <p:nvSpPr>
          <p:cNvPr id="7" name="Rounded Rectangle 6"/>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C3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Explain and prepare a classified balance sheet.</a:t>
            </a:r>
            <a:endParaRPr lang="en-US" sz="1100" dirty="0"/>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10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4-3</a:t>
            </a:r>
            <a:endParaRPr lang="en-US" sz="2400" b="1" dirty="0">
              <a:solidFill>
                <a:prstClr val="white"/>
              </a:solidFill>
            </a:endParaRPr>
          </a:p>
        </p:txBody>
      </p:sp>
      <p:sp>
        <p:nvSpPr>
          <p:cNvPr id="161795" name="Rectangle 5"/>
          <p:cNvSpPr>
            <a:spLocks noChangeArrowheads="1"/>
          </p:cNvSpPr>
          <p:nvPr/>
        </p:nvSpPr>
        <p:spPr bwMode="auto">
          <a:xfrm>
            <a:off x="2716213" y="1370013"/>
            <a:ext cx="3711575" cy="857250"/>
          </a:xfrm>
          <a:prstGeom prst="rect">
            <a:avLst/>
          </a:prstGeom>
          <a:solidFill>
            <a:srgbClr val="315D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endParaRPr lang="en-US" altLang="en-US" sz="1800">
              <a:solidFill>
                <a:srgbClr val="000000"/>
              </a:solidFill>
            </a:endParaRPr>
          </a:p>
        </p:txBody>
      </p:sp>
      <p:sp>
        <p:nvSpPr>
          <p:cNvPr id="161796" name="Rectangle 6"/>
          <p:cNvSpPr>
            <a:spLocks noChangeArrowheads="1"/>
          </p:cNvSpPr>
          <p:nvPr/>
        </p:nvSpPr>
        <p:spPr bwMode="auto">
          <a:xfrm>
            <a:off x="4884738" y="2020888"/>
            <a:ext cx="44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1300">
                <a:solidFill>
                  <a:srgbClr val="FFFFFF"/>
                </a:solidFill>
                <a:latin typeface="Arial" charset="0"/>
              </a:rPr>
              <a:t>Debit</a:t>
            </a:r>
            <a:endParaRPr lang="en-US" altLang="en-US" sz="1800">
              <a:solidFill>
                <a:srgbClr val="000000"/>
              </a:solidFill>
              <a:latin typeface="Arial" charset="0"/>
            </a:endParaRPr>
          </a:p>
        </p:txBody>
      </p:sp>
      <p:sp>
        <p:nvSpPr>
          <p:cNvPr id="161797" name="Rectangle 7"/>
          <p:cNvSpPr>
            <a:spLocks noChangeArrowheads="1"/>
          </p:cNvSpPr>
          <p:nvPr/>
        </p:nvSpPr>
        <p:spPr bwMode="auto">
          <a:xfrm>
            <a:off x="5762625" y="2020888"/>
            <a:ext cx="5048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1300">
                <a:solidFill>
                  <a:srgbClr val="FFFFFF"/>
                </a:solidFill>
                <a:latin typeface="Arial" charset="0"/>
              </a:rPr>
              <a:t>Credit</a:t>
            </a:r>
            <a:endParaRPr lang="en-US" altLang="en-US" sz="1800">
              <a:solidFill>
                <a:srgbClr val="000000"/>
              </a:solidFill>
              <a:latin typeface="Arial" charset="0"/>
            </a:endParaRPr>
          </a:p>
        </p:txBody>
      </p:sp>
      <p:sp>
        <p:nvSpPr>
          <p:cNvPr id="161798" name="Rectangle 8"/>
          <p:cNvSpPr>
            <a:spLocks noChangeArrowheads="1"/>
          </p:cNvSpPr>
          <p:nvPr/>
        </p:nvSpPr>
        <p:spPr bwMode="auto">
          <a:xfrm>
            <a:off x="2755900" y="2236788"/>
            <a:ext cx="44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1300">
                <a:solidFill>
                  <a:srgbClr val="000000"/>
                </a:solidFill>
                <a:latin typeface="Arial" charset="0"/>
              </a:rPr>
              <a:t>Cash</a:t>
            </a:r>
            <a:endParaRPr lang="en-US" altLang="en-US" sz="1800">
              <a:solidFill>
                <a:srgbClr val="000000"/>
              </a:solidFill>
              <a:latin typeface="Arial" charset="0"/>
            </a:endParaRPr>
          </a:p>
        </p:txBody>
      </p:sp>
      <p:sp>
        <p:nvSpPr>
          <p:cNvPr id="161799" name="Rectangle 9"/>
          <p:cNvSpPr>
            <a:spLocks noChangeArrowheads="1"/>
          </p:cNvSpPr>
          <p:nvPr/>
        </p:nvSpPr>
        <p:spPr bwMode="auto">
          <a:xfrm>
            <a:off x="4905375" y="223678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1300">
                <a:solidFill>
                  <a:srgbClr val="000000"/>
                </a:solidFill>
                <a:latin typeface="Arial" charset="0"/>
              </a:rPr>
              <a:t>$13,000</a:t>
            </a:r>
            <a:endParaRPr lang="en-US" altLang="en-US" sz="1800">
              <a:solidFill>
                <a:srgbClr val="000000"/>
              </a:solidFill>
              <a:latin typeface="Arial" charset="0"/>
            </a:endParaRPr>
          </a:p>
        </p:txBody>
      </p:sp>
      <p:sp>
        <p:nvSpPr>
          <p:cNvPr id="161800" name="Rectangle 10"/>
          <p:cNvSpPr>
            <a:spLocks noChangeArrowheads="1"/>
          </p:cNvSpPr>
          <p:nvPr/>
        </p:nvSpPr>
        <p:spPr bwMode="auto">
          <a:xfrm>
            <a:off x="2755900" y="2443163"/>
            <a:ext cx="15240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1300">
                <a:solidFill>
                  <a:srgbClr val="000000"/>
                </a:solidFill>
                <a:latin typeface="Arial" charset="0"/>
              </a:rPr>
              <a:t>Accounts receivable</a:t>
            </a:r>
            <a:endParaRPr lang="en-US" altLang="en-US" sz="1800">
              <a:solidFill>
                <a:srgbClr val="000000"/>
              </a:solidFill>
              <a:latin typeface="Arial" charset="0"/>
            </a:endParaRPr>
          </a:p>
        </p:txBody>
      </p:sp>
      <p:sp>
        <p:nvSpPr>
          <p:cNvPr id="161801" name="Rectangle 11"/>
          <p:cNvSpPr>
            <a:spLocks noChangeArrowheads="1"/>
          </p:cNvSpPr>
          <p:nvPr/>
        </p:nvSpPr>
        <p:spPr bwMode="auto">
          <a:xfrm>
            <a:off x="4995863" y="24431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1300">
                <a:solidFill>
                  <a:srgbClr val="000000"/>
                </a:solidFill>
                <a:latin typeface="Arial" charset="0"/>
              </a:rPr>
              <a:t>17,000</a:t>
            </a:r>
            <a:endParaRPr lang="en-US" altLang="en-US" sz="1800">
              <a:solidFill>
                <a:srgbClr val="000000"/>
              </a:solidFill>
              <a:latin typeface="Arial" charset="0"/>
            </a:endParaRPr>
          </a:p>
        </p:txBody>
      </p:sp>
      <p:sp>
        <p:nvSpPr>
          <p:cNvPr id="161802" name="Rectangle 12"/>
          <p:cNvSpPr>
            <a:spLocks noChangeArrowheads="1"/>
          </p:cNvSpPr>
          <p:nvPr/>
        </p:nvSpPr>
        <p:spPr bwMode="auto">
          <a:xfrm>
            <a:off x="2755900" y="2649538"/>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1300">
                <a:solidFill>
                  <a:srgbClr val="000000"/>
                </a:solidFill>
                <a:latin typeface="Arial" charset="0"/>
              </a:rPr>
              <a:t>Land</a:t>
            </a:r>
            <a:endParaRPr lang="en-US" altLang="en-US" sz="1800">
              <a:solidFill>
                <a:srgbClr val="000000"/>
              </a:solidFill>
              <a:latin typeface="Arial" charset="0"/>
            </a:endParaRPr>
          </a:p>
        </p:txBody>
      </p:sp>
      <p:sp>
        <p:nvSpPr>
          <p:cNvPr id="161803" name="Rectangle 13"/>
          <p:cNvSpPr>
            <a:spLocks noChangeArrowheads="1"/>
          </p:cNvSpPr>
          <p:nvPr/>
        </p:nvSpPr>
        <p:spPr bwMode="auto">
          <a:xfrm>
            <a:off x="4995863" y="264953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1300">
                <a:solidFill>
                  <a:srgbClr val="000000"/>
                </a:solidFill>
                <a:latin typeface="Arial" charset="0"/>
              </a:rPr>
              <a:t>85,000</a:t>
            </a:r>
            <a:endParaRPr lang="en-US" altLang="en-US" sz="1800">
              <a:solidFill>
                <a:srgbClr val="000000"/>
              </a:solidFill>
              <a:latin typeface="Arial" charset="0"/>
            </a:endParaRPr>
          </a:p>
        </p:txBody>
      </p:sp>
      <p:sp>
        <p:nvSpPr>
          <p:cNvPr id="161804" name="Rectangle 14"/>
          <p:cNvSpPr>
            <a:spLocks noChangeArrowheads="1"/>
          </p:cNvSpPr>
          <p:nvPr/>
        </p:nvSpPr>
        <p:spPr bwMode="auto">
          <a:xfrm>
            <a:off x="2755900" y="2855913"/>
            <a:ext cx="13525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1300">
                <a:solidFill>
                  <a:srgbClr val="000000"/>
                </a:solidFill>
                <a:latin typeface="Arial" charset="0"/>
              </a:rPr>
              <a:t>Accounts payable</a:t>
            </a:r>
            <a:endParaRPr lang="en-US" altLang="en-US" sz="1800">
              <a:solidFill>
                <a:srgbClr val="000000"/>
              </a:solidFill>
              <a:latin typeface="Arial" charset="0"/>
            </a:endParaRPr>
          </a:p>
        </p:txBody>
      </p:sp>
      <p:sp>
        <p:nvSpPr>
          <p:cNvPr id="161805" name="Rectangle 15"/>
          <p:cNvSpPr>
            <a:spLocks noChangeArrowheads="1"/>
          </p:cNvSpPr>
          <p:nvPr/>
        </p:nvSpPr>
        <p:spPr bwMode="auto">
          <a:xfrm>
            <a:off x="5802313" y="2855913"/>
            <a:ext cx="655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1300">
                <a:solidFill>
                  <a:srgbClr val="000000"/>
                </a:solidFill>
                <a:latin typeface="Arial" charset="0"/>
              </a:rPr>
              <a:t>$12,000</a:t>
            </a:r>
            <a:endParaRPr lang="en-US" altLang="en-US" sz="1800">
              <a:solidFill>
                <a:srgbClr val="000000"/>
              </a:solidFill>
              <a:latin typeface="Arial" charset="0"/>
            </a:endParaRPr>
          </a:p>
        </p:txBody>
      </p:sp>
      <p:sp>
        <p:nvSpPr>
          <p:cNvPr id="161806" name="Rectangle 16"/>
          <p:cNvSpPr>
            <a:spLocks noChangeArrowheads="1"/>
          </p:cNvSpPr>
          <p:nvPr/>
        </p:nvSpPr>
        <p:spPr bwMode="auto">
          <a:xfrm>
            <a:off x="2755900" y="3062288"/>
            <a:ext cx="1866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1300">
                <a:solidFill>
                  <a:srgbClr val="000000"/>
                </a:solidFill>
                <a:latin typeface="Arial" charset="0"/>
              </a:rPr>
              <a:t>Long-term notes payable</a:t>
            </a:r>
            <a:endParaRPr lang="en-US" altLang="en-US" sz="1800">
              <a:solidFill>
                <a:srgbClr val="000000"/>
              </a:solidFill>
              <a:latin typeface="Arial" charset="0"/>
            </a:endParaRPr>
          </a:p>
        </p:txBody>
      </p:sp>
      <p:sp>
        <p:nvSpPr>
          <p:cNvPr id="161807" name="Rectangle 17"/>
          <p:cNvSpPr>
            <a:spLocks noChangeArrowheads="1"/>
          </p:cNvSpPr>
          <p:nvPr/>
        </p:nvSpPr>
        <p:spPr bwMode="auto">
          <a:xfrm>
            <a:off x="5894388" y="306228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1300">
                <a:solidFill>
                  <a:srgbClr val="000000"/>
                </a:solidFill>
                <a:latin typeface="Arial" charset="0"/>
              </a:rPr>
              <a:t>33,000</a:t>
            </a:r>
            <a:endParaRPr lang="en-US" altLang="en-US" sz="1800">
              <a:solidFill>
                <a:srgbClr val="000000"/>
              </a:solidFill>
              <a:latin typeface="Arial" charset="0"/>
            </a:endParaRPr>
          </a:p>
        </p:txBody>
      </p:sp>
      <p:sp>
        <p:nvSpPr>
          <p:cNvPr id="161808" name="Rectangle 18"/>
          <p:cNvSpPr>
            <a:spLocks noChangeArrowheads="1"/>
          </p:cNvSpPr>
          <p:nvPr/>
        </p:nvSpPr>
        <p:spPr bwMode="auto">
          <a:xfrm>
            <a:off x="2755900" y="3268663"/>
            <a:ext cx="11001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1300">
                <a:solidFill>
                  <a:srgbClr val="000000"/>
                </a:solidFill>
                <a:latin typeface="Arial" charset="0"/>
              </a:rPr>
              <a:t>Magic, Capital</a:t>
            </a:r>
            <a:endParaRPr lang="en-US" altLang="en-US" sz="1800">
              <a:solidFill>
                <a:srgbClr val="000000"/>
              </a:solidFill>
              <a:latin typeface="Arial" charset="0"/>
            </a:endParaRPr>
          </a:p>
        </p:txBody>
      </p:sp>
      <p:sp>
        <p:nvSpPr>
          <p:cNvPr id="161809" name="Rectangle 19"/>
          <p:cNvSpPr>
            <a:spLocks noChangeArrowheads="1"/>
          </p:cNvSpPr>
          <p:nvPr/>
        </p:nvSpPr>
        <p:spPr bwMode="auto">
          <a:xfrm>
            <a:off x="5894388" y="32686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1300">
                <a:solidFill>
                  <a:srgbClr val="000000"/>
                </a:solidFill>
                <a:latin typeface="Arial" charset="0"/>
              </a:rPr>
              <a:t>75,000</a:t>
            </a:r>
            <a:endParaRPr lang="en-US" altLang="en-US" sz="1800">
              <a:solidFill>
                <a:srgbClr val="000000"/>
              </a:solidFill>
              <a:latin typeface="Arial" charset="0"/>
            </a:endParaRPr>
          </a:p>
        </p:txBody>
      </p:sp>
      <p:sp>
        <p:nvSpPr>
          <p:cNvPr id="161810" name="Rectangle 20"/>
          <p:cNvSpPr>
            <a:spLocks noChangeArrowheads="1"/>
          </p:cNvSpPr>
          <p:nvPr/>
        </p:nvSpPr>
        <p:spPr bwMode="auto">
          <a:xfrm>
            <a:off x="2755900" y="3475038"/>
            <a:ext cx="14732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1300">
                <a:solidFill>
                  <a:srgbClr val="000000"/>
                </a:solidFill>
                <a:latin typeface="Arial" charset="0"/>
              </a:rPr>
              <a:t>Magic, Withdrawals</a:t>
            </a:r>
            <a:endParaRPr lang="en-US" altLang="en-US" sz="1800">
              <a:solidFill>
                <a:srgbClr val="000000"/>
              </a:solidFill>
              <a:latin typeface="Arial" charset="0"/>
            </a:endParaRPr>
          </a:p>
        </p:txBody>
      </p:sp>
      <p:sp>
        <p:nvSpPr>
          <p:cNvPr id="161811" name="Rectangle 21"/>
          <p:cNvSpPr>
            <a:spLocks noChangeArrowheads="1"/>
          </p:cNvSpPr>
          <p:nvPr/>
        </p:nvSpPr>
        <p:spPr bwMode="auto">
          <a:xfrm>
            <a:off x="4995863" y="347503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1300">
                <a:solidFill>
                  <a:srgbClr val="000000"/>
                </a:solidFill>
                <a:latin typeface="Arial" charset="0"/>
              </a:rPr>
              <a:t>20,000</a:t>
            </a:r>
            <a:endParaRPr lang="en-US" altLang="en-US" sz="1800">
              <a:solidFill>
                <a:srgbClr val="000000"/>
              </a:solidFill>
              <a:latin typeface="Arial" charset="0"/>
            </a:endParaRPr>
          </a:p>
        </p:txBody>
      </p:sp>
      <p:sp>
        <p:nvSpPr>
          <p:cNvPr id="161812" name="Rectangle 22"/>
          <p:cNvSpPr>
            <a:spLocks noChangeArrowheads="1"/>
          </p:cNvSpPr>
          <p:nvPr/>
        </p:nvSpPr>
        <p:spPr bwMode="auto">
          <a:xfrm>
            <a:off x="2755900" y="3681413"/>
            <a:ext cx="977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1300">
                <a:solidFill>
                  <a:srgbClr val="000000"/>
                </a:solidFill>
                <a:latin typeface="Arial" charset="0"/>
              </a:rPr>
              <a:t>Fees earned</a:t>
            </a:r>
            <a:endParaRPr lang="en-US" altLang="en-US" sz="1800">
              <a:solidFill>
                <a:srgbClr val="000000"/>
              </a:solidFill>
              <a:latin typeface="Arial" charset="0"/>
            </a:endParaRPr>
          </a:p>
        </p:txBody>
      </p:sp>
      <p:sp>
        <p:nvSpPr>
          <p:cNvPr id="161813" name="Rectangle 23"/>
          <p:cNvSpPr>
            <a:spLocks noChangeArrowheads="1"/>
          </p:cNvSpPr>
          <p:nvPr/>
        </p:nvSpPr>
        <p:spPr bwMode="auto">
          <a:xfrm>
            <a:off x="5894388" y="368141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1300">
                <a:solidFill>
                  <a:srgbClr val="000000"/>
                </a:solidFill>
                <a:latin typeface="Arial" charset="0"/>
              </a:rPr>
              <a:t>79,000</a:t>
            </a:r>
            <a:endParaRPr lang="en-US" altLang="en-US" sz="1800">
              <a:solidFill>
                <a:srgbClr val="000000"/>
              </a:solidFill>
              <a:latin typeface="Arial" charset="0"/>
            </a:endParaRPr>
          </a:p>
        </p:txBody>
      </p:sp>
      <p:sp>
        <p:nvSpPr>
          <p:cNvPr id="161814" name="Rectangle 24"/>
          <p:cNvSpPr>
            <a:spLocks noChangeArrowheads="1"/>
          </p:cNvSpPr>
          <p:nvPr/>
        </p:nvSpPr>
        <p:spPr bwMode="auto">
          <a:xfrm>
            <a:off x="2755900" y="3887788"/>
            <a:ext cx="1322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1300">
                <a:solidFill>
                  <a:srgbClr val="000000"/>
                </a:solidFill>
                <a:latin typeface="Arial" charset="0"/>
              </a:rPr>
              <a:t>Salaries expense</a:t>
            </a:r>
            <a:endParaRPr lang="en-US" altLang="en-US" sz="1800">
              <a:solidFill>
                <a:srgbClr val="000000"/>
              </a:solidFill>
              <a:latin typeface="Arial" charset="0"/>
            </a:endParaRPr>
          </a:p>
        </p:txBody>
      </p:sp>
      <p:sp>
        <p:nvSpPr>
          <p:cNvPr id="161815" name="Rectangle 25"/>
          <p:cNvSpPr>
            <a:spLocks noChangeArrowheads="1"/>
          </p:cNvSpPr>
          <p:nvPr/>
        </p:nvSpPr>
        <p:spPr bwMode="auto">
          <a:xfrm>
            <a:off x="4995863" y="388778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1300">
                <a:solidFill>
                  <a:srgbClr val="000000"/>
                </a:solidFill>
                <a:latin typeface="Arial" charset="0"/>
              </a:rPr>
              <a:t>56,000</a:t>
            </a:r>
            <a:endParaRPr lang="en-US" altLang="en-US" sz="1800">
              <a:solidFill>
                <a:srgbClr val="000000"/>
              </a:solidFill>
              <a:latin typeface="Arial" charset="0"/>
            </a:endParaRPr>
          </a:p>
        </p:txBody>
      </p:sp>
      <p:sp>
        <p:nvSpPr>
          <p:cNvPr id="161816" name="Rectangle 26"/>
          <p:cNvSpPr>
            <a:spLocks noChangeArrowheads="1"/>
          </p:cNvSpPr>
          <p:nvPr/>
        </p:nvSpPr>
        <p:spPr bwMode="auto">
          <a:xfrm>
            <a:off x="2755900" y="4094163"/>
            <a:ext cx="17954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1300">
                <a:solidFill>
                  <a:srgbClr val="000000"/>
                </a:solidFill>
                <a:latin typeface="Arial" charset="0"/>
              </a:rPr>
              <a:t>Office supplies expense</a:t>
            </a:r>
            <a:endParaRPr lang="en-US" altLang="en-US" sz="1800">
              <a:solidFill>
                <a:srgbClr val="000000"/>
              </a:solidFill>
              <a:latin typeface="Arial" charset="0"/>
            </a:endParaRPr>
          </a:p>
        </p:txBody>
      </p:sp>
      <p:sp>
        <p:nvSpPr>
          <p:cNvPr id="161817" name="Rectangle 27"/>
          <p:cNvSpPr>
            <a:spLocks noChangeArrowheads="1"/>
          </p:cNvSpPr>
          <p:nvPr/>
        </p:nvSpPr>
        <p:spPr bwMode="auto">
          <a:xfrm>
            <a:off x="5086350" y="40941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1300">
                <a:solidFill>
                  <a:srgbClr val="000000"/>
                </a:solidFill>
                <a:latin typeface="Arial" charset="0"/>
              </a:rPr>
              <a:t>8,000</a:t>
            </a:r>
            <a:endParaRPr lang="en-US" altLang="en-US" sz="1800">
              <a:solidFill>
                <a:srgbClr val="000000"/>
              </a:solidFill>
              <a:latin typeface="Arial" charset="0"/>
            </a:endParaRPr>
          </a:p>
        </p:txBody>
      </p:sp>
      <p:sp>
        <p:nvSpPr>
          <p:cNvPr id="161818" name="Rectangle 28"/>
          <p:cNvSpPr>
            <a:spLocks noChangeArrowheads="1"/>
          </p:cNvSpPr>
          <p:nvPr/>
        </p:nvSpPr>
        <p:spPr bwMode="auto">
          <a:xfrm>
            <a:off x="2755900" y="4300538"/>
            <a:ext cx="5143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1300">
                <a:solidFill>
                  <a:srgbClr val="000000"/>
                </a:solidFill>
                <a:latin typeface="Arial" charset="0"/>
              </a:rPr>
              <a:t>Totals</a:t>
            </a:r>
            <a:endParaRPr lang="en-US" altLang="en-US" sz="1800">
              <a:solidFill>
                <a:srgbClr val="000000"/>
              </a:solidFill>
              <a:latin typeface="Arial" charset="0"/>
            </a:endParaRPr>
          </a:p>
        </p:txBody>
      </p:sp>
      <p:sp>
        <p:nvSpPr>
          <p:cNvPr id="161819" name="Rectangle 29"/>
          <p:cNvSpPr>
            <a:spLocks noChangeArrowheads="1"/>
          </p:cNvSpPr>
          <p:nvPr/>
        </p:nvSpPr>
        <p:spPr bwMode="auto">
          <a:xfrm>
            <a:off x="4814888" y="4300538"/>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1300">
                <a:solidFill>
                  <a:srgbClr val="000000"/>
                </a:solidFill>
                <a:latin typeface="Arial" charset="0"/>
              </a:rPr>
              <a:t>$199,000</a:t>
            </a:r>
            <a:endParaRPr lang="en-US" altLang="en-US" sz="1800">
              <a:solidFill>
                <a:srgbClr val="000000"/>
              </a:solidFill>
              <a:latin typeface="Arial" charset="0"/>
            </a:endParaRPr>
          </a:p>
        </p:txBody>
      </p:sp>
      <p:sp>
        <p:nvSpPr>
          <p:cNvPr id="161820" name="Rectangle 30"/>
          <p:cNvSpPr>
            <a:spLocks noChangeArrowheads="1"/>
          </p:cNvSpPr>
          <p:nvPr/>
        </p:nvSpPr>
        <p:spPr bwMode="auto">
          <a:xfrm>
            <a:off x="5711825" y="4300538"/>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1300">
                <a:solidFill>
                  <a:srgbClr val="000000"/>
                </a:solidFill>
                <a:latin typeface="Arial" charset="0"/>
              </a:rPr>
              <a:t>$199,000</a:t>
            </a:r>
            <a:endParaRPr lang="en-US" altLang="en-US" sz="1800">
              <a:solidFill>
                <a:srgbClr val="000000"/>
              </a:solidFill>
              <a:latin typeface="Arial" charset="0"/>
            </a:endParaRPr>
          </a:p>
        </p:txBody>
      </p:sp>
      <p:sp>
        <p:nvSpPr>
          <p:cNvPr id="161821" name="Rectangle 31"/>
          <p:cNvSpPr>
            <a:spLocks noChangeArrowheads="1"/>
          </p:cNvSpPr>
          <p:nvPr/>
        </p:nvSpPr>
        <p:spPr bwMode="auto">
          <a:xfrm>
            <a:off x="3956050" y="1390650"/>
            <a:ext cx="1322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1300" b="1">
                <a:solidFill>
                  <a:srgbClr val="FFFFFF"/>
                </a:solidFill>
                <a:latin typeface="Arial" charset="0"/>
              </a:rPr>
              <a:t>Magic Company</a:t>
            </a:r>
            <a:endParaRPr lang="en-US" altLang="en-US" sz="1800">
              <a:solidFill>
                <a:srgbClr val="000000"/>
              </a:solidFill>
              <a:latin typeface="Arial" charset="0"/>
            </a:endParaRPr>
          </a:p>
        </p:txBody>
      </p:sp>
      <p:sp>
        <p:nvSpPr>
          <p:cNvPr id="161822" name="Rectangle 32"/>
          <p:cNvSpPr>
            <a:spLocks noChangeArrowheads="1"/>
          </p:cNvSpPr>
          <p:nvPr/>
        </p:nvSpPr>
        <p:spPr bwMode="auto">
          <a:xfrm>
            <a:off x="3784600" y="1608138"/>
            <a:ext cx="16954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1300">
                <a:solidFill>
                  <a:srgbClr val="FFFFFF"/>
                </a:solidFill>
                <a:latin typeface="Arial" charset="0"/>
              </a:rPr>
              <a:t>Adjusted Trial Balance</a:t>
            </a:r>
            <a:endParaRPr lang="en-US" altLang="en-US" sz="1800">
              <a:solidFill>
                <a:srgbClr val="000000"/>
              </a:solidFill>
              <a:latin typeface="Arial" charset="0"/>
            </a:endParaRPr>
          </a:p>
        </p:txBody>
      </p:sp>
      <p:sp>
        <p:nvSpPr>
          <p:cNvPr id="161823" name="Rectangle 33"/>
          <p:cNvSpPr>
            <a:spLocks noChangeArrowheads="1"/>
          </p:cNvSpPr>
          <p:nvPr/>
        </p:nvSpPr>
        <p:spPr bwMode="auto">
          <a:xfrm>
            <a:off x="3856038" y="1814513"/>
            <a:ext cx="146835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1300" dirty="0">
                <a:solidFill>
                  <a:srgbClr val="FFFFFF"/>
                </a:solidFill>
                <a:latin typeface="Arial" charset="0"/>
              </a:rPr>
              <a:t>December 31, </a:t>
            </a:r>
            <a:r>
              <a:rPr lang="en-US" altLang="en-US" sz="1300" dirty="0" smtClean="0">
                <a:solidFill>
                  <a:srgbClr val="FFFFFF"/>
                </a:solidFill>
                <a:latin typeface="Arial" charset="0"/>
              </a:rPr>
              <a:t>2017</a:t>
            </a:r>
            <a:endParaRPr lang="en-US" altLang="en-US" sz="1800" dirty="0">
              <a:solidFill>
                <a:srgbClr val="000000"/>
              </a:solidFill>
              <a:latin typeface="Arial" charset="0"/>
            </a:endParaRPr>
          </a:p>
        </p:txBody>
      </p:sp>
      <p:sp>
        <p:nvSpPr>
          <p:cNvPr id="161824" name="Rectangle 34"/>
          <p:cNvSpPr>
            <a:spLocks noChangeArrowheads="1"/>
          </p:cNvSpPr>
          <p:nvPr/>
        </p:nvSpPr>
        <p:spPr bwMode="auto">
          <a:xfrm>
            <a:off x="1857375" y="762000"/>
            <a:ext cx="5346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1300">
                <a:solidFill>
                  <a:srgbClr val="000000"/>
                </a:solidFill>
                <a:latin typeface="Arial" charset="0"/>
              </a:rPr>
              <a:t>Use the adjusted trial balance of Magic Company to prepare its classified </a:t>
            </a:r>
            <a:endParaRPr lang="en-US" altLang="en-US" sz="1800">
              <a:solidFill>
                <a:srgbClr val="000000"/>
              </a:solidFill>
              <a:latin typeface="Arial" charset="0"/>
            </a:endParaRPr>
          </a:p>
        </p:txBody>
      </p:sp>
      <p:sp>
        <p:nvSpPr>
          <p:cNvPr id="161825" name="Rectangle 35"/>
          <p:cNvSpPr>
            <a:spLocks noChangeArrowheads="1"/>
          </p:cNvSpPr>
          <p:nvPr/>
        </p:nvSpPr>
        <p:spPr bwMode="auto">
          <a:xfrm>
            <a:off x="1857375" y="957263"/>
            <a:ext cx="301044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1300" dirty="0">
                <a:solidFill>
                  <a:srgbClr val="000000"/>
                </a:solidFill>
                <a:latin typeface="Arial" charset="0"/>
              </a:rPr>
              <a:t>balance sheet as of December 31, </a:t>
            </a:r>
            <a:r>
              <a:rPr lang="en-US" altLang="en-US" sz="1300" dirty="0" smtClean="0">
                <a:solidFill>
                  <a:srgbClr val="000000"/>
                </a:solidFill>
                <a:latin typeface="Arial" charset="0"/>
              </a:rPr>
              <a:t>2017.</a:t>
            </a:r>
            <a:endParaRPr lang="en-US" altLang="en-US" sz="1800" dirty="0">
              <a:solidFill>
                <a:srgbClr val="000000"/>
              </a:solidFill>
              <a:latin typeface="Arial" charset="0"/>
            </a:endParaRPr>
          </a:p>
        </p:txBody>
      </p:sp>
      <p:sp>
        <p:nvSpPr>
          <p:cNvPr id="161826" name="Rectangle 36"/>
          <p:cNvSpPr>
            <a:spLocks noChangeArrowheads="1"/>
          </p:cNvSpPr>
          <p:nvPr/>
        </p:nvSpPr>
        <p:spPr bwMode="auto">
          <a:xfrm>
            <a:off x="2705100" y="1360488"/>
            <a:ext cx="20638" cy="866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endParaRPr lang="en-US" altLang="en-US" sz="1800">
              <a:solidFill>
                <a:srgbClr val="000000"/>
              </a:solidFill>
            </a:endParaRPr>
          </a:p>
        </p:txBody>
      </p:sp>
      <p:sp>
        <p:nvSpPr>
          <p:cNvPr id="161827" name="Rectangle 37"/>
          <p:cNvSpPr>
            <a:spLocks noChangeArrowheads="1"/>
          </p:cNvSpPr>
          <p:nvPr/>
        </p:nvSpPr>
        <p:spPr bwMode="auto">
          <a:xfrm>
            <a:off x="6408738" y="2000250"/>
            <a:ext cx="19050"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endParaRPr lang="en-US" altLang="en-US" sz="1800">
              <a:solidFill>
                <a:srgbClr val="000000"/>
              </a:solidFill>
            </a:endParaRPr>
          </a:p>
        </p:txBody>
      </p:sp>
      <p:sp>
        <p:nvSpPr>
          <p:cNvPr id="161828" name="Rectangle 38"/>
          <p:cNvSpPr>
            <a:spLocks noChangeArrowheads="1"/>
          </p:cNvSpPr>
          <p:nvPr/>
        </p:nvSpPr>
        <p:spPr bwMode="auto">
          <a:xfrm>
            <a:off x="2725738" y="1360488"/>
            <a:ext cx="37020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endParaRPr lang="en-US" altLang="en-US" sz="1800">
              <a:solidFill>
                <a:srgbClr val="000000"/>
              </a:solidFill>
            </a:endParaRPr>
          </a:p>
        </p:txBody>
      </p:sp>
      <p:sp>
        <p:nvSpPr>
          <p:cNvPr id="161829" name="Rectangle 39"/>
          <p:cNvSpPr>
            <a:spLocks noChangeArrowheads="1"/>
          </p:cNvSpPr>
          <p:nvPr/>
        </p:nvSpPr>
        <p:spPr bwMode="auto">
          <a:xfrm>
            <a:off x="2725738" y="2206625"/>
            <a:ext cx="37020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endParaRPr lang="en-US" altLang="en-US" sz="1800">
              <a:solidFill>
                <a:srgbClr val="000000"/>
              </a:solidFill>
            </a:endParaRPr>
          </a:p>
        </p:txBody>
      </p:sp>
      <p:sp>
        <p:nvSpPr>
          <p:cNvPr id="161830" name="Line 40"/>
          <p:cNvSpPr>
            <a:spLocks noChangeShapeType="1"/>
          </p:cNvSpPr>
          <p:nvPr/>
        </p:nvSpPr>
        <p:spPr bwMode="auto">
          <a:xfrm>
            <a:off x="4622800" y="4279900"/>
            <a:ext cx="18049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1831" name="Rectangle 41"/>
          <p:cNvSpPr>
            <a:spLocks noChangeArrowheads="1"/>
          </p:cNvSpPr>
          <p:nvPr/>
        </p:nvSpPr>
        <p:spPr bwMode="auto">
          <a:xfrm>
            <a:off x="4622800" y="4279900"/>
            <a:ext cx="18049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endParaRPr lang="en-US" altLang="en-US" sz="1800">
              <a:solidFill>
                <a:srgbClr val="000000"/>
              </a:solidFill>
            </a:endParaRPr>
          </a:p>
        </p:txBody>
      </p:sp>
      <p:sp>
        <p:nvSpPr>
          <p:cNvPr id="161832" name="Line 42"/>
          <p:cNvSpPr>
            <a:spLocks noChangeShapeType="1"/>
          </p:cNvSpPr>
          <p:nvPr/>
        </p:nvSpPr>
        <p:spPr bwMode="auto">
          <a:xfrm>
            <a:off x="4622800" y="4486275"/>
            <a:ext cx="18049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1833" name="Rectangle 43"/>
          <p:cNvSpPr>
            <a:spLocks noChangeArrowheads="1"/>
          </p:cNvSpPr>
          <p:nvPr/>
        </p:nvSpPr>
        <p:spPr bwMode="auto">
          <a:xfrm>
            <a:off x="4622800" y="4486275"/>
            <a:ext cx="18049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endParaRPr lang="en-US" altLang="en-US" sz="1800">
              <a:solidFill>
                <a:srgbClr val="000000"/>
              </a:solidFill>
            </a:endParaRPr>
          </a:p>
        </p:txBody>
      </p:sp>
      <p:sp>
        <p:nvSpPr>
          <p:cNvPr id="161834" name="Line 44"/>
          <p:cNvSpPr>
            <a:spLocks noChangeShapeType="1"/>
          </p:cNvSpPr>
          <p:nvPr/>
        </p:nvSpPr>
        <p:spPr bwMode="auto">
          <a:xfrm>
            <a:off x="4622800" y="4506913"/>
            <a:ext cx="18049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1835" name="Rectangle 45"/>
          <p:cNvSpPr>
            <a:spLocks noChangeArrowheads="1"/>
          </p:cNvSpPr>
          <p:nvPr/>
        </p:nvSpPr>
        <p:spPr bwMode="auto">
          <a:xfrm>
            <a:off x="4622800" y="4506913"/>
            <a:ext cx="18049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endParaRPr lang="en-US" altLang="en-US" sz="1800">
              <a:solidFill>
                <a:srgbClr val="000000"/>
              </a:solidFill>
            </a:endParaRPr>
          </a:p>
        </p:txBody>
      </p:sp>
      <p:sp>
        <p:nvSpPr>
          <p:cNvPr id="161837" name="Slide Number Placeholder 4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fld id="{FFE728F4-483E-41F6-8DBF-96B9ED050E5B}" type="slidenum">
              <a:rPr lang="en-US" altLang="en-US" sz="1200" smtClean="0">
                <a:solidFill>
                  <a:srgbClr val="898989"/>
                </a:solidFill>
                <a:latin typeface="Arial" charset="0"/>
              </a:rPr>
              <a:pPr eaLnBrk="1" hangingPunct="1">
                <a:spcBef>
                  <a:spcPct val="0"/>
                </a:spcBef>
                <a:buFontTx/>
                <a:buNone/>
              </a:pPr>
              <a:t>33</a:t>
            </a:fld>
            <a:endParaRPr lang="en-US" altLang="en-US" sz="1200" smtClean="0">
              <a:solidFill>
                <a:srgbClr val="898989"/>
              </a:solidFill>
              <a:latin typeface="Arial" charset="0"/>
            </a:endParaRPr>
          </a:p>
        </p:txBody>
      </p:sp>
      <p:sp>
        <p:nvSpPr>
          <p:cNvPr id="46" name="Rounded Rectangle 45"/>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C3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Explain and prepare a classified balance sheet.</a:t>
            </a:r>
            <a:endParaRPr lang="en-US" sz="1100" dirty="0"/>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4-3 SOLUTION</a:t>
            </a:r>
            <a:endParaRPr lang="en-US" sz="2400" b="1" dirty="0">
              <a:solidFill>
                <a:prstClr val="white"/>
              </a:solidFill>
            </a:endParaRPr>
          </a:p>
        </p:txBody>
      </p:sp>
      <p:sp>
        <p:nvSpPr>
          <p:cNvPr id="7" name="Rectangle 6"/>
          <p:cNvSpPr>
            <a:spLocks noChangeArrowheads="1"/>
          </p:cNvSpPr>
          <p:nvPr/>
        </p:nvSpPr>
        <p:spPr bwMode="auto">
          <a:xfrm>
            <a:off x="4581525" y="1230313"/>
            <a:ext cx="3600450" cy="236537"/>
          </a:xfrm>
          <a:prstGeom prst="rect">
            <a:avLst/>
          </a:prstGeom>
          <a:solidFill>
            <a:srgbClr val="315D88"/>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7"/>
          <p:cNvSpPr>
            <a:spLocks noChangeArrowheads="1"/>
          </p:cNvSpPr>
          <p:nvPr/>
        </p:nvSpPr>
        <p:spPr bwMode="auto">
          <a:xfrm>
            <a:off x="4581525" y="1455738"/>
            <a:ext cx="3600450" cy="217487"/>
          </a:xfrm>
          <a:prstGeom prst="rect">
            <a:avLst/>
          </a:prstGeom>
          <a:solidFill>
            <a:srgbClr val="315D88"/>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 name="Rectangle 8"/>
          <p:cNvSpPr>
            <a:spLocks noChangeArrowheads="1"/>
          </p:cNvSpPr>
          <p:nvPr/>
        </p:nvSpPr>
        <p:spPr bwMode="auto">
          <a:xfrm>
            <a:off x="4581525" y="1662113"/>
            <a:ext cx="3600450" cy="238125"/>
          </a:xfrm>
          <a:prstGeom prst="rect">
            <a:avLst/>
          </a:prstGeom>
          <a:solidFill>
            <a:srgbClr val="315D88"/>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7" name="Rectangle 19"/>
          <p:cNvSpPr>
            <a:spLocks noChangeArrowheads="1"/>
          </p:cNvSpPr>
          <p:nvPr/>
        </p:nvSpPr>
        <p:spPr bwMode="auto">
          <a:xfrm>
            <a:off x="4622800" y="2125663"/>
            <a:ext cx="1220788"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Current assets</a:t>
            </a:r>
            <a:endParaRPr lang="en-US" dirty="0" smtClean="0">
              <a:solidFill>
                <a:prstClr val="black"/>
              </a:solidFill>
              <a:cs typeface="+mn-cs"/>
            </a:endParaRPr>
          </a:p>
        </p:txBody>
      </p:sp>
      <p:sp>
        <p:nvSpPr>
          <p:cNvPr id="70" name="Rectangle 22"/>
          <p:cNvSpPr>
            <a:spLocks noChangeArrowheads="1"/>
          </p:cNvSpPr>
          <p:nvPr/>
        </p:nvSpPr>
        <p:spPr bwMode="auto">
          <a:xfrm>
            <a:off x="4713288" y="2343150"/>
            <a:ext cx="4540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71" name="Rectangle 23"/>
          <p:cNvSpPr>
            <a:spLocks noChangeArrowheads="1"/>
          </p:cNvSpPr>
          <p:nvPr/>
        </p:nvSpPr>
        <p:spPr bwMode="auto">
          <a:xfrm>
            <a:off x="7548563" y="2343150"/>
            <a:ext cx="604837"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$13,000</a:t>
            </a:r>
            <a:endParaRPr lang="en-US" dirty="0" smtClean="0">
              <a:solidFill>
                <a:prstClr val="black"/>
              </a:solidFill>
              <a:cs typeface="+mn-cs"/>
            </a:endParaRPr>
          </a:p>
        </p:txBody>
      </p:sp>
      <p:sp>
        <p:nvSpPr>
          <p:cNvPr id="74" name="Rectangle 26"/>
          <p:cNvSpPr>
            <a:spLocks noChangeArrowheads="1"/>
          </p:cNvSpPr>
          <p:nvPr/>
        </p:nvSpPr>
        <p:spPr bwMode="auto">
          <a:xfrm>
            <a:off x="4713288" y="2547938"/>
            <a:ext cx="152241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receivable</a:t>
            </a:r>
            <a:endParaRPr lang="en-US" dirty="0" smtClean="0">
              <a:solidFill>
                <a:prstClr val="black"/>
              </a:solidFill>
              <a:cs typeface="+mn-cs"/>
            </a:endParaRPr>
          </a:p>
        </p:txBody>
      </p:sp>
      <p:sp>
        <p:nvSpPr>
          <p:cNvPr id="79" name="Rectangle 27"/>
          <p:cNvSpPr>
            <a:spLocks noChangeArrowheads="1"/>
          </p:cNvSpPr>
          <p:nvPr/>
        </p:nvSpPr>
        <p:spPr bwMode="auto">
          <a:xfrm>
            <a:off x="7642225" y="2547938"/>
            <a:ext cx="511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17,000</a:t>
            </a:r>
            <a:endParaRPr lang="en-US" dirty="0" smtClean="0">
              <a:solidFill>
                <a:prstClr val="black"/>
              </a:solidFill>
              <a:cs typeface="+mn-cs"/>
            </a:endParaRPr>
          </a:p>
        </p:txBody>
      </p:sp>
      <p:sp>
        <p:nvSpPr>
          <p:cNvPr id="82" name="Rectangle 30"/>
          <p:cNvSpPr>
            <a:spLocks noChangeArrowheads="1"/>
          </p:cNvSpPr>
          <p:nvPr/>
        </p:nvSpPr>
        <p:spPr bwMode="auto">
          <a:xfrm>
            <a:off x="4803775" y="2754313"/>
            <a:ext cx="14922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Total current assets</a:t>
            </a:r>
            <a:endParaRPr lang="en-US" dirty="0" smtClean="0">
              <a:solidFill>
                <a:prstClr val="black"/>
              </a:solidFill>
              <a:cs typeface="+mn-cs"/>
            </a:endParaRPr>
          </a:p>
        </p:txBody>
      </p:sp>
      <p:sp>
        <p:nvSpPr>
          <p:cNvPr id="83" name="Rectangle 31"/>
          <p:cNvSpPr>
            <a:spLocks noChangeArrowheads="1"/>
          </p:cNvSpPr>
          <p:nvPr/>
        </p:nvSpPr>
        <p:spPr bwMode="auto">
          <a:xfrm>
            <a:off x="7642225" y="2754313"/>
            <a:ext cx="511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30,000</a:t>
            </a:r>
            <a:endParaRPr lang="en-US" dirty="0" smtClean="0">
              <a:solidFill>
                <a:prstClr val="black"/>
              </a:solidFill>
              <a:cs typeface="+mn-cs"/>
            </a:endParaRPr>
          </a:p>
        </p:txBody>
      </p:sp>
      <p:sp>
        <p:nvSpPr>
          <p:cNvPr id="86" name="Rectangle 34"/>
          <p:cNvSpPr>
            <a:spLocks noChangeArrowheads="1"/>
          </p:cNvSpPr>
          <p:nvPr/>
        </p:nvSpPr>
        <p:spPr bwMode="auto">
          <a:xfrm>
            <a:off x="4622800" y="2960688"/>
            <a:ext cx="1028700"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Plant assets</a:t>
            </a:r>
            <a:endParaRPr lang="en-US" dirty="0" smtClean="0">
              <a:solidFill>
                <a:prstClr val="black"/>
              </a:solidFill>
              <a:cs typeface="+mn-cs"/>
            </a:endParaRPr>
          </a:p>
        </p:txBody>
      </p:sp>
      <p:sp>
        <p:nvSpPr>
          <p:cNvPr id="89" name="Rectangle 37"/>
          <p:cNvSpPr>
            <a:spLocks noChangeArrowheads="1"/>
          </p:cNvSpPr>
          <p:nvPr/>
        </p:nvSpPr>
        <p:spPr bwMode="auto">
          <a:xfrm>
            <a:off x="4713288" y="3176588"/>
            <a:ext cx="43338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Land</a:t>
            </a:r>
            <a:endParaRPr lang="en-US" dirty="0" smtClean="0">
              <a:solidFill>
                <a:prstClr val="black"/>
              </a:solidFill>
              <a:cs typeface="+mn-cs"/>
            </a:endParaRPr>
          </a:p>
        </p:txBody>
      </p:sp>
      <p:sp>
        <p:nvSpPr>
          <p:cNvPr id="90" name="Rectangle 38"/>
          <p:cNvSpPr>
            <a:spLocks noChangeArrowheads="1"/>
          </p:cNvSpPr>
          <p:nvPr/>
        </p:nvSpPr>
        <p:spPr bwMode="auto">
          <a:xfrm>
            <a:off x="7642225" y="3176588"/>
            <a:ext cx="511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85,000</a:t>
            </a:r>
            <a:endParaRPr lang="en-US" dirty="0" smtClean="0">
              <a:solidFill>
                <a:prstClr val="black"/>
              </a:solidFill>
              <a:cs typeface="+mn-cs"/>
            </a:endParaRPr>
          </a:p>
        </p:txBody>
      </p:sp>
      <p:sp>
        <p:nvSpPr>
          <p:cNvPr id="93" name="Rectangle 41"/>
          <p:cNvSpPr>
            <a:spLocks noChangeArrowheads="1"/>
          </p:cNvSpPr>
          <p:nvPr/>
        </p:nvSpPr>
        <p:spPr bwMode="auto">
          <a:xfrm>
            <a:off x="4803775" y="3382963"/>
            <a:ext cx="13414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Total plant assets</a:t>
            </a:r>
            <a:endParaRPr lang="en-US" dirty="0" smtClean="0">
              <a:solidFill>
                <a:prstClr val="black"/>
              </a:solidFill>
              <a:cs typeface="+mn-cs"/>
            </a:endParaRPr>
          </a:p>
        </p:txBody>
      </p:sp>
      <p:sp>
        <p:nvSpPr>
          <p:cNvPr id="94" name="Rectangle 42"/>
          <p:cNvSpPr>
            <a:spLocks noChangeArrowheads="1"/>
          </p:cNvSpPr>
          <p:nvPr/>
        </p:nvSpPr>
        <p:spPr bwMode="auto">
          <a:xfrm>
            <a:off x="7642225" y="3382963"/>
            <a:ext cx="511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85,000</a:t>
            </a:r>
            <a:endParaRPr lang="en-US" dirty="0" smtClean="0">
              <a:solidFill>
                <a:prstClr val="black"/>
              </a:solidFill>
              <a:cs typeface="+mn-cs"/>
            </a:endParaRPr>
          </a:p>
        </p:txBody>
      </p:sp>
      <p:sp>
        <p:nvSpPr>
          <p:cNvPr id="97" name="Rectangle 45"/>
          <p:cNvSpPr>
            <a:spLocks noChangeArrowheads="1"/>
          </p:cNvSpPr>
          <p:nvPr/>
        </p:nvSpPr>
        <p:spPr bwMode="auto">
          <a:xfrm>
            <a:off x="4622800" y="3589338"/>
            <a:ext cx="101917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Total assets</a:t>
            </a:r>
            <a:endParaRPr lang="en-US" dirty="0" smtClean="0">
              <a:solidFill>
                <a:prstClr val="black"/>
              </a:solidFill>
              <a:cs typeface="+mn-cs"/>
            </a:endParaRPr>
          </a:p>
        </p:txBody>
      </p:sp>
      <p:sp>
        <p:nvSpPr>
          <p:cNvPr id="98" name="Rectangle 46"/>
          <p:cNvSpPr>
            <a:spLocks noChangeArrowheads="1"/>
          </p:cNvSpPr>
          <p:nvPr/>
        </p:nvSpPr>
        <p:spPr bwMode="auto">
          <a:xfrm>
            <a:off x="7469188" y="3589338"/>
            <a:ext cx="684212"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$115,000</a:t>
            </a:r>
            <a:endParaRPr lang="en-US" dirty="0" smtClean="0">
              <a:solidFill>
                <a:prstClr val="black"/>
              </a:solidFill>
              <a:cs typeface="+mn-cs"/>
            </a:endParaRPr>
          </a:p>
        </p:txBody>
      </p:sp>
      <p:sp>
        <p:nvSpPr>
          <p:cNvPr id="125" name="Rectangle 50"/>
          <p:cNvSpPr>
            <a:spLocks noChangeArrowheads="1"/>
          </p:cNvSpPr>
          <p:nvPr/>
        </p:nvSpPr>
        <p:spPr bwMode="auto">
          <a:xfrm>
            <a:off x="4622800" y="4062413"/>
            <a:ext cx="140176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Current liabilities</a:t>
            </a:r>
            <a:endParaRPr lang="en-US" dirty="0" smtClean="0">
              <a:solidFill>
                <a:prstClr val="black"/>
              </a:solidFill>
              <a:cs typeface="+mn-cs"/>
            </a:endParaRPr>
          </a:p>
        </p:txBody>
      </p:sp>
      <p:sp>
        <p:nvSpPr>
          <p:cNvPr id="126" name="Rectangle 51"/>
          <p:cNvSpPr>
            <a:spLocks noChangeArrowheads="1"/>
          </p:cNvSpPr>
          <p:nvPr/>
        </p:nvSpPr>
        <p:spPr bwMode="auto">
          <a:xfrm>
            <a:off x="4803775" y="4279900"/>
            <a:ext cx="13509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payable</a:t>
            </a:r>
            <a:endParaRPr lang="en-US" dirty="0" smtClean="0">
              <a:solidFill>
                <a:prstClr val="black"/>
              </a:solidFill>
              <a:cs typeface="+mn-cs"/>
            </a:endParaRPr>
          </a:p>
        </p:txBody>
      </p:sp>
      <p:sp>
        <p:nvSpPr>
          <p:cNvPr id="127" name="Rectangle 52"/>
          <p:cNvSpPr>
            <a:spLocks noChangeArrowheads="1"/>
          </p:cNvSpPr>
          <p:nvPr/>
        </p:nvSpPr>
        <p:spPr bwMode="auto">
          <a:xfrm>
            <a:off x="7548563" y="4279900"/>
            <a:ext cx="604837"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$12,000</a:t>
            </a:r>
            <a:endParaRPr lang="en-US" dirty="0" smtClean="0">
              <a:solidFill>
                <a:prstClr val="black"/>
              </a:solidFill>
              <a:cs typeface="+mn-cs"/>
            </a:endParaRPr>
          </a:p>
        </p:txBody>
      </p:sp>
      <p:sp>
        <p:nvSpPr>
          <p:cNvPr id="128" name="Rectangle 53"/>
          <p:cNvSpPr>
            <a:spLocks noChangeArrowheads="1"/>
          </p:cNvSpPr>
          <p:nvPr/>
        </p:nvSpPr>
        <p:spPr bwMode="auto">
          <a:xfrm>
            <a:off x="4803775" y="4486275"/>
            <a:ext cx="16430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Total current liabilities</a:t>
            </a:r>
            <a:endParaRPr lang="en-US" dirty="0" smtClean="0">
              <a:solidFill>
                <a:prstClr val="black"/>
              </a:solidFill>
              <a:cs typeface="+mn-cs"/>
            </a:endParaRPr>
          </a:p>
        </p:txBody>
      </p:sp>
      <p:sp>
        <p:nvSpPr>
          <p:cNvPr id="129" name="Rectangle 54"/>
          <p:cNvSpPr>
            <a:spLocks noChangeArrowheads="1"/>
          </p:cNvSpPr>
          <p:nvPr/>
        </p:nvSpPr>
        <p:spPr bwMode="auto">
          <a:xfrm>
            <a:off x="7642225" y="4486275"/>
            <a:ext cx="511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12,000</a:t>
            </a:r>
            <a:endParaRPr lang="en-US" dirty="0" smtClean="0">
              <a:solidFill>
                <a:prstClr val="black"/>
              </a:solidFill>
              <a:cs typeface="+mn-cs"/>
            </a:endParaRPr>
          </a:p>
        </p:txBody>
      </p:sp>
      <p:sp>
        <p:nvSpPr>
          <p:cNvPr id="130" name="Rectangle 55"/>
          <p:cNvSpPr>
            <a:spLocks noChangeArrowheads="1"/>
          </p:cNvSpPr>
          <p:nvPr/>
        </p:nvSpPr>
        <p:spPr bwMode="auto">
          <a:xfrm>
            <a:off x="4622800" y="4905375"/>
            <a:ext cx="186531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Long-term notes payable</a:t>
            </a:r>
            <a:endParaRPr lang="en-US" dirty="0" smtClean="0">
              <a:solidFill>
                <a:prstClr val="black"/>
              </a:solidFill>
              <a:cs typeface="+mn-cs"/>
            </a:endParaRPr>
          </a:p>
        </p:txBody>
      </p:sp>
      <p:sp>
        <p:nvSpPr>
          <p:cNvPr id="131" name="Rectangle 56"/>
          <p:cNvSpPr>
            <a:spLocks noChangeArrowheads="1"/>
          </p:cNvSpPr>
          <p:nvPr/>
        </p:nvSpPr>
        <p:spPr bwMode="auto">
          <a:xfrm>
            <a:off x="7642225" y="4905375"/>
            <a:ext cx="511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33,000</a:t>
            </a:r>
            <a:endParaRPr lang="en-US" dirty="0" smtClean="0">
              <a:solidFill>
                <a:prstClr val="black"/>
              </a:solidFill>
              <a:cs typeface="+mn-cs"/>
            </a:endParaRPr>
          </a:p>
        </p:txBody>
      </p:sp>
      <p:sp>
        <p:nvSpPr>
          <p:cNvPr id="132" name="Rectangle 57"/>
          <p:cNvSpPr>
            <a:spLocks noChangeArrowheads="1"/>
          </p:cNvSpPr>
          <p:nvPr/>
        </p:nvSpPr>
        <p:spPr bwMode="auto">
          <a:xfrm>
            <a:off x="4622800" y="5111750"/>
            <a:ext cx="1200150"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Total liabilities</a:t>
            </a:r>
            <a:endParaRPr lang="en-US" dirty="0" smtClean="0">
              <a:solidFill>
                <a:prstClr val="black"/>
              </a:solidFill>
              <a:cs typeface="+mn-cs"/>
            </a:endParaRPr>
          </a:p>
        </p:txBody>
      </p:sp>
      <p:sp>
        <p:nvSpPr>
          <p:cNvPr id="133" name="Rectangle 58"/>
          <p:cNvSpPr>
            <a:spLocks noChangeArrowheads="1"/>
          </p:cNvSpPr>
          <p:nvPr/>
        </p:nvSpPr>
        <p:spPr bwMode="auto">
          <a:xfrm>
            <a:off x="7548563" y="5111750"/>
            <a:ext cx="604837"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$45,000</a:t>
            </a:r>
            <a:endParaRPr lang="en-US" dirty="0" smtClean="0">
              <a:solidFill>
                <a:prstClr val="black"/>
              </a:solidFill>
              <a:cs typeface="+mn-cs"/>
            </a:endParaRPr>
          </a:p>
        </p:txBody>
      </p:sp>
      <p:sp>
        <p:nvSpPr>
          <p:cNvPr id="134" name="Rectangle 59"/>
          <p:cNvSpPr>
            <a:spLocks noChangeArrowheads="1"/>
          </p:cNvSpPr>
          <p:nvPr/>
        </p:nvSpPr>
        <p:spPr bwMode="auto">
          <a:xfrm>
            <a:off x="4803775" y="5545138"/>
            <a:ext cx="10572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Magic, Capital</a:t>
            </a:r>
            <a:endParaRPr lang="en-US" dirty="0" smtClean="0">
              <a:solidFill>
                <a:prstClr val="black"/>
              </a:solidFill>
              <a:cs typeface="+mn-cs"/>
            </a:endParaRPr>
          </a:p>
        </p:txBody>
      </p:sp>
      <p:sp>
        <p:nvSpPr>
          <p:cNvPr id="135" name="Rectangle 60"/>
          <p:cNvSpPr>
            <a:spLocks noChangeArrowheads="1"/>
          </p:cNvSpPr>
          <p:nvPr/>
        </p:nvSpPr>
        <p:spPr bwMode="auto">
          <a:xfrm>
            <a:off x="7642225" y="5545138"/>
            <a:ext cx="511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a:solidFill>
                  <a:srgbClr val="000000"/>
                </a:solidFill>
                <a:cs typeface="+mn-cs"/>
              </a:rPr>
              <a:t>7</a:t>
            </a:r>
            <a:r>
              <a:rPr lang="en-US" sz="1300" dirty="0" smtClean="0">
                <a:solidFill>
                  <a:srgbClr val="000000"/>
                </a:solidFill>
                <a:cs typeface="+mn-cs"/>
              </a:rPr>
              <a:t>0,000</a:t>
            </a:r>
            <a:endParaRPr lang="en-US" dirty="0" smtClean="0">
              <a:solidFill>
                <a:prstClr val="black"/>
              </a:solidFill>
              <a:cs typeface="+mn-cs"/>
            </a:endParaRPr>
          </a:p>
        </p:txBody>
      </p:sp>
      <p:sp>
        <p:nvSpPr>
          <p:cNvPr id="141" name="Rectangle 65"/>
          <p:cNvSpPr>
            <a:spLocks noChangeArrowheads="1"/>
          </p:cNvSpPr>
          <p:nvPr/>
        </p:nvSpPr>
        <p:spPr bwMode="auto">
          <a:xfrm>
            <a:off x="4622800" y="5811838"/>
            <a:ext cx="2057400"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Total liabilities and equity</a:t>
            </a:r>
            <a:endParaRPr lang="en-US" dirty="0" smtClean="0">
              <a:solidFill>
                <a:prstClr val="black"/>
              </a:solidFill>
              <a:cs typeface="+mn-cs"/>
            </a:endParaRPr>
          </a:p>
        </p:txBody>
      </p:sp>
      <p:sp>
        <p:nvSpPr>
          <p:cNvPr id="142" name="Rectangle 66"/>
          <p:cNvSpPr>
            <a:spLocks noChangeArrowheads="1"/>
          </p:cNvSpPr>
          <p:nvPr/>
        </p:nvSpPr>
        <p:spPr bwMode="auto">
          <a:xfrm>
            <a:off x="7469188" y="5811838"/>
            <a:ext cx="684212"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$115,000</a:t>
            </a:r>
            <a:endParaRPr lang="en-US" dirty="0" smtClean="0">
              <a:solidFill>
                <a:prstClr val="black"/>
              </a:solidFill>
              <a:cs typeface="+mn-cs"/>
            </a:endParaRPr>
          </a:p>
        </p:txBody>
      </p:sp>
      <p:sp>
        <p:nvSpPr>
          <p:cNvPr id="143" name="Rectangle 67"/>
          <p:cNvSpPr>
            <a:spLocks noChangeArrowheads="1"/>
          </p:cNvSpPr>
          <p:nvPr/>
        </p:nvSpPr>
        <p:spPr bwMode="auto">
          <a:xfrm>
            <a:off x="5762625" y="1250950"/>
            <a:ext cx="1320800"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FFFFFF"/>
                </a:solidFill>
                <a:cs typeface="+mn-cs"/>
              </a:rPr>
              <a:t>Magic Company</a:t>
            </a:r>
            <a:endParaRPr lang="en-US" dirty="0" smtClean="0">
              <a:solidFill>
                <a:prstClr val="black"/>
              </a:solidFill>
              <a:cs typeface="+mn-cs"/>
            </a:endParaRPr>
          </a:p>
        </p:txBody>
      </p:sp>
      <p:sp>
        <p:nvSpPr>
          <p:cNvPr id="144" name="Rectangle 68"/>
          <p:cNvSpPr>
            <a:spLocks noChangeArrowheads="1"/>
          </p:cNvSpPr>
          <p:nvPr/>
        </p:nvSpPr>
        <p:spPr bwMode="auto">
          <a:xfrm>
            <a:off x="5872163" y="1476375"/>
            <a:ext cx="112871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FFFFFF"/>
                </a:solidFill>
                <a:cs typeface="+mn-cs"/>
              </a:rPr>
              <a:t>Balance Sheet</a:t>
            </a:r>
            <a:endParaRPr lang="en-US" dirty="0" smtClean="0">
              <a:solidFill>
                <a:prstClr val="black"/>
              </a:solidFill>
              <a:cs typeface="+mn-cs"/>
            </a:endParaRPr>
          </a:p>
        </p:txBody>
      </p:sp>
      <p:sp>
        <p:nvSpPr>
          <p:cNvPr id="145" name="Rectangle 69"/>
          <p:cNvSpPr>
            <a:spLocks noChangeArrowheads="1"/>
          </p:cNvSpPr>
          <p:nvPr/>
        </p:nvSpPr>
        <p:spPr bwMode="auto">
          <a:xfrm>
            <a:off x="5670550" y="1693863"/>
            <a:ext cx="1468351"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FFFFFF"/>
                </a:solidFill>
                <a:cs typeface="+mn-cs"/>
              </a:rPr>
              <a:t>December 31, 2017</a:t>
            </a:r>
            <a:endParaRPr lang="en-US" dirty="0" smtClean="0">
              <a:solidFill>
                <a:prstClr val="black"/>
              </a:solidFill>
              <a:cs typeface="+mn-cs"/>
            </a:endParaRPr>
          </a:p>
        </p:txBody>
      </p:sp>
      <p:sp>
        <p:nvSpPr>
          <p:cNvPr id="146" name="Rectangle 70"/>
          <p:cNvSpPr>
            <a:spLocks noChangeArrowheads="1"/>
          </p:cNvSpPr>
          <p:nvPr/>
        </p:nvSpPr>
        <p:spPr bwMode="auto">
          <a:xfrm>
            <a:off x="512763" y="641350"/>
            <a:ext cx="69373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Use the adjusted trial balance of Magic Company to prepare its classified balance sheet as of </a:t>
            </a:r>
            <a:endParaRPr lang="en-US" dirty="0" smtClean="0">
              <a:solidFill>
                <a:prstClr val="black"/>
              </a:solidFill>
              <a:cs typeface="+mn-cs"/>
            </a:endParaRPr>
          </a:p>
        </p:txBody>
      </p:sp>
      <p:sp>
        <p:nvSpPr>
          <p:cNvPr id="147" name="Rectangle 71"/>
          <p:cNvSpPr>
            <a:spLocks noChangeArrowheads="1"/>
          </p:cNvSpPr>
          <p:nvPr/>
        </p:nvSpPr>
        <p:spPr bwMode="auto">
          <a:xfrm>
            <a:off x="512763" y="836613"/>
            <a:ext cx="1561325"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December 31, 2017. </a:t>
            </a:r>
            <a:endParaRPr lang="en-US" dirty="0" smtClean="0">
              <a:solidFill>
                <a:prstClr val="black"/>
              </a:solidFill>
              <a:cs typeface="+mn-cs"/>
            </a:endParaRPr>
          </a:p>
        </p:txBody>
      </p:sp>
      <p:sp>
        <p:nvSpPr>
          <p:cNvPr id="149" name="Rectangle 73"/>
          <p:cNvSpPr>
            <a:spLocks noChangeArrowheads="1"/>
          </p:cNvSpPr>
          <p:nvPr/>
        </p:nvSpPr>
        <p:spPr bwMode="auto">
          <a:xfrm>
            <a:off x="6124575" y="1909763"/>
            <a:ext cx="61436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Assets</a:t>
            </a:r>
            <a:endParaRPr lang="en-US" dirty="0" smtClean="0">
              <a:solidFill>
                <a:prstClr val="black"/>
              </a:solidFill>
              <a:cs typeface="+mn-cs"/>
            </a:endParaRPr>
          </a:p>
        </p:txBody>
      </p:sp>
      <p:sp>
        <p:nvSpPr>
          <p:cNvPr id="150" name="Rectangle 74"/>
          <p:cNvSpPr>
            <a:spLocks noChangeArrowheads="1"/>
          </p:cNvSpPr>
          <p:nvPr/>
        </p:nvSpPr>
        <p:spPr bwMode="auto">
          <a:xfrm>
            <a:off x="6024563" y="3825875"/>
            <a:ext cx="82708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Liabilities</a:t>
            </a:r>
            <a:endParaRPr lang="en-US" dirty="0" smtClean="0">
              <a:solidFill>
                <a:prstClr val="black"/>
              </a:solidFill>
              <a:cs typeface="+mn-cs"/>
            </a:endParaRPr>
          </a:p>
        </p:txBody>
      </p:sp>
      <p:sp>
        <p:nvSpPr>
          <p:cNvPr id="151" name="Rectangle 75"/>
          <p:cNvSpPr>
            <a:spLocks noChangeArrowheads="1"/>
          </p:cNvSpPr>
          <p:nvPr/>
        </p:nvSpPr>
        <p:spPr bwMode="auto">
          <a:xfrm>
            <a:off x="6135688" y="5327650"/>
            <a:ext cx="57467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Equity</a:t>
            </a:r>
            <a:endParaRPr lang="en-US" dirty="0" smtClean="0">
              <a:solidFill>
                <a:prstClr val="black"/>
              </a:solidFill>
              <a:cs typeface="+mn-cs"/>
            </a:endParaRPr>
          </a:p>
        </p:txBody>
      </p:sp>
      <p:sp>
        <p:nvSpPr>
          <p:cNvPr id="158" name="Rectangle 82"/>
          <p:cNvSpPr>
            <a:spLocks noChangeArrowheads="1"/>
          </p:cNvSpPr>
          <p:nvPr/>
        </p:nvSpPr>
        <p:spPr bwMode="auto">
          <a:xfrm>
            <a:off x="4592638" y="1219200"/>
            <a:ext cx="3589337"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0" name="Rectangle 84"/>
          <p:cNvSpPr>
            <a:spLocks noChangeArrowheads="1"/>
          </p:cNvSpPr>
          <p:nvPr/>
        </p:nvSpPr>
        <p:spPr bwMode="auto">
          <a:xfrm>
            <a:off x="4592638" y="1879600"/>
            <a:ext cx="3589337"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1" name="Line 85"/>
          <p:cNvSpPr>
            <a:spLocks noChangeShapeType="1"/>
          </p:cNvSpPr>
          <p:nvPr/>
        </p:nvSpPr>
        <p:spPr bwMode="auto">
          <a:xfrm>
            <a:off x="7273925" y="2733675"/>
            <a:ext cx="90805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2" name="Rectangle 86"/>
          <p:cNvSpPr>
            <a:spLocks noChangeArrowheads="1"/>
          </p:cNvSpPr>
          <p:nvPr/>
        </p:nvSpPr>
        <p:spPr bwMode="auto">
          <a:xfrm>
            <a:off x="7273925" y="2733675"/>
            <a:ext cx="908050"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3" name="Line 87"/>
          <p:cNvSpPr>
            <a:spLocks noChangeShapeType="1"/>
          </p:cNvSpPr>
          <p:nvPr/>
        </p:nvSpPr>
        <p:spPr bwMode="auto">
          <a:xfrm>
            <a:off x="7273925" y="3362325"/>
            <a:ext cx="90805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4" name="Rectangle 88"/>
          <p:cNvSpPr>
            <a:spLocks noChangeArrowheads="1"/>
          </p:cNvSpPr>
          <p:nvPr/>
        </p:nvSpPr>
        <p:spPr bwMode="auto">
          <a:xfrm>
            <a:off x="7273925" y="3362325"/>
            <a:ext cx="908050"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5" name="Line 89"/>
          <p:cNvSpPr>
            <a:spLocks noChangeShapeType="1"/>
          </p:cNvSpPr>
          <p:nvPr/>
        </p:nvSpPr>
        <p:spPr bwMode="auto">
          <a:xfrm>
            <a:off x="7273925" y="3568700"/>
            <a:ext cx="90805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6" name="Rectangle 90"/>
          <p:cNvSpPr>
            <a:spLocks noChangeArrowheads="1"/>
          </p:cNvSpPr>
          <p:nvPr/>
        </p:nvSpPr>
        <p:spPr bwMode="auto">
          <a:xfrm>
            <a:off x="7273925" y="3568700"/>
            <a:ext cx="908050"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7" name="Line 91"/>
          <p:cNvSpPr>
            <a:spLocks noChangeShapeType="1"/>
          </p:cNvSpPr>
          <p:nvPr/>
        </p:nvSpPr>
        <p:spPr bwMode="auto">
          <a:xfrm>
            <a:off x="7273925" y="3784600"/>
            <a:ext cx="90805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8" name="Rectangle 92"/>
          <p:cNvSpPr>
            <a:spLocks noChangeArrowheads="1"/>
          </p:cNvSpPr>
          <p:nvPr/>
        </p:nvSpPr>
        <p:spPr bwMode="auto">
          <a:xfrm>
            <a:off x="7273925" y="3784600"/>
            <a:ext cx="908050"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9" name="Line 93"/>
          <p:cNvSpPr>
            <a:spLocks noChangeShapeType="1"/>
          </p:cNvSpPr>
          <p:nvPr/>
        </p:nvSpPr>
        <p:spPr bwMode="auto">
          <a:xfrm>
            <a:off x="7273925" y="3805238"/>
            <a:ext cx="90805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0" name="Rectangle 94"/>
          <p:cNvSpPr>
            <a:spLocks noChangeArrowheads="1"/>
          </p:cNvSpPr>
          <p:nvPr/>
        </p:nvSpPr>
        <p:spPr bwMode="auto">
          <a:xfrm>
            <a:off x="7273925" y="3805238"/>
            <a:ext cx="908050" cy="111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5" name="Line 99"/>
          <p:cNvSpPr>
            <a:spLocks noChangeShapeType="1"/>
          </p:cNvSpPr>
          <p:nvPr/>
        </p:nvSpPr>
        <p:spPr bwMode="auto">
          <a:xfrm>
            <a:off x="7273925" y="4465638"/>
            <a:ext cx="90805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6" name="Rectangle 100"/>
          <p:cNvSpPr>
            <a:spLocks noChangeArrowheads="1"/>
          </p:cNvSpPr>
          <p:nvPr/>
        </p:nvSpPr>
        <p:spPr bwMode="auto">
          <a:xfrm>
            <a:off x="7273925" y="4465638"/>
            <a:ext cx="908050"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7" name="Line 101"/>
          <p:cNvSpPr>
            <a:spLocks noChangeShapeType="1"/>
          </p:cNvSpPr>
          <p:nvPr/>
        </p:nvSpPr>
        <p:spPr bwMode="auto">
          <a:xfrm>
            <a:off x="7273925" y="5091113"/>
            <a:ext cx="90805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8" name="Rectangle 102"/>
          <p:cNvSpPr>
            <a:spLocks noChangeArrowheads="1"/>
          </p:cNvSpPr>
          <p:nvPr/>
        </p:nvSpPr>
        <p:spPr bwMode="auto">
          <a:xfrm>
            <a:off x="7273925" y="5091113"/>
            <a:ext cx="908050" cy="111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1" name="Line 105"/>
          <p:cNvSpPr>
            <a:spLocks noChangeShapeType="1"/>
          </p:cNvSpPr>
          <p:nvPr/>
        </p:nvSpPr>
        <p:spPr bwMode="auto">
          <a:xfrm>
            <a:off x="7273925" y="5791200"/>
            <a:ext cx="90805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2" name="Rectangle 106"/>
          <p:cNvSpPr>
            <a:spLocks noChangeArrowheads="1"/>
          </p:cNvSpPr>
          <p:nvPr/>
        </p:nvSpPr>
        <p:spPr bwMode="auto">
          <a:xfrm>
            <a:off x="7273925" y="5791200"/>
            <a:ext cx="908050"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3" name="Line 107"/>
          <p:cNvSpPr>
            <a:spLocks noChangeShapeType="1"/>
          </p:cNvSpPr>
          <p:nvPr/>
        </p:nvSpPr>
        <p:spPr bwMode="auto">
          <a:xfrm>
            <a:off x="7273925" y="6007100"/>
            <a:ext cx="90805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4" name="Rectangle 108"/>
          <p:cNvSpPr>
            <a:spLocks noChangeArrowheads="1"/>
          </p:cNvSpPr>
          <p:nvPr/>
        </p:nvSpPr>
        <p:spPr bwMode="auto">
          <a:xfrm>
            <a:off x="7273925" y="6007100"/>
            <a:ext cx="908050"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5" name="Line 109"/>
          <p:cNvSpPr>
            <a:spLocks noChangeShapeType="1"/>
          </p:cNvSpPr>
          <p:nvPr/>
        </p:nvSpPr>
        <p:spPr bwMode="auto">
          <a:xfrm>
            <a:off x="7273925" y="6027738"/>
            <a:ext cx="90805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6" name="Rectangle 110"/>
          <p:cNvSpPr>
            <a:spLocks noChangeArrowheads="1"/>
          </p:cNvSpPr>
          <p:nvPr/>
        </p:nvSpPr>
        <p:spPr bwMode="auto">
          <a:xfrm>
            <a:off x="7273925" y="6027738"/>
            <a:ext cx="908050"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7" name="Rectangle 50"/>
          <p:cNvSpPr>
            <a:spLocks noChangeArrowheads="1"/>
          </p:cNvSpPr>
          <p:nvPr/>
        </p:nvSpPr>
        <p:spPr bwMode="auto">
          <a:xfrm>
            <a:off x="4622800" y="4724400"/>
            <a:ext cx="15906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Long-term liabilities</a:t>
            </a:r>
            <a:endParaRPr lang="en-US" dirty="0" smtClean="0">
              <a:solidFill>
                <a:prstClr val="black"/>
              </a:solidFill>
              <a:cs typeface="+mn-cs"/>
            </a:endParaRPr>
          </a:p>
        </p:txBody>
      </p:sp>
      <p:sp>
        <p:nvSpPr>
          <p:cNvPr id="110" name="Rectangle 109"/>
          <p:cNvSpPr>
            <a:spLocks noChangeArrowheads="1"/>
          </p:cNvSpPr>
          <p:nvPr/>
        </p:nvSpPr>
        <p:spPr bwMode="auto">
          <a:xfrm>
            <a:off x="392113" y="1228725"/>
            <a:ext cx="3711575" cy="857250"/>
          </a:xfrm>
          <a:prstGeom prst="rect">
            <a:avLst/>
          </a:prstGeom>
          <a:solidFill>
            <a:srgbClr val="315D88"/>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1" name="Rectangle 110"/>
          <p:cNvSpPr>
            <a:spLocks noChangeArrowheads="1"/>
          </p:cNvSpPr>
          <p:nvPr/>
        </p:nvSpPr>
        <p:spPr bwMode="auto">
          <a:xfrm>
            <a:off x="2560638" y="1879600"/>
            <a:ext cx="4445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FFFFFF"/>
                </a:solidFill>
                <a:cs typeface="+mn-cs"/>
              </a:rPr>
              <a:t>Debit</a:t>
            </a:r>
            <a:endParaRPr lang="en-US" altLang="en-US" dirty="0" smtClean="0">
              <a:solidFill>
                <a:prstClr val="black"/>
              </a:solidFill>
              <a:cs typeface="+mn-cs"/>
            </a:endParaRPr>
          </a:p>
        </p:txBody>
      </p:sp>
      <p:sp>
        <p:nvSpPr>
          <p:cNvPr id="114" name="Rectangle 113"/>
          <p:cNvSpPr>
            <a:spLocks noChangeArrowheads="1"/>
          </p:cNvSpPr>
          <p:nvPr/>
        </p:nvSpPr>
        <p:spPr bwMode="auto">
          <a:xfrm>
            <a:off x="3438525" y="1879600"/>
            <a:ext cx="5048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FFFFFF"/>
                </a:solidFill>
                <a:cs typeface="+mn-cs"/>
              </a:rPr>
              <a:t>Credit</a:t>
            </a:r>
            <a:endParaRPr lang="en-US" altLang="en-US" dirty="0" smtClean="0">
              <a:solidFill>
                <a:prstClr val="black"/>
              </a:solidFill>
              <a:cs typeface="+mn-cs"/>
            </a:endParaRPr>
          </a:p>
        </p:txBody>
      </p:sp>
      <p:sp>
        <p:nvSpPr>
          <p:cNvPr id="115" name="Rectangle 114"/>
          <p:cNvSpPr>
            <a:spLocks noChangeArrowheads="1"/>
          </p:cNvSpPr>
          <p:nvPr/>
        </p:nvSpPr>
        <p:spPr bwMode="auto">
          <a:xfrm>
            <a:off x="431800" y="2095500"/>
            <a:ext cx="4445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Cash</a:t>
            </a:r>
            <a:endParaRPr lang="en-US" altLang="en-US" dirty="0" smtClean="0">
              <a:solidFill>
                <a:prstClr val="black"/>
              </a:solidFill>
              <a:cs typeface="+mn-cs"/>
            </a:endParaRPr>
          </a:p>
        </p:txBody>
      </p:sp>
      <p:sp>
        <p:nvSpPr>
          <p:cNvPr id="116" name="Rectangle 115"/>
          <p:cNvSpPr>
            <a:spLocks noChangeArrowheads="1"/>
          </p:cNvSpPr>
          <p:nvPr/>
        </p:nvSpPr>
        <p:spPr bwMode="auto">
          <a:xfrm>
            <a:off x="2581275" y="2095500"/>
            <a:ext cx="65563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$13,000</a:t>
            </a:r>
            <a:endParaRPr lang="en-US" altLang="en-US" dirty="0" smtClean="0">
              <a:solidFill>
                <a:prstClr val="black"/>
              </a:solidFill>
              <a:cs typeface="+mn-cs"/>
            </a:endParaRPr>
          </a:p>
        </p:txBody>
      </p:sp>
      <p:sp>
        <p:nvSpPr>
          <p:cNvPr id="117" name="Rectangle 116"/>
          <p:cNvSpPr>
            <a:spLocks noChangeArrowheads="1"/>
          </p:cNvSpPr>
          <p:nvPr/>
        </p:nvSpPr>
        <p:spPr bwMode="auto">
          <a:xfrm>
            <a:off x="431800" y="2301875"/>
            <a:ext cx="15240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Accounts receivable</a:t>
            </a:r>
            <a:endParaRPr lang="en-US" altLang="en-US" dirty="0" smtClean="0">
              <a:solidFill>
                <a:prstClr val="black"/>
              </a:solidFill>
              <a:cs typeface="+mn-cs"/>
            </a:endParaRPr>
          </a:p>
        </p:txBody>
      </p:sp>
      <p:sp>
        <p:nvSpPr>
          <p:cNvPr id="118" name="Rectangle 117"/>
          <p:cNvSpPr>
            <a:spLocks noChangeArrowheads="1"/>
          </p:cNvSpPr>
          <p:nvPr/>
        </p:nvSpPr>
        <p:spPr bwMode="auto">
          <a:xfrm>
            <a:off x="2671763" y="2301875"/>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17,000</a:t>
            </a:r>
            <a:endParaRPr lang="en-US" altLang="en-US" dirty="0" smtClean="0">
              <a:solidFill>
                <a:prstClr val="black"/>
              </a:solidFill>
              <a:cs typeface="+mn-cs"/>
            </a:endParaRPr>
          </a:p>
        </p:txBody>
      </p:sp>
      <p:sp>
        <p:nvSpPr>
          <p:cNvPr id="119" name="Rectangle 118"/>
          <p:cNvSpPr>
            <a:spLocks noChangeArrowheads="1"/>
          </p:cNvSpPr>
          <p:nvPr/>
        </p:nvSpPr>
        <p:spPr bwMode="auto">
          <a:xfrm>
            <a:off x="431800" y="2508250"/>
            <a:ext cx="43338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Land</a:t>
            </a:r>
            <a:endParaRPr lang="en-US" altLang="en-US" dirty="0" smtClean="0">
              <a:solidFill>
                <a:prstClr val="black"/>
              </a:solidFill>
              <a:cs typeface="+mn-cs"/>
            </a:endParaRPr>
          </a:p>
        </p:txBody>
      </p:sp>
      <p:sp>
        <p:nvSpPr>
          <p:cNvPr id="120" name="Rectangle 119"/>
          <p:cNvSpPr>
            <a:spLocks noChangeArrowheads="1"/>
          </p:cNvSpPr>
          <p:nvPr/>
        </p:nvSpPr>
        <p:spPr bwMode="auto">
          <a:xfrm>
            <a:off x="2671763" y="2508250"/>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85,000</a:t>
            </a:r>
            <a:endParaRPr lang="en-US" altLang="en-US" dirty="0" smtClean="0">
              <a:solidFill>
                <a:prstClr val="black"/>
              </a:solidFill>
              <a:cs typeface="+mn-cs"/>
            </a:endParaRPr>
          </a:p>
        </p:txBody>
      </p:sp>
      <p:sp>
        <p:nvSpPr>
          <p:cNvPr id="121" name="Rectangle 120"/>
          <p:cNvSpPr>
            <a:spLocks noChangeArrowheads="1"/>
          </p:cNvSpPr>
          <p:nvPr/>
        </p:nvSpPr>
        <p:spPr bwMode="auto">
          <a:xfrm>
            <a:off x="431800" y="2714625"/>
            <a:ext cx="13525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Accounts payable</a:t>
            </a:r>
            <a:endParaRPr lang="en-US" altLang="en-US" dirty="0" smtClean="0">
              <a:solidFill>
                <a:prstClr val="black"/>
              </a:solidFill>
              <a:cs typeface="+mn-cs"/>
            </a:endParaRPr>
          </a:p>
        </p:txBody>
      </p:sp>
      <p:sp>
        <p:nvSpPr>
          <p:cNvPr id="122" name="Rectangle 121"/>
          <p:cNvSpPr>
            <a:spLocks noChangeArrowheads="1"/>
          </p:cNvSpPr>
          <p:nvPr/>
        </p:nvSpPr>
        <p:spPr bwMode="auto">
          <a:xfrm>
            <a:off x="3478213" y="2714625"/>
            <a:ext cx="6556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$12,000</a:t>
            </a:r>
            <a:endParaRPr lang="en-US" altLang="en-US" dirty="0" smtClean="0">
              <a:solidFill>
                <a:prstClr val="black"/>
              </a:solidFill>
              <a:cs typeface="+mn-cs"/>
            </a:endParaRPr>
          </a:p>
        </p:txBody>
      </p:sp>
      <p:sp>
        <p:nvSpPr>
          <p:cNvPr id="123" name="Rectangle 122"/>
          <p:cNvSpPr>
            <a:spLocks noChangeArrowheads="1"/>
          </p:cNvSpPr>
          <p:nvPr/>
        </p:nvSpPr>
        <p:spPr bwMode="auto">
          <a:xfrm>
            <a:off x="431800" y="2921000"/>
            <a:ext cx="1866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Long-term notes payable</a:t>
            </a:r>
            <a:endParaRPr lang="en-US" altLang="en-US" dirty="0" smtClean="0">
              <a:solidFill>
                <a:prstClr val="black"/>
              </a:solidFill>
              <a:cs typeface="+mn-cs"/>
            </a:endParaRPr>
          </a:p>
        </p:txBody>
      </p:sp>
      <p:sp>
        <p:nvSpPr>
          <p:cNvPr id="148" name="Rectangle 147"/>
          <p:cNvSpPr>
            <a:spLocks noChangeArrowheads="1"/>
          </p:cNvSpPr>
          <p:nvPr/>
        </p:nvSpPr>
        <p:spPr bwMode="auto">
          <a:xfrm>
            <a:off x="3570288" y="2921000"/>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33,000</a:t>
            </a:r>
            <a:endParaRPr lang="en-US" altLang="en-US" dirty="0" smtClean="0">
              <a:solidFill>
                <a:prstClr val="black"/>
              </a:solidFill>
              <a:cs typeface="+mn-cs"/>
            </a:endParaRPr>
          </a:p>
        </p:txBody>
      </p:sp>
      <p:sp>
        <p:nvSpPr>
          <p:cNvPr id="188" name="Rectangle 187"/>
          <p:cNvSpPr>
            <a:spLocks noChangeArrowheads="1"/>
          </p:cNvSpPr>
          <p:nvPr/>
        </p:nvSpPr>
        <p:spPr bwMode="auto">
          <a:xfrm>
            <a:off x="431800" y="3127375"/>
            <a:ext cx="110013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Magic, Capital</a:t>
            </a:r>
            <a:endParaRPr lang="en-US" altLang="en-US" dirty="0" smtClean="0">
              <a:solidFill>
                <a:prstClr val="black"/>
              </a:solidFill>
              <a:cs typeface="+mn-cs"/>
            </a:endParaRPr>
          </a:p>
        </p:txBody>
      </p:sp>
      <p:sp>
        <p:nvSpPr>
          <p:cNvPr id="189" name="Rectangle 188"/>
          <p:cNvSpPr>
            <a:spLocks noChangeArrowheads="1"/>
          </p:cNvSpPr>
          <p:nvPr/>
        </p:nvSpPr>
        <p:spPr bwMode="auto">
          <a:xfrm>
            <a:off x="3570288" y="3127375"/>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75,000</a:t>
            </a:r>
            <a:endParaRPr lang="en-US" altLang="en-US" dirty="0" smtClean="0">
              <a:solidFill>
                <a:prstClr val="black"/>
              </a:solidFill>
              <a:cs typeface="+mn-cs"/>
            </a:endParaRPr>
          </a:p>
        </p:txBody>
      </p:sp>
      <p:sp>
        <p:nvSpPr>
          <p:cNvPr id="190" name="Rectangle 189"/>
          <p:cNvSpPr>
            <a:spLocks noChangeArrowheads="1"/>
          </p:cNvSpPr>
          <p:nvPr/>
        </p:nvSpPr>
        <p:spPr bwMode="auto">
          <a:xfrm>
            <a:off x="431800" y="3333750"/>
            <a:ext cx="14732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Magic, Withdrawals</a:t>
            </a:r>
            <a:endParaRPr lang="en-US" altLang="en-US" dirty="0" smtClean="0">
              <a:solidFill>
                <a:prstClr val="black"/>
              </a:solidFill>
              <a:cs typeface="+mn-cs"/>
            </a:endParaRPr>
          </a:p>
        </p:txBody>
      </p:sp>
      <p:sp>
        <p:nvSpPr>
          <p:cNvPr id="191" name="Rectangle 190"/>
          <p:cNvSpPr>
            <a:spLocks noChangeArrowheads="1"/>
          </p:cNvSpPr>
          <p:nvPr/>
        </p:nvSpPr>
        <p:spPr bwMode="auto">
          <a:xfrm>
            <a:off x="2671763" y="3333750"/>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20,000</a:t>
            </a:r>
            <a:endParaRPr lang="en-US" altLang="en-US" dirty="0" smtClean="0">
              <a:solidFill>
                <a:prstClr val="black"/>
              </a:solidFill>
              <a:cs typeface="+mn-cs"/>
            </a:endParaRPr>
          </a:p>
        </p:txBody>
      </p:sp>
      <p:sp>
        <p:nvSpPr>
          <p:cNvPr id="192" name="Rectangle 191"/>
          <p:cNvSpPr>
            <a:spLocks noChangeArrowheads="1"/>
          </p:cNvSpPr>
          <p:nvPr/>
        </p:nvSpPr>
        <p:spPr bwMode="auto">
          <a:xfrm>
            <a:off x="431800" y="3540125"/>
            <a:ext cx="977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Fees earned</a:t>
            </a:r>
            <a:endParaRPr lang="en-US" altLang="en-US" dirty="0" smtClean="0">
              <a:solidFill>
                <a:prstClr val="black"/>
              </a:solidFill>
              <a:cs typeface="+mn-cs"/>
            </a:endParaRPr>
          </a:p>
        </p:txBody>
      </p:sp>
      <p:sp>
        <p:nvSpPr>
          <p:cNvPr id="193" name="Rectangle 192"/>
          <p:cNvSpPr>
            <a:spLocks noChangeArrowheads="1"/>
          </p:cNvSpPr>
          <p:nvPr/>
        </p:nvSpPr>
        <p:spPr bwMode="auto">
          <a:xfrm>
            <a:off x="3570288" y="3540125"/>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79,000</a:t>
            </a:r>
            <a:endParaRPr lang="en-US" altLang="en-US" dirty="0" smtClean="0">
              <a:solidFill>
                <a:prstClr val="black"/>
              </a:solidFill>
              <a:cs typeface="+mn-cs"/>
            </a:endParaRPr>
          </a:p>
        </p:txBody>
      </p:sp>
      <p:sp>
        <p:nvSpPr>
          <p:cNvPr id="194" name="Rectangle 193"/>
          <p:cNvSpPr>
            <a:spLocks noChangeArrowheads="1"/>
          </p:cNvSpPr>
          <p:nvPr/>
        </p:nvSpPr>
        <p:spPr bwMode="auto">
          <a:xfrm>
            <a:off x="431800" y="3746500"/>
            <a:ext cx="132238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Salaries expense</a:t>
            </a:r>
            <a:endParaRPr lang="en-US" altLang="en-US" dirty="0" smtClean="0">
              <a:solidFill>
                <a:prstClr val="black"/>
              </a:solidFill>
              <a:cs typeface="+mn-cs"/>
            </a:endParaRPr>
          </a:p>
        </p:txBody>
      </p:sp>
      <p:sp>
        <p:nvSpPr>
          <p:cNvPr id="195" name="Rectangle 194"/>
          <p:cNvSpPr>
            <a:spLocks noChangeArrowheads="1"/>
          </p:cNvSpPr>
          <p:nvPr/>
        </p:nvSpPr>
        <p:spPr bwMode="auto">
          <a:xfrm>
            <a:off x="2671763" y="3746500"/>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56,000</a:t>
            </a:r>
            <a:endParaRPr lang="en-US" altLang="en-US" dirty="0" smtClean="0">
              <a:solidFill>
                <a:prstClr val="black"/>
              </a:solidFill>
              <a:cs typeface="+mn-cs"/>
            </a:endParaRPr>
          </a:p>
        </p:txBody>
      </p:sp>
      <p:sp>
        <p:nvSpPr>
          <p:cNvPr id="196" name="Rectangle 195"/>
          <p:cNvSpPr>
            <a:spLocks noChangeArrowheads="1"/>
          </p:cNvSpPr>
          <p:nvPr/>
        </p:nvSpPr>
        <p:spPr bwMode="auto">
          <a:xfrm>
            <a:off x="431800" y="3952875"/>
            <a:ext cx="17954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Office supplies expense</a:t>
            </a:r>
            <a:endParaRPr lang="en-US" altLang="en-US" dirty="0" smtClean="0">
              <a:solidFill>
                <a:prstClr val="black"/>
              </a:solidFill>
              <a:cs typeface="+mn-cs"/>
            </a:endParaRPr>
          </a:p>
        </p:txBody>
      </p:sp>
      <p:sp>
        <p:nvSpPr>
          <p:cNvPr id="197" name="Rectangle 196"/>
          <p:cNvSpPr>
            <a:spLocks noChangeArrowheads="1"/>
          </p:cNvSpPr>
          <p:nvPr/>
        </p:nvSpPr>
        <p:spPr bwMode="auto">
          <a:xfrm>
            <a:off x="2762250" y="3952875"/>
            <a:ext cx="4746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8,000</a:t>
            </a:r>
            <a:endParaRPr lang="en-US" altLang="en-US" dirty="0" smtClean="0">
              <a:solidFill>
                <a:prstClr val="black"/>
              </a:solidFill>
              <a:cs typeface="+mn-cs"/>
            </a:endParaRPr>
          </a:p>
        </p:txBody>
      </p:sp>
      <p:sp>
        <p:nvSpPr>
          <p:cNvPr id="198" name="Rectangle 197"/>
          <p:cNvSpPr>
            <a:spLocks noChangeArrowheads="1"/>
          </p:cNvSpPr>
          <p:nvPr/>
        </p:nvSpPr>
        <p:spPr bwMode="auto">
          <a:xfrm>
            <a:off x="431800" y="4159250"/>
            <a:ext cx="5143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Totals</a:t>
            </a:r>
            <a:endParaRPr lang="en-US" altLang="en-US" dirty="0" smtClean="0">
              <a:solidFill>
                <a:prstClr val="black"/>
              </a:solidFill>
              <a:cs typeface="+mn-cs"/>
            </a:endParaRPr>
          </a:p>
        </p:txBody>
      </p:sp>
      <p:sp>
        <p:nvSpPr>
          <p:cNvPr id="199" name="Rectangle 198"/>
          <p:cNvSpPr>
            <a:spLocks noChangeArrowheads="1"/>
          </p:cNvSpPr>
          <p:nvPr/>
        </p:nvSpPr>
        <p:spPr bwMode="auto">
          <a:xfrm>
            <a:off x="2490788" y="4159250"/>
            <a:ext cx="7461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$199,000</a:t>
            </a:r>
            <a:endParaRPr lang="en-US" altLang="en-US" dirty="0" smtClean="0">
              <a:solidFill>
                <a:prstClr val="black"/>
              </a:solidFill>
              <a:cs typeface="+mn-cs"/>
            </a:endParaRPr>
          </a:p>
        </p:txBody>
      </p:sp>
      <p:sp>
        <p:nvSpPr>
          <p:cNvPr id="200" name="Rectangle 199"/>
          <p:cNvSpPr>
            <a:spLocks noChangeArrowheads="1"/>
          </p:cNvSpPr>
          <p:nvPr/>
        </p:nvSpPr>
        <p:spPr bwMode="auto">
          <a:xfrm>
            <a:off x="3387725" y="4159250"/>
            <a:ext cx="7461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$199,000</a:t>
            </a:r>
            <a:endParaRPr lang="en-US" altLang="en-US" dirty="0" smtClean="0">
              <a:solidFill>
                <a:prstClr val="black"/>
              </a:solidFill>
              <a:cs typeface="+mn-cs"/>
            </a:endParaRPr>
          </a:p>
        </p:txBody>
      </p:sp>
      <p:sp>
        <p:nvSpPr>
          <p:cNvPr id="201" name="Rectangle 31"/>
          <p:cNvSpPr>
            <a:spLocks noChangeArrowheads="1"/>
          </p:cNvSpPr>
          <p:nvPr/>
        </p:nvSpPr>
        <p:spPr bwMode="auto">
          <a:xfrm>
            <a:off x="1631950" y="1249363"/>
            <a:ext cx="1322388"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FFFFFF"/>
                </a:solidFill>
                <a:cs typeface="+mn-cs"/>
              </a:rPr>
              <a:t>Magic Company</a:t>
            </a:r>
            <a:endParaRPr lang="en-US" altLang="en-US" dirty="0" smtClean="0">
              <a:solidFill>
                <a:prstClr val="black"/>
              </a:solidFill>
              <a:cs typeface="+mn-cs"/>
            </a:endParaRPr>
          </a:p>
        </p:txBody>
      </p:sp>
      <p:sp>
        <p:nvSpPr>
          <p:cNvPr id="202" name="Rectangle 32"/>
          <p:cNvSpPr>
            <a:spLocks noChangeArrowheads="1"/>
          </p:cNvSpPr>
          <p:nvPr/>
        </p:nvSpPr>
        <p:spPr bwMode="auto">
          <a:xfrm>
            <a:off x="1460500" y="1466850"/>
            <a:ext cx="16954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FFFFFF"/>
                </a:solidFill>
                <a:cs typeface="+mn-cs"/>
              </a:rPr>
              <a:t>Adjusted Trial Balance</a:t>
            </a:r>
            <a:endParaRPr lang="en-US" altLang="en-US" dirty="0" smtClean="0">
              <a:solidFill>
                <a:prstClr val="black"/>
              </a:solidFill>
              <a:cs typeface="+mn-cs"/>
            </a:endParaRPr>
          </a:p>
        </p:txBody>
      </p:sp>
      <p:sp>
        <p:nvSpPr>
          <p:cNvPr id="203" name="Rectangle 33"/>
          <p:cNvSpPr>
            <a:spLocks noChangeArrowheads="1"/>
          </p:cNvSpPr>
          <p:nvPr/>
        </p:nvSpPr>
        <p:spPr bwMode="auto">
          <a:xfrm>
            <a:off x="1531938" y="1673225"/>
            <a:ext cx="1468351"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FFFFFF"/>
                </a:solidFill>
                <a:cs typeface="+mn-cs"/>
              </a:rPr>
              <a:t>December 31, 2017</a:t>
            </a:r>
            <a:endParaRPr lang="en-US" altLang="en-US" dirty="0" smtClean="0">
              <a:solidFill>
                <a:prstClr val="black"/>
              </a:solidFill>
              <a:cs typeface="+mn-cs"/>
            </a:endParaRPr>
          </a:p>
        </p:txBody>
      </p:sp>
      <p:sp>
        <p:nvSpPr>
          <p:cNvPr id="204" name="Rectangle 36"/>
          <p:cNvSpPr>
            <a:spLocks noChangeArrowheads="1"/>
          </p:cNvSpPr>
          <p:nvPr/>
        </p:nvSpPr>
        <p:spPr bwMode="auto">
          <a:xfrm>
            <a:off x="381000" y="1219200"/>
            <a:ext cx="20638" cy="8667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5" name="Rectangle 37"/>
          <p:cNvSpPr>
            <a:spLocks noChangeArrowheads="1"/>
          </p:cNvSpPr>
          <p:nvPr/>
        </p:nvSpPr>
        <p:spPr bwMode="auto">
          <a:xfrm>
            <a:off x="4084638" y="1858963"/>
            <a:ext cx="19050" cy="2270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6" name="Rectangle 38"/>
          <p:cNvSpPr>
            <a:spLocks noChangeArrowheads="1"/>
          </p:cNvSpPr>
          <p:nvPr/>
        </p:nvSpPr>
        <p:spPr bwMode="auto">
          <a:xfrm>
            <a:off x="401638" y="1219200"/>
            <a:ext cx="37020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7" name="Rectangle 39"/>
          <p:cNvSpPr>
            <a:spLocks noChangeArrowheads="1"/>
          </p:cNvSpPr>
          <p:nvPr/>
        </p:nvSpPr>
        <p:spPr bwMode="auto">
          <a:xfrm>
            <a:off x="401638" y="2065338"/>
            <a:ext cx="37020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8" name="Line 40"/>
          <p:cNvSpPr>
            <a:spLocks noChangeShapeType="1"/>
          </p:cNvSpPr>
          <p:nvPr/>
        </p:nvSpPr>
        <p:spPr bwMode="auto">
          <a:xfrm>
            <a:off x="2298700" y="4138613"/>
            <a:ext cx="18049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9" name="Rectangle 41"/>
          <p:cNvSpPr>
            <a:spLocks noChangeArrowheads="1"/>
          </p:cNvSpPr>
          <p:nvPr/>
        </p:nvSpPr>
        <p:spPr bwMode="auto">
          <a:xfrm>
            <a:off x="2298700" y="4138613"/>
            <a:ext cx="1804988"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0" name="Line 42"/>
          <p:cNvSpPr>
            <a:spLocks noChangeShapeType="1"/>
          </p:cNvSpPr>
          <p:nvPr/>
        </p:nvSpPr>
        <p:spPr bwMode="auto">
          <a:xfrm>
            <a:off x="2298700" y="4344988"/>
            <a:ext cx="18049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1" name="Rectangle 43"/>
          <p:cNvSpPr>
            <a:spLocks noChangeArrowheads="1"/>
          </p:cNvSpPr>
          <p:nvPr/>
        </p:nvSpPr>
        <p:spPr bwMode="auto">
          <a:xfrm>
            <a:off x="2298700" y="4344988"/>
            <a:ext cx="1804988"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2" name="Line 44"/>
          <p:cNvSpPr>
            <a:spLocks noChangeShapeType="1"/>
          </p:cNvSpPr>
          <p:nvPr/>
        </p:nvSpPr>
        <p:spPr bwMode="auto">
          <a:xfrm>
            <a:off x="2298700" y="4365625"/>
            <a:ext cx="18049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3" name="Rectangle 45"/>
          <p:cNvSpPr>
            <a:spLocks noChangeArrowheads="1"/>
          </p:cNvSpPr>
          <p:nvPr/>
        </p:nvSpPr>
        <p:spPr bwMode="auto">
          <a:xfrm>
            <a:off x="2298700" y="4365625"/>
            <a:ext cx="1804988"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2920" name="Slide Number Placeholder 10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fld id="{47BEFA6C-9069-4DD5-A925-8063D0758613}" type="slidenum">
              <a:rPr lang="en-US" altLang="en-US" sz="1200" smtClean="0">
                <a:solidFill>
                  <a:srgbClr val="898989"/>
                </a:solidFill>
                <a:latin typeface="Arial" charset="0"/>
              </a:rPr>
              <a:pPr eaLnBrk="1" hangingPunct="1">
                <a:spcBef>
                  <a:spcPct val="0"/>
                </a:spcBef>
                <a:buFontTx/>
                <a:buNone/>
              </a:pPr>
              <a:t>34</a:t>
            </a:fld>
            <a:endParaRPr lang="en-US" altLang="en-US" sz="1200" smtClean="0">
              <a:solidFill>
                <a:srgbClr val="898989"/>
              </a:solidFill>
              <a:latin typeface="Arial" charset="0"/>
            </a:endParaRPr>
          </a:p>
        </p:txBody>
      </p:sp>
      <p:sp>
        <p:nvSpPr>
          <p:cNvPr id="105" name="Rounded Rectangle 104"/>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C3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Explain and prepare a classified balance sheet.</a:t>
            </a:r>
            <a:endParaRPr lang="en-US" sz="11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3"/>
                                        </p:tgtEl>
                                        <p:attrNameLst>
                                          <p:attrName>style.visibility</p:attrName>
                                        </p:attrNameLst>
                                      </p:cBhvr>
                                      <p:to>
                                        <p:strVal val="visible"/>
                                      </p:to>
                                    </p:set>
                                    <p:animEffect transition="in" filter="fade">
                                      <p:cBhvr>
                                        <p:cTn id="16" dur="500"/>
                                        <p:tgtEl>
                                          <p:spTgt spid="14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4"/>
                                        </p:tgtEl>
                                        <p:attrNameLst>
                                          <p:attrName>style.visibility</p:attrName>
                                        </p:attrNameLst>
                                      </p:cBhvr>
                                      <p:to>
                                        <p:strVal val="visible"/>
                                      </p:to>
                                    </p:set>
                                    <p:animEffect transition="in" filter="fade">
                                      <p:cBhvr>
                                        <p:cTn id="19" dur="500"/>
                                        <p:tgtEl>
                                          <p:spTgt spid="1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5"/>
                                        </p:tgtEl>
                                        <p:attrNameLst>
                                          <p:attrName>style.visibility</p:attrName>
                                        </p:attrNameLst>
                                      </p:cBhvr>
                                      <p:to>
                                        <p:strVal val="visible"/>
                                      </p:to>
                                    </p:set>
                                    <p:animEffect transition="in" filter="fade">
                                      <p:cBhvr>
                                        <p:cTn id="22" dur="500"/>
                                        <p:tgtEl>
                                          <p:spTgt spid="14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9"/>
                                        </p:tgtEl>
                                        <p:attrNameLst>
                                          <p:attrName>style.visibility</p:attrName>
                                        </p:attrNameLst>
                                      </p:cBhvr>
                                      <p:to>
                                        <p:strVal val="visible"/>
                                      </p:to>
                                    </p:set>
                                    <p:animEffect transition="in" filter="fade">
                                      <p:cBhvr>
                                        <p:cTn id="25" dur="500"/>
                                        <p:tgtEl>
                                          <p:spTgt spid="1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0"/>
                                        </p:tgtEl>
                                        <p:attrNameLst>
                                          <p:attrName>style.visibility</p:attrName>
                                        </p:attrNameLst>
                                      </p:cBhvr>
                                      <p:to>
                                        <p:strVal val="visible"/>
                                      </p:to>
                                    </p:set>
                                    <p:animEffect transition="in" filter="fade">
                                      <p:cBhvr>
                                        <p:cTn id="28" dur="500"/>
                                        <p:tgtEl>
                                          <p:spTgt spid="15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1"/>
                                        </p:tgtEl>
                                        <p:attrNameLst>
                                          <p:attrName>style.visibility</p:attrName>
                                        </p:attrNameLst>
                                      </p:cBhvr>
                                      <p:to>
                                        <p:strVal val="visible"/>
                                      </p:to>
                                    </p:set>
                                    <p:animEffect transition="in" filter="fade">
                                      <p:cBhvr>
                                        <p:cTn id="31" dur="500"/>
                                        <p:tgtEl>
                                          <p:spTgt spid="1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8"/>
                                        </p:tgtEl>
                                        <p:attrNameLst>
                                          <p:attrName>style.visibility</p:attrName>
                                        </p:attrNameLst>
                                      </p:cBhvr>
                                      <p:to>
                                        <p:strVal val="visible"/>
                                      </p:to>
                                    </p:set>
                                    <p:animEffect transition="in" filter="fade">
                                      <p:cBhvr>
                                        <p:cTn id="34" dur="500"/>
                                        <p:tgtEl>
                                          <p:spTgt spid="15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0"/>
                                        </p:tgtEl>
                                        <p:attrNameLst>
                                          <p:attrName>style.visibility</p:attrName>
                                        </p:attrNameLst>
                                      </p:cBhvr>
                                      <p:to>
                                        <p:strVal val="visible"/>
                                      </p:to>
                                    </p:set>
                                    <p:animEffect transition="in" filter="fade">
                                      <p:cBhvr>
                                        <p:cTn id="37" dur="500"/>
                                        <p:tgtEl>
                                          <p:spTgt spid="16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500"/>
                                        <p:tgtEl>
                                          <p:spTgt spid="6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500"/>
                                        <p:tgtEl>
                                          <p:spTgt spid="8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5"/>
                                        </p:tgtEl>
                                        <p:attrNameLst>
                                          <p:attrName>style.visibility</p:attrName>
                                        </p:attrNameLst>
                                      </p:cBhvr>
                                      <p:to>
                                        <p:strVal val="visible"/>
                                      </p:to>
                                    </p:set>
                                    <p:animEffect transition="in" filter="fade">
                                      <p:cBhvr>
                                        <p:cTn id="46" dur="500"/>
                                        <p:tgtEl>
                                          <p:spTgt spid="12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7"/>
                                        </p:tgtEl>
                                        <p:attrNameLst>
                                          <p:attrName>style.visibility</p:attrName>
                                        </p:attrNameLst>
                                      </p:cBhvr>
                                      <p:to>
                                        <p:strVal val="visible"/>
                                      </p:to>
                                    </p:set>
                                    <p:animEffect transition="in" filter="fade">
                                      <p:cBhvr>
                                        <p:cTn id="49" dur="500"/>
                                        <p:tgtEl>
                                          <p:spTgt spid="18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fade">
                                      <p:cBhvr>
                                        <p:cTn id="52" dur="500"/>
                                        <p:tgtEl>
                                          <p:spTgt spid="7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500"/>
                                        <p:tgtEl>
                                          <p:spTgt spid="7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fade">
                                      <p:cBhvr>
                                        <p:cTn id="58" dur="500"/>
                                        <p:tgtEl>
                                          <p:spTgt spid="7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fade">
                                      <p:cBhvr>
                                        <p:cTn id="61" dur="500"/>
                                        <p:tgtEl>
                                          <p:spTgt spid="7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9"/>
                                        </p:tgtEl>
                                        <p:attrNameLst>
                                          <p:attrName>style.visibility</p:attrName>
                                        </p:attrNameLst>
                                      </p:cBhvr>
                                      <p:to>
                                        <p:strVal val="visible"/>
                                      </p:to>
                                    </p:set>
                                    <p:animEffect transition="in" filter="fade">
                                      <p:cBhvr>
                                        <p:cTn id="64" dur="500"/>
                                        <p:tgtEl>
                                          <p:spTgt spid="8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fade">
                                      <p:cBhvr>
                                        <p:cTn id="67" dur="500"/>
                                        <p:tgtEl>
                                          <p:spTgt spid="9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26"/>
                                        </p:tgtEl>
                                        <p:attrNameLst>
                                          <p:attrName>style.visibility</p:attrName>
                                        </p:attrNameLst>
                                      </p:cBhvr>
                                      <p:to>
                                        <p:strVal val="visible"/>
                                      </p:to>
                                    </p:set>
                                    <p:animEffect transition="in" filter="fade">
                                      <p:cBhvr>
                                        <p:cTn id="70" dur="500"/>
                                        <p:tgtEl>
                                          <p:spTgt spid="12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27"/>
                                        </p:tgtEl>
                                        <p:attrNameLst>
                                          <p:attrName>style.visibility</p:attrName>
                                        </p:attrNameLst>
                                      </p:cBhvr>
                                      <p:to>
                                        <p:strVal val="visible"/>
                                      </p:to>
                                    </p:set>
                                    <p:animEffect transition="in" filter="fade">
                                      <p:cBhvr>
                                        <p:cTn id="73" dur="500"/>
                                        <p:tgtEl>
                                          <p:spTgt spid="12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30"/>
                                        </p:tgtEl>
                                        <p:attrNameLst>
                                          <p:attrName>style.visibility</p:attrName>
                                        </p:attrNameLst>
                                      </p:cBhvr>
                                      <p:to>
                                        <p:strVal val="visible"/>
                                      </p:to>
                                    </p:set>
                                    <p:animEffect transition="in" filter="fade">
                                      <p:cBhvr>
                                        <p:cTn id="76" dur="500"/>
                                        <p:tgtEl>
                                          <p:spTgt spid="13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31"/>
                                        </p:tgtEl>
                                        <p:attrNameLst>
                                          <p:attrName>style.visibility</p:attrName>
                                        </p:attrNameLst>
                                      </p:cBhvr>
                                      <p:to>
                                        <p:strVal val="visible"/>
                                      </p:to>
                                    </p:set>
                                    <p:animEffect transition="in" filter="fade">
                                      <p:cBhvr>
                                        <p:cTn id="79" dur="500"/>
                                        <p:tgtEl>
                                          <p:spTgt spid="13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34"/>
                                        </p:tgtEl>
                                        <p:attrNameLst>
                                          <p:attrName>style.visibility</p:attrName>
                                        </p:attrNameLst>
                                      </p:cBhvr>
                                      <p:to>
                                        <p:strVal val="visible"/>
                                      </p:to>
                                    </p:set>
                                    <p:animEffect transition="in" filter="fade">
                                      <p:cBhvr>
                                        <p:cTn id="82" dur="500"/>
                                        <p:tgtEl>
                                          <p:spTgt spid="13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mph" presetSubtype="2" fill="hold" grpId="0" nodeType="clickEffect">
                                  <p:stCondLst>
                                    <p:cond delay="0"/>
                                  </p:stCondLst>
                                  <p:childTnLst>
                                    <p:animClr clrSpc="rgb" dir="cw">
                                      <p:cBhvr override="childStyle">
                                        <p:cTn id="86" dur="1000" fill="hold"/>
                                        <p:tgtEl>
                                          <p:spTgt spid="188"/>
                                        </p:tgtEl>
                                        <p:attrNameLst>
                                          <p:attrName>style.color</p:attrName>
                                        </p:attrNameLst>
                                      </p:cBhvr>
                                      <p:to>
                                        <a:schemeClr val="accent2"/>
                                      </p:to>
                                    </p:animClr>
                                  </p:childTnLst>
                                </p:cTn>
                              </p:par>
                              <p:par>
                                <p:cTn id="87" presetID="3" presetClass="emph" presetSubtype="2" fill="hold" grpId="0" nodeType="withEffect">
                                  <p:stCondLst>
                                    <p:cond delay="2000"/>
                                  </p:stCondLst>
                                  <p:childTnLst>
                                    <p:animClr clrSpc="rgb" dir="cw">
                                      <p:cBhvr override="childStyle">
                                        <p:cTn id="88" dur="1000" fill="hold"/>
                                        <p:tgtEl>
                                          <p:spTgt spid="189"/>
                                        </p:tgtEl>
                                        <p:attrNameLst>
                                          <p:attrName>style.color</p:attrName>
                                        </p:attrNameLst>
                                      </p:cBhvr>
                                      <p:to>
                                        <a:schemeClr val="accent2"/>
                                      </p:to>
                                    </p:animClr>
                                  </p:childTnLst>
                                </p:cTn>
                              </p:par>
                              <p:par>
                                <p:cTn id="89" presetID="3" presetClass="emph" presetSubtype="2" fill="hold" grpId="0" nodeType="withEffect">
                                  <p:stCondLst>
                                    <p:cond delay="2000"/>
                                  </p:stCondLst>
                                  <p:childTnLst>
                                    <p:animClr clrSpc="rgb" dir="cw">
                                      <p:cBhvr override="childStyle">
                                        <p:cTn id="90" dur="1000" fill="hold"/>
                                        <p:tgtEl>
                                          <p:spTgt spid="192"/>
                                        </p:tgtEl>
                                        <p:attrNameLst>
                                          <p:attrName>style.color</p:attrName>
                                        </p:attrNameLst>
                                      </p:cBhvr>
                                      <p:to>
                                        <a:schemeClr val="accent2"/>
                                      </p:to>
                                    </p:animClr>
                                  </p:childTnLst>
                                </p:cTn>
                              </p:par>
                              <p:par>
                                <p:cTn id="91" presetID="3" presetClass="emph" presetSubtype="2" fill="hold" grpId="0" nodeType="withEffect">
                                  <p:stCondLst>
                                    <p:cond delay="2000"/>
                                  </p:stCondLst>
                                  <p:childTnLst>
                                    <p:animClr clrSpc="rgb" dir="cw">
                                      <p:cBhvr override="childStyle">
                                        <p:cTn id="92" dur="1000" fill="hold"/>
                                        <p:tgtEl>
                                          <p:spTgt spid="193"/>
                                        </p:tgtEl>
                                        <p:attrNameLst>
                                          <p:attrName>style.color</p:attrName>
                                        </p:attrNameLst>
                                      </p:cBhvr>
                                      <p:to>
                                        <a:schemeClr val="accent2"/>
                                      </p:to>
                                    </p:animClr>
                                  </p:childTnLst>
                                </p:cTn>
                              </p:par>
                              <p:par>
                                <p:cTn id="93" presetID="3" presetClass="emph" presetSubtype="2" fill="hold" grpId="0" nodeType="withEffect">
                                  <p:stCondLst>
                                    <p:cond delay="2000"/>
                                  </p:stCondLst>
                                  <p:childTnLst>
                                    <p:animClr clrSpc="rgb" dir="cw">
                                      <p:cBhvr override="childStyle">
                                        <p:cTn id="94" dur="1000" fill="hold"/>
                                        <p:tgtEl>
                                          <p:spTgt spid="194"/>
                                        </p:tgtEl>
                                        <p:attrNameLst>
                                          <p:attrName>style.color</p:attrName>
                                        </p:attrNameLst>
                                      </p:cBhvr>
                                      <p:to>
                                        <a:schemeClr val="accent2"/>
                                      </p:to>
                                    </p:animClr>
                                  </p:childTnLst>
                                </p:cTn>
                              </p:par>
                              <p:par>
                                <p:cTn id="95" presetID="3" presetClass="emph" presetSubtype="2" fill="hold" grpId="0" nodeType="withEffect">
                                  <p:stCondLst>
                                    <p:cond delay="2000"/>
                                  </p:stCondLst>
                                  <p:childTnLst>
                                    <p:animClr clrSpc="rgb" dir="cw">
                                      <p:cBhvr override="childStyle">
                                        <p:cTn id="96" dur="1000" fill="hold"/>
                                        <p:tgtEl>
                                          <p:spTgt spid="195"/>
                                        </p:tgtEl>
                                        <p:attrNameLst>
                                          <p:attrName>style.color</p:attrName>
                                        </p:attrNameLst>
                                      </p:cBhvr>
                                      <p:to>
                                        <a:schemeClr val="accent2"/>
                                      </p:to>
                                    </p:animClr>
                                  </p:childTnLst>
                                </p:cTn>
                              </p:par>
                              <p:par>
                                <p:cTn id="97" presetID="3" presetClass="emph" presetSubtype="2" fill="hold" grpId="0" nodeType="withEffect">
                                  <p:stCondLst>
                                    <p:cond delay="2000"/>
                                  </p:stCondLst>
                                  <p:childTnLst>
                                    <p:animClr clrSpc="rgb" dir="cw">
                                      <p:cBhvr override="childStyle">
                                        <p:cTn id="98" dur="1000" fill="hold"/>
                                        <p:tgtEl>
                                          <p:spTgt spid="196"/>
                                        </p:tgtEl>
                                        <p:attrNameLst>
                                          <p:attrName>style.color</p:attrName>
                                        </p:attrNameLst>
                                      </p:cBhvr>
                                      <p:to>
                                        <a:schemeClr val="accent2"/>
                                      </p:to>
                                    </p:animClr>
                                  </p:childTnLst>
                                </p:cTn>
                              </p:par>
                              <p:par>
                                <p:cTn id="99" presetID="3" presetClass="emph" presetSubtype="2" fill="hold" grpId="0" nodeType="withEffect">
                                  <p:stCondLst>
                                    <p:cond delay="2000"/>
                                  </p:stCondLst>
                                  <p:childTnLst>
                                    <p:animClr clrSpc="rgb" dir="cw">
                                      <p:cBhvr override="childStyle">
                                        <p:cTn id="100" dur="1000" fill="hold"/>
                                        <p:tgtEl>
                                          <p:spTgt spid="197"/>
                                        </p:tgtEl>
                                        <p:attrNameLst>
                                          <p:attrName>style.color</p:attrName>
                                        </p:attrNameLst>
                                      </p:cBhvr>
                                      <p:to>
                                        <a:schemeClr val="accent2"/>
                                      </p:to>
                                    </p:animClr>
                                  </p:childTnLst>
                                </p:cTn>
                              </p:par>
                              <p:par>
                                <p:cTn id="101" presetID="3" presetClass="emph" presetSubtype="2" fill="hold" grpId="0" nodeType="withEffect">
                                  <p:stCondLst>
                                    <p:cond delay="2000"/>
                                  </p:stCondLst>
                                  <p:childTnLst>
                                    <p:animClr clrSpc="rgb" dir="cw">
                                      <p:cBhvr override="childStyle">
                                        <p:cTn id="102" dur="1000" fill="hold"/>
                                        <p:tgtEl>
                                          <p:spTgt spid="190"/>
                                        </p:tgtEl>
                                        <p:attrNameLst>
                                          <p:attrName>style.color</p:attrName>
                                        </p:attrNameLst>
                                      </p:cBhvr>
                                      <p:to>
                                        <a:schemeClr val="accent2"/>
                                      </p:to>
                                    </p:animClr>
                                  </p:childTnLst>
                                </p:cTn>
                              </p:par>
                              <p:par>
                                <p:cTn id="103" presetID="3" presetClass="emph" presetSubtype="2" fill="hold" grpId="0" nodeType="withEffect">
                                  <p:stCondLst>
                                    <p:cond delay="2000"/>
                                  </p:stCondLst>
                                  <p:childTnLst>
                                    <p:animClr clrSpc="rgb" dir="cw">
                                      <p:cBhvr override="childStyle">
                                        <p:cTn id="104" dur="1000" fill="hold"/>
                                        <p:tgtEl>
                                          <p:spTgt spid="191"/>
                                        </p:tgtEl>
                                        <p:attrNameLst>
                                          <p:attrName>style.color</p:attrName>
                                        </p:attrNameLst>
                                      </p:cBhvr>
                                      <p:to>
                                        <a:schemeClr val="accent2"/>
                                      </p:to>
                                    </p:animClr>
                                  </p:childTnLst>
                                </p:cTn>
                              </p:par>
                              <p:par>
                                <p:cTn id="105" presetID="10" presetClass="entr" presetSubtype="0" fill="hold" grpId="0" nodeType="withEffect">
                                  <p:stCondLst>
                                    <p:cond delay="0"/>
                                  </p:stCondLst>
                                  <p:childTnLst>
                                    <p:set>
                                      <p:cBhvr>
                                        <p:cTn id="106" dur="1" fill="hold">
                                          <p:stCondLst>
                                            <p:cond delay="0"/>
                                          </p:stCondLst>
                                        </p:cTn>
                                        <p:tgtEl>
                                          <p:spTgt spid="135"/>
                                        </p:tgtEl>
                                        <p:attrNameLst>
                                          <p:attrName>style.visibility</p:attrName>
                                        </p:attrNameLst>
                                      </p:cBhvr>
                                      <p:to>
                                        <p:strVal val="visible"/>
                                      </p:to>
                                    </p:set>
                                    <p:animEffect transition="in" filter="fade">
                                      <p:cBhvr>
                                        <p:cTn id="107" dur="500"/>
                                        <p:tgtEl>
                                          <p:spTgt spid="13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82"/>
                                        </p:tgtEl>
                                        <p:attrNameLst>
                                          <p:attrName>style.visibility</p:attrName>
                                        </p:attrNameLst>
                                      </p:cBhvr>
                                      <p:to>
                                        <p:strVal val="visible"/>
                                      </p:to>
                                    </p:set>
                                    <p:animEffect transition="in" filter="fade">
                                      <p:cBhvr>
                                        <p:cTn id="110" dur="500"/>
                                        <p:tgtEl>
                                          <p:spTgt spid="8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83"/>
                                        </p:tgtEl>
                                        <p:attrNameLst>
                                          <p:attrName>style.visibility</p:attrName>
                                        </p:attrNameLst>
                                      </p:cBhvr>
                                      <p:to>
                                        <p:strVal val="visible"/>
                                      </p:to>
                                    </p:set>
                                    <p:animEffect transition="in" filter="fade">
                                      <p:cBhvr>
                                        <p:cTn id="113" dur="500"/>
                                        <p:tgtEl>
                                          <p:spTgt spid="83"/>
                                        </p:tgtEl>
                                      </p:cBhvr>
                                    </p:animEffect>
                                  </p:childTnLst>
                                </p:cTn>
                              </p:par>
                              <p:par>
                                <p:cTn id="114" presetID="10" presetClass="entr" presetSubtype="0" fill="hold" nodeType="withEffect">
                                  <p:stCondLst>
                                    <p:cond delay="0"/>
                                  </p:stCondLst>
                                  <p:childTnLst>
                                    <p:set>
                                      <p:cBhvr>
                                        <p:cTn id="115" dur="1" fill="hold">
                                          <p:stCondLst>
                                            <p:cond delay="0"/>
                                          </p:stCondLst>
                                        </p:cTn>
                                        <p:tgtEl>
                                          <p:spTgt spid="161"/>
                                        </p:tgtEl>
                                        <p:attrNameLst>
                                          <p:attrName>style.visibility</p:attrName>
                                        </p:attrNameLst>
                                      </p:cBhvr>
                                      <p:to>
                                        <p:strVal val="visible"/>
                                      </p:to>
                                    </p:set>
                                    <p:animEffect transition="in" filter="fade">
                                      <p:cBhvr>
                                        <p:cTn id="116" dur="500"/>
                                        <p:tgtEl>
                                          <p:spTgt spid="16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62"/>
                                        </p:tgtEl>
                                        <p:attrNameLst>
                                          <p:attrName>style.visibility</p:attrName>
                                        </p:attrNameLst>
                                      </p:cBhvr>
                                      <p:to>
                                        <p:strVal val="visible"/>
                                      </p:to>
                                    </p:set>
                                    <p:animEffect transition="in" filter="fade">
                                      <p:cBhvr>
                                        <p:cTn id="119" dur="500"/>
                                        <p:tgtEl>
                                          <p:spTgt spid="162"/>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93"/>
                                        </p:tgtEl>
                                        <p:attrNameLst>
                                          <p:attrName>style.visibility</p:attrName>
                                        </p:attrNameLst>
                                      </p:cBhvr>
                                      <p:to>
                                        <p:strVal val="visible"/>
                                      </p:to>
                                    </p:set>
                                    <p:animEffect transition="in" filter="fade">
                                      <p:cBhvr>
                                        <p:cTn id="122" dur="500"/>
                                        <p:tgtEl>
                                          <p:spTgt spid="93"/>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94"/>
                                        </p:tgtEl>
                                        <p:attrNameLst>
                                          <p:attrName>style.visibility</p:attrName>
                                        </p:attrNameLst>
                                      </p:cBhvr>
                                      <p:to>
                                        <p:strVal val="visible"/>
                                      </p:to>
                                    </p:set>
                                    <p:animEffect transition="in" filter="fade">
                                      <p:cBhvr>
                                        <p:cTn id="125" dur="500"/>
                                        <p:tgtEl>
                                          <p:spTgt spid="94"/>
                                        </p:tgtEl>
                                      </p:cBhvr>
                                    </p:animEffect>
                                  </p:childTnLst>
                                </p:cTn>
                              </p:par>
                              <p:par>
                                <p:cTn id="126" presetID="10" presetClass="entr" presetSubtype="0" fill="hold" nodeType="withEffect">
                                  <p:stCondLst>
                                    <p:cond delay="0"/>
                                  </p:stCondLst>
                                  <p:childTnLst>
                                    <p:set>
                                      <p:cBhvr>
                                        <p:cTn id="127" dur="1" fill="hold">
                                          <p:stCondLst>
                                            <p:cond delay="0"/>
                                          </p:stCondLst>
                                        </p:cTn>
                                        <p:tgtEl>
                                          <p:spTgt spid="163"/>
                                        </p:tgtEl>
                                        <p:attrNameLst>
                                          <p:attrName>style.visibility</p:attrName>
                                        </p:attrNameLst>
                                      </p:cBhvr>
                                      <p:to>
                                        <p:strVal val="visible"/>
                                      </p:to>
                                    </p:set>
                                    <p:animEffect transition="in" filter="fade">
                                      <p:cBhvr>
                                        <p:cTn id="128" dur="500"/>
                                        <p:tgtEl>
                                          <p:spTgt spid="163"/>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64"/>
                                        </p:tgtEl>
                                        <p:attrNameLst>
                                          <p:attrName>style.visibility</p:attrName>
                                        </p:attrNameLst>
                                      </p:cBhvr>
                                      <p:to>
                                        <p:strVal val="visible"/>
                                      </p:to>
                                    </p:set>
                                    <p:animEffect transition="in" filter="fade">
                                      <p:cBhvr>
                                        <p:cTn id="131" dur="500"/>
                                        <p:tgtEl>
                                          <p:spTgt spid="164"/>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97"/>
                                        </p:tgtEl>
                                        <p:attrNameLst>
                                          <p:attrName>style.visibility</p:attrName>
                                        </p:attrNameLst>
                                      </p:cBhvr>
                                      <p:to>
                                        <p:strVal val="visible"/>
                                      </p:to>
                                    </p:set>
                                    <p:animEffect transition="in" filter="fade">
                                      <p:cBhvr>
                                        <p:cTn id="134" dur="500"/>
                                        <p:tgtEl>
                                          <p:spTgt spid="97"/>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500"/>
                                        <p:tgtEl>
                                          <p:spTgt spid="98"/>
                                        </p:tgtEl>
                                      </p:cBhvr>
                                    </p:animEffect>
                                  </p:childTnLst>
                                </p:cTn>
                              </p:par>
                              <p:par>
                                <p:cTn id="138" presetID="10" presetClass="entr" presetSubtype="0" fill="hold" nodeType="withEffect">
                                  <p:stCondLst>
                                    <p:cond delay="0"/>
                                  </p:stCondLst>
                                  <p:childTnLst>
                                    <p:set>
                                      <p:cBhvr>
                                        <p:cTn id="139" dur="1" fill="hold">
                                          <p:stCondLst>
                                            <p:cond delay="0"/>
                                          </p:stCondLst>
                                        </p:cTn>
                                        <p:tgtEl>
                                          <p:spTgt spid="165"/>
                                        </p:tgtEl>
                                        <p:attrNameLst>
                                          <p:attrName>style.visibility</p:attrName>
                                        </p:attrNameLst>
                                      </p:cBhvr>
                                      <p:to>
                                        <p:strVal val="visible"/>
                                      </p:to>
                                    </p:set>
                                    <p:animEffect transition="in" filter="fade">
                                      <p:cBhvr>
                                        <p:cTn id="140" dur="500"/>
                                        <p:tgtEl>
                                          <p:spTgt spid="165"/>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66"/>
                                        </p:tgtEl>
                                        <p:attrNameLst>
                                          <p:attrName>style.visibility</p:attrName>
                                        </p:attrNameLst>
                                      </p:cBhvr>
                                      <p:to>
                                        <p:strVal val="visible"/>
                                      </p:to>
                                    </p:set>
                                    <p:animEffect transition="in" filter="fade">
                                      <p:cBhvr>
                                        <p:cTn id="143" dur="500"/>
                                        <p:tgtEl>
                                          <p:spTgt spid="166"/>
                                        </p:tgtEl>
                                      </p:cBhvr>
                                    </p:animEffect>
                                  </p:childTnLst>
                                </p:cTn>
                              </p:par>
                              <p:par>
                                <p:cTn id="144" presetID="10" presetClass="entr" presetSubtype="0" fill="hold" nodeType="withEffect">
                                  <p:stCondLst>
                                    <p:cond delay="0"/>
                                  </p:stCondLst>
                                  <p:childTnLst>
                                    <p:set>
                                      <p:cBhvr>
                                        <p:cTn id="145" dur="1" fill="hold">
                                          <p:stCondLst>
                                            <p:cond delay="0"/>
                                          </p:stCondLst>
                                        </p:cTn>
                                        <p:tgtEl>
                                          <p:spTgt spid="167"/>
                                        </p:tgtEl>
                                        <p:attrNameLst>
                                          <p:attrName>style.visibility</p:attrName>
                                        </p:attrNameLst>
                                      </p:cBhvr>
                                      <p:to>
                                        <p:strVal val="visible"/>
                                      </p:to>
                                    </p:set>
                                    <p:animEffect transition="in" filter="fade">
                                      <p:cBhvr>
                                        <p:cTn id="146" dur="500"/>
                                        <p:tgtEl>
                                          <p:spTgt spid="167"/>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68"/>
                                        </p:tgtEl>
                                        <p:attrNameLst>
                                          <p:attrName>style.visibility</p:attrName>
                                        </p:attrNameLst>
                                      </p:cBhvr>
                                      <p:to>
                                        <p:strVal val="visible"/>
                                      </p:to>
                                    </p:set>
                                    <p:animEffect transition="in" filter="fade">
                                      <p:cBhvr>
                                        <p:cTn id="149" dur="500"/>
                                        <p:tgtEl>
                                          <p:spTgt spid="168"/>
                                        </p:tgtEl>
                                      </p:cBhvr>
                                    </p:animEffect>
                                  </p:childTnLst>
                                </p:cTn>
                              </p:par>
                              <p:par>
                                <p:cTn id="150" presetID="10" presetClass="entr" presetSubtype="0" fill="hold" nodeType="withEffect">
                                  <p:stCondLst>
                                    <p:cond delay="0"/>
                                  </p:stCondLst>
                                  <p:childTnLst>
                                    <p:set>
                                      <p:cBhvr>
                                        <p:cTn id="151" dur="1" fill="hold">
                                          <p:stCondLst>
                                            <p:cond delay="0"/>
                                          </p:stCondLst>
                                        </p:cTn>
                                        <p:tgtEl>
                                          <p:spTgt spid="169"/>
                                        </p:tgtEl>
                                        <p:attrNameLst>
                                          <p:attrName>style.visibility</p:attrName>
                                        </p:attrNameLst>
                                      </p:cBhvr>
                                      <p:to>
                                        <p:strVal val="visible"/>
                                      </p:to>
                                    </p:set>
                                    <p:animEffect transition="in" filter="fade">
                                      <p:cBhvr>
                                        <p:cTn id="152" dur="500"/>
                                        <p:tgtEl>
                                          <p:spTgt spid="169"/>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70"/>
                                        </p:tgtEl>
                                        <p:attrNameLst>
                                          <p:attrName>style.visibility</p:attrName>
                                        </p:attrNameLst>
                                      </p:cBhvr>
                                      <p:to>
                                        <p:strVal val="visible"/>
                                      </p:to>
                                    </p:set>
                                    <p:animEffect transition="in" filter="fade">
                                      <p:cBhvr>
                                        <p:cTn id="155" dur="500"/>
                                        <p:tgtEl>
                                          <p:spTgt spid="170"/>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28"/>
                                        </p:tgtEl>
                                        <p:attrNameLst>
                                          <p:attrName>style.visibility</p:attrName>
                                        </p:attrNameLst>
                                      </p:cBhvr>
                                      <p:to>
                                        <p:strVal val="visible"/>
                                      </p:to>
                                    </p:set>
                                    <p:animEffect transition="in" filter="fade">
                                      <p:cBhvr>
                                        <p:cTn id="158" dur="500"/>
                                        <p:tgtEl>
                                          <p:spTgt spid="128"/>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29"/>
                                        </p:tgtEl>
                                        <p:attrNameLst>
                                          <p:attrName>style.visibility</p:attrName>
                                        </p:attrNameLst>
                                      </p:cBhvr>
                                      <p:to>
                                        <p:strVal val="visible"/>
                                      </p:to>
                                    </p:set>
                                    <p:animEffect transition="in" filter="fade">
                                      <p:cBhvr>
                                        <p:cTn id="161" dur="500"/>
                                        <p:tgtEl>
                                          <p:spTgt spid="129"/>
                                        </p:tgtEl>
                                      </p:cBhvr>
                                    </p:animEffect>
                                  </p:childTnLst>
                                </p:cTn>
                              </p:par>
                              <p:par>
                                <p:cTn id="162" presetID="10" presetClass="entr" presetSubtype="0" fill="hold" nodeType="withEffect">
                                  <p:stCondLst>
                                    <p:cond delay="0"/>
                                  </p:stCondLst>
                                  <p:childTnLst>
                                    <p:set>
                                      <p:cBhvr>
                                        <p:cTn id="163" dur="1" fill="hold">
                                          <p:stCondLst>
                                            <p:cond delay="0"/>
                                          </p:stCondLst>
                                        </p:cTn>
                                        <p:tgtEl>
                                          <p:spTgt spid="175"/>
                                        </p:tgtEl>
                                        <p:attrNameLst>
                                          <p:attrName>style.visibility</p:attrName>
                                        </p:attrNameLst>
                                      </p:cBhvr>
                                      <p:to>
                                        <p:strVal val="visible"/>
                                      </p:to>
                                    </p:set>
                                    <p:animEffect transition="in" filter="fade">
                                      <p:cBhvr>
                                        <p:cTn id="164" dur="500"/>
                                        <p:tgtEl>
                                          <p:spTgt spid="175"/>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76"/>
                                        </p:tgtEl>
                                        <p:attrNameLst>
                                          <p:attrName>style.visibility</p:attrName>
                                        </p:attrNameLst>
                                      </p:cBhvr>
                                      <p:to>
                                        <p:strVal val="visible"/>
                                      </p:to>
                                    </p:set>
                                    <p:animEffect transition="in" filter="fade">
                                      <p:cBhvr>
                                        <p:cTn id="167" dur="500"/>
                                        <p:tgtEl>
                                          <p:spTgt spid="176"/>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33"/>
                                        </p:tgtEl>
                                        <p:attrNameLst>
                                          <p:attrName>style.visibility</p:attrName>
                                        </p:attrNameLst>
                                      </p:cBhvr>
                                      <p:to>
                                        <p:strVal val="visible"/>
                                      </p:to>
                                    </p:set>
                                    <p:animEffect transition="in" filter="fade">
                                      <p:cBhvr>
                                        <p:cTn id="170" dur="500"/>
                                        <p:tgtEl>
                                          <p:spTgt spid="133"/>
                                        </p:tgtEl>
                                      </p:cBhvr>
                                    </p:animEffect>
                                  </p:childTnLst>
                                </p:cTn>
                              </p:par>
                              <p:par>
                                <p:cTn id="171" presetID="10" presetClass="entr" presetSubtype="0" fill="hold" nodeType="withEffect">
                                  <p:stCondLst>
                                    <p:cond delay="0"/>
                                  </p:stCondLst>
                                  <p:childTnLst>
                                    <p:set>
                                      <p:cBhvr>
                                        <p:cTn id="172" dur="1" fill="hold">
                                          <p:stCondLst>
                                            <p:cond delay="0"/>
                                          </p:stCondLst>
                                        </p:cTn>
                                        <p:tgtEl>
                                          <p:spTgt spid="177"/>
                                        </p:tgtEl>
                                        <p:attrNameLst>
                                          <p:attrName>style.visibility</p:attrName>
                                        </p:attrNameLst>
                                      </p:cBhvr>
                                      <p:to>
                                        <p:strVal val="visible"/>
                                      </p:to>
                                    </p:set>
                                    <p:animEffect transition="in" filter="fade">
                                      <p:cBhvr>
                                        <p:cTn id="173" dur="500"/>
                                        <p:tgtEl>
                                          <p:spTgt spid="177"/>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78"/>
                                        </p:tgtEl>
                                        <p:attrNameLst>
                                          <p:attrName>style.visibility</p:attrName>
                                        </p:attrNameLst>
                                      </p:cBhvr>
                                      <p:to>
                                        <p:strVal val="visible"/>
                                      </p:to>
                                    </p:set>
                                    <p:animEffect transition="in" filter="fade">
                                      <p:cBhvr>
                                        <p:cTn id="176" dur="500"/>
                                        <p:tgtEl>
                                          <p:spTgt spid="178"/>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32"/>
                                        </p:tgtEl>
                                        <p:attrNameLst>
                                          <p:attrName>style.visibility</p:attrName>
                                        </p:attrNameLst>
                                      </p:cBhvr>
                                      <p:to>
                                        <p:strVal val="visible"/>
                                      </p:to>
                                    </p:set>
                                    <p:animEffect transition="in" filter="fade">
                                      <p:cBhvr>
                                        <p:cTn id="179" dur="500"/>
                                        <p:tgtEl>
                                          <p:spTgt spid="132"/>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42"/>
                                        </p:tgtEl>
                                        <p:attrNameLst>
                                          <p:attrName>style.visibility</p:attrName>
                                        </p:attrNameLst>
                                      </p:cBhvr>
                                      <p:to>
                                        <p:strVal val="visible"/>
                                      </p:to>
                                    </p:set>
                                    <p:animEffect transition="in" filter="fade">
                                      <p:cBhvr>
                                        <p:cTn id="182" dur="500"/>
                                        <p:tgtEl>
                                          <p:spTgt spid="142"/>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141"/>
                                        </p:tgtEl>
                                        <p:attrNameLst>
                                          <p:attrName>style.visibility</p:attrName>
                                        </p:attrNameLst>
                                      </p:cBhvr>
                                      <p:to>
                                        <p:strVal val="visible"/>
                                      </p:to>
                                    </p:set>
                                    <p:animEffect transition="in" filter="fade">
                                      <p:cBhvr>
                                        <p:cTn id="185" dur="500"/>
                                        <p:tgtEl>
                                          <p:spTgt spid="141"/>
                                        </p:tgtEl>
                                      </p:cBhvr>
                                    </p:animEffect>
                                  </p:childTnLst>
                                </p:cTn>
                              </p:par>
                              <p:par>
                                <p:cTn id="186" presetID="10" presetClass="entr" presetSubtype="0" fill="hold" nodeType="withEffect">
                                  <p:stCondLst>
                                    <p:cond delay="0"/>
                                  </p:stCondLst>
                                  <p:childTnLst>
                                    <p:set>
                                      <p:cBhvr>
                                        <p:cTn id="187" dur="1" fill="hold">
                                          <p:stCondLst>
                                            <p:cond delay="0"/>
                                          </p:stCondLst>
                                        </p:cTn>
                                        <p:tgtEl>
                                          <p:spTgt spid="181"/>
                                        </p:tgtEl>
                                        <p:attrNameLst>
                                          <p:attrName>style.visibility</p:attrName>
                                        </p:attrNameLst>
                                      </p:cBhvr>
                                      <p:to>
                                        <p:strVal val="visible"/>
                                      </p:to>
                                    </p:set>
                                    <p:animEffect transition="in" filter="fade">
                                      <p:cBhvr>
                                        <p:cTn id="188" dur="500"/>
                                        <p:tgtEl>
                                          <p:spTgt spid="181"/>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182"/>
                                        </p:tgtEl>
                                        <p:attrNameLst>
                                          <p:attrName>style.visibility</p:attrName>
                                        </p:attrNameLst>
                                      </p:cBhvr>
                                      <p:to>
                                        <p:strVal val="visible"/>
                                      </p:to>
                                    </p:set>
                                    <p:animEffect transition="in" filter="fade">
                                      <p:cBhvr>
                                        <p:cTn id="191" dur="500"/>
                                        <p:tgtEl>
                                          <p:spTgt spid="182"/>
                                        </p:tgtEl>
                                      </p:cBhvr>
                                    </p:animEffect>
                                  </p:childTnLst>
                                </p:cTn>
                              </p:par>
                              <p:par>
                                <p:cTn id="192" presetID="10" presetClass="entr" presetSubtype="0" fill="hold" nodeType="withEffect">
                                  <p:stCondLst>
                                    <p:cond delay="0"/>
                                  </p:stCondLst>
                                  <p:childTnLst>
                                    <p:set>
                                      <p:cBhvr>
                                        <p:cTn id="193" dur="1" fill="hold">
                                          <p:stCondLst>
                                            <p:cond delay="0"/>
                                          </p:stCondLst>
                                        </p:cTn>
                                        <p:tgtEl>
                                          <p:spTgt spid="183"/>
                                        </p:tgtEl>
                                        <p:attrNameLst>
                                          <p:attrName>style.visibility</p:attrName>
                                        </p:attrNameLst>
                                      </p:cBhvr>
                                      <p:to>
                                        <p:strVal val="visible"/>
                                      </p:to>
                                    </p:set>
                                    <p:animEffect transition="in" filter="fade">
                                      <p:cBhvr>
                                        <p:cTn id="194" dur="500"/>
                                        <p:tgtEl>
                                          <p:spTgt spid="183"/>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184"/>
                                        </p:tgtEl>
                                        <p:attrNameLst>
                                          <p:attrName>style.visibility</p:attrName>
                                        </p:attrNameLst>
                                      </p:cBhvr>
                                      <p:to>
                                        <p:strVal val="visible"/>
                                      </p:to>
                                    </p:set>
                                    <p:animEffect transition="in" filter="fade">
                                      <p:cBhvr>
                                        <p:cTn id="197" dur="500"/>
                                        <p:tgtEl>
                                          <p:spTgt spid="184"/>
                                        </p:tgtEl>
                                      </p:cBhvr>
                                    </p:animEffect>
                                  </p:childTnLst>
                                </p:cTn>
                              </p:par>
                              <p:par>
                                <p:cTn id="198" presetID="10" presetClass="entr" presetSubtype="0" fill="hold" nodeType="withEffect">
                                  <p:stCondLst>
                                    <p:cond delay="0"/>
                                  </p:stCondLst>
                                  <p:childTnLst>
                                    <p:set>
                                      <p:cBhvr>
                                        <p:cTn id="199" dur="1" fill="hold">
                                          <p:stCondLst>
                                            <p:cond delay="0"/>
                                          </p:stCondLst>
                                        </p:cTn>
                                        <p:tgtEl>
                                          <p:spTgt spid="185"/>
                                        </p:tgtEl>
                                        <p:attrNameLst>
                                          <p:attrName>style.visibility</p:attrName>
                                        </p:attrNameLst>
                                      </p:cBhvr>
                                      <p:to>
                                        <p:strVal val="visible"/>
                                      </p:to>
                                    </p:set>
                                    <p:animEffect transition="in" filter="fade">
                                      <p:cBhvr>
                                        <p:cTn id="200" dur="500"/>
                                        <p:tgtEl>
                                          <p:spTgt spid="185"/>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186"/>
                                        </p:tgtEl>
                                        <p:attrNameLst>
                                          <p:attrName>style.visibility</p:attrName>
                                        </p:attrNameLst>
                                      </p:cBhvr>
                                      <p:to>
                                        <p:strVal val="visible"/>
                                      </p:to>
                                    </p:set>
                                    <p:animEffect transition="in" filter="fade">
                                      <p:cBhvr>
                                        <p:cTn id="203"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67" grpId="0"/>
      <p:bldP spid="70" grpId="0"/>
      <p:bldP spid="71" grpId="0"/>
      <p:bldP spid="74" grpId="0"/>
      <p:bldP spid="79" grpId="0"/>
      <p:bldP spid="82" grpId="0"/>
      <p:bldP spid="83" grpId="0"/>
      <p:bldP spid="86" grpId="0"/>
      <p:bldP spid="89" grpId="0"/>
      <p:bldP spid="90" grpId="0"/>
      <p:bldP spid="93" grpId="0"/>
      <p:bldP spid="94" grpId="0"/>
      <p:bldP spid="97" grpId="0"/>
      <p:bldP spid="98" grpId="0"/>
      <p:bldP spid="125" grpId="0"/>
      <p:bldP spid="126" grpId="0"/>
      <p:bldP spid="127" grpId="0"/>
      <p:bldP spid="128" grpId="0"/>
      <p:bldP spid="129" grpId="0"/>
      <p:bldP spid="130" grpId="0"/>
      <p:bldP spid="131" grpId="0"/>
      <p:bldP spid="132" grpId="0"/>
      <p:bldP spid="133" grpId="0"/>
      <p:bldP spid="134" grpId="0"/>
      <p:bldP spid="135" grpId="0"/>
      <p:bldP spid="141" grpId="0"/>
      <p:bldP spid="142" grpId="0"/>
      <p:bldP spid="143" grpId="0"/>
      <p:bldP spid="144" grpId="0"/>
      <p:bldP spid="145" grpId="0"/>
      <p:bldP spid="149" grpId="0"/>
      <p:bldP spid="150" grpId="0"/>
      <p:bldP spid="151" grpId="0"/>
      <p:bldP spid="158" grpId="0" animBg="1"/>
      <p:bldP spid="160" grpId="0" animBg="1"/>
      <p:bldP spid="162" grpId="0" animBg="1"/>
      <p:bldP spid="164" grpId="0" animBg="1"/>
      <p:bldP spid="166" grpId="0" animBg="1"/>
      <p:bldP spid="168" grpId="0" animBg="1"/>
      <p:bldP spid="170" grpId="0" animBg="1"/>
      <p:bldP spid="176" grpId="0" animBg="1"/>
      <p:bldP spid="178" grpId="0" animBg="1"/>
      <p:bldP spid="182" grpId="0" animBg="1"/>
      <p:bldP spid="184" grpId="0" animBg="1"/>
      <p:bldP spid="186" grpId="0" animBg="1"/>
      <p:bldP spid="187" grpId="0"/>
      <p:bldP spid="188" grpId="0"/>
      <p:bldP spid="189" grpId="0"/>
      <p:bldP spid="190" grpId="0"/>
      <p:bldP spid="191" grpId="0"/>
      <p:bldP spid="192" grpId="0"/>
      <p:bldP spid="193" grpId="0"/>
      <p:bldP spid="194" grpId="0"/>
      <p:bldP spid="195" grpId="0"/>
      <p:bldP spid="196" grpId="0"/>
      <p:bldP spid="19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A1:	 </a:t>
            </a:r>
            <a:br>
              <a:rPr lang="en-US" altLang="en-US" dirty="0" smtClean="0"/>
            </a:br>
            <a:r>
              <a:rPr lang="en-US" altLang="en-US" dirty="0" smtClean="0"/>
              <a:t>Compute the current ratio and describe what it reveals about a company’s financial condition.</a:t>
            </a:r>
            <a:br>
              <a:rPr lang="en-US" altLang="en-US" dirty="0" smtClean="0"/>
            </a:br>
            <a:endParaRPr lang="en-US" altLang="en-US" dirty="0" smtClean="0"/>
          </a:p>
        </p:txBody>
      </p:sp>
      <p:sp>
        <p:nvSpPr>
          <p:cNvPr id="1648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fld id="{BA251817-1600-40F1-B1A9-8D3FAE829FC1}" type="slidenum">
              <a:rPr lang="en-US" altLang="en-US" sz="1200" smtClean="0">
                <a:solidFill>
                  <a:srgbClr val="898989"/>
                </a:solidFill>
                <a:latin typeface="Arial" charset="0"/>
              </a:rPr>
              <a:pPr eaLnBrk="1" hangingPunct="1">
                <a:spcBef>
                  <a:spcPct val="0"/>
                </a:spcBef>
                <a:buFontTx/>
                <a:buNone/>
              </a:pPr>
              <a:t>35</a:t>
            </a:fld>
            <a:endParaRPr lang="en-US" altLang="en-US" sz="1200" smtClean="0">
              <a:solidFill>
                <a:srgbClr val="898989"/>
              </a:solidFill>
              <a:latin typeface="Arial"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48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46548"/>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440907"/>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4"/>
          <p:cNvSpPr>
            <a:spLocks noGrp="1" noChangeArrowheads="1"/>
          </p:cNvSpPr>
          <p:nvPr>
            <p:ph type="title"/>
          </p:nvPr>
        </p:nvSpPr>
        <p:spPr>
          <a:xfrm>
            <a:off x="609600" y="457200"/>
            <a:ext cx="8229600" cy="914400"/>
          </a:xfrm>
        </p:spPr>
        <p:txBody>
          <a:bodyPr/>
          <a:lstStyle/>
          <a:p>
            <a:r>
              <a:rPr lang="en-US" altLang="en-US" b="1" dirty="0" smtClean="0"/>
              <a:t>Current Ratio</a:t>
            </a:r>
          </a:p>
        </p:txBody>
      </p:sp>
      <p:sp>
        <p:nvSpPr>
          <p:cNvPr id="39941" name="Text Box 5"/>
          <p:cNvSpPr txBox="1">
            <a:spLocks noChangeArrowheads="1"/>
          </p:cNvSpPr>
          <p:nvPr/>
        </p:nvSpPr>
        <p:spPr bwMode="auto">
          <a:xfrm>
            <a:off x="1068388" y="1447800"/>
            <a:ext cx="7010400" cy="954088"/>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20000"/>
              </a:spcBef>
              <a:buClr>
                <a:srgbClr val="9900CC"/>
              </a:buClr>
              <a:buFont typeface="Wingdings" pitchFamily="-84" charset="2"/>
              <a:buNone/>
              <a:defRPr/>
            </a:pPr>
            <a:r>
              <a:rPr lang="en-US" sz="2800" dirty="0" smtClean="0">
                <a:latin typeface="Calibri" pitchFamily="-84" charset="0"/>
                <a:ea typeface="ＭＳ Ｐゴシック" pitchFamily="-84" charset="-128"/>
              </a:rPr>
              <a:t>Helps assess the company’s ability to pay its debts in the near future</a:t>
            </a:r>
          </a:p>
        </p:txBody>
      </p:sp>
      <p:graphicFrame>
        <p:nvGraphicFramePr>
          <p:cNvPr id="7" name="Table 6"/>
          <p:cNvGraphicFramePr>
            <a:graphicFrameLocks noGrp="1"/>
          </p:cNvGraphicFramePr>
          <p:nvPr/>
        </p:nvGraphicFramePr>
        <p:xfrm>
          <a:off x="2133600" y="2743200"/>
          <a:ext cx="4702175" cy="1247775"/>
        </p:xfrm>
        <a:graphic>
          <a:graphicData uri="http://schemas.openxmlformats.org/drawingml/2006/table">
            <a:tbl>
              <a:tblPr/>
              <a:tblGrid>
                <a:gridCol w="465138"/>
                <a:gridCol w="1487487"/>
                <a:gridCol w="331788"/>
                <a:gridCol w="1952625"/>
                <a:gridCol w="465137"/>
              </a:tblGrid>
              <a:tr h="266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84" charset="0"/>
                          <a:cs typeface="Arial" charset="0"/>
                        </a:rPr>
                        <a:t> </a:t>
                      </a:r>
                    </a:p>
                  </a:txBody>
                  <a:tcPr marL="9525" marR="9525" marT="9525"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84" charset="0"/>
                          <a:cs typeface="Arial" charset="0"/>
                        </a:rPr>
                        <a:t> </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84" charset="0"/>
                          <a:cs typeface="Arial" charset="0"/>
                        </a:rPr>
                        <a:t> </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84" charset="0"/>
                          <a:cs typeface="Arial" charset="0"/>
                        </a:rPr>
                        <a:t> </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84" charset="0"/>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533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84" charset="0"/>
                          <a:cs typeface="Arial" charset="0"/>
                        </a:rPr>
                        <a:t> </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84" charset="0"/>
                          <a:cs typeface="Arial" charset="0"/>
                        </a:rPr>
                        <a:t>Current ratio</a:t>
                      </a:r>
                    </a:p>
                  </a:txBody>
                  <a:tcPr marL="9525" marR="9525" marT="9525"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84" charset="0"/>
                          <a:cs typeface="Arial" charset="0"/>
                        </a:rPr>
                        <a:t> =</a:t>
                      </a:r>
                    </a:p>
                  </a:txBody>
                  <a:tcPr marL="9525" marR="9525" marT="9525"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Calibri" pitchFamily="-84" charset="0"/>
                          <a:cs typeface="Arial" charset="0"/>
                        </a:rPr>
                        <a:t>Current assets</a:t>
                      </a:r>
                      <a:r>
                        <a:rPr kumimoji="0" lang="en-US" sz="2000" b="0" i="0" u="none" strike="noStrike" cap="none" normalizeH="0" baseline="0" dirty="0" smtClean="0">
                          <a:ln>
                            <a:noFill/>
                          </a:ln>
                          <a:solidFill>
                            <a:schemeClr val="tx1"/>
                          </a:solidFill>
                          <a:effectLst/>
                          <a:latin typeface="Calibri" pitchFamily="-84" charset="0"/>
                          <a:cs typeface="Arial" charset="0"/>
                        </a:rPr>
                        <a:t> Current liabilities</a:t>
                      </a:r>
                      <a:endParaRPr kumimoji="0" lang="en-US" sz="2000" b="0" i="0" u="sng" strike="noStrike" cap="none" normalizeH="0" baseline="0" dirty="0" smtClean="0">
                        <a:ln>
                          <a:noFill/>
                        </a:ln>
                        <a:solidFill>
                          <a:schemeClr val="tx1"/>
                        </a:solidFill>
                        <a:effectLst/>
                        <a:latin typeface="Calibri" pitchFamily="-84" charset="0"/>
                        <a:cs typeface="Arial" charset="0"/>
                      </a:endParaRPr>
                    </a:p>
                  </a:txBody>
                  <a:tcPr marL="9525" marR="9525" marT="9525"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84" charset="0"/>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66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84" charset="0"/>
                          <a:cs typeface="Arial" charset="0"/>
                        </a:rPr>
                        <a:t> </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84" charset="0"/>
                          <a:cs typeface="Arial" charset="0"/>
                        </a:rPr>
                        <a:t> </a:t>
                      </a: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84" charset="0"/>
                          <a:cs typeface="Arial" charset="0"/>
                        </a:rPr>
                        <a:t> </a:t>
                      </a: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84" charset="0"/>
                          <a:cs typeface="Arial" charset="0"/>
                        </a:rPr>
                        <a:t> </a:t>
                      </a: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84" charset="0"/>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65912" name="TextBox 8"/>
          <p:cNvSpPr txBox="1">
            <a:spLocks noChangeArrowheads="1"/>
          </p:cNvSpPr>
          <p:nvPr/>
        </p:nvSpPr>
        <p:spPr bwMode="auto">
          <a:xfrm>
            <a:off x="1447800" y="4202113"/>
            <a:ext cx="609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algn="ctr" eaLnBrk="1" hangingPunct="1">
              <a:spcBef>
                <a:spcPct val="0"/>
              </a:spcBef>
              <a:buFontTx/>
              <a:buNone/>
            </a:pPr>
            <a:r>
              <a:rPr lang="en-US" altLang="en-US" sz="1800"/>
              <a:t>Limited Brands, Inc.</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65915"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fld id="{84E97CBE-7622-4E44-A46A-81A3EBD047E1}" type="slidenum">
              <a:rPr lang="en-US" altLang="en-US" sz="1200" smtClean="0">
                <a:solidFill>
                  <a:srgbClr val="898989"/>
                </a:solidFill>
                <a:latin typeface="Arial" charset="0"/>
              </a:rPr>
              <a:pPr eaLnBrk="1" hangingPunct="1">
                <a:spcBef>
                  <a:spcPct val="0"/>
                </a:spcBef>
                <a:buFontTx/>
                <a:buNone/>
              </a:pPr>
              <a:t>36</a:t>
            </a:fld>
            <a:endParaRPr lang="en-US" altLang="en-US" sz="1200" smtClean="0">
              <a:solidFill>
                <a:srgbClr val="898989"/>
              </a:solidFill>
              <a:latin typeface="Arial" charset="0"/>
            </a:endParaRPr>
          </a:p>
        </p:txBody>
      </p:sp>
      <p:sp>
        <p:nvSpPr>
          <p:cNvPr id="10" name="Rounded Rectangle 9"/>
          <p:cNvSpPr/>
          <p:nvPr/>
        </p:nvSpPr>
        <p:spPr>
          <a:xfrm>
            <a:off x="138113" y="6534151"/>
            <a:ext cx="7253287" cy="24496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A1</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altLang="en-US" sz="1100" dirty="0"/>
              <a:t>Compute the current ratio and describe what it reveals about a company’s financial condition.</a:t>
            </a:r>
            <a:endParaRPr lang="en-US" sz="1100" dirty="0"/>
          </a:p>
        </p:txBody>
      </p:sp>
      <p:sp>
        <p:nvSpPr>
          <p:cNvPr id="11" name="TextBox 10"/>
          <p:cNvSpPr txBox="1"/>
          <p:nvPr/>
        </p:nvSpPr>
        <p:spPr>
          <a:xfrm>
            <a:off x="7772400" y="366780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4.11</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1001008" y="4598671"/>
            <a:ext cx="6967358" cy="1342073"/>
          </a:xfrm>
          <a:prstGeom prst="rect">
            <a:avLst/>
          </a:prstGeom>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P4:	 </a:t>
            </a:r>
            <a:br>
              <a:rPr lang="en-US" altLang="en-US" dirty="0" smtClean="0"/>
            </a:br>
            <a:r>
              <a:rPr lang="en-US" altLang="en-US" dirty="0" smtClean="0"/>
              <a:t>Prepare reversing entries and explain their purpose.</a:t>
            </a:r>
            <a:br>
              <a:rPr lang="en-US" altLang="en-US" dirty="0" smtClean="0"/>
            </a:br>
            <a:r>
              <a:rPr lang="en-US" altLang="en-US" dirty="0" smtClean="0"/>
              <a:t/>
            </a:r>
            <a:br>
              <a:rPr lang="en-US" altLang="en-US" dirty="0" smtClean="0"/>
            </a:br>
            <a:endParaRPr lang="en-US" altLang="en-US" dirty="0" smtClean="0"/>
          </a:p>
        </p:txBody>
      </p:sp>
      <p:sp>
        <p:nvSpPr>
          <p:cNvPr id="1669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fld id="{27027317-252A-434A-ABB0-DEC3769BAF5C}" type="slidenum">
              <a:rPr lang="en-US" altLang="en-US" sz="1200" smtClean="0">
                <a:solidFill>
                  <a:srgbClr val="898989"/>
                </a:solidFill>
                <a:latin typeface="Arial" charset="0"/>
              </a:rPr>
              <a:pPr eaLnBrk="1" hangingPunct="1">
                <a:spcBef>
                  <a:spcPct val="0"/>
                </a:spcBef>
                <a:buFontTx/>
                <a:buNone/>
              </a:pPr>
              <a:t>37</a:t>
            </a:fld>
            <a:endParaRPr lang="en-US" altLang="en-US" sz="1200" smtClean="0">
              <a:solidFill>
                <a:srgbClr val="898989"/>
              </a:solidFill>
              <a:latin typeface="Arial"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55373"/>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722221"/>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Title 6"/>
          <p:cNvSpPr>
            <a:spLocks noGrp="1"/>
          </p:cNvSpPr>
          <p:nvPr>
            <p:ph type="title"/>
          </p:nvPr>
        </p:nvSpPr>
        <p:spPr>
          <a:xfrm>
            <a:off x="457200" y="533400"/>
            <a:ext cx="8229600" cy="884238"/>
          </a:xfrm>
        </p:spPr>
        <p:txBody>
          <a:bodyPr/>
          <a:lstStyle/>
          <a:p>
            <a:r>
              <a:rPr lang="en-US" altLang="en-US" b="1" dirty="0" smtClean="0"/>
              <a:t>Appendix 4A – Reversing Entries</a:t>
            </a:r>
          </a:p>
        </p:txBody>
      </p:sp>
      <p:sp>
        <p:nvSpPr>
          <p:cNvPr id="10" name="TextBox 9"/>
          <p:cNvSpPr txBox="1">
            <a:spLocks noChangeArrowheads="1"/>
          </p:cNvSpPr>
          <p:nvPr/>
        </p:nvSpPr>
        <p:spPr bwMode="auto">
          <a:xfrm>
            <a:off x="381000" y="1524000"/>
            <a:ext cx="8458200" cy="2246313"/>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63500" dist="20000" dir="5400000" rotWithShape="0">
              <a:srgbClr val="000000">
                <a:alpha val="37999"/>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2800" dirty="0" smtClean="0">
                <a:latin typeface="Calibri" pitchFamily="-84" charset="0"/>
              </a:rPr>
              <a:t>Reversing entries are optional. They are recorded in response to accrued assets and accrued liabilities that were created by adjusting entries at the end of a reporting period. The purpose of reversing entries is to simplify a company’s recordkeeping.</a:t>
            </a:r>
          </a:p>
        </p:txBody>
      </p:sp>
      <p:sp>
        <p:nvSpPr>
          <p:cNvPr id="167941" name="TextBox 10"/>
          <p:cNvSpPr txBox="1">
            <a:spLocks noChangeArrowheads="1"/>
          </p:cNvSpPr>
          <p:nvPr/>
        </p:nvSpPr>
        <p:spPr bwMode="auto">
          <a:xfrm>
            <a:off x="784225" y="3962400"/>
            <a:ext cx="7543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algn="ctr" eaLnBrk="1" hangingPunct="1">
              <a:spcBef>
                <a:spcPct val="0"/>
              </a:spcBef>
              <a:buFontTx/>
              <a:buNone/>
            </a:pPr>
            <a:r>
              <a:rPr lang="en-US" altLang="en-US" sz="2800">
                <a:solidFill>
                  <a:srgbClr val="254061"/>
                </a:solidFill>
                <a:latin typeface="Arial" charset="0"/>
              </a:rPr>
              <a:t>Let’s see how the accounting for our payroll accrual will be handled with and without reversing entries.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6794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fld id="{418939C1-F2DE-45C6-9A52-656C4014874D}" type="slidenum">
              <a:rPr lang="en-US" altLang="en-US" sz="1200" smtClean="0">
                <a:solidFill>
                  <a:srgbClr val="898989"/>
                </a:solidFill>
                <a:latin typeface="Arial" charset="0"/>
              </a:rPr>
              <a:pPr eaLnBrk="1" hangingPunct="1">
                <a:spcBef>
                  <a:spcPct val="0"/>
                </a:spcBef>
                <a:buFontTx/>
                <a:buNone/>
              </a:pPr>
              <a:t>38</a:t>
            </a:fld>
            <a:endParaRPr lang="en-US" altLang="en-US" sz="1200" smtClean="0">
              <a:solidFill>
                <a:srgbClr val="898989"/>
              </a:solidFill>
              <a:latin typeface="Arial" charset="0"/>
            </a:endParaRPr>
          </a:p>
        </p:txBody>
      </p:sp>
      <p:sp>
        <p:nvSpPr>
          <p:cNvPr id="8" name="Rounded Rectangle 7"/>
          <p:cNvSpPr/>
          <p:nvPr/>
        </p:nvSpPr>
        <p:spPr>
          <a:xfrm>
            <a:off x="138113" y="6553200"/>
            <a:ext cx="4738687" cy="2259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altLang="en-US" sz="1100" dirty="0"/>
              <a:t>Prepare reversing entries and explain their purpose</a:t>
            </a:r>
            <a:r>
              <a:rPr lang="en-US" altLang="en-US" sz="1100" dirty="0" smtClean="0"/>
              <a:t>.</a:t>
            </a:r>
            <a:endParaRPr lang="en-US" sz="1100" dirty="0"/>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6896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fld id="{B045AE90-52C5-4B71-A72B-05F3915039BF}" type="slidenum">
              <a:rPr lang="en-US" altLang="en-US" sz="1200" smtClean="0">
                <a:solidFill>
                  <a:srgbClr val="898989"/>
                </a:solidFill>
                <a:latin typeface="Arial" charset="0"/>
              </a:rPr>
              <a:pPr eaLnBrk="1" hangingPunct="1">
                <a:spcBef>
                  <a:spcPct val="0"/>
                </a:spcBef>
                <a:buFontTx/>
                <a:buNone/>
              </a:pPr>
              <a:t>39</a:t>
            </a:fld>
            <a:endParaRPr lang="en-US" altLang="en-US" sz="1200" smtClean="0">
              <a:solidFill>
                <a:srgbClr val="898989"/>
              </a:solidFill>
              <a:latin typeface="Arial" charset="0"/>
            </a:endParaRPr>
          </a:p>
        </p:txBody>
      </p:sp>
      <p:sp>
        <p:nvSpPr>
          <p:cNvPr id="6" name="Rounded Rectangle 5"/>
          <p:cNvSpPr/>
          <p:nvPr/>
        </p:nvSpPr>
        <p:spPr>
          <a:xfrm>
            <a:off x="138113" y="6553200"/>
            <a:ext cx="4738687" cy="2259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altLang="en-US" sz="1100" dirty="0"/>
              <a:t>Prepare reversing entries and explain their purpose</a:t>
            </a:r>
            <a:r>
              <a:rPr lang="en-US" altLang="en-US" sz="1100" dirty="0" smtClean="0"/>
              <a:t>.</a:t>
            </a:r>
            <a:endParaRPr lang="en-US" sz="1100" dirty="0"/>
          </a:p>
        </p:txBody>
      </p:sp>
      <p:sp>
        <p:nvSpPr>
          <p:cNvPr id="7" name="Title 6"/>
          <p:cNvSpPr txBox="1">
            <a:spLocks/>
          </p:cNvSpPr>
          <p:nvPr/>
        </p:nvSpPr>
        <p:spPr>
          <a:xfrm>
            <a:off x="457200" y="457200"/>
            <a:ext cx="8229600" cy="62807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b="1" dirty="0" smtClean="0"/>
              <a:t>Reversing Entries</a:t>
            </a:r>
          </a:p>
        </p:txBody>
      </p:sp>
      <p:sp>
        <p:nvSpPr>
          <p:cNvPr id="8" name="TextBox 7"/>
          <p:cNvSpPr txBox="1"/>
          <p:nvPr/>
        </p:nvSpPr>
        <p:spPr>
          <a:xfrm>
            <a:off x="7620000" y="6674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4A.1</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1828800" y="1289377"/>
            <a:ext cx="5768805" cy="4544354"/>
          </a:xfrm>
          <a:prstGeom prst="rect">
            <a:avLst/>
          </a:prstGeom>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5"/>
          <p:cNvSpPr>
            <a:spLocks noGrp="1" noChangeArrowheads="1"/>
          </p:cNvSpPr>
          <p:nvPr>
            <p:ph type="title"/>
          </p:nvPr>
        </p:nvSpPr>
        <p:spPr>
          <a:xfrm>
            <a:off x="304800" y="228600"/>
            <a:ext cx="8534400" cy="1219200"/>
          </a:xfrm>
        </p:spPr>
        <p:txBody>
          <a:bodyPr/>
          <a:lstStyle/>
          <a:p>
            <a:r>
              <a:rPr lang="en-US" altLang="en-US" b="1" dirty="0" smtClean="0"/>
              <a:t>Benefits of a Work Sheet</a:t>
            </a:r>
          </a:p>
        </p:txBody>
      </p:sp>
      <p:sp>
        <p:nvSpPr>
          <p:cNvPr id="154651" name="Oval 27"/>
          <p:cNvSpPr>
            <a:spLocks noChangeArrowheads="1"/>
          </p:cNvSpPr>
          <p:nvPr/>
        </p:nvSpPr>
        <p:spPr bwMode="auto">
          <a:xfrm>
            <a:off x="304800" y="1143000"/>
            <a:ext cx="3200400" cy="1600200"/>
          </a:xfrm>
          <a:prstGeom prst="ellipse">
            <a:avLst/>
          </a:prstGeom>
          <a:solidFill>
            <a:srgbClr val="953735"/>
          </a:solidFill>
          <a:ln w="12700">
            <a:solidFill>
              <a:srgbClr val="953735"/>
            </a:solidFill>
            <a:round/>
            <a:headEnd/>
            <a:tailEnd/>
          </a:ln>
          <a:effectLst>
            <a:outerShdw blurRad="63500" dist="38100" dir="2700000" algn="tl" rotWithShape="0">
              <a:srgbClr val="000000">
                <a:alpha val="39999"/>
              </a:srgbClr>
            </a:outerShdw>
          </a:effectLst>
        </p:spPr>
        <p:txBody>
          <a:bodyPr anchor="ctr"/>
          <a:lstStyle/>
          <a:p>
            <a:pPr algn="ctr">
              <a:defRPr/>
            </a:pPr>
            <a:r>
              <a:rPr lang="en-US" sz="2400" dirty="0">
                <a:solidFill>
                  <a:schemeClr val="bg1"/>
                </a:solidFill>
                <a:latin typeface="Calibri" pitchFamily="-84" charset="0"/>
                <a:ea typeface="ＭＳ Ｐゴシック" pitchFamily="-84" charset="-128"/>
              </a:rPr>
              <a:t>Aids the preparation of financial statements.</a:t>
            </a:r>
          </a:p>
        </p:txBody>
      </p:sp>
      <p:sp>
        <p:nvSpPr>
          <p:cNvPr id="154652" name="Oval 28"/>
          <p:cNvSpPr>
            <a:spLocks noChangeArrowheads="1"/>
          </p:cNvSpPr>
          <p:nvPr/>
        </p:nvSpPr>
        <p:spPr bwMode="auto">
          <a:xfrm>
            <a:off x="228600" y="2819400"/>
            <a:ext cx="3200400" cy="1600200"/>
          </a:xfrm>
          <a:prstGeom prst="ellipse">
            <a:avLst/>
          </a:prstGeom>
          <a:solidFill>
            <a:srgbClr val="953735"/>
          </a:solidFill>
          <a:ln w="12700">
            <a:solidFill>
              <a:srgbClr val="953735"/>
            </a:solidFill>
            <a:round/>
            <a:headEnd/>
            <a:tailEnd/>
          </a:ln>
          <a:effectLst>
            <a:outerShdw blurRad="63500" dist="38100" dir="2700000" algn="tl" rotWithShape="0">
              <a:srgbClr val="000000">
                <a:alpha val="39999"/>
              </a:srgbClr>
            </a:outerShdw>
          </a:effectLst>
        </p:spPr>
        <p:txBody>
          <a:bodyPr anchor="ctr"/>
          <a:lstStyle/>
          <a:p>
            <a:pPr algn="ctr">
              <a:defRPr/>
            </a:pPr>
            <a:r>
              <a:rPr lang="en-US" sz="2400" dirty="0" smtClean="0">
                <a:solidFill>
                  <a:schemeClr val="bg1"/>
                </a:solidFill>
                <a:latin typeface="Calibri" pitchFamily="-84" charset="0"/>
                <a:ea typeface="ＭＳ Ｐゴシック" pitchFamily="-84" charset="-128"/>
              </a:rPr>
              <a:t>Reduces risk of </a:t>
            </a:r>
            <a:r>
              <a:rPr lang="en-US" sz="2400" dirty="0">
                <a:solidFill>
                  <a:schemeClr val="bg1"/>
                </a:solidFill>
                <a:latin typeface="Calibri" pitchFamily="-84" charset="0"/>
                <a:ea typeface="ＭＳ Ｐゴシック" pitchFamily="-84" charset="-128"/>
              </a:rPr>
              <a:t>errors.</a:t>
            </a:r>
          </a:p>
        </p:txBody>
      </p:sp>
      <p:sp>
        <p:nvSpPr>
          <p:cNvPr id="154653" name="Oval 29"/>
          <p:cNvSpPr>
            <a:spLocks noChangeArrowheads="1"/>
          </p:cNvSpPr>
          <p:nvPr/>
        </p:nvSpPr>
        <p:spPr bwMode="auto">
          <a:xfrm>
            <a:off x="304800" y="4572000"/>
            <a:ext cx="3200400" cy="1600200"/>
          </a:xfrm>
          <a:prstGeom prst="ellipse">
            <a:avLst/>
          </a:prstGeom>
          <a:solidFill>
            <a:srgbClr val="953735"/>
          </a:solidFill>
          <a:ln w="12700">
            <a:solidFill>
              <a:srgbClr val="953735"/>
            </a:solidFill>
            <a:round/>
            <a:headEnd/>
            <a:tailEnd/>
          </a:ln>
          <a:effectLst>
            <a:outerShdw blurRad="63500" dist="38100" dir="2700000" algn="tl" rotWithShape="0">
              <a:srgbClr val="000000">
                <a:alpha val="39999"/>
              </a:srgbClr>
            </a:outerShdw>
          </a:effectLst>
        </p:spPr>
        <p:txBody>
          <a:bodyPr anchor="ctr"/>
          <a:lstStyle/>
          <a:p>
            <a:pPr algn="ctr">
              <a:defRPr/>
            </a:pPr>
            <a:r>
              <a:rPr lang="en-US" sz="2400" dirty="0">
                <a:solidFill>
                  <a:schemeClr val="bg1"/>
                </a:solidFill>
                <a:latin typeface="Calibri" pitchFamily="-84" charset="0"/>
                <a:ea typeface="ＭＳ Ｐゴシック" pitchFamily="-84" charset="-128"/>
              </a:rPr>
              <a:t>Links accounts and their adjustments.</a:t>
            </a:r>
          </a:p>
        </p:txBody>
      </p:sp>
      <p:sp>
        <p:nvSpPr>
          <p:cNvPr id="154655" name="Oval 31"/>
          <p:cNvSpPr>
            <a:spLocks noChangeArrowheads="1"/>
          </p:cNvSpPr>
          <p:nvPr/>
        </p:nvSpPr>
        <p:spPr bwMode="auto">
          <a:xfrm>
            <a:off x="5735472" y="1657066"/>
            <a:ext cx="3200400" cy="1600200"/>
          </a:xfrm>
          <a:prstGeom prst="ellipse">
            <a:avLst/>
          </a:prstGeom>
          <a:solidFill>
            <a:srgbClr val="953735"/>
          </a:solidFill>
          <a:ln w="12700">
            <a:solidFill>
              <a:srgbClr val="953735"/>
            </a:solidFill>
            <a:round/>
            <a:headEnd/>
            <a:tailEnd/>
          </a:ln>
          <a:effectLst>
            <a:outerShdw blurRad="63500" dist="38100" dir="2700000" algn="tl" rotWithShape="0">
              <a:srgbClr val="000000">
                <a:alpha val="39999"/>
              </a:srgbClr>
            </a:outerShdw>
          </a:effectLst>
        </p:spPr>
        <p:txBody>
          <a:bodyPr anchor="ctr"/>
          <a:lstStyle/>
          <a:p>
            <a:pPr algn="ctr">
              <a:defRPr/>
            </a:pPr>
            <a:r>
              <a:rPr lang="en-US" sz="2400" dirty="0">
                <a:solidFill>
                  <a:schemeClr val="bg1"/>
                </a:solidFill>
                <a:latin typeface="Calibri" pitchFamily="-84" charset="0"/>
                <a:ea typeface="ＭＳ Ｐゴシック" pitchFamily="-84" charset="-128"/>
              </a:rPr>
              <a:t>Helps in preparing interim financial statements.</a:t>
            </a:r>
          </a:p>
        </p:txBody>
      </p:sp>
      <p:sp>
        <p:nvSpPr>
          <p:cNvPr id="154657" name="Oval 33"/>
          <p:cNvSpPr>
            <a:spLocks noChangeArrowheads="1"/>
          </p:cNvSpPr>
          <p:nvPr/>
        </p:nvSpPr>
        <p:spPr bwMode="auto">
          <a:xfrm>
            <a:off x="5893558" y="3746784"/>
            <a:ext cx="3200400" cy="1600200"/>
          </a:xfrm>
          <a:prstGeom prst="ellipse">
            <a:avLst/>
          </a:prstGeom>
          <a:solidFill>
            <a:srgbClr val="953735"/>
          </a:solidFill>
          <a:ln w="12700">
            <a:solidFill>
              <a:srgbClr val="953735"/>
            </a:solidFill>
            <a:round/>
            <a:headEnd/>
            <a:tailEnd/>
          </a:ln>
          <a:effectLst>
            <a:outerShdw blurRad="63500" dist="38100" dir="2700000" algn="tl" rotWithShape="0">
              <a:srgbClr val="000000">
                <a:alpha val="39999"/>
              </a:srgbClr>
            </a:outerShdw>
          </a:effectLst>
        </p:spPr>
        <p:txBody>
          <a:bodyPr anchor="ctr"/>
          <a:lstStyle/>
          <a:p>
            <a:pPr algn="ctr">
              <a:defRPr/>
            </a:pPr>
            <a:r>
              <a:rPr lang="en-US" sz="2400" dirty="0">
                <a:solidFill>
                  <a:schemeClr val="bg1"/>
                </a:solidFill>
                <a:latin typeface="Calibri" pitchFamily="-84" charset="0"/>
                <a:ea typeface="ＭＳ Ｐゴシック" pitchFamily="-84" charset="-128"/>
              </a:rPr>
              <a:t>Shows the effects of proposed transactions.</a:t>
            </a:r>
          </a:p>
        </p:txBody>
      </p:sp>
      <p:sp>
        <p:nvSpPr>
          <p:cNvPr id="56329" name="Rectangle 35"/>
          <p:cNvSpPr>
            <a:spLocks noChangeArrowheads="1"/>
          </p:cNvSpPr>
          <p:nvPr/>
        </p:nvSpPr>
        <p:spPr bwMode="auto">
          <a:xfrm>
            <a:off x="3667836" y="2514600"/>
            <a:ext cx="1828800" cy="1981200"/>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anchor="ctr"/>
          <a:lstStyle/>
          <a:p>
            <a:pPr algn="ctr">
              <a:defRPr/>
            </a:pPr>
            <a:r>
              <a:rPr lang="en-US" sz="3200" dirty="0">
                <a:latin typeface="Calibri" pitchFamily="-84" charset="0"/>
                <a:ea typeface="ＭＳ Ｐゴシック" pitchFamily="-84" charset="-128"/>
              </a:rPr>
              <a:t>Not a required report.</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34156"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fld id="{2C847BBB-DDB9-4E32-AD52-4BD47EB69B04}" type="slidenum">
              <a:rPr lang="en-US" altLang="en-US" sz="1200" smtClean="0">
                <a:solidFill>
                  <a:srgbClr val="898989"/>
                </a:solidFill>
                <a:latin typeface="Arial" charset="0"/>
              </a:rPr>
              <a:pPr eaLnBrk="1" hangingPunct="1">
                <a:spcBef>
                  <a:spcPct val="0"/>
                </a:spcBef>
                <a:buFontTx/>
                <a:buNone/>
              </a:pPr>
              <a:t>4</a:t>
            </a:fld>
            <a:endParaRPr lang="en-US" altLang="en-US" sz="1200" smtClean="0">
              <a:solidFill>
                <a:srgbClr val="898989"/>
              </a:solidFill>
              <a:latin typeface="Arial" charset="0"/>
            </a:endParaRPr>
          </a:p>
        </p:txBody>
      </p:sp>
      <p:sp>
        <p:nvSpPr>
          <p:cNvPr id="13" name="Rounded Rectangle 12"/>
          <p:cNvSpPr/>
          <p:nvPr/>
        </p:nvSpPr>
        <p:spPr>
          <a:xfrm>
            <a:off x="138113" y="6553200"/>
            <a:ext cx="4738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work sheet and explain its usefulness.</a:t>
            </a: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Box 6"/>
          <p:cNvSpPr txBox="1">
            <a:spLocks noChangeArrowheads="1"/>
          </p:cNvSpPr>
          <p:nvPr/>
        </p:nvSpPr>
        <p:spPr bwMode="auto">
          <a:xfrm>
            <a:off x="609600" y="1367518"/>
            <a:ext cx="3276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algn="ctr" eaLnBrk="1" hangingPunct="1">
              <a:spcBef>
                <a:spcPct val="0"/>
              </a:spcBef>
              <a:buFontTx/>
              <a:buNone/>
            </a:pPr>
            <a:r>
              <a:rPr lang="en-US" altLang="en-US" sz="1800" b="1" dirty="0">
                <a:solidFill>
                  <a:srgbClr val="632523"/>
                </a:solidFill>
                <a:latin typeface="Arial" charset="0"/>
              </a:rPr>
              <a:t>Without Reversing Entries</a:t>
            </a:r>
          </a:p>
        </p:txBody>
      </p:sp>
      <p:sp>
        <p:nvSpPr>
          <p:cNvPr id="169987" name="TextBox 7"/>
          <p:cNvSpPr txBox="1">
            <a:spLocks noChangeArrowheads="1"/>
          </p:cNvSpPr>
          <p:nvPr/>
        </p:nvSpPr>
        <p:spPr bwMode="auto">
          <a:xfrm>
            <a:off x="5257800" y="1354555"/>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algn="ctr" eaLnBrk="1" hangingPunct="1">
              <a:spcBef>
                <a:spcPct val="0"/>
              </a:spcBef>
              <a:buFontTx/>
              <a:buNone/>
            </a:pPr>
            <a:r>
              <a:rPr lang="en-US" altLang="en-US" sz="1800" b="1" dirty="0">
                <a:solidFill>
                  <a:srgbClr val="632523"/>
                </a:solidFill>
                <a:latin typeface="Arial" charset="0"/>
              </a:rPr>
              <a:t>With Reversing Entries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69989"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fld id="{A9444C6F-2FB0-4656-90D5-9D8EB80CE153}" type="slidenum">
              <a:rPr lang="en-US" altLang="en-US" sz="1200" smtClean="0">
                <a:solidFill>
                  <a:srgbClr val="898989"/>
                </a:solidFill>
                <a:latin typeface="Arial" charset="0"/>
              </a:rPr>
              <a:pPr eaLnBrk="1" hangingPunct="1">
                <a:spcBef>
                  <a:spcPct val="0"/>
                </a:spcBef>
                <a:buFontTx/>
                <a:buNone/>
              </a:pPr>
              <a:t>40</a:t>
            </a:fld>
            <a:endParaRPr lang="en-US" altLang="en-US" sz="1200" smtClean="0">
              <a:solidFill>
                <a:srgbClr val="898989"/>
              </a:solidFill>
              <a:latin typeface="Arial" charset="0"/>
            </a:endParaRPr>
          </a:p>
        </p:txBody>
      </p:sp>
      <p:sp>
        <p:nvSpPr>
          <p:cNvPr id="8" name="Rounded Rectangle 7"/>
          <p:cNvSpPr/>
          <p:nvPr/>
        </p:nvSpPr>
        <p:spPr>
          <a:xfrm>
            <a:off x="138113" y="6553200"/>
            <a:ext cx="4738687" cy="2259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altLang="en-US" sz="1100" dirty="0"/>
              <a:t>Prepare reversing entries and explain their purpose</a:t>
            </a:r>
            <a:r>
              <a:rPr lang="en-US" altLang="en-US" sz="1100" dirty="0" smtClean="0"/>
              <a:t>.</a:t>
            </a:r>
            <a:endParaRPr lang="en-US" sz="1100" dirty="0"/>
          </a:p>
        </p:txBody>
      </p:sp>
      <p:sp>
        <p:nvSpPr>
          <p:cNvPr id="9" name="Title 6"/>
          <p:cNvSpPr>
            <a:spLocks noGrp="1"/>
          </p:cNvSpPr>
          <p:nvPr>
            <p:ph type="title"/>
          </p:nvPr>
        </p:nvSpPr>
        <p:spPr>
          <a:xfrm>
            <a:off x="457200" y="533400"/>
            <a:ext cx="8229600" cy="884238"/>
          </a:xfrm>
        </p:spPr>
        <p:txBody>
          <a:bodyPr/>
          <a:lstStyle/>
          <a:p>
            <a:r>
              <a:rPr lang="en-US" altLang="en-US" b="1" dirty="0" smtClean="0"/>
              <a:t>Reversing Entries</a:t>
            </a:r>
          </a:p>
        </p:txBody>
      </p:sp>
      <p:sp>
        <p:nvSpPr>
          <p:cNvPr id="10" name="TextBox 9"/>
          <p:cNvSpPr txBox="1"/>
          <p:nvPr/>
        </p:nvSpPr>
        <p:spPr>
          <a:xfrm>
            <a:off x="7620000" y="6674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4A.1</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1173134" y="1904632"/>
            <a:ext cx="6797732" cy="4161573"/>
          </a:xfrm>
          <a:prstGeom prst="rect">
            <a:avLst/>
          </a:prstGeom>
        </p:spPr>
      </p:pic>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3"/>
          <p:cNvSpPr>
            <a:spLocks noGrp="1"/>
          </p:cNvSpPr>
          <p:nvPr>
            <p:ph type="title"/>
          </p:nvPr>
        </p:nvSpPr>
        <p:spPr>
          <a:xfrm>
            <a:off x="457200" y="1524000"/>
            <a:ext cx="8229600" cy="1524000"/>
          </a:xfrm>
        </p:spPr>
        <p:txBody>
          <a:bodyPr/>
          <a:lstStyle/>
          <a:p>
            <a:r>
              <a:rPr lang="en-US" altLang="en-US" b="1" dirty="0" smtClean="0"/>
              <a:t>End of Chapter 4</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710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fld id="{B0796935-C09B-47EA-A366-C758B4D33CD1}" type="slidenum">
              <a:rPr lang="en-US" altLang="en-US" sz="1200" smtClean="0">
                <a:solidFill>
                  <a:srgbClr val="898989"/>
                </a:solidFill>
                <a:latin typeface="Arial" charset="0"/>
              </a:rPr>
              <a:pPr eaLnBrk="1" hangingPunct="1">
                <a:spcBef>
                  <a:spcPct val="0"/>
                </a:spcBef>
                <a:buFontTx/>
                <a:buNone/>
              </a:pPr>
              <a:t>41</a:t>
            </a:fld>
            <a:endParaRPr lang="en-US" altLang="en-US" sz="1200" smtClean="0">
              <a:solidFill>
                <a:srgbClr val="898989"/>
              </a:solidFill>
              <a:latin typeface="Arial"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5"/>
          <p:cNvSpPr>
            <a:spLocks noGrp="1" noChangeArrowheads="1"/>
          </p:cNvSpPr>
          <p:nvPr>
            <p:ph type="title"/>
          </p:nvPr>
        </p:nvSpPr>
        <p:spPr>
          <a:xfrm>
            <a:off x="304800" y="228600"/>
            <a:ext cx="8534400" cy="1219200"/>
          </a:xfrm>
        </p:spPr>
        <p:txBody>
          <a:bodyPr/>
          <a:lstStyle/>
          <a:p>
            <a:r>
              <a:rPr lang="en-US" altLang="en-US" b="1" dirty="0" smtClean="0"/>
              <a:t>Use of a Work Sheet</a:t>
            </a:r>
          </a:p>
        </p:txBody>
      </p:sp>
      <p:sp>
        <p:nvSpPr>
          <p:cNvPr id="56329" name="Rectangle 35"/>
          <p:cNvSpPr>
            <a:spLocks noChangeArrowheads="1"/>
          </p:cNvSpPr>
          <p:nvPr/>
        </p:nvSpPr>
        <p:spPr bwMode="auto">
          <a:xfrm>
            <a:off x="762000" y="1524000"/>
            <a:ext cx="7696200" cy="4114800"/>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anchor="ctr"/>
          <a:lstStyle/>
          <a:p>
            <a:pPr algn="ctr">
              <a:defRPr/>
            </a:pPr>
            <a:r>
              <a:rPr lang="en-US" sz="3200" dirty="0" smtClean="0">
                <a:latin typeface="Calibri" pitchFamily="-84" charset="0"/>
                <a:ea typeface="ＭＳ Ｐゴシック" pitchFamily="-84" charset="-128"/>
              </a:rPr>
              <a:t>Five important steps:</a:t>
            </a:r>
          </a:p>
          <a:p>
            <a:pPr>
              <a:defRPr/>
            </a:pPr>
            <a:r>
              <a:rPr lang="en-US" sz="3200" dirty="0" smtClean="0">
                <a:latin typeface="Calibri" pitchFamily="-84" charset="0"/>
                <a:ea typeface="ＭＳ Ｐゴシック" pitchFamily="-84" charset="-128"/>
              </a:rPr>
              <a:t>Step 1: Enter Unadjusted Trial Balance</a:t>
            </a:r>
          </a:p>
          <a:p>
            <a:pPr>
              <a:defRPr/>
            </a:pPr>
            <a:r>
              <a:rPr lang="en-US" sz="3200" dirty="0" smtClean="0">
                <a:latin typeface="Calibri" pitchFamily="-84" charset="0"/>
                <a:ea typeface="ＭＳ Ｐゴシック" pitchFamily="-84" charset="-128"/>
              </a:rPr>
              <a:t>Step 2: Enter Adjustments</a:t>
            </a:r>
          </a:p>
          <a:p>
            <a:pPr>
              <a:defRPr/>
            </a:pPr>
            <a:r>
              <a:rPr lang="en-US" sz="3200" dirty="0" smtClean="0">
                <a:latin typeface="Calibri" pitchFamily="-84" charset="0"/>
                <a:ea typeface="ＭＳ Ｐゴシック" pitchFamily="-84" charset="-128"/>
              </a:rPr>
              <a:t>Step 3: Prepare Adjusted Trial Balance</a:t>
            </a:r>
          </a:p>
          <a:p>
            <a:pPr>
              <a:defRPr/>
            </a:pPr>
            <a:r>
              <a:rPr lang="en-US" sz="3200" dirty="0" smtClean="0">
                <a:latin typeface="Calibri" pitchFamily="-84" charset="0"/>
                <a:ea typeface="ＭＳ Ｐゴシック" pitchFamily="-84" charset="-128"/>
              </a:rPr>
              <a:t>Step 4: Sort Adjusted Trial Balance Amounts</a:t>
            </a:r>
            <a:br>
              <a:rPr lang="en-US" sz="3200" dirty="0" smtClean="0">
                <a:latin typeface="Calibri" pitchFamily="-84" charset="0"/>
                <a:ea typeface="ＭＳ Ｐゴシック" pitchFamily="-84" charset="-128"/>
              </a:rPr>
            </a:br>
            <a:r>
              <a:rPr lang="en-US" sz="3200" dirty="0" smtClean="0">
                <a:latin typeface="Calibri" pitchFamily="-84" charset="0"/>
                <a:ea typeface="ＭＳ Ｐゴシック" pitchFamily="-84" charset="-128"/>
              </a:rPr>
              <a:t>              to Financial Statements</a:t>
            </a:r>
          </a:p>
          <a:p>
            <a:pPr>
              <a:defRPr/>
            </a:pPr>
            <a:r>
              <a:rPr lang="en-US" sz="3200" dirty="0" smtClean="0">
                <a:latin typeface="Calibri" pitchFamily="-84" charset="0"/>
                <a:ea typeface="ＭＳ Ｐゴシック" pitchFamily="-84" charset="-128"/>
              </a:rPr>
              <a:t>Step 5: Total Statement Columns, Compute </a:t>
            </a:r>
            <a:br>
              <a:rPr lang="en-US" sz="3200" dirty="0" smtClean="0">
                <a:latin typeface="Calibri" pitchFamily="-84" charset="0"/>
                <a:ea typeface="ＭＳ Ｐゴシック" pitchFamily="-84" charset="-128"/>
              </a:rPr>
            </a:br>
            <a:r>
              <a:rPr lang="en-US" sz="3200" dirty="0" smtClean="0">
                <a:latin typeface="Calibri" pitchFamily="-84" charset="0"/>
                <a:ea typeface="ＭＳ Ｐゴシック" pitchFamily="-84" charset="-128"/>
              </a:rPr>
              <a:t>              Income or Loss, and Balance Columns</a:t>
            </a:r>
            <a:endParaRPr lang="en-US" sz="3200" dirty="0">
              <a:latin typeface="Calibri" pitchFamily="-84" charset="0"/>
              <a:ea typeface="ＭＳ Ｐゴシック" pitchFamily="-84" charset="-128"/>
            </a:endParaRP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34156"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fld id="{2C847BBB-DDB9-4E32-AD52-4BD47EB69B04}" type="slidenum">
              <a:rPr lang="en-US" altLang="en-US" sz="1200" smtClean="0">
                <a:solidFill>
                  <a:srgbClr val="898989"/>
                </a:solidFill>
                <a:latin typeface="Arial" charset="0"/>
              </a:rPr>
              <a:pPr eaLnBrk="1" hangingPunct="1">
                <a:spcBef>
                  <a:spcPct val="0"/>
                </a:spcBef>
                <a:buFontTx/>
                <a:buNone/>
              </a:pPr>
              <a:t>5</a:t>
            </a:fld>
            <a:endParaRPr lang="en-US" altLang="en-US" sz="1200" smtClean="0">
              <a:solidFill>
                <a:srgbClr val="898989"/>
              </a:solidFill>
              <a:latin typeface="Arial" charset="0"/>
            </a:endParaRPr>
          </a:p>
        </p:txBody>
      </p:sp>
      <p:sp>
        <p:nvSpPr>
          <p:cNvPr id="13" name="Rounded Rectangle 12"/>
          <p:cNvSpPr/>
          <p:nvPr/>
        </p:nvSpPr>
        <p:spPr>
          <a:xfrm>
            <a:off x="138113" y="6553200"/>
            <a:ext cx="4738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work sheet and explain its usefulness.</a:t>
            </a:r>
          </a:p>
        </p:txBody>
      </p:sp>
    </p:spTree>
    <p:extLst>
      <p:ext uri="{BB962C8B-B14F-4D97-AF65-F5344CB8AC3E}">
        <p14:creationId xmlns:p14="http://schemas.microsoft.com/office/powerpoint/2010/main" val="163888287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5"/>
          <p:cNvSpPr>
            <a:spLocks noGrp="1" noChangeArrowheads="1"/>
          </p:cNvSpPr>
          <p:nvPr>
            <p:ph type="title"/>
          </p:nvPr>
        </p:nvSpPr>
        <p:spPr>
          <a:xfrm>
            <a:off x="304800" y="457200"/>
            <a:ext cx="8382000" cy="492918"/>
          </a:xfrm>
        </p:spPr>
        <p:txBody>
          <a:bodyPr/>
          <a:lstStyle/>
          <a:p>
            <a:r>
              <a:rPr lang="en-US" altLang="en-US" sz="3200" b="1" dirty="0" smtClean="0"/>
              <a:t>Use of a Work Sheet</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34156"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fld id="{2C847BBB-DDB9-4E32-AD52-4BD47EB69B04}" type="slidenum">
              <a:rPr lang="en-US" altLang="en-US" sz="1200" smtClean="0">
                <a:solidFill>
                  <a:srgbClr val="898989"/>
                </a:solidFill>
                <a:latin typeface="Arial" charset="0"/>
              </a:rPr>
              <a:pPr eaLnBrk="1" hangingPunct="1">
                <a:spcBef>
                  <a:spcPct val="0"/>
                </a:spcBef>
                <a:buFontTx/>
                <a:buNone/>
              </a:pPr>
              <a:t>6</a:t>
            </a:fld>
            <a:endParaRPr lang="en-US" altLang="en-US" sz="1200" smtClean="0">
              <a:solidFill>
                <a:srgbClr val="898989"/>
              </a:solidFill>
              <a:latin typeface="Arial" charset="0"/>
            </a:endParaRPr>
          </a:p>
        </p:txBody>
      </p:sp>
      <p:sp>
        <p:nvSpPr>
          <p:cNvPr id="13" name="Rounded Rectangle 12"/>
          <p:cNvSpPr/>
          <p:nvPr/>
        </p:nvSpPr>
        <p:spPr>
          <a:xfrm>
            <a:off x="76200" y="6632083"/>
            <a:ext cx="4738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work sheet and explain its usefulness.</a:t>
            </a:r>
          </a:p>
        </p:txBody>
      </p:sp>
      <p:sp>
        <p:nvSpPr>
          <p:cNvPr id="8" name="TextBox 7"/>
          <p:cNvSpPr txBox="1"/>
          <p:nvPr/>
        </p:nvSpPr>
        <p:spPr>
          <a:xfrm>
            <a:off x="8001210" y="64151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a:t>
            </a:r>
            <a:r>
              <a:rPr lang="en-US" kern="0" dirty="0" smtClean="0">
                <a:latin typeface="Berlin Sans FB" panose="020E0602020502020306" pitchFamily="34" charset="0"/>
              </a:rPr>
              <a:t>.1</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1401529" y="913221"/>
            <a:ext cx="6142481" cy="5718862"/>
          </a:xfrm>
          <a:prstGeom prst="rect">
            <a:avLst/>
          </a:prstGeom>
        </p:spPr>
      </p:pic>
    </p:spTree>
    <p:extLst>
      <p:ext uri="{BB962C8B-B14F-4D97-AF65-F5344CB8AC3E}">
        <p14:creationId xmlns:p14="http://schemas.microsoft.com/office/powerpoint/2010/main" val="221763501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4-1</a:t>
            </a:r>
            <a:endParaRPr lang="en-US" sz="2400" b="1" dirty="0">
              <a:solidFill>
                <a:prstClr val="white"/>
              </a:solidFill>
            </a:endParaRPr>
          </a:p>
        </p:txBody>
      </p:sp>
      <p:sp>
        <p:nvSpPr>
          <p:cNvPr id="307" name="AutoShape 230"/>
          <p:cNvSpPr>
            <a:spLocks noChangeAspect="1" noChangeArrowheads="1" noTextEdit="1"/>
          </p:cNvSpPr>
          <p:nvPr/>
        </p:nvSpPr>
        <p:spPr bwMode="auto">
          <a:xfrm>
            <a:off x="92075" y="639763"/>
            <a:ext cx="8959850" cy="4324350"/>
          </a:xfrm>
          <a:prstGeom prst="rect">
            <a:avLst/>
          </a:prstGeom>
          <a:no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9" name="Rectangle 232"/>
          <p:cNvSpPr>
            <a:spLocks noChangeArrowheads="1"/>
          </p:cNvSpPr>
          <p:nvPr/>
        </p:nvSpPr>
        <p:spPr bwMode="auto">
          <a:xfrm>
            <a:off x="92075" y="1601788"/>
            <a:ext cx="8959850" cy="647700"/>
          </a:xfrm>
          <a:prstGeom prst="rect">
            <a:avLst/>
          </a:prstGeom>
          <a:solidFill>
            <a:srgbClr val="B4C6E7"/>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0" name="Rectangle 233"/>
          <p:cNvSpPr>
            <a:spLocks noChangeArrowheads="1"/>
          </p:cNvSpPr>
          <p:nvPr/>
        </p:nvSpPr>
        <p:spPr bwMode="auto">
          <a:xfrm>
            <a:off x="465138" y="658813"/>
            <a:ext cx="6845300"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The following 10-column work sheet contains the year-end unadjusted trial balance for Magic Company</a:t>
            </a:r>
            <a:endParaRPr lang="en-US" altLang="en-US" dirty="0" smtClean="0">
              <a:solidFill>
                <a:prstClr val="black"/>
              </a:solidFill>
              <a:cs typeface="+mn-cs"/>
            </a:endParaRPr>
          </a:p>
        </p:txBody>
      </p:sp>
      <p:sp>
        <p:nvSpPr>
          <p:cNvPr id="311" name="Rectangle 234"/>
          <p:cNvSpPr>
            <a:spLocks noChangeArrowheads="1"/>
          </p:cNvSpPr>
          <p:nvPr/>
        </p:nvSpPr>
        <p:spPr bwMode="auto">
          <a:xfrm>
            <a:off x="465138" y="849313"/>
            <a:ext cx="7466788" cy="184666"/>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as of December 31. Complete the work sheet by entering the necessary adjustments, computing the adjusted</a:t>
            </a:r>
            <a:endParaRPr lang="en-US" altLang="en-US" dirty="0" smtClean="0">
              <a:solidFill>
                <a:prstClr val="black"/>
              </a:solidFill>
              <a:cs typeface="+mn-cs"/>
            </a:endParaRPr>
          </a:p>
        </p:txBody>
      </p:sp>
      <p:sp>
        <p:nvSpPr>
          <p:cNvPr id="312" name="Rectangle 235"/>
          <p:cNvSpPr>
            <a:spLocks noChangeArrowheads="1"/>
          </p:cNvSpPr>
          <p:nvPr/>
        </p:nvSpPr>
        <p:spPr bwMode="auto">
          <a:xfrm>
            <a:off x="465138" y="1039813"/>
            <a:ext cx="7581900"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account balances, extending the adjusted balances into the appropriate financial statement columns, and entering </a:t>
            </a:r>
            <a:endParaRPr lang="en-US" altLang="en-US" dirty="0" smtClean="0">
              <a:solidFill>
                <a:prstClr val="black"/>
              </a:solidFill>
              <a:cs typeface="+mn-cs"/>
            </a:endParaRPr>
          </a:p>
        </p:txBody>
      </p:sp>
      <p:sp>
        <p:nvSpPr>
          <p:cNvPr id="313" name="Rectangle 236"/>
          <p:cNvSpPr>
            <a:spLocks noChangeArrowheads="1"/>
          </p:cNvSpPr>
          <p:nvPr/>
        </p:nvSpPr>
        <p:spPr bwMode="auto">
          <a:xfrm>
            <a:off x="465138" y="1230313"/>
            <a:ext cx="8129277" cy="184666"/>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the amount of net income for the period. Note: The Magic, Capital account balance was $75,000 at December 31, 2016.</a:t>
            </a:r>
            <a:endParaRPr lang="en-US" altLang="en-US" dirty="0" smtClean="0">
              <a:solidFill>
                <a:prstClr val="black"/>
              </a:solidFill>
              <a:cs typeface="+mn-cs"/>
            </a:endParaRPr>
          </a:p>
        </p:txBody>
      </p:sp>
      <p:sp>
        <p:nvSpPr>
          <p:cNvPr id="314" name="Rectangle 237"/>
          <p:cNvSpPr>
            <a:spLocks noChangeArrowheads="1"/>
          </p:cNvSpPr>
          <p:nvPr/>
        </p:nvSpPr>
        <p:spPr bwMode="auto">
          <a:xfrm>
            <a:off x="128588" y="2259013"/>
            <a:ext cx="298450"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No.</a:t>
            </a:r>
            <a:endParaRPr lang="en-US" altLang="en-US" dirty="0" smtClean="0">
              <a:solidFill>
                <a:prstClr val="black"/>
              </a:solidFill>
              <a:cs typeface="+mn-cs"/>
            </a:endParaRPr>
          </a:p>
        </p:txBody>
      </p:sp>
      <p:sp>
        <p:nvSpPr>
          <p:cNvPr id="315" name="Rectangle 238"/>
          <p:cNvSpPr>
            <a:spLocks noChangeArrowheads="1"/>
          </p:cNvSpPr>
          <p:nvPr/>
        </p:nvSpPr>
        <p:spPr bwMode="auto">
          <a:xfrm>
            <a:off x="2373313" y="2259013"/>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Dr.</a:t>
            </a:r>
            <a:endParaRPr lang="en-US" altLang="en-US" dirty="0" smtClean="0">
              <a:solidFill>
                <a:prstClr val="black"/>
              </a:solidFill>
              <a:cs typeface="+mn-cs"/>
            </a:endParaRPr>
          </a:p>
        </p:txBody>
      </p:sp>
      <p:sp>
        <p:nvSpPr>
          <p:cNvPr id="316" name="Rectangle 239"/>
          <p:cNvSpPr>
            <a:spLocks noChangeArrowheads="1"/>
          </p:cNvSpPr>
          <p:nvPr/>
        </p:nvSpPr>
        <p:spPr bwMode="auto">
          <a:xfrm>
            <a:off x="3071813" y="2259013"/>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Cr.</a:t>
            </a:r>
            <a:endParaRPr lang="en-US" altLang="en-US" dirty="0" smtClean="0">
              <a:solidFill>
                <a:prstClr val="black"/>
              </a:solidFill>
              <a:cs typeface="+mn-cs"/>
            </a:endParaRPr>
          </a:p>
        </p:txBody>
      </p:sp>
      <p:sp>
        <p:nvSpPr>
          <p:cNvPr id="317" name="Rectangle 240"/>
          <p:cNvSpPr>
            <a:spLocks noChangeArrowheads="1"/>
          </p:cNvSpPr>
          <p:nvPr/>
        </p:nvSpPr>
        <p:spPr bwMode="auto">
          <a:xfrm>
            <a:off x="3770313" y="2259013"/>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Dr.</a:t>
            </a:r>
            <a:endParaRPr lang="en-US" altLang="en-US" dirty="0" smtClean="0">
              <a:solidFill>
                <a:prstClr val="black"/>
              </a:solidFill>
              <a:cs typeface="+mn-cs"/>
            </a:endParaRPr>
          </a:p>
        </p:txBody>
      </p:sp>
      <p:sp>
        <p:nvSpPr>
          <p:cNvPr id="318" name="Rectangle 241"/>
          <p:cNvSpPr>
            <a:spLocks noChangeArrowheads="1"/>
          </p:cNvSpPr>
          <p:nvPr/>
        </p:nvSpPr>
        <p:spPr bwMode="auto">
          <a:xfrm>
            <a:off x="4468813" y="2259013"/>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Cr.</a:t>
            </a:r>
            <a:endParaRPr lang="en-US" altLang="en-US" dirty="0" smtClean="0">
              <a:solidFill>
                <a:prstClr val="black"/>
              </a:solidFill>
              <a:cs typeface="+mn-cs"/>
            </a:endParaRPr>
          </a:p>
        </p:txBody>
      </p:sp>
      <p:sp>
        <p:nvSpPr>
          <p:cNvPr id="319" name="Rectangle 242"/>
          <p:cNvSpPr>
            <a:spLocks noChangeArrowheads="1"/>
          </p:cNvSpPr>
          <p:nvPr/>
        </p:nvSpPr>
        <p:spPr bwMode="auto">
          <a:xfrm>
            <a:off x="5167313" y="2259013"/>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Dr.</a:t>
            </a:r>
            <a:endParaRPr lang="en-US" altLang="en-US" dirty="0" smtClean="0">
              <a:solidFill>
                <a:prstClr val="black"/>
              </a:solidFill>
              <a:cs typeface="+mn-cs"/>
            </a:endParaRPr>
          </a:p>
        </p:txBody>
      </p:sp>
      <p:sp>
        <p:nvSpPr>
          <p:cNvPr id="320" name="Rectangle 243"/>
          <p:cNvSpPr>
            <a:spLocks noChangeArrowheads="1"/>
          </p:cNvSpPr>
          <p:nvPr/>
        </p:nvSpPr>
        <p:spPr bwMode="auto">
          <a:xfrm>
            <a:off x="5867400" y="2259013"/>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Cr.</a:t>
            </a:r>
            <a:endParaRPr lang="en-US" altLang="en-US" dirty="0" smtClean="0">
              <a:solidFill>
                <a:prstClr val="black"/>
              </a:solidFill>
              <a:cs typeface="+mn-cs"/>
            </a:endParaRPr>
          </a:p>
        </p:txBody>
      </p:sp>
      <p:sp>
        <p:nvSpPr>
          <p:cNvPr id="321" name="Rectangle 244"/>
          <p:cNvSpPr>
            <a:spLocks noChangeArrowheads="1"/>
          </p:cNvSpPr>
          <p:nvPr/>
        </p:nvSpPr>
        <p:spPr bwMode="auto">
          <a:xfrm>
            <a:off x="6565900" y="2259013"/>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Dr.</a:t>
            </a:r>
            <a:endParaRPr lang="en-US" altLang="en-US" dirty="0" smtClean="0">
              <a:solidFill>
                <a:prstClr val="black"/>
              </a:solidFill>
              <a:cs typeface="+mn-cs"/>
            </a:endParaRPr>
          </a:p>
        </p:txBody>
      </p:sp>
      <p:sp>
        <p:nvSpPr>
          <p:cNvPr id="322" name="Rectangle 245"/>
          <p:cNvSpPr>
            <a:spLocks noChangeArrowheads="1"/>
          </p:cNvSpPr>
          <p:nvPr/>
        </p:nvSpPr>
        <p:spPr bwMode="auto">
          <a:xfrm>
            <a:off x="7264400" y="2259013"/>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Cr.</a:t>
            </a:r>
            <a:endParaRPr lang="en-US" altLang="en-US" dirty="0" smtClean="0">
              <a:solidFill>
                <a:prstClr val="black"/>
              </a:solidFill>
              <a:cs typeface="+mn-cs"/>
            </a:endParaRPr>
          </a:p>
        </p:txBody>
      </p:sp>
      <p:sp>
        <p:nvSpPr>
          <p:cNvPr id="323" name="Rectangle 246"/>
          <p:cNvSpPr>
            <a:spLocks noChangeArrowheads="1"/>
          </p:cNvSpPr>
          <p:nvPr/>
        </p:nvSpPr>
        <p:spPr bwMode="auto">
          <a:xfrm>
            <a:off x="7962900" y="2259013"/>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Dr.</a:t>
            </a:r>
            <a:endParaRPr lang="en-US" altLang="en-US" dirty="0" smtClean="0">
              <a:solidFill>
                <a:prstClr val="black"/>
              </a:solidFill>
              <a:cs typeface="+mn-cs"/>
            </a:endParaRPr>
          </a:p>
        </p:txBody>
      </p:sp>
      <p:sp>
        <p:nvSpPr>
          <p:cNvPr id="324" name="Rectangle 247"/>
          <p:cNvSpPr>
            <a:spLocks noChangeArrowheads="1"/>
          </p:cNvSpPr>
          <p:nvPr/>
        </p:nvSpPr>
        <p:spPr bwMode="auto">
          <a:xfrm>
            <a:off x="8632825" y="2259013"/>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Cr.</a:t>
            </a:r>
            <a:endParaRPr lang="en-US" altLang="en-US" dirty="0" smtClean="0">
              <a:solidFill>
                <a:prstClr val="black"/>
              </a:solidFill>
              <a:cs typeface="+mn-cs"/>
            </a:endParaRPr>
          </a:p>
        </p:txBody>
      </p:sp>
      <p:sp>
        <p:nvSpPr>
          <p:cNvPr id="325" name="Rectangle 248"/>
          <p:cNvSpPr>
            <a:spLocks noChangeArrowheads="1"/>
          </p:cNvSpPr>
          <p:nvPr/>
        </p:nvSpPr>
        <p:spPr bwMode="auto">
          <a:xfrm>
            <a:off x="147638" y="2468563"/>
            <a:ext cx="31591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101</a:t>
            </a:r>
            <a:endParaRPr lang="en-US" altLang="en-US" dirty="0" smtClean="0">
              <a:solidFill>
                <a:prstClr val="black"/>
              </a:solidFill>
              <a:cs typeface="+mn-cs"/>
            </a:endParaRPr>
          </a:p>
        </p:txBody>
      </p:sp>
      <p:sp>
        <p:nvSpPr>
          <p:cNvPr id="326" name="Rectangle 249"/>
          <p:cNvSpPr>
            <a:spLocks noChangeArrowheads="1"/>
          </p:cNvSpPr>
          <p:nvPr/>
        </p:nvSpPr>
        <p:spPr bwMode="auto">
          <a:xfrm>
            <a:off x="465138" y="2468563"/>
            <a:ext cx="409575"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Cash</a:t>
            </a:r>
            <a:endParaRPr lang="en-US" altLang="en-US" dirty="0" smtClean="0">
              <a:solidFill>
                <a:prstClr val="black"/>
              </a:solidFill>
              <a:cs typeface="+mn-cs"/>
            </a:endParaRPr>
          </a:p>
        </p:txBody>
      </p:sp>
      <p:sp>
        <p:nvSpPr>
          <p:cNvPr id="327" name="Rectangle 250"/>
          <p:cNvSpPr>
            <a:spLocks noChangeArrowheads="1"/>
          </p:cNvSpPr>
          <p:nvPr/>
        </p:nvSpPr>
        <p:spPr bwMode="auto">
          <a:xfrm>
            <a:off x="2336800" y="2468563"/>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13,000</a:t>
            </a:r>
            <a:endParaRPr lang="en-US" altLang="en-US" dirty="0" smtClean="0">
              <a:solidFill>
                <a:prstClr val="black"/>
              </a:solidFill>
              <a:cs typeface="+mn-cs"/>
            </a:endParaRPr>
          </a:p>
        </p:txBody>
      </p:sp>
      <p:sp>
        <p:nvSpPr>
          <p:cNvPr id="328" name="Rectangle 251"/>
          <p:cNvSpPr>
            <a:spLocks noChangeArrowheads="1"/>
          </p:cNvSpPr>
          <p:nvPr/>
        </p:nvSpPr>
        <p:spPr bwMode="auto">
          <a:xfrm>
            <a:off x="147638" y="2659063"/>
            <a:ext cx="31591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106</a:t>
            </a:r>
            <a:endParaRPr lang="en-US" altLang="en-US" dirty="0" smtClean="0">
              <a:solidFill>
                <a:prstClr val="black"/>
              </a:solidFill>
              <a:cs typeface="+mn-cs"/>
            </a:endParaRPr>
          </a:p>
        </p:txBody>
      </p:sp>
      <p:sp>
        <p:nvSpPr>
          <p:cNvPr id="329" name="Rectangle 252"/>
          <p:cNvSpPr>
            <a:spLocks noChangeArrowheads="1"/>
          </p:cNvSpPr>
          <p:nvPr/>
        </p:nvSpPr>
        <p:spPr bwMode="auto">
          <a:xfrm>
            <a:off x="465138" y="2659063"/>
            <a:ext cx="1397000"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Accounts receivable</a:t>
            </a:r>
            <a:endParaRPr lang="en-US" altLang="en-US" dirty="0" smtClean="0">
              <a:solidFill>
                <a:prstClr val="black"/>
              </a:solidFill>
              <a:cs typeface="+mn-cs"/>
            </a:endParaRPr>
          </a:p>
        </p:txBody>
      </p:sp>
      <p:sp>
        <p:nvSpPr>
          <p:cNvPr id="330" name="Rectangle 253"/>
          <p:cNvSpPr>
            <a:spLocks noChangeArrowheads="1"/>
          </p:cNvSpPr>
          <p:nvPr/>
        </p:nvSpPr>
        <p:spPr bwMode="auto">
          <a:xfrm>
            <a:off x="2420938" y="2659063"/>
            <a:ext cx="438150"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8,000</a:t>
            </a:r>
            <a:endParaRPr lang="en-US" altLang="en-US" dirty="0" smtClean="0">
              <a:solidFill>
                <a:prstClr val="black"/>
              </a:solidFill>
              <a:cs typeface="+mn-cs"/>
            </a:endParaRPr>
          </a:p>
        </p:txBody>
      </p:sp>
      <p:sp>
        <p:nvSpPr>
          <p:cNvPr id="331" name="Rectangle 254"/>
          <p:cNvSpPr>
            <a:spLocks noChangeArrowheads="1"/>
          </p:cNvSpPr>
          <p:nvPr/>
        </p:nvSpPr>
        <p:spPr bwMode="auto">
          <a:xfrm>
            <a:off x="147638" y="2849563"/>
            <a:ext cx="31591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183</a:t>
            </a:r>
            <a:endParaRPr lang="en-US" altLang="en-US" dirty="0" smtClean="0">
              <a:solidFill>
                <a:prstClr val="black"/>
              </a:solidFill>
              <a:cs typeface="+mn-cs"/>
            </a:endParaRPr>
          </a:p>
        </p:txBody>
      </p:sp>
      <p:sp>
        <p:nvSpPr>
          <p:cNvPr id="332" name="Rectangle 255"/>
          <p:cNvSpPr>
            <a:spLocks noChangeArrowheads="1"/>
          </p:cNvSpPr>
          <p:nvPr/>
        </p:nvSpPr>
        <p:spPr bwMode="auto">
          <a:xfrm>
            <a:off x="465138" y="2849563"/>
            <a:ext cx="390525"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Land</a:t>
            </a:r>
            <a:endParaRPr lang="en-US" altLang="en-US" dirty="0" smtClean="0">
              <a:solidFill>
                <a:prstClr val="black"/>
              </a:solidFill>
              <a:cs typeface="+mn-cs"/>
            </a:endParaRPr>
          </a:p>
        </p:txBody>
      </p:sp>
      <p:sp>
        <p:nvSpPr>
          <p:cNvPr id="333" name="Rectangle 256"/>
          <p:cNvSpPr>
            <a:spLocks noChangeArrowheads="1"/>
          </p:cNvSpPr>
          <p:nvPr/>
        </p:nvSpPr>
        <p:spPr bwMode="auto">
          <a:xfrm>
            <a:off x="2336800" y="2849563"/>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85,000</a:t>
            </a:r>
            <a:endParaRPr lang="en-US" altLang="en-US" dirty="0" smtClean="0">
              <a:solidFill>
                <a:prstClr val="black"/>
              </a:solidFill>
              <a:cs typeface="+mn-cs"/>
            </a:endParaRPr>
          </a:p>
        </p:txBody>
      </p:sp>
      <p:sp>
        <p:nvSpPr>
          <p:cNvPr id="334" name="Rectangle 257"/>
          <p:cNvSpPr>
            <a:spLocks noChangeArrowheads="1"/>
          </p:cNvSpPr>
          <p:nvPr/>
        </p:nvSpPr>
        <p:spPr bwMode="auto">
          <a:xfrm>
            <a:off x="147638" y="3040063"/>
            <a:ext cx="31591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201</a:t>
            </a:r>
            <a:endParaRPr lang="en-US" altLang="en-US" dirty="0" smtClean="0">
              <a:solidFill>
                <a:prstClr val="black"/>
              </a:solidFill>
              <a:cs typeface="+mn-cs"/>
            </a:endParaRPr>
          </a:p>
        </p:txBody>
      </p:sp>
      <p:sp>
        <p:nvSpPr>
          <p:cNvPr id="335" name="Rectangle 258"/>
          <p:cNvSpPr>
            <a:spLocks noChangeArrowheads="1"/>
          </p:cNvSpPr>
          <p:nvPr/>
        </p:nvSpPr>
        <p:spPr bwMode="auto">
          <a:xfrm>
            <a:off x="465138" y="3040063"/>
            <a:ext cx="1209675" cy="1841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Accounts payable</a:t>
            </a:r>
            <a:endParaRPr lang="en-US" altLang="en-US" dirty="0" smtClean="0">
              <a:solidFill>
                <a:prstClr val="black"/>
              </a:solidFill>
              <a:cs typeface="+mn-cs"/>
            </a:endParaRPr>
          </a:p>
        </p:txBody>
      </p:sp>
      <p:sp>
        <p:nvSpPr>
          <p:cNvPr id="336" name="Rectangle 259"/>
          <p:cNvSpPr>
            <a:spLocks noChangeArrowheads="1"/>
          </p:cNvSpPr>
          <p:nvPr/>
        </p:nvSpPr>
        <p:spPr bwMode="auto">
          <a:xfrm>
            <a:off x="3035300" y="3040063"/>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10,000</a:t>
            </a:r>
            <a:endParaRPr lang="en-US" altLang="en-US" dirty="0" smtClean="0">
              <a:solidFill>
                <a:prstClr val="black"/>
              </a:solidFill>
              <a:cs typeface="+mn-cs"/>
            </a:endParaRPr>
          </a:p>
        </p:txBody>
      </p:sp>
      <p:sp>
        <p:nvSpPr>
          <p:cNvPr id="337" name="Rectangle 260"/>
          <p:cNvSpPr>
            <a:spLocks noChangeArrowheads="1"/>
          </p:cNvSpPr>
          <p:nvPr/>
        </p:nvSpPr>
        <p:spPr bwMode="auto">
          <a:xfrm>
            <a:off x="147638" y="3230563"/>
            <a:ext cx="31591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251</a:t>
            </a:r>
            <a:endParaRPr lang="en-US" altLang="en-US" dirty="0" smtClean="0">
              <a:solidFill>
                <a:prstClr val="black"/>
              </a:solidFill>
              <a:cs typeface="+mn-cs"/>
            </a:endParaRPr>
          </a:p>
        </p:txBody>
      </p:sp>
      <p:sp>
        <p:nvSpPr>
          <p:cNvPr id="338" name="Rectangle 261"/>
          <p:cNvSpPr>
            <a:spLocks noChangeArrowheads="1"/>
          </p:cNvSpPr>
          <p:nvPr/>
        </p:nvSpPr>
        <p:spPr bwMode="auto">
          <a:xfrm>
            <a:off x="465138" y="3230563"/>
            <a:ext cx="1704975"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Long-term notes payable</a:t>
            </a:r>
            <a:endParaRPr lang="en-US" altLang="en-US" dirty="0" smtClean="0">
              <a:solidFill>
                <a:prstClr val="black"/>
              </a:solidFill>
              <a:cs typeface="+mn-cs"/>
            </a:endParaRPr>
          </a:p>
        </p:txBody>
      </p:sp>
      <p:sp>
        <p:nvSpPr>
          <p:cNvPr id="339" name="Rectangle 262"/>
          <p:cNvSpPr>
            <a:spLocks noChangeArrowheads="1"/>
          </p:cNvSpPr>
          <p:nvPr/>
        </p:nvSpPr>
        <p:spPr bwMode="auto">
          <a:xfrm>
            <a:off x="3035300" y="3230563"/>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33,000</a:t>
            </a:r>
            <a:endParaRPr lang="en-US" altLang="en-US" dirty="0" smtClean="0">
              <a:solidFill>
                <a:prstClr val="black"/>
              </a:solidFill>
              <a:cs typeface="+mn-cs"/>
            </a:endParaRPr>
          </a:p>
        </p:txBody>
      </p:sp>
      <p:sp>
        <p:nvSpPr>
          <p:cNvPr id="340" name="Rectangle 263"/>
          <p:cNvSpPr>
            <a:spLocks noChangeArrowheads="1"/>
          </p:cNvSpPr>
          <p:nvPr/>
        </p:nvSpPr>
        <p:spPr bwMode="auto">
          <a:xfrm>
            <a:off x="147638" y="3421063"/>
            <a:ext cx="31591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301</a:t>
            </a:r>
            <a:endParaRPr lang="en-US" altLang="en-US" dirty="0" smtClean="0">
              <a:solidFill>
                <a:prstClr val="black"/>
              </a:solidFill>
              <a:cs typeface="+mn-cs"/>
            </a:endParaRPr>
          </a:p>
        </p:txBody>
      </p:sp>
      <p:sp>
        <p:nvSpPr>
          <p:cNvPr id="341" name="Rectangle 264"/>
          <p:cNvSpPr>
            <a:spLocks noChangeArrowheads="1"/>
          </p:cNvSpPr>
          <p:nvPr/>
        </p:nvSpPr>
        <p:spPr bwMode="auto">
          <a:xfrm>
            <a:off x="465138" y="3421063"/>
            <a:ext cx="1006475"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Magic, Capital</a:t>
            </a:r>
            <a:endParaRPr lang="en-US" altLang="en-US" dirty="0" smtClean="0">
              <a:solidFill>
                <a:prstClr val="black"/>
              </a:solidFill>
              <a:cs typeface="+mn-cs"/>
            </a:endParaRPr>
          </a:p>
        </p:txBody>
      </p:sp>
      <p:sp>
        <p:nvSpPr>
          <p:cNvPr id="342" name="Rectangle 265"/>
          <p:cNvSpPr>
            <a:spLocks noChangeArrowheads="1"/>
          </p:cNvSpPr>
          <p:nvPr/>
        </p:nvSpPr>
        <p:spPr bwMode="auto">
          <a:xfrm>
            <a:off x="3035300" y="3421063"/>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75,000</a:t>
            </a:r>
            <a:endParaRPr lang="en-US" altLang="en-US" dirty="0" smtClean="0">
              <a:solidFill>
                <a:prstClr val="black"/>
              </a:solidFill>
              <a:cs typeface="+mn-cs"/>
            </a:endParaRPr>
          </a:p>
        </p:txBody>
      </p:sp>
      <p:sp>
        <p:nvSpPr>
          <p:cNvPr id="343" name="Rectangle 266"/>
          <p:cNvSpPr>
            <a:spLocks noChangeArrowheads="1"/>
          </p:cNvSpPr>
          <p:nvPr/>
        </p:nvSpPr>
        <p:spPr bwMode="auto">
          <a:xfrm>
            <a:off x="147638" y="3611563"/>
            <a:ext cx="31591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302</a:t>
            </a:r>
            <a:endParaRPr lang="en-US" altLang="en-US" dirty="0" smtClean="0">
              <a:solidFill>
                <a:prstClr val="black"/>
              </a:solidFill>
              <a:cs typeface="+mn-cs"/>
            </a:endParaRPr>
          </a:p>
        </p:txBody>
      </p:sp>
      <p:sp>
        <p:nvSpPr>
          <p:cNvPr id="344" name="Rectangle 267"/>
          <p:cNvSpPr>
            <a:spLocks noChangeArrowheads="1"/>
          </p:cNvSpPr>
          <p:nvPr/>
        </p:nvSpPr>
        <p:spPr bwMode="auto">
          <a:xfrm>
            <a:off x="465138" y="3611563"/>
            <a:ext cx="1360487"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Magic, Withdrawals</a:t>
            </a:r>
            <a:endParaRPr lang="en-US" altLang="en-US" dirty="0" smtClean="0">
              <a:solidFill>
                <a:prstClr val="black"/>
              </a:solidFill>
              <a:cs typeface="+mn-cs"/>
            </a:endParaRPr>
          </a:p>
        </p:txBody>
      </p:sp>
      <p:sp>
        <p:nvSpPr>
          <p:cNvPr id="345" name="Rectangle 268"/>
          <p:cNvSpPr>
            <a:spLocks noChangeArrowheads="1"/>
          </p:cNvSpPr>
          <p:nvPr/>
        </p:nvSpPr>
        <p:spPr bwMode="auto">
          <a:xfrm>
            <a:off x="2336800" y="3611563"/>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20,000</a:t>
            </a:r>
            <a:endParaRPr lang="en-US" altLang="en-US" dirty="0" smtClean="0">
              <a:solidFill>
                <a:prstClr val="black"/>
              </a:solidFill>
              <a:cs typeface="+mn-cs"/>
            </a:endParaRPr>
          </a:p>
        </p:txBody>
      </p:sp>
      <p:sp>
        <p:nvSpPr>
          <p:cNvPr id="346" name="Rectangle 269"/>
          <p:cNvSpPr>
            <a:spLocks noChangeArrowheads="1"/>
          </p:cNvSpPr>
          <p:nvPr/>
        </p:nvSpPr>
        <p:spPr bwMode="auto">
          <a:xfrm>
            <a:off x="147638" y="3802063"/>
            <a:ext cx="31591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401</a:t>
            </a:r>
            <a:endParaRPr lang="en-US" altLang="en-US" dirty="0" smtClean="0">
              <a:solidFill>
                <a:prstClr val="black"/>
              </a:solidFill>
              <a:cs typeface="+mn-cs"/>
            </a:endParaRPr>
          </a:p>
        </p:txBody>
      </p:sp>
      <p:sp>
        <p:nvSpPr>
          <p:cNvPr id="347" name="Rectangle 270"/>
          <p:cNvSpPr>
            <a:spLocks noChangeArrowheads="1"/>
          </p:cNvSpPr>
          <p:nvPr/>
        </p:nvSpPr>
        <p:spPr bwMode="auto">
          <a:xfrm>
            <a:off x="465138" y="3802063"/>
            <a:ext cx="89376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Fees earned</a:t>
            </a:r>
            <a:endParaRPr lang="en-US" altLang="en-US" dirty="0" smtClean="0">
              <a:solidFill>
                <a:prstClr val="black"/>
              </a:solidFill>
              <a:cs typeface="+mn-cs"/>
            </a:endParaRPr>
          </a:p>
        </p:txBody>
      </p:sp>
      <p:sp>
        <p:nvSpPr>
          <p:cNvPr id="348" name="Rectangle 271"/>
          <p:cNvSpPr>
            <a:spLocks noChangeArrowheads="1"/>
          </p:cNvSpPr>
          <p:nvPr/>
        </p:nvSpPr>
        <p:spPr bwMode="auto">
          <a:xfrm>
            <a:off x="3035300" y="3802063"/>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70,000</a:t>
            </a:r>
            <a:endParaRPr lang="en-US" altLang="en-US" dirty="0" smtClean="0">
              <a:solidFill>
                <a:prstClr val="black"/>
              </a:solidFill>
              <a:cs typeface="+mn-cs"/>
            </a:endParaRPr>
          </a:p>
        </p:txBody>
      </p:sp>
      <p:sp>
        <p:nvSpPr>
          <p:cNvPr id="349" name="Rectangle 272"/>
          <p:cNvSpPr>
            <a:spLocks noChangeArrowheads="1"/>
          </p:cNvSpPr>
          <p:nvPr/>
        </p:nvSpPr>
        <p:spPr bwMode="auto">
          <a:xfrm>
            <a:off x="147638" y="3992563"/>
            <a:ext cx="31591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622</a:t>
            </a:r>
            <a:endParaRPr lang="en-US" altLang="en-US" dirty="0" smtClean="0">
              <a:solidFill>
                <a:prstClr val="black"/>
              </a:solidFill>
              <a:cs typeface="+mn-cs"/>
            </a:endParaRPr>
          </a:p>
        </p:txBody>
      </p:sp>
      <p:sp>
        <p:nvSpPr>
          <p:cNvPr id="350" name="Rectangle 273"/>
          <p:cNvSpPr>
            <a:spLocks noChangeArrowheads="1"/>
          </p:cNvSpPr>
          <p:nvPr/>
        </p:nvSpPr>
        <p:spPr bwMode="auto">
          <a:xfrm>
            <a:off x="465138" y="3992563"/>
            <a:ext cx="121126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Salaries expense</a:t>
            </a:r>
            <a:endParaRPr lang="en-US" altLang="en-US" dirty="0" smtClean="0">
              <a:solidFill>
                <a:prstClr val="black"/>
              </a:solidFill>
              <a:cs typeface="+mn-cs"/>
            </a:endParaRPr>
          </a:p>
        </p:txBody>
      </p:sp>
      <p:sp>
        <p:nvSpPr>
          <p:cNvPr id="351" name="Rectangle 274"/>
          <p:cNvSpPr>
            <a:spLocks noChangeArrowheads="1"/>
          </p:cNvSpPr>
          <p:nvPr/>
        </p:nvSpPr>
        <p:spPr bwMode="auto">
          <a:xfrm>
            <a:off x="2336800" y="3992563"/>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54,000</a:t>
            </a:r>
            <a:endParaRPr lang="en-US" altLang="en-US" dirty="0" smtClean="0">
              <a:solidFill>
                <a:prstClr val="black"/>
              </a:solidFill>
              <a:cs typeface="+mn-cs"/>
            </a:endParaRPr>
          </a:p>
        </p:txBody>
      </p:sp>
      <p:sp>
        <p:nvSpPr>
          <p:cNvPr id="352" name="Rectangle 275"/>
          <p:cNvSpPr>
            <a:spLocks noChangeArrowheads="1"/>
          </p:cNvSpPr>
          <p:nvPr/>
        </p:nvSpPr>
        <p:spPr bwMode="auto">
          <a:xfrm>
            <a:off x="147638" y="4183063"/>
            <a:ext cx="31591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650</a:t>
            </a:r>
            <a:endParaRPr lang="en-US" altLang="en-US" dirty="0" smtClean="0">
              <a:solidFill>
                <a:prstClr val="black"/>
              </a:solidFill>
              <a:cs typeface="+mn-cs"/>
            </a:endParaRPr>
          </a:p>
        </p:txBody>
      </p:sp>
      <p:sp>
        <p:nvSpPr>
          <p:cNvPr id="353" name="Rectangle 276"/>
          <p:cNvSpPr>
            <a:spLocks noChangeArrowheads="1"/>
          </p:cNvSpPr>
          <p:nvPr/>
        </p:nvSpPr>
        <p:spPr bwMode="auto">
          <a:xfrm>
            <a:off x="465138" y="4183063"/>
            <a:ext cx="1647825"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Office supplies expense</a:t>
            </a:r>
            <a:endParaRPr lang="en-US" altLang="en-US" dirty="0" smtClean="0">
              <a:solidFill>
                <a:prstClr val="black"/>
              </a:solidFill>
              <a:cs typeface="+mn-cs"/>
            </a:endParaRPr>
          </a:p>
        </p:txBody>
      </p:sp>
      <p:sp>
        <p:nvSpPr>
          <p:cNvPr id="354" name="Rectangle 277"/>
          <p:cNvSpPr>
            <a:spLocks noChangeArrowheads="1"/>
          </p:cNvSpPr>
          <p:nvPr/>
        </p:nvSpPr>
        <p:spPr bwMode="auto">
          <a:xfrm>
            <a:off x="2420938" y="4183063"/>
            <a:ext cx="438150"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8,000</a:t>
            </a:r>
            <a:endParaRPr lang="en-US" altLang="en-US" dirty="0" smtClean="0">
              <a:solidFill>
                <a:prstClr val="black"/>
              </a:solidFill>
              <a:cs typeface="+mn-cs"/>
            </a:endParaRPr>
          </a:p>
        </p:txBody>
      </p:sp>
      <p:sp>
        <p:nvSpPr>
          <p:cNvPr id="355" name="Rectangle 278"/>
          <p:cNvSpPr>
            <a:spLocks noChangeArrowheads="1"/>
          </p:cNvSpPr>
          <p:nvPr/>
        </p:nvSpPr>
        <p:spPr bwMode="auto">
          <a:xfrm>
            <a:off x="465138" y="4373563"/>
            <a:ext cx="465137"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Totals</a:t>
            </a:r>
            <a:endParaRPr lang="en-US" altLang="en-US" dirty="0" smtClean="0">
              <a:solidFill>
                <a:prstClr val="black"/>
              </a:solidFill>
              <a:cs typeface="+mn-cs"/>
            </a:endParaRPr>
          </a:p>
        </p:txBody>
      </p:sp>
      <p:sp>
        <p:nvSpPr>
          <p:cNvPr id="356" name="Rectangle 279"/>
          <p:cNvSpPr>
            <a:spLocks noChangeArrowheads="1"/>
          </p:cNvSpPr>
          <p:nvPr/>
        </p:nvSpPr>
        <p:spPr bwMode="auto">
          <a:xfrm>
            <a:off x="2252663" y="4373563"/>
            <a:ext cx="604837"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188,000</a:t>
            </a:r>
            <a:endParaRPr lang="en-US" altLang="en-US" dirty="0" smtClean="0">
              <a:solidFill>
                <a:prstClr val="black"/>
              </a:solidFill>
              <a:cs typeface="+mn-cs"/>
            </a:endParaRPr>
          </a:p>
        </p:txBody>
      </p:sp>
      <p:sp>
        <p:nvSpPr>
          <p:cNvPr id="357" name="Rectangle 280"/>
          <p:cNvSpPr>
            <a:spLocks noChangeArrowheads="1"/>
          </p:cNvSpPr>
          <p:nvPr/>
        </p:nvSpPr>
        <p:spPr bwMode="auto">
          <a:xfrm>
            <a:off x="2951163" y="4373563"/>
            <a:ext cx="604837"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188,000</a:t>
            </a:r>
            <a:endParaRPr lang="en-US" altLang="en-US" dirty="0" smtClean="0">
              <a:solidFill>
                <a:prstClr val="black"/>
              </a:solidFill>
              <a:cs typeface="+mn-cs"/>
            </a:endParaRPr>
          </a:p>
        </p:txBody>
      </p:sp>
      <p:sp>
        <p:nvSpPr>
          <p:cNvPr id="360" name="Rectangle 283"/>
          <p:cNvSpPr>
            <a:spLocks noChangeArrowheads="1"/>
          </p:cNvSpPr>
          <p:nvPr/>
        </p:nvSpPr>
        <p:spPr bwMode="auto">
          <a:xfrm>
            <a:off x="2420938" y="1849438"/>
            <a:ext cx="884237"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Unadjusted</a:t>
            </a:r>
            <a:endParaRPr lang="en-US" altLang="en-US" dirty="0" smtClean="0">
              <a:solidFill>
                <a:prstClr val="black"/>
              </a:solidFill>
              <a:cs typeface="+mn-cs"/>
            </a:endParaRPr>
          </a:p>
        </p:txBody>
      </p:sp>
      <p:sp>
        <p:nvSpPr>
          <p:cNvPr id="361" name="Rectangle 284"/>
          <p:cNvSpPr>
            <a:spLocks noChangeArrowheads="1"/>
          </p:cNvSpPr>
          <p:nvPr/>
        </p:nvSpPr>
        <p:spPr bwMode="auto">
          <a:xfrm>
            <a:off x="2365375" y="2039938"/>
            <a:ext cx="99695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Trial Balance</a:t>
            </a:r>
            <a:endParaRPr lang="en-US" altLang="en-US" dirty="0" smtClean="0">
              <a:solidFill>
                <a:prstClr val="black"/>
              </a:solidFill>
              <a:cs typeface="+mn-cs"/>
            </a:endParaRPr>
          </a:p>
        </p:txBody>
      </p:sp>
      <p:sp>
        <p:nvSpPr>
          <p:cNvPr id="362" name="Rectangle 285"/>
          <p:cNvSpPr>
            <a:spLocks noChangeArrowheads="1"/>
          </p:cNvSpPr>
          <p:nvPr/>
        </p:nvSpPr>
        <p:spPr bwMode="auto">
          <a:xfrm>
            <a:off x="3770313" y="2049463"/>
            <a:ext cx="9683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Adjustments</a:t>
            </a:r>
            <a:endParaRPr lang="en-US" altLang="en-US" dirty="0" smtClean="0">
              <a:solidFill>
                <a:prstClr val="black"/>
              </a:solidFill>
              <a:cs typeface="+mn-cs"/>
            </a:endParaRPr>
          </a:p>
        </p:txBody>
      </p:sp>
      <p:sp>
        <p:nvSpPr>
          <p:cNvPr id="363" name="Rectangle 286"/>
          <p:cNvSpPr>
            <a:spLocks noChangeArrowheads="1"/>
          </p:cNvSpPr>
          <p:nvPr/>
        </p:nvSpPr>
        <p:spPr bwMode="auto">
          <a:xfrm>
            <a:off x="5308600" y="1849438"/>
            <a:ext cx="70802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Adjusted</a:t>
            </a:r>
            <a:endParaRPr lang="en-US" altLang="en-US" dirty="0" smtClean="0">
              <a:solidFill>
                <a:prstClr val="black"/>
              </a:solidFill>
              <a:cs typeface="+mn-cs"/>
            </a:endParaRPr>
          </a:p>
        </p:txBody>
      </p:sp>
      <p:sp>
        <p:nvSpPr>
          <p:cNvPr id="364" name="Rectangle 287"/>
          <p:cNvSpPr>
            <a:spLocks noChangeArrowheads="1"/>
          </p:cNvSpPr>
          <p:nvPr/>
        </p:nvSpPr>
        <p:spPr bwMode="auto">
          <a:xfrm>
            <a:off x="5159375" y="2039938"/>
            <a:ext cx="99695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Trial Balance</a:t>
            </a:r>
            <a:endParaRPr lang="en-US" altLang="en-US" dirty="0" smtClean="0">
              <a:solidFill>
                <a:prstClr val="black"/>
              </a:solidFill>
              <a:cs typeface="+mn-cs"/>
            </a:endParaRPr>
          </a:p>
        </p:txBody>
      </p:sp>
      <p:sp>
        <p:nvSpPr>
          <p:cNvPr id="365" name="Rectangle 288"/>
          <p:cNvSpPr>
            <a:spLocks noChangeArrowheads="1"/>
          </p:cNvSpPr>
          <p:nvPr/>
        </p:nvSpPr>
        <p:spPr bwMode="auto">
          <a:xfrm>
            <a:off x="6761163" y="1849438"/>
            <a:ext cx="595312"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Income</a:t>
            </a:r>
            <a:endParaRPr lang="en-US" altLang="en-US" dirty="0" smtClean="0">
              <a:solidFill>
                <a:prstClr val="black"/>
              </a:solidFill>
              <a:cs typeface="+mn-cs"/>
            </a:endParaRPr>
          </a:p>
        </p:txBody>
      </p:sp>
      <p:sp>
        <p:nvSpPr>
          <p:cNvPr id="366" name="Rectangle 289"/>
          <p:cNvSpPr>
            <a:spLocks noChangeArrowheads="1"/>
          </p:cNvSpPr>
          <p:nvPr/>
        </p:nvSpPr>
        <p:spPr bwMode="auto">
          <a:xfrm>
            <a:off x="6657975" y="2039938"/>
            <a:ext cx="792163"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Statement</a:t>
            </a:r>
            <a:endParaRPr lang="en-US" altLang="en-US" dirty="0" smtClean="0">
              <a:solidFill>
                <a:prstClr val="black"/>
              </a:solidFill>
              <a:cs typeface="+mn-cs"/>
            </a:endParaRPr>
          </a:p>
        </p:txBody>
      </p:sp>
      <p:sp>
        <p:nvSpPr>
          <p:cNvPr id="367" name="Rectangle 290"/>
          <p:cNvSpPr>
            <a:spLocks noChangeArrowheads="1"/>
          </p:cNvSpPr>
          <p:nvPr/>
        </p:nvSpPr>
        <p:spPr bwMode="auto">
          <a:xfrm>
            <a:off x="7869238" y="1649413"/>
            <a:ext cx="113665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Balance Sheet </a:t>
            </a:r>
            <a:endParaRPr lang="en-US" altLang="en-US" dirty="0" smtClean="0">
              <a:solidFill>
                <a:prstClr val="black"/>
              </a:solidFill>
              <a:cs typeface="+mn-cs"/>
            </a:endParaRPr>
          </a:p>
        </p:txBody>
      </p:sp>
      <p:sp>
        <p:nvSpPr>
          <p:cNvPr id="368" name="Rectangle 291"/>
          <p:cNvSpPr>
            <a:spLocks noChangeArrowheads="1"/>
          </p:cNvSpPr>
          <p:nvPr/>
        </p:nvSpPr>
        <p:spPr bwMode="auto">
          <a:xfrm>
            <a:off x="7775575" y="1839913"/>
            <a:ext cx="1322388"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and Statement of </a:t>
            </a:r>
            <a:endParaRPr lang="en-US" altLang="en-US" dirty="0" smtClean="0">
              <a:solidFill>
                <a:prstClr val="black"/>
              </a:solidFill>
              <a:cs typeface="+mn-cs"/>
            </a:endParaRPr>
          </a:p>
        </p:txBody>
      </p:sp>
      <p:sp>
        <p:nvSpPr>
          <p:cNvPr id="369" name="Rectangle 292"/>
          <p:cNvSpPr>
            <a:spLocks noChangeArrowheads="1"/>
          </p:cNvSpPr>
          <p:nvPr/>
        </p:nvSpPr>
        <p:spPr bwMode="auto">
          <a:xfrm>
            <a:off x="7840663" y="2039938"/>
            <a:ext cx="11557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Owner's Equity</a:t>
            </a:r>
            <a:endParaRPr lang="en-US" altLang="en-US" dirty="0" smtClean="0">
              <a:solidFill>
                <a:prstClr val="black"/>
              </a:solidFill>
              <a:cs typeface="+mn-cs"/>
            </a:endParaRPr>
          </a:p>
        </p:txBody>
      </p:sp>
      <p:sp>
        <p:nvSpPr>
          <p:cNvPr id="370" name="Line 293"/>
          <p:cNvSpPr>
            <a:spLocks noChangeShapeType="1"/>
          </p:cNvSpPr>
          <p:nvPr/>
        </p:nvSpPr>
        <p:spPr bwMode="auto">
          <a:xfrm>
            <a:off x="2122488" y="1611313"/>
            <a:ext cx="0" cy="6191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71" name="Rectangle 294"/>
          <p:cNvSpPr>
            <a:spLocks noChangeArrowheads="1"/>
          </p:cNvSpPr>
          <p:nvPr/>
        </p:nvSpPr>
        <p:spPr bwMode="auto">
          <a:xfrm>
            <a:off x="2122488" y="1611313"/>
            <a:ext cx="9525" cy="6191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72" name="Line 295"/>
          <p:cNvSpPr>
            <a:spLocks noChangeShapeType="1"/>
          </p:cNvSpPr>
          <p:nvPr/>
        </p:nvSpPr>
        <p:spPr bwMode="auto">
          <a:xfrm>
            <a:off x="3519488" y="1611313"/>
            <a:ext cx="0" cy="6191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73" name="Rectangle 296"/>
          <p:cNvSpPr>
            <a:spLocks noChangeArrowheads="1"/>
          </p:cNvSpPr>
          <p:nvPr/>
        </p:nvSpPr>
        <p:spPr bwMode="auto">
          <a:xfrm>
            <a:off x="3519488" y="1611313"/>
            <a:ext cx="9525" cy="6191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74" name="Line 297"/>
          <p:cNvSpPr>
            <a:spLocks noChangeShapeType="1"/>
          </p:cNvSpPr>
          <p:nvPr/>
        </p:nvSpPr>
        <p:spPr bwMode="auto">
          <a:xfrm>
            <a:off x="4916488" y="1611313"/>
            <a:ext cx="0" cy="6191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75" name="Rectangle 298"/>
          <p:cNvSpPr>
            <a:spLocks noChangeArrowheads="1"/>
          </p:cNvSpPr>
          <p:nvPr/>
        </p:nvSpPr>
        <p:spPr bwMode="auto">
          <a:xfrm>
            <a:off x="4916488" y="1611313"/>
            <a:ext cx="9525" cy="6191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76" name="Line 299"/>
          <p:cNvSpPr>
            <a:spLocks noChangeShapeType="1"/>
          </p:cNvSpPr>
          <p:nvPr/>
        </p:nvSpPr>
        <p:spPr bwMode="auto">
          <a:xfrm>
            <a:off x="6313488" y="1611313"/>
            <a:ext cx="0" cy="6191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77" name="Rectangle 300"/>
          <p:cNvSpPr>
            <a:spLocks noChangeArrowheads="1"/>
          </p:cNvSpPr>
          <p:nvPr/>
        </p:nvSpPr>
        <p:spPr bwMode="auto">
          <a:xfrm>
            <a:off x="6313488" y="1611313"/>
            <a:ext cx="9525" cy="6191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78" name="Line 301"/>
          <p:cNvSpPr>
            <a:spLocks noChangeShapeType="1"/>
          </p:cNvSpPr>
          <p:nvPr/>
        </p:nvSpPr>
        <p:spPr bwMode="auto">
          <a:xfrm>
            <a:off x="7710488" y="1611313"/>
            <a:ext cx="0" cy="6191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79" name="Rectangle 302"/>
          <p:cNvSpPr>
            <a:spLocks noChangeArrowheads="1"/>
          </p:cNvSpPr>
          <p:nvPr/>
        </p:nvSpPr>
        <p:spPr bwMode="auto">
          <a:xfrm>
            <a:off x="7710488" y="1611313"/>
            <a:ext cx="9525" cy="6191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0" name="Line 303"/>
          <p:cNvSpPr>
            <a:spLocks noChangeShapeType="1"/>
          </p:cNvSpPr>
          <p:nvPr/>
        </p:nvSpPr>
        <p:spPr bwMode="auto">
          <a:xfrm>
            <a:off x="2122488" y="2249488"/>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1" name="Rectangle 304"/>
          <p:cNvSpPr>
            <a:spLocks noChangeArrowheads="1"/>
          </p:cNvSpPr>
          <p:nvPr/>
        </p:nvSpPr>
        <p:spPr bwMode="auto">
          <a:xfrm>
            <a:off x="2122488" y="2249488"/>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2" name="Line 305"/>
          <p:cNvSpPr>
            <a:spLocks noChangeShapeType="1"/>
          </p:cNvSpPr>
          <p:nvPr/>
        </p:nvSpPr>
        <p:spPr bwMode="auto">
          <a:xfrm>
            <a:off x="2820988" y="2249488"/>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3" name="Rectangle 306"/>
          <p:cNvSpPr>
            <a:spLocks noChangeArrowheads="1"/>
          </p:cNvSpPr>
          <p:nvPr/>
        </p:nvSpPr>
        <p:spPr bwMode="auto">
          <a:xfrm>
            <a:off x="2820988" y="2249488"/>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4" name="Line 307"/>
          <p:cNvSpPr>
            <a:spLocks noChangeShapeType="1"/>
          </p:cNvSpPr>
          <p:nvPr/>
        </p:nvSpPr>
        <p:spPr bwMode="auto">
          <a:xfrm>
            <a:off x="3519488" y="2249488"/>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5" name="Rectangle 308"/>
          <p:cNvSpPr>
            <a:spLocks noChangeArrowheads="1"/>
          </p:cNvSpPr>
          <p:nvPr/>
        </p:nvSpPr>
        <p:spPr bwMode="auto">
          <a:xfrm>
            <a:off x="3519488" y="2249488"/>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6" name="Line 309"/>
          <p:cNvSpPr>
            <a:spLocks noChangeShapeType="1"/>
          </p:cNvSpPr>
          <p:nvPr/>
        </p:nvSpPr>
        <p:spPr bwMode="auto">
          <a:xfrm>
            <a:off x="4217988" y="2249488"/>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7" name="Rectangle 310"/>
          <p:cNvSpPr>
            <a:spLocks noChangeArrowheads="1"/>
          </p:cNvSpPr>
          <p:nvPr/>
        </p:nvSpPr>
        <p:spPr bwMode="auto">
          <a:xfrm>
            <a:off x="4217988" y="2249488"/>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8" name="Line 311"/>
          <p:cNvSpPr>
            <a:spLocks noChangeShapeType="1"/>
          </p:cNvSpPr>
          <p:nvPr/>
        </p:nvSpPr>
        <p:spPr bwMode="auto">
          <a:xfrm>
            <a:off x="4916488" y="2249488"/>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9" name="Rectangle 312"/>
          <p:cNvSpPr>
            <a:spLocks noChangeArrowheads="1"/>
          </p:cNvSpPr>
          <p:nvPr/>
        </p:nvSpPr>
        <p:spPr bwMode="auto">
          <a:xfrm>
            <a:off x="4916488" y="2249488"/>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0" name="Line 313"/>
          <p:cNvSpPr>
            <a:spLocks noChangeShapeType="1"/>
          </p:cNvSpPr>
          <p:nvPr/>
        </p:nvSpPr>
        <p:spPr bwMode="auto">
          <a:xfrm>
            <a:off x="5614988" y="2249488"/>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1" name="Rectangle 314"/>
          <p:cNvSpPr>
            <a:spLocks noChangeArrowheads="1"/>
          </p:cNvSpPr>
          <p:nvPr/>
        </p:nvSpPr>
        <p:spPr bwMode="auto">
          <a:xfrm>
            <a:off x="5614988" y="2249488"/>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2" name="Line 315"/>
          <p:cNvSpPr>
            <a:spLocks noChangeShapeType="1"/>
          </p:cNvSpPr>
          <p:nvPr/>
        </p:nvSpPr>
        <p:spPr bwMode="auto">
          <a:xfrm>
            <a:off x="6313488" y="2249488"/>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3" name="Rectangle 316"/>
          <p:cNvSpPr>
            <a:spLocks noChangeArrowheads="1"/>
          </p:cNvSpPr>
          <p:nvPr/>
        </p:nvSpPr>
        <p:spPr bwMode="auto">
          <a:xfrm>
            <a:off x="6313488" y="2249488"/>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4" name="Line 317"/>
          <p:cNvSpPr>
            <a:spLocks noChangeShapeType="1"/>
          </p:cNvSpPr>
          <p:nvPr/>
        </p:nvSpPr>
        <p:spPr bwMode="auto">
          <a:xfrm>
            <a:off x="7011988" y="2249488"/>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5" name="Rectangle 318"/>
          <p:cNvSpPr>
            <a:spLocks noChangeArrowheads="1"/>
          </p:cNvSpPr>
          <p:nvPr/>
        </p:nvSpPr>
        <p:spPr bwMode="auto">
          <a:xfrm>
            <a:off x="7011988" y="2249488"/>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6" name="Line 319"/>
          <p:cNvSpPr>
            <a:spLocks noChangeShapeType="1"/>
          </p:cNvSpPr>
          <p:nvPr/>
        </p:nvSpPr>
        <p:spPr bwMode="auto">
          <a:xfrm>
            <a:off x="7710488" y="2249488"/>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7" name="Rectangle 320"/>
          <p:cNvSpPr>
            <a:spLocks noChangeArrowheads="1"/>
          </p:cNvSpPr>
          <p:nvPr/>
        </p:nvSpPr>
        <p:spPr bwMode="auto">
          <a:xfrm>
            <a:off x="7710488" y="2249488"/>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8" name="Line 321"/>
          <p:cNvSpPr>
            <a:spLocks noChangeShapeType="1"/>
          </p:cNvSpPr>
          <p:nvPr/>
        </p:nvSpPr>
        <p:spPr bwMode="auto">
          <a:xfrm>
            <a:off x="8408988" y="2249488"/>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9" name="Rectangle 322"/>
          <p:cNvSpPr>
            <a:spLocks noChangeArrowheads="1"/>
          </p:cNvSpPr>
          <p:nvPr/>
        </p:nvSpPr>
        <p:spPr bwMode="auto">
          <a:xfrm>
            <a:off x="8408988" y="2249488"/>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0" name="Line 323"/>
          <p:cNvSpPr>
            <a:spLocks noChangeShapeType="1"/>
          </p:cNvSpPr>
          <p:nvPr/>
        </p:nvSpPr>
        <p:spPr bwMode="auto">
          <a:xfrm>
            <a:off x="101600" y="4354513"/>
            <a:ext cx="20208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1" name="Rectangle 324"/>
          <p:cNvSpPr>
            <a:spLocks noChangeArrowheads="1"/>
          </p:cNvSpPr>
          <p:nvPr/>
        </p:nvSpPr>
        <p:spPr bwMode="auto">
          <a:xfrm>
            <a:off x="101600" y="4354513"/>
            <a:ext cx="2020888"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2" name="Line 325"/>
          <p:cNvSpPr>
            <a:spLocks noChangeShapeType="1"/>
          </p:cNvSpPr>
          <p:nvPr/>
        </p:nvSpPr>
        <p:spPr bwMode="auto">
          <a:xfrm>
            <a:off x="2122488" y="2459038"/>
            <a:ext cx="0" cy="18954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3" name="Rectangle 326"/>
          <p:cNvSpPr>
            <a:spLocks noChangeArrowheads="1"/>
          </p:cNvSpPr>
          <p:nvPr/>
        </p:nvSpPr>
        <p:spPr bwMode="auto">
          <a:xfrm>
            <a:off x="2122488" y="2459038"/>
            <a:ext cx="9525" cy="18954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4" name="Line 327"/>
          <p:cNvSpPr>
            <a:spLocks noChangeShapeType="1"/>
          </p:cNvSpPr>
          <p:nvPr/>
        </p:nvSpPr>
        <p:spPr bwMode="auto">
          <a:xfrm>
            <a:off x="2820988" y="2459038"/>
            <a:ext cx="0" cy="18954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5" name="Rectangle 328"/>
          <p:cNvSpPr>
            <a:spLocks noChangeArrowheads="1"/>
          </p:cNvSpPr>
          <p:nvPr/>
        </p:nvSpPr>
        <p:spPr bwMode="auto">
          <a:xfrm>
            <a:off x="2820988" y="2459038"/>
            <a:ext cx="9525" cy="18954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6" name="Line 329"/>
          <p:cNvSpPr>
            <a:spLocks noChangeShapeType="1"/>
          </p:cNvSpPr>
          <p:nvPr/>
        </p:nvSpPr>
        <p:spPr bwMode="auto">
          <a:xfrm>
            <a:off x="3519488" y="2459038"/>
            <a:ext cx="0" cy="18954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7" name="Rectangle 330"/>
          <p:cNvSpPr>
            <a:spLocks noChangeArrowheads="1"/>
          </p:cNvSpPr>
          <p:nvPr/>
        </p:nvSpPr>
        <p:spPr bwMode="auto">
          <a:xfrm>
            <a:off x="3519488" y="2459038"/>
            <a:ext cx="9525" cy="18954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8" name="Line 331"/>
          <p:cNvSpPr>
            <a:spLocks noChangeShapeType="1"/>
          </p:cNvSpPr>
          <p:nvPr/>
        </p:nvSpPr>
        <p:spPr bwMode="auto">
          <a:xfrm>
            <a:off x="4217988" y="2459038"/>
            <a:ext cx="0" cy="18954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9" name="Rectangle 332"/>
          <p:cNvSpPr>
            <a:spLocks noChangeArrowheads="1"/>
          </p:cNvSpPr>
          <p:nvPr/>
        </p:nvSpPr>
        <p:spPr bwMode="auto">
          <a:xfrm>
            <a:off x="4217988" y="2459038"/>
            <a:ext cx="9525" cy="18954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0" name="Line 333"/>
          <p:cNvSpPr>
            <a:spLocks noChangeShapeType="1"/>
          </p:cNvSpPr>
          <p:nvPr/>
        </p:nvSpPr>
        <p:spPr bwMode="auto">
          <a:xfrm>
            <a:off x="4916488" y="2459038"/>
            <a:ext cx="0" cy="18954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1" name="Rectangle 334"/>
          <p:cNvSpPr>
            <a:spLocks noChangeArrowheads="1"/>
          </p:cNvSpPr>
          <p:nvPr/>
        </p:nvSpPr>
        <p:spPr bwMode="auto">
          <a:xfrm>
            <a:off x="4916488" y="2459038"/>
            <a:ext cx="9525" cy="18954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2" name="Line 335"/>
          <p:cNvSpPr>
            <a:spLocks noChangeShapeType="1"/>
          </p:cNvSpPr>
          <p:nvPr/>
        </p:nvSpPr>
        <p:spPr bwMode="auto">
          <a:xfrm>
            <a:off x="5614988" y="2459038"/>
            <a:ext cx="0" cy="18954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3" name="Rectangle 336"/>
          <p:cNvSpPr>
            <a:spLocks noChangeArrowheads="1"/>
          </p:cNvSpPr>
          <p:nvPr/>
        </p:nvSpPr>
        <p:spPr bwMode="auto">
          <a:xfrm>
            <a:off x="5614988" y="2459038"/>
            <a:ext cx="9525" cy="18954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4" name="Line 337"/>
          <p:cNvSpPr>
            <a:spLocks noChangeShapeType="1"/>
          </p:cNvSpPr>
          <p:nvPr/>
        </p:nvSpPr>
        <p:spPr bwMode="auto">
          <a:xfrm>
            <a:off x="6313488" y="2459038"/>
            <a:ext cx="0" cy="18954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5" name="Rectangle 338"/>
          <p:cNvSpPr>
            <a:spLocks noChangeArrowheads="1"/>
          </p:cNvSpPr>
          <p:nvPr/>
        </p:nvSpPr>
        <p:spPr bwMode="auto">
          <a:xfrm>
            <a:off x="6313488" y="2459038"/>
            <a:ext cx="9525" cy="18954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6" name="Line 339"/>
          <p:cNvSpPr>
            <a:spLocks noChangeShapeType="1"/>
          </p:cNvSpPr>
          <p:nvPr/>
        </p:nvSpPr>
        <p:spPr bwMode="auto">
          <a:xfrm>
            <a:off x="7011988" y="2459038"/>
            <a:ext cx="0" cy="18954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7" name="Rectangle 340"/>
          <p:cNvSpPr>
            <a:spLocks noChangeArrowheads="1"/>
          </p:cNvSpPr>
          <p:nvPr/>
        </p:nvSpPr>
        <p:spPr bwMode="auto">
          <a:xfrm>
            <a:off x="7011988" y="2459038"/>
            <a:ext cx="9525" cy="18954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8" name="Line 341"/>
          <p:cNvSpPr>
            <a:spLocks noChangeShapeType="1"/>
          </p:cNvSpPr>
          <p:nvPr/>
        </p:nvSpPr>
        <p:spPr bwMode="auto">
          <a:xfrm>
            <a:off x="7710488" y="2459038"/>
            <a:ext cx="0" cy="18954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9" name="Rectangle 342"/>
          <p:cNvSpPr>
            <a:spLocks noChangeArrowheads="1"/>
          </p:cNvSpPr>
          <p:nvPr/>
        </p:nvSpPr>
        <p:spPr bwMode="auto">
          <a:xfrm>
            <a:off x="7710488" y="2459038"/>
            <a:ext cx="9525" cy="18954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20" name="Line 343"/>
          <p:cNvSpPr>
            <a:spLocks noChangeShapeType="1"/>
          </p:cNvSpPr>
          <p:nvPr/>
        </p:nvSpPr>
        <p:spPr bwMode="auto">
          <a:xfrm>
            <a:off x="8408988" y="2459038"/>
            <a:ext cx="0" cy="18954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21" name="Rectangle 344"/>
          <p:cNvSpPr>
            <a:spLocks noChangeArrowheads="1"/>
          </p:cNvSpPr>
          <p:nvPr/>
        </p:nvSpPr>
        <p:spPr bwMode="auto">
          <a:xfrm>
            <a:off x="8408988" y="2459038"/>
            <a:ext cx="9525" cy="18954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22" name="Line 345"/>
          <p:cNvSpPr>
            <a:spLocks noChangeShapeType="1"/>
          </p:cNvSpPr>
          <p:nvPr/>
        </p:nvSpPr>
        <p:spPr bwMode="auto">
          <a:xfrm>
            <a:off x="101600" y="4554538"/>
            <a:ext cx="2030413"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23" name="Rectangle 346"/>
          <p:cNvSpPr>
            <a:spLocks noChangeArrowheads="1"/>
          </p:cNvSpPr>
          <p:nvPr/>
        </p:nvSpPr>
        <p:spPr bwMode="auto">
          <a:xfrm>
            <a:off x="101600" y="4554538"/>
            <a:ext cx="2030413"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24" name="Line 347"/>
          <p:cNvSpPr>
            <a:spLocks noChangeShapeType="1"/>
          </p:cNvSpPr>
          <p:nvPr/>
        </p:nvSpPr>
        <p:spPr bwMode="auto">
          <a:xfrm>
            <a:off x="2132013" y="4545013"/>
            <a:ext cx="41814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25" name="Rectangle 348"/>
          <p:cNvSpPr>
            <a:spLocks noChangeArrowheads="1"/>
          </p:cNvSpPr>
          <p:nvPr/>
        </p:nvSpPr>
        <p:spPr bwMode="auto">
          <a:xfrm>
            <a:off x="2132013" y="4545013"/>
            <a:ext cx="41814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26" name="Line 349"/>
          <p:cNvSpPr>
            <a:spLocks noChangeShapeType="1"/>
          </p:cNvSpPr>
          <p:nvPr/>
        </p:nvSpPr>
        <p:spPr bwMode="auto">
          <a:xfrm>
            <a:off x="2132013" y="4564063"/>
            <a:ext cx="41814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27" name="Rectangle 350"/>
          <p:cNvSpPr>
            <a:spLocks noChangeArrowheads="1"/>
          </p:cNvSpPr>
          <p:nvPr/>
        </p:nvSpPr>
        <p:spPr bwMode="auto">
          <a:xfrm>
            <a:off x="2132013" y="4564063"/>
            <a:ext cx="41814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28" name="Line 351"/>
          <p:cNvSpPr>
            <a:spLocks noChangeShapeType="1"/>
          </p:cNvSpPr>
          <p:nvPr/>
        </p:nvSpPr>
        <p:spPr bwMode="auto">
          <a:xfrm>
            <a:off x="7011988" y="4364038"/>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29" name="Rectangle 352"/>
          <p:cNvSpPr>
            <a:spLocks noChangeArrowheads="1"/>
          </p:cNvSpPr>
          <p:nvPr/>
        </p:nvSpPr>
        <p:spPr bwMode="auto">
          <a:xfrm>
            <a:off x="7011988" y="4364038"/>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30" name="Line 353"/>
          <p:cNvSpPr>
            <a:spLocks noChangeShapeType="1"/>
          </p:cNvSpPr>
          <p:nvPr/>
        </p:nvSpPr>
        <p:spPr bwMode="auto">
          <a:xfrm>
            <a:off x="7710488" y="4364038"/>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31" name="Rectangle 354"/>
          <p:cNvSpPr>
            <a:spLocks noChangeArrowheads="1"/>
          </p:cNvSpPr>
          <p:nvPr/>
        </p:nvSpPr>
        <p:spPr bwMode="auto">
          <a:xfrm>
            <a:off x="7710488" y="4364038"/>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32" name="Line 355"/>
          <p:cNvSpPr>
            <a:spLocks noChangeShapeType="1"/>
          </p:cNvSpPr>
          <p:nvPr/>
        </p:nvSpPr>
        <p:spPr bwMode="auto">
          <a:xfrm>
            <a:off x="8408988" y="4364038"/>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33" name="Rectangle 356"/>
          <p:cNvSpPr>
            <a:spLocks noChangeArrowheads="1"/>
          </p:cNvSpPr>
          <p:nvPr/>
        </p:nvSpPr>
        <p:spPr bwMode="auto">
          <a:xfrm>
            <a:off x="8408988" y="4364038"/>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34" name="Line 357"/>
          <p:cNvSpPr>
            <a:spLocks noChangeShapeType="1"/>
          </p:cNvSpPr>
          <p:nvPr/>
        </p:nvSpPr>
        <p:spPr bwMode="auto">
          <a:xfrm>
            <a:off x="2820988" y="4364038"/>
            <a:ext cx="0" cy="1809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35" name="Rectangle 358"/>
          <p:cNvSpPr>
            <a:spLocks noChangeArrowheads="1"/>
          </p:cNvSpPr>
          <p:nvPr/>
        </p:nvSpPr>
        <p:spPr bwMode="auto">
          <a:xfrm>
            <a:off x="2820988" y="4364038"/>
            <a:ext cx="9525" cy="1809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36" name="Line 359"/>
          <p:cNvSpPr>
            <a:spLocks noChangeShapeType="1"/>
          </p:cNvSpPr>
          <p:nvPr/>
        </p:nvSpPr>
        <p:spPr bwMode="auto">
          <a:xfrm>
            <a:off x="3519488" y="4364038"/>
            <a:ext cx="0" cy="1809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37" name="Rectangle 360"/>
          <p:cNvSpPr>
            <a:spLocks noChangeArrowheads="1"/>
          </p:cNvSpPr>
          <p:nvPr/>
        </p:nvSpPr>
        <p:spPr bwMode="auto">
          <a:xfrm>
            <a:off x="3519488" y="4364038"/>
            <a:ext cx="9525" cy="1809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38" name="Line 361"/>
          <p:cNvSpPr>
            <a:spLocks noChangeShapeType="1"/>
          </p:cNvSpPr>
          <p:nvPr/>
        </p:nvSpPr>
        <p:spPr bwMode="auto">
          <a:xfrm>
            <a:off x="4217988" y="4364038"/>
            <a:ext cx="0" cy="1809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39" name="Rectangle 362"/>
          <p:cNvSpPr>
            <a:spLocks noChangeArrowheads="1"/>
          </p:cNvSpPr>
          <p:nvPr/>
        </p:nvSpPr>
        <p:spPr bwMode="auto">
          <a:xfrm>
            <a:off x="4217988" y="4364038"/>
            <a:ext cx="9525" cy="1809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40" name="Line 363"/>
          <p:cNvSpPr>
            <a:spLocks noChangeShapeType="1"/>
          </p:cNvSpPr>
          <p:nvPr/>
        </p:nvSpPr>
        <p:spPr bwMode="auto">
          <a:xfrm>
            <a:off x="4916488" y="4364038"/>
            <a:ext cx="0" cy="1809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41" name="Rectangle 364"/>
          <p:cNvSpPr>
            <a:spLocks noChangeArrowheads="1"/>
          </p:cNvSpPr>
          <p:nvPr/>
        </p:nvSpPr>
        <p:spPr bwMode="auto">
          <a:xfrm>
            <a:off x="4916488" y="4364038"/>
            <a:ext cx="9525" cy="1809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42" name="Line 365"/>
          <p:cNvSpPr>
            <a:spLocks noChangeShapeType="1"/>
          </p:cNvSpPr>
          <p:nvPr/>
        </p:nvSpPr>
        <p:spPr bwMode="auto">
          <a:xfrm>
            <a:off x="5614988" y="4364038"/>
            <a:ext cx="0" cy="1809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43" name="Rectangle 366"/>
          <p:cNvSpPr>
            <a:spLocks noChangeArrowheads="1"/>
          </p:cNvSpPr>
          <p:nvPr/>
        </p:nvSpPr>
        <p:spPr bwMode="auto">
          <a:xfrm>
            <a:off x="5614988" y="4364038"/>
            <a:ext cx="9525" cy="1809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44" name="Line 367"/>
          <p:cNvSpPr>
            <a:spLocks noChangeShapeType="1"/>
          </p:cNvSpPr>
          <p:nvPr/>
        </p:nvSpPr>
        <p:spPr bwMode="auto">
          <a:xfrm>
            <a:off x="101600" y="4754563"/>
            <a:ext cx="62118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45" name="Rectangle 368"/>
          <p:cNvSpPr>
            <a:spLocks noChangeArrowheads="1"/>
          </p:cNvSpPr>
          <p:nvPr/>
        </p:nvSpPr>
        <p:spPr bwMode="auto">
          <a:xfrm>
            <a:off x="101600" y="4754563"/>
            <a:ext cx="6211888"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46" name="Line 369"/>
          <p:cNvSpPr>
            <a:spLocks noChangeShapeType="1"/>
          </p:cNvSpPr>
          <p:nvPr/>
        </p:nvSpPr>
        <p:spPr bwMode="auto">
          <a:xfrm>
            <a:off x="6313488" y="4364038"/>
            <a:ext cx="0" cy="3905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47" name="Rectangle 370"/>
          <p:cNvSpPr>
            <a:spLocks noChangeArrowheads="1"/>
          </p:cNvSpPr>
          <p:nvPr/>
        </p:nvSpPr>
        <p:spPr bwMode="auto">
          <a:xfrm>
            <a:off x="6313488" y="4364038"/>
            <a:ext cx="9525" cy="390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48" name="Line 371"/>
          <p:cNvSpPr>
            <a:spLocks noChangeShapeType="1"/>
          </p:cNvSpPr>
          <p:nvPr/>
        </p:nvSpPr>
        <p:spPr bwMode="auto">
          <a:xfrm>
            <a:off x="7011988" y="4564063"/>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49" name="Rectangle 372"/>
          <p:cNvSpPr>
            <a:spLocks noChangeArrowheads="1"/>
          </p:cNvSpPr>
          <p:nvPr/>
        </p:nvSpPr>
        <p:spPr bwMode="auto">
          <a:xfrm>
            <a:off x="7011988" y="4564063"/>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50" name="Line 373"/>
          <p:cNvSpPr>
            <a:spLocks noChangeShapeType="1"/>
          </p:cNvSpPr>
          <p:nvPr/>
        </p:nvSpPr>
        <p:spPr bwMode="auto">
          <a:xfrm>
            <a:off x="7710488" y="4564063"/>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51" name="Rectangle 374"/>
          <p:cNvSpPr>
            <a:spLocks noChangeArrowheads="1"/>
          </p:cNvSpPr>
          <p:nvPr/>
        </p:nvSpPr>
        <p:spPr bwMode="auto">
          <a:xfrm>
            <a:off x="7710488" y="4564063"/>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52" name="Line 375"/>
          <p:cNvSpPr>
            <a:spLocks noChangeShapeType="1"/>
          </p:cNvSpPr>
          <p:nvPr/>
        </p:nvSpPr>
        <p:spPr bwMode="auto">
          <a:xfrm>
            <a:off x="8408988" y="4564063"/>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53" name="Rectangle 376"/>
          <p:cNvSpPr>
            <a:spLocks noChangeArrowheads="1"/>
          </p:cNvSpPr>
          <p:nvPr/>
        </p:nvSpPr>
        <p:spPr bwMode="auto">
          <a:xfrm>
            <a:off x="8408988" y="4564063"/>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54" name="Line 377"/>
          <p:cNvSpPr>
            <a:spLocks noChangeShapeType="1"/>
          </p:cNvSpPr>
          <p:nvPr/>
        </p:nvSpPr>
        <p:spPr bwMode="auto">
          <a:xfrm>
            <a:off x="101600" y="4954588"/>
            <a:ext cx="6221413"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55" name="Rectangle 378"/>
          <p:cNvSpPr>
            <a:spLocks noChangeArrowheads="1"/>
          </p:cNvSpPr>
          <p:nvPr/>
        </p:nvSpPr>
        <p:spPr bwMode="auto">
          <a:xfrm>
            <a:off x="101600" y="4954588"/>
            <a:ext cx="6221413"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56" name="Rectangle 379"/>
          <p:cNvSpPr>
            <a:spLocks noChangeArrowheads="1"/>
          </p:cNvSpPr>
          <p:nvPr/>
        </p:nvSpPr>
        <p:spPr bwMode="auto">
          <a:xfrm>
            <a:off x="82550" y="1592263"/>
            <a:ext cx="19050" cy="33718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57" name="Line 380"/>
          <p:cNvSpPr>
            <a:spLocks noChangeShapeType="1"/>
          </p:cNvSpPr>
          <p:nvPr/>
        </p:nvSpPr>
        <p:spPr bwMode="auto">
          <a:xfrm>
            <a:off x="2122488" y="4364038"/>
            <a:ext cx="0" cy="6000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58" name="Rectangle 381"/>
          <p:cNvSpPr>
            <a:spLocks noChangeArrowheads="1"/>
          </p:cNvSpPr>
          <p:nvPr/>
        </p:nvSpPr>
        <p:spPr bwMode="auto">
          <a:xfrm>
            <a:off x="2122488" y="4364038"/>
            <a:ext cx="9525" cy="6000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59" name="Line 382"/>
          <p:cNvSpPr>
            <a:spLocks noChangeShapeType="1"/>
          </p:cNvSpPr>
          <p:nvPr/>
        </p:nvSpPr>
        <p:spPr bwMode="auto">
          <a:xfrm>
            <a:off x="3519488" y="4573588"/>
            <a:ext cx="0" cy="3905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60" name="Rectangle 383"/>
          <p:cNvSpPr>
            <a:spLocks noChangeArrowheads="1"/>
          </p:cNvSpPr>
          <p:nvPr/>
        </p:nvSpPr>
        <p:spPr bwMode="auto">
          <a:xfrm>
            <a:off x="3519488" y="4573588"/>
            <a:ext cx="9525" cy="390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61" name="Line 384"/>
          <p:cNvSpPr>
            <a:spLocks noChangeShapeType="1"/>
          </p:cNvSpPr>
          <p:nvPr/>
        </p:nvSpPr>
        <p:spPr bwMode="auto">
          <a:xfrm>
            <a:off x="4916488" y="4573588"/>
            <a:ext cx="0" cy="3905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62" name="Rectangle 385"/>
          <p:cNvSpPr>
            <a:spLocks noChangeArrowheads="1"/>
          </p:cNvSpPr>
          <p:nvPr/>
        </p:nvSpPr>
        <p:spPr bwMode="auto">
          <a:xfrm>
            <a:off x="4916488" y="4573588"/>
            <a:ext cx="9525" cy="390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63" name="Line 386"/>
          <p:cNvSpPr>
            <a:spLocks noChangeShapeType="1"/>
          </p:cNvSpPr>
          <p:nvPr/>
        </p:nvSpPr>
        <p:spPr bwMode="auto">
          <a:xfrm>
            <a:off x="6313488" y="4764088"/>
            <a:ext cx="1587" cy="2000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64" name="Rectangle 387"/>
          <p:cNvSpPr>
            <a:spLocks noChangeArrowheads="1"/>
          </p:cNvSpPr>
          <p:nvPr/>
        </p:nvSpPr>
        <p:spPr bwMode="auto">
          <a:xfrm>
            <a:off x="6313488" y="4764088"/>
            <a:ext cx="9525" cy="2095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65" name="Line 388"/>
          <p:cNvSpPr>
            <a:spLocks noChangeShapeType="1"/>
          </p:cNvSpPr>
          <p:nvPr/>
        </p:nvSpPr>
        <p:spPr bwMode="auto">
          <a:xfrm>
            <a:off x="7710488" y="4764088"/>
            <a:ext cx="0" cy="1809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66" name="Rectangle 389"/>
          <p:cNvSpPr>
            <a:spLocks noChangeArrowheads="1"/>
          </p:cNvSpPr>
          <p:nvPr/>
        </p:nvSpPr>
        <p:spPr bwMode="auto">
          <a:xfrm>
            <a:off x="7710488" y="4764088"/>
            <a:ext cx="9525" cy="1809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67" name="Rectangle 390"/>
          <p:cNvSpPr>
            <a:spLocks noChangeArrowheads="1"/>
          </p:cNvSpPr>
          <p:nvPr/>
        </p:nvSpPr>
        <p:spPr bwMode="auto">
          <a:xfrm>
            <a:off x="9032875" y="1611313"/>
            <a:ext cx="19050" cy="33623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68" name="Line 391"/>
          <p:cNvSpPr>
            <a:spLocks noChangeShapeType="1"/>
          </p:cNvSpPr>
          <p:nvPr/>
        </p:nvSpPr>
        <p:spPr bwMode="auto">
          <a:xfrm>
            <a:off x="2820988" y="4573588"/>
            <a:ext cx="0" cy="3905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69" name="Rectangle 392"/>
          <p:cNvSpPr>
            <a:spLocks noChangeArrowheads="1"/>
          </p:cNvSpPr>
          <p:nvPr/>
        </p:nvSpPr>
        <p:spPr bwMode="auto">
          <a:xfrm>
            <a:off x="2820988" y="4573588"/>
            <a:ext cx="9525" cy="390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70" name="Line 393"/>
          <p:cNvSpPr>
            <a:spLocks noChangeShapeType="1"/>
          </p:cNvSpPr>
          <p:nvPr/>
        </p:nvSpPr>
        <p:spPr bwMode="auto">
          <a:xfrm>
            <a:off x="4217988" y="4573588"/>
            <a:ext cx="0" cy="3905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71" name="Rectangle 394"/>
          <p:cNvSpPr>
            <a:spLocks noChangeArrowheads="1"/>
          </p:cNvSpPr>
          <p:nvPr/>
        </p:nvSpPr>
        <p:spPr bwMode="auto">
          <a:xfrm>
            <a:off x="4217988" y="4573588"/>
            <a:ext cx="9525" cy="390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72" name="Line 395"/>
          <p:cNvSpPr>
            <a:spLocks noChangeShapeType="1"/>
          </p:cNvSpPr>
          <p:nvPr/>
        </p:nvSpPr>
        <p:spPr bwMode="auto">
          <a:xfrm>
            <a:off x="5614988" y="4573588"/>
            <a:ext cx="0" cy="3905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73" name="Rectangle 396"/>
          <p:cNvSpPr>
            <a:spLocks noChangeArrowheads="1"/>
          </p:cNvSpPr>
          <p:nvPr/>
        </p:nvSpPr>
        <p:spPr bwMode="auto">
          <a:xfrm>
            <a:off x="5614988" y="4573588"/>
            <a:ext cx="9525" cy="390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74" name="Line 397"/>
          <p:cNvSpPr>
            <a:spLocks noChangeShapeType="1"/>
          </p:cNvSpPr>
          <p:nvPr/>
        </p:nvSpPr>
        <p:spPr bwMode="auto">
          <a:xfrm>
            <a:off x="7011988" y="4764088"/>
            <a:ext cx="0" cy="1809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75" name="Rectangle 398"/>
          <p:cNvSpPr>
            <a:spLocks noChangeArrowheads="1"/>
          </p:cNvSpPr>
          <p:nvPr/>
        </p:nvSpPr>
        <p:spPr bwMode="auto">
          <a:xfrm>
            <a:off x="7011988" y="4764088"/>
            <a:ext cx="9525" cy="1809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76" name="Line 399"/>
          <p:cNvSpPr>
            <a:spLocks noChangeShapeType="1"/>
          </p:cNvSpPr>
          <p:nvPr/>
        </p:nvSpPr>
        <p:spPr bwMode="auto">
          <a:xfrm>
            <a:off x="8408988" y="4764088"/>
            <a:ext cx="0" cy="1809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77" name="Rectangle 400"/>
          <p:cNvSpPr>
            <a:spLocks noChangeArrowheads="1"/>
          </p:cNvSpPr>
          <p:nvPr/>
        </p:nvSpPr>
        <p:spPr bwMode="auto">
          <a:xfrm>
            <a:off x="8408988" y="4764088"/>
            <a:ext cx="9525" cy="1809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78" name="Rectangle 401"/>
          <p:cNvSpPr>
            <a:spLocks noChangeArrowheads="1"/>
          </p:cNvSpPr>
          <p:nvPr/>
        </p:nvSpPr>
        <p:spPr bwMode="auto">
          <a:xfrm>
            <a:off x="101600" y="1592263"/>
            <a:ext cx="8950325" cy="190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79" name="Rectangle 402"/>
          <p:cNvSpPr>
            <a:spLocks noChangeArrowheads="1"/>
          </p:cNvSpPr>
          <p:nvPr/>
        </p:nvSpPr>
        <p:spPr bwMode="auto">
          <a:xfrm>
            <a:off x="101600" y="2230438"/>
            <a:ext cx="8950325" cy="190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80" name="Rectangle 403"/>
          <p:cNvSpPr>
            <a:spLocks noChangeArrowheads="1"/>
          </p:cNvSpPr>
          <p:nvPr/>
        </p:nvSpPr>
        <p:spPr bwMode="auto">
          <a:xfrm>
            <a:off x="101600" y="2439988"/>
            <a:ext cx="8950325" cy="190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81" name="Line 404"/>
          <p:cNvSpPr>
            <a:spLocks noChangeShapeType="1"/>
          </p:cNvSpPr>
          <p:nvPr/>
        </p:nvSpPr>
        <p:spPr bwMode="auto">
          <a:xfrm>
            <a:off x="101600" y="2640013"/>
            <a:ext cx="89312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82" name="Rectangle 405"/>
          <p:cNvSpPr>
            <a:spLocks noChangeArrowheads="1"/>
          </p:cNvSpPr>
          <p:nvPr/>
        </p:nvSpPr>
        <p:spPr bwMode="auto">
          <a:xfrm>
            <a:off x="101600" y="2640013"/>
            <a:ext cx="89312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83" name="Line 406"/>
          <p:cNvSpPr>
            <a:spLocks noChangeShapeType="1"/>
          </p:cNvSpPr>
          <p:nvPr/>
        </p:nvSpPr>
        <p:spPr bwMode="auto">
          <a:xfrm>
            <a:off x="101600" y="2830513"/>
            <a:ext cx="89312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84" name="Rectangle 407"/>
          <p:cNvSpPr>
            <a:spLocks noChangeArrowheads="1"/>
          </p:cNvSpPr>
          <p:nvPr/>
        </p:nvSpPr>
        <p:spPr bwMode="auto">
          <a:xfrm>
            <a:off x="101600" y="2830513"/>
            <a:ext cx="89312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85" name="Line 408"/>
          <p:cNvSpPr>
            <a:spLocks noChangeShapeType="1"/>
          </p:cNvSpPr>
          <p:nvPr/>
        </p:nvSpPr>
        <p:spPr bwMode="auto">
          <a:xfrm>
            <a:off x="101600" y="3021013"/>
            <a:ext cx="89312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86" name="Rectangle 409"/>
          <p:cNvSpPr>
            <a:spLocks noChangeArrowheads="1"/>
          </p:cNvSpPr>
          <p:nvPr/>
        </p:nvSpPr>
        <p:spPr bwMode="auto">
          <a:xfrm>
            <a:off x="101600" y="3021013"/>
            <a:ext cx="89312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87" name="Line 410"/>
          <p:cNvSpPr>
            <a:spLocks noChangeShapeType="1"/>
          </p:cNvSpPr>
          <p:nvPr/>
        </p:nvSpPr>
        <p:spPr bwMode="auto">
          <a:xfrm>
            <a:off x="101600" y="3211513"/>
            <a:ext cx="89312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88" name="Rectangle 411"/>
          <p:cNvSpPr>
            <a:spLocks noChangeArrowheads="1"/>
          </p:cNvSpPr>
          <p:nvPr/>
        </p:nvSpPr>
        <p:spPr bwMode="auto">
          <a:xfrm>
            <a:off x="101600" y="3211513"/>
            <a:ext cx="89312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89" name="Line 412"/>
          <p:cNvSpPr>
            <a:spLocks noChangeShapeType="1"/>
          </p:cNvSpPr>
          <p:nvPr/>
        </p:nvSpPr>
        <p:spPr bwMode="auto">
          <a:xfrm>
            <a:off x="101600" y="3402013"/>
            <a:ext cx="89312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90" name="Rectangle 413"/>
          <p:cNvSpPr>
            <a:spLocks noChangeArrowheads="1"/>
          </p:cNvSpPr>
          <p:nvPr/>
        </p:nvSpPr>
        <p:spPr bwMode="auto">
          <a:xfrm>
            <a:off x="101600" y="3402013"/>
            <a:ext cx="89312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91" name="Line 414"/>
          <p:cNvSpPr>
            <a:spLocks noChangeShapeType="1"/>
          </p:cNvSpPr>
          <p:nvPr/>
        </p:nvSpPr>
        <p:spPr bwMode="auto">
          <a:xfrm>
            <a:off x="101600" y="3592513"/>
            <a:ext cx="89312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92" name="Rectangle 415"/>
          <p:cNvSpPr>
            <a:spLocks noChangeArrowheads="1"/>
          </p:cNvSpPr>
          <p:nvPr/>
        </p:nvSpPr>
        <p:spPr bwMode="auto">
          <a:xfrm>
            <a:off x="101600" y="3592513"/>
            <a:ext cx="89312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93" name="Line 416"/>
          <p:cNvSpPr>
            <a:spLocks noChangeShapeType="1"/>
          </p:cNvSpPr>
          <p:nvPr/>
        </p:nvSpPr>
        <p:spPr bwMode="auto">
          <a:xfrm>
            <a:off x="101600" y="3783013"/>
            <a:ext cx="89312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94" name="Rectangle 417"/>
          <p:cNvSpPr>
            <a:spLocks noChangeArrowheads="1"/>
          </p:cNvSpPr>
          <p:nvPr/>
        </p:nvSpPr>
        <p:spPr bwMode="auto">
          <a:xfrm>
            <a:off x="101600" y="3783013"/>
            <a:ext cx="89312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95" name="Line 418"/>
          <p:cNvSpPr>
            <a:spLocks noChangeShapeType="1"/>
          </p:cNvSpPr>
          <p:nvPr/>
        </p:nvSpPr>
        <p:spPr bwMode="auto">
          <a:xfrm>
            <a:off x="101600" y="3973513"/>
            <a:ext cx="89312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96" name="Rectangle 419"/>
          <p:cNvSpPr>
            <a:spLocks noChangeArrowheads="1"/>
          </p:cNvSpPr>
          <p:nvPr/>
        </p:nvSpPr>
        <p:spPr bwMode="auto">
          <a:xfrm>
            <a:off x="101600" y="3973513"/>
            <a:ext cx="89312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97" name="Line 420"/>
          <p:cNvSpPr>
            <a:spLocks noChangeShapeType="1"/>
          </p:cNvSpPr>
          <p:nvPr/>
        </p:nvSpPr>
        <p:spPr bwMode="auto">
          <a:xfrm>
            <a:off x="101600" y="4164013"/>
            <a:ext cx="89312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98" name="Rectangle 421"/>
          <p:cNvSpPr>
            <a:spLocks noChangeArrowheads="1"/>
          </p:cNvSpPr>
          <p:nvPr/>
        </p:nvSpPr>
        <p:spPr bwMode="auto">
          <a:xfrm>
            <a:off x="101600" y="4164013"/>
            <a:ext cx="89312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99" name="Line 422"/>
          <p:cNvSpPr>
            <a:spLocks noChangeShapeType="1"/>
          </p:cNvSpPr>
          <p:nvPr/>
        </p:nvSpPr>
        <p:spPr bwMode="auto">
          <a:xfrm>
            <a:off x="2122488" y="4354513"/>
            <a:ext cx="6910387"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00" name="Rectangle 423"/>
          <p:cNvSpPr>
            <a:spLocks noChangeArrowheads="1"/>
          </p:cNvSpPr>
          <p:nvPr/>
        </p:nvSpPr>
        <p:spPr bwMode="auto">
          <a:xfrm>
            <a:off x="2122488" y="4354513"/>
            <a:ext cx="6910387"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01" name="Line 424"/>
          <p:cNvSpPr>
            <a:spLocks noChangeShapeType="1"/>
          </p:cNvSpPr>
          <p:nvPr/>
        </p:nvSpPr>
        <p:spPr bwMode="auto">
          <a:xfrm>
            <a:off x="6323013" y="4554538"/>
            <a:ext cx="2709862"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02" name="Rectangle 425"/>
          <p:cNvSpPr>
            <a:spLocks noChangeArrowheads="1"/>
          </p:cNvSpPr>
          <p:nvPr/>
        </p:nvSpPr>
        <p:spPr bwMode="auto">
          <a:xfrm>
            <a:off x="6323013" y="4554538"/>
            <a:ext cx="2709862"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03" name="Line 426"/>
          <p:cNvSpPr>
            <a:spLocks noChangeShapeType="1"/>
          </p:cNvSpPr>
          <p:nvPr/>
        </p:nvSpPr>
        <p:spPr bwMode="auto">
          <a:xfrm>
            <a:off x="6313488" y="4754563"/>
            <a:ext cx="2719387"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04" name="Rectangle 427"/>
          <p:cNvSpPr>
            <a:spLocks noChangeArrowheads="1"/>
          </p:cNvSpPr>
          <p:nvPr/>
        </p:nvSpPr>
        <p:spPr bwMode="auto">
          <a:xfrm>
            <a:off x="6313488" y="4754563"/>
            <a:ext cx="2719387"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05" name="Line 428"/>
          <p:cNvSpPr>
            <a:spLocks noChangeShapeType="1"/>
          </p:cNvSpPr>
          <p:nvPr/>
        </p:nvSpPr>
        <p:spPr bwMode="auto">
          <a:xfrm>
            <a:off x="6323013" y="4945063"/>
            <a:ext cx="2709862"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06" name="Rectangle 429"/>
          <p:cNvSpPr>
            <a:spLocks noChangeArrowheads="1"/>
          </p:cNvSpPr>
          <p:nvPr/>
        </p:nvSpPr>
        <p:spPr bwMode="auto">
          <a:xfrm>
            <a:off x="6323013" y="4945063"/>
            <a:ext cx="2709862"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07" name="Line 430"/>
          <p:cNvSpPr>
            <a:spLocks noChangeShapeType="1"/>
          </p:cNvSpPr>
          <p:nvPr/>
        </p:nvSpPr>
        <p:spPr bwMode="auto">
          <a:xfrm>
            <a:off x="6323013" y="4964113"/>
            <a:ext cx="2709862"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08" name="Rectangle 431"/>
          <p:cNvSpPr>
            <a:spLocks noChangeArrowheads="1"/>
          </p:cNvSpPr>
          <p:nvPr/>
        </p:nvSpPr>
        <p:spPr bwMode="auto">
          <a:xfrm>
            <a:off x="6323013" y="4964113"/>
            <a:ext cx="2709862"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12" name="Rectangle 436"/>
          <p:cNvSpPr>
            <a:spLocks noChangeArrowheads="1"/>
          </p:cNvSpPr>
          <p:nvPr/>
        </p:nvSpPr>
        <p:spPr bwMode="auto">
          <a:xfrm>
            <a:off x="585788" y="5124450"/>
            <a:ext cx="7189787" cy="21113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 Prepare and complete the work sheet, starting with the unadjusted trial balance and including adjustments</a:t>
            </a:r>
            <a:endParaRPr lang="en-US" altLang="en-US" dirty="0" smtClean="0">
              <a:solidFill>
                <a:prstClr val="black"/>
              </a:solidFill>
              <a:cs typeface="+mn-cs"/>
            </a:endParaRPr>
          </a:p>
        </p:txBody>
      </p:sp>
      <p:sp>
        <p:nvSpPr>
          <p:cNvPr id="513" name="Rectangle 437"/>
          <p:cNvSpPr>
            <a:spLocks noChangeArrowheads="1"/>
          </p:cNvSpPr>
          <p:nvPr/>
        </p:nvSpPr>
        <p:spPr bwMode="auto">
          <a:xfrm>
            <a:off x="585788" y="5316538"/>
            <a:ext cx="1582737" cy="21113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based on the following.</a:t>
            </a:r>
            <a:endParaRPr lang="en-US" altLang="en-US" dirty="0" smtClean="0">
              <a:solidFill>
                <a:prstClr val="black"/>
              </a:solidFill>
              <a:cs typeface="+mn-cs"/>
            </a:endParaRPr>
          </a:p>
        </p:txBody>
      </p:sp>
      <p:sp>
        <p:nvSpPr>
          <p:cNvPr id="514" name="Rectangle 438"/>
          <p:cNvSpPr>
            <a:spLocks noChangeArrowheads="1"/>
          </p:cNvSpPr>
          <p:nvPr/>
        </p:nvSpPr>
        <p:spPr bwMode="auto">
          <a:xfrm>
            <a:off x="852488" y="5507038"/>
            <a:ext cx="5486400" cy="21113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a. The company has earned $9,000 in fees that were not yet recorded at year-end.</a:t>
            </a:r>
            <a:endParaRPr lang="en-US" altLang="en-US" dirty="0" smtClean="0">
              <a:solidFill>
                <a:prstClr val="black"/>
              </a:solidFill>
              <a:cs typeface="+mn-cs"/>
            </a:endParaRPr>
          </a:p>
        </p:txBody>
      </p:sp>
      <p:sp>
        <p:nvSpPr>
          <p:cNvPr id="515" name="Rectangle 439"/>
          <p:cNvSpPr>
            <a:spLocks noChangeArrowheads="1"/>
          </p:cNvSpPr>
          <p:nvPr/>
        </p:nvSpPr>
        <p:spPr bwMode="auto">
          <a:xfrm>
            <a:off x="852488" y="5699125"/>
            <a:ext cx="6253162" cy="1841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a:solidFill>
                  <a:srgbClr val="000000"/>
                </a:solidFill>
                <a:cs typeface="+mn-cs"/>
              </a:rPr>
              <a:t>b. </a:t>
            </a:r>
            <a:r>
              <a:rPr lang="en-US" altLang="en-US" sz="1200" dirty="0" smtClean="0">
                <a:solidFill>
                  <a:srgbClr val="000000"/>
                </a:solidFill>
                <a:cs typeface="+mn-cs"/>
              </a:rPr>
              <a:t>The company incurred $2,000 </a:t>
            </a:r>
            <a:r>
              <a:rPr lang="en-US" altLang="en-US" sz="1200" dirty="0">
                <a:solidFill>
                  <a:srgbClr val="000000"/>
                </a:solidFill>
                <a:cs typeface="+mn-cs"/>
              </a:rPr>
              <a:t>in </a:t>
            </a:r>
            <a:r>
              <a:rPr lang="en-US" altLang="en-US" sz="1200" dirty="0" smtClean="0">
                <a:solidFill>
                  <a:srgbClr val="000000"/>
                </a:solidFill>
                <a:cs typeface="+mn-cs"/>
              </a:rPr>
              <a:t>salary </a:t>
            </a:r>
            <a:r>
              <a:rPr lang="en-US" altLang="en-US" sz="1200" dirty="0">
                <a:solidFill>
                  <a:srgbClr val="000000"/>
                </a:solidFill>
                <a:cs typeface="+mn-cs"/>
              </a:rPr>
              <a:t>expense </a:t>
            </a:r>
            <a:r>
              <a:rPr lang="en-US" altLang="en-US" sz="1200" dirty="0" smtClean="0">
                <a:solidFill>
                  <a:srgbClr val="000000"/>
                </a:solidFill>
                <a:cs typeface="+mn-cs"/>
              </a:rPr>
              <a:t> that was not yet </a:t>
            </a:r>
            <a:r>
              <a:rPr lang="en-US" altLang="en-US" sz="1200" dirty="0">
                <a:solidFill>
                  <a:srgbClr val="000000"/>
                </a:solidFill>
                <a:cs typeface="+mn-cs"/>
              </a:rPr>
              <a:t>recorded at year-end.  </a:t>
            </a:r>
            <a:endParaRPr lang="en-US" altLang="en-US" sz="1200" dirty="0">
              <a:solidFill>
                <a:prstClr val="black"/>
              </a:solidFill>
              <a:cs typeface="+mn-cs"/>
            </a:endParaRPr>
          </a:p>
        </p:txBody>
      </p:sp>
      <p:sp>
        <p:nvSpPr>
          <p:cNvPr id="516" name="Rectangle 440"/>
          <p:cNvSpPr>
            <a:spLocks noChangeArrowheads="1"/>
          </p:cNvSpPr>
          <p:nvPr/>
        </p:nvSpPr>
        <p:spPr bwMode="auto">
          <a:xfrm>
            <a:off x="852488" y="5889625"/>
            <a:ext cx="6324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a:spcBef>
                <a:spcPct val="0"/>
              </a:spcBef>
              <a:buFontTx/>
              <a:buNone/>
            </a:pPr>
            <a:r>
              <a:rPr lang="en-US" altLang="en-US" sz="1200">
                <a:solidFill>
                  <a:srgbClr val="000000"/>
                </a:solidFill>
                <a:latin typeface="Arial" charset="0"/>
              </a:rPr>
              <a:t>(Hint: For simplicity, assume it records any  salary not yet paid as part of accounts payable.) </a:t>
            </a:r>
          </a:p>
        </p:txBody>
      </p:sp>
      <p:sp>
        <p:nvSpPr>
          <p:cNvPr id="517" name="Rectangle 441"/>
          <p:cNvSpPr>
            <a:spLocks noChangeArrowheads="1"/>
          </p:cNvSpPr>
          <p:nvPr/>
        </p:nvSpPr>
        <p:spPr bwMode="auto">
          <a:xfrm>
            <a:off x="852488" y="6081713"/>
            <a:ext cx="6835775" cy="21113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c. The long-term note payable was issued on December 31 this year. Thus, no interest has yet accrued</a:t>
            </a:r>
            <a:endParaRPr lang="en-US" altLang="en-US" dirty="0" smtClean="0">
              <a:solidFill>
                <a:prstClr val="black"/>
              </a:solidFill>
              <a:cs typeface="+mn-cs"/>
            </a:endParaRPr>
          </a:p>
        </p:txBody>
      </p:sp>
      <p:sp>
        <p:nvSpPr>
          <p:cNvPr id="518" name="Rectangle 442"/>
          <p:cNvSpPr>
            <a:spLocks noChangeArrowheads="1"/>
          </p:cNvSpPr>
          <p:nvPr/>
        </p:nvSpPr>
        <p:spPr bwMode="auto">
          <a:xfrm>
            <a:off x="1143000" y="6248400"/>
            <a:ext cx="866775" cy="21113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on this loan.</a:t>
            </a:r>
            <a:endParaRPr lang="en-US" altLang="en-US" dirty="0" smtClean="0">
              <a:solidFill>
                <a:prstClr val="black"/>
              </a:solidFill>
              <a:cs typeface="+mn-cs"/>
            </a:endParaRPr>
          </a:p>
        </p:txBody>
      </p:sp>
      <p:sp>
        <p:nvSpPr>
          <p:cNvPr id="135378" name="Slide Number Placeholder 2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fld id="{3961F4BA-BF18-45CD-A6DB-1F1D70AE33F3}" type="slidenum">
              <a:rPr lang="en-US" altLang="en-US" sz="1200" smtClean="0">
                <a:solidFill>
                  <a:srgbClr val="898989"/>
                </a:solidFill>
                <a:latin typeface="Arial" charset="0"/>
              </a:rPr>
              <a:pPr eaLnBrk="1" hangingPunct="1">
                <a:spcBef>
                  <a:spcPct val="0"/>
                </a:spcBef>
                <a:buFontTx/>
                <a:buNone/>
              </a:pPr>
              <a:t>7</a:t>
            </a:fld>
            <a:endParaRPr lang="en-US" altLang="en-US" sz="1200" smtClean="0">
              <a:solidFill>
                <a:srgbClr val="898989"/>
              </a:solidFill>
              <a:latin typeface="Arial" charset="0"/>
            </a:endParaRPr>
          </a:p>
        </p:txBody>
      </p:sp>
      <p:sp>
        <p:nvSpPr>
          <p:cNvPr id="211" name="Rounded Rectangle 210"/>
          <p:cNvSpPr/>
          <p:nvPr/>
        </p:nvSpPr>
        <p:spPr>
          <a:xfrm>
            <a:off x="138113" y="6553200"/>
            <a:ext cx="4738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work sheet and explain its usefulness.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fade">
                                      <p:cBhvr>
                                        <p:cTn id="7" dur="500"/>
                                        <p:tgtEl>
                                          <p:spTgt spid="5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3"/>
                                        </p:tgtEl>
                                        <p:attrNameLst>
                                          <p:attrName>style.visibility</p:attrName>
                                        </p:attrNameLst>
                                      </p:cBhvr>
                                      <p:to>
                                        <p:strVal val="visible"/>
                                      </p:to>
                                    </p:set>
                                    <p:animEffect transition="in" filter="fade">
                                      <p:cBhvr>
                                        <p:cTn id="10" dur="500"/>
                                        <p:tgtEl>
                                          <p:spTgt spid="5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4"/>
                                        </p:tgtEl>
                                        <p:attrNameLst>
                                          <p:attrName>style.visibility</p:attrName>
                                        </p:attrNameLst>
                                      </p:cBhvr>
                                      <p:to>
                                        <p:strVal val="visible"/>
                                      </p:to>
                                    </p:set>
                                    <p:animEffect transition="in" filter="fade">
                                      <p:cBhvr>
                                        <p:cTn id="13" dur="500"/>
                                        <p:tgtEl>
                                          <p:spTgt spid="5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5"/>
                                        </p:tgtEl>
                                        <p:attrNameLst>
                                          <p:attrName>style.visibility</p:attrName>
                                        </p:attrNameLst>
                                      </p:cBhvr>
                                      <p:to>
                                        <p:strVal val="visible"/>
                                      </p:to>
                                    </p:set>
                                    <p:animEffect transition="in" filter="fade">
                                      <p:cBhvr>
                                        <p:cTn id="16" dur="500"/>
                                        <p:tgtEl>
                                          <p:spTgt spid="5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16"/>
                                        </p:tgtEl>
                                        <p:attrNameLst>
                                          <p:attrName>style.visibility</p:attrName>
                                        </p:attrNameLst>
                                      </p:cBhvr>
                                      <p:to>
                                        <p:strVal val="visible"/>
                                      </p:to>
                                    </p:set>
                                    <p:animEffect transition="in" filter="fade">
                                      <p:cBhvr>
                                        <p:cTn id="19" dur="500"/>
                                        <p:tgtEl>
                                          <p:spTgt spid="5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7"/>
                                        </p:tgtEl>
                                        <p:attrNameLst>
                                          <p:attrName>style.visibility</p:attrName>
                                        </p:attrNameLst>
                                      </p:cBhvr>
                                      <p:to>
                                        <p:strVal val="visible"/>
                                      </p:to>
                                    </p:set>
                                    <p:animEffect transition="in" filter="fade">
                                      <p:cBhvr>
                                        <p:cTn id="22" dur="500"/>
                                        <p:tgtEl>
                                          <p:spTgt spid="5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8"/>
                                        </p:tgtEl>
                                        <p:attrNameLst>
                                          <p:attrName>style.visibility</p:attrName>
                                        </p:attrNameLst>
                                      </p:cBhvr>
                                      <p:to>
                                        <p:strVal val="visible"/>
                                      </p:to>
                                    </p:set>
                                    <p:animEffect transition="in" filter="fade">
                                      <p:cBhvr>
                                        <p:cTn id="25" dur="5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 grpId="0"/>
      <p:bldP spid="513" grpId="0"/>
      <p:bldP spid="514" grpId="0"/>
      <p:bldP spid="515" grpId="0"/>
      <p:bldP spid="516" grpId="0"/>
      <p:bldP spid="517" grpId="0"/>
      <p:bldP spid="5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Rectangle 438"/>
          <p:cNvSpPr>
            <a:spLocks noChangeArrowheads="1"/>
          </p:cNvSpPr>
          <p:nvPr/>
        </p:nvSpPr>
        <p:spPr bwMode="auto">
          <a:xfrm>
            <a:off x="920561" y="4530725"/>
            <a:ext cx="5486400" cy="21113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a. The company has earned $9,000 in fees that were not yet recorded at year-end.</a:t>
            </a:r>
            <a:endParaRPr lang="en-US" altLang="en-US" dirty="0" smtClean="0">
              <a:solidFill>
                <a:prstClr val="black"/>
              </a:solidFill>
              <a:cs typeface="+mn-cs"/>
            </a:endParaRPr>
          </a:p>
        </p:txBody>
      </p:sp>
      <p:sp>
        <p:nvSpPr>
          <p:cNvPr id="515" name="Rectangle 439"/>
          <p:cNvSpPr>
            <a:spLocks noChangeArrowheads="1"/>
          </p:cNvSpPr>
          <p:nvPr/>
        </p:nvSpPr>
        <p:spPr bwMode="auto">
          <a:xfrm>
            <a:off x="920561" y="4722813"/>
            <a:ext cx="6159500" cy="1841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b. The company incurred $2,000 in salary expense that was not yet recorded at year-end.  </a:t>
            </a:r>
            <a:endParaRPr lang="en-US" altLang="en-US" sz="1200" dirty="0">
              <a:solidFill>
                <a:prstClr val="black"/>
              </a:solidFill>
              <a:cs typeface="+mn-cs"/>
            </a:endParaRPr>
          </a:p>
        </p:txBody>
      </p:sp>
      <p:sp>
        <p:nvSpPr>
          <p:cNvPr id="516" name="Rectangle 440"/>
          <p:cNvSpPr>
            <a:spLocks noChangeArrowheads="1"/>
          </p:cNvSpPr>
          <p:nvPr/>
        </p:nvSpPr>
        <p:spPr bwMode="auto">
          <a:xfrm>
            <a:off x="920561" y="4913313"/>
            <a:ext cx="6477000" cy="1841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 (Hint: For simplicity, assume it records any salary not yet paid as part of accounts payable.)</a:t>
            </a:r>
            <a:endParaRPr lang="en-US" altLang="en-US" sz="1200" dirty="0">
              <a:solidFill>
                <a:prstClr val="black"/>
              </a:solidFill>
              <a:cs typeface="+mn-cs"/>
            </a:endParaRPr>
          </a:p>
        </p:txBody>
      </p:sp>
      <p:sp>
        <p:nvSpPr>
          <p:cNvPr id="517" name="Rectangle 441"/>
          <p:cNvSpPr>
            <a:spLocks noChangeArrowheads="1"/>
          </p:cNvSpPr>
          <p:nvPr/>
        </p:nvSpPr>
        <p:spPr bwMode="auto">
          <a:xfrm>
            <a:off x="920561" y="5105400"/>
            <a:ext cx="6835775" cy="21113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c. The long-term note payable was issued on December 31 this year. Thus, no interest has yet accrued</a:t>
            </a:r>
            <a:endParaRPr lang="en-US" altLang="en-US" dirty="0" smtClean="0">
              <a:solidFill>
                <a:prstClr val="black"/>
              </a:solidFill>
              <a:cs typeface="+mn-cs"/>
            </a:endParaRPr>
          </a:p>
        </p:txBody>
      </p:sp>
      <p:sp>
        <p:nvSpPr>
          <p:cNvPr id="518" name="Rectangle 442"/>
          <p:cNvSpPr>
            <a:spLocks noChangeArrowheads="1"/>
          </p:cNvSpPr>
          <p:nvPr/>
        </p:nvSpPr>
        <p:spPr bwMode="auto">
          <a:xfrm>
            <a:off x="920561" y="5295900"/>
            <a:ext cx="866775" cy="21113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on this loan.</a:t>
            </a:r>
            <a:endParaRPr lang="en-US" altLang="en-US" dirty="0" smtClean="0">
              <a:solidFill>
                <a:prstClr val="black"/>
              </a:solidFill>
              <a:cs typeface="+mn-cs"/>
            </a:endParaRPr>
          </a:p>
        </p:txBody>
      </p:sp>
      <p:sp>
        <p:nvSpPr>
          <p:cNvPr id="4" name="AutoShape 3"/>
          <p:cNvSpPr>
            <a:spLocks noChangeAspect="1" noChangeArrowheads="1" noTextEdit="1"/>
          </p:cNvSpPr>
          <p:nvPr/>
        </p:nvSpPr>
        <p:spPr bwMode="auto">
          <a:xfrm>
            <a:off x="160148" y="1025525"/>
            <a:ext cx="8959850" cy="3363913"/>
          </a:xfrm>
          <a:prstGeom prst="rect">
            <a:avLst/>
          </a:prstGeom>
          <a:no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4" name="Rectangle 5"/>
          <p:cNvSpPr>
            <a:spLocks noChangeArrowheads="1"/>
          </p:cNvSpPr>
          <p:nvPr/>
        </p:nvSpPr>
        <p:spPr bwMode="auto">
          <a:xfrm>
            <a:off x="160148" y="1025525"/>
            <a:ext cx="8959850" cy="647700"/>
          </a:xfrm>
          <a:prstGeom prst="rect">
            <a:avLst/>
          </a:prstGeom>
          <a:solidFill>
            <a:srgbClr val="B4C6E7"/>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5" name="Rectangle 6"/>
          <p:cNvSpPr>
            <a:spLocks noChangeArrowheads="1"/>
          </p:cNvSpPr>
          <p:nvPr/>
        </p:nvSpPr>
        <p:spPr bwMode="auto">
          <a:xfrm>
            <a:off x="196661" y="1682750"/>
            <a:ext cx="298450"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No.</a:t>
            </a:r>
            <a:endParaRPr lang="en-US" altLang="en-US" dirty="0" smtClean="0">
              <a:solidFill>
                <a:prstClr val="black"/>
              </a:solidFill>
              <a:cs typeface="+mn-cs"/>
            </a:endParaRPr>
          </a:p>
        </p:txBody>
      </p:sp>
      <p:sp>
        <p:nvSpPr>
          <p:cNvPr id="296" name="Rectangle 7"/>
          <p:cNvSpPr>
            <a:spLocks noChangeArrowheads="1"/>
          </p:cNvSpPr>
          <p:nvPr/>
        </p:nvSpPr>
        <p:spPr bwMode="auto">
          <a:xfrm>
            <a:off x="2441386" y="1682750"/>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Dr.</a:t>
            </a:r>
            <a:endParaRPr lang="en-US" altLang="en-US" dirty="0" smtClean="0">
              <a:solidFill>
                <a:prstClr val="black"/>
              </a:solidFill>
              <a:cs typeface="+mn-cs"/>
            </a:endParaRPr>
          </a:p>
        </p:txBody>
      </p:sp>
      <p:sp>
        <p:nvSpPr>
          <p:cNvPr id="297" name="Rectangle 8"/>
          <p:cNvSpPr>
            <a:spLocks noChangeArrowheads="1"/>
          </p:cNvSpPr>
          <p:nvPr/>
        </p:nvSpPr>
        <p:spPr bwMode="auto">
          <a:xfrm>
            <a:off x="3139886" y="1682750"/>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Cr.</a:t>
            </a:r>
            <a:endParaRPr lang="en-US" altLang="en-US" dirty="0" smtClean="0">
              <a:solidFill>
                <a:prstClr val="black"/>
              </a:solidFill>
              <a:cs typeface="+mn-cs"/>
            </a:endParaRPr>
          </a:p>
        </p:txBody>
      </p:sp>
      <p:sp>
        <p:nvSpPr>
          <p:cNvPr id="298" name="Rectangle 9"/>
          <p:cNvSpPr>
            <a:spLocks noChangeArrowheads="1"/>
          </p:cNvSpPr>
          <p:nvPr/>
        </p:nvSpPr>
        <p:spPr bwMode="auto">
          <a:xfrm>
            <a:off x="3838386" y="1682750"/>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Dr.</a:t>
            </a:r>
            <a:endParaRPr lang="en-US" altLang="en-US" dirty="0" smtClean="0">
              <a:solidFill>
                <a:prstClr val="black"/>
              </a:solidFill>
              <a:cs typeface="+mn-cs"/>
            </a:endParaRPr>
          </a:p>
        </p:txBody>
      </p:sp>
      <p:sp>
        <p:nvSpPr>
          <p:cNvPr id="299" name="Rectangle 10"/>
          <p:cNvSpPr>
            <a:spLocks noChangeArrowheads="1"/>
          </p:cNvSpPr>
          <p:nvPr/>
        </p:nvSpPr>
        <p:spPr bwMode="auto">
          <a:xfrm>
            <a:off x="4536886" y="1682750"/>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Cr.</a:t>
            </a:r>
            <a:endParaRPr lang="en-US" altLang="en-US" dirty="0" smtClean="0">
              <a:solidFill>
                <a:prstClr val="black"/>
              </a:solidFill>
              <a:cs typeface="+mn-cs"/>
            </a:endParaRPr>
          </a:p>
        </p:txBody>
      </p:sp>
      <p:sp>
        <p:nvSpPr>
          <p:cNvPr id="300" name="Rectangle 11"/>
          <p:cNvSpPr>
            <a:spLocks noChangeArrowheads="1"/>
          </p:cNvSpPr>
          <p:nvPr/>
        </p:nvSpPr>
        <p:spPr bwMode="auto">
          <a:xfrm>
            <a:off x="5235386" y="1682750"/>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Dr.</a:t>
            </a:r>
            <a:endParaRPr lang="en-US" altLang="en-US" dirty="0" smtClean="0">
              <a:solidFill>
                <a:prstClr val="black"/>
              </a:solidFill>
              <a:cs typeface="+mn-cs"/>
            </a:endParaRPr>
          </a:p>
        </p:txBody>
      </p:sp>
      <p:sp>
        <p:nvSpPr>
          <p:cNvPr id="301" name="Rectangle 12"/>
          <p:cNvSpPr>
            <a:spLocks noChangeArrowheads="1"/>
          </p:cNvSpPr>
          <p:nvPr/>
        </p:nvSpPr>
        <p:spPr bwMode="auto">
          <a:xfrm>
            <a:off x="5935473" y="1682750"/>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Cr.</a:t>
            </a:r>
            <a:endParaRPr lang="en-US" altLang="en-US" dirty="0" smtClean="0">
              <a:solidFill>
                <a:prstClr val="black"/>
              </a:solidFill>
              <a:cs typeface="+mn-cs"/>
            </a:endParaRPr>
          </a:p>
        </p:txBody>
      </p:sp>
      <p:sp>
        <p:nvSpPr>
          <p:cNvPr id="302" name="Rectangle 13"/>
          <p:cNvSpPr>
            <a:spLocks noChangeArrowheads="1"/>
          </p:cNvSpPr>
          <p:nvPr/>
        </p:nvSpPr>
        <p:spPr bwMode="auto">
          <a:xfrm>
            <a:off x="6633973" y="1682750"/>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Dr.</a:t>
            </a:r>
            <a:endParaRPr lang="en-US" altLang="en-US" dirty="0" smtClean="0">
              <a:solidFill>
                <a:prstClr val="black"/>
              </a:solidFill>
              <a:cs typeface="+mn-cs"/>
            </a:endParaRPr>
          </a:p>
        </p:txBody>
      </p:sp>
      <p:sp>
        <p:nvSpPr>
          <p:cNvPr id="303" name="Rectangle 14"/>
          <p:cNvSpPr>
            <a:spLocks noChangeArrowheads="1"/>
          </p:cNvSpPr>
          <p:nvPr/>
        </p:nvSpPr>
        <p:spPr bwMode="auto">
          <a:xfrm>
            <a:off x="7332473" y="1682750"/>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Cr.</a:t>
            </a:r>
            <a:endParaRPr lang="en-US" altLang="en-US" dirty="0" smtClean="0">
              <a:solidFill>
                <a:prstClr val="black"/>
              </a:solidFill>
              <a:cs typeface="+mn-cs"/>
            </a:endParaRPr>
          </a:p>
        </p:txBody>
      </p:sp>
      <p:sp>
        <p:nvSpPr>
          <p:cNvPr id="304" name="Rectangle 15"/>
          <p:cNvSpPr>
            <a:spLocks noChangeArrowheads="1"/>
          </p:cNvSpPr>
          <p:nvPr/>
        </p:nvSpPr>
        <p:spPr bwMode="auto">
          <a:xfrm>
            <a:off x="8030973" y="1682750"/>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Dr.</a:t>
            </a:r>
            <a:endParaRPr lang="en-US" altLang="en-US" dirty="0" smtClean="0">
              <a:solidFill>
                <a:prstClr val="black"/>
              </a:solidFill>
              <a:cs typeface="+mn-cs"/>
            </a:endParaRPr>
          </a:p>
        </p:txBody>
      </p:sp>
      <p:sp>
        <p:nvSpPr>
          <p:cNvPr id="305" name="Rectangle 16"/>
          <p:cNvSpPr>
            <a:spLocks noChangeArrowheads="1"/>
          </p:cNvSpPr>
          <p:nvPr/>
        </p:nvSpPr>
        <p:spPr bwMode="auto">
          <a:xfrm>
            <a:off x="8700898" y="1682750"/>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Cr.</a:t>
            </a:r>
            <a:endParaRPr lang="en-US" altLang="en-US" dirty="0" smtClean="0">
              <a:solidFill>
                <a:prstClr val="black"/>
              </a:solidFill>
              <a:cs typeface="+mn-cs"/>
            </a:endParaRPr>
          </a:p>
        </p:txBody>
      </p:sp>
      <p:sp>
        <p:nvSpPr>
          <p:cNvPr id="306" name="Rectangle 17"/>
          <p:cNvSpPr>
            <a:spLocks noChangeArrowheads="1"/>
          </p:cNvSpPr>
          <p:nvPr/>
        </p:nvSpPr>
        <p:spPr bwMode="auto">
          <a:xfrm>
            <a:off x="215711" y="1892300"/>
            <a:ext cx="31591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101</a:t>
            </a:r>
            <a:endParaRPr lang="en-US" altLang="en-US" dirty="0" smtClean="0">
              <a:solidFill>
                <a:prstClr val="black"/>
              </a:solidFill>
              <a:cs typeface="+mn-cs"/>
            </a:endParaRPr>
          </a:p>
        </p:txBody>
      </p:sp>
      <p:sp>
        <p:nvSpPr>
          <p:cNvPr id="308" name="Rectangle 18"/>
          <p:cNvSpPr>
            <a:spLocks noChangeArrowheads="1"/>
          </p:cNvSpPr>
          <p:nvPr/>
        </p:nvSpPr>
        <p:spPr bwMode="auto">
          <a:xfrm>
            <a:off x="533211" y="1892300"/>
            <a:ext cx="409575"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Cash</a:t>
            </a:r>
            <a:endParaRPr lang="en-US" altLang="en-US" dirty="0" smtClean="0">
              <a:solidFill>
                <a:prstClr val="black"/>
              </a:solidFill>
              <a:cs typeface="+mn-cs"/>
            </a:endParaRPr>
          </a:p>
        </p:txBody>
      </p:sp>
      <p:sp>
        <p:nvSpPr>
          <p:cNvPr id="519" name="Rectangle 19"/>
          <p:cNvSpPr>
            <a:spLocks noChangeArrowheads="1"/>
          </p:cNvSpPr>
          <p:nvPr/>
        </p:nvSpPr>
        <p:spPr bwMode="auto">
          <a:xfrm>
            <a:off x="2404873" y="1892300"/>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13,000</a:t>
            </a:r>
            <a:endParaRPr lang="en-US" altLang="en-US" dirty="0" smtClean="0">
              <a:solidFill>
                <a:prstClr val="black"/>
              </a:solidFill>
              <a:cs typeface="+mn-cs"/>
            </a:endParaRPr>
          </a:p>
        </p:txBody>
      </p:sp>
      <p:sp>
        <p:nvSpPr>
          <p:cNvPr id="520" name="Rectangle 20"/>
          <p:cNvSpPr>
            <a:spLocks noChangeArrowheads="1"/>
          </p:cNvSpPr>
          <p:nvPr/>
        </p:nvSpPr>
        <p:spPr bwMode="auto">
          <a:xfrm>
            <a:off x="5198873" y="1892300"/>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13,000</a:t>
            </a:r>
            <a:endParaRPr lang="en-US" altLang="en-US" dirty="0" smtClean="0">
              <a:solidFill>
                <a:prstClr val="black"/>
              </a:solidFill>
              <a:cs typeface="+mn-cs"/>
            </a:endParaRPr>
          </a:p>
        </p:txBody>
      </p:sp>
      <p:sp>
        <p:nvSpPr>
          <p:cNvPr id="521" name="Rectangle 21"/>
          <p:cNvSpPr>
            <a:spLocks noChangeArrowheads="1"/>
          </p:cNvSpPr>
          <p:nvPr/>
        </p:nvSpPr>
        <p:spPr bwMode="auto">
          <a:xfrm>
            <a:off x="7992873" y="1892300"/>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13,000</a:t>
            </a:r>
            <a:endParaRPr lang="en-US" altLang="en-US" dirty="0" smtClean="0">
              <a:solidFill>
                <a:prstClr val="black"/>
              </a:solidFill>
              <a:cs typeface="+mn-cs"/>
            </a:endParaRPr>
          </a:p>
        </p:txBody>
      </p:sp>
      <p:sp>
        <p:nvSpPr>
          <p:cNvPr id="522" name="Rectangle 22"/>
          <p:cNvSpPr>
            <a:spLocks noChangeArrowheads="1"/>
          </p:cNvSpPr>
          <p:nvPr/>
        </p:nvSpPr>
        <p:spPr bwMode="auto">
          <a:xfrm>
            <a:off x="215711" y="2082800"/>
            <a:ext cx="31591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106</a:t>
            </a:r>
            <a:endParaRPr lang="en-US" altLang="en-US" dirty="0" smtClean="0">
              <a:solidFill>
                <a:prstClr val="black"/>
              </a:solidFill>
              <a:cs typeface="+mn-cs"/>
            </a:endParaRPr>
          </a:p>
        </p:txBody>
      </p:sp>
      <p:sp>
        <p:nvSpPr>
          <p:cNvPr id="523" name="Rectangle 23"/>
          <p:cNvSpPr>
            <a:spLocks noChangeArrowheads="1"/>
          </p:cNvSpPr>
          <p:nvPr/>
        </p:nvSpPr>
        <p:spPr bwMode="auto">
          <a:xfrm>
            <a:off x="533211" y="2082800"/>
            <a:ext cx="1397000"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Accounts receivable</a:t>
            </a:r>
            <a:endParaRPr lang="en-US" altLang="en-US" dirty="0" smtClean="0">
              <a:solidFill>
                <a:prstClr val="black"/>
              </a:solidFill>
              <a:cs typeface="+mn-cs"/>
            </a:endParaRPr>
          </a:p>
        </p:txBody>
      </p:sp>
      <p:sp>
        <p:nvSpPr>
          <p:cNvPr id="524" name="Rectangle 24"/>
          <p:cNvSpPr>
            <a:spLocks noChangeArrowheads="1"/>
          </p:cNvSpPr>
          <p:nvPr/>
        </p:nvSpPr>
        <p:spPr bwMode="auto">
          <a:xfrm>
            <a:off x="2489011" y="2082800"/>
            <a:ext cx="438150"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8,000</a:t>
            </a:r>
            <a:endParaRPr lang="en-US" altLang="en-US" dirty="0" smtClean="0">
              <a:solidFill>
                <a:prstClr val="black"/>
              </a:solidFill>
              <a:cs typeface="+mn-cs"/>
            </a:endParaRPr>
          </a:p>
        </p:txBody>
      </p:sp>
      <p:sp>
        <p:nvSpPr>
          <p:cNvPr id="525" name="Rectangle 25"/>
          <p:cNvSpPr>
            <a:spLocks noChangeArrowheads="1"/>
          </p:cNvSpPr>
          <p:nvPr/>
        </p:nvSpPr>
        <p:spPr bwMode="auto">
          <a:xfrm>
            <a:off x="3671698" y="2082800"/>
            <a:ext cx="6619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(a) 9,000</a:t>
            </a:r>
            <a:endParaRPr lang="en-US" altLang="en-US" dirty="0" smtClean="0">
              <a:solidFill>
                <a:prstClr val="black"/>
              </a:solidFill>
              <a:cs typeface="+mn-cs"/>
            </a:endParaRPr>
          </a:p>
        </p:txBody>
      </p:sp>
      <p:sp>
        <p:nvSpPr>
          <p:cNvPr id="526" name="Rectangle 26"/>
          <p:cNvSpPr>
            <a:spLocks noChangeArrowheads="1"/>
          </p:cNvSpPr>
          <p:nvPr/>
        </p:nvSpPr>
        <p:spPr bwMode="auto">
          <a:xfrm>
            <a:off x="5198873" y="2082800"/>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17,000</a:t>
            </a:r>
            <a:endParaRPr lang="en-US" altLang="en-US" dirty="0" smtClean="0">
              <a:solidFill>
                <a:prstClr val="black"/>
              </a:solidFill>
              <a:cs typeface="+mn-cs"/>
            </a:endParaRPr>
          </a:p>
        </p:txBody>
      </p:sp>
      <p:sp>
        <p:nvSpPr>
          <p:cNvPr id="527" name="Rectangle 27"/>
          <p:cNvSpPr>
            <a:spLocks noChangeArrowheads="1"/>
          </p:cNvSpPr>
          <p:nvPr/>
        </p:nvSpPr>
        <p:spPr bwMode="auto">
          <a:xfrm>
            <a:off x="7992873" y="2082800"/>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17,000</a:t>
            </a:r>
            <a:endParaRPr lang="en-US" altLang="en-US" dirty="0" smtClean="0">
              <a:solidFill>
                <a:prstClr val="black"/>
              </a:solidFill>
              <a:cs typeface="+mn-cs"/>
            </a:endParaRPr>
          </a:p>
        </p:txBody>
      </p:sp>
      <p:sp>
        <p:nvSpPr>
          <p:cNvPr id="528" name="Rectangle 28"/>
          <p:cNvSpPr>
            <a:spLocks noChangeArrowheads="1"/>
          </p:cNvSpPr>
          <p:nvPr/>
        </p:nvSpPr>
        <p:spPr bwMode="auto">
          <a:xfrm>
            <a:off x="215711" y="2273300"/>
            <a:ext cx="31591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183</a:t>
            </a:r>
            <a:endParaRPr lang="en-US" altLang="en-US" dirty="0" smtClean="0">
              <a:solidFill>
                <a:prstClr val="black"/>
              </a:solidFill>
              <a:cs typeface="+mn-cs"/>
            </a:endParaRPr>
          </a:p>
        </p:txBody>
      </p:sp>
      <p:sp>
        <p:nvSpPr>
          <p:cNvPr id="529" name="Rectangle 29"/>
          <p:cNvSpPr>
            <a:spLocks noChangeArrowheads="1"/>
          </p:cNvSpPr>
          <p:nvPr/>
        </p:nvSpPr>
        <p:spPr bwMode="auto">
          <a:xfrm>
            <a:off x="533211" y="2273300"/>
            <a:ext cx="390525"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Land</a:t>
            </a:r>
            <a:endParaRPr lang="en-US" altLang="en-US" dirty="0" smtClean="0">
              <a:solidFill>
                <a:prstClr val="black"/>
              </a:solidFill>
              <a:cs typeface="+mn-cs"/>
            </a:endParaRPr>
          </a:p>
        </p:txBody>
      </p:sp>
      <p:sp>
        <p:nvSpPr>
          <p:cNvPr id="530" name="Rectangle 30"/>
          <p:cNvSpPr>
            <a:spLocks noChangeArrowheads="1"/>
          </p:cNvSpPr>
          <p:nvPr/>
        </p:nvSpPr>
        <p:spPr bwMode="auto">
          <a:xfrm>
            <a:off x="2404873" y="2273300"/>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85,000</a:t>
            </a:r>
            <a:endParaRPr lang="en-US" altLang="en-US" dirty="0" smtClean="0">
              <a:solidFill>
                <a:prstClr val="black"/>
              </a:solidFill>
              <a:cs typeface="+mn-cs"/>
            </a:endParaRPr>
          </a:p>
        </p:txBody>
      </p:sp>
      <p:sp>
        <p:nvSpPr>
          <p:cNvPr id="531" name="Rectangle 31"/>
          <p:cNvSpPr>
            <a:spLocks noChangeArrowheads="1"/>
          </p:cNvSpPr>
          <p:nvPr/>
        </p:nvSpPr>
        <p:spPr bwMode="auto">
          <a:xfrm>
            <a:off x="5198873" y="2273300"/>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85,000</a:t>
            </a:r>
            <a:endParaRPr lang="en-US" altLang="en-US" dirty="0" smtClean="0">
              <a:solidFill>
                <a:prstClr val="black"/>
              </a:solidFill>
              <a:cs typeface="+mn-cs"/>
            </a:endParaRPr>
          </a:p>
        </p:txBody>
      </p:sp>
      <p:sp>
        <p:nvSpPr>
          <p:cNvPr id="532" name="Rectangle 32"/>
          <p:cNvSpPr>
            <a:spLocks noChangeArrowheads="1"/>
          </p:cNvSpPr>
          <p:nvPr/>
        </p:nvSpPr>
        <p:spPr bwMode="auto">
          <a:xfrm>
            <a:off x="7992873" y="2273300"/>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85,000</a:t>
            </a:r>
            <a:endParaRPr lang="en-US" altLang="en-US" dirty="0" smtClean="0">
              <a:solidFill>
                <a:prstClr val="black"/>
              </a:solidFill>
              <a:cs typeface="+mn-cs"/>
            </a:endParaRPr>
          </a:p>
        </p:txBody>
      </p:sp>
      <p:sp>
        <p:nvSpPr>
          <p:cNvPr id="533" name="Rectangle 33"/>
          <p:cNvSpPr>
            <a:spLocks noChangeArrowheads="1"/>
          </p:cNvSpPr>
          <p:nvPr/>
        </p:nvSpPr>
        <p:spPr bwMode="auto">
          <a:xfrm>
            <a:off x="215711" y="2463800"/>
            <a:ext cx="31591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201</a:t>
            </a:r>
            <a:endParaRPr lang="en-US" altLang="en-US" dirty="0" smtClean="0">
              <a:solidFill>
                <a:prstClr val="black"/>
              </a:solidFill>
              <a:cs typeface="+mn-cs"/>
            </a:endParaRPr>
          </a:p>
        </p:txBody>
      </p:sp>
      <p:sp>
        <p:nvSpPr>
          <p:cNvPr id="534" name="Rectangle 34"/>
          <p:cNvSpPr>
            <a:spLocks noChangeArrowheads="1"/>
          </p:cNvSpPr>
          <p:nvPr/>
        </p:nvSpPr>
        <p:spPr bwMode="auto">
          <a:xfrm>
            <a:off x="533211" y="2463800"/>
            <a:ext cx="1209675" cy="1841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Accounts payable</a:t>
            </a:r>
            <a:endParaRPr lang="en-US" altLang="en-US" dirty="0" smtClean="0">
              <a:solidFill>
                <a:prstClr val="black"/>
              </a:solidFill>
              <a:cs typeface="+mn-cs"/>
            </a:endParaRPr>
          </a:p>
        </p:txBody>
      </p:sp>
      <p:sp>
        <p:nvSpPr>
          <p:cNvPr id="535" name="Rectangle 35"/>
          <p:cNvSpPr>
            <a:spLocks noChangeArrowheads="1"/>
          </p:cNvSpPr>
          <p:nvPr/>
        </p:nvSpPr>
        <p:spPr bwMode="auto">
          <a:xfrm>
            <a:off x="3103373" y="2463800"/>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10,000</a:t>
            </a:r>
            <a:endParaRPr lang="en-US" altLang="en-US" dirty="0" smtClean="0">
              <a:solidFill>
                <a:prstClr val="black"/>
              </a:solidFill>
              <a:cs typeface="+mn-cs"/>
            </a:endParaRPr>
          </a:p>
        </p:txBody>
      </p:sp>
      <p:sp>
        <p:nvSpPr>
          <p:cNvPr id="536" name="Rectangle 36"/>
          <p:cNvSpPr>
            <a:spLocks noChangeArrowheads="1"/>
          </p:cNvSpPr>
          <p:nvPr/>
        </p:nvSpPr>
        <p:spPr bwMode="auto">
          <a:xfrm>
            <a:off x="4370198" y="2463800"/>
            <a:ext cx="6619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(b) 2,000</a:t>
            </a:r>
            <a:endParaRPr lang="en-US" altLang="en-US" dirty="0" smtClean="0">
              <a:solidFill>
                <a:prstClr val="black"/>
              </a:solidFill>
              <a:cs typeface="+mn-cs"/>
            </a:endParaRPr>
          </a:p>
        </p:txBody>
      </p:sp>
      <p:sp>
        <p:nvSpPr>
          <p:cNvPr id="537" name="Rectangle 37"/>
          <p:cNvSpPr>
            <a:spLocks noChangeArrowheads="1"/>
          </p:cNvSpPr>
          <p:nvPr/>
        </p:nvSpPr>
        <p:spPr bwMode="auto">
          <a:xfrm>
            <a:off x="5897373" y="2463800"/>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12,000</a:t>
            </a:r>
            <a:endParaRPr lang="en-US" altLang="en-US" dirty="0" smtClean="0">
              <a:solidFill>
                <a:prstClr val="black"/>
              </a:solidFill>
              <a:cs typeface="+mn-cs"/>
            </a:endParaRPr>
          </a:p>
        </p:txBody>
      </p:sp>
      <p:sp>
        <p:nvSpPr>
          <p:cNvPr id="538" name="Rectangle 38"/>
          <p:cNvSpPr>
            <a:spLocks noChangeArrowheads="1"/>
          </p:cNvSpPr>
          <p:nvPr/>
        </p:nvSpPr>
        <p:spPr bwMode="auto">
          <a:xfrm>
            <a:off x="8626286" y="2463800"/>
            <a:ext cx="522287"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12,000</a:t>
            </a:r>
            <a:endParaRPr lang="en-US" altLang="en-US" dirty="0" smtClean="0">
              <a:solidFill>
                <a:prstClr val="black"/>
              </a:solidFill>
              <a:cs typeface="+mn-cs"/>
            </a:endParaRPr>
          </a:p>
        </p:txBody>
      </p:sp>
      <p:sp>
        <p:nvSpPr>
          <p:cNvPr id="539" name="Rectangle 39"/>
          <p:cNvSpPr>
            <a:spLocks noChangeArrowheads="1"/>
          </p:cNvSpPr>
          <p:nvPr/>
        </p:nvSpPr>
        <p:spPr bwMode="auto">
          <a:xfrm>
            <a:off x="215711" y="2654300"/>
            <a:ext cx="31591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251</a:t>
            </a:r>
            <a:endParaRPr lang="en-US" altLang="en-US" dirty="0" smtClean="0">
              <a:solidFill>
                <a:prstClr val="black"/>
              </a:solidFill>
              <a:cs typeface="+mn-cs"/>
            </a:endParaRPr>
          </a:p>
        </p:txBody>
      </p:sp>
      <p:sp>
        <p:nvSpPr>
          <p:cNvPr id="540" name="Rectangle 40"/>
          <p:cNvSpPr>
            <a:spLocks noChangeArrowheads="1"/>
          </p:cNvSpPr>
          <p:nvPr/>
        </p:nvSpPr>
        <p:spPr bwMode="auto">
          <a:xfrm>
            <a:off x="533211" y="2654300"/>
            <a:ext cx="1704975"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Long-term notes payable</a:t>
            </a:r>
            <a:endParaRPr lang="en-US" altLang="en-US" dirty="0" smtClean="0">
              <a:solidFill>
                <a:prstClr val="black"/>
              </a:solidFill>
              <a:cs typeface="+mn-cs"/>
            </a:endParaRPr>
          </a:p>
        </p:txBody>
      </p:sp>
      <p:sp>
        <p:nvSpPr>
          <p:cNvPr id="541" name="Rectangle 41"/>
          <p:cNvSpPr>
            <a:spLocks noChangeArrowheads="1"/>
          </p:cNvSpPr>
          <p:nvPr/>
        </p:nvSpPr>
        <p:spPr bwMode="auto">
          <a:xfrm>
            <a:off x="3103373" y="2654300"/>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33,000</a:t>
            </a:r>
            <a:endParaRPr lang="en-US" altLang="en-US" dirty="0" smtClean="0">
              <a:solidFill>
                <a:prstClr val="black"/>
              </a:solidFill>
              <a:cs typeface="+mn-cs"/>
            </a:endParaRPr>
          </a:p>
        </p:txBody>
      </p:sp>
      <p:sp>
        <p:nvSpPr>
          <p:cNvPr id="542" name="Rectangle 42"/>
          <p:cNvSpPr>
            <a:spLocks noChangeArrowheads="1"/>
          </p:cNvSpPr>
          <p:nvPr/>
        </p:nvSpPr>
        <p:spPr bwMode="auto">
          <a:xfrm>
            <a:off x="5897373" y="2654300"/>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33,000</a:t>
            </a:r>
            <a:endParaRPr lang="en-US" altLang="en-US" dirty="0" smtClean="0">
              <a:solidFill>
                <a:prstClr val="black"/>
              </a:solidFill>
              <a:cs typeface="+mn-cs"/>
            </a:endParaRPr>
          </a:p>
        </p:txBody>
      </p:sp>
      <p:sp>
        <p:nvSpPr>
          <p:cNvPr id="543" name="Rectangle 43"/>
          <p:cNvSpPr>
            <a:spLocks noChangeArrowheads="1"/>
          </p:cNvSpPr>
          <p:nvPr/>
        </p:nvSpPr>
        <p:spPr bwMode="auto">
          <a:xfrm>
            <a:off x="8626286" y="2654300"/>
            <a:ext cx="522287"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33,000</a:t>
            </a:r>
            <a:endParaRPr lang="en-US" altLang="en-US" dirty="0" smtClean="0">
              <a:solidFill>
                <a:prstClr val="black"/>
              </a:solidFill>
              <a:cs typeface="+mn-cs"/>
            </a:endParaRPr>
          </a:p>
        </p:txBody>
      </p:sp>
      <p:sp>
        <p:nvSpPr>
          <p:cNvPr id="128" name="Rectangle 44"/>
          <p:cNvSpPr>
            <a:spLocks noChangeArrowheads="1"/>
          </p:cNvSpPr>
          <p:nvPr/>
        </p:nvSpPr>
        <p:spPr bwMode="auto">
          <a:xfrm>
            <a:off x="215711" y="2846388"/>
            <a:ext cx="31591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301</a:t>
            </a:r>
            <a:endParaRPr lang="en-US" altLang="en-US" dirty="0" smtClean="0">
              <a:solidFill>
                <a:prstClr val="black"/>
              </a:solidFill>
              <a:cs typeface="+mn-cs"/>
            </a:endParaRPr>
          </a:p>
        </p:txBody>
      </p:sp>
      <p:sp>
        <p:nvSpPr>
          <p:cNvPr id="129" name="Rectangle 45"/>
          <p:cNvSpPr>
            <a:spLocks noChangeArrowheads="1"/>
          </p:cNvSpPr>
          <p:nvPr/>
        </p:nvSpPr>
        <p:spPr bwMode="auto">
          <a:xfrm>
            <a:off x="533211" y="2846388"/>
            <a:ext cx="1006475"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Magic, Capital</a:t>
            </a:r>
            <a:endParaRPr lang="en-US" altLang="en-US" dirty="0" smtClean="0">
              <a:solidFill>
                <a:prstClr val="black"/>
              </a:solidFill>
              <a:cs typeface="+mn-cs"/>
            </a:endParaRPr>
          </a:p>
        </p:txBody>
      </p:sp>
      <p:sp>
        <p:nvSpPr>
          <p:cNvPr id="130" name="Rectangle 46"/>
          <p:cNvSpPr>
            <a:spLocks noChangeArrowheads="1"/>
          </p:cNvSpPr>
          <p:nvPr/>
        </p:nvSpPr>
        <p:spPr bwMode="auto">
          <a:xfrm>
            <a:off x="3103373" y="2846388"/>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75,000</a:t>
            </a:r>
            <a:endParaRPr lang="en-US" altLang="en-US" dirty="0" smtClean="0">
              <a:solidFill>
                <a:prstClr val="black"/>
              </a:solidFill>
              <a:cs typeface="+mn-cs"/>
            </a:endParaRPr>
          </a:p>
        </p:txBody>
      </p:sp>
      <p:sp>
        <p:nvSpPr>
          <p:cNvPr id="131" name="Rectangle 47"/>
          <p:cNvSpPr>
            <a:spLocks noChangeArrowheads="1"/>
          </p:cNvSpPr>
          <p:nvPr/>
        </p:nvSpPr>
        <p:spPr bwMode="auto">
          <a:xfrm>
            <a:off x="5897373" y="2846388"/>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75,000</a:t>
            </a:r>
            <a:endParaRPr lang="en-US" altLang="en-US" dirty="0" smtClean="0">
              <a:solidFill>
                <a:prstClr val="black"/>
              </a:solidFill>
              <a:cs typeface="+mn-cs"/>
            </a:endParaRPr>
          </a:p>
        </p:txBody>
      </p:sp>
      <p:sp>
        <p:nvSpPr>
          <p:cNvPr id="132" name="Rectangle 48"/>
          <p:cNvSpPr>
            <a:spLocks noChangeArrowheads="1"/>
          </p:cNvSpPr>
          <p:nvPr/>
        </p:nvSpPr>
        <p:spPr bwMode="auto">
          <a:xfrm>
            <a:off x="8626286" y="2846388"/>
            <a:ext cx="522287"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75,000</a:t>
            </a:r>
            <a:endParaRPr lang="en-US" altLang="en-US" dirty="0" smtClean="0">
              <a:solidFill>
                <a:prstClr val="black"/>
              </a:solidFill>
              <a:cs typeface="+mn-cs"/>
            </a:endParaRPr>
          </a:p>
        </p:txBody>
      </p:sp>
      <p:sp>
        <p:nvSpPr>
          <p:cNvPr id="133" name="Rectangle 49"/>
          <p:cNvSpPr>
            <a:spLocks noChangeArrowheads="1"/>
          </p:cNvSpPr>
          <p:nvPr/>
        </p:nvSpPr>
        <p:spPr bwMode="auto">
          <a:xfrm>
            <a:off x="215711" y="3036888"/>
            <a:ext cx="31591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302</a:t>
            </a:r>
            <a:endParaRPr lang="en-US" altLang="en-US" dirty="0" smtClean="0">
              <a:solidFill>
                <a:prstClr val="black"/>
              </a:solidFill>
              <a:cs typeface="+mn-cs"/>
            </a:endParaRPr>
          </a:p>
        </p:txBody>
      </p:sp>
      <p:sp>
        <p:nvSpPr>
          <p:cNvPr id="134" name="Rectangle 50"/>
          <p:cNvSpPr>
            <a:spLocks noChangeArrowheads="1"/>
          </p:cNvSpPr>
          <p:nvPr/>
        </p:nvSpPr>
        <p:spPr bwMode="auto">
          <a:xfrm>
            <a:off x="533211" y="3036888"/>
            <a:ext cx="1360487"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Magic, Withdrawals</a:t>
            </a:r>
            <a:endParaRPr lang="en-US" altLang="en-US" dirty="0" smtClean="0">
              <a:solidFill>
                <a:prstClr val="black"/>
              </a:solidFill>
              <a:cs typeface="+mn-cs"/>
            </a:endParaRPr>
          </a:p>
        </p:txBody>
      </p:sp>
      <p:sp>
        <p:nvSpPr>
          <p:cNvPr id="135" name="Rectangle 51"/>
          <p:cNvSpPr>
            <a:spLocks noChangeArrowheads="1"/>
          </p:cNvSpPr>
          <p:nvPr/>
        </p:nvSpPr>
        <p:spPr bwMode="auto">
          <a:xfrm>
            <a:off x="2404873" y="3036888"/>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20,000</a:t>
            </a:r>
            <a:endParaRPr lang="en-US" altLang="en-US" dirty="0" smtClean="0">
              <a:solidFill>
                <a:prstClr val="black"/>
              </a:solidFill>
              <a:cs typeface="+mn-cs"/>
            </a:endParaRPr>
          </a:p>
        </p:txBody>
      </p:sp>
      <p:sp>
        <p:nvSpPr>
          <p:cNvPr id="136" name="Rectangle 52"/>
          <p:cNvSpPr>
            <a:spLocks noChangeArrowheads="1"/>
          </p:cNvSpPr>
          <p:nvPr/>
        </p:nvSpPr>
        <p:spPr bwMode="auto">
          <a:xfrm>
            <a:off x="5198873" y="3036888"/>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20,000</a:t>
            </a:r>
            <a:endParaRPr lang="en-US" altLang="en-US" dirty="0" smtClean="0">
              <a:solidFill>
                <a:prstClr val="black"/>
              </a:solidFill>
              <a:cs typeface="+mn-cs"/>
            </a:endParaRPr>
          </a:p>
        </p:txBody>
      </p:sp>
      <p:sp>
        <p:nvSpPr>
          <p:cNvPr id="138" name="Rectangle 53"/>
          <p:cNvSpPr>
            <a:spLocks noChangeArrowheads="1"/>
          </p:cNvSpPr>
          <p:nvPr/>
        </p:nvSpPr>
        <p:spPr bwMode="auto">
          <a:xfrm>
            <a:off x="7992873" y="3036888"/>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20,000</a:t>
            </a:r>
            <a:endParaRPr lang="en-US" altLang="en-US" dirty="0" smtClean="0">
              <a:solidFill>
                <a:prstClr val="black"/>
              </a:solidFill>
              <a:cs typeface="+mn-cs"/>
            </a:endParaRPr>
          </a:p>
        </p:txBody>
      </p:sp>
      <p:sp>
        <p:nvSpPr>
          <p:cNvPr id="139" name="Rectangle 54"/>
          <p:cNvSpPr>
            <a:spLocks noChangeArrowheads="1"/>
          </p:cNvSpPr>
          <p:nvPr/>
        </p:nvSpPr>
        <p:spPr bwMode="auto">
          <a:xfrm>
            <a:off x="215711" y="3227388"/>
            <a:ext cx="31591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401</a:t>
            </a:r>
            <a:endParaRPr lang="en-US" altLang="en-US" dirty="0" smtClean="0">
              <a:solidFill>
                <a:prstClr val="black"/>
              </a:solidFill>
              <a:cs typeface="+mn-cs"/>
            </a:endParaRPr>
          </a:p>
        </p:txBody>
      </p:sp>
      <p:sp>
        <p:nvSpPr>
          <p:cNvPr id="140" name="Rectangle 55"/>
          <p:cNvSpPr>
            <a:spLocks noChangeArrowheads="1"/>
          </p:cNvSpPr>
          <p:nvPr/>
        </p:nvSpPr>
        <p:spPr bwMode="auto">
          <a:xfrm>
            <a:off x="533211" y="3227388"/>
            <a:ext cx="89376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Fees earned</a:t>
            </a:r>
            <a:endParaRPr lang="en-US" altLang="en-US" dirty="0" smtClean="0">
              <a:solidFill>
                <a:prstClr val="black"/>
              </a:solidFill>
              <a:cs typeface="+mn-cs"/>
            </a:endParaRPr>
          </a:p>
        </p:txBody>
      </p:sp>
      <p:sp>
        <p:nvSpPr>
          <p:cNvPr id="141" name="Rectangle 56"/>
          <p:cNvSpPr>
            <a:spLocks noChangeArrowheads="1"/>
          </p:cNvSpPr>
          <p:nvPr/>
        </p:nvSpPr>
        <p:spPr bwMode="auto">
          <a:xfrm>
            <a:off x="3103373" y="3227388"/>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70,000</a:t>
            </a:r>
            <a:endParaRPr lang="en-US" altLang="en-US" dirty="0" smtClean="0">
              <a:solidFill>
                <a:prstClr val="black"/>
              </a:solidFill>
              <a:cs typeface="+mn-cs"/>
            </a:endParaRPr>
          </a:p>
        </p:txBody>
      </p:sp>
      <p:sp>
        <p:nvSpPr>
          <p:cNvPr id="142" name="Rectangle 57"/>
          <p:cNvSpPr>
            <a:spLocks noChangeArrowheads="1"/>
          </p:cNvSpPr>
          <p:nvPr/>
        </p:nvSpPr>
        <p:spPr bwMode="auto">
          <a:xfrm>
            <a:off x="4370198" y="3227388"/>
            <a:ext cx="6619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(a) 9,000</a:t>
            </a:r>
            <a:endParaRPr lang="en-US" altLang="en-US" dirty="0" smtClean="0">
              <a:solidFill>
                <a:prstClr val="black"/>
              </a:solidFill>
              <a:cs typeface="+mn-cs"/>
            </a:endParaRPr>
          </a:p>
        </p:txBody>
      </p:sp>
      <p:sp>
        <p:nvSpPr>
          <p:cNvPr id="143" name="Rectangle 58"/>
          <p:cNvSpPr>
            <a:spLocks noChangeArrowheads="1"/>
          </p:cNvSpPr>
          <p:nvPr/>
        </p:nvSpPr>
        <p:spPr bwMode="auto">
          <a:xfrm>
            <a:off x="5897373" y="3227388"/>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79,000</a:t>
            </a:r>
            <a:endParaRPr lang="en-US" altLang="en-US" dirty="0" smtClean="0">
              <a:solidFill>
                <a:prstClr val="black"/>
              </a:solidFill>
              <a:cs typeface="+mn-cs"/>
            </a:endParaRPr>
          </a:p>
        </p:txBody>
      </p:sp>
      <p:sp>
        <p:nvSpPr>
          <p:cNvPr id="144" name="Rectangle 59"/>
          <p:cNvSpPr>
            <a:spLocks noChangeArrowheads="1"/>
          </p:cNvSpPr>
          <p:nvPr/>
        </p:nvSpPr>
        <p:spPr bwMode="auto">
          <a:xfrm>
            <a:off x="7294373" y="3227388"/>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79,000</a:t>
            </a:r>
            <a:endParaRPr lang="en-US" altLang="en-US" dirty="0" smtClean="0">
              <a:solidFill>
                <a:prstClr val="black"/>
              </a:solidFill>
              <a:cs typeface="+mn-cs"/>
            </a:endParaRPr>
          </a:p>
        </p:txBody>
      </p:sp>
      <p:sp>
        <p:nvSpPr>
          <p:cNvPr id="145" name="Rectangle 60"/>
          <p:cNvSpPr>
            <a:spLocks noChangeArrowheads="1"/>
          </p:cNvSpPr>
          <p:nvPr/>
        </p:nvSpPr>
        <p:spPr bwMode="auto">
          <a:xfrm>
            <a:off x="215711" y="3417888"/>
            <a:ext cx="31591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622</a:t>
            </a:r>
            <a:endParaRPr lang="en-US" altLang="en-US" dirty="0" smtClean="0">
              <a:solidFill>
                <a:prstClr val="black"/>
              </a:solidFill>
              <a:cs typeface="+mn-cs"/>
            </a:endParaRPr>
          </a:p>
        </p:txBody>
      </p:sp>
      <p:sp>
        <p:nvSpPr>
          <p:cNvPr id="146" name="Rectangle 61"/>
          <p:cNvSpPr>
            <a:spLocks noChangeArrowheads="1"/>
          </p:cNvSpPr>
          <p:nvPr/>
        </p:nvSpPr>
        <p:spPr bwMode="auto">
          <a:xfrm>
            <a:off x="533211" y="3417888"/>
            <a:ext cx="121126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Salaries expense</a:t>
            </a:r>
            <a:endParaRPr lang="en-US" altLang="en-US" dirty="0" smtClean="0">
              <a:solidFill>
                <a:prstClr val="black"/>
              </a:solidFill>
              <a:cs typeface="+mn-cs"/>
            </a:endParaRPr>
          </a:p>
        </p:txBody>
      </p:sp>
      <p:sp>
        <p:nvSpPr>
          <p:cNvPr id="147" name="Rectangle 62"/>
          <p:cNvSpPr>
            <a:spLocks noChangeArrowheads="1"/>
          </p:cNvSpPr>
          <p:nvPr/>
        </p:nvSpPr>
        <p:spPr bwMode="auto">
          <a:xfrm>
            <a:off x="2404873" y="3417888"/>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54,000</a:t>
            </a:r>
            <a:endParaRPr lang="en-US" altLang="en-US" dirty="0" smtClean="0">
              <a:solidFill>
                <a:prstClr val="black"/>
              </a:solidFill>
              <a:cs typeface="+mn-cs"/>
            </a:endParaRPr>
          </a:p>
        </p:txBody>
      </p:sp>
      <p:sp>
        <p:nvSpPr>
          <p:cNvPr id="148" name="Rectangle 63"/>
          <p:cNvSpPr>
            <a:spLocks noChangeArrowheads="1"/>
          </p:cNvSpPr>
          <p:nvPr/>
        </p:nvSpPr>
        <p:spPr bwMode="auto">
          <a:xfrm>
            <a:off x="3671698" y="3417888"/>
            <a:ext cx="6619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(b) 2,000</a:t>
            </a:r>
            <a:endParaRPr lang="en-US" altLang="en-US" dirty="0" smtClean="0">
              <a:solidFill>
                <a:prstClr val="black"/>
              </a:solidFill>
              <a:cs typeface="+mn-cs"/>
            </a:endParaRPr>
          </a:p>
        </p:txBody>
      </p:sp>
      <p:sp>
        <p:nvSpPr>
          <p:cNvPr id="149" name="Rectangle 64"/>
          <p:cNvSpPr>
            <a:spLocks noChangeArrowheads="1"/>
          </p:cNvSpPr>
          <p:nvPr/>
        </p:nvSpPr>
        <p:spPr bwMode="auto">
          <a:xfrm>
            <a:off x="5198873" y="3417888"/>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56,000</a:t>
            </a:r>
            <a:endParaRPr lang="en-US" altLang="en-US" dirty="0" smtClean="0">
              <a:solidFill>
                <a:prstClr val="black"/>
              </a:solidFill>
              <a:cs typeface="+mn-cs"/>
            </a:endParaRPr>
          </a:p>
        </p:txBody>
      </p:sp>
      <p:sp>
        <p:nvSpPr>
          <p:cNvPr id="150" name="Rectangle 65"/>
          <p:cNvSpPr>
            <a:spLocks noChangeArrowheads="1"/>
          </p:cNvSpPr>
          <p:nvPr/>
        </p:nvSpPr>
        <p:spPr bwMode="auto">
          <a:xfrm>
            <a:off x="6595873" y="3417888"/>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56,000</a:t>
            </a:r>
            <a:endParaRPr lang="en-US" altLang="en-US" dirty="0" smtClean="0">
              <a:solidFill>
                <a:prstClr val="black"/>
              </a:solidFill>
              <a:cs typeface="+mn-cs"/>
            </a:endParaRPr>
          </a:p>
        </p:txBody>
      </p:sp>
      <p:sp>
        <p:nvSpPr>
          <p:cNvPr id="151" name="Rectangle 66"/>
          <p:cNvSpPr>
            <a:spLocks noChangeArrowheads="1"/>
          </p:cNvSpPr>
          <p:nvPr/>
        </p:nvSpPr>
        <p:spPr bwMode="auto">
          <a:xfrm>
            <a:off x="215711" y="3608388"/>
            <a:ext cx="31591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650</a:t>
            </a:r>
            <a:endParaRPr lang="en-US" altLang="en-US" dirty="0" smtClean="0">
              <a:solidFill>
                <a:prstClr val="black"/>
              </a:solidFill>
              <a:cs typeface="+mn-cs"/>
            </a:endParaRPr>
          </a:p>
        </p:txBody>
      </p:sp>
      <p:sp>
        <p:nvSpPr>
          <p:cNvPr id="152" name="Rectangle 67"/>
          <p:cNvSpPr>
            <a:spLocks noChangeArrowheads="1"/>
          </p:cNvSpPr>
          <p:nvPr/>
        </p:nvSpPr>
        <p:spPr bwMode="auto">
          <a:xfrm>
            <a:off x="533211" y="3608388"/>
            <a:ext cx="1647825"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Office supplies expense</a:t>
            </a:r>
            <a:endParaRPr lang="en-US" altLang="en-US" dirty="0" smtClean="0">
              <a:solidFill>
                <a:prstClr val="black"/>
              </a:solidFill>
              <a:cs typeface="+mn-cs"/>
            </a:endParaRPr>
          </a:p>
        </p:txBody>
      </p:sp>
      <p:sp>
        <p:nvSpPr>
          <p:cNvPr id="153" name="Rectangle 68"/>
          <p:cNvSpPr>
            <a:spLocks noChangeArrowheads="1"/>
          </p:cNvSpPr>
          <p:nvPr/>
        </p:nvSpPr>
        <p:spPr bwMode="auto">
          <a:xfrm>
            <a:off x="2489011" y="3608388"/>
            <a:ext cx="438150"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8,000</a:t>
            </a:r>
            <a:endParaRPr lang="en-US" altLang="en-US" dirty="0" smtClean="0">
              <a:solidFill>
                <a:prstClr val="black"/>
              </a:solidFill>
              <a:cs typeface="+mn-cs"/>
            </a:endParaRPr>
          </a:p>
        </p:txBody>
      </p:sp>
      <p:sp>
        <p:nvSpPr>
          <p:cNvPr id="154" name="Rectangle 69"/>
          <p:cNvSpPr>
            <a:spLocks noChangeArrowheads="1"/>
          </p:cNvSpPr>
          <p:nvPr/>
        </p:nvSpPr>
        <p:spPr bwMode="auto">
          <a:xfrm>
            <a:off x="5283011" y="3608388"/>
            <a:ext cx="438150"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8,000</a:t>
            </a:r>
            <a:endParaRPr lang="en-US" altLang="en-US" dirty="0" smtClean="0">
              <a:solidFill>
                <a:prstClr val="black"/>
              </a:solidFill>
              <a:cs typeface="+mn-cs"/>
            </a:endParaRPr>
          </a:p>
        </p:txBody>
      </p:sp>
      <p:sp>
        <p:nvSpPr>
          <p:cNvPr id="155" name="Rectangle 70"/>
          <p:cNvSpPr>
            <a:spLocks noChangeArrowheads="1"/>
          </p:cNvSpPr>
          <p:nvPr/>
        </p:nvSpPr>
        <p:spPr bwMode="auto">
          <a:xfrm>
            <a:off x="6680011" y="3608388"/>
            <a:ext cx="438150"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8,000</a:t>
            </a:r>
            <a:endParaRPr lang="en-US" altLang="en-US" dirty="0" smtClean="0">
              <a:solidFill>
                <a:prstClr val="black"/>
              </a:solidFill>
              <a:cs typeface="+mn-cs"/>
            </a:endParaRPr>
          </a:p>
        </p:txBody>
      </p:sp>
      <p:sp>
        <p:nvSpPr>
          <p:cNvPr id="156" name="Rectangle 71"/>
          <p:cNvSpPr>
            <a:spLocks noChangeArrowheads="1"/>
          </p:cNvSpPr>
          <p:nvPr/>
        </p:nvSpPr>
        <p:spPr bwMode="auto">
          <a:xfrm>
            <a:off x="533211" y="3798888"/>
            <a:ext cx="465137"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Totals</a:t>
            </a:r>
            <a:endParaRPr lang="en-US" altLang="en-US" dirty="0" smtClean="0">
              <a:solidFill>
                <a:prstClr val="black"/>
              </a:solidFill>
              <a:cs typeface="+mn-cs"/>
            </a:endParaRPr>
          </a:p>
        </p:txBody>
      </p:sp>
      <p:sp>
        <p:nvSpPr>
          <p:cNvPr id="157" name="Rectangle 72"/>
          <p:cNvSpPr>
            <a:spLocks noChangeArrowheads="1"/>
          </p:cNvSpPr>
          <p:nvPr/>
        </p:nvSpPr>
        <p:spPr bwMode="auto">
          <a:xfrm>
            <a:off x="2320736" y="3798888"/>
            <a:ext cx="604837"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188,000</a:t>
            </a:r>
            <a:endParaRPr lang="en-US" altLang="en-US" dirty="0" smtClean="0">
              <a:solidFill>
                <a:prstClr val="black"/>
              </a:solidFill>
              <a:cs typeface="+mn-cs"/>
            </a:endParaRPr>
          </a:p>
        </p:txBody>
      </p:sp>
      <p:sp>
        <p:nvSpPr>
          <p:cNvPr id="158" name="Rectangle 73"/>
          <p:cNvSpPr>
            <a:spLocks noChangeArrowheads="1"/>
          </p:cNvSpPr>
          <p:nvPr/>
        </p:nvSpPr>
        <p:spPr bwMode="auto">
          <a:xfrm>
            <a:off x="3019236" y="3798888"/>
            <a:ext cx="604837"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188,000</a:t>
            </a:r>
            <a:endParaRPr lang="en-US" altLang="en-US" dirty="0" smtClean="0">
              <a:solidFill>
                <a:prstClr val="black"/>
              </a:solidFill>
              <a:cs typeface="+mn-cs"/>
            </a:endParaRPr>
          </a:p>
        </p:txBody>
      </p:sp>
      <p:sp>
        <p:nvSpPr>
          <p:cNvPr id="159" name="Rectangle 74"/>
          <p:cNvSpPr>
            <a:spLocks noChangeArrowheads="1"/>
          </p:cNvSpPr>
          <p:nvPr/>
        </p:nvSpPr>
        <p:spPr bwMode="auto">
          <a:xfrm>
            <a:off x="3801873" y="3798888"/>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11,000</a:t>
            </a:r>
            <a:endParaRPr lang="en-US" altLang="en-US" dirty="0" smtClean="0">
              <a:solidFill>
                <a:prstClr val="black"/>
              </a:solidFill>
              <a:cs typeface="+mn-cs"/>
            </a:endParaRPr>
          </a:p>
        </p:txBody>
      </p:sp>
      <p:sp>
        <p:nvSpPr>
          <p:cNvPr id="544" name="Rectangle 75"/>
          <p:cNvSpPr>
            <a:spLocks noChangeArrowheads="1"/>
          </p:cNvSpPr>
          <p:nvPr/>
        </p:nvSpPr>
        <p:spPr bwMode="auto">
          <a:xfrm>
            <a:off x="4500373" y="3798888"/>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11,000</a:t>
            </a:r>
            <a:endParaRPr lang="en-US" altLang="en-US" dirty="0" smtClean="0">
              <a:solidFill>
                <a:prstClr val="black"/>
              </a:solidFill>
              <a:cs typeface="+mn-cs"/>
            </a:endParaRPr>
          </a:p>
        </p:txBody>
      </p:sp>
      <p:sp>
        <p:nvSpPr>
          <p:cNvPr id="545" name="Rectangle 76"/>
          <p:cNvSpPr>
            <a:spLocks noChangeArrowheads="1"/>
          </p:cNvSpPr>
          <p:nvPr/>
        </p:nvSpPr>
        <p:spPr bwMode="auto">
          <a:xfrm>
            <a:off x="5114736" y="3798888"/>
            <a:ext cx="604837"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199,000</a:t>
            </a:r>
            <a:endParaRPr lang="en-US" altLang="en-US" dirty="0" smtClean="0">
              <a:solidFill>
                <a:prstClr val="black"/>
              </a:solidFill>
              <a:cs typeface="+mn-cs"/>
            </a:endParaRPr>
          </a:p>
        </p:txBody>
      </p:sp>
      <p:sp>
        <p:nvSpPr>
          <p:cNvPr id="546" name="Rectangle 77"/>
          <p:cNvSpPr>
            <a:spLocks noChangeArrowheads="1"/>
          </p:cNvSpPr>
          <p:nvPr/>
        </p:nvSpPr>
        <p:spPr bwMode="auto">
          <a:xfrm>
            <a:off x="5813236" y="3798888"/>
            <a:ext cx="604837"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199,000</a:t>
            </a:r>
            <a:endParaRPr lang="en-US" altLang="en-US" dirty="0" smtClean="0">
              <a:solidFill>
                <a:prstClr val="black"/>
              </a:solidFill>
              <a:cs typeface="+mn-cs"/>
            </a:endParaRPr>
          </a:p>
        </p:txBody>
      </p:sp>
      <p:sp>
        <p:nvSpPr>
          <p:cNvPr id="547" name="Rectangle 78"/>
          <p:cNvSpPr>
            <a:spLocks noChangeArrowheads="1"/>
          </p:cNvSpPr>
          <p:nvPr/>
        </p:nvSpPr>
        <p:spPr bwMode="auto">
          <a:xfrm>
            <a:off x="6595873" y="3798888"/>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64,000</a:t>
            </a:r>
            <a:endParaRPr lang="en-US" altLang="en-US" dirty="0" smtClean="0">
              <a:solidFill>
                <a:prstClr val="black"/>
              </a:solidFill>
              <a:cs typeface="+mn-cs"/>
            </a:endParaRPr>
          </a:p>
        </p:txBody>
      </p:sp>
      <p:sp>
        <p:nvSpPr>
          <p:cNvPr id="548" name="Rectangle 79"/>
          <p:cNvSpPr>
            <a:spLocks noChangeArrowheads="1"/>
          </p:cNvSpPr>
          <p:nvPr/>
        </p:nvSpPr>
        <p:spPr bwMode="auto">
          <a:xfrm>
            <a:off x="7294373" y="3798888"/>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79,000</a:t>
            </a:r>
            <a:endParaRPr lang="en-US" altLang="en-US" dirty="0" smtClean="0">
              <a:solidFill>
                <a:prstClr val="black"/>
              </a:solidFill>
              <a:cs typeface="+mn-cs"/>
            </a:endParaRPr>
          </a:p>
        </p:txBody>
      </p:sp>
      <p:sp>
        <p:nvSpPr>
          <p:cNvPr id="549" name="Rectangle 80"/>
          <p:cNvSpPr>
            <a:spLocks noChangeArrowheads="1"/>
          </p:cNvSpPr>
          <p:nvPr/>
        </p:nvSpPr>
        <p:spPr bwMode="auto">
          <a:xfrm>
            <a:off x="7908736" y="3798888"/>
            <a:ext cx="604837"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135,000</a:t>
            </a:r>
            <a:endParaRPr lang="en-US" altLang="en-US" dirty="0" smtClean="0">
              <a:solidFill>
                <a:prstClr val="black"/>
              </a:solidFill>
              <a:cs typeface="+mn-cs"/>
            </a:endParaRPr>
          </a:p>
        </p:txBody>
      </p:sp>
      <p:sp>
        <p:nvSpPr>
          <p:cNvPr id="550" name="Rectangle 81"/>
          <p:cNvSpPr>
            <a:spLocks noChangeArrowheads="1"/>
          </p:cNvSpPr>
          <p:nvPr/>
        </p:nvSpPr>
        <p:spPr bwMode="auto">
          <a:xfrm>
            <a:off x="8542148" y="3798888"/>
            <a:ext cx="60483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120,000</a:t>
            </a:r>
            <a:endParaRPr lang="en-US" altLang="en-US" dirty="0" smtClean="0">
              <a:solidFill>
                <a:prstClr val="black"/>
              </a:solidFill>
              <a:cs typeface="+mn-cs"/>
            </a:endParaRPr>
          </a:p>
        </p:txBody>
      </p:sp>
      <p:sp>
        <p:nvSpPr>
          <p:cNvPr id="551" name="Rectangle 82"/>
          <p:cNvSpPr>
            <a:spLocks noChangeArrowheads="1"/>
          </p:cNvSpPr>
          <p:nvPr/>
        </p:nvSpPr>
        <p:spPr bwMode="auto">
          <a:xfrm>
            <a:off x="533211" y="4008438"/>
            <a:ext cx="819150"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Net income</a:t>
            </a:r>
            <a:endParaRPr lang="en-US" altLang="en-US" dirty="0" smtClean="0">
              <a:solidFill>
                <a:prstClr val="black"/>
              </a:solidFill>
              <a:cs typeface="+mn-cs"/>
            </a:endParaRPr>
          </a:p>
        </p:txBody>
      </p:sp>
      <p:sp>
        <p:nvSpPr>
          <p:cNvPr id="552" name="Rectangle 83"/>
          <p:cNvSpPr>
            <a:spLocks noChangeArrowheads="1"/>
          </p:cNvSpPr>
          <p:nvPr/>
        </p:nvSpPr>
        <p:spPr bwMode="auto">
          <a:xfrm>
            <a:off x="6595873" y="4008438"/>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15,000</a:t>
            </a:r>
            <a:endParaRPr lang="en-US" altLang="en-US" dirty="0" smtClean="0">
              <a:solidFill>
                <a:prstClr val="black"/>
              </a:solidFill>
              <a:cs typeface="+mn-cs"/>
            </a:endParaRPr>
          </a:p>
        </p:txBody>
      </p:sp>
      <p:sp>
        <p:nvSpPr>
          <p:cNvPr id="553" name="Rectangle 84"/>
          <p:cNvSpPr>
            <a:spLocks noChangeArrowheads="1"/>
          </p:cNvSpPr>
          <p:nvPr/>
        </p:nvSpPr>
        <p:spPr bwMode="auto">
          <a:xfrm>
            <a:off x="8626286" y="4008438"/>
            <a:ext cx="522287"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15,000</a:t>
            </a:r>
            <a:endParaRPr lang="en-US" altLang="en-US" dirty="0" smtClean="0">
              <a:solidFill>
                <a:prstClr val="black"/>
              </a:solidFill>
              <a:cs typeface="+mn-cs"/>
            </a:endParaRPr>
          </a:p>
        </p:txBody>
      </p:sp>
      <p:sp>
        <p:nvSpPr>
          <p:cNvPr id="554" name="Rectangle 85"/>
          <p:cNvSpPr>
            <a:spLocks noChangeArrowheads="1"/>
          </p:cNvSpPr>
          <p:nvPr/>
        </p:nvSpPr>
        <p:spPr bwMode="auto">
          <a:xfrm>
            <a:off x="533211" y="4198938"/>
            <a:ext cx="465137"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Totals</a:t>
            </a:r>
            <a:endParaRPr lang="en-US" altLang="en-US" dirty="0" smtClean="0">
              <a:solidFill>
                <a:prstClr val="black"/>
              </a:solidFill>
              <a:cs typeface="+mn-cs"/>
            </a:endParaRPr>
          </a:p>
        </p:txBody>
      </p:sp>
      <p:sp>
        <p:nvSpPr>
          <p:cNvPr id="555" name="Rectangle 86"/>
          <p:cNvSpPr>
            <a:spLocks noChangeArrowheads="1"/>
          </p:cNvSpPr>
          <p:nvPr/>
        </p:nvSpPr>
        <p:spPr bwMode="auto">
          <a:xfrm>
            <a:off x="6595873" y="4198938"/>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79,000</a:t>
            </a:r>
            <a:endParaRPr lang="en-US" altLang="en-US" dirty="0" smtClean="0">
              <a:solidFill>
                <a:prstClr val="black"/>
              </a:solidFill>
              <a:cs typeface="+mn-cs"/>
            </a:endParaRPr>
          </a:p>
        </p:txBody>
      </p:sp>
      <p:sp>
        <p:nvSpPr>
          <p:cNvPr id="556" name="Rectangle 87"/>
          <p:cNvSpPr>
            <a:spLocks noChangeArrowheads="1"/>
          </p:cNvSpPr>
          <p:nvPr/>
        </p:nvSpPr>
        <p:spPr bwMode="auto">
          <a:xfrm>
            <a:off x="7294373" y="4198938"/>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79,000</a:t>
            </a:r>
            <a:endParaRPr lang="en-US" altLang="en-US" dirty="0" smtClean="0">
              <a:solidFill>
                <a:prstClr val="black"/>
              </a:solidFill>
              <a:cs typeface="+mn-cs"/>
            </a:endParaRPr>
          </a:p>
        </p:txBody>
      </p:sp>
      <p:sp>
        <p:nvSpPr>
          <p:cNvPr id="557" name="Rectangle 88"/>
          <p:cNvSpPr>
            <a:spLocks noChangeArrowheads="1"/>
          </p:cNvSpPr>
          <p:nvPr/>
        </p:nvSpPr>
        <p:spPr bwMode="auto">
          <a:xfrm>
            <a:off x="7908736" y="4198938"/>
            <a:ext cx="604837"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135,000</a:t>
            </a:r>
            <a:endParaRPr lang="en-US" altLang="en-US" dirty="0" smtClean="0">
              <a:solidFill>
                <a:prstClr val="black"/>
              </a:solidFill>
              <a:cs typeface="+mn-cs"/>
            </a:endParaRPr>
          </a:p>
        </p:txBody>
      </p:sp>
      <p:sp>
        <p:nvSpPr>
          <p:cNvPr id="558" name="Rectangle 89"/>
          <p:cNvSpPr>
            <a:spLocks noChangeArrowheads="1"/>
          </p:cNvSpPr>
          <p:nvPr/>
        </p:nvSpPr>
        <p:spPr bwMode="auto">
          <a:xfrm>
            <a:off x="8542148" y="4198938"/>
            <a:ext cx="60483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135,000</a:t>
            </a:r>
            <a:endParaRPr lang="en-US" altLang="en-US" dirty="0" smtClean="0">
              <a:solidFill>
                <a:prstClr val="black"/>
              </a:solidFill>
              <a:cs typeface="+mn-cs"/>
            </a:endParaRPr>
          </a:p>
        </p:txBody>
      </p:sp>
      <p:sp>
        <p:nvSpPr>
          <p:cNvPr id="559" name="Rectangle 90"/>
          <p:cNvSpPr>
            <a:spLocks noChangeArrowheads="1"/>
          </p:cNvSpPr>
          <p:nvPr/>
        </p:nvSpPr>
        <p:spPr bwMode="auto">
          <a:xfrm>
            <a:off x="2489011" y="1273175"/>
            <a:ext cx="884237"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Unadjusted</a:t>
            </a:r>
            <a:endParaRPr lang="en-US" altLang="en-US" dirty="0" smtClean="0">
              <a:solidFill>
                <a:prstClr val="black"/>
              </a:solidFill>
              <a:cs typeface="+mn-cs"/>
            </a:endParaRPr>
          </a:p>
        </p:txBody>
      </p:sp>
      <p:sp>
        <p:nvSpPr>
          <p:cNvPr id="560" name="Rectangle 91"/>
          <p:cNvSpPr>
            <a:spLocks noChangeArrowheads="1"/>
          </p:cNvSpPr>
          <p:nvPr/>
        </p:nvSpPr>
        <p:spPr bwMode="auto">
          <a:xfrm>
            <a:off x="2433448" y="1463675"/>
            <a:ext cx="99695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Trial Balance</a:t>
            </a:r>
            <a:endParaRPr lang="en-US" altLang="en-US" dirty="0" smtClean="0">
              <a:solidFill>
                <a:prstClr val="black"/>
              </a:solidFill>
              <a:cs typeface="+mn-cs"/>
            </a:endParaRPr>
          </a:p>
        </p:txBody>
      </p:sp>
      <p:sp>
        <p:nvSpPr>
          <p:cNvPr id="561" name="Rectangle 92"/>
          <p:cNvSpPr>
            <a:spLocks noChangeArrowheads="1"/>
          </p:cNvSpPr>
          <p:nvPr/>
        </p:nvSpPr>
        <p:spPr bwMode="auto">
          <a:xfrm>
            <a:off x="3838386" y="1473200"/>
            <a:ext cx="9683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Adjustments</a:t>
            </a:r>
            <a:endParaRPr lang="en-US" altLang="en-US" dirty="0" smtClean="0">
              <a:solidFill>
                <a:prstClr val="black"/>
              </a:solidFill>
              <a:cs typeface="+mn-cs"/>
            </a:endParaRPr>
          </a:p>
        </p:txBody>
      </p:sp>
      <p:sp>
        <p:nvSpPr>
          <p:cNvPr id="562" name="Rectangle 93"/>
          <p:cNvSpPr>
            <a:spLocks noChangeArrowheads="1"/>
          </p:cNvSpPr>
          <p:nvPr/>
        </p:nvSpPr>
        <p:spPr bwMode="auto">
          <a:xfrm>
            <a:off x="5376673" y="1273175"/>
            <a:ext cx="70802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Adjusted</a:t>
            </a:r>
            <a:endParaRPr lang="en-US" altLang="en-US" dirty="0" smtClean="0">
              <a:solidFill>
                <a:prstClr val="black"/>
              </a:solidFill>
              <a:cs typeface="+mn-cs"/>
            </a:endParaRPr>
          </a:p>
        </p:txBody>
      </p:sp>
      <p:sp>
        <p:nvSpPr>
          <p:cNvPr id="563" name="Rectangle 94"/>
          <p:cNvSpPr>
            <a:spLocks noChangeArrowheads="1"/>
          </p:cNvSpPr>
          <p:nvPr/>
        </p:nvSpPr>
        <p:spPr bwMode="auto">
          <a:xfrm>
            <a:off x="5227448" y="1463675"/>
            <a:ext cx="99695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Trial Balance</a:t>
            </a:r>
            <a:endParaRPr lang="en-US" altLang="en-US" dirty="0" smtClean="0">
              <a:solidFill>
                <a:prstClr val="black"/>
              </a:solidFill>
              <a:cs typeface="+mn-cs"/>
            </a:endParaRPr>
          </a:p>
        </p:txBody>
      </p:sp>
      <p:sp>
        <p:nvSpPr>
          <p:cNvPr id="564" name="Rectangle 95"/>
          <p:cNvSpPr>
            <a:spLocks noChangeArrowheads="1"/>
          </p:cNvSpPr>
          <p:nvPr/>
        </p:nvSpPr>
        <p:spPr bwMode="auto">
          <a:xfrm>
            <a:off x="6829236" y="1273175"/>
            <a:ext cx="595312"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Income</a:t>
            </a:r>
            <a:endParaRPr lang="en-US" altLang="en-US" dirty="0" smtClean="0">
              <a:solidFill>
                <a:prstClr val="black"/>
              </a:solidFill>
              <a:cs typeface="+mn-cs"/>
            </a:endParaRPr>
          </a:p>
        </p:txBody>
      </p:sp>
      <p:sp>
        <p:nvSpPr>
          <p:cNvPr id="565" name="Rectangle 96"/>
          <p:cNvSpPr>
            <a:spLocks noChangeArrowheads="1"/>
          </p:cNvSpPr>
          <p:nvPr/>
        </p:nvSpPr>
        <p:spPr bwMode="auto">
          <a:xfrm>
            <a:off x="6726048" y="1463675"/>
            <a:ext cx="792163"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Statement</a:t>
            </a:r>
            <a:endParaRPr lang="en-US" altLang="en-US" dirty="0" smtClean="0">
              <a:solidFill>
                <a:prstClr val="black"/>
              </a:solidFill>
              <a:cs typeface="+mn-cs"/>
            </a:endParaRPr>
          </a:p>
        </p:txBody>
      </p:sp>
      <p:sp>
        <p:nvSpPr>
          <p:cNvPr id="566" name="Rectangle 97"/>
          <p:cNvSpPr>
            <a:spLocks noChangeArrowheads="1"/>
          </p:cNvSpPr>
          <p:nvPr/>
        </p:nvSpPr>
        <p:spPr bwMode="auto">
          <a:xfrm>
            <a:off x="7937311" y="1073150"/>
            <a:ext cx="113665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Balance Sheet </a:t>
            </a:r>
            <a:endParaRPr lang="en-US" altLang="en-US" dirty="0" smtClean="0">
              <a:solidFill>
                <a:prstClr val="black"/>
              </a:solidFill>
              <a:cs typeface="+mn-cs"/>
            </a:endParaRPr>
          </a:p>
        </p:txBody>
      </p:sp>
      <p:sp>
        <p:nvSpPr>
          <p:cNvPr id="567" name="Rectangle 98"/>
          <p:cNvSpPr>
            <a:spLocks noChangeArrowheads="1"/>
          </p:cNvSpPr>
          <p:nvPr/>
        </p:nvSpPr>
        <p:spPr bwMode="auto">
          <a:xfrm>
            <a:off x="7843648" y="1263650"/>
            <a:ext cx="1322388"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and Statement of </a:t>
            </a:r>
            <a:endParaRPr lang="en-US" altLang="en-US" dirty="0" smtClean="0">
              <a:solidFill>
                <a:prstClr val="black"/>
              </a:solidFill>
              <a:cs typeface="+mn-cs"/>
            </a:endParaRPr>
          </a:p>
        </p:txBody>
      </p:sp>
      <p:sp>
        <p:nvSpPr>
          <p:cNvPr id="568" name="Rectangle 99"/>
          <p:cNvSpPr>
            <a:spLocks noChangeArrowheads="1"/>
          </p:cNvSpPr>
          <p:nvPr/>
        </p:nvSpPr>
        <p:spPr bwMode="auto">
          <a:xfrm>
            <a:off x="7908736" y="1463675"/>
            <a:ext cx="11557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Owner's Equity</a:t>
            </a:r>
            <a:endParaRPr lang="en-US" altLang="en-US" dirty="0" smtClean="0">
              <a:solidFill>
                <a:prstClr val="black"/>
              </a:solidFill>
              <a:cs typeface="+mn-cs"/>
            </a:endParaRPr>
          </a:p>
        </p:txBody>
      </p:sp>
      <p:sp>
        <p:nvSpPr>
          <p:cNvPr id="569" name="Line 100"/>
          <p:cNvSpPr>
            <a:spLocks noChangeShapeType="1"/>
          </p:cNvSpPr>
          <p:nvPr/>
        </p:nvSpPr>
        <p:spPr bwMode="auto">
          <a:xfrm>
            <a:off x="2190561" y="1035050"/>
            <a:ext cx="0" cy="6191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70" name="Rectangle 101"/>
          <p:cNvSpPr>
            <a:spLocks noChangeArrowheads="1"/>
          </p:cNvSpPr>
          <p:nvPr/>
        </p:nvSpPr>
        <p:spPr bwMode="auto">
          <a:xfrm>
            <a:off x="2190561" y="1035050"/>
            <a:ext cx="9525" cy="6191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71" name="Line 102"/>
          <p:cNvSpPr>
            <a:spLocks noChangeShapeType="1"/>
          </p:cNvSpPr>
          <p:nvPr/>
        </p:nvSpPr>
        <p:spPr bwMode="auto">
          <a:xfrm>
            <a:off x="3587561" y="1035050"/>
            <a:ext cx="0" cy="6191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72" name="Rectangle 103"/>
          <p:cNvSpPr>
            <a:spLocks noChangeArrowheads="1"/>
          </p:cNvSpPr>
          <p:nvPr/>
        </p:nvSpPr>
        <p:spPr bwMode="auto">
          <a:xfrm>
            <a:off x="3587561" y="1035050"/>
            <a:ext cx="9525" cy="6191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73" name="Line 104"/>
          <p:cNvSpPr>
            <a:spLocks noChangeShapeType="1"/>
          </p:cNvSpPr>
          <p:nvPr/>
        </p:nvSpPr>
        <p:spPr bwMode="auto">
          <a:xfrm>
            <a:off x="4984561" y="1035050"/>
            <a:ext cx="0" cy="6191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74" name="Rectangle 105"/>
          <p:cNvSpPr>
            <a:spLocks noChangeArrowheads="1"/>
          </p:cNvSpPr>
          <p:nvPr/>
        </p:nvSpPr>
        <p:spPr bwMode="auto">
          <a:xfrm>
            <a:off x="4984561" y="1035050"/>
            <a:ext cx="9525" cy="6191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75" name="Line 106"/>
          <p:cNvSpPr>
            <a:spLocks noChangeShapeType="1"/>
          </p:cNvSpPr>
          <p:nvPr/>
        </p:nvSpPr>
        <p:spPr bwMode="auto">
          <a:xfrm>
            <a:off x="6381561" y="1035050"/>
            <a:ext cx="0" cy="6191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76" name="Rectangle 107"/>
          <p:cNvSpPr>
            <a:spLocks noChangeArrowheads="1"/>
          </p:cNvSpPr>
          <p:nvPr/>
        </p:nvSpPr>
        <p:spPr bwMode="auto">
          <a:xfrm>
            <a:off x="6381561" y="1035050"/>
            <a:ext cx="9525" cy="6191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77" name="Line 108"/>
          <p:cNvSpPr>
            <a:spLocks noChangeShapeType="1"/>
          </p:cNvSpPr>
          <p:nvPr/>
        </p:nvSpPr>
        <p:spPr bwMode="auto">
          <a:xfrm>
            <a:off x="7778561" y="1035050"/>
            <a:ext cx="0" cy="6191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78" name="Rectangle 109"/>
          <p:cNvSpPr>
            <a:spLocks noChangeArrowheads="1"/>
          </p:cNvSpPr>
          <p:nvPr/>
        </p:nvSpPr>
        <p:spPr bwMode="auto">
          <a:xfrm>
            <a:off x="7778561" y="1035050"/>
            <a:ext cx="9525" cy="6191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79" name="Line 110"/>
          <p:cNvSpPr>
            <a:spLocks noChangeShapeType="1"/>
          </p:cNvSpPr>
          <p:nvPr/>
        </p:nvSpPr>
        <p:spPr bwMode="auto">
          <a:xfrm>
            <a:off x="2190561" y="1673225"/>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80" name="Rectangle 111"/>
          <p:cNvSpPr>
            <a:spLocks noChangeArrowheads="1"/>
          </p:cNvSpPr>
          <p:nvPr/>
        </p:nvSpPr>
        <p:spPr bwMode="auto">
          <a:xfrm>
            <a:off x="2190561" y="1673225"/>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81" name="Line 112"/>
          <p:cNvSpPr>
            <a:spLocks noChangeShapeType="1"/>
          </p:cNvSpPr>
          <p:nvPr/>
        </p:nvSpPr>
        <p:spPr bwMode="auto">
          <a:xfrm>
            <a:off x="2889061" y="1673225"/>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82" name="Rectangle 113"/>
          <p:cNvSpPr>
            <a:spLocks noChangeArrowheads="1"/>
          </p:cNvSpPr>
          <p:nvPr/>
        </p:nvSpPr>
        <p:spPr bwMode="auto">
          <a:xfrm>
            <a:off x="2889061" y="1673225"/>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83" name="Line 114"/>
          <p:cNvSpPr>
            <a:spLocks noChangeShapeType="1"/>
          </p:cNvSpPr>
          <p:nvPr/>
        </p:nvSpPr>
        <p:spPr bwMode="auto">
          <a:xfrm>
            <a:off x="3587561" y="1673225"/>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84" name="Rectangle 115"/>
          <p:cNvSpPr>
            <a:spLocks noChangeArrowheads="1"/>
          </p:cNvSpPr>
          <p:nvPr/>
        </p:nvSpPr>
        <p:spPr bwMode="auto">
          <a:xfrm>
            <a:off x="3587561" y="1673225"/>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85" name="Line 116"/>
          <p:cNvSpPr>
            <a:spLocks noChangeShapeType="1"/>
          </p:cNvSpPr>
          <p:nvPr/>
        </p:nvSpPr>
        <p:spPr bwMode="auto">
          <a:xfrm>
            <a:off x="4286061" y="1673225"/>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86" name="Rectangle 117"/>
          <p:cNvSpPr>
            <a:spLocks noChangeArrowheads="1"/>
          </p:cNvSpPr>
          <p:nvPr/>
        </p:nvSpPr>
        <p:spPr bwMode="auto">
          <a:xfrm>
            <a:off x="4286061" y="1673225"/>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87" name="Line 118"/>
          <p:cNvSpPr>
            <a:spLocks noChangeShapeType="1"/>
          </p:cNvSpPr>
          <p:nvPr/>
        </p:nvSpPr>
        <p:spPr bwMode="auto">
          <a:xfrm>
            <a:off x="4984561" y="1673225"/>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88" name="Rectangle 119"/>
          <p:cNvSpPr>
            <a:spLocks noChangeArrowheads="1"/>
          </p:cNvSpPr>
          <p:nvPr/>
        </p:nvSpPr>
        <p:spPr bwMode="auto">
          <a:xfrm>
            <a:off x="4984561" y="1673225"/>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89" name="Line 120"/>
          <p:cNvSpPr>
            <a:spLocks noChangeShapeType="1"/>
          </p:cNvSpPr>
          <p:nvPr/>
        </p:nvSpPr>
        <p:spPr bwMode="auto">
          <a:xfrm>
            <a:off x="5683061" y="1673225"/>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90" name="Rectangle 121"/>
          <p:cNvSpPr>
            <a:spLocks noChangeArrowheads="1"/>
          </p:cNvSpPr>
          <p:nvPr/>
        </p:nvSpPr>
        <p:spPr bwMode="auto">
          <a:xfrm>
            <a:off x="5683061" y="1673225"/>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91" name="Line 122"/>
          <p:cNvSpPr>
            <a:spLocks noChangeShapeType="1"/>
          </p:cNvSpPr>
          <p:nvPr/>
        </p:nvSpPr>
        <p:spPr bwMode="auto">
          <a:xfrm>
            <a:off x="6381561" y="1673225"/>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92" name="Rectangle 123"/>
          <p:cNvSpPr>
            <a:spLocks noChangeArrowheads="1"/>
          </p:cNvSpPr>
          <p:nvPr/>
        </p:nvSpPr>
        <p:spPr bwMode="auto">
          <a:xfrm>
            <a:off x="6381561" y="1673225"/>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93" name="Line 124"/>
          <p:cNvSpPr>
            <a:spLocks noChangeShapeType="1"/>
          </p:cNvSpPr>
          <p:nvPr/>
        </p:nvSpPr>
        <p:spPr bwMode="auto">
          <a:xfrm>
            <a:off x="7080061" y="1673225"/>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94" name="Rectangle 125"/>
          <p:cNvSpPr>
            <a:spLocks noChangeArrowheads="1"/>
          </p:cNvSpPr>
          <p:nvPr/>
        </p:nvSpPr>
        <p:spPr bwMode="auto">
          <a:xfrm>
            <a:off x="7080061" y="1673225"/>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95" name="Line 126"/>
          <p:cNvSpPr>
            <a:spLocks noChangeShapeType="1"/>
          </p:cNvSpPr>
          <p:nvPr/>
        </p:nvSpPr>
        <p:spPr bwMode="auto">
          <a:xfrm>
            <a:off x="7778561" y="1673225"/>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96" name="Rectangle 127"/>
          <p:cNvSpPr>
            <a:spLocks noChangeArrowheads="1"/>
          </p:cNvSpPr>
          <p:nvPr/>
        </p:nvSpPr>
        <p:spPr bwMode="auto">
          <a:xfrm>
            <a:off x="7778561" y="1673225"/>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97" name="Line 128"/>
          <p:cNvSpPr>
            <a:spLocks noChangeShapeType="1"/>
          </p:cNvSpPr>
          <p:nvPr/>
        </p:nvSpPr>
        <p:spPr bwMode="auto">
          <a:xfrm>
            <a:off x="8477061" y="1673225"/>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98" name="Rectangle 129"/>
          <p:cNvSpPr>
            <a:spLocks noChangeArrowheads="1"/>
          </p:cNvSpPr>
          <p:nvPr/>
        </p:nvSpPr>
        <p:spPr bwMode="auto">
          <a:xfrm>
            <a:off x="8477061" y="1673225"/>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99" name="Line 130"/>
          <p:cNvSpPr>
            <a:spLocks noChangeShapeType="1"/>
          </p:cNvSpPr>
          <p:nvPr/>
        </p:nvSpPr>
        <p:spPr bwMode="auto">
          <a:xfrm>
            <a:off x="169673" y="3779838"/>
            <a:ext cx="20208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00" name="Rectangle 131"/>
          <p:cNvSpPr>
            <a:spLocks noChangeArrowheads="1"/>
          </p:cNvSpPr>
          <p:nvPr/>
        </p:nvSpPr>
        <p:spPr bwMode="auto">
          <a:xfrm>
            <a:off x="169673" y="3779838"/>
            <a:ext cx="2020888"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01" name="Line 132"/>
          <p:cNvSpPr>
            <a:spLocks noChangeShapeType="1"/>
          </p:cNvSpPr>
          <p:nvPr/>
        </p:nvSpPr>
        <p:spPr bwMode="auto">
          <a:xfrm>
            <a:off x="2190561" y="1882775"/>
            <a:ext cx="0" cy="1897063"/>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02" name="Rectangle 133"/>
          <p:cNvSpPr>
            <a:spLocks noChangeArrowheads="1"/>
          </p:cNvSpPr>
          <p:nvPr/>
        </p:nvSpPr>
        <p:spPr bwMode="auto">
          <a:xfrm>
            <a:off x="2190561" y="1882775"/>
            <a:ext cx="9525" cy="189706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03" name="Line 134"/>
          <p:cNvSpPr>
            <a:spLocks noChangeShapeType="1"/>
          </p:cNvSpPr>
          <p:nvPr/>
        </p:nvSpPr>
        <p:spPr bwMode="auto">
          <a:xfrm>
            <a:off x="2889061" y="1882775"/>
            <a:ext cx="0" cy="1897063"/>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04" name="Rectangle 135"/>
          <p:cNvSpPr>
            <a:spLocks noChangeArrowheads="1"/>
          </p:cNvSpPr>
          <p:nvPr/>
        </p:nvSpPr>
        <p:spPr bwMode="auto">
          <a:xfrm>
            <a:off x="2889061" y="1882775"/>
            <a:ext cx="9525" cy="189706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05" name="Line 136"/>
          <p:cNvSpPr>
            <a:spLocks noChangeShapeType="1"/>
          </p:cNvSpPr>
          <p:nvPr/>
        </p:nvSpPr>
        <p:spPr bwMode="auto">
          <a:xfrm>
            <a:off x="3587561" y="1882775"/>
            <a:ext cx="0" cy="1897063"/>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06" name="Rectangle 137"/>
          <p:cNvSpPr>
            <a:spLocks noChangeArrowheads="1"/>
          </p:cNvSpPr>
          <p:nvPr/>
        </p:nvSpPr>
        <p:spPr bwMode="auto">
          <a:xfrm>
            <a:off x="3587561" y="1882775"/>
            <a:ext cx="9525" cy="189706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07" name="Line 138"/>
          <p:cNvSpPr>
            <a:spLocks noChangeShapeType="1"/>
          </p:cNvSpPr>
          <p:nvPr/>
        </p:nvSpPr>
        <p:spPr bwMode="auto">
          <a:xfrm>
            <a:off x="4286061" y="1882775"/>
            <a:ext cx="0" cy="1897063"/>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08" name="Rectangle 139"/>
          <p:cNvSpPr>
            <a:spLocks noChangeArrowheads="1"/>
          </p:cNvSpPr>
          <p:nvPr/>
        </p:nvSpPr>
        <p:spPr bwMode="auto">
          <a:xfrm>
            <a:off x="4286061" y="1882775"/>
            <a:ext cx="9525" cy="189706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09" name="Line 140"/>
          <p:cNvSpPr>
            <a:spLocks noChangeShapeType="1"/>
          </p:cNvSpPr>
          <p:nvPr/>
        </p:nvSpPr>
        <p:spPr bwMode="auto">
          <a:xfrm>
            <a:off x="4984561" y="1882775"/>
            <a:ext cx="0" cy="1897063"/>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10" name="Rectangle 141"/>
          <p:cNvSpPr>
            <a:spLocks noChangeArrowheads="1"/>
          </p:cNvSpPr>
          <p:nvPr/>
        </p:nvSpPr>
        <p:spPr bwMode="auto">
          <a:xfrm>
            <a:off x="4984561" y="1882775"/>
            <a:ext cx="9525" cy="189706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11" name="Line 142"/>
          <p:cNvSpPr>
            <a:spLocks noChangeShapeType="1"/>
          </p:cNvSpPr>
          <p:nvPr/>
        </p:nvSpPr>
        <p:spPr bwMode="auto">
          <a:xfrm>
            <a:off x="5683061" y="1882775"/>
            <a:ext cx="0" cy="1897063"/>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12" name="Rectangle 143"/>
          <p:cNvSpPr>
            <a:spLocks noChangeArrowheads="1"/>
          </p:cNvSpPr>
          <p:nvPr/>
        </p:nvSpPr>
        <p:spPr bwMode="auto">
          <a:xfrm>
            <a:off x="5683061" y="1882775"/>
            <a:ext cx="9525" cy="189706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13" name="Line 144"/>
          <p:cNvSpPr>
            <a:spLocks noChangeShapeType="1"/>
          </p:cNvSpPr>
          <p:nvPr/>
        </p:nvSpPr>
        <p:spPr bwMode="auto">
          <a:xfrm>
            <a:off x="6381561" y="1882775"/>
            <a:ext cx="0" cy="1897063"/>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14" name="Rectangle 145"/>
          <p:cNvSpPr>
            <a:spLocks noChangeArrowheads="1"/>
          </p:cNvSpPr>
          <p:nvPr/>
        </p:nvSpPr>
        <p:spPr bwMode="auto">
          <a:xfrm>
            <a:off x="6381561" y="1882775"/>
            <a:ext cx="9525" cy="189706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15" name="Line 146"/>
          <p:cNvSpPr>
            <a:spLocks noChangeShapeType="1"/>
          </p:cNvSpPr>
          <p:nvPr/>
        </p:nvSpPr>
        <p:spPr bwMode="auto">
          <a:xfrm>
            <a:off x="7080061" y="1882775"/>
            <a:ext cx="0" cy="1897063"/>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16" name="Rectangle 147"/>
          <p:cNvSpPr>
            <a:spLocks noChangeArrowheads="1"/>
          </p:cNvSpPr>
          <p:nvPr/>
        </p:nvSpPr>
        <p:spPr bwMode="auto">
          <a:xfrm>
            <a:off x="7080061" y="1882775"/>
            <a:ext cx="9525" cy="189706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17" name="Line 148"/>
          <p:cNvSpPr>
            <a:spLocks noChangeShapeType="1"/>
          </p:cNvSpPr>
          <p:nvPr/>
        </p:nvSpPr>
        <p:spPr bwMode="auto">
          <a:xfrm>
            <a:off x="7778561" y="1882775"/>
            <a:ext cx="0" cy="1897063"/>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18" name="Rectangle 149"/>
          <p:cNvSpPr>
            <a:spLocks noChangeArrowheads="1"/>
          </p:cNvSpPr>
          <p:nvPr/>
        </p:nvSpPr>
        <p:spPr bwMode="auto">
          <a:xfrm>
            <a:off x="7778561" y="1882775"/>
            <a:ext cx="9525" cy="189706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19" name="Line 150"/>
          <p:cNvSpPr>
            <a:spLocks noChangeShapeType="1"/>
          </p:cNvSpPr>
          <p:nvPr/>
        </p:nvSpPr>
        <p:spPr bwMode="auto">
          <a:xfrm>
            <a:off x="8477061" y="1882775"/>
            <a:ext cx="0" cy="1897063"/>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20" name="Rectangle 151"/>
          <p:cNvSpPr>
            <a:spLocks noChangeArrowheads="1"/>
          </p:cNvSpPr>
          <p:nvPr/>
        </p:nvSpPr>
        <p:spPr bwMode="auto">
          <a:xfrm>
            <a:off x="8477061" y="1882775"/>
            <a:ext cx="9525" cy="189706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21" name="Line 152"/>
          <p:cNvSpPr>
            <a:spLocks noChangeShapeType="1"/>
          </p:cNvSpPr>
          <p:nvPr/>
        </p:nvSpPr>
        <p:spPr bwMode="auto">
          <a:xfrm>
            <a:off x="169673" y="3979863"/>
            <a:ext cx="2030413"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22" name="Rectangle 153"/>
          <p:cNvSpPr>
            <a:spLocks noChangeArrowheads="1"/>
          </p:cNvSpPr>
          <p:nvPr/>
        </p:nvSpPr>
        <p:spPr bwMode="auto">
          <a:xfrm>
            <a:off x="169673" y="3979863"/>
            <a:ext cx="2030413"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23" name="Line 154"/>
          <p:cNvSpPr>
            <a:spLocks noChangeShapeType="1"/>
          </p:cNvSpPr>
          <p:nvPr/>
        </p:nvSpPr>
        <p:spPr bwMode="auto">
          <a:xfrm>
            <a:off x="2200086" y="3970338"/>
            <a:ext cx="41814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24" name="Rectangle 155"/>
          <p:cNvSpPr>
            <a:spLocks noChangeArrowheads="1"/>
          </p:cNvSpPr>
          <p:nvPr/>
        </p:nvSpPr>
        <p:spPr bwMode="auto">
          <a:xfrm>
            <a:off x="2200086" y="3970338"/>
            <a:ext cx="41814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25" name="Line 156"/>
          <p:cNvSpPr>
            <a:spLocks noChangeShapeType="1"/>
          </p:cNvSpPr>
          <p:nvPr/>
        </p:nvSpPr>
        <p:spPr bwMode="auto">
          <a:xfrm>
            <a:off x="2200086" y="3989388"/>
            <a:ext cx="41814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26" name="Rectangle 157"/>
          <p:cNvSpPr>
            <a:spLocks noChangeArrowheads="1"/>
          </p:cNvSpPr>
          <p:nvPr/>
        </p:nvSpPr>
        <p:spPr bwMode="auto">
          <a:xfrm>
            <a:off x="2200086" y="3989388"/>
            <a:ext cx="41814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27" name="Line 158"/>
          <p:cNvSpPr>
            <a:spLocks noChangeShapeType="1"/>
          </p:cNvSpPr>
          <p:nvPr/>
        </p:nvSpPr>
        <p:spPr bwMode="auto">
          <a:xfrm>
            <a:off x="7080061" y="3789363"/>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28" name="Rectangle 159"/>
          <p:cNvSpPr>
            <a:spLocks noChangeArrowheads="1"/>
          </p:cNvSpPr>
          <p:nvPr/>
        </p:nvSpPr>
        <p:spPr bwMode="auto">
          <a:xfrm>
            <a:off x="7080061" y="3789363"/>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29" name="Line 160"/>
          <p:cNvSpPr>
            <a:spLocks noChangeShapeType="1"/>
          </p:cNvSpPr>
          <p:nvPr/>
        </p:nvSpPr>
        <p:spPr bwMode="auto">
          <a:xfrm>
            <a:off x="7778561" y="3789363"/>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30" name="Rectangle 161"/>
          <p:cNvSpPr>
            <a:spLocks noChangeArrowheads="1"/>
          </p:cNvSpPr>
          <p:nvPr/>
        </p:nvSpPr>
        <p:spPr bwMode="auto">
          <a:xfrm>
            <a:off x="7778561" y="3789363"/>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31" name="Line 162"/>
          <p:cNvSpPr>
            <a:spLocks noChangeShapeType="1"/>
          </p:cNvSpPr>
          <p:nvPr/>
        </p:nvSpPr>
        <p:spPr bwMode="auto">
          <a:xfrm>
            <a:off x="8477061" y="3789363"/>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32" name="Rectangle 163"/>
          <p:cNvSpPr>
            <a:spLocks noChangeArrowheads="1"/>
          </p:cNvSpPr>
          <p:nvPr/>
        </p:nvSpPr>
        <p:spPr bwMode="auto">
          <a:xfrm>
            <a:off x="8477061" y="3789363"/>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33" name="Line 164"/>
          <p:cNvSpPr>
            <a:spLocks noChangeShapeType="1"/>
          </p:cNvSpPr>
          <p:nvPr/>
        </p:nvSpPr>
        <p:spPr bwMode="auto">
          <a:xfrm>
            <a:off x="2889061" y="3789363"/>
            <a:ext cx="0" cy="1809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34" name="Rectangle 165"/>
          <p:cNvSpPr>
            <a:spLocks noChangeArrowheads="1"/>
          </p:cNvSpPr>
          <p:nvPr/>
        </p:nvSpPr>
        <p:spPr bwMode="auto">
          <a:xfrm>
            <a:off x="2889061" y="3789363"/>
            <a:ext cx="9525" cy="1809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35" name="Line 166"/>
          <p:cNvSpPr>
            <a:spLocks noChangeShapeType="1"/>
          </p:cNvSpPr>
          <p:nvPr/>
        </p:nvSpPr>
        <p:spPr bwMode="auto">
          <a:xfrm>
            <a:off x="3587561" y="3789363"/>
            <a:ext cx="0" cy="1809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36" name="Rectangle 167"/>
          <p:cNvSpPr>
            <a:spLocks noChangeArrowheads="1"/>
          </p:cNvSpPr>
          <p:nvPr/>
        </p:nvSpPr>
        <p:spPr bwMode="auto">
          <a:xfrm>
            <a:off x="3587561" y="3789363"/>
            <a:ext cx="9525" cy="1809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37" name="Line 168"/>
          <p:cNvSpPr>
            <a:spLocks noChangeShapeType="1"/>
          </p:cNvSpPr>
          <p:nvPr/>
        </p:nvSpPr>
        <p:spPr bwMode="auto">
          <a:xfrm>
            <a:off x="4286061" y="3789363"/>
            <a:ext cx="0" cy="1809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38" name="Rectangle 169"/>
          <p:cNvSpPr>
            <a:spLocks noChangeArrowheads="1"/>
          </p:cNvSpPr>
          <p:nvPr/>
        </p:nvSpPr>
        <p:spPr bwMode="auto">
          <a:xfrm>
            <a:off x="4286061" y="3789363"/>
            <a:ext cx="9525" cy="1809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39" name="Line 170"/>
          <p:cNvSpPr>
            <a:spLocks noChangeShapeType="1"/>
          </p:cNvSpPr>
          <p:nvPr/>
        </p:nvSpPr>
        <p:spPr bwMode="auto">
          <a:xfrm>
            <a:off x="4984561" y="3789363"/>
            <a:ext cx="0" cy="1809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40" name="Rectangle 171"/>
          <p:cNvSpPr>
            <a:spLocks noChangeArrowheads="1"/>
          </p:cNvSpPr>
          <p:nvPr/>
        </p:nvSpPr>
        <p:spPr bwMode="auto">
          <a:xfrm>
            <a:off x="4984561" y="3789363"/>
            <a:ext cx="9525" cy="1809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41" name="Line 172"/>
          <p:cNvSpPr>
            <a:spLocks noChangeShapeType="1"/>
          </p:cNvSpPr>
          <p:nvPr/>
        </p:nvSpPr>
        <p:spPr bwMode="auto">
          <a:xfrm>
            <a:off x="5683061" y="3789363"/>
            <a:ext cx="0" cy="1809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42" name="Rectangle 173"/>
          <p:cNvSpPr>
            <a:spLocks noChangeArrowheads="1"/>
          </p:cNvSpPr>
          <p:nvPr/>
        </p:nvSpPr>
        <p:spPr bwMode="auto">
          <a:xfrm>
            <a:off x="5683061" y="3789363"/>
            <a:ext cx="9525" cy="1809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43" name="Line 174"/>
          <p:cNvSpPr>
            <a:spLocks noChangeShapeType="1"/>
          </p:cNvSpPr>
          <p:nvPr/>
        </p:nvSpPr>
        <p:spPr bwMode="auto">
          <a:xfrm>
            <a:off x="169673" y="4179888"/>
            <a:ext cx="62118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44" name="Rectangle 175"/>
          <p:cNvSpPr>
            <a:spLocks noChangeArrowheads="1"/>
          </p:cNvSpPr>
          <p:nvPr/>
        </p:nvSpPr>
        <p:spPr bwMode="auto">
          <a:xfrm>
            <a:off x="169673" y="4179888"/>
            <a:ext cx="6211888"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45" name="Line 176"/>
          <p:cNvSpPr>
            <a:spLocks noChangeShapeType="1"/>
          </p:cNvSpPr>
          <p:nvPr/>
        </p:nvSpPr>
        <p:spPr bwMode="auto">
          <a:xfrm>
            <a:off x="6381561" y="3789363"/>
            <a:ext cx="0" cy="3905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46" name="Rectangle 177"/>
          <p:cNvSpPr>
            <a:spLocks noChangeArrowheads="1"/>
          </p:cNvSpPr>
          <p:nvPr/>
        </p:nvSpPr>
        <p:spPr bwMode="auto">
          <a:xfrm>
            <a:off x="6381561" y="3789363"/>
            <a:ext cx="9525" cy="390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47" name="Line 178"/>
          <p:cNvSpPr>
            <a:spLocks noChangeShapeType="1"/>
          </p:cNvSpPr>
          <p:nvPr/>
        </p:nvSpPr>
        <p:spPr bwMode="auto">
          <a:xfrm>
            <a:off x="7080061" y="3989388"/>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48" name="Rectangle 179"/>
          <p:cNvSpPr>
            <a:spLocks noChangeArrowheads="1"/>
          </p:cNvSpPr>
          <p:nvPr/>
        </p:nvSpPr>
        <p:spPr bwMode="auto">
          <a:xfrm>
            <a:off x="7080061" y="3989388"/>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49" name="Line 180"/>
          <p:cNvSpPr>
            <a:spLocks noChangeShapeType="1"/>
          </p:cNvSpPr>
          <p:nvPr/>
        </p:nvSpPr>
        <p:spPr bwMode="auto">
          <a:xfrm>
            <a:off x="7778561" y="3989388"/>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50" name="Rectangle 181"/>
          <p:cNvSpPr>
            <a:spLocks noChangeArrowheads="1"/>
          </p:cNvSpPr>
          <p:nvPr/>
        </p:nvSpPr>
        <p:spPr bwMode="auto">
          <a:xfrm>
            <a:off x="7778561" y="3989388"/>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51" name="Line 182"/>
          <p:cNvSpPr>
            <a:spLocks noChangeShapeType="1"/>
          </p:cNvSpPr>
          <p:nvPr/>
        </p:nvSpPr>
        <p:spPr bwMode="auto">
          <a:xfrm>
            <a:off x="8477061" y="3989388"/>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52" name="Rectangle 183"/>
          <p:cNvSpPr>
            <a:spLocks noChangeArrowheads="1"/>
          </p:cNvSpPr>
          <p:nvPr/>
        </p:nvSpPr>
        <p:spPr bwMode="auto">
          <a:xfrm>
            <a:off x="8477061" y="3989388"/>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53" name="Line 184"/>
          <p:cNvSpPr>
            <a:spLocks noChangeShapeType="1"/>
          </p:cNvSpPr>
          <p:nvPr/>
        </p:nvSpPr>
        <p:spPr bwMode="auto">
          <a:xfrm>
            <a:off x="169673" y="4379913"/>
            <a:ext cx="6221413"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54" name="Rectangle 185"/>
          <p:cNvSpPr>
            <a:spLocks noChangeArrowheads="1"/>
          </p:cNvSpPr>
          <p:nvPr/>
        </p:nvSpPr>
        <p:spPr bwMode="auto">
          <a:xfrm>
            <a:off x="169673" y="4379913"/>
            <a:ext cx="6221413"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55" name="Rectangle 186"/>
          <p:cNvSpPr>
            <a:spLocks noChangeArrowheads="1"/>
          </p:cNvSpPr>
          <p:nvPr/>
        </p:nvSpPr>
        <p:spPr bwMode="auto">
          <a:xfrm>
            <a:off x="150623" y="1016000"/>
            <a:ext cx="19050" cy="33734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56" name="Line 187"/>
          <p:cNvSpPr>
            <a:spLocks noChangeShapeType="1"/>
          </p:cNvSpPr>
          <p:nvPr/>
        </p:nvSpPr>
        <p:spPr bwMode="auto">
          <a:xfrm>
            <a:off x="2190561" y="3789363"/>
            <a:ext cx="0" cy="6000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57" name="Rectangle 188"/>
          <p:cNvSpPr>
            <a:spLocks noChangeArrowheads="1"/>
          </p:cNvSpPr>
          <p:nvPr/>
        </p:nvSpPr>
        <p:spPr bwMode="auto">
          <a:xfrm>
            <a:off x="2190561" y="3789363"/>
            <a:ext cx="9525" cy="6000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58" name="Line 189"/>
          <p:cNvSpPr>
            <a:spLocks noChangeShapeType="1"/>
          </p:cNvSpPr>
          <p:nvPr/>
        </p:nvSpPr>
        <p:spPr bwMode="auto">
          <a:xfrm>
            <a:off x="3587561" y="3998913"/>
            <a:ext cx="0" cy="3905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59" name="Rectangle 190"/>
          <p:cNvSpPr>
            <a:spLocks noChangeArrowheads="1"/>
          </p:cNvSpPr>
          <p:nvPr/>
        </p:nvSpPr>
        <p:spPr bwMode="auto">
          <a:xfrm>
            <a:off x="3587561" y="3998913"/>
            <a:ext cx="9525" cy="390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60" name="Line 191"/>
          <p:cNvSpPr>
            <a:spLocks noChangeShapeType="1"/>
          </p:cNvSpPr>
          <p:nvPr/>
        </p:nvSpPr>
        <p:spPr bwMode="auto">
          <a:xfrm>
            <a:off x="4984561" y="3998913"/>
            <a:ext cx="0" cy="3905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61" name="Rectangle 192"/>
          <p:cNvSpPr>
            <a:spLocks noChangeArrowheads="1"/>
          </p:cNvSpPr>
          <p:nvPr/>
        </p:nvSpPr>
        <p:spPr bwMode="auto">
          <a:xfrm>
            <a:off x="4984561" y="3998913"/>
            <a:ext cx="9525" cy="390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62" name="Line 193"/>
          <p:cNvSpPr>
            <a:spLocks noChangeShapeType="1"/>
          </p:cNvSpPr>
          <p:nvPr/>
        </p:nvSpPr>
        <p:spPr bwMode="auto">
          <a:xfrm>
            <a:off x="6381561" y="4189413"/>
            <a:ext cx="1587" cy="2000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63" name="Rectangle 194"/>
          <p:cNvSpPr>
            <a:spLocks noChangeArrowheads="1"/>
          </p:cNvSpPr>
          <p:nvPr/>
        </p:nvSpPr>
        <p:spPr bwMode="auto">
          <a:xfrm>
            <a:off x="6381561" y="4189413"/>
            <a:ext cx="9525" cy="2095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64" name="Line 195"/>
          <p:cNvSpPr>
            <a:spLocks noChangeShapeType="1"/>
          </p:cNvSpPr>
          <p:nvPr/>
        </p:nvSpPr>
        <p:spPr bwMode="auto">
          <a:xfrm>
            <a:off x="7778561" y="4189413"/>
            <a:ext cx="0" cy="1809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65" name="Rectangle 196"/>
          <p:cNvSpPr>
            <a:spLocks noChangeArrowheads="1"/>
          </p:cNvSpPr>
          <p:nvPr/>
        </p:nvSpPr>
        <p:spPr bwMode="auto">
          <a:xfrm>
            <a:off x="7778561" y="4189413"/>
            <a:ext cx="9525" cy="1809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66" name="Rectangle 197"/>
          <p:cNvSpPr>
            <a:spLocks noChangeArrowheads="1"/>
          </p:cNvSpPr>
          <p:nvPr/>
        </p:nvSpPr>
        <p:spPr bwMode="auto">
          <a:xfrm>
            <a:off x="9100948" y="1035050"/>
            <a:ext cx="19050" cy="33639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67" name="Line 198"/>
          <p:cNvSpPr>
            <a:spLocks noChangeShapeType="1"/>
          </p:cNvSpPr>
          <p:nvPr/>
        </p:nvSpPr>
        <p:spPr bwMode="auto">
          <a:xfrm>
            <a:off x="2889061" y="3998913"/>
            <a:ext cx="0" cy="3905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68" name="Rectangle 199"/>
          <p:cNvSpPr>
            <a:spLocks noChangeArrowheads="1"/>
          </p:cNvSpPr>
          <p:nvPr/>
        </p:nvSpPr>
        <p:spPr bwMode="auto">
          <a:xfrm>
            <a:off x="2889061" y="3998913"/>
            <a:ext cx="9525" cy="390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69" name="Line 200"/>
          <p:cNvSpPr>
            <a:spLocks noChangeShapeType="1"/>
          </p:cNvSpPr>
          <p:nvPr/>
        </p:nvSpPr>
        <p:spPr bwMode="auto">
          <a:xfrm>
            <a:off x="4286061" y="3998913"/>
            <a:ext cx="0" cy="3905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70" name="Rectangle 201"/>
          <p:cNvSpPr>
            <a:spLocks noChangeArrowheads="1"/>
          </p:cNvSpPr>
          <p:nvPr/>
        </p:nvSpPr>
        <p:spPr bwMode="auto">
          <a:xfrm>
            <a:off x="4286061" y="3998913"/>
            <a:ext cx="9525" cy="390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71" name="Line 202"/>
          <p:cNvSpPr>
            <a:spLocks noChangeShapeType="1"/>
          </p:cNvSpPr>
          <p:nvPr/>
        </p:nvSpPr>
        <p:spPr bwMode="auto">
          <a:xfrm>
            <a:off x="5683061" y="3998913"/>
            <a:ext cx="0" cy="3905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72" name="Rectangle 203"/>
          <p:cNvSpPr>
            <a:spLocks noChangeArrowheads="1"/>
          </p:cNvSpPr>
          <p:nvPr/>
        </p:nvSpPr>
        <p:spPr bwMode="auto">
          <a:xfrm>
            <a:off x="5683061" y="3998913"/>
            <a:ext cx="9525" cy="390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73" name="Line 204"/>
          <p:cNvSpPr>
            <a:spLocks noChangeShapeType="1"/>
          </p:cNvSpPr>
          <p:nvPr/>
        </p:nvSpPr>
        <p:spPr bwMode="auto">
          <a:xfrm>
            <a:off x="7080061" y="4189413"/>
            <a:ext cx="0" cy="1809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 name="Rectangle 206"/>
          <p:cNvSpPr>
            <a:spLocks noChangeArrowheads="1"/>
          </p:cNvSpPr>
          <p:nvPr/>
        </p:nvSpPr>
        <p:spPr bwMode="auto">
          <a:xfrm>
            <a:off x="7080061" y="4189413"/>
            <a:ext cx="9525" cy="1809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Line 207"/>
          <p:cNvSpPr>
            <a:spLocks noChangeShapeType="1"/>
          </p:cNvSpPr>
          <p:nvPr/>
        </p:nvSpPr>
        <p:spPr bwMode="auto">
          <a:xfrm>
            <a:off x="8477061" y="4189413"/>
            <a:ext cx="0" cy="1809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 name="Rectangle 208"/>
          <p:cNvSpPr>
            <a:spLocks noChangeArrowheads="1"/>
          </p:cNvSpPr>
          <p:nvPr/>
        </p:nvSpPr>
        <p:spPr bwMode="auto">
          <a:xfrm>
            <a:off x="8477061" y="4189413"/>
            <a:ext cx="9525" cy="1809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 name="Rectangle 209"/>
          <p:cNvSpPr>
            <a:spLocks noChangeArrowheads="1"/>
          </p:cNvSpPr>
          <p:nvPr/>
        </p:nvSpPr>
        <p:spPr bwMode="auto">
          <a:xfrm>
            <a:off x="169673" y="1016000"/>
            <a:ext cx="8950325" cy="190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 name="Rectangle 210"/>
          <p:cNvSpPr>
            <a:spLocks noChangeArrowheads="1"/>
          </p:cNvSpPr>
          <p:nvPr/>
        </p:nvSpPr>
        <p:spPr bwMode="auto">
          <a:xfrm>
            <a:off x="169673" y="1654175"/>
            <a:ext cx="8950325" cy="190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 name="Rectangle 211"/>
          <p:cNvSpPr>
            <a:spLocks noChangeArrowheads="1"/>
          </p:cNvSpPr>
          <p:nvPr/>
        </p:nvSpPr>
        <p:spPr bwMode="auto">
          <a:xfrm>
            <a:off x="169673" y="1863725"/>
            <a:ext cx="8950325" cy="190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 name="Line 212"/>
          <p:cNvSpPr>
            <a:spLocks noChangeShapeType="1"/>
          </p:cNvSpPr>
          <p:nvPr/>
        </p:nvSpPr>
        <p:spPr bwMode="auto">
          <a:xfrm>
            <a:off x="169673" y="2063750"/>
            <a:ext cx="89312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 name="Rectangle 213"/>
          <p:cNvSpPr>
            <a:spLocks noChangeArrowheads="1"/>
          </p:cNvSpPr>
          <p:nvPr/>
        </p:nvSpPr>
        <p:spPr bwMode="auto">
          <a:xfrm>
            <a:off x="169673" y="2063750"/>
            <a:ext cx="89312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 name="Line 214"/>
          <p:cNvSpPr>
            <a:spLocks noChangeShapeType="1"/>
          </p:cNvSpPr>
          <p:nvPr/>
        </p:nvSpPr>
        <p:spPr bwMode="auto">
          <a:xfrm>
            <a:off x="169673" y="2254250"/>
            <a:ext cx="89312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 name="Rectangle 215"/>
          <p:cNvSpPr>
            <a:spLocks noChangeArrowheads="1"/>
          </p:cNvSpPr>
          <p:nvPr/>
        </p:nvSpPr>
        <p:spPr bwMode="auto">
          <a:xfrm>
            <a:off x="169673" y="2254250"/>
            <a:ext cx="89312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 name="Line 216"/>
          <p:cNvSpPr>
            <a:spLocks noChangeShapeType="1"/>
          </p:cNvSpPr>
          <p:nvPr/>
        </p:nvSpPr>
        <p:spPr bwMode="auto">
          <a:xfrm>
            <a:off x="169673" y="2444750"/>
            <a:ext cx="89312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 name="Rectangle 217"/>
          <p:cNvSpPr>
            <a:spLocks noChangeArrowheads="1"/>
          </p:cNvSpPr>
          <p:nvPr/>
        </p:nvSpPr>
        <p:spPr bwMode="auto">
          <a:xfrm>
            <a:off x="169673" y="2444750"/>
            <a:ext cx="89312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 name="Line 218"/>
          <p:cNvSpPr>
            <a:spLocks noChangeShapeType="1"/>
          </p:cNvSpPr>
          <p:nvPr/>
        </p:nvSpPr>
        <p:spPr bwMode="auto">
          <a:xfrm>
            <a:off x="169673" y="2635250"/>
            <a:ext cx="89312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 name="Rectangle 219"/>
          <p:cNvSpPr>
            <a:spLocks noChangeArrowheads="1"/>
          </p:cNvSpPr>
          <p:nvPr/>
        </p:nvSpPr>
        <p:spPr bwMode="auto">
          <a:xfrm>
            <a:off x="169673" y="2635250"/>
            <a:ext cx="89312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 name="Line 220"/>
          <p:cNvSpPr>
            <a:spLocks noChangeShapeType="1"/>
          </p:cNvSpPr>
          <p:nvPr/>
        </p:nvSpPr>
        <p:spPr bwMode="auto">
          <a:xfrm>
            <a:off x="169673" y="2827338"/>
            <a:ext cx="89312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 name="Rectangle 221"/>
          <p:cNvSpPr>
            <a:spLocks noChangeArrowheads="1"/>
          </p:cNvSpPr>
          <p:nvPr/>
        </p:nvSpPr>
        <p:spPr bwMode="auto">
          <a:xfrm>
            <a:off x="169673" y="2827338"/>
            <a:ext cx="89312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3" name="Line 222"/>
          <p:cNvSpPr>
            <a:spLocks noChangeShapeType="1"/>
          </p:cNvSpPr>
          <p:nvPr/>
        </p:nvSpPr>
        <p:spPr bwMode="auto">
          <a:xfrm>
            <a:off x="169673" y="3017838"/>
            <a:ext cx="89312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 name="Rectangle 223"/>
          <p:cNvSpPr>
            <a:spLocks noChangeArrowheads="1"/>
          </p:cNvSpPr>
          <p:nvPr/>
        </p:nvSpPr>
        <p:spPr bwMode="auto">
          <a:xfrm>
            <a:off x="169673" y="3017838"/>
            <a:ext cx="89312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 name="Line 224"/>
          <p:cNvSpPr>
            <a:spLocks noChangeShapeType="1"/>
          </p:cNvSpPr>
          <p:nvPr/>
        </p:nvSpPr>
        <p:spPr bwMode="auto">
          <a:xfrm>
            <a:off x="169673" y="3208338"/>
            <a:ext cx="89312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 name="Rectangle 225"/>
          <p:cNvSpPr>
            <a:spLocks noChangeArrowheads="1"/>
          </p:cNvSpPr>
          <p:nvPr/>
        </p:nvSpPr>
        <p:spPr bwMode="auto">
          <a:xfrm>
            <a:off x="169673" y="3208338"/>
            <a:ext cx="89312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 name="Line 226"/>
          <p:cNvSpPr>
            <a:spLocks noChangeShapeType="1"/>
          </p:cNvSpPr>
          <p:nvPr/>
        </p:nvSpPr>
        <p:spPr bwMode="auto">
          <a:xfrm>
            <a:off x="169673" y="3398838"/>
            <a:ext cx="89312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 name="Rectangle 227"/>
          <p:cNvSpPr>
            <a:spLocks noChangeArrowheads="1"/>
          </p:cNvSpPr>
          <p:nvPr/>
        </p:nvSpPr>
        <p:spPr bwMode="auto">
          <a:xfrm>
            <a:off x="169673" y="3398838"/>
            <a:ext cx="89312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 name="Line 228"/>
          <p:cNvSpPr>
            <a:spLocks noChangeShapeType="1"/>
          </p:cNvSpPr>
          <p:nvPr/>
        </p:nvSpPr>
        <p:spPr bwMode="auto">
          <a:xfrm>
            <a:off x="169673" y="3589338"/>
            <a:ext cx="89312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 name="Rectangle 229"/>
          <p:cNvSpPr>
            <a:spLocks noChangeArrowheads="1"/>
          </p:cNvSpPr>
          <p:nvPr/>
        </p:nvSpPr>
        <p:spPr bwMode="auto">
          <a:xfrm>
            <a:off x="169673" y="3589338"/>
            <a:ext cx="89312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 name="Line 230"/>
          <p:cNvSpPr>
            <a:spLocks noChangeShapeType="1"/>
          </p:cNvSpPr>
          <p:nvPr/>
        </p:nvSpPr>
        <p:spPr bwMode="auto">
          <a:xfrm>
            <a:off x="2190561" y="3779838"/>
            <a:ext cx="6910387"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09" name="Rectangle 231"/>
          <p:cNvSpPr>
            <a:spLocks noChangeArrowheads="1"/>
          </p:cNvSpPr>
          <p:nvPr/>
        </p:nvSpPr>
        <p:spPr bwMode="auto">
          <a:xfrm>
            <a:off x="2190561" y="3779838"/>
            <a:ext cx="6910387"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10" name="Line 232"/>
          <p:cNvSpPr>
            <a:spLocks noChangeShapeType="1"/>
          </p:cNvSpPr>
          <p:nvPr/>
        </p:nvSpPr>
        <p:spPr bwMode="auto">
          <a:xfrm>
            <a:off x="6391086" y="3979863"/>
            <a:ext cx="2709862"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11" name="Rectangle 233"/>
          <p:cNvSpPr>
            <a:spLocks noChangeArrowheads="1"/>
          </p:cNvSpPr>
          <p:nvPr/>
        </p:nvSpPr>
        <p:spPr bwMode="auto">
          <a:xfrm>
            <a:off x="6391086" y="3979863"/>
            <a:ext cx="2709862"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8" name="Line 234"/>
          <p:cNvSpPr>
            <a:spLocks noChangeShapeType="1"/>
          </p:cNvSpPr>
          <p:nvPr/>
        </p:nvSpPr>
        <p:spPr bwMode="auto">
          <a:xfrm>
            <a:off x="6381561" y="4179888"/>
            <a:ext cx="2719387"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9" name="Rectangle 235"/>
          <p:cNvSpPr>
            <a:spLocks noChangeArrowheads="1"/>
          </p:cNvSpPr>
          <p:nvPr/>
        </p:nvSpPr>
        <p:spPr bwMode="auto">
          <a:xfrm>
            <a:off x="6381561" y="4179888"/>
            <a:ext cx="2719387"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0" name="Line 236"/>
          <p:cNvSpPr>
            <a:spLocks noChangeShapeType="1"/>
          </p:cNvSpPr>
          <p:nvPr/>
        </p:nvSpPr>
        <p:spPr bwMode="auto">
          <a:xfrm>
            <a:off x="6391086" y="4370388"/>
            <a:ext cx="2709862"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1" name="Rectangle 237"/>
          <p:cNvSpPr>
            <a:spLocks noChangeArrowheads="1"/>
          </p:cNvSpPr>
          <p:nvPr/>
        </p:nvSpPr>
        <p:spPr bwMode="auto">
          <a:xfrm>
            <a:off x="6391086" y="4370388"/>
            <a:ext cx="2709862"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2" name="Line 238"/>
          <p:cNvSpPr>
            <a:spLocks noChangeShapeType="1"/>
          </p:cNvSpPr>
          <p:nvPr/>
        </p:nvSpPr>
        <p:spPr bwMode="auto">
          <a:xfrm>
            <a:off x="6391086" y="4389438"/>
            <a:ext cx="2709862"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3" name="Rectangle 239"/>
          <p:cNvSpPr>
            <a:spLocks noChangeArrowheads="1"/>
          </p:cNvSpPr>
          <p:nvPr/>
        </p:nvSpPr>
        <p:spPr bwMode="auto">
          <a:xfrm>
            <a:off x="6391086" y="4389438"/>
            <a:ext cx="2709862"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6435" name="Slide Number Placeholder 24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fld id="{F92DE935-D583-4E9D-B120-6AFD590EC926}" type="slidenum">
              <a:rPr lang="en-US" altLang="en-US" sz="1200" smtClean="0">
                <a:solidFill>
                  <a:srgbClr val="898989"/>
                </a:solidFill>
                <a:latin typeface="Arial" charset="0"/>
              </a:rPr>
              <a:pPr eaLnBrk="1" hangingPunct="1">
                <a:spcBef>
                  <a:spcPct val="0"/>
                </a:spcBef>
                <a:buFontTx/>
                <a:buNone/>
              </a:pPr>
              <a:t>8</a:t>
            </a:fld>
            <a:endParaRPr lang="en-US" altLang="en-US" sz="1200" smtClean="0">
              <a:solidFill>
                <a:srgbClr val="898989"/>
              </a:solidFill>
              <a:latin typeface="Arial" charset="0"/>
            </a:endParaRPr>
          </a:p>
        </p:txBody>
      </p:sp>
      <p:sp>
        <p:nvSpPr>
          <p:cNvPr id="244" name="Rounded Rectangle 243"/>
          <p:cNvSpPr/>
          <p:nvPr/>
        </p:nvSpPr>
        <p:spPr>
          <a:xfrm>
            <a:off x="138113" y="6553200"/>
            <a:ext cx="4738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work sheet and explain its usefulness.</a:t>
            </a:r>
          </a:p>
        </p:txBody>
      </p:sp>
      <p:sp>
        <p:nvSpPr>
          <p:cNvPr id="245" name="Rectangle 244"/>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4-1 Solution Part 1</a:t>
            </a:r>
            <a:endParaRPr lang="en-US" sz="2400" b="1" dirty="0">
              <a:solidFill>
                <a:prstClr val="white"/>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5"/>
                                        </p:tgtEl>
                                        <p:attrNameLst>
                                          <p:attrName>style.visibility</p:attrName>
                                        </p:attrNameLst>
                                      </p:cBhvr>
                                      <p:to>
                                        <p:strVal val="visible"/>
                                      </p:to>
                                    </p:set>
                                    <p:animEffect transition="in" filter="fade">
                                      <p:cBhvr>
                                        <p:cTn id="10" dur="500"/>
                                        <p:tgtEl>
                                          <p:spTgt spid="5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4"/>
                                        </p:tgtEl>
                                        <p:attrNameLst>
                                          <p:attrName>style.visibility</p:attrName>
                                        </p:attrNameLst>
                                      </p:cBhvr>
                                      <p:to>
                                        <p:strVal val="visible"/>
                                      </p:to>
                                    </p:set>
                                    <p:animEffect transition="in" filter="fade">
                                      <p:cBhvr>
                                        <p:cTn id="13" dur="500"/>
                                        <p:tgtEl>
                                          <p:spTgt spid="5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15"/>
                                        </p:tgtEl>
                                        <p:attrNameLst>
                                          <p:attrName>style.visibility</p:attrName>
                                        </p:attrNameLst>
                                      </p:cBhvr>
                                      <p:to>
                                        <p:strVal val="visible"/>
                                      </p:to>
                                    </p:set>
                                    <p:animEffect transition="in" filter="fade">
                                      <p:cBhvr>
                                        <p:cTn id="18" dur="500"/>
                                        <p:tgtEl>
                                          <p:spTgt spid="5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8"/>
                                        </p:tgtEl>
                                        <p:attrNameLst>
                                          <p:attrName>style.visibility</p:attrName>
                                        </p:attrNameLst>
                                      </p:cBhvr>
                                      <p:to>
                                        <p:strVal val="visible"/>
                                      </p:to>
                                    </p:set>
                                    <p:animEffect transition="in" filter="fade">
                                      <p:cBhvr>
                                        <p:cTn id="21" dur="500"/>
                                        <p:tgtEl>
                                          <p:spTgt spid="14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6"/>
                                        </p:tgtEl>
                                        <p:attrNameLst>
                                          <p:attrName>style.visibility</p:attrName>
                                        </p:attrNameLst>
                                      </p:cBhvr>
                                      <p:to>
                                        <p:strVal val="visible"/>
                                      </p:to>
                                    </p:set>
                                    <p:animEffect transition="in" filter="fade">
                                      <p:cBhvr>
                                        <p:cTn id="24" dur="500"/>
                                        <p:tgtEl>
                                          <p:spTgt spid="5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36"/>
                                        </p:tgtEl>
                                        <p:attrNameLst>
                                          <p:attrName>style.visibility</p:attrName>
                                        </p:attrNameLst>
                                      </p:cBhvr>
                                      <p:to>
                                        <p:strVal val="visible"/>
                                      </p:to>
                                    </p:set>
                                    <p:animEffect transition="in" filter="fade">
                                      <p:cBhvr>
                                        <p:cTn id="27" dur="500"/>
                                        <p:tgtEl>
                                          <p:spTgt spid="53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7"/>
                                        </p:tgtEl>
                                        <p:attrNameLst>
                                          <p:attrName>style.visibility</p:attrName>
                                        </p:attrNameLst>
                                      </p:cBhvr>
                                      <p:to>
                                        <p:strVal val="visible"/>
                                      </p:to>
                                    </p:set>
                                    <p:animEffect transition="in" filter="fade">
                                      <p:cBhvr>
                                        <p:cTn id="32" dur="500"/>
                                        <p:tgtEl>
                                          <p:spTgt spid="5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9"/>
                                        </p:tgtEl>
                                        <p:attrNameLst>
                                          <p:attrName>style.visibility</p:attrName>
                                        </p:attrNameLst>
                                      </p:cBhvr>
                                      <p:to>
                                        <p:strVal val="visible"/>
                                      </p:to>
                                    </p:set>
                                    <p:animEffect transition="in" filter="fade">
                                      <p:cBhvr>
                                        <p:cTn id="35" dur="500"/>
                                        <p:tgtEl>
                                          <p:spTgt spid="15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18"/>
                                        </p:tgtEl>
                                        <p:attrNameLst>
                                          <p:attrName>style.visibility</p:attrName>
                                        </p:attrNameLst>
                                      </p:cBhvr>
                                      <p:to>
                                        <p:strVal val="visible"/>
                                      </p:to>
                                    </p:set>
                                    <p:animEffect transition="in" filter="fade">
                                      <p:cBhvr>
                                        <p:cTn id="38" dur="500"/>
                                        <p:tgtEl>
                                          <p:spTgt spid="5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44"/>
                                        </p:tgtEl>
                                        <p:attrNameLst>
                                          <p:attrName>style.visibility</p:attrName>
                                        </p:attrNameLst>
                                      </p:cBhvr>
                                      <p:to>
                                        <p:strVal val="visible"/>
                                      </p:to>
                                    </p:set>
                                    <p:animEffect transition="in" filter="fade">
                                      <p:cBhvr>
                                        <p:cTn id="41" dur="500"/>
                                        <p:tgtEl>
                                          <p:spTgt spid="54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20"/>
                                        </p:tgtEl>
                                        <p:attrNameLst>
                                          <p:attrName>style.visibility</p:attrName>
                                        </p:attrNameLst>
                                      </p:cBhvr>
                                      <p:to>
                                        <p:strVal val="visible"/>
                                      </p:to>
                                    </p:set>
                                    <p:animEffect transition="in" filter="fade">
                                      <p:cBhvr>
                                        <p:cTn id="46" dur="500"/>
                                        <p:tgtEl>
                                          <p:spTgt spid="5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26"/>
                                        </p:tgtEl>
                                        <p:attrNameLst>
                                          <p:attrName>style.visibility</p:attrName>
                                        </p:attrNameLst>
                                      </p:cBhvr>
                                      <p:to>
                                        <p:strVal val="visible"/>
                                      </p:to>
                                    </p:set>
                                    <p:animEffect transition="in" filter="fade">
                                      <p:cBhvr>
                                        <p:cTn id="49" dur="500"/>
                                        <p:tgtEl>
                                          <p:spTgt spid="5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31"/>
                                        </p:tgtEl>
                                        <p:attrNameLst>
                                          <p:attrName>style.visibility</p:attrName>
                                        </p:attrNameLst>
                                      </p:cBhvr>
                                      <p:to>
                                        <p:strVal val="visible"/>
                                      </p:to>
                                    </p:set>
                                    <p:animEffect transition="in" filter="fade">
                                      <p:cBhvr>
                                        <p:cTn id="52" dur="500"/>
                                        <p:tgtEl>
                                          <p:spTgt spid="53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37"/>
                                        </p:tgtEl>
                                        <p:attrNameLst>
                                          <p:attrName>style.visibility</p:attrName>
                                        </p:attrNameLst>
                                      </p:cBhvr>
                                      <p:to>
                                        <p:strVal val="visible"/>
                                      </p:to>
                                    </p:set>
                                    <p:animEffect transition="in" filter="fade">
                                      <p:cBhvr>
                                        <p:cTn id="55" dur="500"/>
                                        <p:tgtEl>
                                          <p:spTgt spid="53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1"/>
                                        </p:tgtEl>
                                        <p:attrNameLst>
                                          <p:attrName>style.visibility</p:attrName>
                                        </p:attrNameLst>
                                      </p:cBhvr>
                                      <p:to>
                                        <p:strVal val="visible"/>
                                      </p:to>
                                    </p:set>
                                    <p:animEffect transition="in" filter="fade">
                                      <p:cBhvr>
                                        <p:cTn id="58" dur="500"/>
                                        <p:tgtEl>
                                          <p:spTgt spid="13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42"/>
                                        </p:tgtEl>
                                        <p:attrNameLst>
                                          <p:attrName>style.visibility</p:attrName>
                                        </p:attrNameLst>
                                      </p:cBhvr>
                                      <p:to>
                                        <p:strVal val="visible"/>
                                      </p:to>
                                    </p:set>
                                    <p:animEffect transition="in" filter="fade">
                                      <p:cBhvr>
                                        <p:cTn id="61" dur="500"/>
                                        <p:tgtEl>
                                          <p:spTgt spid="54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6"/>
                                        </p:tgtEl>
                                        <p:attrNameLst>
                                          <p:attrName>style.visibility</p:attrName>
                                        </p:attrNameLst>
                                      </p:cBhvr>
                                      <p:to>
                                        <p:strVal val="visible"/>
                                      </p:to>
                                    </p:set>
                                    <p:animEffect transition="in" filter="fade">
                                      <p:cBhvr>
                                        <p:cTn id="64" dur="500"/>
                                        <p:tgtEl>
                                          <p:spTgt spid="13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9"/>
                                        </p:tgtEl>
                                        <p:attrNameLst>
                                          <p:attrName>style.visibility</p:attrName>
                                        </p:attrNameLst>
                                      </p:cBhvr>
                                      <p:to>
                                        <p:strVal val="visible"/>
                                      </p:to>
                                    </p:set>
                                    <p:animEffect transition="in" filter="fade">
                                      <p:cBhvr>
                                        <p:cTn id="67" dur="500"/>
                                        <p:tgtEl>
                                          <p:spTgt spid="14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54"/>
                                        </p:tgtEl>
                                        <p:attrNameLst>
                                          <p:attrName>style.visibility</p:attrName>
                                        </p:attrNameLst>
                                      </p:cBhvr>
                                      <p:to>
                                        <p:strVal val="visible"/>
                                      </p:to>
                                    </p:set>
                                    <p:animEffect transition="in" filter="fade">
                                      <p:cBhvr>
                                        <p:cTn id="70" dur="500"/>
                                        <p:tgtEl>
                                          <p:spTgt spid="15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46"/>
                                        </p:tgtEl>
                                        <p:attrNameLst>
                                          <p:attrName>style.visibility</p:attrName>
                                        </p:attrNameLst>
                                      </p:cBhvr>
                                      <p:to>
                                        <p:strVal val="visible"/>
                                      </p:to>
                                    </p:set>
                                    <p:animEffect transition="in" filter="fade">
                                      <p:cBhvr>
                                        <p:cTn id="73" dur="500"/>
                                        <p:tgtEl>
                                          <p:spTgt spid="54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43"/>
                                        </p:tgtEl>
                                        <p:attrNameLst>
                                          <p:attrName>style.visibility</p:attrName>
                                        </p:attrNameLst>
                                      </p:cBhvr>
                                      <p:to>
                                        <p:strVal val="visible"/>
                                      </p:to>
                                    </p:set>
                                    <p:animEffect transition="in" filter="fade">
                                      <p:cBhvr>
                                        <p:cTn id="76" dur="500"/>
                                        <p:tgtEl>
                                          <p:spTgt spid="14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45"/>
                                        </p:tgtEl>
                                        <p:attrNameLst>
                                          <p:attrName>style.visibility</p:attrName>
                                        </p:attrNameLst>
                                      </p:cBhvr>
                                      <p:to>
                                        <p:strVal val="visible"/>
                                      </p:to>
                                    </p:set>
                                    <p:animEffect transition="in" filter="fade">
                                      <p:cBhvr>
                                        <p:cTn id="79" dur="500"/>
                                        <p:tgtEl>
                                          <p:spTgt spid="54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527"/>
                                        </p:tgtEl>
                                        <p:attrNameLst>
                                          <p:attrName>style.visibility</p:attrName>
                                        </p:attrNameLst>
                                      </p:cBhvr>
                                      <p:to>
                                        <p:strVal val="visible"/>
                                      </p:to>
                                    </p:set>
                                    <p:animEffect transition="in" filter="fade">
                                      <p:cBhvr>
                                        <p:cTn id="84" dur="500"/>
                                        <p:tgtEl>
                                          <p:spTgt spid="52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21"/>
                                        </p:tgtEl>
                                        <p:attrNameLst>
                                          <p:attrName>style.visibility</p:attrName>
                                        </p:attrNameLst>
                                      </p:cBhvr>
                                      <p:to>
                                        <p:strVal val="visible"/>
                                      </p:to>
                                    </p:set>
                                    <p:animEffect transition="in" filter="fade">
                                      <p:cBhvr>
                                        <p:cTn id="87" dur="500"/>
                                        <p:tgtEl>
                                          <p:spTgt spid="52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38"/>
                                        </p:tgtEl>
                                        <p:attrNameLst>
                                          <p:attrName>style.visibility</p:attrName>
                                        </p:attrNameLst>
                                      </p:cBhvr>
                                      <p:to>
                                        <p:strVal val="visible"/>
                                      </p:to>
                                    </p:set>
                                    <p:animEffect transition="in" filter="fade">
                                      <p:cBhvr>
                                        <p:cTn id="90" dur="500"/>
                                        <p:tgtEl>
                                          <p:spTgt spid="53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32"/>
                                        </p:tgtEl>
                                        <p:attrNameLst>
                                          <p:attrName>style.visibility</p:attrName>
                                        </p:attrNameLst>
                                      </p:cBhvr>
                                      <p:to>
                                        <p:strVal val="visible"/>
                                      </p:to>
                                    </p:set>
                                    <p:animEffect transition="in" filter="fade">
                                      <p:cBhvr>
                                        <p:cTn id="93" dur="500"/>
                                        <p:tgtEl>
                                          <p:spTgt spid="53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38"/>
                                        </p:tgtEl>
                                        <p:attrNameLst>
                                          <p:attrName>style.visibility</p:attrName>
                                        </p:attrNameLst>
                                      </p:cBhvr>
                                      <p:to>
                                        <p:strVal val="visible"/>
                                      </p:to>
                                    </p:set>
                                    <p:animEffect transition="in" filter="fade">
                                      <p:cBhvr>
                                        <p:cTn id="96" dur="500"/>
                                        <p:tgtEl>
                                          <p:spTgt spid="13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32"/>
                                        </p:tgtEl>
                                        <p:attrNameLst>
                                          <p:attrName>style.visibility</p:attrName>
                                        </p:attrNameLst>
                                      </p:cBhvr>
                                      <p:to>
                                        <p:strVal val="visible"/>
                                      </p:to>
                                    </p:set>
                                    <p:animEffect transition="in" filter="fade">
                                      <p:cBhvr>
                                        <p:cTn id="99" dur="500"/>
                                        <p:tgtEl>
                                          <p:spTgt spid="13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43"/>
                                        </p:tgtEl>
                                        <p:attrNameLst>
                                          <p:attrName>style.visibility</p:attrName>
                                        </p:attrNameLst>
                                      </p:cBhvr>
                                      <p:to>
                                        <p:strVal val="visible"/>
                                      </p:to>
                                    </p:set>
                                    <p:animEffect transition="in" filter="fade">
                                      <p:cBhvr>
                                        <p:cTn id="102" dur="500"/>
                                        <p:tgtEl>
                                          <p:spTgt spid="543"/>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44"/>
                                        </p:tgtEl>
                                        <p:attrNameLst>
                                          <p:attrName>style.visibility</p:attrName>
                                        </p:attrNameLst>
                                      </p:cBhvr>
                                      <p:to>
                                        <p:strVal val="visible"/>
                                      </p:to>
                                    </p:set>
                                    <p:animEffect transition="in" filter="fade">
                                      <p:cBhvr>
                                        <p:cTn id="107" dur="500"/>
                                        <p:tgtEl>
                                          <p:spTgt spid="144"/>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50"/>
                                        </p:tgtEl>
                                        <p:attrNameLst>
                                          <p:attrName>style.visibility</p:attrName>
                                        </p:attrNameLst>
                                      </p:cBhvr>
                                      <p:to>
                                        <p:strVal val="visible"/>
                                      </p:to>
                                    </p:set>
                                    <p:animEffect transition="in" filter="fade">
                                      <p:cBhvr>
                                        <p:cTn id="110" dur="500"/>
                                        <p:tgtEl>
                                          <p:spTgt spid="15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48"/>
                                        </p:tgtEl>
                                        <p:attrNameLst>
                                          <p:attrName>style.visibility</p:attrName>
                                        </p:attrNameLst>
                                      </p:cBhvr>
                                      <p:to>
                                        <p:strVal val="visible"/>
                                      </p:to>
                                    </p:set>
                                    <p:animEffect transition="in" filter="fade">
                                      <p:cBhvr>
                                        <p:cTn id="113" dur="500"/>
                                        <p:tgtEl>
                                          <p:spTgt spid="54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55"/>
                                        </p:tgtEl>
                                        <p:attrNameLst>
                                          <p:attrName>style.visibility</p:attrName>
                                        </p:attrNameLst>
                                      </p:cBhvr>
                                      <p:to>
                                        <p:strVal val="visible"/>
                                      </p:to>
                                    </p:set>
                                    <p:animEffect transition="in" filter="fade">
                                      <p:cBhvr>
                                        <p:cTn id="116" dur="500"/>
                                        <p:tgtEl>
                                          <p:spTgt spid="155"/>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547"/>
                                        </p:tgtEl>
                                        <p:attrNameLst>
                                          <p:attrName>style.visibility</p:attrName>
                                        </p:attrNameLst>
                                      </p:cBhvr>
                                      <p:to>
                                        <p:strVal val="visible"/>
                                      </p:to>
                                    </p:set>
                                    <p:animEffect transition="in" filter="fade">
                                      <p:cBhvr>
                                        <p:cTn id="119" dur="500"/>
                                        <p:tgtEl>
                                          <p:spTgt spid="547"/>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549"/>
                                        </p:tgtEl>
                                        <p:attrNameLst>
                                          <p:attrName>style.visibility</p:attrName>
                                        </p:attrNameLst>
                                      </p:cBhvr>
                                      <p:to>
                                        <p:strVal val="visible"/>
                                      </p:to>
                                    </p:set>
                                    <p:animEffect transition="in" filter="fade">
                                      <p:cBhvr>
                                        <p:cTn id="124" dur="500"/>
                                        <p:tgtEl>
                                          <p:spTgt spid="54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50"/>
                                        </p:tgtEl>
                                        <p:attrNameLst>
                                          <p:attrName>style.visibility</p:attrName>
                                        </p:attrNameLst>
                                      </p:cBhvr>
                                      <p:to>
                                        <p:strVal val="visible"/>
                                      </p:to>
                                    </p:set>
                                    <p:animEffect transition="in" filter="fade">
                                      <p:cBhvr>
                                        <p:cTn id="127" dur="500"/>
                                        <p:tgtEl>
                                          <p:spTgt spid="550"/>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53"/>
                                        </p:tgtEl>
                                        <p:attrNameLst>
                                          <p:attrName>style.visibility</p:attrName>
                                        </p:attrNameLst>
                                      </p:cBhvr>
                                      <p:to>
                                        <p:strVal val="visible"/>
                                      </p:to>
                                    </p:set>
                                    <p:animEffect transition="in" filter="fade">
                                      <p:cBhvr>
                                        <p:cTn id="130" dur="500"/>
                                        <p:tgtEl>
                                          <p:spTgt spid="553"/>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552"/>
                                        </p:tgtEl>
                                        <p:attrNameLst>
                                          <p:attrName>style.visibility</p:attrName>
                                        </p:attrNameLst>
                                      </p:cBhvr>
                                      <p:to>
                                        <p:strVal val="visible"/>
                                      </p:to>
                                    </p:set>
                                    <p:animEffect transition="in" filter="fade">
                                      <p:cBhvr>
                                        <p:cTn id="133" dur="500"/>
                                        <p:tgtEl>
                                          <p:spTgt spid="552"/>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55"/>
                                        </p:tgtEl>
                                        <p:attrNameLst>
                                          <p:attrName>style.visibility</p:attrName>
                                        </p:attrNameLst>
                                      </p:cBhvr>
                                      <p:to>
                                        <p:strVal val="visible"/>
                                      </p:to>
                                    </p:set>
                                    <p:animEffect transition="in" filter="fade">
                                      <p:cBhvr>
                                        <p:cTn id="136" dur="500"/>
                                        <p:tgtEl>
                                          <p:spTgt spid="555"/>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556"/>
                                        </p:tgtEl>
                                        <p:attrNameLst>
                                          <p:attrName>style.visibility</p:attrName>
                                        </p:attrNameLst>
                                      </p:cBhvr>
                                      <p:to>
                                        <p:strVal val="visible"/>
                                      </p:to>
                                    </p:set>
                                    <p:animEffect transition="in" filter="fade">
                                      <p:cBhvr>
                                        <p:cTn id="139" dur="500"/>
                                        <p:tgtEl>
                                          <p:spTgt spid="556"/>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557"/>
                                        </p:tgtEl>
                                        <p:attrNameLst>
                                          <p:attrName>style.visibility</p:attrName>
                                        </p:attrNameLst>
                                      </p:cBhvr>
                                      <p:to>
                                        <p:strVal val="visible"/>
                                      </p:to>
                                    </p:set>
                                    <p:animEffect transition="in" filter="fade">
                                      <p:cBhvr>
                                        <p:cTn id="142" dur="500"/>
                                        <p:tgtEl>
                                          <p:spTgt spid="557"/>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558"/>
                                        </p:tgtEl>
                                        <p:attrNameLst>
                                          <p:attrName>style.visibility</p:attrName>
                                        </p:attrNameLst>
                                      </p:cBhvr>
                                      <p:to>
                                        <p:strVal val="visible"/>
                                      </p:to>
                                    </p:set>
                                    <p:animEffect transition="in" filter="fade">
                                      <p:cBhvr>
                                        <p:cTn id="145" dur="500"/>
                                        <p:tgtEl>
                                          <p:spTgt spid="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 grpId="0"/>
      <p:bldP spid="515" grpId="0"/>
      <p:bldP spid="516" grpId="0"/>
      <p:bldP spid="517" grpId="0"/>
      <p:bldP spid="518" grpId="0"/>
      <p:bldP spid="520" grpId="0"/>
      <p:bldP spid="521" grpId="0"/>
      <p:bldP spid="525" grpId="0"/>
      <p:bldP spid="526" grpId="0"/>
      <p:bldP spid="527" grpId="0"/>
      <p:bldP spid="531" grpId="0"/>
      <p:bldP spid="532" grpId="0"/>
      <p:bldP spid="536" grpId="0"/>
      <p:bldP spid="537" grpId="0"/>
      <p:bldP spid="538" grpId="0"/>
      <p:bldP spid="542" grpId="0"/>
      <p:bldP spid="543" grpId="0"/>
      <p:bldP spid="131" grpId="0"/>
      <p:bldP spid="132" grpId="0"/>
      <p:bldP spid="136" grpId="0"/>
      <p:bldP spid="138" grpId="0"/>
      <p:bldP spid="142" grpId="0"/>
      <p:bldP spid="143" grpId="0"/>
      <p:bldP spid="144" grpId="0"/>
      <p:bldP spid="148" grpId="0"/>
      <p:bldP spid="149" grpId="0"/>
      <p:bldP spid="150" grpId="0"/>
      <p:bldP spid="154" grpId="0"/>
      <p:bldP spid="155" grpId="0"/>
      <p:bldP spid="159" grpId="0"/>
      <p:bldP spid="544" grpId="0"/>
      <p:bldP spid="545" grpId="0"/>
      <p:bldP spid="546" grpId="0"/>
      <p:bldP spid="547" grpId="0"/>
      <p:bldP spid="548" grpId="0"/>
      <p:bldP spid="549" grpId="0"/>
      <p:bldP spid="550" grpId="0"/>
      <p:bldP spid="552" grpId="0"/>
      <p:bldP spid="553" grpId="0"/>
      <p:bldP spid="555" grpId="0"/>
      <p:bldP spid="556" grpId="0"/>
      <p:bldP spid="557" grpId="0"/>
      <p:bldP spid="5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spect="1" noChangeArrowheads="1" noTextEdit="1"/>
          </p:cNvSpPr>
          <p:nvPr/>
        </p:nvSpPr>
        <p:spPr bwMode="auto">
          <a:xfrm>
            <a:off x="128588" y="835001"/>
            <a:ext cx="8959850" cy="3363913"/>
          </a:xfrm>
          <a:prstGeom prst="rect">
            <a:avLst/>
          </a:prstGeom>
          <a:no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4" name="Rectangle 5"/>
          <p:cNvSpPr>
            <a:spLocks noChangeArrowheads="1"/>
          </p:cNvSpPr>
          <p:nvPr/>
        </p:nvSpPr>
        <p:spPr bwMode="auto">
          <a:xfrm>
            <a:off x="128588" y="835001"/>
            <a:ext cx="8959850" cy="647700"/>
          </a:xfrm>
          <a:prstGeom prst="rect">
            <a:avLst/>
          </a:prstGeom>
          <a:solidFill>
            <a:srgbClr val="B4C6E7"/>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5" name="Rectangle 6"/>
          <p:cNvSpPr>
            <a:spLocks noChangeArrowheads="1"/>
          </p:cNvSpPr>
          <p:nvPr/>
        </p:nvSpPr>
        <p:spPr bwMode="auto">
          <a:xfrm>
            <a:off x="165101" y="1492226"/>
            <a:ext cx="298450"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No.</a:t>
            </a:r>
            <a:endParaRPr lang="en-US" altLang="en-US" dirty="0" smtClean="0">
              <a:solidFill>
                <a:prstClr val="black"/>
              </a:solidFill>
              <a:cs typeface="+mn-cs"/>
            </a:endParaRPr>
          </a:p>
        </p:txBody>
      </p:sp>
      <p:sp>
        <p:nvSpPr>
          <p:cNvPr id="296" name="Rectangle 7"/>
          <p:cNvSpPr>
            <a:spLocks noChangeArrowheads="1"/>
          </p:cNvSpPr>
          <p:nvPr/>
        </p:nvSpPr>
        <p:spPr bwMode="auto">
          <a:xfrm>
            <a:off x="2409826" y="1492226"/>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Dr.</a:t>
            </a:r>
            <a:endParaRPr lang="en-US" altLang="en-US" dirty="0" smtClean="0">
              <a:solidFill>
                <a:prstClr val="black"/>
              </a:solidFill>
              <a:cs typeface="+mn-cs"/>
            </a:endParaRPr>
          </a:p>
        </p:txBody>
      </p:sp>
      <p:sp>
        <p:nvSpPr>
          <p:cNvPr id="297" name="Rectangle 8"/>
          <p:cNvSpPr>
            <a:spLocks noChangeArrowheads="1"/>
          </p:cNvSpPr>
          <p:nvPr/>
        </p:nvSpPr>
        <p:spPr bwMode="auto">
          <a:xfrm>
            <a:off x="3108326" y="1492226"/>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Cr.</a:t>
            </a:r>
            <a:endParaRPr lang="en-US" altLang="en-US" dirty="0" smtClean="0">
              <a:solidFill>
                <a:prstClr val="black"/>
              </a:solidFill>
              <a:cs typeface="+mn-cs"/>
            </a:endParaRPr>
          </a:p>
        </p:txBody>
      </p:sp>
      <p:sp>
        <p:nvSpPr>
          <p:cNvPr id="298" name="Rectangle 9"/>
          <p:cNvSpPr>
            <a:spLocks noChangeArrowheads="1"/>
          </p:cNvSpPr>
          <p:nvPr/>
        </p:nvSpPr>
        <p:spPr bwMode="auto">
          <a:xfrm>
            <a:off x="3806826" y="1492226"/>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Dr.</a:t>
            </a:r>
            <a:endParaRPr lang="en-US" altLang="en-US" dirty="0" smtClean="0">
              <a:solidFill>
                <a:prstClr val="black"/>
              </a:solidFill>
              <a:cs typeface="+mn-cs"/>
            </a:endParaRPr>
          </a:p>
        </p:txBody>
      </p:sp>
      <p:sp>
        <p:nvSpPr>
          <p:cNvPr id="299" name="Rectangle 10"/>
          <p:cNvSpPr>
            <a:spLocks noChangeArrowheads="1"/>
          </p:cNvSpPr>
          <p:nvPr/>
        </p:nvSpPr>
        <p:spPr bwMode="auto">
          <a:xfrm>
            <a:off x="4505326" y="1492226"/>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Cr.</a:t>
            </a:r>
            <a:endParaRPr lang="en-US" altLang="en-US" dirty="0" smtClean="0">
              <a:solidFill>
                <a:prstClr val="black"/>
              </a:solidFill>
              <a:cs typeface="+mn-cs"/>
            </a:endParaRPr>
          </a:p>
        </p:txBody>
      </p:sp>
      <p:sp>
        <p:nvSpPr>
          <p:cNvPr id="300" name="Rectangle 11"/>
          <p:cNvSpPr>
            <a:spLocks noChangeArrowheads="1"/>
          </p:cNvSpPr>
          <p:nvPr/>
        </p:nvSpPr>
        <p:spPr bwMode="auto">
          <a:xfrm>
            <a:off x="5203826" y="1492226"/>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Dr.</a:t>
            </a:r>
            <a:endParaRPr lang="en-US" altLang="en-US" dirty="0" smtClean="0">
              <a:solidFill>
                <a:prstClr val="black"/>
              </a:solidFill>
              <a:cs typeface="+mn-cs"/>
            </a:endParaRPr>
          </a:p>
        </p:txBody>
      </p:sp>
      <p:sp>
        <p:nvSpPr>
          <p:cNvPr id="301" name="Rectangle 12"/>
          <p:cNvSpPr>
            <a:spLocks noChangeArrowheads="1"/>
          </p:cNvSpPr>
          <p:nvPr/>
        </p:nvSpPr>
        <p:spPr bwMode="auto">
          <a:xfrm>
            <a:off x="5903913" y="1492226"/>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Cr.</a:t>
            </a:r>
            <a:endParaRPr lang="en-US" altLang="en-US" dirty="0" smtClean="0">
              <a:solidFill>
                <a:prstClr val="black"/>
              </a:solidFill>
              <a:cs typeface="+mn-cs"/>
            </a:endParaRPr>
          </a:p>
        </p:txBody>
      </p:sp>
      <p:sp>
        <p:nvSpPr>
          <p:cNvPr id="302" name="Rectangle 13"/>
          <p:cNvSpPr>
            <a:spLocks noChangeArrowheads="1"/>
          </p:cNvSpPr>
          <p:nvPr/>
        </p:nvSpPr>
        <p:spPr bwMode="auto">
          <a:xfrm>
            <a:off x="6602413" y="1492226"/>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Dr.</a:t>
            </a:r>
            <a:endParaRPr lang="en-US" altLang="en-US" dirty="0" smtClean="0">
              <a:solidFill>
                <a:prstClr val="black"/>
              </a:solidFill>
              <a:cs typeface="+mn-cs"/>
            </a:endParaRPr>
          </a:p>
        </p:txBody>
      </p:sp>
      <p:sp>
        <p:nvSpPr>
          <p:cNvPr id="303" name="Rectangle 14"/>
          <p:cNvSpPr>
            <a:spLocks noChangeArrowheads="1"/>
          </p:cNvSpPr>
          <p:nvPr/>
        </p:nvSpPr>
        <p:spPr bwMode="auto">
          <a:xfrm>
            <a:off x="7300913" y="1492226"/>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Cr.</a:t>
            </a:r>
            <a:endParaRPr lang="en-US" altLang="en-US" dirty="0" smtClean="0">
              <a:solidFill>
                <a:prstClr val="black"/>
              </a:solidFill>
              <a:cs typeface="+mn-cs"/>
            </a:endParaRPr>
          </a:p>
        </p:txBody>
      </p:sp>
      <p:sp>
        <p:nvSpPr>
          <p:cNvPr id="304" name="Rectangle 15"/>
          <p:cNvSpPr>
            <a:spLocks noChangeArrowheads="1"/>
          </p:cNvSpPr>
          <p:nvPr/>
        </p:nvSpPr>
        <p:spPr bwMode="auto">
          <a:xfrm>
            <a:off x="7999413" y="1492226"/>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Dr.</a:t>
            </a:r>
            <a:endParaRPr lang="en-US" altLang="en-US" dirty="0" smtClean="0">
              <a:solidFill>
                <a:prstClr val="black"/>
              </a:solidFill>
              <a:cs typeface="+mn-cs"/>
            </a:endParaRPr>
          </a:p>
        </p:txBody>
      </p:sp>
      <p:sp>
        <p:nvSpPr>
          <p:cNvPr id="305" name="Rectangle 16"/>
          <p:cNvSpPr>
            <a:spLocks noChangeArrowheads="1"/>
          </p:cNvSpPr>
          <p:nvPr/>
        </p:nvSpPr>
        <p:spPr bwMode="auto">
          <a:xfrm>
            <a:off x="8669338" y="1492226"/>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Cr.</a:t>
            </a:r>
            <a:endParaRPr lang="en-US" altLang="en-US" dirty="0" smtClean="0">
              <a:solidFill>
                <a:prstClr val="black"/>
              </a:solidFill>
              <a:cs typeface="+mn-cs"/>
            </a:endParaRPr>
          </a:p>
        </p:txBody>
      </p:sp>
      <p:sp>
        <p:nvSpPr>
          <p:cNvPr id="306" name="Rectangle 17"/>
          <p:cNvSpPr>
            <a:spLocks noChangeArrowheads="1"/>
          </p:cNvSpPr>
          <p:nvPr/>
        </p:nvSpPr>
        <p:spPr bwMode="auto">
          <a:xfrm>
            <a:off x="184151" y="1701776"/>
            <a:ext cx="31591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101</a:t>
            </a:r>
            <a:endParaRPr lang="en-US" altLang="en-US" dirty="0" smtClean="0">
              <a:solidFill>
                <a:prstClr val="black"/>
              </a:solidFill>
              <a:cs typeface="+mn-cs"/>
            </a:endParaRPr>
          </a:p>
        </p:txBody>
      </p:sp>
      <p:sp>
        <p:nvSpPr>
          <p:cNvPr id="308" name="Rectangle 18"/>
          <p:cNvSpPr>
            <a:spLocks noChangeArrowheads="1"/>
          </p:cNvSpPr>
          <p:nvPr/>
        </p:nvSpPr>
        <p:spPr bwMode="auto">
          <a:xfrm>
            <a:off x="501651" y="1701776"/>
            <a:ext cx="409575"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Cash</a:t>
            </a:r>
            <a:endParaRPr lang="en-US" altLang="en-US" dirty="0" smtClean="0">
              <a:solidFill>
                <a:prstClr val="black"/>
              </a:solidFill>
              <a:cs typeface="+mn-cs"/>
            </a:endParaRPr>
          </a:p>
        </p:txBody>
      </p:sp>
      <p:sp>
        <p:nvSpPr>
          <p:cNvPr id="519" name="Rectangle 19"/>
          <p:cNvSpPr>
            <a:spLocks noChangeArrowheads="1"/>
          </p:cNvSpPr>
          <p:nvPr/>
        </p:nvSpPr>
        <p:spPr bwMode="auto">
          <a:xfrm>
            <a:off x="2373313" y="1701776"/>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13,000</a:t>
            </a:r>
            <a:endParaRPr lang="en-US" altLang="en-US" dirty="0" smtClean="0">
              <a:solidFill>
                <a:prstClr val="black"/>
              </a:solidFill>
              <a:cs typeface="+mn-cs"/>
            </a:endParaRPr>
          </a:p>
        </p:txBody>
      </p:sp>
      <p:sp>
        <p:nvSpPr>
          <p:cNvPr id="520" name="Rectangle 20"/>
          <p:cNvSpPr>
            <a:spLocks noChangeArrowheads="1"/>
          </p:cNvSpPr>
          <p:nvPr/>
        </p:nvSpPr>
        <p:spPr bwMode="auto">
          <a:xfrm>
            <a:off x="5167313" y="1701776"/>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13,000</a:t>
            </a:r>
            <a:endParaRPr lang="en-US" altLang="en-US" dirty="0" smtClean="0">
              <a:solidFill>
                <a:prstClr val="black"/>
              </a:solidFill>
              <a:cs typeface="+mn-cs"/>
            </a:endParaRPr>
          </a:p>
        </p:txBody>
      </p:sp>
      <p:sp>
        <p:nvSpPr>
          <p:cNvPr id="521" name="Rectangle 21"/>
          <p:cNvSpPr>
            <a:spLocks noChangeArrowheads="1"/>
          </p:cNvSpPr>
          <p:nvPr/>
        </p:nvSpPr>
        <p:spPr bwMode="auto">
          <a:xfrm>
            <a:off x="7961313" y="1701776"/>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13,000</a:t>
            </a:r>
            <a:endParaRPr lang="en-US" altLang="en-US" dirty="0" smtClean="0">
              <a:solidFill>
                <a:prstClr val="black"/>
              </a:solidFill>
              <a:cs typeface="+mn-cs"/>
            </a:endParaRPr>
          </a:p>
        </p:txBody>
      </p:sp>
      <p:sp>
        <p:nvSpPr>
          <p:cNvPr id="522" name="Rectangle 22"/>
          <p:cNvSpPr>
            <a:spLocks noChangeArrowheads="1"/>
          </p:cNvSpPr>
          <p:nvPr/>
        </p:nvSpPr>
        <p:spPr bwMode="auto">
          <a:xfrm>
            <a:off x="184151" y="1892276"/>
            <a:ext cx="31591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106</a:t>
            </a:r>
            <a:endParaRPr lang="en-US" altLang="en-US" dirty="0" smtClean="0">
              <a:solidFill>
                <a:prstClr val="black"/>
              </a:solidFill>
              <a:cs typeface="+mn-cs"/>
            </a:endParaRPr>
          </a:p>
        </p:txBody>
      </p:sp>
      <p:sp>
        <p:nvSpPr>
          <p:cNvPr id="523" name="Rectangle 23"/>
          <p:cNvSpPr>
            <a:spLocks noChangeArrowheads="1"/>
          </p:cNvSpPr>
          <p:nvPr/>
        </p:nvSpPr>
        <p:spPr bwMode="auto">
          <a:xfrm>
            <a:off x="501651" y="1892276"/>
            <a:ext cx="1371600" cy="1841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Accounts receivable</a:t>
            </a:r>
            <a:endParaRPr lang="en-US" altLang="en-US" dirty="0" smtClean="0">
              <a:solidFill>
                <a:prstClr val="black"/>
              </a:solidFill>
              <a:cs typeface="+mn-cs"/>
            </a:endParaRPr>
          </a:p>
        </p:txBody>
      </p:sp>
      <p:sp>
        <p:nvSpPr>
          <p:cNvPr id="524" name="Rectangle 24"/>
          <p:cNvSpPr>
            <a:spLocks noChangeArrowheads="1"/>
          </p:cNvSpPr>
          <p:nvPr/>
        </p:nvSpPr>
        <p:spPr bwMode="auto">
          <a:xfrm>
            <a:off x="2457451" y="1892276"/>
            <a:ext cx="438150"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8,000</a:t>
            </a:r>
            <a:endParaRPr lang="en-US" altLang="en-US" dirty="0" smtClean="0">
              <a:solidFill>
                <a:prstClr val="black"/>
              </a:solidFill>
              <a:cs typeface="+mn-cs"/>
            </a:endParaRPr>
          </a:p>
        </p:txBody>
      </p:sp>
      <p:sp>
        <p:nvSpPr>
          <p:cNvPr id="525" name="Rectangle 25"/>
          <p:cNvSpPr>
            <a:spLocks noChangeArrowheads="1"/>
          </p:cNvSpPr>
          <p:nvPr/>
        </p:nvSpPr>
        <p:spPr bwMode="auto">
          <a:xfrm>
            <a:off x="3640138" y="1892276"/>
            <a:ext cx="6619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(a) 9,000</a:t>
            </a:r>
            <a:endParaRPr lang="en-US" altLang="en-US" dirty="0" smtClean="0">
              <a:solidFill>
                <a:prstClr val="black"/>
              </a:solidFill>
              <a:cs typeface="+mn-cs"/>
            </a:endParaRPr>
          </a:p>
        </p:txBody>
      </p:sp>
      <p:sp>
        <p:nvSpPr>
          <p:cNvPr id="526" name="Rectangle 26"/>
          <p:cNvSpPr>
            <a:spLocks noChangeArrowheads="1"/>
          </p:cNvSpPr>
          <p:nvPr/>
        </p:nvSpPr>
        <p:spPr bwMode="auto">
          <a:xfrm>
            <a:off x="5167313" y="1892276"/>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17,000</a:t>
            </a:r>
            <a:endParaRPr lang="en-US" altLang="en-US" dirty="0" smtClean="0">
              <a:solidFill>
                <a:prstClr val="black"/>
              </a:solidFill>
              <a:cs typeface="+mn-cs"/>
            </a:endParaRPr>
          </a:p>
        </p:txBody>
      </p:sp>
      <p:sp>
        <p:nvSpPr>
          <p:cNvPr id="527" name="Rectangle 27"/>
          <p:cNvSpPr>
            <a:spLocks noChangeArrowheads="1"/>
          </p:cNvSpPr>
          <p:nvPr/>
        </p:nvSpPr>
        <p:spPr bwMode="auto">
          <a:xfrm>
            <a:off x="7961313" y="1892276"/>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17,000</a:t>
            </a:r>
            <a:endParaRPr lang="en-US" altLang="en-US" dirty="0" smtClean="0">
              <a:solidFill>
                <a:prstClr val="black"/>
              </a:solidFill>
              <a:cs typeface="+mn-cs"/>
            </a:endParaRPr>
          </a:p>
        </p:txBody>
      </p:sp>
      <p:sp>
        <p:nvSpPr>
          <p:cNvPr id="528" name="Rectangle 28"/>
          <p:cNvSpPr>
            <a:spLocks noChangeArrowheads="1"/>
          </p:cNvSpPr>
          <p:nvPr/>
        </p:nvSpPr>
        <p:spPr bwMode="auto">
          <a:xfrm>
            <a:off x="184151" y="2082776"/>
            <a:ext cx="31591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183</a:t>
            </a:r>
            <a:endParaRPr lang="en-US" altLang="en-US" dirty="0" smtClean="0">
              <a:solidFill>
                <a:prstClr val="black"/>
              </a:solidFill>
              <a:cs typeface="+mn-cs"/>
            </a:endParaRPr>
          </a:p>
        </p:txBody>
      </p:sp>
      <p:sp>
        <p:nvSpPr>
          <p:cNvPr id="529" name="Rectangle 29"/>
          <p:cNvSpPr>
            <a:spLocks noChangeArrowheads="1"/>
          </p:cNvSpPr>
          <p:nvPr/>
        </p:nvSpPr>
        <p:spPr bwMode="auto">
          <a:xfrm>
            <a:off x="501651" y="2082776"/>
            <a:ext cx="390525"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Land</a:t>
            </a:r>
            <a:endParaRPr lang="en-US" altLang="en-US" dirty="0" smtClean="0">
              <a:solidFill>
                <a:prstClr val="black"/>
              </a:solidFill>
              <a:cs typeface="+mn-cs"/>
            </a:endParaRPr>
          </a:p>
        </p:txBody>
      </p:sp>
      <p:sp>
        <p:nvSpPr>
          <p:cNvPr id="530" name="Rectangle 30"/>
          <p:cNvSpPr>
            <a:spLocks noChangeArrowheads="1"/>
          </p:cNvSpPr>
          <p:nvPr/>
        </p:nvSpPr>
        <p:spPr bwMode="auto">
          <a:xfrm>
            <a:off x="2373313" y="2082776"/>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85,000</a:t>
            </a:r>
            <a:endParaRPr lang="en-US" altLang="en-US" dirty="0" smtClean="0">
              <a:solidFill>
                <a:prstClr val="black"/>
              </a:solidFill>
              <a:cs typeface="+mn-cs"/>
            </a:endParaRPr>
          </a:p>
        </p:txBody>
      </p:sp>
      <p:sp>
        <p:nvSpPr>
          <p:cNvPr id="531" name="Rectangle 31"/>
          <p:cNvSpPr>
            <a:spLocks noChangeArrowheads="1"/>
          </p:cNvSpPr>
          <p:nvPr/>
        </p:nvSpPr>
        <p:spPr bwMode="auto">
          <a:xfrm>
            <a:off x="5167313" y="2082776"/>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85,000</a:t>
            </a:r>
            <a:endParaRPr lang="en-US" altLang="en-US" dirty="0" smtClean="0">
              <a:solidFill>
                <a:prstClr val="black"/>
              </a:solidFill>
              <a:cs typeface="+mn-cs"/>
            </a:endParaRPr>
          </a:p>
        </p:txBody>
      </p:sp>
      <p:sp>
        <p:nvSpPr>
          <p:cNvPr id="532" name="Rectangle 32"/>
          <p:cNvSpPr>
            <a:spLocks noChangeArrowheads="1"/>
          </p:cNvSpPr>
          <p:nvPr/>
        </p:nvSpPr>
        <p:spPr bwMode="auto">
          <a:xfrm>
            <a:off x="7961313" y="2082776"/>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85,000</a:t>
            </a:r>
            <a:endParaRPr lang="en-US" altLang="en-US" dirty="0" smtClean="0">
              <a:solidFill>
                <a:prstClr val="black"/>
              </a:solidFill>
              <a:cs typeface="+mn-cs"/>
            </a:endParaRPr>
          </a:p>
        </p:txBody>
      </p:sp>
      <p:sp>
        <p:nvSpPr>
          <p:cNvPr id="533" name="Rectangle 33"/>
          <p:cNvSpPr>
            <a:spLocks noChangeArrowheads="1"/>
          </p:cNvSpPr>
          <p:nvPr/>
        </p:nvSpPr>
        <p:spPr bwMode="auto">
          <a:xfrm>
            <a:off x="184151" y="2273276"/>
            <a:ext cx="31591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201</a:t>
            </a:r>
            <a:endParaRPr lang="en-US" altLang="en-US" dirty="0" smtClean="0">
              <a:solidFill>
                <a:prstClr val="black"/>
              </a:solidFill>
              <a:cs typeface="+mn-cs"/>
            </a:endParaRPr>
          </a:p>
        </p:txBody>
      </p:sp>
      <p:sp>
        <p:nvSpPr>
          <p:cNvPr id="534" name="Rectangle 34"/>
          <p:cNvSpPr>
            <a:spLocks noChangeArrowheads="1"/>
          </p:cNvSpPr>
          <p:nvPr/>
        </p:nvSpPr>
        <p:spPr bwMode="auto">
          <a:xfrm>
            <a:off x="501651" y="2273276"/>
            <a:ext cx="1209675" cy="1841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Accounts payable</a:t>
            </a:r>
            <a:endParaRPr lang="en-US" altLang="en-US" dirty="0" smtClean="0">
              <a:solidFill>
                <a:prstClr val="black"/>
              </a:solidFill>
              <a:cs typeface="+mn-cs"/>
            </a:endParaRPr>
          </a:p>
        </p:txBody>
      </p:sp>
      <p:sp>
        <p:nvSpPr>
          <p:cNvPr id="535" name="Rectangle 35"/>
          <p:cNvSpPr>
            <a:spLocks noChangeArrowheads="1"/>
          </p:cNvSpPr>
          <p:nvPr/>
        </p:nvSpPr>
        <p:spPr bwMode="auto">
          <a:xfrm>
            <a:off x="3071813" y="2273276"/>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10,000</a:t>
            </a:r>
            <a:endParaRPr lang="en-US" altLang="en-US" dirty="0" smtClean="0">
              <a:solidFill>
                <a:prstClr val="black"/>
              </a:solidFill>
              <a:cs typeface="+mn-cs"/>
            </a:endParaRPr>
          </a:p>
        </p:txBody>
      </p:sp>
      <p:sp>
        <p:nvSpPr>
          <p:cNvPr id="536" name="Rectangle 36"/>
          <p:cNvSpPr>
            <a:spLocks noChangeArrowheads="1"/>
          </p:cNvSpPr>
          <p:nvPr/>
        </p:nvSpPr>
        <p:spPr bwMode="auto">
          <a:xfrm>
            <a:off x="4338638" y="2273276"/>
            <a:ext cx="6619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(b) 2,000</a:t>
            </a:r>
            <a:endParaRPr lang="en-US" altLang="en-US" dirty="0" smtClean="0">
              <a:solidFill>
                <a:prstClr val="black"/>
              </a:solidFill>
              <a:cs typeface="+mn-cs"/>
            </a:endParaRPr>
          </a:p>
        </p:txBody>
      </p:sp>
      <p:sp>
        <p:nvSpPr>
          <p:cNvPr id="537" name="Rectangle 37"/>
          <p:cNvSpPr>
            <a:spLocks noChangeArrowheads="1"/>
          </p:cNvSpPr>
          <p:nvPr/>
        </p:nvSpPr>
        <p:spPr bwMode="auto">
          <a:xfrm>
            <a:off x="5865813" y="2273276"/>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12,000</a:t>
            </a:r>
            <a:endParaRPr lang="en-US" altLang="en-US" dirty="0" smtClean="0">
              <a:solidFill>
                <a:prstClr val="black"/>
              </a:solidFill>
              <a:cs typeface="+mn-cs"/>
            </a:endParaRPr>
          </a:p>
        </p:txBody>
      </p:sp>
      <p:sp>
        <p:nvSpPr>
          <p:cNvPr id="538" name="Rectangle 38"/>
          <p:cNvSpPr>
            <a:spLocks noChangeArrowheads="1"/>
          </p:cNvSpPr>
          <p:nvPr/>
        </p:nvSpPr>
        <p:spPr bwMode="auto">
          <a:xfrm>
            <a:off x="8594726" y="2273276"/>
            <a:ext cx="522287"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12,000</a:t>
            </a:r>
            <a:endParaRPr lang="en-US" altLang="en-US" dirty="0" smtClean="0">
              <a:solidFill>
                <a:prstClr val="black"/>
              </a:solidFill>
              <a:cs typeface="+mn-cs"/>
            </a:endParaRPr>
          </a:p>
        </p:txBody>
      </p:sp>
      <p:sp>
        <p:nvSpPr>
          <p:cNvPr id="539" name="Rectangle 39"/>
          <p:cNvSpPr>
            <a:spLocks noChangeArrowheads="1"/>
          </p:cNvSpPr>
          <p:nvPr/>
        </p:nvSpPr>
        <p:spPr bwMode="auto">
          <a:xfrm>
            <a:off x="184151" y="2463776"/>
            <a:ext cx="31591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251</a:t>
            </a:r>
            <a:endParaRPr lang="en-US" altLang="en-US" dirty="0" smtClean="0">
              <a:solidFill>
                <a:prstClr val="black"/>
              </a:solidFill>
              <a:cs typeface="+mn-cs"/>
            </a:endParaRPr>
          </a:p>
        </p:txBody>
      </p:sp>
      <p:sp>
        <p:nvSpPr>
          <p:cNvPr id="540" name="Rectangle 40"/>
          <p:cNvSpPr>
            <a:spLocks noChangeArrowheads="1"/>
          </p:cNvSpPr>
          <p:nvPr/>
        </p:nvSpPr>
        <p:spPr bwMode="auto">
          <a:xfrm>
            <a:off x="501651" y="2463776"/>
            <a:ext cx="1704975"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Long-term notes payable</a:t>
            </a:r>
            <a:endParaRPr lang="en-US" altLang="en-US" dirty="0" smtClean="0">
              <a:solidFill>
                <a:prstClr val="black"/>
              </a:solidFill>
              <a:cs typeface="+mn-cs"/>
            </a:endParaRPr>
          </a:p>
        </p:txBody>
      </p:sp>
      <p:sp>
        <p:nvSpPr>
          <p:cNvPr id="541" name="Rectangle 41"/>
          <p:cNvSpPr>
            <a:spLocks noChangeArrowheads="1"/>
          </p:cNvSpPr>
          <p:nvPr/>
        </p:nvSpPr>
        <p:spPr bwMode="auto">
          <a:xfrm>
            <a:off x="3071813" y="2463776"/>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33,000</a:t>
            </a:r>
            <a:endParaRPr lang="en-US" altLang="en-US" dirty="0" smtClean="0">
              <a:solidFill>
                <a:prstClr val="black"/>
              </a:solidFill>
              <a:cs typeface="+mn-cs"/>
            </a:endParaRPr>
          </a:p>
        </p:txBody>
      </p:sp>
      <p:sp>
        <p:nvSpPr>
          <p:cNvPr id="542" name="Rectangle 42"/>
          <p:cNvSpPr>
            <a:spLocks noChangeArrowheads="1"/>
          </p:cNvSpPr>
          <p:nvPr/>
        </p:nvSpPr>
        <p:spPr bwMode="auto">
          <a:xfrm>
            <a:off x="5865813" y="2463776"/>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33,000</a:t>
            </a:r>
            <a:endParaRPr lang="en-US" altLang="en-US" dirty="0" smtClean="0">
              <a:solidFill>
                <a:prstClr val="black"/>
              </a:solidFill>
              <a:cs typeface="+mn-cs"/>
            </a:endParaRPr>
          </a:p>
        </p:txBody>
      </p:sp>
      <p:sp>
        <p:nvSpPr>
          <p:cNvPr id="543" name="Rectangle 43"/>
          <p:cNvSpPr>
            <a:spLocks noChangeArrowheads="1"/>
          </p:cNvSpPr>
          <p:nvPr/>
        </p:nvSpPr>
        <p:spPr bwMode="auto">
          <a:xfrm>
            <a:off x="8594726" y="2463776"/>
            <a:ext cx="522287"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33,000</a:t>
            </a:r>
            <a:endParaRPr lang="en-US" altLang="en-US" dirty="0" smtClean="0">
              <a:solidFill>
                <a:prstClr val="black"/>
              </a:solidFill>
              <a:cs typeface="+mn-cs"/>
            </a:endParaRPr>
          </a:p>
        </p:txBody>
      </p:sp>
      <p:sp>
        <p:nvSpPr>
          <p:cNvPr id="128" name="Rectangle 44"/>
          <p:cNvSpPr>
            <a:spLocks noChangeArrowheads="1"/>
          </p:cNvSpPr>
          <p:nvPr/>
        </p:nvSpPr>
        <p:spPr bwMode="auto">
          <a:xfrm>
            <a:off x="184151" y="2655864"/>
            <a:ext cx="31591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301</a:t>
            </a:r>
            <a:endParaRPr lang="en-US" altLang="en-US" dirty="0" smtClean="0">
              <a:solidFill>
                <a:prstClr val="black"/>
              </a:solidFill>
              <a:cs typeface="+mn-cs"/>
            </a:endParaRPr>
          </a:p>
        </p:txBody>
      </p:sp>
      <p:sp>
        <p:nvSpPr>
          <p:cNvPr id="129" name="Rectangle 45"/>
          <p:cNvSpPr>
            <a:spLocks noChangeArrowheads="1"/>
          </p:cNvSpPr>
          <p:nvPr/>
        </p:nvSpPr>
        <p:spPr bwMode="auto">
          <a:xfrm>
            <a:off x="501651" y="2655864"/>
            <a:ext cx="1006475"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Magic, Capital</a:t>
            </a:r>
            <a:endParaRPr lang="en-US" altLang="en-US" dirty="0" smtClean="0">
              <a:solidFill>
                <a:prstClr val="black"/>
              </a:solidFill>
              <a:cs typeface="+mn-cs"/>
            </a:endParaRPr>
          </a:p>
        </p:txBody>
      </p:sp>
      <p:sp>
        <p:nvSpPr>
          <p:cNvPr id="130" name="Rectangle 46"/>
          <p:cNvSpPr>
            <a:spLocks noChangeArrowheads="1"/>
          </p:cNvSpPr>
          <p:nvPr/>
        </p:nvSpPr>
        <p:spPr bwMode="auto">
          <a:xfrm>
            <a:off x="3071813" y="2655864"/>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75,000</a:t>
            </a:r>
            <a:endParaRPr lang="en-US" altLang="en-US" dirty="0" smtClean="0">
              <a:solidFill>
                <a:prstClr val="black"/>
              </a:solidFill>
              <a:cs typeface="+mn-cs"/>
            </a:endParaRPr>
          </a:p>
        </p:txBody>
      </p:sp>
      <p:sp>
        <p:nvSpPr>
          <p:cNvPr id="131" name="Rectangle 47"/>
          <p:cNvSpPr>
            <a:spLocks noChangeArrowheads="1"/>
          </p:cNvSpPr>
          <p:nvPr/>
        </p:nvSpPr>
        <p:spPr bwMode="auto">
          <a:xfrm>
            <a:off x="5865813" y="2655864"/>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75,000</a:t>
            </a:r>
            <a:endParaRPr lang="en-US" altLang="en-US" dirty="0" smtClean="0">
              <a:solidFill>
                <a:prstClr val="black"/>
              </a:solidFill>
              <a:cs typeface="+mn-cs"/>
            </a:endParaRPr>
          </a:p>
        </p:txBody>
      </p:sp>
      <p:sp>
        <p:nvSpPr>
          <p:cNvPr id="132" name="Rectangle 48"/>
          <p:cNvSpPr>
            <a:spLocks noChangeArrowheads="1"/>
          </p:cNvSpPr>
          <p:nvPr/>
        </p:nvSpPr>
        <p:spPr bwMode="auto">
          <a:xfrm>
            <a:off x="8594726" y="2655864"/>
            <a:ext cx="522287"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75,000</a:t>
            </a:r>
            <a:endParaRPr lang="en-US" altLang="en-US" dirty="0" smtClean="0">
              <a:solidFill>
                <a:prstClr val="black"/>
              </a:solidFill>
              <a:cs typeface="+mn-cs"/>
            </a:endParaRPr>
          </a:p>
        </p:txBody>
      </p:sp>
      <p:sp>
        <p:nvSpPr>
          <p:cNvPr id="133" name="Rectangle 49"/>
          <p:cNvSpPr>
            <a:spLocks noChangeArrowheads="1"/>
          </p:cNvSpPr>
          <p:nvPr/>
        </p:nvSpPr>
        <p:spPr bwMode="auto">
          <a:xfrm>
            <a:off x="184151" y="2846364"/>
            <a:ext cx="31591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302</a:t>
            </a:r>
            <a:endParaRPr lang="en-US" altLang="en-US" dirty="0" smtClean="0">
              <a:solidFill>
                <a:prstClr val="black"/>
              </a:solidFill>
              <a:cs typeface="+mn-cs"/>
            </a:endParaRPr>
          </a:p>
        </p:txBody>
      </p:sp>
      <p:sp>
        <p:nvSpPr>
          <p:cNvPr id="134" name="Rectangle 50"/>
          <p:cNvSpPr>
            <a:spLocks noChangeArrowheads="1"/>
          </p:cNvSpPr>
          <p:nvPr/>
        </p:nvSpPr>
        <p:spPr bwMode="auto">
          <a:xfrm>
            <a:off x="501651" y="2846364"/>
            <a:ext cx="1360487"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Magic, Withdrawals</a:t>
            </a:r>
            <a:endParaRPr lang="en-US" altLang="en-US" dirty="0" smtClean="0">
              <a:solidFill>
                <a:prstClr val="black"/>
              </a:solidFill>
              <a:cs typeface="+mn-cs"/>
            </a:endParaRPr>
          </a:p>
        </p:txBody>
      </p:sp>
      <p:sp>
        <p:nvSpPr>
          <p:cNvPr id="135" name="Rectangle 51"/>
          <p:cNvSpPr>
            <a:spLocks noChangeArrowheads="1"/>
          </p:cNvSpPr>
          <p:nvPr/>
        </p:nvSpPr>
        <p:spPr bwMode="auto">
          <a:xfrm>
            <a:off x="2373313" y="2846364"/>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20,000</a:t>
            </a:r>
            <a:endParaRPr lang="en-US" altLang="en-US" dirty="0" smtClean="0">
              <a:solidFill>
                <a:prstClr val="black"/>
              </a:solidFill>
              <a:cs typeface="+mn-cs"/>
            </a:endParaRPr>
          </a:p>
        </p:txBody>
      </p:sp>
      <p:sp>
        <p:nvSpPr>
          <p:cNvPr id="136" name="Rectangle 52"/>
          <p:cNvSpPr>
            <a:spLocks noChangeArrowheads="1"/>
          </p:cNvSpPr>
          <p:nvPr/>
        </p:nvSpPr>
        <p:spPr bwMode="auto">
          <a:xfrm>
            <a:off x="5167313" y="2846364"/>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20,000</a:t>
            </a:r>
            <a:endParaRPr lang="en-US" altLang="en-US" dirty="0" smtClean="0">
              <a:solidFill>
                <a:prstClr val="black"/>
              </a:solidFill>
              <a:cs typeface="+mn-cs"/>
            </a:endParaRPr>
          </a:p>
        </p:txBody>
      </p:sp>
      <p:sp>
        <p:nvSpPr>
          <p:cNvPr id="138" name="Rectangle 53"/>
          <p:cNvSpPr>
            <a:spLocks noChangeArrowheads="1"/>
          </p:cNvSpPr>
          <p:nvPr/>
        </p:nvSpPr>
        <p:spPr bwMode="auto">
          <a:xfrm>
            <a:off x="7961313" y="2846364"/>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20,000</a:t>
            </a:r>
            <a:endParaRPr lang="en-US" altLang="en-US" dirty="0" smtClean="0">
              <a:solidFill>
                <a:prstClr val="black"/>
              </a:solidFill>
              <a:cs typeface="+mn-cs"/>
            </a:endParaRPr>
          </a:p>
        </p:txBody>
      </p:sp>
      <p:sp>
        <p:nvSpPr>
          <p:cNvPr id="139" name="Rectangle 54"/>
          <p:cNvSpPr>
            <a:spLocks noChangeArrowheads="1"/>
          </p:cNvSpPr>
          <p:nvPr/>
        </p:nvSpPr>
        <p:spPr bwMode="auto">
          <a:xfrm>
            <a:off x="184151" y="3036864"/>
            <a:ext cx="31591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401</a:t>
            </a:r>
            <a:endParaRPr lang="en-US" altLang="en-US" dirty="0" smtClean="0">
              <a:solidFill>
                <a:prstClr val="black"/>
              </a:solidFill>
              <a:cs typeface="+mn-cs"/>
            </a:endParaRPr>
          </a:p>
        </p:txBody>
      </p:sp>
      <p:sp>
        <p:nvSpPr>
          <p:cNvPr id="140" name="Rectangle 55"/>
          <p:cNvSpPr>
            <a:spLocks noChangeArrowheads="1"/>
          </p:cNvSpPr>
          <p:nvPr/>
        </p:nvSpPr>
        <p:spPr bwMode="auto">
          <a:xfrm>
            <a:off x="501651" y="3036864"/>
            <a:ext cx="89376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Fees earned</a:t>
            </a:r>
            <a:endParaRPr lang="en-US" altLang="en-US" dirty="0" smtClean="0">
              <a:solidFill>
                <a:prstClr val="black"/>
              </a:solidFill>
              <a:cs typeface="+mn-cs"/>
            </a:endParaRPr>
          </a:p>
        </p:txBody>
      </p:sp>
      <p:sp>
        <p:nvSpPr>
          <p:cNvPr id="141" name="Rectangle 56"/>
          <p:cNvSpPr>
            <a:spLocks noChangeArrowheads="1"/>
          </p:cNvSpPr>
          <p:nvPr/>
        </p:nvSpPr>
        <p:spPr bwMode="auto">
          <a:xfrm>
            <a:off x="3071813" y="3036864"/>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70,000</a:t>
            </a:r>
            <a:endParaRPr lang="en-US" altLang="en-US" dirty="0" smtClean="0">
              <a:solidFill>
                <a:prstClr val="black"/>
              </a:solidFill>
              <a:cs typeface="+mn-cs"/>
            </a:endParaRPr>
          </a:p>
        </p:txBody>
      </p:sp>
      <p:sp>
        <p:nvSpPr>
          <p:cNvPr id="142" name="Rectangle 57"/>
          <p:cNvSpPr>
            <a:spLocks noChangeArrowheads="1"/>
          </p:cNvSpPr>
          <p:nvPr/>
        </p:nvSpPr>
        <p:spPr bwMode="auto">
          <a:xfrm>
            <a:off x="4338638" y="3036864"/>
            <a:ext cx="6619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(a) 9,000</a:t>
            </a:r>
            <a:endParaRPr lang="en-US" altLang="en-US" dirty="0" smtClean="0">
              <a:solidFill>
                <a:prstClr val="black"/>
              </a:solidFill>
              <a:cs typeface="+mn-cs"/>
            </a:endParaRPr>
          </a:p>
        </p:txBody>
      </p:sp>
      <p:sp>
        <p:nvSpPr>
          <p:cNvPr id="143" name="Rectangle 58"/>
          <p:cNvSpPr>
            <a:spLocks noChangeArrowheads="1"/>
          </p:cNvSpPr>
          <p:nvPr/>
        </p:nvSpPr>
        <p:spPr bwMode="auto">
          <a:xfrm>
            <a:off x="5865813" y="3036864"/>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79,000</a:t>
            </a:r>
            <a:endParaRPr lang="en-US" altLang="en-US" dirty="0" smtClean="0">
              <a:solidFill>
                <a:prstClr val="black"/>
              </a:solidFill>
              <a:cs typeface="+mn-cs"/>
            </a:endParaRPr>
          </a:p>
        </p:txBody>
      </p:sp>
      <p:sp>
        <p:nvSpPr>
          <p:cNvPr id="144" name="Rectangle 59"/>
          <p:cNvSpPr>
            <a:spLocks noChangeArrowheads="1"/>
          </p:cNvSpPr>
          <p:nvPr/>
        </p:nvSpPr>
        <p:spPr bwMode="auto">
          <a:xfrm>
            <a:off x="7262813" y="3036864"/>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79,000</a:t>
            </a:r>
            <a:endParaRPr lang="en-US" altLang="en-US" dirty="0" smtClean="0">
              <a:solidFill>
                <a:prstClr val="black"/>
              </a:solidFill>
              <a:cs typeface="+mn-cs"/>
            </a:endParaRPr>
          </a:p>
        </p:txBody>
      </p:sp>
      <p:sp>
        <p:nvSpPr>
          <p:cNvPr id="145" name="Rectangle 60"/>
          <p:cNvSpPr>
            <a:spLocks noChangeArrowheads="1"/>
          </p:cNvSpPr>
          <p:nvPr/>
        </p:nvSpPr>
        <p:spPr bwMode="auto">
          <a:xfrm>
            <a:off x="184151" y="3227364"/>
            <a:ext cx="31591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622</a:t>
            </a:r>
            <a:endParaRPr lang="en-US" altLang="en-US" dirty="0" smtClean="0">
              <a:solidFill>
                <a:prstClr val="black"/>
              </a:solidFill>
              <a:cs typeface="+mn-cs"/>
            </a:endParaRPr>
          </a:p>
        </p:txBody>
      </p:sp>
      <p:sp>
        <p:nvSpPr>
          <p:cNvPr id="146" name="Rectangle 61"/>
          <p:cNvSpPr>
            <a:spLocks noChangeArrowheads="1"/>
          </p:cNvSpPr>
          <p:nvPr/>
        </p:nvSpPr>
        <p:spPr bwMode="auto">
          <a:xfrm>
            <a:off x="501651" y="3227364"/>
            <a:ext cx="121126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Salaries expense</a:t>
            </a:r>
            <a:endParaRPr lang="en-US" altLang="en-US" dirty="0" smtClean="0">
              <a:solidFill>
                <a:prstClr val="black"/>
              </a:solidFill>
              <a:cs typeface="+mn-cs"/>
            </a:endParaRPr>
          </a:p>
        </p:txBody>
      </p:sp>
      <p:sp>
        <p:nvSpPr>
          <p:cNvPr id="147" name="Rectangle 62"/>
          <p:cNvSpPr>
            <a:spLocks noChangeArrowheads="1"/>
          </p:cNvSpPr>
          <p:nvPr/>
        </p:nvSpPr>
        <p:spPr bwMode="auto">
          <a:xfrm>
            <a:off x="2373313" y="3227364"/>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54,000</a:t>
            </a:r>
            <a:endParaRPr lang="en-US" altLang="en-US" dirty="0" smtClean="0">
              <a:solidFill>
                <a:prstClr val="black"/>
              </a:solidFill>
              <a:cs typeface="+mn-cs"/>
            </a:endParaRPr>
          </a:p>
        </p:txBody>
      </p:sp>
      <p:sp>
        <p:nvSpPr>
          <p:cNvPr id="148" name="Rectangle 63"/>
          <p:cNvSpPr>
            <a:spLocks noChangeArrowheads="1"/>
          </p:cNvSpPr>
          <p:nvPr/>
        </p:nvSpPr>
        <p:spPr bwMode="auto">
          <a:xfrm>
            <a:off x="3640138" y="3227364"/>
            <a:ext cx="6619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(b) 2,000</a:t>
            </a:r>
            <a:endParaRPr lang="en-US" altLang="en-US" dirty="0" smtClean="0">
              <a:solidFill>
                <a:prstClr val="black"/>
              </a:solidFill>
              <a:cs typeface="+mn-cs"/>
            </a:endParaRPr>
          </a:p>
        </p:txBody>
      </p:sp>
      <p:sp>
        <p:nvSpPr>
          <p:cNvPr id="149" name="Rectangle 64"/>
          <p:cNvSpPr>
            <a:spLocks noChangeArrowheads="1"/>
          </p:cNvSpPr>
          <p:nvPr/>
        </p:nvSpPr>
        <p:spPr bwMode="auto">
          <a:xfrm>
            <a:off x="5167313" y="3227364"/>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56,000</a:t>
            </a:r>
            <a:endParaRPr lang="en-US" altLang="en-US" dirty="0" smtClean="0">
              <a:solidFill>
                <a:prstClr val="black"/>
              </a:solidFill>
              <a:cs typeface="+mn-cs"/>
            </a:endParaRPr>
          </a:p>
        </p:txBody>
      </p:sp>
      <p:sp>
        <p:nvSpPr>
          <p:cNvPr id="150" name="Rectangle 65"/>
          <p:cNvSpPr>
            <a:spLocks noChangeArrowheads="1"/>
          </p:cNvSpPr>
          <p:nvPr/>
        </p:nvSpPr>
        <p:spPr bwMode="auto">
          <a:xfrm>
            <a:off x="6564313" y="3227364"/>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56,000</a:t>
            </a:r>
            <a:endParaRPr lang="en-US" altLang="en-US" dirty="0" smtClean="0">
              <a:solidFill>
                <a:prstClr val="black"/>
              </a:solidFill>
              <a:cs typeface="+mn-cs"/>
            </a:endParaRPr>
          </a:p>
        </p:txBody>
      </p:sp>
      <p:sp>
        <p:nvSpPr>
          <p:cNvPr id="151" name="Rectangle 66"/>
          <p:cNvSpPr>
            <a:spLocks noChangeArrowheads="1"/>
          </p:cNvSpPr>
          <p:nvPr/>
        </p:nvSpPr>
        <p:spPr bwMode="auto">
          <a:xfrm>
            <a:off x="184151" y="3417864"/>
            <a:ext cx="31591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650</a:t>
            </a:r>
            <a:endParaRPr lang="en-US" altLang="en-US" dirty="0" smtClean="0">
              <a:solidFill>
                <a:prstClr val="black"/>
              </a:solidFill>
              <a:cs typeface="+mn-cs"/>
            </a:endParaRPr>
          </a:p>
        </p:txBody>
      </p:sp>
      <p:sp>
        <p:nvSpPr>
          <p:cNvPr id="152" name="Rectangle 67"/>
          <p:cNvSpPr>
            <a:spLocks noChangeArrowheads="1"/>
          </p:cNvSpPr>
          <p:nvPr/>
        </p:nvSpPr>
        <p:spPr bwMode="auto">
          <a:xfrm>
            <a:off x="501651" y="3417864"/>
            <a:ext cx="1647825"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Office supplies expense</a:t>
            </a:r>
            <a:endParaRPr lang="en-US" altLang="en-US" dirty="0" smtClean="0">
              <a:solidFill>
                <a:prstClr val="black"/>
              </a:solidFill>
              <a:cs typeface="+mn-cs"/>
            </a:endParaRPr>
          </a:p>
        </p:txBody>
      </p:sp>
      <p:sp>
        <p:nvSpPr>
          <p:cNvPr id="153" name="Rectangle 68"/>
          <p:cNvSpPr>
            <a:spLocks noChangeArrowheads="1"/>
          </p:cNvSpPr>
          <p:nvPr/>
        </p:nvSpPr>
        <p:spPr bwMode="auto">
          <a:xfrm>
            <a:off x="2457451" y="3417864"/>
            <a:ext cx="438150"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8,000</a:t>
            </a:r>
            <a:endParaRPr lang="en-US" altLang="en-US" dirty="0" smtClean="0">
              <a:solidFill>
                <a:prstClr val="black"/>
              </a:solidFill>
              <a:cs typeface="+mn-cs"/>
            </a:endParaRPr>
          </a:p>
        </p:txBody>
      </p:sp>
      <p:sp>
        <p:nvSpPr>
          <p:cNvPr id="154" name="Rectangle 69"/>
          <p:cNvSpPr>
            <a:spLocks noChangeArrowheads="1"/>
          </p:cNvSpPr>
          <p:nvPr/>
        </p:nvSpPr>
        <p:spPr bwMode="auto">
          <a:xfrm>
            <a:off x="5251451" y="3417864"/>
            <a:ext cx="438150"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8,000</a:t>
            </a:r>
            <a:endParaRPr lang="en-US" altLang="en-US" dirty="0" smtClean="0">
              <a:solidFill>
                <a:prstClr val="black"/>
              </a:solidFill>
              <a:cs typeface="+mn-cs"/>
            </a:endParaRPr>
          </a:p>
        </p:txBody>
      </p:sp>
      <p:sp>
        <p:nvSpPr>
          <p:cNvPr id="155" name="Rectangle 70"/>
          <p:cNvSpPr>
            <a:spLocks noChangeArrowheads="1"/>
          </p:cNvSpPr>
          <p:nvPr/>
        </p:nvSpPr>
        <p:spPr bwMode="auto">
          <a:xfrm>
            <a:off x="6648451" y="3417864"/>
            <a:ext cx="438150"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8,000</a:t>
            </a:r>
            <a:endParaRPr lang="en-US" altLang="en-US" dirty="0" smtClean="0">
              <a:solidFill>
                <a:prstClr val="black"/>
              </a:solidFill>
              <a:cs typeface="+mn-cs"/>
            </a:endParaRPr>
          </a:p>
        </p:txBody>
      </p:sp>
      <p:sp>
        <p:nvSpPr>
          <p:cNvPr id="156" name="Rectangle 71"/>
          <p:cNvSpPr>
            <a:spLocks noChangeArrowheads="1"/>
          </p:cNvSpPr>
          <p:nvPr/>
        </p:nvSpPr>
        <p:spPr bwMode="auto">
          <a:xfrm>
            <a:off x="501651" y="3608364"/>
            <a:ext cx="465137"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Totals</a:t>
            </a:r>
            <a:endParaRPr lang="en-US" altLang="en-US" dirty="0" smtClean="0">
              <a:solidFill>
                <a:prstClr val="black"/>
              </a:solidFill>
              <a:cs typeface="+mn-cs"/>
            </a:endParaRPr>
          </a:p>
        </p:txBody>
      </p:sp>
      <p:sp>
        <p:nvSpPr>
          <p:cNvPr id="157" name="Rectangle 72"/>
          <p:cNvSpPr>
            <a:spLocks noChangeArrowheads="1"/>
          </p:cNvSpPr>
          <p:nvPr/>
        </p:nvSpPr>
        <p:spPr bwMode="auto">
          <a:xfrm>
            <a:off x="2289176" y="3608364"/>
            <a:ext cx="604837"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188,000</a:t>
            </a:r>
            <a:endParaRPr lang="en-US" altLang="en-US" dirty="0" smtClean="0">
              <a:solidFill>
                <a:prstClr val="black"/>
              </a:solidFill>
              <a:cs typeface="+mn-cs"/>
            </a:endParaRPr>
          </a:p>
        </p:txBody>
      </p:sp>
      <p:sp>
        <p:nvSpPr>
          <p:cNvPr id="158" name="Rectangle 73"/>
          <p:cNvSpPr>
            <a:spLocks noChangeArrowheads="1"/>
          </p:cNvSpPr>
          <p:nvPr/>
        </p:nvSpPr>
        <p:spPr bwMode="auto">
          <a:xfrm>
            <a:off x="2987676" y="3608364"/>
            <a:ext cx="604837"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188,000</a:t>
            </a:r>
            <a:endParaRPr lang="en-US" altLang="en-US" dirty="0" smtClean="0">
              <a:solidFill>
                <a:prstClr val="black"/>
              </a:solidFill>
              <a:cs typeface="+mn-cs"/>
            </a:endParaRPr>
          </a:p>
        </p:txBody>
      </p:sp>
      <p:sp>
        <p:nvSpPr>
          <p:cNvPr id="159" name="Rectangle 74"/>
          <p:cNvSpPr>
            <a:spLocks noChangeArrowheads="1"/>
          </p:cNvSpPr>
          <p:nvPr/>
        </p:nvSpPr>
        <p:spPr bwMode="auto">
          <a:xfrm>
            <a:off x="3770313" y="3608364"/>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11,000</a:t>
            </a:r>
            <a:endParaRPr lang="en-US" altLang="en-US" dirty="0" smtClean="0">
              <a:solidFill>
                <a:prstClr val="black"/>
              </a:solidFill>
              <a:cs typeface="+mn-cs"/>
            </a:endParaRPr>
          </a:p>
        </p:txBody>
      </p:sp>
      <p:sp>
        <p:nvSpPr>
          <p:cNvPr id="544" name="Rectangle 75"/>
          <p:cNvSpPr>
            <a:spLocks noChangeArrowheads="1"/>
          </p:cNvSpPr>
          <p:nvPr/>
        </p:nvSpPr>
        <p:spPr bwMode="auto">
          <a:xfrm>
            <a:off x="4468813" y="3608364"/>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11,000</a:t>
            </a:r>
            <a:endParaRPr lang="en-US" altLang="en-US" dirty="0" smtClean="0">
              <a:solidFill>
                <a:prstClr val="black"/>
              </a:solidFill>
              <a:cs typeface="+mn-cs"/>
            </a:endParaRPr>
          </a:p>
        </p:txBody>
      </p:sp>
      <p:sp>
        <p:nvSpPr>
          <p:cNvPr id="545" name="Rectangle 76"/>
          <p:cNvSpPr>
            <a:spLocks noChangeArrowheads="1"/>
          </p:cNvSpPr>
          <p:nvPr/>
        </p:nvSpPr>
        <p:spPr bwMode="auto">
          <a:xfrm>
            <a:off x="5083176" y="3608364"/>
            <a:ext cx="604837"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199,000</a:t>
            </a:r>
            <a:endParaRPr lang="en-US" altLang="en-US" dirty="0" smtClean="0">
              <a:solidFill>
                <a:prstClr val="black"/>
              </a:solidFill>
              <a:cs typeface="+mn-cs"/>
            </a:endParaRPr>
          </a:p>
        </p:txBody>
      </p:sp>
      <p:sp>
        <p:nvSpPr>
          <p:cNvPr id="546" name="Rectangle 77"/>
          <p:cNvSpPr>
            <a:spLocks noChangeArrowheads="1"/>
          </p:cNvSpPr>
          <p:nvPr/>
        </p:nvSpPr>
        <p:spPr bwMode="auto">
          <a:xfrm>
            <a:off x="5781676" y="3608364"/>
            <a:ext cx="604837"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199,000</a:t>
            </a:r>
            <a:endParaRPr lang="en-US" altLang="en-US" dirty="0" smtClean="0">
              <a:solidFill>
                <a:prstClr val="black"/>
              </a:solidFill>
              <a:cs typeface="+mn-cs"/>
            </a:endParaRPr>
          </a:p>
        </p:txBody>
      </p:sp>
      <p:sp>
        <p:nvSpPr>
          <p:cNvPr id="547" name="Rectangle 78"/>
          <p:cNvSpPr>
            <a:spLocks noChangeArrowheads="1"/>
          </p:cNvSpPr>
          <p:nvPr/>
        </p:nvSpPr>
        <p:spPr bwMode="auto">
          <a:xfrm>
            <a:off x="6564313" y="3608364"/>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64,000</a:t>
            </a:r>
            <a:endParaRPr lang="en-US" altLang="en-US" dirty="0" smtClean="0">
              <a:solidFill>
                <a:prstClr val="black"/>
              </a:solidFill>
              <a:cs typeface="+mn-cs"/>
            </a:endParaRPr>
          </a:p>
        </p:txBody>
      </p:sp>
      <p:sp>
        <p:nvSpPr>
          <p:cNvPr id="548" name="Rectangle 79"/>
          <p:cNvSpPr>
            <a:spLocks noChangeArrowheads="1"/>
          </p:cNvSpPr>
          <p:nvPr/>
        </p:nvSpPr>
        <p:spPr bwMode="auto">
          <a:xfrm>
            <a:off x="7262813" y="3608364"/>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79,000</a:t>
            </a:r>
            <a:endParaRPr lang="en-US" altLang="en-US" dirty="0" smtClean="0">
              <a:solidFill>
                <a:prstClr val="black"/>
              </a:solidFill>
              <a:cs typeface="+mn-cs"/>
            </a:endParaRPr>
          </a:p>
        </p:txBody>
      </p:sp>
      <p:sp>
        <p:nvSpPr>
          <p:cNvPr id="549" name="Rectangle 80"/>
          <p:cNvSpPr>
            <a:spLocks noChangeArrowheads="1"/>
          </p:cNvSpPr>
          <p:nvPr/>
        </p:nvSpPr>
        <p:spPr bwMode="auto">
          <a:xfrm>
            <a:off x="7877176" y="3608364"/>
            <a:ext cx="604837"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135,000</a:t>
            </a:r>
            <a:endParaRPr lang="en-US" altLang="en-US" dirty="0" smtClean="0">
              <a:solidFill>
                <a:prstClr val="black"/>
              </a:solidFill>
              <a:cs typeface="+mn-cs"/>
            </a:endParaRPr>
          </a:p>
        </p:txBody>
      </p:sp>
      <p:sp>
        <p:nvSpPr>
          <p:cNvPr id="550" name="Rectangle 81"/>
          <p:cNvSpPr>
            <a:spLocks noChangeArrowheads="1"/>
          </p:cNvSpPr>
          <p:nvPr/>
        </p:nvSpPr>
        <p:spPr bwMode="auto">
          <a:xfrm>
            <a:off x="8510588" y="3608364"/>
            <a:ext cx="60483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120,000</a:t>
            </a:r>
            <a:endParaRPr lang="en-US" altLang="en-US" dirty="0" smtClean="0">
              <a:solidFill>
                <a:prstClr val="black"/>
              </a:solidFill>
              <a:cs typeface="+mn-cs"/>
            </a:endParaRPr>
          </a:p>
        </p:txBody>
      </p:sp>
      <p:sp>
        <p:nvSpPr>
          <p:cNvPr id="551" name="Rectangle 82"/>
          <p:cNvSpPr>
            <a:spLocks noChangeArrowheads="1"/>
          </p:cNvSpPr>
          <p:nvPr/>
        </p:nvSpPr>
        <p:spPr bwMode="auto">
          <a:xfrm>
            <a:off x="501651" y="3817914"/>
            <a:ext cx="819150"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Net income</a:t>
            </a:r>
            <a:endParaRPr lang="en-US" altLang="en-US" dirty="0" smtClean="0">
              <a:solidFill>
                <a:prstClr val="black"/>
              </a:solidFill>
              <a:cs typeface="+mn-cs"/>
            </a:endParaRPr>
          </a:p>
        </p:txBody>
      </p:sp>
      <p:sp>
        <p:nvSpPr>
          <p:cNvPr id="552" name="Rectangle 83"/>
          <p:cNvSpPr>
            <a:spLocks noChangeArrowheads="1"/>
          </p:cNvSpPr>
          <p:nvPr/>
        </p:nvSpPr>
        <p:spPr bwMode="auto">
          <a:xfrm>
            <a:off x="6564313" y="3817914"/>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15,000</a:t>
            </a:r>
            <a:endParaRPr lang="en-US" altLang="en-US" dirty="0" smtClean="0">
              <a:solidFill>
                <a:prstClr val="black"/>
              </a:solidFill>
              <a:cs typeface="+mn-cs"/>
            </a:endParaRPr>
          </a:p>
        </p:txBody>
      </p:sp>
      <p:sp>
        <p:nvSpPr>
          <p:cNvPr id="553" name="Rectangle 84"/>
          <p:cNvSpPr>
            <a:spLocks noChangeArrowheads="1"/>
          </p:cNvSpPr>
          <p:nvPr/>
        </p:nvSpPr>
        <p:spPr bwMode="auto">
          <a:xfrm>
            <a:off x="8594726" y="3817914"/>
            <a:ext cx="522287"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15,000</a:t>
            </a:r>
            <a:endParaRPr lang="en-US" altLang="en-US" dirty="0" smtClean="0">
              <a:solidFill>
                <a:prstClr val="black"/>
              </a:solidFill>
              <a:cs typeface="+mn-cs"/>
            </a:endParaRPr>
          </a:p>
        </p:txBody>
      </p:sp>
      <p:sp>
        <p:nvSpPr>
          <p:cNvPr id="554" name="Rectangle 85"/>
          <p:cNvSpPr>
            <a:spLocks noChangeArrowheads="1"/>
          </p:cNvSpPr>
          <p:nvPr/>
        </p:nvSpPr>
        <p:spPr bwMode="auto">
          <a:xfrm>
            <a:off x="501651" y="4008414"/>
            <a:ext cx="465137"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Totals</a:t>
            </a:r>
            <a:endParaRPr lang="en-US" altLang="en-US" dirty="0" smtClean="0">
              <a:solidFill>
                <a:prstClr val="black"/>
              </a:solidFill>
              <a:cs typeface="+mn-cs"/>
            </a:endParaRPr>
          </a:p>
        </p:txBody>
      </p:sp>
      <p:sp>
        <p:nvSpPr>
          <p:cNvPr id="555" name="Rectangle 86"/>
          <p:cNvSpPr>
            <a:spLocks noChangeArrowheads="1"/>
          </p:cNvSpPr>
          <p:nvPr/>
        </p:nvSpPr>
        <p:spPr bwMode="auto">
          <a:xfrm>
            <a:off x="6564313" y="4008414"/>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79,000</a:t>
            </a:r>
            <a:endParaRPr lang="en-US" altLang="en-US" dirty="0" smtClean="0">
              <a:solidFill>
                <a:prstClr val="black"/>
              </a:solidFill>
              <a:cs typeface="+mn-cs"/>
            </a:endParaRPr>
          </a:p>
        </p:txBody>
      </p:sp>
      <p:sp>
        <p:nvSpPr>
          <p:cNvPr id="556" name="Rectangle 87"/>
          <p:cNvSpPr>
            <a:spLocks noChangeArrowheads="1"/>
          </p:cNvSpPr>
          <p:nvPr/>
        </p:nvSpPr>
        <p:spPr bwMode="auto">
          <a:xfrm>
            <a:off x="7262813" y="4008414"/>
            <a:ext cx="52228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79,000</a:t>
            </a:r>
            <a:endParaRPr lang="en-US" altLang="en-US" dirty="0" smtClean="0">
              <a:solidFill>
                <a:prstClr val="black"/>
              </a:solidFill>
              <a:cs typeface="+mn-cs"/>
            </a:endParaRPr>
          </a:p>
        </p:txBody>
      </p:sp>
      <p:sp>
        <p:nvSpPr>
          <p:cNvPr id="557" name="Rectangle 88"/>
          <p:cNvSpPr>
            <a:spLocks noChangeArrowheads="1"/>
          </p:cNvSpPr>
          <p:nvPr/>
        </p:nvSpPr>
        <p:spPr bwMode="auto">
          <a:xfrm>
            <a:off x="7877176" y="4008414"/>
            <a:ext cx="604837"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135,000</a:t>
            </a:r>
            <a:endParaRPr lang="en-US" altLang="en-US" dirty="0" smtClean="0">
              <a:solidFill>
                <a:prstClr val="black"/>
              </a:solidFill>
              <a:cs typeface="+mn-cs"/>
            </a:endParaRPr>
          </a:p>
        </p:txBody>
      </p:sp>
      <p:sp>
        <p:nvSpPr>
          <p:cNvPr id="558" name="Rectangle 89"/>
          <p:cNvSpPr>
            <a:spLocks noChangeArrowheads="1"/>
          </p:cNvSpPr>
          <p:nvPr/>
        </p:nvSpPr>
        <p:spPr bwMode="auto">
          <a:xfrm>
            <a:off x="8510588" y="4008414"/>
            <a:ext cx="60483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135,000</a:t>
            </a:r>
            <a:endParaRPr lang="en-US" altLang="en-US" dirty="0" smtClean="0">
              <a:solidFill>
                <a:prstClr val="black"/>
              </a:solidFill>
              <a:cs typeface="+mn-cs"/>
            </a:endParaRPr>
          </a:p>
        </p:txBody>
      </p:sp>
      <p:sp>
        <p:nvSpPr>
          <p:cNvPr id="559" name="Rectangle 90"/>
          <p:cNvSpPr>
            <a:spLocks noChangeArrowheads="1"/>
          </p:cNvSpPr>
          <p:nvPr/>
        </p:nvSpPr>
        <p:spPr bwMode="auto">
          <a:xfrm>
            <a:off x="2457451" y="1082651"/>
            <a:ext cx="884237"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Unadjusted</a:t>
            </a:r>
            <a:endParaRPr lang="en-US" altLang="en-US" dirty="0" smtClean="0">
              <a:solidFill>
                <a:prstClr val="black"/>
              </a:solidFill>
              <a:cs typeface="+mn-cs"/>
            </a:endParaRPr>
          </a:p>
        </p:txBody>
      </p:sp>
      <p:sp>
        <p:nvSpPr>
          <p:cNvPr id="560" name="Rectangle 91"/>
          <p:cNvSpPr>
            <a:spLocks noChangeArrowheads="1"/>
          </p:cNvSpPr>
          <p:nvPr/>
        </p:nvSpPr>
        <p:spPr bwMode="auto">
          <a:xfrm>
            <a:off x="2401888" y="1273151"/>
            <a:ext cx="99695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Trial Balance</a:t>
            </a:r>
            <a:endParaRPr lang="en-US" altLang="en-US" dirty="0" smtClean="0">
              <a:solidFill>
                <a:prstClr val="black"/>
              </a:solidFill>
              <a:cs typeface="+mn-cs"/>
            </a:endParaRPr>
          </a:p>
        </p:txBody>
      </p:sp>
      <p:sp>
        <p:nvSpPr>
          <p:cNvPr id="561" name="Rectangle 92"/>
          <p:cNvSpPr>
            <a:spLocks noChangeArrowheads="1"/>
          </p:cNvSpPr>
          <p:nvPr/>
        </p:nvSpPr>
        <p:spPr bwMode="auto">
          <a:xfrm>
            <a:off x="3806826" y="1282676"/>
            <a:ext cx="9683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Adjustments</a:t>
            </a:r>
            <a:endParaRPr lang="en-US" altLang="en-US" dirty="0" smtClean="0">
              <a:solidFill>
                <a:prstClr val="black"/>
              </a:solidFill>
              <a:cs typeface="+mn-cs"/>
            </a:endParaRPr>
          </a:p>
        </p:txBody>
      </p:sp>
      <p:sp>
        <p:nvSpPr>
          <p:cNvPr id="562" name="Rectangle 93"/>
          <p:cNvSpPr>
            <a:spLocks noChangeArrowheads="1"/>
          </p:cNvSpPr>
          <p:nvPr/>
        </p:nvSpPr>
        <p:spPr bwMode="auto">
          <a:xfrm>
            <a:off x="5345113" y="1082651"/>
            <a:ext cx="70802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Adjusted</a:t>
            </a:r>
            <a:endParaRPr lang="en-US" altLang="en-US" dirty="0" smtClean="0">
              <a:solidFill>
                <a:prstClr val="black"/>
              </a:solidFill>
              <a:cs typeface="+mn-cs"/>
            </a:endParaRPr>
          </a:p>
        </p:txBody>
      </p:sp>
      <p:sp>
        <p:nvSpPr>
          <p:cNvPr id="563" name="Rectangle 94"/>
          <p:cNvSpPr>
            <a:spLocks noChangeArrowheads="1"/>
          </p:cNvSpPr>
          <p:nvPr/>
        </p:nvSpPr>
        <p:spPr bwMode="auto">
          <a:xfrm>
            <a:off x="5195888" y="1273151"/>
            <a:ext cx="99695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Trial Balance</a:t>
            </a:r>
            <a:endParaRPr lang="en-US" altLang="en-US" dirty="0" smtClean="0">
              <a:solidFill>
                <a:prstClr val="black"/>
              </a:solidFill>
              <a:cs typeface="+mn-cs"/>
            </a:endParaRPr>
          </a:p>
        </p:txBody>
      </p:sp>
      <p:sp>
        <p:nvSpPr>
          <p:cNvPr id="564" name="Rectangle 95"/>
          <p:cNvSpPr>
            <a:spLocks noChangeArrowheads="1"/>
          </p:cNvSpPr>
          <p:nvPr/>
        </p:nvSpPr>
        <p:spPr bwMode="auto">
          <a:xfrm>
            <a:off x="6797676" y="1082651"/>
            <a:ext cx="595312"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Income</a:t>
            </a:r>
            <a:endParaRPr lang="en-US" altLang="en-US" dirty="0" smtClean="0">
              <a:solidFill>
                <a:prstClr val="black"/>
              </a:solidFill>
              <a:cs typeface="+mn-cs"/>
            </a:endParaRPr>
          </a:p>
        </p:txBody>
      </p:sp>
      <p:sp>
        <p:nvSpPr>
          <p:cNvPr id="565" name="Rectangle 96"/>
          <p:cNvSpPr>
            <a:spLocks noChangeArrowheads="1"/>
          </p:cNvSpPr>
          <p:nvPr/>
        </p:nvSpPr>
        <p:spPr bwMode="auto">
          <a:xfrm>
            <a:off x="6694488" y="1273151"/>
            <a:ext cx="792163"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Statement</a:t>
            </a:r>
            <a:endParaRPr lang="en-US" altLang="en-US" dirty="0" smtClean="0">
              <a:solidFill>
                <a:prstClr val="black"/>
              </a:solidFill>
              <a:cs typeface="+mn-cs"/>
            </a:endParaRPr>
          </a:p>
        </p:txBody>
      </p:sp>
      <p:sp>
        <p:nvSpPr>
          <p:cNvPr id="566" name="Rectangle 97"/>
          <p:cNvSpPr>
            <a:spLocks noChangeArrowheads="1"/>
          </p:cNvSpPr>
          <p:nvPr/>
        </p:nvSpPr>
        <p:spPr bwMode="auto">
          <a:xfrm>
            <a:off x="7905751" y="882626"/>
            <a:ext cx="113665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Balance Sheet </a:t>
            </a:r>
            <a:endParaRPr lang="en-US" altLang="en-US" dirty="0" smtClean="0">
              <a:solidFill>
                <a:prstClr val="black"/>
              </a:solidFill>
              <a:cs typeface="+mn-cs"/>
            </a:endParaRPr>
          </a:p>
        </p:txBody>
      </p:sp>
      <p:sp>
        <p:nvSpPr>
          <p:cNvPr id="567" name="Rectangle 98"/>
          <p:cNvSpPr>
            <a:spLocks noChangeArrowheads="1"/>
          </p:cNvSpPr>
          <p:nvPr/>
        </p:nvSpPr>
        <p:spPr bwMode="auto">
          <a:xfrm>
            <a:off x="7812088" y="1073126"/>
            <a:ext cx="1322388"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and Statement of </a:t>
            </a:r>
            <a:endParaRPr lang="en-US" altLang="en-US" dirty="0" smtClean="0">
              <a:solidFill>
                <a:prstClr val="black"/>
              </a:solidFill>
              <a:cs typeface="+mn-cs"/>
            </a:endParaRPr>
          </a:p>
        </p:txBody>
      </p:sp>
      <p:sp>
        <p:nvSpPr>
          <p:cNvPr id="568" name="Rectangle 99"/>
          <p:cNvSpPr>
            <a:spLocks noChangeArrowheads="1"/>
          </p:cNvSpPr>
          <p:nvPr/>
        </p:nvSpPr>
        <p:spPr bwMode="auto">
          <a:xfrm>
            <a:off x="7877176" y="1273151"/>
            <a:ext cx="11557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Owner's Equity</a:t>
            </a:r>
            <a:endParaRPr lang="en-US" altLang="en-US" dirty="0" smtClean="0">
              <a:solidFill>
                <a:prstClr val="black"/>
              </a:solidFill>
              <a:cs typeface="+mn-cs"/>
            </a:endParaRPr>
          </a:p>
        </p:txBody>
      </p:sp>
      <p:sp>
        <p:nvSpPr>
          <p:cNvPr id="569" name="Line 100"/>
          <p:cNvSpPr>
            <a:spLocks noChangeShapeType="1"/>
          </p:cNvSpPr>
          <p:nvPr/>
        </p:nvSpPr>
        <p:spPr bwMode="auto">
          <a:xfrm>
            <a:off x="2159001" y="844526"/>
            <a:ext cx="0" cy="6191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70" name="Rectangle 101"/>
          <p:cNvSpPr>
            <a:spLocks noChangeArrowheads="1"/>
          </p:cNvSpPr>
          <p:nvPr/>
        </p:nvSpPr>
        <p:spPr bwMode="auto">
          <a:xfrm>
            <a:off x="2159001" y="844526"/>
            <a:ext cx="9525" cy="6191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71" name="Line 102"/>
          <p:cNvSpPr>
            <a:spLocks noChangeShapeType="1"/>
          </p:cNvSpPr>
          <p:nvPr/>
        </p:nvSpPr>
        <p:spPr bwMode="auto">
          <a:xfrm>
            <a:off x="3556001" y="844526"/>
            <a:ext cx="0" cy="6191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72" name="Rectangle 103"/>
          <p:cNvSpPr>
            <a:spLocks noChangeArrowheads="1"/>
          </p:cNvSpPr>
          <p:nvPr/>
        </p:nvSpPr>
        <p:spPr bwMode="auto">
          <a:xfrm>
            <a:off x="3556001" y="844526"/>
            <a:ext cx="9525" cy="6191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73" name="Line 104"/>
          <p:cNvSpPr>
            <a:spLocks noChangeShapeType="1"/>
          </p:cNvSpPr>
          <p:nvPr/>
        </p:nvSpPr>
        <p:spPr bwMode="auto">
          <a:xfrm>
            <a:off x="4953001" y="844526"/>
            <a:ext cx="0" cy="6191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74" name="Rectangle 105"/>
          <p:cNvSpPr>
            <a:spLocks noChangeArrowheads="1"/>
          </p:cNvSpPr>
          <p:nvPr/>
        </p:nvSpPr>
        <p:spPr bwMode="auto">
          <a:xfrm>
            <a:off x="4953001" y="844526"/>
            <a:ext cx="9525" cy="6191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75" name="Line 106"/>
          <p:cNvSpPr>
            <a:spLocks noChangeShapeType="1"/>
          </p:cNvSpPr>
          <p:nvPr/>
        </p:nvSpPr>
        <p:spPr bwMode="auto">
          <a:xfrm>
            <a:off x="6350001" y="844526"/>
            <a:ext cx="0" cy="6191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76" name="Rectangle 107"/>
          <p:cNvSpPr>
            <a:spLocks noChangeArrowheads="1"/>
          </p:cNvSpPr>
          <p:nvPr/>
        </p:nvSpPr>
        <p:spPr bwMode="auto">
          <a:xfrm>
            <a:off x="6350001" y="844526"/>
            <a:ext cx="9525" cy="6191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77" name="Line 108"/>
          <p:cNvSpPr>
            <a:spLocks noChangeShapeType="1"/>
          </p:cNvSpPr>
          <p:nvPr/>
        </p:nvSpPr>
        <p:spPr bwMode="auto">
          <a:xfrm>
            <a:off x="7747001" y="844526"/>
            <a:ext cx="0" cy="6191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78" name="Rectangle 109"/>
          <p:cNvSpPr>
            <a:spLocks noChangeArrowheads="1"/>
          </p:cNvSpPr>
          <p:nvPr/>
        </p:nvSpPr>
        <p:spPr bwMode="auto">
          <a:xfrm>
            <a:off x="7747001" y="844526"/>
            <a:ext cx="9525" cy="6191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79" name="Line 110"/>
          <p:cNvSpPr>
            <a:spLocks noChangeShapeType="1"/>
          </p:cNvSpPr>
          <p:nvPr/>
        </p:nvSpPr>
        <p:spPr bwMode="auto">
          <a:xfrm>
            <a:off x="2159001" y="1482701"/>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80" name="Rectangle 111"/>
          <p:cNvSpPr>
            <a:spLocks noChangeArrowheads="1"/>
          </p:cNvSpPr>
          <p:nvPr/>
        </p:nvSpPr>
        <p:spPr bwMode="auto">
          <a:xfrm>
            <a:off x="2159001" y="1482701"/>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81" name="Line 112"/>
          <p:cNvSpPr>
            <a:spLocks noChangeShapeType="1"/>
          </p:cNvSpPr>
          <p:nvPr/>
        </p:nvSpPr>
        <p:spPr bwMode="auto">
          <a:xfrm>
            <a:off x="2857501" y="1482701"/>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82" name="Rectangle 113"/>
          <p:cNvSpPr>
            <a:spLocks noChangeArrowheads="1"/>
          </p:cNvSpPr>
          <p:nvPr/>
        </p:nvSpPr>
        <p:spPr bwMode="auto">
          <a:xfrm>
            <a:off x="2857501" y="1482701"/>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83" name="Line 114"/>
          <p:cNvSpPr>
            <a:spLocks noChangeShapeType="1"/>
          </p:cNvSpPr>
          <p:nvPr/>
        </p:nvSpPr>
        <p:spPr bwMode="auto">
          <a:xfrm>
            <a:off x="3556001" y="1482701"/>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84" name="Rectangle 115"/>
          <p:cNvSpPr>
            <a:spLocks noChangeArrowheads="1"/>
          </p:cNvSpPr>
          <p:nvPr/>
        </p:nvSpPr>
        <p:spPr bwMode="auto">
          <a:xfrm>
            <a:off x="3556001" y="1482701"/>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85" name="Line 116"/>
          <p:cNvSpPr>
            <a:spLocks noChangeShapeType="1"/>
          </p:cNvSpPr>
          <p:nvPr/>
        </p:nvSpPr>
        <p:spPr bwMode="auto">
          <a:xfrm>
            <a:off x="4254501" y="1482701"/>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86" name="Rectangle 117"/>
          <p:cNvSpPr>
            <a:spLocks noChangeArrowheads="1"/>
          </p:cNvSpPr>
          <p:nvPr/>
        </p:nvSpPr>
        <p:spPr bwMode="auto">
          <a:xfrm>
            <a:off x="4254501" y="1482701"/>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87" name="Line 118"/>
          <p:cNvSpPr>
            <a:spLocks noChangeShapeType="1"/>
          </p:cNvSpPr>
          <p:nvPr/>
        </p:nvSpPr>
        <p:spPr bwMode="auto">
          <a:xfrm>
            <a:off x="4953001" y="1482701"/>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88" name="Rectangle 119"/>
          <p:cNvSpPr>
            <a:spLocks noChangeArrowheads="1"/>
          </p:cNvSpPr>
          <p:nvPr/>
        </p:nvSpPr>
        <p:spPr bwMode="auto">
          <a:xfrm>
            <a:off x="4953001" y="1482701"/>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89" name="Line 120"/>
          <p:cNvSpPr>
            <a:spLocks noChangeShapeType="1"/>
          </p:cNvSpPr>
          <p:nvPr/>
        </p:nvSpPr>
        <p:spPr bwMode="auto">
          <a:xfrm>
            <a:off x="5651501" y="1482701"/>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90" name="Rectangle 121"/>
          <p:cNvSpPr>
            <a:spLocks noChangeArrowheads="1"/>
          </p:cNvSpPr>
          <p:nvPr/>
        </p:nvSpPr>
        <p:spPr bwMode="auto">
          <a:xfrm>
            <a:off x="5651501" y="1482701"/>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91" name="Line 122"/>
          <p:cNvSpPr>
            <a:spLocks noChangeShapeType="1"/>
          </p:cNvSpPr>
          <p:nvPr/>
        </p:nvSpPr>
        <p:spPr bwMode="auto">
          <a:xfrm>
            <a:off x="6350001" y="1482701"/>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92" name="Rectangle 123"/>
          <p:cNvSpPr>
            <a:spLocks noChangeArrowheads="1"/>
          </p:cNvSpPr>
          <p:nvPr/>
        </p:nvSpPr>
        <p:spPr bwMode="auto">
          <a:xfrm>
            <a:off x="6350001" y="1482701"/>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93" name="Line 124"/>
          <p:cNvSpPr>
            <a:spLocks noChangeShapeType="1"/>
          </p:cNvSpPr>
          <p:nvPr/>
        </p:nvSpPr>
        <p:spPr bwMode="auto">
          <a:xfrm>
            <a:off x="7048501" y="1482701"/>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94" name="Rectangle 125"/>
          <p:cNvSpPr>
            <a:spLocks noChangeArrowheads="1"/>
          </p:cNvSpPr>
          <p:nvPr/>
        </p:nvSpPr>
        <p:spPr bwMode="auto">
          <a:xfrm>
            <a:off x="7048501" y="1482701"/>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95" name="Line 126"/>
          <p:cNvSpPr>
            <a:spLocks noChangeShapeType="1"/>
          </p:cNvSpPr>
          <p:nvPr/>
        </p:nvSpPr>
        <p:spPr bwMode="auto">
          <a:xfrm>
            <a:off x="7747001" y="1482701"/>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96" name="Rectangle 127"/>
          <p:cNvSpPr>
            <a:spLocks noChangeArrowheads="1"/>
          </p:cNvSpPr>
          <p:nvPr/>
        </p:nvSpPr>
        <p:spPr bwMode="auto">
          <a:xfrm>
            <a:off x="7747001" y="1482701"/>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97" name="Line 128"/>
          <p:cNvSpPr>
            <a:spLocks noChangeShapeType="1"/>
          </p:cNvSpPr>
          <p:nvPr/>
        </p:nvSpPr>
        <p:spPr bwMode="auto">
          <a:xfrm>
            <a:off x="8445501" y="1482701"/>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98" name="Rectangle 129"/>
          <p:cNvSpPr>
            <a:spLocks noChangeArrowheads="1"/>
          </p:cNvSpPr>
          <p:nvPr/>
        </p:nvSpPr>
        <p:spPr bwMode="auto">
          <a:xfrm>
            <a:off x="8445501" y="1482701"/>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99" name="Line 130"/>
          <p:cNvSpPr>
            <a:spLocks noChangeShapeType="1"/>
          </p:cNvSpPr>
          <p:nvPr/>
        </p:nvSpPr>
        <p:spPr bwMode="auto">
          <a:xfrm>
            <a:off x="138113" y="3589314"/>
            <a:ext cx="20208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00" name="Rectangle 131"/>
          <p:cNvSpPr>
            <a:spLocks noChangeArrowheads="1"/>
          </p:cNvSpPr>
          <p:nvPr/>
        </p:nvSpPr>
        <p:spPr bwMode="auto">
          <a:xfrm>
            <a:off x="138113" y="3589314"/>
            <a:ext cx="2020888"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01" name="Line 132"/>
          <p:cNvSpPr>
            <a:spLocks noChangeShapeType="1"/>
          </p:cNvSpPr>
          <p:nvPr/>
        </p:nvSpPr>
        <p:spPr bwMode="auto">
          <a:xfrm>
            <a:off x="2159001" y="1692251"/>
            <a:ext cx="0" cy="1897063"/>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02" name="Rectangle 133"/>
          <p:cNvSpPr>
            <a:spLocks noChangeArrowheads="1"/>
          </p:cNvSpPr>
          <p:nvPr/>
        </p:nvSpPr>
        <p:spPr bwMode="auto">
          <a:xfrm>
            <a:off x="2159001" y="1692251"/>
            <a:ext cx="9525" cy="189706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03" name="Line 134"/>
          <p:cNvSpPr>
            <a:spLocks noChangeShapeType="1"/>
          </p:cNvSpPr>
          <p:nvPr/>
        </p:nvSpPr>
        <p:spPr bwMode="auto">
          <a:xfrm>
            <a:off x="2857501" y="1692251"/>
            <a:ext cx="0" cy="1897063"/>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04" name="Rectangle 135"/>
          <p:cNvSpPr>
            <a:spLocks noChangeArrowheads="1"/>
          </p:cNvSpPr>
          <p:nvPr/>
        </p:nvSpPr>
        <p:spPr bwMode="auto">
          <a:xfrm>
            <a:off x="2857501" y="1692251"/>
            <a:ext cx="9525" cy="189706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05" name="Line 136"/>
          <p:cNvSpPr>
            <a:spLocks noChangeShapeType="1"/>
          </p:cNvSpPr>
          <p:nvPr/>
        </p:nvSpPr>
        <p:spPr bwMode="auto">
          <a:xfrm>
            <a:off x="3556001" y="1692251"/>
            <a:ext cx="0" cy="1897063"/>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06" name="Rectangle 137"/>
          <p:cNvSpPr>
            <a:spLocks noChangeArrowheads="1"/>
          </p:cNvSpPr>
          <p:nvPr/>
        </p:nvSpPr>
        <p:spPr bwMode="auto">
          <a:xfrm>
            <a:off x="3556001" y="1692251"/>
            <a:ext cx="9525" cy="189706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07" name="Line 138"/>
          <p:cNvSpPr>
            <a:spLocks noChangeShapeType="1"/>
          </p:cNvSpPr>
          <p:nvPr/>
        </p:nvSpPr>
        <p:spPr bwMode="auto">
          <a:xfrm>
            <a:off x="4254501" y="1692251"/>
            <a:ext cx="0" cy="1897063"/>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08" name="Rectangle 139"/>
          <p:cNvSpPr>
            <a:spLocks noChangeArrowheads="1"/>
          </p:cNvSpPr>
          <p:nvPr/>
        </p:nvSpPr>
        <p:spPr bwMode="auto">
          <a:xfrm>
            <a:off x="4254501" y="1692251"/>
            <a:ext cx="9525" cy="189706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09" name="Line 140"/>
          <p:cNvSpPr>
            <a:spLocks noChangeShapeType="1"/>
          </p:cNvSpPr>
          <p:nvPr/>
        </p:nvSpPr>
        <p:spPr bwMode="auto">
          <a:xfrm>
            <a:off x="4953001" y="1692251"/>
            <a:ext cx="0" cy="1897063"/>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10" name="Rectangle 141"/>
          <p:cNvSpPr>
            <a:spLocks noChangeArrowheads="1"/>
          </p:cNvSpPr>
          <p:nvPr/>
        </p:nvSpPr>
        <p:spPr bwMode="auto">
          <a:xfrm>
            <a:off x="4953001" y="1692251"/>
            <a:ext cx="9525" cy="189706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11" name="Line 142"/>
          <p:cNvSpPr>
            <a:spLocks noChangeShapeType="1"/>
          </p:cNvSpPr>
          <p:nvPr/>
        </p:nvSpPr>
        <p:spPr bwMode="auto">
          <a:xfrm>
            <a:off x="5651501" y="1692251"/>
            <a:ext cx="0" cy="1897063"/>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12" name="Rectangle 143"/>
          <p:cNvSpPr>
            <a:spLocks noChangeArrowheads="1"/>
          </p:cNvSpPr>
          <p:nvPr/>
        </p:nvSpPr>
        <p:spPr bwMode="auto">
          <a:xfrm>
            <a:off x="5651501" y="1692251"/>
            <a:ext cx="9525" cy="189706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13" name="Line 144"/>
          <p:cNvSpPr>
            <a:spLocks noChangeShapeType="1"/>
          </p:cNvSpPr>
          <p:nvPr/>
        </p:nvSpPr>
        <p:spPr bwMode="auto">
          <a:xfrm>
            <a:off x="6350001" y="1692251"/>
            <a:ext cx="0" cy="1897063"/>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14" name="Rectangle 145"/>
          <p:cNvSpPr>
            <a:spLocks noChangeArrowheads="1"/>
          </p:cNvSpPr>
          <p:nvPr/>
        </p:nvSpPr>
        <p:spPr bwMode="auto">
          <a:xfrm>
            <a:off x="6350001" y="1692251"/>
            <a:ext cx="9525" cy="189706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15" name="Line 146"/>
          <p:cNvSpPr>
            <a:spLocks noChangeShapeType="1"/>
          </p:cNvSpPr>
          <p:nvPr/>
        </p:nvSpPr>
        <p:spPr bwMode="auto">
          <a:xfrm>
            <a:off x="7048501" y="1692251"/>
            <a:ext cx="0" cy="1897063"/>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16" name="Rectangle 147"/>
          <p:cNvSpPr>
            <a:spLocks noChangeArrowheads="1"/>
          </p:cNvSpPr>
          <p:nvPr/>
        </p:nvSpPr>
        <p:spPr bwMode="auto">
          <a:xfrm>
            <a:off x="7048501" y="1692251"/>
            <a:ext cx="9525" cy="189706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17" name="Line 148"/>
          <p:cNvSpPr>
            <a:spLocks noChangeShapeType="1"/>
          </p:cNvSpPr>
          <p:nvPr/>
        </p:nvSpPr>
        <p:spPr bwMode="auto">
          <a:xfrm>
            <a:off x="7747001" y="1692251"/>
            <a:ext cx="0" cy="1897063"/>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18" name="Rectangle 149"/>
          <p:cNvSpPr>
            <a:spLocks noChangeArrowheads="1"/>
          </p:cNvSpPr>
          <p:nvPr/>
        </p:nvSpPr>
        <p:spPr bwMode="auto">
          <a:xfrm>
            <a:off x="7747001" y="1692251"/>
            <a:ext cx="9525" cy="189706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19" name="Line 150"/>
          <p:cNvSpPr>
            <a:spLocks noChangeShapeType="1"/>
          </p:cNvSpPr>
          <p:nvPr/>
        </p:nvSpPr>
        <p:spPr bwMode="auto">
          <a:xfrm>
            <a:off x="8445501" y="1692251"/>
            <a:ext cx="0" cy="1897063"/>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20" name="Rectangle 151"/>
          <p:cNvSpPr>
            <a:spLocks noChangeArrowheads="1"/>
          </p:cNvSpPr>
          <p:nvPr/>
        </p:nvSpPr>
        <p:spPr bwMode="auto">
          <a:xfrm>
            <a:off x="8445501" y="1692251"/>
            <a:ext cx="9525" cy="189706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21" name="Line 152"/>
          <p:cNvSpPr>
            <a:spLocks noChangeShapeType="1"/>
          </p:cNvSpPr>
          <p:nvPr/>
        </p:nvSpPr>
        <p:spPr bwMode="auto">
          <a:xfrm>
            <a:off x="138113" y="3789339"/>
            <a:ext cx="2030413"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22" name="Rectangle 153"/>
          <p:cNvSpPr>
            <a:spLocks noChangeArrowheads="1"/>
          </p:cNvSpPr>
          <p:nvPr/>
        </p:nvSpPr>
        <p:spPr bwMode="auto">
          <a:xfrm>
            <a:off x="138113" y="3789339"/>
            <a:ext cx="2030413"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23" name="Line 154"/>
          <p:cNvSpPr>
            <a:spLocks noChangeShapeType="1"/>
          </p:cNvSpPr>
          <p:nvPr/>
        </p:nvSpPr>
        <p:spPr bwMode="auto">
          <a:xfrm>
            <a:off x="2168526" y="3779814"/>
            <a:ext cx="41814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24" name="Rectangle 155"/>
          <p:cNvSpPr>
            <a:spLocks noChangeArrowheads="1"/>
          </p:cNvSpPr>
          <p:nvPr/>
        </p:nvSpPr>
        <p:spPr bwMode="auto">
          <a:xfrm>
            <a:off x="2168526" y="3779814"/>
            <a:ext cx="41814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25" name="Line 156"/>
          <p:cNvSpPr>
            <a:spLocks noChangeShapeType="1"/>
          </p:cNvSpPr>
          <p:nvPr/>
        </p:nvSpPr>
        <p:spPr bwMode="auto">
          <a:xfrm>
            <a:off x="2168526" y="3798864"/>
            <a:ext cx="41814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26" name="Rectangle 157"/>
          <p:cNvSpPr>
            <a:spLocks noChangeArrowheads="1"/>
          </p:cNvSpPr>
          <p:nvPr/>
        </p:nvSpPr>
        <p:spPr bwMode="auto">
          <a:xfrm>
            <a:off x="2168526" y="3798864"/>
            <a:ext cx="41814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27" name="Line 158"/>
          <p:cNvSpPr>
            <a:spLocks noChangeShapeType="1"/>
          </p:cNvSpPr>
          <p:nvPr/>
        </p:nvSpPr>
        <p:spPr bwMode="auto">
          <a:xfrm>
            <a:off x="7048501" y="3598839"/>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28" name="Rectangle 159"/>
          <p:cNvSpPr>
            <a:spLocks noChangeArrowheads="1"/>
          </p:cNvSpPr>
          <p:nvPr/>
        </p:nvSpPr>
        <p:spPr bwMode="auto">
          <a:xfrm>
            <a:off x="7048501" y="3598839"/>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29" name="Line 160"/>
          <p:cNvSpPr>
            <a:spLocks noChangeShapeType="1"/>
          </p:cNvSpPr>
          <p:nvPr/>
        </p:nvSpPr>
        <p:spPr bwMode="auto">
          <a:xfrm>
            <a:off x="7747001" y="3598839"/>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30" name="Rectangle 161"/>
          <p:cNvSpPr>
            <a:spLocks noChangeArrowheads="1"/>
          </p:cNvSpPr>
          <p:nvPr/>
        </p:nvSpPr>
        <p:spPr bwMode="auto">
          <a:xfrm>
            <a:off x="7747001" y="3598839"/>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31" name="Line 162"/>
          <p:cNvSpPr>
            <a:spLocks noChangeShapeType="1"/>
          </p:cNvSpPr>
          <p:nvPr/>
        </p:nvSpPr>
        <p:spPr bwMode="auto">
          <a:xfrm>
            <a:off x="8445501" y="3598839"/>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32" name="Rectangle 163"/>
          <p:cNvSpPr>
            <a:spLocks noChangeArrowheads="1"/>
          </p:cNvSpPr>
          <p:nvPr/>
        </p:nvSpPr>
        <p:spPr bwMode="auto">
          <a:xfrm>
            <a:off x="8445501" y="3598839"/>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33" name="Line 164"/>
          <p:cNvSpPr>
            <a:spLocks noChangeShapeType="1"/>
          </p:cNvSpPr>
          <p:nvPr/>
        </p:nvSpPr>
        <p:spPr bwMode="auto">
          <a:xfrm>
            <a:off x="2857501" y="3598839"/>
            <a:ext cx="0" cy="1809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34" name="Rectangle 165"/>
          <p:cNvSpPr>
            <a:spLocks noChangeArrowheads="1"/>
          </p:cNvSpPr>
          <p:nvPr/>
        </p:nvSpPr>
        <p:spPr bwMode="auto">
          <a:xfrm>
            <a:off x="2857501" y="3598839"/>
            <a:ext cx="9525" cy="1809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35" name="Line 166"/>
          <p:cNvSpPr>
            <a:spLocks noChangeShapeType="1"/>
          </p:cNvSpPr>
          <p:nvPr/>
        </p:nvSpPr>
        <p:spPr bwMode="auto">
          <a:xfrm>
            <a:off x="3556001" y="3598839"/>
            <a:ext cx="0" cy="1809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36" name="Rectangle 167"/>
          <p:cNvSpPr>
            <a:spLocks noChangeArrowheads="1"/>
          </p:cNvSpPr>
          <p:nvPr/>
        </p:nvSpPr>
        <p:spPr bwMode="auto">
          <a:xfrm>
            <a:off x="3556001" y="3598839"/>
            <a:ext cx="9525" cy="1809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37" name="Line 168"/>
          <p:cNvSpPr>
            <a:spLocks noChangeShapeType="1"/>
          </p:cNvSpPr>
          <p:nvPr/>
        </p:nvSpPr>
        <p:spPr bwMode="auto">
          <a:xfrm>
            <a:off x="4254501" y="3598839"/>
            <a:ext cx="0" cy="1809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38" name="Rectangle 169"/>
          <p:cNvSpPr>
            <a:spLocks noChangeArrowheads="1"/>
          </p:cNvSpPr>
          <p:nvPr/>
        </p:nvSpPr>
        <p:spPr bwMode="auto">
          <a:xfrm>
            <a:off x="4254501" y="3598839"/>
            <a:ext cx="9525" cy="1809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39" name="Line 170"/>
          <p:cNvSpPr>
            <a:spLocks noChangeShapeType="1"/>
          </p:cNvSpPr>
          <p:nvPr/>
        </p:nvSpPr>
        <p:spPr bwMode="auto">
          <a:xfrm>
            <a:off x="4953001" y="3598839"/>
            <a:ext cx="0" cy="1809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40" name="Rectangle 171"/>
          <p:cNvSpPr>
            <a:spLocks noChangeArrowheads="1"/>
          </p:cNvSpPr>
          <p:nvPr/>
        </p:nvSpPr>
        <p:spPr bwMode="auto">
          <a:xfrm>
            <a:off x="4953001" y="3598839"/>
            <a:ext cx="9525" cy="1809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41" name="Line 172"/>
          <p:cNvSpPr>
            <a:spLocks noChangeShapeType="1"/>
          </p:cNvSpPr>
          <p:nvPr/>
        </p:nvSpPr>
        <p:spPr bwMode="auto">
          <a:xfrm>
            <a:off x="5651501" y="3598839"/>
            <a:ext cx="0" cy="1809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42" name="Rectangle 173"/>
          <p:cNvSpPr>
            <a:spLocks noChangeArrowheads="1"/>
          </p:cNvSpPr>
          <p:nvPr/>
        </p:nvSpPr>
        <p:spPr bwMode="auto">
          <a:xfrm>
            <a:off x="5651501" y="3598839"/>
            <a:ext cx="9525" cy="1809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43" name="Line 174"/>
          <p:cNvSpPr>
            <a:spLocks noChangeShapeType="1"/>
          </p:cNvSpPr>
          <p:nvPr/>
        </p:nvSpPr>
        <p:spPr bwMode="auto">
          <a:xfrm>
            <a:off x="138113" y="3989364"/>
            <a:ext cx="62118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44" name="Rectangle 175"/>
          <p:cNvSpPr>
            <a:spLocks noChangeArrowheads="1"/>
          </p:cNvSpPr>
          <p:nvPr/>
        </p:nvSpPr>
        <p:spPr bwMode="auto">
          <a:xfrm>
            <a:off x="138113" y="3989364"/>
            <a:ext cx="6211888"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45" name="Line 176"/>
          <p:cNvSpPr>
            <a:spLocks noChangeShapeType="1"/>
          </p:cNvSpPr>
          <p:nvPr/>
        </p:nvSpPr>
        <p:spPr bwMode="auto">
          <a:xfrm>
            <a:off x="6350001" y="3598839"/>
            <a:ext cx="0" cy="3905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46" name="Rectangle 177"/>
          <p:cNvSpPr>
            <a:spLocks noChangeArrowheads="1"/>
          </p:cNvSpPr>
          <p:nvPr/>
        </p:nvSpPr>
        <p:spPr bwMode="auto">
          <a:xfrm>
            <a:off x="6350001" y="3598839"/>
            <a:ext cx="9525" cy="390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47" name="Line 178"/>
          <p:cNvSpPr>
            <a:spLocks noChangeShapeType="1"/>
          </p:cNvSpPr>
          <p:nvPr/>
        </p:nvSpPr>
        <p:spPr bwMode="auto">
          <a:xfrm>
            <a:off x="7048501" y="3798864"/>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48" name="Rectangle 179"/>
          <p:cNvSpPr>
            <a:spLocks noChangeArrowheads="1"/>
          </p:cNvSpPr>
          <p:nvPr/>
        </p:nvSpPr>
        <p:spPr bwMode="auto">
          <a:xfrm>
            <a:off x="7048501" y="3798864"/>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49" name="Line 180"/>
          <p:cNvSpPr>
            <a:spLocks noChangeShapeType="1"/>
          </p:cNvSpPr>
          <p:nvPr/>
        </p:nvSpPr>
        <p:spPr bwMode="auto">
          <a:xfrm>
            <a:off x="7747001" y="3798864"/>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50" name="Rectangle 181"/>
          <p:cNvSpPr>
            <a:spLocks noChangeArrowheads="1"/>
          </p:cNvSpPr>
          <p:nvPr/>
        </p:nvSpPr>
        <p:spPr bwMode="auto">
          <a:xfrm>
            <a:off x="7747001" y="3798864"/>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51" name="Line 182"/>
          <p:cNvSpPr>
            <a:spLocks noChangeShapeType="1"/>
          </p:cNvSpPr>
          <p:nvPr/>
        </p:nvSpPr>
        <p:spPr bwMode="auto">
          <a:xfrm>
            <a:off x="8445501" y="3798864"/>
            <a:ext cx="0" cy="19050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52" name="Rectangle 183"/>
          <p:cNvSpPr>
            <a:spLocks noChangeArrowheads="1"/>
          </p:cNvSpPr>
          <p:nvPr/>
        </p:nvSpPr>
        <p:spPr bwMode="auto">
          <a:xfrm>
            <a:off x="8445501" y="3798864"/>
            <a:ext cx="9525" cy="19050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53" name="Line 184"/>
          <p:cNvSpPr>
            <a:spLocks noChangeShapeType="1"/>
          </p:cNvSpPr>
          <p:nvPr/>
        </p:nvSpPr>
        <p:spPr bwMode="auto">
          <a:xfrm>
            <a:off x="138113" y="4189389"/>
            <a:ext cx="6221413"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54" name="Rectangle 185"/>
          <p:cNvSpPr>
            <a:spLocks noChangeArrowheads="1"/>
          </p:cNvSpPr>
          <p:nvPr/>
        </p:nvSpPr>
        <p:spPr bwMode="auto">
          <a:xfrm>
            <a:off x="138113" y="4189389"/>
            <a:ext cx="6221413"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55" name="Rectangle 186"/>
          <p:cNvSpPr>
            <a:spLocks noChangeArrowheads="1"/>
          </p:cNvSpPr>
          <p:nvPr/>
        </p:nvSpPr>
        <p:spPr bwMode="auto">
          <a:xfrm>
            <a:off x="119063" y="825476"/>
            <a:ext cx="19050" cy="33734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56" name="Line 187"/>
          <p:cNvSpPr>
            <a:spLocks noChangeShapeType="1"/>
          </p:cNvSpPr>
          <p:nvPr/>
        </p:nvSpPr>
        <p:spPr bwMode="auto">
          <a:xfrm>
            <a:off x="2159001" y="3598839"/>
            <a:ext cx="0" cy="6000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57" name="Rectangle 188"/>
          <p:cNvSpPr>
            <a:spLocks noChangeArrowheads="1"/>
          </p:cNvSpPr>
          <p:nvPr/>
        </p:nvSpPr>
        <p:spPr bwMode="auto">
          <a:xfrm>
            <a:off x="2159001" y="3598839"/>
            <a:ext cx="9525" cy="6000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58" name="Line 189"/>
          <p:cNvSpPr>
            <a:spLocks noChangeShapeType="1"/>
          </p:cNvSpPr>
          <p:nvPr/>
        </p:nvSpPr>
        <p:spPr bwMode="auto">
          <a:xfrm>
            <a:off x="3556001" y="3808389"/>
            <a:ext cx="0" cy="3905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59" name="Rectangle 190"/>
          <p:cNvSpPr>
            <a:spLocks noChangeArrowheads="1"/>
          </p:cNvSpPr>
          <p:nvPr/>
        </p:nvSpPr>
        <p:spPr bwMode="auto">
          <a:xfrm>
            <a:off x="3556001" y="3808389"/>
            <a:ext cx="9525" cy="390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60" name="Line 191"/>
          <p:cNvSpPr>
            <a:spLocks noChangeShapeType="1"/>
          </p:cNvSpPr>
          <p:nvPr/>
        </p:nvSpPr>
        <p:spPr bwMode="auto">
          <a:xfrm>
            <a:off x="4953001" y="3808389"/>
            <a:ext cx="0" cy="3905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61" name="Rectangle 192"/>
          <p:cNvSpPr>
            <a:spLocks noChangeArrowheads="1"/>
          </p:cNvSpPr>
          <p:nvPr/>
        </p:nvSpPr>
        <p:spPr bwMode="auto">
          <a:xfrm>
            <a:off x="4953001" y="3808389"/>
            <a:ext cx="9525" cy="390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62" name="Line 193"/>
          <p:cNvSpPr>
            <a:spLocks noChangeShapeType="1"/>
          </p:cNvSpPr>
          <p:nvPr/>
        </p:nvSpPr>
        <p:spPr bwMode="auto">
          <a:xfrm>
            <a:off x="6350001" y="3998889"/>
            <a:ext cx="1587" cy="2000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63" name="Rectangle 194"/>
          <p:cNvSpPr>
            <a:spLocks noChangeArrowheads="1"/>
          </p:cNvSpPr>
          <p:nvPr/>
        </p:nvSpPr>
        <p:spPr bwMode="auto">
          <a:xfrm>
            <a:off x="6350001" y="3998889"/>
            <a:ext cx="9525" cy="2095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64" name="Line 195"/>
          <p:cNvSpPr>
            <a:spLocks noChangeShapeType="1"/>
          </p:cNvSpPr>
          <p:nvPr/>
        </p:nvSpPr>
        <p:spPr bwMode="auto">
          <a:xfrm>
            <a:off x="7747001" y="3998889"/>
            <a:ext cx="0" cy="1809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65" name="Rectangle 196"/>
          <p:cNvSpPr>
            <a:spLocks noChangeArrowheads="1"/>
          </p:cNvSpPr>
          <p:nvPr/>
        </p:nvSpPr>
        <p:spPr bwMode="auto">
          <a:xfrm>
            <a:off x="7747001" y="3998889"/>
            <a:ext cx="9525" cy="1809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66" name="Rectangle 197"/>
          <p:cNvSpPr>
            <a:spLocks noChangeArrowheads="1"/>
          </p:cNvSpPr>
          <p:nvPr/>
        </p:nvSpPr>
        <p:spPr bwMode="auto">
          <a:xfrm>
            <a:off x="9069388" y="844526"/>
            <a:ext cx="19050" cy="33639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67" name="Line 198"/>
          <p:cNvSpPr>
            <a:spLocks noChangeShapeType="1"/>
          </p:cNvSpPr>
          <p:nvPr/>
        </p:nvSpPr>
        <p:spPr bwMode="auto">
          <a:xfrm>
            <a:off x="2857501" y="3808389"/>
            <a:ext cx="0" cy="3905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68" name="Rectangle 199"/>
          <p:cNvSpPr>
            <a:spLocks noChangeArrowheads="1"/>
          </p:cNvSpPr>
          <p:nvPr/>
        </p:nvSpPr>
        <p:spPr bwMode="auto">
          <a:xfrm>
            <a:off x="2857501" y="3808389"/>
            <a:ext cx="9525" cy="390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69" name="Line 200"/>
          <p:cNvSpPr>
            <a:spLocks noChangeShapeType="1"/>
          </p:cNvSpPr>
          <p:nvPr/>
        </p:nvSpPr>
        <p:spPr bwMode="auto">
          <a:xfrm>
            <a:off x="4254501" y="3808389"/>
            <a:ext cx="0" cy="3905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70" name="Rectangle 201"/>
          <p:cNvSpPr>
            <a:spLocks noChangeArrowheads="1"/>
          </p:cNvSpPr>
          <p:nvPr/>
        </p:nvSpPr>
        <p:spPr bwMode="auto">
          <a:xfrm>
            <a:off x="4254501" y="3808389"/>
            <a:ext cx="9525" cy="390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71" name="Line 202"/>
          <p:cNvSpPr>
            <a:spLocks noChangeShapeType="1"/>
          </p:cNvSpPr>
          <p:nvPr/>
        </p:nvSpPr>
        <p:spPr bwMode="auto">
          <a:xfrm>
            <a:off x="5651501" y="3808389"/>
            <a:ext cx="0" cy="39052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72" name="Rectangle 203"/>
          <p:cNvSpPr>
            <a:spLocks noChangeArrowheads="1"/>
          </p:cNvSpPr>
          <p:nvPr/>
        </p:nvSpPr>
        <p:spPr bwMode="auto">
          <a:xfrm>
            <a:off x="5651501" y="3808389"/>
            <a:ext cx="9525" cy="390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73" name="Line 204"/>
          <p:cNvSpPr>
            <a:spLocks noChangeShapeType="1"/>
          </p:cNvSpPr>
          <p:nvPr/>
        </p:nvSpPr>
        <p:spPr bwMode="auto">
          <a:xfrm>
            <a:off x="7048501" y="3998889"/>
            <a:ext cx="0" cy="1809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 name="Rectangle 206"/>
          <p:cNvSpPr>
            <a:spLocks noChangeArrowheads="1"/>
          </p:cNvSpPr>
          <p:nvPr/>
        </p:nvSpPr>
        <p:spPr bwMode="auto">
          <a:xfrm>
            <a:off x="7048501" y="3998889"/>
            <a:ext cx="9525" cy="1809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Line 207"/>
          <p:cNvSpPr>
            <a:spLocks noChangeShapeType="1"/>
          </p:cNvSpPr>
          <p:nvPr/>
        </p:nvSpPr>
        <p:spPr bwMode="auto">
          <a:xfrm>
            <a:off x="8445501" y="3998889"/>
            <a:ext cx="0" cy="180975"/>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 name="Rectangle 208"/>
          <p:cNvSpPr>
            <a:spLocks noChangeArrowheads="1"/>
          </p:cNvSpPr>
          <p:nvPr/>
        </p:nvSpPr>
        <p:spPr bwMode="auto">
          <a:xfrm>
            <a:off x="8445501" y="3998889"/>
            <a:ext cx="9525" cy="1809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 name="Rectangle 209"/>
          <p:cNvSpPr>
            <a:spLocks noChangeArrowheads="1"/>
          </p:cNvSpPr>
          <p:nvPr/>
        </p:nvSpPr>
        <p:spPr bwMode="auto">
          <a:xfrm>
            <a:off x="138113" y="825476"/>
            <a:ext cx="8950325" cy="190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 name="Rectangle 210"/>
          <p:cNvSpPr>
            <a:spLocks noChangeArrowheads="1"/>
          </p:cNvSpPr>
          <p:nvPr/>
        </p:nvSpPr>
        <p:spPr bwMode="auto">
          <a:xfrm>
            <a:off x="138113" y="1463651"/>
            <a:ext cx="8950325" cy="190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 name="Rectangle 211"/>
          <p:cNvSpPr>
            <a:spLocks noChangeArrowheads="1"/>
          </p:cNvSpPr>
          <p:nvPr/>
        </p:nvSpPr>
        <p:spPr bwMode="auto">
          <a:xfrm>
            <a:off x="138113" y="1673201"/>
            <a:ext cx="8950325" cy="190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 name="Line 212"/>
          <p:cNvSpPr>
            <a:spLocks noChangeShapeType="1"/>
          </p:cNvSpPr>
          <p:nvPr/>
        </p:nvSpPr>
        <p:spPr bwMode="auto">
          <a:xfrm>
            <a:off x="138113" y="1873226"/>
            <a:ext cx="89312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 name="Rectangle 213"/>
          <p:cNvSpPr>
            <a:spLocks noChangeArrowheads="1"/>
          </p:cNvSpPr>
          <p:nvPr/>
        </p:nvSpPr>
        <p:spPr bwMode="auto">
          <a:xfrm>
            <a:off x="138113" y="1873226"/>
            <a:ext cx="89312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 name="Line 214"/>
          <p:cNvSpPr>
            <a:spLocks noChangeShapeType="1"/>
          </p:cNvSpPr>
          <p:nvPr/>
        </p:nvSpPr>
        <p:spPr bwMode="auto">
          <a:xfrm>
            <a:off x="138113" y="2063726"/>
            <a:ext cx="89312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 name="Rectangle 215"/>
          <p:cNvSpPr>
            <a:spLocks noChangeArrowheads="1"/>
          </p:cNvSpPr>
          <p:nvPr/>
        </p:nvSpPr>
        <p:spPr bwMode="auto">
          <a:xfrm>
            <a:off x="138113" y="2063726"/>
            <a:ext cx="89312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 name="Line 216"/>
          <p:cNvSpPr>
            <a:spLocks noChangeShapeType="1"/>
          </p:cNvSpPr>
          <p:nvPr/>
        </p:nvSpPr>
        <p:spPr bwMode="auto">
          <a:xfrm>
            <a:off x="138113" y="2254226"/>
            <a:ext cx="89312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 name="Rectangle 217"/>
          <p:cNvSpPr>
            <a:spLocks noChangeArrowheads="1"/>
          </p:cNvSpPr>
          <p:nvPr/>
        </p:nvSpPr>
        <p:spPr bwMode="auto">
          <a:xfrm>
            <a:off x="138113" y="2254226"/>
            <a:ext cx="89312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 name="Line 218"/>
          <p:cNvSpPr>
            <a:spLocks noChangeShapeType="1"/>
          </p:cNvSpPr>
          <p:nvPr/>
        </p:nvSpPr>
        <p:spPr bwMode="auto">
          <a:xfrm>
            <a:off x="138113" y="2444726"/>
            <a:ext cx="89312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 name="Rectangle 219"/>
          <p:cNvSpPr>
            <a:spLocks noChangeArrowheads="1"/>
          </p:cNvSpPr>
          <p:nvPr/>
        </p:nvSpPr>
        <p:spPr bwMode="auto">
          <a:xfrm>
            <a:off x="138113" y="2444726"/>
            <a:ext cx="89312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 name="Line 220"/>
          <p:cNvSpPr>
            <a:spLocks noChangeShapeType="1"/>
          </p:cNvSpPr>
          <p:nvPr/>
        </p:nvSpPr>
        <p:spPr bwMode="auto">
          <a:xfrm>
            <a:off x="138113" y="2636814"/>
            <a:ext cx="89312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 name="Rectangle 221"/>
          <p:cNvSpPr>
            <a:spLocks noChangeArrowheads="1"/>
          </p:cNvSpPr>
          <p:nvPr/>
        </p:nvSpPr>
        <p:spPr bwMode="auto">
          <a:xfrm>
            <a:off x="138113" y="2636814"/>
            <a:ext cx="89312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3" name="Line 222"/>
          <p:cNvSpPr>
            <a:spLocks noChangeShapeType="1"/>
          </p:cNvSpPr>
          <p:nvPr/>
        </p:nvSpPr>
        <p:spPr bwMode="auto">
          <a:xfrm>
            <a:off x="138113" y="2827314"/>
            <a:ext cx="89312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 name="Rectangle 223"/>
          <p:cNvSpPr>
            <a:spLocks noChangeArrowheads="1"/>
          </p:cNvSpPr>
          <p:nvPr/>
        </p:nvSpPr>
        <p:spPr bwMode="auto">
          <a:xfrm>
            <a:off x="138113" y="2827314"/>
            <a:ext cx="89312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 name="Line 224"/>
          <p:cNvSpPr>
            <a:spLocks noChangeShapeType="1"/>
          </p:cNvSpPr>
          <p:nvPr/>
        </p:nvSpPr>
        <p:spPr bwMode="auto">
          <a:xfrm>
            <a:off x="138113" y="3017814"/>
            <a:ext cx="89312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 name="Rectangle 225"/>
          <p:cNvSpPr>
            <a:spLocks noChangeArrowheads="1"/>
          </p:cNvSpPr>
          <p:nvPr/>
        </p:nvSpPr>
        <p:spPr bwMode="auto">
          <a:xfrm>
            <a:off x="138113" y="3017814"/>
            <a:ext cx="89312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 name="Line 226"/>
          <p:cNvSpPr>
            <a:spLocks noChangeShapeType="1"/>
          </p:cNvSpPr>
          <p:nvPr/>
        </p:nvSpPr>
        <p:spPr bwMode="auto">
          <a:xfrm>
            <a:off x="138113" y="3208314"/>
            <a:ext cx="89312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 name="Rectangle 227"/>
          <p:cNvSpPr>
            <a:spLocks noChangeArrowheads="1"/>
          </p:cNvSpPr>
          <p:nvPr/>
        </p:nvSpPr>
        <p:spPr bwMode="auto">
          <a:xfrm>
            <a:off x="138113" y="3208314"/>
            <a:ext cx="89312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 name="Line 228"/>
          <p:cNvSpPr>
            <a:spLocks noChangeShapeType="1"/>
          </p:cNvSpPr>
          <p:nvPr/>
        </p:nvSpPr>
        <p:spPr bwMode="auto">
          <a:xfrm>
            <a:off x="138113" y="3398814"/>
            <a:ext cx="89312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 name="Rectangle 229"/>
          <p:cNvSpPr>
            <a:spLocks noChangeArrowheads="1"/>
          </p:cNvSpPr>
          <p:nvPr/>
        </p:nvSpPr>
        <p:spPr bwMode="auto">
          <a:xfrm>
            <a:off x="138113" y="3398814"/>
            <a:ext cx="89312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 name="Line 230"/>
          <p:cNvSpPr>
            <a:spLocks noChangeShapeType="1"/>
          </p:cNvSpPr>
          <p:nvPr/>
        </p:nvSpPr>
        <p:spPr bwMode="auto">
          <a:xfrm>
            <a:off x="2159001" y="3589314"/>
            <a:ext cx="6910387"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09" name="Rectangle 231"/>
          <p:cNvSpPr>
            <a:spLocks noChangeArrowheads="1"/>
          </p:cNvSpPr>
          <p:nvPr/>
        </p:nvSpPr>
        <p:spPr bwMode="auto">
          <a:xfrm>
            <a:off x="2159001" y="3589314"/>
            <a:ext cx="6910387"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10" name="Line 232"/>
          <p:cNvSpPr>
            <a:spLocks noChangeShapeType="1"/>
          </p:cNvSpPr>
          <p:nvPr/>
        </p:nvSpPr>
        <p:spPr bwMode="auto">
          <a:xfrm>
            <a:off x="6359526" y="3789339"/>
            <a:ext cx="2709862"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11" name="Rectangle 233"/>
          <p:cNvSpPr>
            <a:spLocks noChangeArrowheads="1"/>
          </p:cNvSpPr>
          <p:nvPr/>
        </p:nvSpPr>
        <p:spPr bwMode="auto">
          <a:xfrm>
            <a:off x="6359526" y="3789339"/>
            <a:ext cx="2709862"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8" name="Line 234"/>
          <p:cNvSpPr>
            <a:spLocks noChangeShapeType="1"/>
          </p:cNvSpPr>
          <p:nvPr/>
        </p:nvSpPr>
        <p:spPr bwMode="auto">
          <a:xfrm>
            <a:off x="6350001" y="3989364"/>
            <a:ext cx="2719387"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9" name="Rectangle 235"/>
          <p:cNvSpPr>
            <a:spLocks noChangeArrowheads="1"/>
          </p:cNvSpPr>
          <p:nvPr/>
        </p:nvSpPr>
        <p:spPr bwMode="auto">
          <a:xfrm>
            <a:off x="6350001" y="3989364"/>
            <a:ext cx="2719387"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0" name="Line 236"/>
          <p:cNvSpPr>
            <a:spLocks noChangeShapeType="1"/>
          </p:cNvSpPr>
          <p:nvPr/>
        </p:nvSpPr>
        <p:spPr bwMode="auto">
          <a:xfrm>
            <a:off x="6359526" y="4179864"/>
            <a:ext cx="2709862"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1" name="Rectangle 237"/>
          <p:cNvSpPr>
            <a:spLocks noChangeArrowheads="1"/>
          </p:cNvSpPr>
          <p:nvPr/>
        </p:nvSpPr>
        <p:spPr bwMode="auto">
          <a:xfrm>
            <a:off x="6359526" y="4179864"/>
            <a:ext cx="2709862"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2" name="Line 238"/>
          <p:cNvSpPr>
            <a:spLocks noChangeShapeType="1"/>
          </p:cNvSpPr>
          <p:nvPr/>
        </p:nvSpPr>
        <p:spPr bwMode="auto">
          <a:xfrm>
            <a:off x="6359526" y="4198914"/>
            <a:ext cx="2709862"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3" name="Rectangle 239"/>
          <p:cNvSpPr>
            <a:spLocks noChangeArrowheads="1"/>
          </p:cNvSpPr>
          <p:nvPr/>
        </p:nvSpPr>
        <p:spPr bwMode="auto">
          <a:xfrm>
            <a:off x="6359526" y="4198914"/>
            <a:ext cx="2709862"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 name="AutoShape 3"/>
          <p:cNvSpPr>
            <a:spLocks noChangeAspect="1" noChangeArrowheads="1" noTextEdit="1"/>
          </p:cNvSpPr>
          <p:nvPr/>
        </p:nvSpPr>
        <p:spPr bwMode="auto">
          <a:xfrm>
            <a:off x="1485901" y="4302101"/>
            <a:ext cx="5495925" cy="2036763"/>
          </a:xfrm>
          <a:prstGeom prst="rect">
            <a:avLst/>
          </a:prstGeom>
          <a:no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74" name="Rectangle 5"/>
          <p:cNvSpPr>
            <a:spLocks noChangeArrowheads="1"/>
          </p:cNvSpPr>
          <p:nvPr/>
        </p:nvSpPr>
        <p:spPr bwMode="auto">
          <a:xfrm>
            <a:off x="1485901" y="4675164"/>
            <a:ext cx="4830762" cy="209550"/>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75" name="Rectangle 6"/>
          <p:cNvSpPr>
            <a:spLocks noChangeArrowheads="1"/>
          </p:cNvSpPr>
          <p:nvPr/>
        </p:nvSpPr>
        <p:spPr bwMode="auto">
          <a:xfrm>
            <a:off x="1520826" y="4319564"/>
            <a:ext cx="5878512"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2. Use information from the completed work sheet in part 1 to prepare adjusting entries.</a:t>
            </a:r>
            <a:endParaRPr lang="en-US" altLang="en-US" dirty="0" smtClean="0">
              <a:solidFill>
                <a:prstClr val="black"/>
              </a:solidFill>
              <a:cs typeface="+mn-cs"/>
            </a:endParaRPr>
          </a:p>
        </p:txBody>
      </p:sp>
      <p:sp>
        <p:nvSpPr>
          <p:cNvPr id="676" name="Rectangle 7"/>
          <p:cNvSpPr>
            <a:spLocks noChangeArrowheads="1"/>
          </p:cNvSpPr>
          <p:nvPr/>
        </p:nvSpPr>
        <p:spPr bwMode="auto">
          <a:xfrm>
            <a:off x="1609726" y="4692626"/>
            <a:ext cx="400050"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Date</a:t>
            </a:r>
            <a:endParaRPr lang="en-US" altLang="en-US" dirty="0" smtClean="0">
              <a:solidFill>
                <a:prstClr val="black"/>
              </a:solidFill>
              <a:cs typeface="+mn-cs"/>
            </a:endParaRPr>
          </a:p>
        </p:txBody>
      </p:sp>
      <p:sp>
        <p:nvSpPr>
          <p:cNvPr id="677" name="Rectangle 8"/>
          <p:cNvSpPr>
            <a:spLocks noChangeArrowheads="1"/>
          </p:cNvSpPr>
          <p:nvPr/>
        </p:nvSpPr>
        <p:spPr bwMode="auto">
          <a:xfrm>
            <a:off x="5135563" y="4692626"/>
            <a:ext cx="444500"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Debit</a:t>
            </a:r>
            <a:endParaRPr lang="en-US" altLang="en-US" dirty="0" smtClean="0">
              <a:solidFill>
                <a:prstClr val="black"/>
              </a:solidFill>
              <a:cs typeface="+mn-cs"/>
            </a:endParaRPr>
          </a:p>
        </p:txBody>
      </p:sp>
      <p:sp>
        <p:nvSpPr>
          <p:cNvPr id="678" name="Rectangle 9"/>
          <p:cNvSpPr>
            <a:spLocks noChangeArrowheads="1"/>
          </p:cNvSpPr>
          <p:nvPr/>
        </p:nvSpPr>
        <p:spPr bwMode="auto">
          <a:xfrm>
            <a:off x="5773738" y="4692626"/>
            <a:ext cx="506413"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Credit</a:t>
            </a:r>
            <a:endParaRPr lang="en-US" altLang="en-US" dirty="0" smtClean="0">
              <a:solidFill>
                <a:prstClr val="black"/>
              </a:solidFill>
              <a:cs typeface="+mn-cs"/>
            </a:endParaRPr>
          </a:p>
        </p:txBody>
      </p:sp>
      <p:sp>
        <p:nvSpPr>
          <p:cNvPr id="679" name="Rectangle 10"/>
          <p:cNvSpPr>
            <a:spLocks noChangeArrowheads="1"/>
          </p:cNvSpPr>
          <p:nvPr/>
        </p:nvSpPr>
        <p:spPr bwMode="auto">
          <a:xfrm>
            <a:off x="1520826" y="4892651"/>
            <a:ext cx="485775" cy="16986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100" dirty="0" smtClean="0">
                <a:solidFill>
                  <a:srgbClr val="000000"/>
                </a:solidFill>
                <a:cs typeface="+mn-cs"/>
              </a:rPr>
              <a:t>Dec. 31</a:t>
            </a:r>
            <a:endParaRPr lang="en-US" altLang="en-US" sz="1100" dirty="0" smtClean="0">
              <a:solidFill>
                <a:prstClr val="black"/>
              </a:solidFill>
              <a:cs typeface="+mn-cs"/>
            </a:endParaRPr>
          </a:p>
        </p:txBody>
      </p:sp>
      <p:sp>
        <p:nvSpPr>
          <p:cNvPr id="680" name="Rectangle 11"/>
          <p:cNvSpPr>
            <a:spLocks noChangeArrowheads="1"/>
          </p:cNvSpPr>
          <p:nvPr/>
        </p:nvSpPr>
        <p:spPr bwMode="auto">
          <a:xfrm>
            <a:off x="2108201" y="4892651"/>
            <a:ext cx="1431925" cy="1841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Accounts Receivable</a:t>
            </a:r>
            <a:endParaRPr lang="en-US" altLang="en-US" dirty="0" smtClean="0">
              <a:solidFill>
                <a:prstClr val="black"/>
              </a:solidFill>
              <a:cs typeface="+mn-cs"/>
            </a:endParaRPr>
          </a:p>
        </p:txBody>
      </p:sp>
      <p:sp>
        <p:nvSpPr>
          <p:cNvPr id="681" name="Rectangle 12"/>
          <p:cNvSpPr>
            <a:spLocks noChangeArrowheads="1"/>
          </p:cNvSpPr>
          <p:nvPr/>
        </p:nvSpPr>
        <p:spPr bwMode="auto">
          <a:xfrm>
            <a:off x="5214938" y="4892651"/>
            <a:ext cx="444500"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9,000</a:t>
            </a:r>
            <a:endParaRPr lang="en-US" altLang="en-US" dirty="0" smtClean="0">
              <a:solidFill>
                <a:prstClr val="black"/>
              </a:solidFill>
              <a:cs typeface="+mn-cs"/>
            </a:endParaRPr>
          </a:p>
        </p:txBody>
      </p:sp>
      <p:sp>
        <p:nvSpPr>
          <p:cNvPr id="682" name="Rectangle 13"/>
          <p:cNvSpPr>
            <a:spLocks noChangeArrowheads="1"/>
          </p:cNvSpPr>
          <p:nvPr/>
        </p:nvSpPr>
        <p:spPr bwMode="auto">
          <a:xfrm>
            <a:off x="2303463" y="5075214"/>
            <a:ext cx="904875"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Fees earned</a:t>
            </a:r>
            <a:endParaRPr lang="en-US" altLang="en-US" dirty="0" smtClean="0">
              <a:solidFill>
                <a:prstClr val="black"/>
              </a:solidFill>
              <a:cs typeface="+mn-cs"/>
            </a:endParaRPr>
          </a:p>
        </p:txBody>
      </p:sp>
      <p:sp>
        <p:nvSpPr>
          <p:cNvPr id="683" name="Rectangle 14"/>
          <p:cNvSpPr>
            <a:spLocks noChangeArrowheads="1"/>
          </p:cNvSpPr>
          <p:nvPr/>
        </p:nvSpPr>
        <p:spPr bwMode="auto">
          <a:xfrm>
            <a:off x="5881688" y="5075214"/>
            <a:ext cx="444500"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9,000</a:t>
            </a:r>
            <a:endParaRPr lang="en-US" altLang="en-US" dirty="0" smtClean="0">
              <a:solidFill>
                <a:prstClr val="black"/>
              </a:solidFill>
              <a:cs typeface="+mn-cs"/>
            </a:endParaRPr>
          </a:p>
        </p:txBody>
      </p:sp>
      <p:sp>
        <p:nvSpPr>
          <p:cNvPr id="684" name="Rectangle 15"/>
          <p:cNvSpPr>
            <a:spLocks noChangeArrowheads="1"/>
          </p:cNvSpPr>
          <p:nvPr/>
        </p:nvSpPr>
        <p:spPr bwMode="auto">
          <a:xfrm>
            <a:off x="1520826" y="5438751"/>
            <a:ext cx="485775" cy="16986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100" dirty="0" smtClean="0">
                <a:solidFill>
                  <a:srgbClr val="000000"/>
                </a:solidFill>
                <a:cs typeface="+mn-cs"/>
              </a:rPr>
              <a:t>Dec. 31</a:t>
            </a:r>
            <a:endParaRPr lang="en-US" altLang="en-US" sz="1100" dirty="0" smtClean="0">
              <a:solidFill>
                <a:prstClr val="black"/>
              </a:solidFill>
              <a:cs typeface="+mn-cs"/>
            </a:endParaRPr>
          </a:p>
        </p:txBody>
      </p:sp>
      <p:sp>
        <p:nvSpPr>
          <p:cNvPr id="685" name="Rectangle 16"/>
          <p:cNvSpPr>
            <a:spLocks noChangeArrowheads="1"/>
          </p:cNvSpPr>
          <p:nvPr/>
        </p:nvSpPr>
        <p:spPr bwMode="auto">
          <a:xfrm>
            <a:off x="2108201" y="5438751"/>
            <a:ext cx="1216025"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Salaries expense</a:t>
            </a:r>
            <a:endParaRPr lang="en-US" altLang="en-US" dirty="0" smtClean="0">
              <a:solidFill>
                <a:prstClr val="black"/>
              </a:solidFill>
              <a:cs typeface="+mn-cs"/>
            </a:endParaRPr>
          </a:p>
        </p:txBody>
      </p:sp>
      <p:sp>
        <p:nvSpPr>
          <p:cNvPr id="686" name="Rectangle 17"/>
          <p:cNvSpPr>
            <a:spLocks noChangeArrowheads="1"/>
          </p:cNvSpPr>
          <p:nvPr/>
        </p:nvSpPr>
        <p:spPr bwMode="auto">
          <a:xfrm>
            <a:off x="5214938" y="5438751"/>
            <a:ext cx="444500"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2,000</a:t>
            </a:r>
            <a:endParaRPr lang="en-US" altLang="en-US" dirty="0" smtClean="0">
              <a:solidFill>
                <a:prstClr val="black"/>
              </a:solidFill>
              <a:cs typeface="+mn-cs"/>
            </a:endParaRPr>
          </a:p>
        </p:txBody>
      </p:sp>
      <p:sp>
        <p:nvSpPr>
          <p:cNvPr id="687" name="Rectangle 18"/>
          <p:cNvSpPr>
            <a:spLocks noChangeArrowheads="1"/>
          </p:cNvSpPr>
          <p:nvPr/>
        </p:nvSpPr>
        <p:spPr bwMode="auto">
          <a:xfrm>
            <a:off x="2303463" y="5621314"/>
            <a:ext cx="1252538"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Accounts payable</a:t>
            </a:r>
            <a:endParaRPr lang="en-US" altLang="en-US" dirty="0" smtClean="0">
              <a:solidFill>
                <a:prstClr val="black"/>
              </a:solidFill>
              <a:cs typeface="+mn-cs"/>
            </a:endParaRPr>
          </a:p>
        </p:txBody>
      </p:sp>
      <p:sp>
        <p:nvSpPr>
          <p:cNvPr id="688" name="Rectangle 19"/>
          <p:cNvSpPr>
            <a:spLocks noChangeArrowheads="1"/>
          </p:cNvSpPr>
          <p:nvPr/>
        </p:nvSpPr>
        <p:spPr bwMode="auto">
          <a:xfrm>
            <a:off x="5881688" y="5621314"/>
            <a:ext cx="444500" cy="2095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2,000</a:t>
            </a:r>
            <a:endParaRPr lang="en-US" altLang="en-US" dirty="0" smtClean="0">
              <a:solidFill>
                <a:prstClr val="black"/>
              </a:solidFill>
              <a:cs typeface="+mn-cs"/>
            </a:endParaRPr>
          </a:p>
        </p:txBody>
      </p:sp>
      <p:sp>
        <p:nvSpPr>
          <p:cNvPr id="689" name="Rectangle 20"/>
          <p:cNvSpPr>
            <a:spLocks noChangeArrowheads="1"/>
          </p:cNvSpPr>
          <p:nvPr/>
        </p:nvSpPr>
        <p:spPr bwMode="auto">
          <a:xfrm>
            <a:off x="1520826" y="5984851"/>
            <a:ext cx="485775" cy="16986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100" dirty="0" smtClean="0">
                <a:solidFill>
                  <a:srgbClr val="000000"/>
                </a:solidFill>
                <a:cs typeface="+mn-cs"/>
              </a:rPr>
              <a:t>Dec. 31</a:t>
            </a:r>
            <a:endParaRPr lang="en-US" altLang="en-US" sz="1100" dirty="0" smtClean="0">
              <a:solidFill>
                <a:prstClr val="black"/>
              </a:solidFill>
              <a:cs typeface="+mn-cs"/>
            </a:endParaRPr>
          </a:p>
        </p:txBody>
      </p:sp>
      <p:sp>
        <p:nvSpPr>
          <p:cNvPr id="690" name="Rectangle 21"/>
          <p:cNvSpPr>
            <a:spLocks noChangeArrowheads="1"/>
          </p:cNvSpPr>
          <p:nvPr/>
        </p:nvSpPr>
        <p:spPr bwMode="auto">
          <a:xfrm>
            <a:off x="2063751" y="5984851"/>
            <a:ext cx="1685925" cy="1841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No journal entry required</a:t>
            </a:r>
            <a:endParaRPr lang="en-US" altLang="en-US" dirty="0" smtClean="0">
              <a:solidFill>
                <a:prstClr val="black"/>
              </a:solidFill>
              <a:cs typeface="+mn-cs"/>
            </a:endParaRPr>
          </a:p>
        </p:txBody>
      </p:sp>
      <p:sp>
        <p:nvSpPr>
          <p:cNvPr id="691" name="Rectangle 22"/>
          <p:cNvSpPr>
            <a:spLocks noChangeArrowheads="1"/>
          </p:cNvSpPr>
          <p:nvPr/>
        </p:nvSpPr>
        <p:spPr bwMode="auto">
          <a:xfrm>
            <a:off x="2986088" y="4692626"/>
            <a:ext cx="1171575" cy="18415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General Journal</a:t>
            </a:r>
            <a:endParaRPr lang="en-US" altLang="en-US" dirty="0" smtClean="0">
              <a:solidFill>
                <a:prstClr val="black"/>
              </a:solidFill>
              <a:cs typeface="+mn-cs"/>
            </a:endParaRPr>
          </a:p>
        </p:txBody>
      </p:sp>
      <p:sp>
        <p:nvSpPr>
          <p:cNvPr id="692" name="Rectangle 23"/>
          <p:cNvSpPr>
            <a:spLocks noChangeArrowheads="1"/>
          </p:cNvSpPr>
          <p:nvPr/>
        </p:nvSpPr>
        <p:spPr bwMode="auto">
          <a:xfrm>
            <a:off x="1476376" y="4665639"/>
            <a:ext cx="19050" cy="2190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93" name="Line 24"/>
          <p:cNvSpPr>
            <a:spLocks noChangeShapeType="1"/>
          </p:cNvSpPr>
          <p:nvPr/>
        </p:nvSpPr>
        <p:spPr bwMode="auto">
          <a:xfrm>
            <a:off x="2027238" y="4684689"/>
            <a:ext cx="0" cy="1809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94" name="Rectangle 25"/>
          <p:cNvSpPr>
            <a:spLocks noChangeArrowheads="1"/>
          </p:cNvSpPr>
          <p:nvPr/>
        </p:nvSpPr>
        <p:spPr bwMode="auto">
          <a:xfrm>
            <a:off x="2027238" y="4684689"/>
            <a:ext cx="9525" cy="1809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95" name="Line 26"/>
          <p:cNvSpPr>
            <a:spLocks noChangeShapeType="1"/>
          </p:cNvSpPr>
          <p:nvPr/>
        </p:nvSpPr>
        <p:spPr bwMode="auto">
          <a:xfrm>
            <a:off x="4975226" y="4684689"/>
            <a:ext cx="0" cy="1809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96" name="Rectangle 27"/>
          <p:cNvSpPr>
            <a:spLocks noChangeArrowheads="1"/>
          </p:cNvSpPr>
          <p:nvPr/>
        </p:nvSpPr>
        <p:spPr bwMode="auto">
          <a:xfrm>
            <a:off x="4975226" y="4684689"/>
            <a:ext cx="9525" cy="1809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97" name="Line 28"/>
          <p:cNvSpPr>
            <a:spLocks noChangeShapeType="1"/>
          </p:cNvSpPr>
          <p:nvPr/>
        </p:nvSpPr>
        <p:spPr bwMode="auto">
          <a:xfrm>
            <a:off x="5641976" y="4684689"/>
            <a:ext cx="0" cy="1809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98" name="Rectangle 29"/>
          <p:cNvSpPr>
            <a:spLocks noChangeArrowheads="1"/>
          </p:cNvSpPr>
          <p:nvPr/>
        </p:nvSpPr>
        <p:spPr bwMode="auto">
          <a:xfrm>
            <a:off x="5641976" y="4684689"/>
            <a:ext cx="7937" cy="1809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99" name="Rectangle 30"/>
          <p:cNvSpPr>
            <a:spLocks noChangeArrowheads="1"/>
          </p:cNvSpPr>
          <p:nvPr/>
        </p:nvSpPr>
        <p:spPr bwMode="auto">
          <a:xfrm>
            <a:off x="6297613" y="4684689"/>
            <a:ext cx="19050" cy="2000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00" name="Line 31"/>
          <p:cNvSpPr>
            <a:spLocks noChangeShapeType="1"/>
          </p:cNvSpPr>
          <p:nvPr/>
        </p:nvSpPr>
        <p:spPr bwMode="auto">
          <a:xfrm>
            <a:off x="1485901" y="4884714"/>
            <a:ext cx="1587" cy="14541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01" name="Rectangle 32"/>
          <p:cNvSpPr>
            <a:spLocks noChangeArrowheads="1"/>
          </p:cNvSpPr>
          <p:nvPr/>
        </p:nvSpPr>
        <p:spPr bwMode="auto">
          <a:xfrm>
            <a:off x="1485901" y="4884714"/>
            <a:ext cx="9525" cy="14636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02" name="Line 33"/>
          <p:cNvSpPr>
            <a:spLocks noChangeShapeType="1"/>
          </p:cNvSpPr>
          <p:nvPr/>
        </p:nvSpPr>
        <p:spPr bwMode="auto">
          <a:xfrm>
            <a:off x="2027238" y="4884714"/>
            <a:ext cx="1588" cy="14541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03" name="Rectangle 34"/>
          <p:cNvSpPr>
            <a:spLocks noChangeArrowheads="1"/>
          </p:cNvSpPr>
          <p:nvPr/>
        </p:nvSpPr>
        <p:spPr bwMode="auto">
          <a:xfrm>
            <a:off x="2027238" y="4884714"/>
            <a:ext cx="9525" cy="14636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80" name="Line 35"/>
          <p:cNvSpPr>
            <a:spLocks noChangeShapeType="1"/>
          </p:cNvSpPr>
          <p:nvPr/>
        </p:nvSpPr>
        <p:spPr bwMode="auto">
          <a:xfrm>
            <a:off x="4975226" y="4884714"/>
            <a:ext cx="1587" cy="14541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81" name="Rectangle 36"/>
          <p:cNvSpPr>
            <a:spLocks noChangeArrowheads="1"/>
          </p:cNvSpPr>
          <p:nvPr/>
        </p:nvSpPr>
        <p:spPr bwMode="auto">
          <a:xfrm>
            <a:off x="4975226" y="4884714"/>
            <a:ext cx="9525" cy="14636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82" name="Line 37"/>
          <p:cNvSpPr>
            <a:spLocks noChangeShapeType="1"/>
          </p:cNvSpPr>
          <p:nvPr/>
        </p:nvSpPr>
        <p:spPr bwMode="auto">
          <a:xfrm>
            <a:off x="5641976" y="4884714"/>
            <a:ext cx="1587" cy="14541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83" name="Rectangle 38"/>
          <p:cNvSpPr>
            <a:spLocks noChangeArrowheads="1"/>
          </p:cNvSpPr>
          <p:nvPr/>
        </p:nvSpPr>
        <p:spPr bwMode="auto">
          <a:xfrm>
            <a:off x="5641976" y="4884714"/>
            <a:ext cx="7937" cy="14636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84" name="Line 39"/>
          <p:cNvSpPr>
            <a:spLocks noChangeShapeType="1"/>
          </p:cNvSpPr>
          <p:nvPr/>
        </p:nvSpPr>
        <p:spPr bwMode="auto">
          <a:xfrm>
            <a:off x="6307138" y="4884714"/>
            <a:ext cx="1588" cy="14541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85" name="Rectangle 40"/>
          <p:cNvSpPr>
            <a:spLocks noChangeArrowheads="1"/>
          </p:cNvSpPr>
          <p:nvPr/>
        </p:nvSpPr>
        <p:spPr bwMode="auto">
          <a:xfrm>
            <a:off x="6307138" y="4884714"/>
            <a:ext cx="9525" cy="14636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86" name="Rectangle 41"/>
          <p:cNvSpPr>
            <a:spLocks noChangeArrowheads="1"/>
          </p:cNvSpPr>
          <p:nvPr/>
        </p:nvSpPr>
        <p:spPr bwMode="auto">
          <a:xfrm>
            <a:off x="1495426" y="4665639"/>
            <a:ext cx="4821237" cy="190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87" name="Rectangle 42"/>
          <p:cNvSpPr>
            <a:spLocks noChangeArrowheads="1"/>
          </p:cNvSpPr>
          <p:nvPr/>
        </p:nvSpPr>
        <p:spPr bwMode="auto">
          <a:xfrm>
            <a:off x="1495426" y="4865664"/>
            <a:ext cx="4821237" cy="190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88" name="Line 43"/>
          <p:cNvSpPr>
            <a:spLocks noChangeShapeType="1"/>
          </p:cNvSpPr>
          <p:nvPr/>
        </p:nvSpPr>
        <p:spPr bwMode="auto">
          <a:xfrm>
            <a:off x="1495426" y="5056164"/>
            <a:ext cx="482123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89" name="Rectangle 44"/>
          <p:cNvSpPr>
            <a:spLocks noChangeArrowheads="1"/>
          </p:cNvSpPr>
          <p:nvPr/>
        </p:nvSpPr>
        <p:spPr bwMode="auto">
          <a:xfrm>
            <a:off x="1495426" y="5056164"/>
            <a:ext cx="4821237"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90" name="Line 45"/>
          <p:cNvSpPr>
            <a:spLocks noChangeShapeType="1"/>
          </p:cNvSpPr>
          <p:nvPr/>
        </p:nvSpPr>
        <p:spPr bwMode="auto">
          <a:xfrm>
            <a:off x="1495426" y="5238726"/>
            <a:ext cx="482123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91" name="Rectangle 46"/>
          <p:cNvSpPr>
            <a:spLocks noChangeArrowheads="1"/>
          </p:cNvSpPr>
          <p:nvPr/>
        </p:nvSpPr>
        <p:spPr bwMode="auto">
          <a:xfrm>
            <a:off x="1495426" y="5238726"/>
            <a:ext cx="4821237"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92" name="Line 47"/>
          <p:cNvSpPr>
            <a:spLocks noChangeShapeType="1"/>
          </p:cNvSpPr>
          <p:nvPr/>
        </p:nvSpPr>
        <p:spPr bwMode="auto">
          <a:xfrm>
            <a:off x="1495426" y="5421289"/>
            <a:ext cx="482123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93" name="Rectangle 48"/>
          <p:cNvSpPr>
            <a:spLocks noChangeArrowheads="1"/>
          </p:cNvSpPr>
          <p:nvPr/>
        </p:nvSpPr>
        <p:spPr bwMode="auto">
          <a:xfrm>
            <a:off x="1495426" y="5421289"/>
            <a:ext cx="4821237" cy="7937"/>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94" name="Line 49"/>
          <p:cNvSpPr>
            <a:spLocks noChangeShapeType="1"/>
          </p:cNvSpPr>
          <p:nvPr/>
        </p:nvSpPr>
        <p:spPr bwMode="auto">
          <a:xfrm>
            <a:off x="1495426" y="5602264"/>
            <a:ext cx="482123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95" name="Rectangle 50"/>
          <p:cNvSpPr>
            <a:spLocks noChangeArrowheads="1"/>
          </p:cNvSpPr>
          <p:nvPr/>
        </p:nvSpPr>
        <p:spPr bwMode="auto">
          <a:xfrm>
            <a:off x="1495426" y="5602264"/>
            <a:ext cx="4821237"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96" name="Line 51"/>
          <p:cNvSpPr>
            <a:spLocks noChangeShapeType="1"/>
          </p:cNvSpPr>
          <p:nvPr/>
        </p:nvSpPr>
        <p:spPr bwMode="auto">
          <a:xfrm>
            <a:off x="1495426" y="5784826"/>
            <a:ext cx="482123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97" name="Rectangle 52"/>
          <p:cNvSpPr>
            <a:spLocks noChangeArrowheads="1"/>
          </p:cNvSpPr>
          <p:nvPr/>
        </p:nvSpPr>
        <p:spPr bwMode="auto">
          <a:xfrm>
            <a:off x="1495426" y="5784826"/>
            <a:ext cx="4821237" cy="7938"/>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98" name="Line 53"/>
          <p:cNvSpPr>
            <a:spLocks noChangeShapeType="1"/>
          </p:cNvSpPr>
          <p:nvPr/>
        </p:nvSpPr>
        <p:spPr bwMode="auto">
          <a:xfrm>
            <a:off x="1495426" y="5965801"/>
            <a:ext cx="482123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99" name="Rectangle 54"/>
          <p:cNvSpPr>
            <a:spLocks noChangeArrowheads="1"/>
          </p:cNvSpPr>
          <p:nvPr/>
        </p:nvSpPr>
        <p:spPr bwMode="auto">
          <a:xfrm>
            <a:off x="1495426" y="5965801"/>
            <a:ext cx="4821237"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00" name="Line 55"/>
          <p:cNvSpPr>
            <a:spLocks noChangeShapeType="1"/>
          </p:cNvSpPr>
          <p:nvPr/>
        </p:nvSpPr>
        <p:spPr bwMode="auto">
          <a:xfrm>
            <a:off x="1495426" y="6148364"/>
            <a:ext cx="482123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sz="1100" dirty="0">
              <a:solidFill>
                <a:prstClr val="black"/>
              </a:solidFill>
              <a:latin typeface="Calibri"/>
              <a:cs typeface="+mn-cs"/>
            </a:endParaRPr>
          </a:p>
        </p:txBody>
      </p:sp>
      <p:sp>
        <p:nvSpPr>
          <p:cNvPr id="501" name="Rectangle 56"/>
          <p:cNvSpPr>
            <a:spLocks noChangeArrowheads="1"/>
          </p:cNvSpPr>
          <p:nvPr/>
        </p:nvSpPr>
        <p:spPr bwMode="auto">
          <a:xfrm>
            <a:off x="1495426" y="6148364"/>
            <a:ext cx="4821237" cy="7937"/>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02" name="Line 57"/>
          <p:cNvSpPr>
            <a:spLocks noChangeShapeType="1"/>
          </p:cNvSpPr>
          <p:nvPr/>
        </p:nvSpPr>
        <p:spPr bwMode="auto">
          <a:xfrm>
            <a:off x="1495426" y="6329339"/>
            <a:ext cx="482123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03" name="Rectangle 58"/>
          <p:cNvSpPr>
            <a:spLocks noChangeArrowheads="1"/>
          </p:cNvSpPr>
          <p:nvPr/>
        </p:nvSpPr>
        <p:spPr bwMode="auto">
          <a:xfrm>
            <a:off x="1495426" y="6329339"/>
            <a:ext cx="4821237"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7509" name="Slide Number Placeholder 30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fld id="{C6BDFFFB-D5D6-4F40-9C54-8C0B264CF04C}" type="slidenum">
              <a:rPr lang="en-US" altLang="en-US" sz="1200" smtClean="0">
                <a:solidFill>
                  <a:srgbClr val="898989"/>
                </a:solidFill>
                <a:latin typeface="Arial" charset="0"/>
              </a:rPr>
              <a:pPr eaLnBrk="1" hangingPunct="1">
                <a:spcBef>
                  <a:spcPct val="0"/>
                </a:spcBef>
                <a:buFontTx/>
                <a:buNone/>
              </a:pPr>
              <a:t>9</a:t>
            </a:fld>
            <a:endParaRPr lang="en-US" altLang="en-US" sz="1200" smtClean="0">
              <a:solidFill>
                <a:srgbClr val="898989"/>
              </a:solidFill>
              <a:latin typeface="Arial" charset="0"/>
            </a:endParaRPr>
          </a:p>
        </p:txBody>
      </p:sp>
      <p:sp>
        <p:nvSpPr>
          <p:cNvPr id="309" name="Rounded Rectangle 308"/>
          <p:cNvSpPr/>
          <p:nvPr/>
        </p:nvSpPr>
        <p:spPr>
          <a:xfrm>
            <a:off x="138113" y="6553200"/>
            <a:ext cx="4738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work sheet and explain its usefulness.</a:t>
            </a:r>
          </a:p>
        </p:txBody>
      </p:sp>
      <p:sp>
        <p:nvSpPr>
          <p:cNvPr id="310" name="Rectangle 309"/>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4-1 Solution Part 2</a:t>
            </a:r>
            <a:endParaRPr lang="en-US" sz="2400" b="1" dirty="0">
              <a:solidFill>
                <a:prstClr val="white"/>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9"/>
                                        </p:tgtEl>
                                        <p:attrNameLst>
                                          <p:attrName>style.visibility</p:attrName>
                                        </p:attrNameLst>
                                      </p:cBhvr>
                                      <p:to>
                                        <p:strVal val="visible"/>
                                      </p:to>
                                    </p:set>
                                    <p:animEffect transition="in" filter="fade">
                                      <p:cBhvr>
                                        <p:cTn id="7" dur="500"/>
                                        <p:tgtEl>
                                          <p:spTgt spid="6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0"/>
                                        </p:tgtEl>
                                        <p:attrNameLst>
                                          <p:attrName>style.visibility</p:attrName>
                                        </p:attrNameLst>
                                      </p:cBhvr>
                                      <p:to>
                                        <p:strVal val="visible"/>
                                      </p:to>
                                    </p:set>
                                    <p:animEffect transition="in" filter="fade">
                                      <p:cBhvr>
                                        <p:cTn id="10" dur="500"/>
                                        <p:tgtEl>
                                          <p:spTgt spid="68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81"/>
                                        </p:tgtEl>
                                        <p:attrNameLst>
                                          <p:attrName>style.visibility</p:attrName>
                                        </p:attrNameLst>
                                      </p:cBhvr>
                                      <p:to>
                                        <p:strVal val="visible"/>
                                      </p:to>
                                    </p:set>
                                    <p:animEffect transition="in" filter="fade">
                                      <p:cBhvr>
                                        <p:cTn id="13" dur="500"/>
                                        <p:tgtEl>
                                          <p:spTgt spid="68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82"/>
                                        </p:tgtEl>
                                        <p:attrNameLst>
                                          <p:attrName>style.visibility</p:attrName>
                                        </p:attrNameLst>
                                      </p:cBhvr>
                                      <p:to>
                                        <p:strVal val="visible"/>
                                      </p:to>
                                    </p:set>
                                    <p:animEffect transition="in" filter="fade">
                                      <p:cBhvr>
                                        <p:cTn id="16" dur="500"/>
                                        <p:tgtEl>
                                          <p:spTgt spid="68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83"/>
                                        </p:tgtEl>
                                        <p:attrNameLst>
                                          <p:attrName>style.visibility</p:attrName>
                                        </p:attrNameLst>
                                      </p:cBhvr>
                                      <p:to>
                                        <p:strVal val="visible"/>
                                      </p:to>
                                    </p:set>
                                    <p:animEffect transition="in" filter="fade">
                                      <p:cBhvr>
                                        <p:cTn id="19" dur="500"/>
                                        <p:tgtEl>
                                          <p:spTgt spid="68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84"/>
                                        </p:tgtEl>
                                        <p:attrNameLst>
                                          <p:attrName>style.visibility</p:attrName>
                                        </p:attrNameLst>
                                      </p:cBhvr>
                                      <p:to>
                                        <p:strVal val="visible"/>
                                      </p:to>
                                    </p:set>
                                    <p:animEffect transition="in" filter="fade">
                                      <p:cBhvr>
                                        <p:cTn id="24" dur="500"/>
                                        <p:tgtEl>
                                          <p:spTgt spid="68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85"/>
                                        </p:tgtEl>
                                        <p:attrNameLst>
                                          <p:attrName>style.visibility</p:attrName>
                                        </p:attrNameLst>
                                      </p:cBhvr>
                                      <p:to>
                                        <p:strVal val="visible"/>
                                      </p:to>
                                    </p:set>
                                    <p:animEffect transition="in" filter="fade">
                                      <p:cBhvr>
                                        <p:cTn id="27" dur="500"/>
                                        <p:tgtEl>
                                          <p:spTgt spid="68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86"/>
                                        </p:tgtEl>
                                        <p:attrNameLst>
                                          <p:attrName>style.visibility</p:attrName>
                                        </p:attrNameLst>
                                      </p:cBhvr>
                                      <p:to>
                                        <p:strVal val="visible"/>
                                      </p:to>
                                    </p:set>
                                    <p:animEffect transition="in" filter="fade">
                                      <p:cBhvr>
                                        <p:cTn id="30" dur="500"/>
                                        <p:tgtEl>
                                          <p:spTgt spid="68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87"/>
                                        </p:tgtEl>
                                        <p:attrNameLst>
                                          <p:attrName>style.visibility</p:attrName>
                                        </p:attrNameLst>
                                      </p:cBhvr>
                                      <p:to>
                                        <p:strVal val="visible"/>
                                      </p:to>
                                    </p:set>
                                    <p:animEffect transition="in" filter="fade">
                                      <p:cBhvr>
                                        <p:cTn id="33" dur="500"/>
                                        <p:tgtEl>
                                          <p:spTgt spid="68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88"/>
                                        </p:tgtEl>
                                        <p:attrNameLst>
                                          <p:attrName>style.visibility</p:attrName>
                                        </p:attrNameLst>
                                      </p:cBhvr>
                                      <p:to>
                                        <p:strVal val="visible"/>
                                      </p:to>
                                    </p:set>
                                    <p:animEffect transition="in" filter="fade">
                                      <p:cBhvr>
                                        <p:cTn id="36" dur="500"/>
                                        <p:tgtEl>
                                          <p:spTgt spid="68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89"/>
                                        </p:tgtEl>
                                        <p:attrNameLst>
                                          <p:attrName>style.visibility</p:attrName>
                                        </p:attrNameLst>
                                      </p:cBhvr>
                                      <p:to>
                                        <p:strVal val="visible"/>
                                      </p:to>
                                    </p:set>
                                    <p:animEffect transition="in" filter="fade">
                                      <p:cBhvr>
                                        <p:cTn id="41" dur="500"/>
                                        <p:tgtEl>
                                          <p:spTgt spid="68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90"/>
                                        </p:tgtEl>
                                        <p:attrNameLst>
                                          <p:attrName>style.visibility</p:attrName>
                                        </p:attrNameLst>
                                      </p:cBhvr>
                                      <p:to>
                                        <p:strVal val="visible"/>
                                      </p:to>
                                    </p:set>
                                    <p:animEffect transition="in" filter="fade">
                                      <p:cBhvr>
                                        <p:cTn id="44" dur="500"/>
                                        <p:tgtEl>
                                          <p:spTgt spid="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 grpId="0"/>
      <p:bldP spid="680" grpId="0"/>
      <p:bldP spid="681" grpId="0"/>
      <p:bldP spid="682" grpId="0"/>
      <p:bldP spid="683" grpId="0"/>
      <p:bldP spid="684" grpId="0"/>
      <p:bldP spid="685" grpId="0"/>
      <p:bldP spid="686" grpId="0"/>
      <p:bldP spid="687" grpId="0"/>
      <p:bldP spid="688" grpId="0"/>
      <p:bldP spid="689" grpId="0"/>
      <p:bldP spid="69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3919</TotalTime>
  <Words>6578</Words>
  <Application>Microsoft Office PowerPoint</Application>
  <PresentationFormat>On-screen Show (4:3)</PresentationFormat>
  <Paragraphs>845</Paragraphs>
  <Slides>41</Slides>
  <Notes>41</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41</vt:i4>
      </vt:variant>
    </vt:vector>
  </HeadingPairs>
  <TitlesOfParts>
    <vt:vector size="61" baseType="lpstr">
      <vt:lpstr>ＭＳ Ｐゴシック</vt:lpstr>
      <vt:lpstr>Arial</vt:lpstr>
      <vt:lpstr>Arial Narrow</vt:lpstr>
      <vt:lpstr>Berlin Sans FB</vt:lpstr>
      <vt:lpstr>Calibri</vt:lpstr>
      <vt:lpstr>Palatino Linotype</vt:lpstr>
      <vt:lpstr>Times</vt:lpstr>
      <vt:lpstr>Wingdings</vt:lpstr>
      <vt:lpstr>Office Theme</vt:lpstr>
      <vt:lpstr>16_Office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Completing the Accounting Cycle</vt:lpstr>
      <vt:lpstr>PowerPoint Presentation</vt:lpstr>
      <vt:lpstr>  P1:   Prepare a work sheet and explain its usefulness.</vt:lpstr>
      <vt:lpstr>Benefits of a Work Sheet</vt:lpstr>
      <vt:lpstr>Use of a Work Sheet</vt:lpstr>
      <vt:lpstr>Use of a Work Sheet</vt:lpstr>
      <vt:lpstr>PowerPoint Presentation</vt:lpstr>
      <vt:lpstr>PowerPoint Presentation</vt:lpstr>
      <vt:lpstr>PowerPoint Presentation</vt:lpstr>
      <vt:lpstr>PowerPoint Presentation</vt:lpstr>
      <vt:lpstr> C1:   Explain why temporary accounts are closed each period.</vt:lpstr>
      <vt:lpstr>Closing Process</vt:lpstr>
      <vt:lpstr>Temporary and Permanent Accounts</vt:lpstr>
      <vt:lpstr>   P2:   Describe and prepare closing entries.  </vt:lpstr>
      <vt:lpstr>Recording Closing Entries</vt:lpstr>
      <vt:lpstr>Recording Closing Entries</vt:lpstr>
      <vt:lpstr>   P3:  Explain and prepare a post-closing trial balance.  </vt:lpstr>
      <vt:lpstr>Post-Closing Trial Balance</vt:lpstr>
      <vt:lpstr>Post-Closing Trial Balance</vt:lpstr>
      <vt:lpstr>   C2:   Identify steps in the accounting cycle.  </vt:lpstr>
      <vt:lpstr>Accounting Cycle</vt:lpstr>
      <vt:lpstr>PowerPoint Presentation</vt:lpstr>
      <vt:lpstr>PowerPoint Presentation</vt:lpstr>
      <vt:lpstr>   C3:   Explain and prepare a classified balance sheet.  </vt:lpstr>
      <vt:lpstr>Classified Balance Sheet</vt:lpstr>
      <vt:lpstr>Current Assets</vt:lpstr>
      <vt:lpstr>Long-Term Investments</vt:lpstr>
      <vt:lpstr>Plant Assets</vt:lpstr>
      <vt:lpstr>Intangible Assets</vt:lpstr>
      <vt:lpstr>Current Liabilities</vt:lpstr>
      <vt:lpstr>Long-Term Liabilities</vt:lpstr>
      <vt:lpstr>Equity</vt:lpstr>
      <vt:lpstr>PowerPoint Presentation</vt:lpstr>
      <vt:lpstr>PowerPoint Presentation</vt:lpstr>
      <vt:lpstr>   A1:   Compute the current ratio and describe what it reveals about a company’s financial condition. </vt:lpstr>
      <vt:lpstr>Current Ratio</vt:lpstr>
      <vt:lpstr>   P4:   Prepare reversing entries and explain their purpose.  </vt:lpstr>
      <vt:lpstr>Appendix 4A – Reversing Entries</vt:lpstr>
      <vt:lpstr>PowerPoint Presentation</vt:lpstr>
      <vt:lpstr>Reversing Entries</vt:lpstr>
      <vt:lpstr>End of Chapter 4</vt:lpstr>
    </vt:vector>
  </TitlesOfParts>
  <Company>Jon A. Booker, Ph.D., 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Richard Snapp</cp:lastModifiedBy>
  <cp:revision>362</cp:revision>
  <dcterms:created xsi:type="dcterms:W3CDTF">2012-08-02T19:25:48Z</dcterms:created>
  <dcterms:modified xsi:type="dcterms:W3CDTF">2018-01-01T23:56:21Z</dcterms:modified>
</cp:coreProperties>
</file>