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 id="2147484189" r:id="rId2"/>
    <p:sldMasterId id="2147484201" r:id="rId3"/>
    <p:sldMasterId id="2147484213" r:id="rId4"/>
    <p:sldMasterId id="2147484409" r:id="rId5"/>
    <p:sldMasterId id="2147484593" r:id="rId6"/>
    <p:sldMasterId id="2147484605" r:id="rId7"/>
    <p:sldMasterId id="2147484821" r:id="rId8"/>
    <p:sldMasterId id="2147484833" r:id="rId9"/>
  </p:sldMasterIdLst>
  <p:notesMasterIdLst>
    <p:notesMasterId r:id="rId84"/>
  </p:notesMasterIdLst>
  <p:handoutMasterIdLst>
    <p:handoutMasterId r:id="rId85"/>
  </p:handoutMasterIdLst>
  <p:sldIdLst>
    <p:sldId id="420" r:id="rId10"/>
    <p:sldId id="453" r:id="rId11"/>
    <p:sldId id="434" r:id="rId12"/>
    <p:sldId id="374" r:id="rId13"/>
    <p:sldId id="375" r:id="rId14"/>
    <p:sldId id="376" r:id="rId15"/>
    <p:sldId id="380" r:id="rId16"/>
    <p:sldId id="379" r:id="rId17"/>
    <p:sldId id="378" r:id="rId18"/>
    <p:sldId id="377" r:id="rId19"/>
    <p:sldId id="381" r:id="rId20"/>
    <p:sldId id="421" r:id="rId21"/>
    <p:sldId id="436"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438" r:id="rId36"/>
    <p:sldId id="395" r:id="rId37"/>
    <p:sldId id="396" r:id="rId38"/>
    <p:sldId id="397" r:id="rId39"/>
    <p:sldId id="398" r:id="rId40"/>
    <p:sldId id="422" r:id="rId41"/>
    <p:sldId id="423" r:id="rId42"/>
    <p:sldId id="424" r:id="rId43"/>
    <p:sldId id="425" r:id="rId44"/>
    <p:sldId id="426" r:id="rId45"/>
    <p:sldId id="427" r:id="rId46"/>
    <p:sldId id="440" r:id="rId47"/>
    <p:sldId id="399" r:id="rId48"/>
    <p:sldId id="400" r:id="rId49"/>
    <p:sldId id="442" r:id="rId50"/>
    <p:sldId id="401" r:id="rId51"/>
    <p:sldId id="402" r:id="rId52"/>
    <p:sldId id="403" r:id="rId53"/>
    <p:sldId id="404" r:id="rId54"/>
    <p:sldId id="405" r:id="rId55"/>
    <p:sldId id="454" r:id="rId56"/>
    <p:sldId id="406" r:id="rId57"/>
    <p:sldId id="457" r:id="rId58"/>
    <p:sldId id="458" r:id="rId59"/>
    <p:sldId id="459" r:id="rId60"/>
    <p:sldId id="460" r:id="rId61"/>
    <p:sldId id="461" r:id="rId62"/>
    <p:sldId id="444" r:id="rId63"/>
    <p:sldId id="407" r:id="rId64"/>
    <p:sldId id="408" r:id="rId65"/>
    <p:sldId id="409" r:id="rId66"/>
    <p:sldId id="410" r:id="rId67"/>
    <p:sldId id="431" r:id="rId68"/>
    <p:sldId id="446" r:id="rId69"/>
    <p:sldId id="411" r:id="rId70"/>
    <p:sldId id="412" r:id="rId71"/>
    <p:sldId id="432" r:id="rId72"/>
    <p:sldId id="462" r:id="rId73"/>
    <p:sldId id="448" r:id="rId74"/>
    <p:sldId id="414" r:id="rId75"/>
    <p:sldId id="450" r:id="rId76"/>
    <p:sldId id="415" r:id="rId77"/>
    <p:sldId id="416" r:id="rId78"/>
    <p:sldId id="418" r:id="rId79"/>
    <p:sldId id="419" r:id="rId80"/>
    <p:sldId id="463" r:id="rId81"/>
    <p:sldId id="464" r:id="rId82"/>
    <p:sldId id="456" r:id="rId8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0" clrIdx="0"/>
  <p:cmAuthor id="1" name="Reviewer" initials="R" lastIdx="2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17" autoAdjust="0"/>
  </p:normalViewPr>
  <p:slideViewPr>
    <p:cSldViewPr>
      <p:cViewPr varScale="1">
        <p:scale>
          <a:sx n="70" d="100"/>
          <a:sy n="70" d="100"/>
        </p:scale>
        <p:origin x="1810" y="62"/>
      </p:cViewPr>
      <p:guideLst>
        <p:guide orient="horz" pos="2256"/>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tableStyles" Target="tableStyles.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t>10 - </a:t>
            </a:r>
            <a:fld id="{EA3B23BC-09C1-4E33-BD37-8E30046D21E0}" type="slidenum">
              <a:rPr lang="en-US"/>
              <a:pPr>
                <a:defRPr/>
              </a:pPr>
              <a:t>‹#›</a:t>
            </a:fld>
            <a:endParaRPr lang="en-US" dirty="0"/>
          </a:p>
        </p:txBody>
      </p:sp>
    </p:spTree>
    <p:extLst>
      <p:ext uri="{BB962C8B-B14F-4D97-AF65-F5344CB8AC3E}">
        <p14:creationId xmlns:p14="http://schemas.microsoft.com/office/powerpoint/2010/main" val="8645169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68" name="Slide Number Placeholder 4"/>
          <p:cNvSpPr txBox="1">
            <a:spLocks/>
          </p:cNvSpPr>
          <p:nvPr/>
        </p:nvSpPr>
        <p:spPr bwMode="auto">
          <a:xfrm>
            <a:off x="5504392" y="0"/>
            <a:ext cx="1572683" cy="312103"/>
          </a:xfrm>
          <a:prstGeom prst="rect">
            <a:avLst/>
          </a:prstGeom>
          <a:noFill/>
          <a:ln>
            <a:noFill/>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1200" dirty="0" smtClean="0">
                <a:solidFill>
                  <a:srgbClr val="000000"/>
                </a:solidFill>
                <a:latin typeface="Calibri" pitchFamily="-84" charset="0"/>
              </a:rPr>
              <a:t>10 - </a:t>
            </a:r>
            <a:fld id="{FAA592AE-C902-4A7E-85FD-83E977A2926C}" type="slidenum">
              <a:rPr lang="en-US" altLang="en-US" sz="1200" smtClean="0">
                <a:solidFill>
                  <a:srgbClr val="000000"/>
                </a:solidFill>
                <a:latin typeface="Calibri" pitchFamily="-84" charset="0"/>
              </a:rPr>
              <a:pPr algn="r" eaLnBrk="1" hangingPunct="1">
                <a:defRPr/>
              </a:pPr>
              <a:t>‹#›</a:t>
            </a:fld>
            <a:endParaRPr lang="en-US" altLang="en-US" sz="1200" dirty="0" smtClean="0">
              <a:solidFill>
                <a:srgbClr val="000000"/>
              </a:solidFill>
              <a:latin typeface="Calibri" pitchFamily="-84" charset="0"/>
            </a:endParaRPr>
          </a:p>
        </p:txBody>
      </p:sp>
    </p:spTree>
    <p:extLst>
      <p:ext uri="{BB962C8B-B14F-4D97-AF65-F5344CB8AC3E}">
        <p14:creationId xmlns:p14="http://schemas.microsoft.com/office/powerpoint/2010/main" val="167722972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a:lstStyle/>
          <a:p>
            <a:pPr eaLnBrk="1" hangingPunct="1">
              <a:spcBef>
                <a:spcPct val="0"/>
              </a:spcBef>
            </a:pPr>
            <a:r>
              <a:rPr lang="en-US" altLang="en-US" dirty="0" smtClean="0">
                <a:ea typeface="ＭＳ Ｐゴシック" pitchFamily="-84" charset="-128"/>
              </a:rPr>
              <a:t>Chapter 10: Plant Assets, Natural Resources, </a:t>
            </a:r>
            <a:r>
              <a:rPr lang="en-US" altLang="en-US" smtClean="0">
                <a:ea typeface="ＭＳ Ｐゴシック" pitchFamily="-84" charset="-128"/>
              </a:rPr>
              <a:t>and Intangibles</a:t>
            </a:r>
            <a:endParaRPr lang="en-US" altLang="en-US" dirty="0" smtClean="0">
              <a:ea typeface="ＭＳ Ｐゴシック" pitchFamily="-84" charset="-128"/>
            </a:endParaRPr>
          </a:p>
        </p:txBody>
      </p:sp>
    </p:spTree>
    <p:extLst>
      <p:ext uri="{BB962C8B-B14F-4D97-AF65-F5344CB8AC3E}">
        <p14:creationId xmlns:p14="http://schemas.microsoft.com/office/powerpoint/2010/main" val="86835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3"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Land is the earth’s surface and has an indefinite (unlimited) life. Costs of land include expenditures necessary to make that property ready for its intended use. When land is purchased for a building site, its cost includes the total amount paid for the land, including any real estate commissions, title insurance fees, legal fees, and any accrued property taxes paid by the purchaser. Payments for surveying, clearing, grading, and draining also are included in the cost of land. Other costs include government assessments, whether incurred at the time of purchase or later, for items such as public roadways, sewers, and sidewalks. These assessments are included because they permanently add to the land’s value. Land purchased as a building site sometimes includes structures that must be removed. In such cases, the total purchase price is charged to the Land account as is the cost of removing the structures, less any amounts recovered through sale of salvaged materials. </a:t>
            </a:r>
          </a:p>
          <a:p>
            <a:r>
              <a:rPr lang="en-US" altLang="en-US" dirty="0" smtClean="0">
                <a:ea typeface="ＭＳ Ｐゴシック" pitchFamily="-84" charset="-128"/>
              </a:rPr>
              <a:t/>
            </a:r>
            <a:br>
              <a:rPr lang="en-US" altLang="en-US" dirty="0" smtClean="0">
                <a:ea typeface="ＭＳ Ｐゴシック" pitchFamily="-84" charset="-128"/>
              </a:rPr>
            </a:br>
            <a:endParaRPr lang="en-US" altLang="en-US" dirty="0" smtClean="0">
              <a:ea typeface="ＭＳ Ｐゴシック" pitchFamily="-84" charset="-128"/>
            </a:endParaRPr>
          </a:p>
          <a:p>
            <a:endParaRPr lang="en-US" altLang="en-US" dirty="0" smtClean="0">
              <a:ea typeface="ＭＳ Ｐゴシック" pitchFamily="-84" charset="-128"/>
            </a:endParaRPr>
          </a:p>
        </p:txBody>
      </p:sp>
    </p:spTree>
    <p:extLst>
      <p:ext uri="{BB962C8B-B14F-4D97-AF65-F5344CB8AC3E}">
        <p14:creationId xmlns:p14="http://schemas.microsoft.com/office/powerpoint/2010/main" val="144632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7"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Plant assets sometimes are purchased as a group in a single transaction for a lump-sum price. This transaction is called a </a:t>
            </a:r>
            <a:r>
              <a:rPr lang="en-US" altLang="en-US" i="1" dirty="0" smtClean="0">
                <a:ea typeface="ＭＳ Ｐゴシック" pitchFamily="-84" charset="-128"/>
              </a:rPr>
              <a:t>lump-sum purchase, </a:t>
            </a:r>
            <a:r>
              <a:rPr lang="en-US" altLang="en-US" dirty="0" smtClean="0">
                <a:ea typeface="ＭＳ Ｐゴシック" pitchFamily="-84" charset="-128"/>
              </a:rPr>
              <a:t>or </a:t>
            </a:r>
            <a:r>
              <a:rPr lang="en-US" altLang="en-US" i="1" dirty="0" smtClean="0">
                <a:ea typeface="ＭＳ Ｐゴシック" pitchFamily="-84" charset="-128"/>
              </a:rPr>
              <a:t>group, bulk, </a:t>
            </a:r>
            <a:r>
              <a:rPr lang="en-US" altLang="en-US" dirty="0" smtClean="0">
                <a:ea typeface="ＭＳ Ｐゴシック" pitchFamily="-84" charset="-128"/>
              </a:rPr>
              <a:t>or </a:t>
            </a:r>
            <a:r>
              <a:rPr lang="en-US" altLang="en-US" i="1" dirty="0" smtClean="0">
                <a:ea typeface="ＭＳ Ｐゴシック" pitchFamily="-84" charset="-128"/>
              </a:rPr>
              <a:t>basket purchase. </a:t>
            </a:r>
            <a:r>
              <a:rPr lang="en-US" altLang="en-US" dirty="0" smtClean="0">
                <a:ea typeface="ＭＳ Ｐゴシック" pitchFamily="-84" charset="-128"/>
              </a:rPr>
              <a:t>When this occurs, we allocate the cost of the purchase among the different types of assets acquired based on their </a:t>
            </a:r>
            <a:r>
              <a:rPr lang="en-US" altLang="en-US" i="1" dirty="0" smtClean="0">
                <a:ea typeface="ＭＳ Ｐゴシック" pitchFamily="-84" charset="-128"/>
              </a:rPr>
              <a:t>relative market values, </a:t>
            </a:r>
            <a:r>
              <a:rPr lang="en-US" altLang="en-US" dirty="0" smtClean="0">
                <a:ea typeface="ＭＳ Ｐゴシック" pitchFamily="-84" charset="-128"/>
              </a:rPr>
              <a:t>which can be estimated by appraisal or by using the tax-assessed valuations of the assets. To illustrate, assume </a:t>
            </a:r>
            <a:r>
              <a:rPr lang="en-US" altLang="en-US" b="1" dirty="0" smtClean="0">
                <a:ea typeface="ＭＳ Ｐゴシック" pitchFamily="-84" charset="-128"/>
              </a:rPr>
              <a:t>CarMax </a:t>
            </a:r>
            <a:r>
              <a:rPr lang="en-US" altLang="en-US" dirty="0" smtClean="0">
                <a:ea typeface="ＭＳ Ｐゴシック" pitchFamily="-84" charset="-128"/>
              </a:rPr>
              <a:t>paid $90,000 cash to acquire a group of items consisting of a building appraised at $60,000 and land appraised at $40,000. The $90,000 cost is allocated based on appraised values as shown in this slide.</a:t>
            </a:r>
          </a:p>
          <a:p>
            <a:endParaRPr lang="en-US" altLang="en-US" dirty="0" smtClean="0">
              <a:ea typeface="ＭＳ Ｐゴシック" pitchFamily="-84" charset="-128"/>
            </a:endParaRPr>
          </a:p>
          <a:p>
            <a:pPr defTabSz="939363">
              <a:defRPr/>
            </a:pPr>
            <a:r>
              <a:rPr lang="en-US" b="1" dirty="0" smtClean="0"/>
              <a:t>Review what you have learned in the following NEED-TO-KNOW Slide.</a:t>
            </a:r>
            <a:endParaRPr lang="en-US" altLang="en-US" dirty="0" smtClean="0">
              <a:ea typeface="ＭＳ Ｐゴシック" pitchFamily="-84" charset="-128"/>
            </a:endParaRPr>
          </a:p>
          <a:p>
            <a:endParaRPr lang="en-US" altLang="en-US" dirty="0" smtClean="0">
              <a:ea typeface="ＭＳ Ｐゴシック" pitchFamily="-84" charset="-128"/>
            </a:endParaRPr>
          </a:p>
          <a:p>
            <a:endParaRPr lang="en-US" altLang="en-US" dirty="0" smtClean="0">
              <a:ea typeface="ＭＳ Ｐゴシック" pitchFamily="-84" charset="-128"/>
            </a:endParaRPr>
          </a:p>
          <a:p>
            <a:endParaRPr lang="en-US" altLang="en-US" dirty="0" smtClean="0">
              <a:ea typeface="ＭＳ Ｐゴシック" pitchFamily="-84" charset="-128"/>
            </a:endParaRPr>
          </a:p>
          <a:p>
            <a:endParaRPr lang="en-US" altLang="en-US" dirty="0" smtClean="0">
              <a:ea typeface="ＭＳ Ｐゴシック" pitchFamily="-84" charset="-128"/>
            </a:endParaRPr>
          </a:p>
        </p:txBody>
      </p:sp>
    </p:spTree>
    <p:extLst>
      <p:ext uri="{BB962C8B-B14F-4D97-AF65-F5344CB8AC3E}">
        <p14:creationId xmlns:p14="http://schemas.microsoft.com/office/powerpoint/2010/main" val="201101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Compute the amount recorded as the cost of a new machine given the following payments related to its purchase: gross purchase price, $700,000; sales tax, $49,000; purchase discount taken, $21,000; freight cost - terms FOB shipping point, $3,500; normal assembly costs, $3,000; cost of necessary machine platform, $2,500; cost of parts used in maintaining machine, $4,200. </a:t>
            </a:r>
          </a:p>
          <a:p>
            <a:pPr>
              <a:defRPr/>
            </a:pPr>
            <a:r>
              <a:rPr lang="en-US" dirty="0" smtClean="0">
                <a:ea typeface="+mn-ea"/>
                <a:cs typeface="+mn-cs"/>
              </a:rPr>
              <a:t> </a:t>
            </a:r>
          </a:p>
          <a:p>
            <a:pPr>
              <a:defRPr/>
            </a:pPr>
            <a:r>
              <a:rPr lang="en-US" dirty="0" smtClean="0">
                <a:ea typeface="+mn-ea"/>
                <a:cs typeface="+mn-cs"/>
              </a:rPr>
              <a:t>The Measurement Principle (Cost Principle) requires that assets be valued at all necessary costs to get the asset ready for its intended purpose. The purchase price of $700,000 is obviously a necessary cost. We can't buy the machine without paying the sales tax; we add the sales tax into the cost of the machine. The purchase discount taken reduces the cost of the machine. It's not necessary to spend all $700,000 if a sales discount is offered; we subtract the purchase discount taken. The freight cost is a necessary cost because it was shipped to us FOB shipping point. The machine became ours as soon as it was shipped. Normal assembly costs are unavoidable. This machine required a special platform; we add the $2,500 to the cost of the machine. The costs of parts used in maintaining the machine, while necessary, are not required to get the asset ready for its intended purpose. As soon as the company starts to use the machine, the capitalization process ends. The maintenance costs will be expensed as incurred, and are not included in the cost of the machine. The total cost of the new machine is $737,000.</a:t>
            </a:r>
          </a:p>
          <a:p>
            <a:pPr>
              <a:defRPr/>
            </a:pPr>
            <a:endParaRPr lang="en-US" dirty="0" smtClean="0"/>
          </a:p>
        </p:txBody>
      </p:sp>
    </p:spTree>
    <p:extLst>
      <p:ext uri="{BB962C8B-B14F-4D97-AF65-F5344CB8AC3E}">
        <p14:creationId xmlns:p14="http://schemas.microsoft.com/office/powerpoint/2010/main" val="419972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1754202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87395" name="Rectangle 3"/>
          <p:cNvSpPr>
            <a:spLocks noGrp="1" noChangeArrowheads="1"/>
          </p:cNvSpPr>
          <p:nvPr>
            <p:ph type="body" idx="1"/>
          </p:nvPr>
        </p:nvSpPr>
        <p:spPr bwMode="auto">
          <a:xfrm>
            <a:off x="943610" y="4447461"/>
            <a:ext cx="5189855" cy="4213384"/>
          </a:xfrm>
          <a:solidFill>
            <a:srgbClr val="FFFFFF"/>
          </a:solidFill>
        </p:spPr>
        <p:txBody>
          <a:bodyPr/>
          <a:lstStyle/>
          <a:p>
            <a:r>
              <a:rPr lang="en-US" altLang="en-US" b="1" dirty="0" smtClean="0">
                <a:ea typeface="ＭＳ Ｐゴシック" pitchFamily="-84" charset="-128"/>
              </a:rPr>
              <a:t>Depreciation </a:t>
            </a:r>
            <a:r>
              <a:rPr lang="en-US" altLang="en-US" dirty="0" smtClean="0">
                <a:ea typeface="ＭＳ Ｐゴシック" pitchFamily="-84" charset="-128"/>
              </a:rPr>
              <a:t>is the process of allocating the cost of a plant asset to expense in the accounting periods benefiting from its use. Depreciation does not measure the decline in the asset’s market value each period, nor does it measure the asset’s physical deterioration. Because depreciation reflects the cost of using a plant asset, depreciation charges are only recorded when the asset is actually in service. </a:t>
            </a:r>
          </a:p>
          <a:p>
            <a:endParaRPr lang="en-US" altLang="en-US" dirty="0" smtClean="0">
              <a:ea typeface="ＭＳ Ｐゴシック" pitchFamily="-84" charset="-128"/>
            </a:endParaRPr>
          </a:p>
        </p:txBody>
      </p:sp>
    </p:spTree>
    <p:extLst>
      <p:ext uri="{BB962C8B-B14F-4D97-AF65-F5344CB8AC3E}">
        <p14:creationId xmlns:p14="http://schemas.microsoft.com/office/powerpoint/2010/main" val="2596786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8419"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Factors that determine depreciation are (1) cost, (2) salvage value, and (3) useful life.</a:t>
            </a:r>
          </a:p>
          <a:p>
            <a:endParaRPr lang="en-US" altLang="en-US" dirty="0" smtClean="0">
              <a:ea typeface="ＭＳ Ｐゴシック" pitchFamily="-84" charset="-128"/>
            </a:endParaRPr>
          </a:p>
          <a:p>
            <a:r>
              <a:rPr lang="en-US" altLang="en-US" b="1" dirty="0" smtClean="0">
                <a:ea typeface="ＭＳ Ｐゴシック" pitchFamily="-84" charset="-128"/>
              </a:rPr>
              <a:t>Cost  - </a:t>
            </a:r>
            <a:r>
              <a:rPr lang="en-US" altLang="en-US" dirty="0" smtClean="0">
                <a:ea typeface="ＭＳ Ｐゴシック" pitchFamily="-84" charset="-128"/>
              </a:rPr>
              <a:t>The </a:t>
            </a:r>
            <a:r>
              <a:rPr lang="en-US" altLang="en-US" b="1" dirty="0" smtClean="0">
                <a:ea typeface="ＭＳ Ｐゴシック" pitchFamily="-84" charset="-128"/>
              </a:rPr>
              <a:t>cost </a:t>
            </a:r>
            <a:r>
              <a:rPr lang="en-US" altLang="en-US" dirty="0" smtClean="0">
                <a:ea typeface="ＭＳ Ｐゴシック" pitchFamily="-84" charset="-128"/>
              </a:rPr>
              <a:t>of a plant asset consists of all necessary and reasonable expenditures to acquire it and to prepare it for its intended use.</a:t>
            </a:r>
          </a:p>
          <a:p>
            <a:endParaRPr lang="en-US" altLang="en-US" dirty="0" smtClean="0">
              <a:ea typeface="ＭＳ Ｐゴシック" pitchFamily="-84" charset="-128"/>
            </a:endParaRPr>
          </a:p>
          <a:p>
            <a:r>
              <a:rPr lang="en-US" altLang="en-US" b="1" dirty="0" smtClean="0">
                <a:ea typeface="ＭＳ Ｐゴシック" pitchFamily="-84" charset="-128"/>
              </a:rPr>
              <a:t>Salvage Value - </a:t>
            </a:r>
            <a:r>
              <a:rPr lang="en-US" altLang="en-US" dirty="0" smtClean="0">
                <a:ea typeface="ＭＳ Ｐゴシック" pitchFamily="-84" charset="-128"/>
              </a:rPr>
              <a:t>also called </a:t>
            </a:r>
            <a:r>
              <a:rPr lang="en-US" altLang="en-US" i="1" dirty="0" smtClean="0">
                <a:ea typeface="ＭＳ Ｐゴシック" pitchFamily="-84" charset="-128"/>
              </a:rPr>
              <a:t>residual value </a:t>
            </a:r>
            <a:r>
              <a:rPr lang="en-US" altLang="en-US" dirty="0" smtClean="0">
                <a:ea typeface="ＭＳ Ｐゴシック" pitchFamily="-84" charset="-128"/>
              </a:rPr>
              <a:t>or </a:t>
            </a:r>
            <a:r>
              <a:rPr lang="en-US" altLang="en-US" i="1" dirty="0" smtClean="0">
                <a:ea typeface="ＭＳ Ｐゴシック" pitchFamily="-84" charset="-128"/>
              </a:rPr>
              <a:t>scrap value, </a:t>
            </a:r>
            <a:r>
              <a:rPr lang="en-US" altLang="en-US" dirty="0" smtClean="0">
                <a:ea typeface="ＭＳ Ｐゴシック" pitchFamily="-84" charset="-128"/>
              </a:rPr>
              <a:t>is an estimate of the asset’s value at the end of its benefit period. This is the amount the owner expects to receive from disposing of the asset at the end of its benefit period. If the asset is expected to be traded in on a new asset, its salvage value is the expected trade-in value.</a:t>
            </a:r>
          </a:p>
          <a:p>
            <a:endParaRPr lang="en-US" altLang="en-US" dirty="0" smtClean="0">
              <a:ea typeface="ＭＳ Ｐゴシック" pitchFamily="-84" charset="-128"/>
            </a:endParaRPr>
          </a:p>
          <a:p>
            <a:r>
              <a:rPr lang="en-US" altLang="en-US" b="1" dirty="0" smtClean="0">
                <a:ea typeface="ＭＳ Ｐゴシック" pitchFamily="-84" charset="-128"/>
              </a:rPr>
              <a:t>Useful Life - </a:t>
            </a:r>
            <a:r>
              <a:rPr lang="en-US" altLang="en-US" dirty="0" smtClean="0">
                <a:ea typeface="ＭＳ Ｐゴシック" pitchFamily="-84" charset="-128"/>
              </a:rPr>
              <a:t>The </a:t>
            </a:r>
            <a:r>
              <a:rPr lang="en-US" altLang="en-US" b="1" dirty="0" smtClean="0">
                <a:ea typeface="ＭＳ Ｐゴシック" pitchFamily="-84" charset="-128"/>
              </a:rPr>
              <a:t>useful life </a:t>
            </a:r>
            <a:r>
              <a:rPr lang="en-US" altLang="en-US" dirty="0" smtClean="0">
                <a:ea typeface="ＭＳ Ｐゴシック" pitchFamily="-84" charset="-128"/>
              </a:rPr>
              <a:t>of a plant asset is the length of time it is productively used in a company’s operations. Useful life, also called </a:t>
            </a:r>
            <a:r>
              <a:rPr lang="en-US" altLang="en-US" i="1" dirty="0" smtClean="0">
                <a:ea typeface="ＭＳ Ｐゴシック" pitchFamily="-84" charset="-128"/>
              </a:rPr>
              <a:t>service life, </a:t>
            </a:r>
            <a:r>
              <a:rPr lang="en-US" altLang="en-US" dirty="0" smtClean="0">
                <a:ea typeface="ＭＳ Ｐゴシック" pitchFamily="-84" charset="-128"/>
              </a:rPr>
              <a:t>might not be as long as the asset’s total productive life. For example, the productive life of a computer can be eight years or more. Some companies, however, trade in old computers for new ones every two years. In this case, these computers have a two-year useful life, meaning the cost of these computers (less their expected trade-in values) is charged to depreciation expense over a two-year period.</a:t>
            </a:r>
          </a:p>
          <a:p>
            <a:endParaRPr lang="en-US" altLang="en-US" dirty="0" smtClean="0">
              <a:ea typeface="ＭＳ Ｐゴシック" pitchFamily="-84" charset="-128"/>
            </a:endParaRPr>
          </a:p>
        </p:txBody>
      </p:sp>
    </p:spTree>
    <p:extLst>
      <p:ext uri="{BB962C8B-B14F-4D97-AF65-F5344CB8AC3E}">
        <p14:creationId xmlns:p14="http://schemas.microsoft.com/office/powerpoint/2010/main" val="121169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3"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Depreciation methods are used to allocate a plant asset’s cost over the accounting periods in its useful life. The most frequently used method of depreciation is the straight-line method. Another common depreciation method is the units-of-production method. We explain both of these methods in this section. This section also describes accelerated depreciation methods, with a focus on the declining-balance method.</a:t>
            </a:r>
          </a:p>
          <a:p>
            <a:endParaRPr lang="en-US" altLang="en-US" dirty="0" smtClean="0">
              <a:ea typeface="ＭＳ Ｐゴシック" pitchFamily="-84" charset="-128"/>
            </a:endParaRPr>
          </a:p>
          <a:p>
            <a:r>
              <a:rPr lang="en-US" altLang="en-US" dirty="0" smtClean="0">
                <a:ea typeface="ＭＳ Ｐゴシック" pitchFamily="-84" charset="-128"/>
              </a:rPr>
              <a:t>The computations in this section use information about a machine that inspects athletic shoes before packaging. Manufacturers such as </a:t>
            </a:r>
            <a:r>
              <a:rPr lang="en-US" altLang="en-US" b="1" dirty="0" smtClean="0">
                <a:ea typeface="ＭＳ Ｐゴシック" pitchFamily="-84" charset="-128"/>
              </a:rPr>
              <a:t>Converse</a:t>
            </a:r>
            <a:r>
              <a:rPr lang="en-US" altLang="en-US" dirty="0" smtClean="0">
                <a:ea typeface="ＭＳ Ｐゴシック" pitchFamily="-84" charset="-128"/>
              </a:rPr>
              <a:t>, </a:t>
            </a:r>
            <a:r>
              <a:rPr lang="en-US" altLang="en-US" b="1" dirty="0" smtClean="0">
                <a:ea typeface="ＭＳ Ｐゴシック" pitchFamily="-84" charset="-128"/>
              </a:rPr>
              <a:t>Reebok</a:t>
            </a:r>
            <a:r>
              <a:rPr lang="en-US" altLang="en-US" dirty="0" smtClean="0">
                <a:ea typeface="ＭＳ Ｐゴシック" pitchFamily="-84" charset="-128"/>
              </a:rPr>
              <a:t>, A</a:t>
            </a:r>
            <a:r>
              <a:rPr lang="en-US" altLang="en-US" b="1" dirty="0" smtClean="0">
                <a:ea typeface="ＭＳ Ｐゴシック" pitchFamily="-84" charset="-128"/>
              </a:rPr>
              <a:t>didas</a:t>
            </a:r>
            <a:r>
              <a:rPr lang="en-US" altLang="en-US" dirty="0" smtClean="0">
                <a:ea typeface="ＭＳ Ｐゴシック" pitchFamily="-84" charset="-128"/>
              </a:rPr>
              <a:t>, and </a:t>
            </a:r>
            <a:r>
              <a:rPr lang="en-US" altLang="en-US" b="1" dirty="0" smtClean="0">
                <a:ea typeface="ＭＳ Ｐゴシック" pitchFamily="-84" charset="-128"/>
              </a:rPr>
              <a:t>Fila </a:t>
            </a:r>
            <a:r>
              <a:rPr lang="en-US" altLang="en-US" dirty="0" smtClean="0">
                <a:ea typeface="ＭＳ Ｐゴシック" pitchFamily="-84" charset="-128"/>
              </a:rPr>
              <a:t>use this machine. Data for this machine are presented in this slide.</a:t>
            </a:r>
          </a:p>
          <a:p>
            <a:endParaRPr lang="en-US" altLang="en-US" dirty="0" smtClean="0">
              <a:ea typeface="ＭＳ Ｐゴシック" pitchFamily="-84" charset="-128"/>
            </a:endParaRPr>
          </a:p>
          <a:p>
            <a:r>
              <a:rPr lang="en-US" altLang="en-US" dirty="0" smtClean="0">
                <a:ea typeface="ＭＳ Ｐゴシック" pitchFamily="-84" charset="-128"/>
              </a:rPr>
              <a:t>We will use this to illustrate depreciation using the three methods listed. Let’s begin by looking at straight-line depreciation.</a:t>
            </a:r>
          </a:p>
          <a:p>
            <a:endParaRPr lang="en-US" altLang="en-US" dirty="0" smtClean="0">
              <a:ea typeface="ＭＳ Ｐゴシック" pitchFamily="-84" charset="-128"/>
            </a:endParaRPr>
          </a:p>
        </p:txBody>
      </p:sp>
    </p:spTree>
    <p:extLst>
      <p:ext uri="{BB962C8B-B14F-4D97-AF65-F5344CB8AC3E}">
        <p14:creationId xmlns:p14="http://schemas.microsoft.com/office/powerpoint/2010/main" val="362979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7" name="Rectangle 3"/>
          <p:cNvSpPr>
            <a:spLocks noGrp="1" noChangeArrowheads="1"/>
          </p:cNvSpPr>
          <p:nvPr>
            <p:ph type="body" idx="1"/>
          </p:nvPr>
        </p:nvSpPr>
        <p:spPr bwMode="auto">
          <a:noFill/>
        </p:spPr>
        <p:txBody>
          <a:bodyPr/>
          <a:lstStyle/>
          <a:p>
            <a:r>
              <a:rPr lang="en-US" altLang="en-US" b="1" dirty="0" smtClean="0">
                <a:ea typeface="ＭＳ Ｐゴシック" pitchFamily="-84" charset="-128"/>
              </a:rPr>
              <a:t>Straight-line depreciation </a:t>
            </a:r>
            <a:r>
              <a:rPr lang="en-US" altLang="en-US" dirty="0" smtClean="0">
                <a:ea typeface="ＭＳ Ｐゴシック" pitchFamily="-84" charset="-128"/>
              </a:rPr>
              <a:t>charges the same amount of expense to each period of the asset’s useful life. A two-step process is used. We first compute the </a:t>
            </a:r>
            <a:r>
              <a:rPr lang="en-US" altLang="en-US" i="1" dirty="0" smtClean="0">
                <a:ea typeface="ＭＳ Ｐゴシック" pitchFamily="-84" charset="-128"/>
              </a:rPr>
              <a:t>depreciable cost </a:t>
            </a:r>
            <a:r>
              <a:rPr lang="en-US" altLang="en-US" dirty="0" smtClean="0">
                <a:ea typeface="ＭＳ Ｐゴシック" pitchFamily="-84" charset="-128"/>
              </a:rPr>
              <a:t>of the asset, also called the </a:t>
            </a:r>
            <a:r>
              <a:rPr lang="en-US" altLang="en-US" i="1" dirty="0" smtClean="0">
                <a:ea typeface="ＭＳ Ｐゴシック" pitchFamily="-84" charset="-128"/>
              </a:rPr>
              <a:t>cost to be depreciated. </a:t>
            </a:r>
            <a:r>
              <a:rPr lang="en-US" altLang="en-US" dirty="0" smtClean="0">
                <a:ea typeface="ＭＳ Ｐゴシック" pitchFamily="-84" charset="-128"/>
              </a:rPr>
              <a:t>It is computed by subtracting the asset’s salvage value from its total cost. Second, depreciable cost is divided by the number of accounting periods in the asset’s useful life. </a:t>
            </a:r>
          </a:p>
          <a:p>
            <a:endParaRPr lang="en-US" altLang="en-US" dirty="0" smtClean="0">
              <a:ea typeface="ＭＳ Ｐゴシック" pitchFamily="-84" charset="-128"/>
            </a:endParaRPr>
          </a:p>
          <a:p>
            <a:r>
              <a:rPr lang="en-US" altLang="en-US" dirty="0" smtClean="0">
                <a:ea typeface="ＭＳ Ｐゴシック" pitchFamily="-84" charset="-128"/>
              </a:rPr>
              <a:t>If this machine is purchased on December 31, 2016, and used throughout its predicted useful life of five years, the straight-line method allocates an equal amount of depreciation to each of the years 2017 through 2021. We make the adjusting entry shown above at the end of each of the five years to record straight-line depreciation of this machine.</a:t>
            </a:r>
          </a:p>
          <a:p>
            <a:endParaRPr lang="en-US" altLang="en-US" dirty="0" smtClean="0">
              <a:ea typeface="ＭＳ Ｐゴシック" pitchFamily="-84" charset="-128"/>
            </a:endParaRPr>
          </a:p>
          <a:p>
            <a:r>
              <a:rPr lang="en-US" altLang="en-US" dirty="0" smtClean="0">
                <a:ea typeface="ＭＳ Ｐゴシック" pitchFamily="-84" charset="-128"/>
              </a:rPr>
              <a:t>The $1,800 Depreciation Expense is reported on the income statement among operating expenses. The $1,800 Accumulated Depreciation is a contra asset account to the Machinery account in the balance sheet. </a:t>
            </a:r>
          </a:p>
          <a:p>
            <a:endParaRPr lang="en-US" altLang="en-US" dirty="0" smtClean="0">
              <a:ea typeface="ＭＳ Ｐゴシック" pitchFamily="-84" charset="-128"/>
            </a:endParaRPr>
          </a:p>
        </p:txBody>
      </p:sp>
    </p:spTree>
    <p:extLst>
      <p:ext uri="{BB962C8B-B14F-4D97-AF65-F5344CB8AC3E}">
        <p14:creationId xmlns:p14="http://schemas.microsoft.com/office/powerpoint/2010/main" val="758321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1"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The graph on the left in this slide shows the $1,800 per year expenses reported in each of the five years. The graph on the right shows the amounts reported on each of the six December 31 balance sheets.</a:t>
            </a:r>
          </a:p>
          <a:p>
            <a:endParaRPr lang="en-US" altLang="en-US" dirty="0" smtClean="0">
              <a:ea typeface="ＭＳ Ｐゴシック" pitchFamily="-84" charset="-128"/>
            </a:endParaRPr>
          </a:p>
          <a:p>
            <a:r>
              <a:rPr lang="en-US" altLang="en-US" dirty="0" smtClean="0">
                <a:ea typeface="ＭＳ Ｐゴシック" pitchFamily="-84" charset="-128"/>
              </a:rPr>
              <a:t>The net balance sheet amount is the </a:t>
            </a:r>
            <a:r>
              <a:rPr lang="en-US" altLang="en-US" b="1" dirty="0" smtClean="0">
                <a:ea typeface="ＭＳ Ｐゴシック" pitchFamily="-84" charset="-128"/>
              </a:rPr>
              <a:t>asset book value, </a:t>
            </a:r>
            <a:r>
              <a:rPr lang="en-US" altLang="en-US" dirty="0" smtClean="0">
                <a:ea typeface="ＭＳ Ｐゴシック" pitchFamily="-84" charset="-128"/>
              </a:rPr>
              <a:t>or simply </a:t>
            </a:r>
            <a:r>
              <a:rPr lang="en-US" altLang="en-US" i="1" dirty="0" smtClean="0">
                <a:ea typeface="ＭＳ Ｐゴシック" pitchFamily="-84" charset="-128"/>
              </a:rPr>
              <a:t>book value, </a:t>
            </a:r>
            <a:r>
              <a:rPr lang="en-US" altLang="en-US" dirty="0" smtClean="0">
                <a:ea typeface="ＭＳ Ｐゴシック" pitchFamily="-84" charset="-128"/>
              </a:rPr>
              <a:t>and is computed as the asset’s total cost less its accumulated depreciation. For example, at the end of year 2 (December 31, 2018), its book value is $6,400 and is reported in the balance sheet as shown.</a:t>
            </a:r>
            <a:br>
              <a:rPr lang="en-US" altLang="en-US" dirty="0" smtClean="0">
                <a:ea typeface="ＭＳ Ｐゴシック" pitchFamily="-84" charset="-128"/>
              </a:rPr>
            </a:br>
            <a:endParaRPr lang="en-US" altLang="en-US" dirty="0" smtClean="0">
              <a:ea typeface="ＭＳ Ｐゴシック" pitchFamily="-84" charset="-128"/>
            </a:endParaRPr>
          </a:p>
        </p:txBody>
      </p:sp>
    </p:spTree>
    <p:extLst>
      <p:ext uri="{BB962C8B-B14F-4D97-AF65-F5344CB8AC3E}">
        <p14:creationId xmlns:p14="http://schemas.microsoft.com/office/powerpoint/2010/main" val="417111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a:lstStyle/>
          <a:p>
            <a:r>
              <a:rPr lang="en-US" altLang="en-US" dirty="0" smtClean="0">
                <a:ea typeface="ＭＳ Ｐゴシック" pitchFamily="-84" charset="-128"/>
              </a:rPr>
              <a:t>Note three points in this exhibit. First, depreciation expense is the same each period. Second, accumulated depreciation is the sum of current and prior periods’ depreciation expense. Third, book value declines each period until it equals salvage value at the end of the machine’s useful life.</a:t>
            </a:r>
          </a:p>
        </p:txBody>
      </p:sp>
    </p:spTree>
    <p:extLst>
      <p:ext uri="{BB962C8B-B14F-4D97-AF65-F5344CB8AC3E}">
        <p14:creationId xmlns:p14="http://schemas.microsoft.com/office/powerpoint/2010/main" val="18121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9947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3539"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When equipment use varies from period to period, the units-of-production depreciation method can better match expenses with revenues. </a:t>
            </a:r>
            <a:r>
              <a:rPr lang="en-US" altLang="en-US" b="1" dirty="0" smtClean="0">
                <a:ea typeface="ＭＳ Ｐゴシック" pitchFamily="-84" charset="-128"/>
              </a:rPr>
              <a:t>Units-of-production depreciation </a:t>
            </a:r>
            <a:r>
              <a:rPr lang="en-US" altLang="en-US" dirty="0" smtClean="0">
                <a:ea typeface="ＭＳ Ｐゴシック" pitchFamily="-84" charset="-128"/>
              </a:rPr>
              <a:t>charges a varying amount to expense for each period of an asset’s useful life depending on its </a:t>
            </a:r>
            <a:r>
              <a:rPr lang="en-US" altLang="en-US" i="1" dirty="0" smtClean="0">
                <a:ea typeface="ＭＳ Ｐゴシック" pitchFamily="-84" charset="-128"/>
              </a:rPr>
              <a:t>usage</a:t>
            </a:r>
            <a:r>
              <a:rPr lang="en-US" altLang="en-US" dirty="0" smtClean="0">
                <a:ea typeface="ＭＳ Ｐゴシック" pitchFamily="-84" charset="-128"/>
              </a:rPr>
              <a:t>.</a:t>
            </a:r>
          </a:p>
          <a:p>
            <a:endParaRPr lang="en-US" altLang="en-US" dirty="0" smtClean="0">
              <a:ea typeface="ＭＳ Ｐゴシック" pitchFamily="-84" charset="-128"/>
            </a:endParaRPr>
          </a:p>
          <a:p>
            <a:r>
              <a:rPr lang="en-US" altLang="en-US" dirty="0" smtClean="0">
                <a:ea typeface="ＭＳ Ｐゴシック" pitchFamily="-84" charset="-128"/>
              </a:rPr>
              <a:t>A two-step process is used to compute units-of-production depreciation. We first compute </a:t>
            </a:r>
            <a:r>
              <a:rPr lang="en-US" altLang="en-US" i="1" dirty="0" smtClean="0">
                <a:ea typeface="ＭＳ Ｐゴシック" pitchFamily="-84" charset="-128"/>
              </a:rPr>
              <a:t>depreciation per unit </a:t>
            </a:r>
            <a:r>
              <a:rPr lang="en-US" altLang="en-US" dirty="0" smtClean="0">
                <a:ea typeface="ＭＳ Ｐゴシック" pitchFamily="-84" charset="-128"/>
              </a:rPr>
              <a:t>by subtracting the asset’s salvage value from its total cost and then dividing by the total number of units expected to be produced during its useful life. Units of production can be expressed in product or other units such as hours used or miles driven. The second step is to compute depreciation expense for the period by multiplying the units produced in the period by the depreciation per unit. </a:t>
            </a:r>
          </a:p>
          <a:p>
            <a:endParaRPr lang="en-US" altLang="en-US" dirty="0" smtClean="0">
              <a:ea typeface="ＭＳ Ｐゴシック" pitchFamily="-84" charset="-128"/>
            </a:endParaRPr>
          </a:p>
          <a:p>
            <a:endParaRPr lang="en-US" altLang="en-US" dirty="0" smtClean="0">
              <a:ea typeface="ＭＳ Ｐゴシック" pitchFamily="-84" charset="-128"/>
            </a:endParaRPr>
          </a:p>
        </p:txBody>
      </p:sp>
    </p:spTree>
    <p:extLst>
      <p:ext uri="{BB962C8B-B14F-4D97-AF65-F5344CB8AC3E}">
        <p14:creationId xmlns:p14="http://schemas.microsoft.com/office/powerpoint/2010/main" val="275778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63"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Using data on the number of shoes inspected by the machine, we can compute the </a:t>
            </a:r>
            <a:r>
              <a:rPr lang="en-US" altLang="en-US" i="1" dirty="0" smtClean="0">
                <a:ea typeface="ＭＳ Ｐゴシック" pitchFamily="-84" charset="-128"/>
              </a:rPr>
              <a:t>units-of- production depreciation schedule </a:t>
            </a:r>
            <a:r>
              <a:rPr lang="en-US" altLang="en-US" dirty="0" smtClean="0">
                <a:ea typeface="ＭＳ Ｐゴシック" pitchFamily="-84" charset="-128"/>
              </a:rPr>
              <a:t>shown in this slide. For example, depreciation for the first year is $1,750 (7,000 shoes at $0.25 per shoe). </a:t>
            </a:r>
          </a:p>
        </p:txBody>
      </p:sp>
    </p:spTree>
    <p:extLst>
      <p:ext uri="{BB962C8B-B14F-4D97-AF65-F5344CB8AC3E}">
        <p14:creationId xmlns:p14="http://schemas.microsoft.com/office/powerpoint/2010/main" val="59948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a:lstStyle/>
          <a:p>
            <a:r>
              <a:rPr lang="en-US" altLang="en-US" dirty="0" smtClean="0">
                <a:ea typeface="ＭＳ Ｐゴシック" pitchFamily="-84" charset="-128"/>
              </a:rPr>
              <a:t>Depreciation for the second year is $2,000 (8,000 shoes at $0.25 per shoe). Other years are similarly computed. This graphic shows that depreciation expense depends on unit output, (2) accumulated depreciation is the sum of current and prior periods’ depreciation expense, and (3) book value declines each period until it equals salvage value at the end of the asset’s useful life. </a:t>
            </a:r>
          </a:p>
        </p:txBody>
      </p:sp>
    </p:spTree>
    <p:extLst>
      <p:ext uri="{BB962C8B-B14F-4D97-AF65-F5344CB8AC3E}">
        <p14:creationId xmlns:p14="http://schemas.microsoft.com/office/powerpoint/2010/main" val="321371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6611"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An </a:t>
            </a:r>
            <a:r>
              <a:rPr lang="en-US" altLang="en-US" b="1" dirty="0" smtClean="0">
                <a:ea typeface="ＭＳ Ｐゴシック" pitchFamily="-84" charset="-128"/>
              </a:rPr>
              <a:t>accelerated depreciation method </a:t>
            </a:r>
            <a:r>
              <a:rPr lang="en-US" altLang="en-US" dirty="0" smtClean="0">
                <a:ea typeface="ＭＳ Ｐゴシック" pitchFamily="-84" charset="-128"/>
              </a:rPr>
              <a:t>yields larger depreciation expenses in the early years of an asset’s life and less depreciation in later years. The most common accelerated method is the </a:t>
            </a:r>
            <a:r>
              <a:rPr lang="en-US" altLang="en-US" b="1" dirty="0" smtClean="0">
                <a:ea typeface="ＭＳ Ｐゴシック" pitchFamily="-84" charset="-128"/>
              </a:rPr>
              <a:t>declining-balance method </a:t>
            </a:r>
            <a:r>
              <a:rPr lang="en-US" altLang="en-US" dirty="0" smtClean="0">
                <a:ea typeface="ＭＳ Ｐゴシック" pitchFamily="-84" charset="-128"/>
              </a:rPr>
              <a:t>of depreciation, which uses a depreciation rate that is a multiple of the straight-line rate and applies it to the asset’s beginning- of-period book value. The amount of depreciation declines each period because book value declines each period.</a:t>
            </a:r>
          </a:p>
          <a:p>
            <a:endParaRPr lang="en-US" altLang="en-US" dirty="0" smtClean="0">
              <a:ea typeface="ＭＳ Ｐゴシック" pitchFamily="-84" charset="-128"/>
            </a:endParaRPr>
          </a:p>
          <a:p>
            <a:r>
              <a:rPr lang="en-US" altLang="en-US" dirty="0" smtClean="0">
                <a:ea typeface="ＭＳ Ｐゴシック" pitchFamily="-84" charset="-128"/>
              </a:rPr>
              <a:t>To illustrate, let’s apply the double- declining-balance method to compute depreciation expense for our $10,000 machine with a 5-year useful life.  This slide shows the first-year depreciation computation for the machine. The three-step process is to (1) divide 100% by five years to determine the straight-line rate of 20%, or 1/5, per year, (2) double this 20% rate to get the declining-balance rate of 40%, or 2/5, per year, and (3) compute depreciation expense as 40%, or 2/5, multiplied by the beginning-of-period book value.</a:t>
            </a:r>
          </a:p>
          <a:p>
            <a:endParaRPr lang="en-US" altLang="en-US" dirty="0" smtClean="0">
              <a:ea typeface="ＭＳ Ｐゴシック" pitchFamily="-84" charset="-128"/>
            </a:endParaRPr>
          </a:p>
          <a:p>
            <a:endParaRPr lang="en-US" altLang="en-US" dirty="0" smtClean="0">
              <a:ea typeface="ＭＳ Ｐゴシック" pitchFamily="-84" charset="-128"/>
            </a:endParaRPr>
          </a:p>
          <a:p>
            <a:endParaRPr lang="en-US" altLang="en-US" dirty="0" smtClean="0">
              <a:ea typeface="ＭＳ Ｐゴシック" pitchFamily="-84" charset="-128"/>
            </a:endParaRPr>
          </a:p>
        </p:txBody>
      </p:sp>
    </p:spTree>
    <p:extLst>
      <p:ext uri="{BB962C8B-B14F-4D97-AF65-F5344CB8AC3E}">
        <p14:creationId xmlns:p14="http://schemas.microsoft.com/office/powerpoint/2010/main" val="598139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7635"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The </a:t>
            </a:r>
            <a:r>
              <a:rPr lang="en-US" altLang="en-US" i="1" dirty="0" smtClean="0">
                <a:ea typeface="ＭＳ Ｐゴシック" pitchFamily="-84" charset="-128"/>
              </a:rPr>
              <a:t>double-declining-balance depreciation schedule </a:t>
            </a:r>
            <a:r>
              <a:rPr lang="en-US" altLang="en-US" dirty="0" smtClean="0">
                <a:ea typeface="ＭＳ Ｐゴシック" pitchFamily="-84" charset="-128"/>
              </a:rPr>
              <a:t>is shown here. The schedule follows the formula except for year 2021, when depreciation expense is $296. This $296 is not equal to 40% x $1,296, or $518.40. If we had used the $518.40 for depreciation expense in 2020, the ending book value would equal $777.60, which is less than the $1,000 salvage value. Instead, the $296 is computed by subtracting the $1,000 salvage value from the $1,296 book value at the beginning of the fifth year (the year when DDB depreciation cuts into salvage value).</a:t>
            </a:r>
          </a:p>
        </p:txBody>
      </p:sp>
    </p:spTree>
    <p:extLst>
      <p:ext uri="{BB962C8B-B14F-4D97-AF65-F5344CB8AC3E}">
        <p14:creationId xmlns:p14="http://schemas.microsoft.com/office/powerpoint/2010/main" val="1212513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8659"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This first table show depreciation expense for each year of the machine’s useful life under each of the three depreciation methods. While depreciation expense per period differs for different methods, total depreciation expense of $9,000 is the same over the machine’s useful life. The book value of the asset when using straight-line is always greater than the book value from using double-declining-balance, except at the beginning and end of the asset’s useful life, when it is the same. Also, the straight-line method yields a steady pattern of depreciation expense while the units-of-production depreciation depends on the number of units produced. Each of these methods is acceptable because it allocates cost in a systematic and rational manner.</a:t>
            </a:r>
          </a:p>
          <a:p>
            <a:endParaRPr lang="en-US" altLang="en-US" dirty="0" smtClean="0">
              <a:ea typeface="ＭＳ Ｐゴシック" pitchFamily="-84" charset="-128"/>
            </a:endParaRPr>
          </a:p>
          <a:p>
            <a:r>
              <a:rPr lang="en-US" altLang="en-US" dirty="0" smtClean="0">
                <a:ea typeface="ＭＳ Ｐゴシック" pitchFamily="-84" charset="-128"/>
              </a:rPr>
              <a:t>As shown in the above graph, about 85% of companies use straight-line depreciation for plant assets, 5% use units-of-production, and 4% use declining- balance. Another 6% use an unspecified accelerated method—most likely declining-balance. </a:t>
            </a:r>
          </a:p>
        </p:txBody>
      </p:sp>
    </p:spTree>
    <p:extLst>
      <p:ext uri="{BB962C8B-B14F-4D97-AF65-F5344CB8AC3E}">
        <p14:creationId xmlns:p14="http://schemas.microsoft.com/office/powerpoint/2010/main" val="519843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3"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The records a company keeps for financial accounting purposes are usually separate from the records it keeps for tax accounting purposes. This is so because financial accounting aims to report useful information on financial performance and position, whereas tax accounting reflects government objectives in raising revenues. Differences between these two accounting systems are normal and expected. Depreciation is a common example of how the records differ. For example, many companies use accelerated depreciation in computing taxable income. Reporting higher depreciation expense in the early years of an asset’s life reduces the company’s taxable income in those years and increases it in later years, when the depreciation expense is lower. The company’s goal here is to </a:t>
            </a:r>
            <a:r>
              <a:rPr lang="en-US" altLang="en-US" i="1" dirty="0" smtClean="0">
                <a:ea typeface="ＭＳ Ｐゴシック" pitchFamily="-84" charset="-128"/>
              </a:rPr>
              <a:t>postpone </a:t>
            </a:r>
            <a:r>
              <a:rPr lang="en-US" altLang="en-US" dirty="0" smtClean="0">
                <a:ea typeface="ＭＳ Ｐゴシック" pitchFamily="-84" charset="-128"/>
              </a:rPr>
              <a:t>its tax payments.</a:t>
            </a:r>
          </a:p>
          <a:p>
            <a:endParaRPr lang="en-US" altLang="en-US" dirty="0" smtClean="0">
              <a:ea typeface="ＭＳ Ｐゴシック" pitchFamily="-84" charset="-128"/>
            </a:endParaRPr>
          </a:p>
        </p:txBody>
      </p:sp>
    </p:spTree>
    <p:extLst>
      <p:ext uri="{BB962C8B-B14F-4D97-AF65-F5344CB8AC3E}">
        <p14:creationId xmlns:p14="http://schemas.microsoft.com/office/powerpoint/2010/main" val="1912599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2166009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0707"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When an asset is purchased (or sold) at a time other than the beginning or end of an accounting period, depreciation is recorded for part of a year. </a:t>
            </a:r>
          </a:p>
          <a:p>
            <a:endParaRPr lang="en-US" altLang="en-US" dirty="0" smtClean="0">
              <a:ea typeface="ＭＳ Ｐゴシック" pitchFamily="-84" charset="-128"/>
            </a:endParaRPr>
          </a:p>
          <a:p>
            <a:r>
              <a:rPr lang="en-US" altLang="en-US" dirty="0" smtClean="0">
                <a:ea typeface="ＭＳ Ｐゴシック" pitchFamily="-84" charset="-128"/>
              </a:rPr>
              <a:t>To illustrate, assume that the shoe machine is purchased and placed in service on October 8, 2016, and the annual accounting period ends on December 31. Because this machine is purchased and used for nearly three months in 2015, the calendar-year income statement should report depreciation expense on the machine for that part of the year. Normally, depreciation assumes that the asset is purchased on the first day of the month nearest the actual date of purchase. In this case, because the purchase occurred on October 8, we assume an October 1 purchase date. This means that three months’ depreciation is recorded in 2016. Using straight-line depreciation, we compute three months’ depreciation of $450 as shown in this slide.</a:t>
            </a:r>
          </a:p>
          <a:p>
            <a:endParaRPr lang="en-US" altLang="en-US" dirty="0" smtClean="0">
              <a:ea typeface="ＭＳ Ｐゴシック" pitchFamily="-84" charset="-128"/>
            </a:endParaRPr>
          </a:p>
        </p:txBody>
      </p:sp>
    </p:spTree>
    <p:extLst>
      <p:ext uri="{BB962C8B-B14F-4D97-AF65-F5344CB8AC3E}">
        <p14:creationId xmlns:p14="http://schemas.microsoft.com/office/powerpoint/2010/main" val="2629316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1731"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Depreciation is based on estimates of salvage value and useful life. During the useful life of an asset, if our estimate of an asset’s useful life and/or salvage value changes, what should we do? The answer is to use the new estimate to compute depreciation for current and future periods. This means that we revise the depreciation expense computation by spreading the cost yet to be depreciated over the remaining useful life. This approach is used for all depreciation methods.</a:t>
            </a:r>
          </a:p>
        </p:txBody>
      </p:sp>
    </p:spTree>
    <p:extLst>
      <p:ext uri="{BB962C8B-B14F-4D97-AF65-F5344CB8AC3E}">
        <p14:creationId xmlns:p14="http://schemas.microsoft.com/office/powerpoint/2010/main" val="132146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3115789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Let’s return to the machine described in Exhibit 10.8 using straight-line depreciation. At the beginning of this asset’s third year, its book value is $6,400, computed as $10,000 minus $3,600. Assume that at the beginning of its third year, the estimated number of years remaining in its useful life changes from three to four years </a:t>
            </a:r>
            <a:r>
              <a:rPr lang="en-US" altLang="en-US" i="1" dirty="0" smtClean="0">
                <a:ea typeface="ＭＳ Ｐゴシック" pitchFamily="-84" charset="-128"/>
              </a:rPr>
              <a:t>and </a:t>
            </a:r>
            <a:r>
              <a:rPr lang="en-US" altLang="en-US" dirty="0" smtClean="0">
                <a:ea typeface="ＭＳ Ｐゴシック" pitchFamily="-84" charset="-128"/>
              </a:rPr>
              <a:t>its estimate of salvage value changes from $1,000 to $400. Straight-line depreciation for each of the four remaining years is computed as shown above. Thus, $1,500 of depreciation expense is recorded for the machine at the end of the third through sixth years—each year of its remaining useful life. </a:t>
            </a:r>
          </a:p>
          <a:p>
            <a:endParaRPr lang="en-US" altLang="en-US" dirty="0" smtClean="0">
              <a:ea typeface="ＭＳ Ｐゴシック" pitchFamily="-84" charset="-128"/>
            </a:endParaRPr>
          </a:p>
          <a:p>
            <a:endParaRPr lang="en-US" altLang="en-US" dirty="0" smtClean="0">
              <a:ea typeface="ＭＳ Ｐゴシック" pitchFamily="-84" charset="-128"/>
            </a:endParaRPr>
          </a:p>
          <a:p>
            <a:r>
              <a:rPr lang="en-US" altLang="en-US" dirty="0" smtClean="0">
                <a:ea typeface="ＭＳ Ｐゴシック" pitchFamily="-84" charset="-128"/>
              </a:rPr>
              <a:t>.</a:t>
            </a:r>
          </a:p>
        </p:txBody>
      </p:sp>
    </p:spTree>
    <p:extLst>
      <p:ext uri="{BB962C8B-B14F-4D97-AF65-F5344CB8AC3E}">
        <p14:creationId xmlns:p14="http://schemas.microsoft.com/office/powerpoint/2010/main" val="2073880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3779"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Both the cost and accumulated depreciation of plant assets are reported on the balance sheet or in its notes. </a:t>
            </a:r>
            <a:r>
              <a:rPr lang="en-US" altLang="en-US" b="1" dirty="0" smtClean="0">
                <a:ea typeface="ＭＳ Ｐゴシック" pitchFamily="-84" charset="-128"/>
              </a:rPr>
              <a:t>Dale Jarrett Racing Adventure</a:t>
            </a:r>
            <a:r>
              <a:rPr lang="en-US" altLang="en-US" dirty="0" smtClean="0">
                <a:ea typeface="ＭＳ Ｐゴシック" pitchFamily="-84" charset="-128"/>
              </a:rPr>
              <a:t>, for instance, reports the amounts shown in this slide. Many companies also show plant assets on one line with the net amount of cost less accumulated depreciation. When this is done, the amount of accumulated depreciation is disclosed in a note. </a:t>
            </a:r>
          </a:p>
          <a:p>
            <a:endParaRPr lang="en-US" altLang="en-US" dirty="0" smtClean="0">
              <a:ea typeface="ＭＳ Ｐゴシック" pitchFamily="-84" charset="-128"/>
            </a:endParaRPr>
          </a:p>
          <a:p>
            <a:pPr defTabSz="939363">
              <a:defRPr/>
            </a:pPr>
            <a:r>
              <a:rPr lang="en-US" b="1" dirty="0" smtClean="0"/>
              <a:t>Review what you have learned in the following NEED-TO-KNOW Slides.</a:t>
            </a:r>
            <a:endParaRPr lang="en-US" altLang="en-US" dirty="0" smtClean="0">
              <a:ea typeface="ＭＳ Ｐゴシック" pitchFamily="-84" charset="-128"/>
            </a:endParaRPr>
          </a:p>
        </p:txBody>
      </p:sp>
    </p:spTree>
    <p:extLst>
      <p:ext uri="{BB962C8B-B14F-4D97-AF65-F5344CB8AC3E}">
        <p14:creationId xmlns:p14="http://schemas.microsoft.com/office/powerpoint/2010/main" val="2664366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Part 1. A machine costing $22,000 with a five-year life and an estimated $2,000 salvage value is installed on January 1. The factory manager estimates the machine will produce 1,000 units of product during its life. It actually produces the following units: Year 1, 200; Year 2, 400; Year 3, 300; Year 4, 80; and Year 5, 30. The total number of units produced by the end of Year 5 exceeds the original estimate - this difference was not predicted. We're reminded that the machine must not be depreciated below its estimated salvage value.</a:t>
            </a:r>
          </a:p>
          <a:p>
            <a:pPr>
              <a:defRPr/>
            </a:pPr>
            <a:r>
              <a:rPr lang="en-US" dirty="0" smtClean="0">
                <a:ea typeface="+mn-ea"/>
                <a:cs typeface="+mn-cs"/>
              </a:rPr>
              <a:t> </a:t>
            </a:r>
          </a:p>
          <a:p>
            <a:pPr>
              <a:defRPr/>
            </a:pPr>
            <a:r>
              <a:rPr lang="en-US" dirty="0" smtClean="0">
                <a:ea typeface="+mn-ea"/>
                <a:cs typeface="+mn-cs"/>
              </a:rPr>
              <a:t>Prepare a table with the following four-column headings: Year; Straight-Line; Units-of-Production; Double-Declining-Balance; and then compute depreciation for each year (and total depreciation for all years combined) under each depreciation method. Regardless of the depreciation method used, total depreciation expense over the life of the asset will equal $20,000; the $22,000 cost minus the $2,000 salvage value.</a:t>
            </a:r>
            <a:endParaRPr lang="en-US" dirty="0">
              <a:ea typeface="+mn-ea"/>
              <a:cs typeface="+mn-cs"/>
            </a:endParaRPr>
          </a:p>
        </p:txBody>
      </p:sp>
    </p:spTree>
    <p:extLst>
      <p:ext uri="{BB962C8B-B14F-4D97-AF65-F5344CB8AC3E}">
        <p14:creationId xmlns:p14="http://schemas.microsoft.com/office/powerpoint/2010/main" val="2651280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The formula for straight-line depreciation is: (Cost minus Salvage) divided by the estimated useful life expressed in terms of years. The $22,000 cost minus the $2,000 salvage value divided by five years is depreciation expense of $4,000 per year. Depreciation of $4,000 per year for five years is a total of $20,000, and will reduce the book value from its $22,000 cost to its salvage value of $2,000.</a:t>
            </a:r>
          </a:p>
          <a:p>
            <a:pPr>
              <a:defRPr/>
            </a:pPr>
            <a:r>
              <a:rPr lang="en-US" dirty="0" smtClean="0">
                <a:ea typeface="+mn-ea"/>
                <a:cs typeface="+mn-cs"/>
              </a:rPr>
              <a:t> </a:t>
            </a:r>
          </a:p>
          <a:p>
            <a:pPr>
              <a:defRPr/>
            </a:pPr>
            <a:endParaRPr lang="en-US" dirty="0" smtClean="0"/>
          </a:p>
        </p:txBody>
      </p:sp>
    </p:spTree>
    <p:extLst>
      <p:ext uri="{BB962C8B-B14F-4D97-AF65-F5344CB8AC3E}">
        <p14:creationId xmlns:p14="http://schemas.microsoft.com/office/powerpoint/2010/main" val="410418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The formula for units-of-production depreciation is similar. The numerator is cost minus salvage, and we divide by the estimated useful life. But under the units-of-production method, the estimated useful life is expressed in terms of units of output. $20,000 divided by 1,000 total units is depreciation expense of $20 per unit. Actual units produced: Year 1, 200; Year 2, 400; Year 3, 300; Year 4, 80; and Year 5, 30. A total of 1,010 units are produced.</a:t>
            </a:r>
          </a:p>
          <a:p>
            <a:pPr>
              <a:defRPr/>
            </a:pPr>
            <a:r>
              <a:rPr lang="en-US" dirty="0" smtClean="0">
                <a:ea typeface="+mn-ea"/>
                <a:cs typeface="+mn-cs"/>
              </a:rPr>
              <a:t> </a:t>
            </a:r>
          </a:p>
          <a:p>
            <a:pPr>
              <a:defRPr/>
            </a:pPr>
            <a:r>
              <a:rPr lang="en-US" dirty="0" smtClean="0">
                <a:ea typeface="+mn-ea"/>
                <a:cs typeface="+mn-cs"/>
              </a:rPr>
              <a:t>If depreciation expense of $20 per unit is recorded for each of the 1,010 units produced, total depreciation expense equals $20,200, this is more than the actual amount and would bring the book value to an amount less than salvage. So it's important to remember that we're depreciating $20 per unit, but only for the first 1,000 units produced. As soon as the machine produces 1,000 units, the depreciation process stops!</a:t>
            </a:r>
          </a:p>
          <a:p>
            <a:pPr>
              <a:defRPr/>
            </a:pPr>
            <a:r>
              <a:rPr lang="en-US" dirty="0" smtClean="0">
                <a:ea typeface="+mn-ea"/>
                <a:cs typeface="+mn-cs"/>
              </a:rPr>
              <a:t> </a:t>
            </a:r>
          </a:p>
          <a:p>
            <a:pPr>
              <a:defRPr/>
            </a:pPr>
            <a:r>
              <a:rPr lang="en-US" dirty="0" smtClean="0">
                <a:ea typeface="+mn-ea"/>
                <a:cs typeface="+mn-cs"/>
              </a:rPr>
              <a:t>In Year 1, total depreciation expense is $4,000; 200 units produced at $20 per unit. In Year 2, they produce twice as many units; depreciation expense is twice as much; $8,000. In Year 3, 300 units produced at $20 per unit is $6,000. In Year 4, 80 units at $20 per unit, $1,600, and in Year 5, 20 units at $20 per unit is depreciation expense of $400. Total depreciation expense is $20,000; cost minus salvage.</a:t>
            </a:r>
          </a:p>
          <a:p>
            <a:pPr>
              <a:defRPr/>
            </a:pPr>
            <a:endParaRPr lang="en-US" dirty="0" smtClean="0"/>
          </a:p>
        </p:txBody>
      </p:sp>
    </p:spTree>
    <p:extLst>
      <p:ext uri="{BB962C8B-B14F-4D97-AF65-F5344CB8AC3E}">
        <p14:creationId xmlns:p14="http://schemas.microsoft.com/office/powerpoint/2010/main" val="1008989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The final method is called "Double-Declining-Balance" (DDB). Double-declining- balance (DDB) is a three-step process. First, we calculate the straight-line rate. 100% divided by the estimated useful life of five years is a straight-line rate of 20% per year. Since this is the double-declining-balance method, we double the straight line rate; 20% multiplied by 2 is 40%.</a:t>
            </a:r>
          </a:p>
          <a:p>
            <a:pPr>
              <a:defRPr/>
            </a:pPr>
            <a:r>
              <a:rPr lang="en-US" dirty="0" smtClean="0">
                <a:ea typeface="+mn-ea"/>
                <a:cs typeface="+mn-cs"/>
              </a:rPr>
              <a:t> </a:t>
            </a:r>
          </a:p>
          <a:p>
            <a:pPr>
              <a:defRPr/>
            </a:pPr>
            <a:r>
              <a:rPr lang="en-US" dirty="0" smtClean="0">
                <a:ea typeface="+mn-ea"/>
                <a:cs typeface="+mn-cs"/>
              </a:rPr>
              <a:t>Alternatively, you can combine the two steps by taking 200% and dividing by five years; 200% divided by five years is 40%. Step three calculates the depreciation expense. Depreciation expense is calculated by taking the double-declining-balance rate, and multiplying by the beginning-of-year book value.</a:t>
            </a:r>
          </a:p>
          <a:p>
            <a:pPr>
              <a:defRPr/>
            </a:pPr>
            <a:endParaRPr lang="en-US" dirty="0" smtClean="0"/>
          </a:p>
        </p:txBody>
      </p:sp>
    </p:spTree>
    <p:extLst>
      <p:ext uri="{BB962C8B-B14F-4D97-AF65-F5344CB8AC3E}">
        <p14:creationId xmlns:p14="http://schemas.microsoft.com/office/powerpoint/2010/main" val="639384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sz="1100" dirty="0" smtClean="0">
                <a:ea typeface="+mn-ea"/>
                <a:cs typeface="+mn-cs"/>
              </a:rPr>
              <a:t>The book value declines over time. The maximum book value is always the asset's cost, $22,000, and the minimum book value is salvage value. Total depreciation expense over the five-year period must equal $20,000. The declining balance is the book value, cost minus accumulated depreciation. </a:t>
            </a:r>
          </a:p>
          <a:p>
            <a:pPr>
              <a:defRPr/>
            </a:pPr>
            <a:endParaRPr lang="en-US" sz="1100" dirty="0" smtClean="0">
              <a:ea typeface="+mn-ea"/>
              <a:cs typeface="+mn-cs"/>
            </a:endParaRPr>
          </a:p>
          <a:p>
            <a:pPr>
              <a:defRPr/>
            </a:pPr>
            <a:r>
              <a:rPr lang="en-US" sz="1100" dirty="0" smtClean="0">
                <a:ea typeface="+mn-ea"/>
                <a:cs typeface="+mn-cs"/>
              </a:rPr>
              <a:t>In Year 1, the beginning book value is the cost of $22,000. We multiply by the DDB rate, 40%, to calculate depreciation expense in the first year, $8,800. The journal entry is a debit to Depreciation expense and a credit to Accumulated depreciation, bringing the end-of-year balance in Accumulated depreciation to $8,800. As the balance in Accumulated depreciation increases, the book value decreases. Cost of $22,000 minus accumulated depreciation of $8,800 is an end-of-year book value of $13,200. The book value at the end of Year 1 becomes the beginning book value for Year 2. $13,200 multiplied by 40% is $5,280. The balance in Accumulated depreciation increases to $14,080, reducing the book value to $7,920. $7,920 multiplied by 40% is depreciation expense of $3,168. This increases the balance in Accumulated depreciation to $17,248, and reduces the book value to $4,752. $4,752 multiplied by 40% is $1,901. Accumulated depreciation at the end of Year 4 is $19,149, dropping the book value to $2,851. In Year 5, if we continue the process, $2,851multiplied by 40%; depreciation expense is $1,140. This brings the balance in Accumulated depreciation to $20,289; more than the $20,000 maximum. If we depreciate $1,140 in Year 5, the book value drops to less than salvage, $1,711. So rather than using the rate in Year 5, we calculate depreciation expense to be $851. This brings the balance in Accumulated depreciation up to $20,000 and reduces the book value to its minimum, $2,000 salvage value.</a:t>
            </a:r>
            <a:endParaRPr lang="en-US" sz="1100" dirty="0">
              <a:ea typeface="+mn-ea"/>
              <a:cs typeface="+mn-cs"/>
            </a:endParaRPr>
          </a:p>
        </p:txBody>
      </p:sp>
    </p:spTree>
    <p:extLst>
      <p:ext uri="{BB962C8B-B14F-4D97-AF65-F5344CB8AC3E}">
        <p14:creationId xmlns:p14="http://schemas.microsoft.com/office/powerpoint/2010/main" val="2272975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Part 2. In early January 20X1, a company acquires equipment for $3,800. The company estimates this equipment to have a useful life of three years and a salvage value of $200. Early in 20X3, the company changes its estimates to a total four-year useful life and zero salvage value. Using the straight-line method, what is depreciation expense for 20X3? </a:t>
            </a:r>
          </a:p>
          <a:p>
            <a:pPr>
              <a:defRPr/>
            </a:pPr>
            <a:endParaRPr lang="en-US" dirty="0" smtClean="0">
              <a:ea typeface="+mn-ea"/>
              <a:cs typeface="+mn-cs"/>
            </a:endParaRPr>
          </a:p>
          <a:p>
            <a:pPr>
              <a:defRPr/>
            </a:pPr>
            <a:r>
              <a:rPr lang="en-US" dirty="0" smtClean="0">
                <a:ea typeface="+mn-ea"/>
                <a:cs typeface="+mn-cs"/>
              </a:rPr>
              <a:t>Straight-line depreciation was originally calculated as cost minus salvage divided by the estimated useful life in terms of years. $3,800 minus $200 divided by three years is depreciation expense of $1,200 per year. The beginning book value was $3,800, the equipment's cost. In 20X1, depreciation of $1,200 reduced the book value to $2,600. In 20X2, an additional $1,200 of depreciation reduced the book value to $1,400. At the beginning of 20X3, when the book value is $1,400, the company changes their estimates, so the amount of depreciation must also be changed. The book value minus the revised salvage value is divided by the estimated remaining years. Total depreciation of $1,400 must be reported over the remaining two years; depreciation expense is $700 per year. In 20X3, $700 of depreciation reduces the book value at the end of the year to $700. In 20X4, an additional $700 of depreciation expense reduces the book value to $0. Total depreciation over the four-year period is $3,800, cost minus salvage.</a:t>
            </a:r>
            <a:endParaRPr lang="en-US" dirty="0">
              <a:ea typeface="+mn-ea"/>
              <a:cs typeface="+mn-cs"/>
            </a:endParaRPr>
          </a:p>
        </p:txBody>
      </p:sp>
    </p:spTree>
    <p:extLst>
      <p:ext uri="{BB962C8B-B14F-4D97-AF65-F5344CB8AC3E}">
        <p14:creationId xmlns:p14="http://schemas.microsoft.com/office/powerpoint/2010/main" val="279322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3132287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0947" name="Rectangle 3"/>
          <p:cNvSpPr>
            <a:spLocks noGrp="1" noChangeArrowheads="1"/>
          </p:cNvSpPr>
          <p:nvPr>
            <p:ph type="body" idx="1"/>
          </p:nvPr>
        </p:nvSpPr>
        <p:spPr bwMode="auto">
          <a:noFill/>
        </p:spPr>
        <p:txBody>
          <a:bodyPr>
            <a:noAutofit/>
          </a:bodyPr>
          <a:lstStyle/>
          <a:p>
            <a:r>
              <a:rPr lang="en-US" altLang="en-US" sz="900" dirty="0" smtClean="0">
                <a:ea typeface="ＭＳ Ｐゴシック" pitchFamily="-84" charset="-128"/>
              </a:rPr>
              <a:t>After a company acquires a plant asset and puts it into service, it often makes additional expenditures for that asset’s operation, maintenance, repair, and improvement. In recording these expenditures, it must decide whether to capitalize or expense them (to capitalize an expenditure is to debit the asset account). The issue is whether these expenditures are reported as current- period expenses or added to the plant asset’s cost and depreciated over its remaining useful life.</a:t>
            </a:r>
          </a:p>
          <a:p>
            <a:r>
              <a:rPr lang="en-US" altLang="en-US" sz="900" dirty="0" smtClean="0">
                <a:ea typeface="ＭＳ Ｐゴシック" pitchFamily="-84" charset="-128"/>
              </a:rPr>
              <a:t/>
            </a:r>
            <a:br>
              <a:rPr lang="en-US" altLang="en-US" sz="900" dirty="0" smtClean="0">
                <a:ea typeface="ＭＳ Ｐゴシック" pitchFamily="-84" charset="-128"/>
              </a:rPr>
            </a:br>
            <a:r>
              <a:rPr lang="en-US" altLang="en-US" sz="900" b="1" dirty="0" smtClean="0">
                <a:ea typeface="ＭＳ Ｐゴシック" pitchFamily="-84" charset="-128"/>
              </a:rPr>
              <a:t>Revenue expenditures, </a:t>
            </a:r>
            <a:r>
              <a:rPr lang="en-US" altLang="en-US" sz="900" dirty="0" smtClean="0">
                <a:ea typeface="ＭＳ Ｐゴシック" pitchFamily="-84" charset="-128"/>
              </a:rPr>
              <a:t>also called </a:t>
            </a:r>
            <a:r>
              <a:rPr lang="en-US" altLang="en-US" sz="900" i="1" dirty="0" smtClean="0">
                <a:ea typeface="ＭＳ Ｐゴシック" pitchFamily="-84" charset="-128"/>
              </a:rPr>
              <a:t>income statement expenditures, </a:t>
            </a:r>
            <a:r>
              <a:rPr lang="en-US" altLang="en-US" sz="900" dirty="0" smtClean="0">
                <a:ea typeface="ＭＳ Ｐゴシック" pitchFamily="-84" charset="-128"/>
              </a:rPr>
              <a:t>are additional costs of plant assets that do not materially increase the asset’s life or productive capabilities. They are recorded as expenses and deducted from revenues in the current period’s income statement. </a:t>
            </a:r>
          </a:p>
          <a:p>
            <a:endParaRPr lang="en-US" altLang="en-US" sz="900" b="1" dirty="0" smtClean="0">
              <a:ea typeface="ＭＳ Ｐゴシック" pitchFamily="-84" charset="-128"/>
            </a:endParaRPr>
          </a:p>
          <a:p>
            <a:r>
              <a:rPr lang="en-US" altLang="en-US" sz="900" b="1" dirty="0" smtClean="0">
                <a:ea typeface="ＭＳ Ｐゴシック" pitchFamily="-84" charset="-128"/>
              </a:rPr>
              <a:t>Capital expenditures, </a:t>
            </a:r>
            <a:r>
              <a:rPr lang="en-US" altLang="en-US" sz="900" dirty="0" smtClean="0">
                <a:ea typeface="ＭＳ Ｐゴシック" pitchFamily="-84" charset="-128"/>
              </a:rPr>
              <a:t>also called </a:t>
            </a:r>
            <a:r>
              <a:rPr lang="en-US" altLang="en-US" sz="900" i="1" dirty="0" smtClean="0">
                <a:ea typeface="ＭＳ Ｐゴシック" pitchFamily="-84" charset="-128"/>
              </a:rPr>
              <a:t>balance sheet expenditures, </a:t>
            </a:r>
            <a:r>
              <a:rPr lang="en-US" altLang="en-US" sz="900" dirty="0" smtClean="0">
                <a:ea typeface="ＭＳ Ｐゴシック" pitchFamily="-84" charset="-128"/>
              </a:rPr>
              <a:t>are additional costs of plant assets that provide benefits extending beyond the current period. They are debited to asset accounts and reported on the balance sheet. Capital expenditures increase or improve the type or amount of service an asset provides. </a:t>
            </a:r>
          </a:p>
          <a:p>
            <a:endParaRPr lang="en-US" altLang="en-US" sz="900" dirty="0" smtClean="0">
              <a:ea typeface="ＭＳ Ｐゴシック" pitchFamily="-84" charset="-128"/>
            </a:endParaRPr>
          </a:p>
          <a:p>
            <a:endParaRPr lang="en-US" altLang="en-US" sz="900" dirty="0" smtClean="0">
              <a:ea typeface="ＭＳ Ｐゴシック" pitchFamily="-84" charset="-128"/>
            </a:endParaRPr>
          </a:p>
        </p:txBody>
      </p:sp>
    </p:spTree>
    <p:extLst>
      <p:ext uri="{BB962C8B-B14F-4D97-AF65-F5344CB8AC3E}">
        <p14:creationId xmlns:p14="http://schemas.microsoft.com/office/powerpoint/2010/main" val="305572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79" name="Rectangle 3"/>
          <p:cNvSpPr>
            <a:spLocks noGrp="1" noChangeArrowheads="1"/>
          </p:cNvSpPr>
          <p:nvPr>
            <p:ph type="body" idx="1"/>
          </p:nvPr>
        </p:nvSpPr>
        <p:spPr bwMode="auto">
          <a:noFill/>
        </p:spPr>
        <p:txBody>
          <a:bodyPr/>
          <a:lstStyle/>
          <a:p>
            <a:r>
              <a:rPr lang="en-US" altLang="en-US" b="1" dirty="0" smtClean="0">
                <a:ea typeface="ＭＳ Ｐゴシック" pitchFamily="-84" charset="-128"/>
              </a:rPr>
              <a:t>Plant assets </a:t>
            </a:r>
            <a:r>
              <a:rPr lang="en-US" altLang="en-US" dirty="0" smtClean="0">
                <a:ea typeface="ＭＳ Ｐゴシック" pitchFamily="-84" charset="-128"/>
              </a:rPr>
              <a:t>are tangible assets used in a company’s operations that have a useful life of more than one accounting period. Plant assets are also called </a:t>
            </a:r>
            <a:r>
              <a:rPr lang="en-US" altLang="en-US" i="1" dirty="0" smtClean="0">
                <a:ea typeface="ＭＳ Ｐゴシック" pitchFamily="-84" charset="-128"/>
              </a:rPr>
              <a:t>plant and equipment; property, plant, and equipment (PP&amp;E); </a:t>
            </a:r>
            <a:r>
              <a:rPr lang="en-US" altLang="en-US" dirty="0" smtClean="0">
                <a:ea typeface="ＭＳ Ｐゴシック" pitchFamily="-84" charset="-128"/>
              </a:rPr>
              <a:t>or </a:t>
            </a:r>
            <a:r>
              <a:rPr lang="en-US" altLang="en-US" i="1" dirty="0" smtClean="0">
                <a:ea typeface="ＭＳ Ｐゴシック" pitchFamily="-84" charset="-128"/>
              </a:rPr>
              <a:t>fixed assets. </a:t>
            </a:r>
            <a:r>
              <a:rPr lang="en-US" altLang="en-US" dirty="0" smtClean="0">
                <a:ea typeface="ＭＳ Ｐゴシック" pitchFamily="-84" charset="-128"/>
              </a:rPr>
              <a:t>For many companies, plant assets make up the single largest class of assets they own. </a:t>
            </a:r>
          </a:p>
          <a:p>
            <a:endParaRPr lang="en-US" altLang="en-US" dirty="0" smtClean="0">
              <a:ea typeface="ＭＳ Ｐゴシック" pitchFamily="-84" charset="-128"/>
            </a:endParaRPr>
          </a:p>
        </p:txBody>
      </p:sp>
    </p:spTree>
    <p:extLst>
      <p:ext uri="{BB962C8B-B14F-4D97-AF65-F5344CB8AC3E}">
        <p14:creationId xmlns:p14="http://schemas.microsoft.com/office/powerpoint/2010/main" val="1174965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1971" name="Rectangle 3"/>
          <p:cNvSpPr>
            <a:spLocks noGrp="1" noChangeArrowheads="1"/>
          </p:cNvSpPr>
          <p:nvPr>
            <p:ph type="body" idx="1"/>
          </p:nvPr>
        </p:nvSpPr>
        <p:spPr bwMode="auto">
          <a:noFill/>
        </p:spPr>
        <p:txBody>
          <a:bodyPr>
            <a:normAutofit lnSpcReduction="10000"/>
          </a:bodyPr>
          <a:lstStyle/>
          <a:p>
            <a:r>
              <a:rPr lang="en-US" altLang="en-US" b="1" dirty="0" smtClean="0">
                <a:ea typeface="ＭＳ Ｐゴシック" pitchFamily="-84" charset="-128"/>
              </a:rPr>
              <a:t>Ordinary repairs </a:t>
            </a:r>
            <a:r>
              <a:rPr lang="en-US" altLang="en-US" dirty="0" smtClean="0">
                <a:ea typeface="ＭＳ Ｐゴシック" pitchFamily="-84" charset="-128"/>
              </a:rPr>
              <a:t>are expenditures to keep an asset in normal, good operating condition. Ordinary repairs do not extend an asset’s useful life beyond its original estimate or increase its productivity beyond original expectations. Examples are normal costs of cleaning, lubricating, adjusting, oil changing, and replacing small parts of a machine. Ordinary repairs are treated as </a:t>
            </a:r>
            <a:r>
              <a:rPr lang="en-US" altLang="en-US" i="1" dirty="0" smtClean="0">
                <a:ea typeface="ＭＳ Ｐゴシック" pitchFamily="-84" charset="-128"/>
              </a:rPr>
              <a:t>revenue expenditures. </a:t>
            </a:r>
            <a:r>
              <a:rPr lang="en-US" altLang="en-US" dirty="0" smtClean="0">
                <a:ea typeface="ＭＳ Ｐゴシック" pitchFamily="-84" charset="-128"/>
              </a:rPr>
              <a:t>This means their costs are reported as expenses on the current-period income statement. </a:t>
            </a:r>
          </a:p>
          <a:p>
            <a:endParaRPr lang="en-US" altLang="en-US" dirty="0" smtClean="0">
              <a:ea typeface="ＭＳ Ｐゴシック" pitchFamily="-84" charset="-128"/>
            </a:endParaRPr>
          </a:p>
          <a:p>
            <a:r>
              <a:rPr lang="en-US" altLang="en-US" dirty="0" smtClean="0">
                <a:ea typeface="ＭＳ Ｐゴシック" pitchFamily="-84" charset="-128"/>
              </a:rPr>
              <a:t>Accounting for betterments and extraordinary repairs is similar—both are treated as </a:t>
            </a:r>
            <a:r>
              <a:rPr lang="en-US" altLang="en-US" i="1" dirty="0" smtClean="0">
                <a:ea typeface="ＭＳ Ｐゴシック" pitchFamily="-84" charset="-128"/>
              </a:rPr>
              <a:t>capital expenditures</a:t>
            </a:r>
            <a:r>
              <a:rPr lang="en-US" altLang="en-US" dirty="0" smtClean="0">
                <a:ea typeface="ＭＳ Ｐゴシック" pitchFamily="-84" charset="-128"/>
              </a:rPr>
              <a:t>.</a:t>
            </a:r>
          </a:p>
          <a:p>
            <a:endParaRPr lang="en-US" altLang="en-US" dirty="0" smtClean="0">
              <a:ea typeface="ＭＳ Ｐゴシック" pitchFamily="-84" charset="-128"/>
            </a:endParaRPr>
          </a:p>
          <a:p>
            <a:r>
              <a:rPr lang="en-US" altLang="en-US" b="1" dirty="0" smtClean="0">
                <a:ea typeface="ＭＳ Ｐゴシック" pitchFamily="-84" charset="-128"/>
              </a:rPr>
              <a:t>Betterments (Improvements) Betterments, </a:t>
            </a:r>
            <a:r>
              <a:rPr lang="en-US" altLang="en-US" dirty="0" smtClean="0">
                <a:ea typeface="ＭＳ Ｐゴシック" pitchFamily="-84" charset="-128"/>
              </a:rPr>
              <a:t>also called </a:t>
            </a:r>
            <a:r>
              <a:rPr lang="en-US" altLang="en-US" i="1" dirty="0" smtClean="0">
                <a:ea typeface="ＭＳ Ｐゴシック" pitchFamily="-84" charset="-128"/>
              </a:rPr>
              <a:t>improvements, </a:t>
            </a:r>
            <a:r>
              <a:rPr lang="en-US" altLang="en-US" dirty="0" smtClean="0">
                <a:ea typeface="ＭＳ Ｐゴシック" pitchFamily="-84" charset="-128"/>
              </a:rPr>
              <a:t>are expenditures that make a plant asset more efficient or productive. A betterment often involves adding a component to an asset or replacing one of its old components with a better one and does not always increase an asset’s useful life. An example is replacing manual controls on a machine with automatic controls. One special type of betterment is an </a:t>
            </a:r>
            <a:r>
              <a:rPr lang="en-US" altLang="en-US" i="1" dirty="0" smtClean="0">
                <a:ea typeface="ＭＳ Ｐゴシック" pitchFamily="-84" charset="-128"/>
              </a:rPr>
              <a:t>addition, </a:t>
            </a:r>
            <a:r>
              <a:rPr lang="en-US" altLang="en-US" dirty="0" smtClean="0">
                <a:ea typeface="ＭＳ Ｐゴシック" pitchFamily="-84" charset="-128"/>
              </a:rPr>
              <a:t>such as adding a new wing or dock to a warehouse. Because a betterment benefits future periods, it is debited to the asset account as a capital expenditure. The new book value (less salvage value) is then depreciated over the asset’s remaining useful life. </a:t>
            </a:r>
          </a:p>
          <a:p>
            <a:endParaRPr lang="en-US" altLang="en-US" dirty="0" smtClean="0">
              <a:ea typeface="ＭＳ Ｐゴシック" pitchFamily="-84" charset="-128"/>
            </a:endParaRPr>
          </a:p>
          <a:p>
            <a:r>
              <a:rPr lang="en-US" altLang="en-US" b="1" dirty="0" smtClean="0">
                <a:ea typeface="ＭＳ Ｐゴシック" pitchFamily="-84" charset="-128"/>
              </a:rPr>
              <a:t>Extraordinary repairs </a:t>
            </a:r>
            <a:r>
              <a:rPr lang="en-US" altLang="en-US" dirty="0" smtClean="0">
                <a:ea typeface="ＭＳ Ｐゴシック" pitchFamily="-84" charset="-128"/>
              </a:rPr>
              <a:t>are expenditures extending the asset’s useful life beyond its original estimate. Extraordinary repairs are </a:t>
            </a:r>
            <a:r>
              <a:rPr lang="en-US" altLang="en-US" i="1" dirty="0" smtClean="0">
                <a:ea typeface="ＭＳ Ｐゴシック" pitchFamily="-84" charset="-128"/>
              </a:rPr>
              <a:t>capital expenditures </a:t>
            </a:r>
            <a:r>
              <a:rPr lang="en-US" altLang="en-US" dirty="0" smtClean="0">
                <a:ea typeface="ＭＳ Ｐゴシック" pitchFamily="-84" charset="-128"/>
              </a:rPr>
              <a:t>because they benefit future periods. Their costs are debited to the asset account (or to accumulated depreciation). </a:t>
            </a:r>
          </a:p>
          <a:p>
            <a:endParaRPr lang="en-US" altLang="en-US" dirty="0" smtClean="0">
              <a:ea typeface="ＭＳ Ｐゴシック" pitchFamily="-84" charset="-128"/>
            </a:endParaRPr>
          </a:p>
        </p:txBody>
      </p:sp>
    </p:spTree>
    <p:extLst>
      <p:ext uri="{BB962C8B-B14F-4D97-AF65-F5344CB8AC3E}">
        <p14:creationId xmlns:p14="http://schemas.microsoft.com/office/powerpoint/2010/main" val="2553092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546850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2995"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Disposals of plant assets occur in one of three basic ways: discarding, sale, or exchange. </a:t>
            </a:r>
          </a:p>
          <a:p>
            <a:endParaRPr lang="en-US" altLang="en-US" dirty="0" smtClean="0">
              <a:ea typeface="ＭＳ Ｐゴシック" pitchFamily="-84" charset="-128"/>
            </a:endParaRPr>
          </a:p>
          <a:p>
            <a:r>
              <a:rPr lang="en-US" altLang="en-US" dirty="0" smtClean="0">
                <a:ea typeface="ＭＳ Ｐゴシック" pitchFamily="-84" charset="-128"/>
              </a:rPr>
              <a:t>The general steps in accounting for a disposal of plant assets are described in this slide. After we dispose of a plant asset, the first thing we do is update depreciation to the date of disposal. After completing the update, we can prepare the journal entry. We do so by recording a debit to the cash account, if cash was received, or credit the cash account, if cash was paid by the company. In addition, we must determine whether a gain or loss is associated with the disposal. A gain is recorded with a credit, just like revenue, and a loss is recorded with a debit, just like an expense account. We complete the entry by removing the plant asset’s cost from our books with a credit, and remove the related accumulated depreciation with a debit.</a:t>
            </a:r>
          </a:p>
          <a:p>
            <a:r>
              <a:rPr lang="en-US" altLang="en-US" dirty="0" smtClean="0">
                <a:ea typeface="ＭＳ Ｐゴシック" pitchFamily="-84" charset="-128"/>
              </a:rPr>
              <a:t/>
            </a:r>
            <a:br>
              <a:rPr lang="en-US" altLang="en-US" dirty="0" smtClean="0">
                <a:ea typeface="ＭＳ Ｐゴシック" pitchFamily="-84" charset="-128"/>
              </a:rPr>
            </a:br>
            <a:r>
              <a:rPr lang="en-US" altLang="en-US" dirty="0" smtClean="0">
                <a:ea typeface="ＭＳ Ｐゴシック" pitchFamily="-84" charset="-128"/>
              </a:rPr>
              <a:t>Let’s see how we calculate the gain or loss associated with the disposal.</a:t>
            </a:r>
          </a:p>
          <a:p>
            <a:endParaRPr lang="en-US" altLang="en-US" dirty="0" smtClean="0">
              <a:ea typeface="ＭＳ Ｐゴシック" pitchFamily="-84" charset="-128"/>
            </a:endParaRPr>
          </a:p>
        </p:txBody>
      </p:sp>
    </p:spTree>
    <p:extLst>
      <p:ext uri="{BB962C8B-B14F-4D97-AF65-F5344CB8AC3E}">
        <p14:creationId xmlns:p14="http://schemas.microsoft.com/office/powerpoint/2010/main" val="3896891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4019"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If the amount of cash received is greater than the book value of the asset (cost less accumulated depreciation), a gain is associated with the disposal.</a:t>
            </a:r>
            <a:br>
              <a:rPr lang="en-US" altLang="en-US" dirty="0" smtClean="0">
                <a:ea typeface="ＭＳ Ｐゴシック" pitchFamily="-84" charset="-128"/>
              </a:rPr>
            </a:br>
            <a:endParaRPr lang="en-US" altLang="en-US" dirty="0" smtClean="0">
              <a:ea typeface="ＭＳ Ｐゴシック" pitchFamily="-84" charset="-128"/>
            </a:endParaRPr>
          </a:p>
          <a:p>
            <a:r>
              <a:rPr lang="en-US" altLang="en-US" dirty="0" smtClean="0">
                <a:ea typeface="ＭＳ Ｐゴシック" pitchFamily="-84" charset="-128"/>
              </a:rPr>
              <a:t>If the cash received is less than the book value of the asset, a loss will be recorded.  </a:t>
            </a:r>
          </a:p>
          <a:p>
            <a:endParaRPr lang="en-US" altLang="en-US" dirty="0" smtClean="0">
              <a:ea typeface="ＭＳ Ｐゴシック" pitchFamily="-84" charset="-128"/>
            </a:endParaRPr>
          </a:p>
          <a:p>
            <a:r>
              <a:rPr lang="en-US" altLang="en-US" dirty="0" smtClean="0">
                <a:ea typeface="ＭＳ Ｐゴシック" pitchFamily="-84" charset="-128"/>
              </a:rPr>
              <a:t>When the amount of cash is exactly equal to the book value of the asset, there will be no gain or loss in connection with the disposal. </a:t>
            </a:r>
          </a:p>
          <a:p>
            <a:endParaRPr lang="en-US" altLang="en-US" dirty="0" smtClean="0">
              <a:ea typeface="ＭＳ Ｐゴシック" pitchFamily="-84" charset="-128"/>
            </a:endParaRPr>
          </a:p>
          <a:p>
            <a:r>
              <a:rPr lang="en-US" altLang="en-US" dirty="0" smtClean="0">
                <a:ea typeface="ＭＳ Ｐゴシック" pitchFamily="-84" charset="-128"/>
              </a:rPr>
              <a:t>Now let’s look at a specific example of disposal of a plant asset.</a:t>
            </a:r>
          </a:p>
          <a:p>
            <a:endParaRPr lang="en-US" altLang="en-US" dirty="0" smtClean="0">
              <a:ea typeface="ＭＳ Ｐゴシック" pitchFamily="-84" charset="-128"/>
            </a:endParaRPr>
          </a:p>
        </p:txBody>
      </p:sp>
    </p:spTree>
    <p:extLst>
      <p:ext uri="{BB962C8B-B14F-4D97-AF65-F5344CB8AC3E}">
        <p14:creationId xmlns:p14="http://schemas.microsoft.com/office/powerpoint/2010/main" val="2499002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43" name="Rectangle 3"/>
          <p:cNvSpPr>
            <a:spLocks noGrp="1" noChangeArrowheads="1"/>
          </p:cNvSpPr>
          <p:nvPr>
            <p:ph type="body" idx="1"/>
          </p:nvPr>
        </p:nvSpPr>
        <p:spPr bwMode="auto">
          <a:noFill/>
        </p:spPr>
        <p:txBody>
          <a:bodyPr/>
          <a:lstStyle/>
          <a:p>
            <a:pPr>
              <a:spcBef>
                <a:spcPct val="20000"/>
              </a:spcBef>
            </a:pPr>
            <a:r>
              <a:rPr lang="en-US" altLang="en-US" dirty="0" smtClean="0">
                <a:ea typeface="ＭＳ Ｐゴシック" pitchFamily="-84" charset="-128"/>
              </a:rPr>
              <a:t>A plant asset is </a:t>
            </a:r>
            <a:r>
              <a:rPr lang="en-US" altLang="en-US" i="1" dirty="0" smtClean="0">
                <a:ea typeface="ＭＳ Ｐゴシック" pitchFamily="-84" charset="-128"/>
              </a:rPr>
              <a:t>discarded </a:t>
            </a:r>
            <a:r>
              <a:rPr lang="en-US" altLang="en-US" dirty="0" smtClean="0">
                <a:ea typeface="ＭＳ Ｐゴシック" pitchFamily="-84" charset="-128"/>
              </a:rPr>
              <a:t>when it is no longer useful to the company and it has no market value. To illustrate, assume that a machine costing $9,000 with accumulated depreciation of $9,000 is discarded. When accumulated depreciation equals the asset’s cost, it is said to be </a:t>
            </a:r>
            <a:r>
              <a:rPr lang="en-US" altLang="en-US" i="1" dirty="0" smtClean="0">
                <a:ea typeface="ＭＳ Ｐゴシック" pitchFamily="-84" charset="-128"/>
              </a:rPr>
              <a:t>fully depreciated </a:t>
            </a:r>
            <a:r>
              <a:rPr lang="en-US" altLang="en-US" dirty="0" smtClean="0">
                <a:ea typeface="ＭＳ Ｐゴシック" pitchFamily="-84" charset="-128"/>
              </a:rPr>
              <a:t>(zero book value). The entry to record the discarding of this asset is shown in this slide.</a:t>
            </a:r>
          </a:p>
          <a:p>
            <a:pPr>
              <a:spcBef>
                <a:spcPct val="20000"/>
              </a:spcBef>
            </a:pPr>
            <a:endParaRPr lang="en-US" altLang="en-US" dirty="0" smtClean="0">
              <a:ea typeface="ＭＳ Ｐゴシック" pitchFamily="-84" charset="-128"/>
            </a:endParaRPr>
          </a:p>
          <a:p>
            <a:pPr>
              <a:spcBef>
                <a:spcPct val="20000"/>
              </a:spcBef>
            </a:pPr>
            <a:r>
              <a:rPr lang="en-US" altLang="en-US" dirty="0" smtClean="0">
                <a:ea typeface="ＭＳ Ｐゴシック" pitchFamily="-84" charset="-128"/>
              </a:rPr>
              <a:t>This entry reflects all four steps of Exhibit 10.15. Step 1 is unnecessary because the machine is fully depreciated. Step 2 is reflected in the debit to Accumulated Depreciation and credit to Machinery. Because no other asset is involved, step 3 is irrelevant. Finally, because book value is zero and no other asset is involved, no gain or loss is recorded in step 4.</a:t>
            </a:r>
          </a:p>
          <a:p>
            <a:pPr>
              <a:spcBef>
                <a:spcPct val="20000"/>
              </a:spcBef>
            </a:pPr>
            <a:endParaRPr lang="en-US" altLang="en-US" dirty="0" smtClean="0">
              <a:ea typeface="ＭＳ Ｐゴシック" pitchFamily="-84" charset="-128"/>
            </a:endParaRPr>
          </a:p>
        </p:txBody>
      </p:sp>
    </p:spTree>
    <p:extLst>
      <p:ext uri="{BB962C8B-B14F-4D97-AF65-F5344CB8AC3E}">
        <p14:creationId xmlns:p14="http://schemas.microsoft.com/office/powerpoint/2010/main" val="26405976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6067"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How do we account for discarding an asset that is not fully depreciated or one whose depreciation is not up-to-date? To answer this, consider equipment costing $8,000 with accumulated depreciation of $6,000 on December 31 of the prior fiscal year-end. This equipment is being depreciated using the straight-line method over eight years with zero salvage. On July 1 of the current year it is discarded. Step 1 is to bring depreciation up-to-date. The required entry is shown above.</a:t>
            </a:r>
          </a:p>
          <a:p>
            <a:endParaRPr lang="en-US" altLang="en-US" dirty="0" smtClean="0">
              <a:ea typeface="ＭＳ Ｐゴシック" pitchFamily="-84" charset="-128"/>
            </a:endParaRPr>
          </a:p>
          <a:p>
            <a:r>
              <a:rPr lang="en-US" altLang="en-US" dirty="0" smtClean="0">
                <a:ea typeface="ＭＳ Ｐゴシック" pitchFamily="-84" charset="-128"/>
              </a:rPr>
              <a:t>Steps 2 through 4 are reflected in the second (and final) entry. This loss is computed by comparing the equipment’s $1,500 book value ($8,000 - $6,000 - $500) with the zero net cash proceeds. The loss is reported in the Other Expenses and Losses section of the income statement. Discarding an asset can sometimes require a cash payment that would increase the loss.</a:t>
            </a:r>
          </a:p>
          <a:p>
            <a:endParaRPr lang="en-US" altLang="en-US" dirty="0" smtClean="0">
              <a:ea typeface="ＭＳ Ｐゴシック" pitchFamily="-84" charset="-128"/>
            </a:endParaRPr>
          </a:p>
          <a:p>
            <a:endParaRPr lang="en-US" altLang="en-US" dirty="0" smtClean="0">
              <a:ea typeface="ＭＳ Ｐゴシック" pitchFamily="-84" charset="-128"/>
            </a:endParaRPr>
          </a:p>
          <a:p>
            <a:endParaRPr lang="en-US" altLang="en-US" dirty="0" smtClean="0">
              <a:ea typeface="ＭＳ Ｐゴシック" pitchFamily="-84" charset="-128"/>
            </a:endParaRPr>
          </a:p>
        </p:txBody>
      </p:sp>
    </p:spTree>
    <p:extLst>
      <p:ext uri="{BB962C8B-B14F-4D97-AF65-F5344CB8AC3E}">
        <p14:creationId xmlns:p14="http://schemas.microsoft.com/office/powerpoint/2010/main" val="3775619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7091"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Companies often sell plant assets when they restructure or downsize operations. To illustrate the accounting for selling plant assets, we consider BTO’s March 31 sale of equipment that cost $16,000 and has accumulated depreciation of $12,000 at December 31 of the prior calendar year-end. Annual depreciation on this equipment is $4,000 computed using straight-line depreciation. Step 1 of this sale is to record depreciation expense and update accumulated depreciation to March 31 of the current year.</a:t>
            </a:r>
          </a:p>
          <a:p>
            <a:endParaRPr lang="en-US" altLang="en-US" dirty="0" smtClean="0">
              <a:ea typeface="ＭＳ Ｐゴシック" pitchFamily="-84" charset="-128"/>
            </a:endParaRPr>
          </a:p>
          <a:p>
            <a:r>
              <a:rPr lang="en-US" altLang="en-US" dirty="0" smtClean="0">
                <a:ea typeface="ＭＳ Ｐゴシック" pitchFamily="-84" charset="-128"/>
              </a:rPr>
              <a:t>Steps 2 through 4 can be reflected in one final entry that depends on the amount received from the asset’s sale. In this case $3,000.</a:t>
            </a:r>
          </a:p>
          <a:p>
            <a:endParaRPr lang="en-US" altLang="en-US" dirty="0" smtClean="0">
              <a:ea typeface="ＭＳ Ｐゴシック" pitchFamily="-84" charset="-128"/>
            </a:endParaRPr>
          </a:p>
          <a:p>
            <a:r>
              <a:rPr lang="en-US" altLang="en-US" b="1" dirty="0" smtClean="0">
                <a:ea typeface="ＭＳ Ｐゴシック" pitchFamily="-84" charset="-128"/>
              </a:rPr>
              <a:t>Sale at Book Value - </a:t>
            </a:r>
            <a:r>
              <a:rPr lang="en-US" altLang="en-US" dirty="0" smtClean="0">
                <a:ea typeface="ＭＳ Ｐゴシック" pitchFamily="-84" charset="-128"/>
              </a:rPr>
              <a:t>If BTO receives $3,000 cash, an amount equal to the equipment’s book value as of March 31 (book value = $16,000 - $12,000 - $1,000), no gain or loss occurs on disposal. The entry is shown above.</a:t>
            </a:r>
          </a:p>
          <a:p>
            <a:endParaRPr lang="en-US" altLang="en-US" dirty="0" smtClean="0">
              <a:ea typeface="ＭＳ Ｐゴシック" pitchFamily="-84" charset="-128"/>
            </a:endParaRPr>
          </a:p>
          <a:p>
            <a:endParaRPr lang="en-US" altLang="en-US" dirty="0" smtClean="0">
              <a:ea typeface="ＭＳ Ｐゴシック" pitchFamily="-84" charset="-128"/>
            </a:endParaRPr>
          </a:p>
        </p:txBody>
      </p:sp>
    </p:spTree>
    <p:extLst>
      <p:ext uri="{BB962C8B-B14F-4D97-AF65-F5344CB8AC3E}">
        <p14:creationId xmlns:p14="http://schemas.microsoft.com/office/powerpoint/2010/main" val="30708233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8115"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As before, we must bring the depreciation up-to-date as of March 31</a:t>
            </a:r>
            <a:r>
              <a:rPr lang="en-US" altLang="en-US" baseline="30000" dirty="0" smtClean="0">
                <a:ea typeface="ＭＳ Ｐゴシック" pitchFamily="-84" charset="-128"/>
              </a:rPr>
              <a:t>st</a:t>
            </a:r>
            <a:r>
              <a:rPr lang="en-US" altLang="en-US" dirty="0" smtClean="0">
                <a:ea typeface="ＭＳ Ｐゴシック" pitchFamily="-84" charset="-128"/>
              </a:rPr>
              <a:t>. The journal entry is to debit Depreciation Expense for $1,000 and credit Accumulated Depreciation – Equipment for the same amount. The balance in the accumulated depreciation account is now $13,000.</a:t>
            </a:r>
          </a:p>
          <a:p>
            <a:endParaRPr lang="en-US" altLang="en-US" dirty="0" smtClean="0">
              <a:ea typeface="ＭＳ Ｐゴシック" pitchFamily="-84" charset="-128"/>
            </a:endParaRPr>
          </a:p>
          <a:p>
            <a:r>
              <a:rPr lang="en-US" altLang="en-US" b="1" dirty="0" smtClean="0">
                <a:ea typeface="ＭＳ Ｐゴシック" pitchFamily="-84" charset="-128"/>
              </a:rPr>
              <a:t>Sale Above</a:t>
            </a:r>
            <a:r>
              <a:rPr lang="en-US" altLang="en-US" b="1" baseline="0" dirty="0" smtClean="0">
                <a:ea typeface="ＭＳ Ｐゴシック" pitchFamily="-84" charset="-128"/>
              </a:rPr>
              <a:t> </a:t>
            </a:r>
            <a:r>
              <a:rPr lang="en-US" altLang="en-US" b="1" dirty="0" smtClean="0">
                <a:ea typeface="ＭＳ Ｐゴシック" pitchFamily="-84" charset="-128"/>
              </a:rPr>
              <a:t>Book Value  - </a:t>
            </a:r>
            <a:r>
              <a:rPr lang="en-US" altLang="en-US" dirty="0" smtClean="0">
                <a:ea typeface="ＭＳ Ｐゴシック" pitchFamily="-84" charset="-128"/>
              </a:rPr>
              <a:t>If BTO receives $7,000, an amount that is $4,000 above the equipment’s $3,000 book value as of March 31, a gain on disposal occurs. The entry is shown above.</a:t>
            </a:r>
          </a:p>
          <a:p>
            <a:endParaRPr lang="en-US" altLang="en-US" dirty="0" smtClean="0">
              <a:ea typeface="ＭＳ Ｐゴシック" pitchFamily="-84" charset="-128"/>
            </a:endParaRPr>
          </a:p>
          <a:p>
            <a:endParaRPr lang="en-US" altLang="en-US" dirty="0" smtClean="0">
              <a:ea typeface="ＭＳ Ｐゴシック" pitchFamily="-84" charset="-128"/>
            </a:endParaRPr>
          </a:p>
          <a:p>
            <a:endParaRPr lang="en-US" altLang="en-US" dirty="0" smtClean="0">
              <a:ea typeface="ＭＳ Ｐゴシック" pitchFamily="-84" charset="-128"/>
            </a:endParaRPr>
          </a:p>
        </p:txBody>
      </p:sp>
    </p:spTree>
    <p:extLst>
      <p:ext uri="{BB962C8B-B14F-4D97-AF65-F5344CB8AC3E}">
        <p14:creationId xmlns:p14="http://schemas.microsoft.com/office/powerpoint/2010/main" val="3258578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8115"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As before, we must bring the depreciation up-to-date as of March 31</a:t>
            </a:r>
            <a:r>
              <a:rPr lang="en-US" altLang="en-US" baseline="30000" dirty="0" smtClean="0">
                <a:ea typeface="ＭＳ Ｐゴシック" pitchFamily="-84" charset="-128"/>
              </a:rPr>
              <a:t>st</a:t>
            </a:r>
            <a:r>
              <a:rPr lang="en-US" altLang="en-US" dirty="0" smtClean="0">
                <a:ea typeface="ＭＳ Ｐゴシック" pitchFamily="-84" charset="-128"/>
              </a:rPr>
              <a:t>. The journal entry is to debit Depreciation Expense for $1,000 and credit Accumulated Depreciation – Equipment for the same amount. The balance in the accumulated depreciation account is now $13,000.</a:t>
            </a:r>
          </a:p>
          <a:p>
            <a:endParaRPr lang="en-US" altLang="en-US" dirty="0" smtClean="0">
              <a:ea typeface="ＭＳ Ｐゴシック" pitchFamily="-84" charset="-128"/>
            </a:endParaRPr>
          </a:p>
          <a:p>
            <a:r>
              <a:rPr lang="en-US" altLang="en-US" b="1" dirty="0" smtClean="0">
                <a:ea typeface="ＭＳ Ｐゴシック" pitchFamily="-84" charset="-128"/>
              </a:rPr>
              <a:t>Sale below Book Value  - </a:t>
            </a:r>
            <a:r>
              <a:rPr lang="en-US" altLang="en-US" dirty="0" smtClean="0">
                <a:ea typeface="ＭＳ Ｐゴシック" pitchFamily="-84" charset="-128"/>
              </a:rPr>
              <a:t>If BTO receives $2,500, an amount that is $500 below the equipment’s $3,000 book value as of March 31, a loss on disposal occurs. The entry is shown above.</a:t>
            </a:r>
          </a:p>
          <a:p>
            <a:endParaRPr lang="en-US" altLang="en-US" dirty="0" smtClean="0">
              <a:ea typeface="ＭＳ Ｐゴシック" pitchFamily="-84" charset="-128"/>
            </a:endParaRPr>
          </a:p>
          <a:p>
            <a:pPr defTabSz="939363">
              <a:defRPr/>
            </a:pPr>
            <a:r>
              <a:rPr lang="en-US" b="1" dirty="0" smtClean="0"/>
              <a:t>Review what you have learned in the following NEED-TO-KNOW Slides.</a:t>
            </a:r>
            <a:endParaRPr lang="en-US" altLang="en-US" dirty="0" smtClean="0">
              <a:ea typeface="ＭＳ Ｐゴシック" pitchFamily="34" charset="-128"/>
            </a:endParaRPr>
          </a:p>
          <a:p>
            <a:endParaRPr lang="en-US" altLang="en-US" dirty="0" smtClean="0">
              <a:ea typeface="ＭＳ Ｐゴシック" pitchFamily="-84" charset="-128"/>
            </a:endParaRPr>
          </a:p>
          <a:p>
            <a:endParaRPr lang="en-US" altLang="en-US" dirty="0" smtClean="0">
              <a:ea typeface="ＭＳ Ｐゴシック" pitchFamily="-84" charset="-128"/>
            </a:endParaRPr>
          </a:p>
        </p:txBody>
      </p:sp>
    </p:spTree>
    <p:extLst>
      <p:ext uri="{BB962C8B-B14F-4D97-AF65-F5344CB8AC3E}">
        <p14:creationId xmlns:p14="http://schemas.microsoft.com/office/powerpoint/2010/main" val="692929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10.3</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20764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3"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The four main issues in accounting for plant assets: (1) computing the costs of plant assets, (2) allocating the costs of plant assets (less any salvage amounts) against revenues for the periods they benefit, (3) accounting for expenditures such as repairs and improvements to plant assets, and (4) recording the disposal of plant assets. </a:t>
            </a:r>
          </a:p>
          <a:p>
            <a:r>
              <a:rPr lang="en-US" altLang="en-US" dirty="0" smtClean="0">
                <a:ea typeface="ＭＳ Ｐゴシック" pitchFamily="-84" charset="-128"/>
              </a:rPr>
              <a:t/>
            </a:r>
            <a:br>
              <a:rPr lang="en-US" altLang="en-US" dirty="0" smtClean="0">
                <a:ea typeface="ＭＳ Ｐゴシック" pitchFamily="-84" charset="-128"/>
              </a:rPr>
            </a:br>
            <a:endParaRPr lang="en-US" altLang="en-US" dirty="0" smtClean="0">
              <a:ea typeface="ＭＳ Ｐゴシック" pitchFamily="-84" charset="-128"/>
            </a:endParaRPr>
          </a:p>
        </p:txBody>
      </p:sp>
    </p:spTree>
    <p:extLst>
      <p:ext uri="{BB962C8B-B14F-4D97-AF65-F5344CB8AC3E}">
        <p14:creationId xmlns:p14="http://schemas.microsoft.com/office/powerpoint/2010/main" val="13179136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10.3</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0296611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10.3</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7676075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10.3</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5332354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10.3</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4822675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0471222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Rectangle 3"/>
          <p:cNvSpPr>
            <a:spLocks noGrp="1" noChangeArrowheads="1"/>
          </p:cNvSpPr>
          <p:nvPr>
            <p:ph type="body" idx="1"/>
          </p:nvPr>
        </p:nvSpPr>
        <p:spPr bwMode="auto">
          <a:noFill/>
        </p:spPr>
        <p:txBody>
          <a:bodyPr/>
          <a:lstStyle/>
          <a:p>
            <a:r>
              <a:rPr lang="en-US" dirty="0" smtClean="0">
                <a:ea typeface="ＭＳ Ｐゴシック" pitchFamily="-84" charset="-128"/>
              </a:rPr>
              <a:t>Natural resources are recorded at cost, which includes all expenditures necessary to acquire the resource and prepare it for its intended use. </a:t>
            </a:r>
            <a:r>
              <a:rPr lang="en-US" b="1" dirty="0" smtClean="0">
                <a:ea typeface="ＭＳ Ｐゴシック" pitchFamily="-84" charset="-128"/>
              </a:rPr>
              <a:t>Depletion </a:t>
            </a:r>
            <a:r>
              <a:rPr lang="en-US" dirty="0" smtClean="0">
                <a:ea typeface="ＭＳ Ｐゴシック" pitchFamily="-84" charset="-128"/>
              </a:rPr>
              <a:t>is the process of allocating the cost of a natural resource to the period when it is consumed. Natural resources are reported on the balance sheet at cost less </a:t>
            </a:r>
            <a:r>
              <a:rPr lang="en-US" i="1" dirty="0" smtClean="0">
                <a:ea typeface="ＭＳ Ｐゴシック" pitchFamily="-84" charset="-128"/>
              </a:rPr>
              <a:t>accumulated depletion. </a:t>
            </a:r>
            <a:r>
              <a:rPr lang="en-US" dirty="0" smtClean="0">
                <a:ea typeface="ＭＳ Ｐゴシック" pitchFamily="-84" charset="-128"/>
              </a:rPr>
              <a:t>The depletion expense per period is usually based on units extracted from cutting, mining, or pumping. This is similar to units-of-production depreciation. </a:t>
            </a:r>
            <a:endParaRPr lang="en-US" altLang="en-US" dirty="0" smtClean="0">
              <a:ea typeface="ＭＳ Ｐゴシック" pitchFamily="-84" charset="-128"/>
            </a:endParaRPr>
          </a:p>
        </p:txBody>
      </p:sp>
    </p:spTree>
    <p:extLst>
      <p:ext uri="{BB962C8B-B14F-4D97-AF65-F5344CB8AC3E}">
        <p14:creationId xmlns:p14="http://schemas.microsoft.com/office/powerpoint/2010/main" val="1867328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5" name="Rectangle 3"/>
          <p:cNvSpPr>
            <a:spLocks noGrp="1" noChangeArrowheads="1"/>
          </p:cNvSpPr>
          <p:nvPr>
            <p:ph type="body" idx="1"/>
          </p:nvPr>
        </p:nvSpPr>
        <p:spPr bwMode="auto">
          <a:noFill/>
        </p:spPr>
        <p:txBody>
          <a:bodyPr/>
          <a:lstStyle/>
          <a:p>
            <a:r>
              <a:rPr lang="en-US" dirty="0" smtClean="0">
                <a:ea typeface="ＭＳ Ｐゴシック" pitchFamily="-84" charset="-128"/>
              </a:rPr>
              <a:t>Let’s consider a mineral deposit with an estimated 250,000 tons of available ore. It is purchased for $500,000, and we expect zero salvage value. The depletion charge per ton of ore mined is $2, computed as $500,000/250,000 tons. If 85,000 tons are mined and sold in the first year, the depletion charge for that year is $170,000.</a:t>
            </a:r>
          </a:p>
          <a:p>
            <a:endParaRPr lang="en-US" altLang="en-US" dirty="0" smtClean="0">
              <a:ea typeface="ＭＳ Ｐゴシック" pitchFamily="-84" charset="-128"/>
            </a:endParaRPr>
          </a:p>
        </p:txBody>
      </p:sp>
    </p:spTree>
    <p:extLst>
      <p:ext uri="{BB962C8B-B14F-4D97-AF65-F5344CB8AC3E}">
        <p14:creationId xmlns:p14="http://schemas.microsoft.com/office/powerpoint/2010/main" val="18731071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4259" name="Rectangle 3"/>
          <p:cNvSpPr>
            <a:spLocks noGrp="1" noChangeArrowheads="1"/>
          </p:cNvSpPr>
          <p:nvPr>
            <p:ph type="body" idx="1"/>
          </p:nvPr>
        </p:nvSpPr>
        <p:spPr bwMode="auto">
          <a:noFill/>
        </p:spPr>
        <p:txBody>
          <a:bodyPr/>
          <a:lstStyle/>
          <a:p>
            <a:pPr>
              <a:buFont typeface="Wingdings" pitchFamily="-84" charset="2"/>
              <a:buNone/>
            </a:pPr>
            <a:r>
              <a:rPr lang="en-US" altLang="en-US" dirty="0" smtClean="0">
                <a:ea typeface="ＭＳ Ｐゴシック" pitchFamily="-84" charset="-128"/>
              </a:rPr>
              <a:t>If the company extracts and sells 85,000 tons during the year, depletion expense will be $170,000 (85,000 tons times $2 per ton). The journal entry to record depletion is to debit Depletion Expense – Mineral Deposit for $170,000, and credit Accumulated Depletion – Mineral Deposit for the same amount.</a:t>
            </a:r>
          </a:p>
          <a:p>
            <a:endParaRPr lang="en-US" altLang="en-US" dirty="0" smtClean="0">
              <a:ea typeface="ＭＳ Ｐゴシック" pitchFamily="-84" charset="-128"/>
            </a:endParaRPr>
          </a:p>
          <a:p>
            <a:r>
              <a:rPr lang="en-US" dirty="0" smtClean="0">
                <a:ea typeface="ＭＳ Ｐゴシック" pitchFamily="-84" charset="-128"/>
              </a:rPr>
              <a:t>The period-end balance sheet reports the mineral deposit as shown in this slide. Since all 85,000 tons of the mined ore are sold during the year, the entire $170,000 of depletion is reported on the income statement. If some of the ore remains unsold at year-end, however, the depletion related to the unsold ore is carried forward on the balance sheet and reported as Ore Inventory, a current asset. </a:t>
            </a:r>
          </a:p>
          <a:p>
            <a:endParaRPr lang="en-US" altLang="en-US" dirty="0" smtClean="0">
              <a:ea typeface="ＭＳ Ｐゴシック" pitchFamily="-84" charset="-128"/>
            </a:endParaRPr>
          </a:p>
        </p:txBody>
      </p:sp>
    </p:spTree>
    <p:extLst>
      <p:ext uri="{BB962C8B-B14F-4D97-AF65-F5344CB8AC3E}">
        <p14:creationId xmlns:p14="http://schemas.microsoft.com/office/powerpoint/2010/main" val="3231518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283" name="Rectangle 3"/>
          <p:cNvSpPr>
            <a:spLocks noGrp="1" noChangeArrowheads="1"/>
          </p:cNvSpPr>
          <p:nvPr>
            <p:ph type="body" idx="1"/>
          </p:nvPr>
        </p:nvSpPr>
        <p:spPr bwMode="auto">
          <a:noFill/>
        </p:spPr>
        <p:txBody>
          <a:bodyPr/>
          <a:lstStyle/>
          <a:p>
            <a:r>
              <a:rPr lang="en-US" dirty="0" smtClean="0">
                <a:ea typeface="ＭＳ Ｐゴシック" pitchFamily="-84" charset="-128"/>
              </a:rPr>
              <a:t>The conversion of natural resources by mining, cutting, or pumping requires machinery, equipment, and buildings. When the usefulness of these plant assets is directly related to the depletion of a natural resource, their costs are depreciated using the units-of-production method in proportion to the depletion of the natural resource. For example, if a machine is permanently installed in a mine and 10% of the ore is mined and sold in the period, then 10% of the machine’s cost (less any salvage value) is allocated to depreciation expense. The same procedure is used when a machine is abandoned once resources have been extracted. If, however, a machine will be moved to and used at another site when extraction is complete, the machine is depreciated over its own useful life.</a:t>
            </a:r>
          </a:p>
          <a:p>
            <a:endParaRPr lang="en-US" dirty="0" smtClean="0">
              <a:ea typeface="ＭＳ Ｐゴシック" pitchFamily="-84" charset="-128"/>
            </a:endParaRPr>
          </a:p>
          <a:p>
            <a:pPr defTabSz="939363">
              <a:defRPr/>
            </a:pPr>
            <a:r>
              <a:rPr lang="en-US" b="1" dirty="0" smtClean="0"/>
              <a:t>Review what you have learned in the following NEED-TO-KNOW Slide.</a:t>
            </a:r>
            <a:endParaRPr lang="en-US" dirty="0" smtClean="0">
              <a:ea typeface="ＭＳ Ｐゴシック" pitchFamily="-84" charset="-128"/>
            </a:endParaRPr>
          </a:p>
          <a:p>
            <a:endParaRPr lang="en-US" altLang="en-US" dirty="0" smtClean="0">
              <a:ea typeface="ＭＳ Ｐゴシック" pitchFamily="-84" charset="-128"/>
            </a:endParaRPr>
          </a:p>
        </p:txBody>
      </p:sp>
    </p:spTree>
    <p:extLst>
      <p:ext uri="{BB962C8B-B14F-4D97-AF65-F5344CB8AC3E}">
        <p14:creationId xmlns:p14="http://schemas.microsoft.com/office/powerpoint/2010/main" val="6256736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A company acquires a zinc mine at a cost of $750,000. It incurs additional costs of $100,000 to access the mine, which is estimated to hold 200,000 tons of zinc. The estimated value of the land after the zinc is removed is $50,000.</a:t>
            </a:r>
          </a:p>
          <a:p>
            <a:pPr>
              <a:defRPr/>
            </a:pPr>
            <a:r>
              <a:rPr lang="en-US" dirty="0" smtClean="0">
                <a:ea typeface="+mn-ea"/>
                <a:cs typeface="+mn-cs"/>
              </a:rPr>
              <a:t> </a:t>
            </a:r>
          </a:p>
          <a:p>
            <a:pPr>
              <a:defRPr/>
            </a:pPr>
            <a:r>
              <a:rPr lang="en-US" dirty="0" smtClean="0">
                <a:ea typeface="+mn-ea"/>
                <a:cs typeface="+mn-cs"/>
              </a:rPr>
              <a:t>1) Prepare the entry(ies) to record the cost of the zinc mine. To record the purchase, we debit the Zinc mine for the entire cost of $850,000, all necessary costs to get the asset ready for its intended purpose, and we credit Cash.</a:t>
            </a:r>
          </a:p>
          <a:p>
            <a:pPr>
              <a:defRPr/>
            </a:pPr>
            <a:r>
              <a:rPr lang="en-US" dirty="0" smtClean="0">
                <a:ea typeface="+mn-ea"/>
                <a:cs typeface="+mn-cs"/>
              </a:rPr>
              <a:t>2) Prepare the year-end adjusting entry if 50,000 tons of zinc are mined, but only 40,000 tons are sold the first year. The year-end adjusting entry is for depletion, which is basically units-of-production depreciation, only for a natural resource. The formula takes (Cost minus Salvage) and divides by the estimated units of production. The $850,000 cost minus the $50,000 salvage value, divided by the total capacity of the mine, 200,000 tons, is depletion of $4 per ton. 50,000 tons are extracted.</a:t>
            </a:r>
          </a:p>
          <a:p>
            <a:pPr>
              <a:defRPr/>
            </a:pPr>
            <a:r>
              <a:rPr lang="en-US" dirty="0" smtClean="0">
                <a:ea typeface="+mn-ea"/>
                <a:cs typeface="+mn-cs"/>
              </a:rPr>
              <a:t> </a:t>
            </a:r>
          </a:p>
          <a:p>
            <a:pPr>
              <a:defRPr/>
            </a:pPr>
            <a:r>
              <a:rPr lang="en-US" dirty="0" smtClean="0">
                <a:ea typeface="+mn-ea"/>
                <a:cs typeface="+mn-cs"/>
              </a:rPr>
              <a:t>We credit Accumulated depletion for the number of tons extracted, 50,000, multiplied by the $4 per ton; total depletion is $200,000. 40,000 tons have been sold. Since the revenue has been realized, we match it with an expense; Depletion expense, 40,000 tons at $4 per ton, $160,000. The remaining 10,000 tons are in inventory. We had the depletion to the inventory cost; 10,000 tons at $4 per ton, $40,000. This $40,000 will be expensed at the time those tons are sold.</a:t>
            </a:r>
            <a:endParaRPr lang="en-US" dirty="0">
              <a:ea typeface="+mn-ea"/>
              <a:cs typeface="+mn-cs"/>
            </a:endParaRPr>
          </a:p>
        </p:txBody>
      </p:sp>
    </p:spTree>
    <p:extLst>
      <p:ext uri="{BB962C8B-B14F-4D97-AF65-F5344CB8AC3E}">
        <p14:creationId xmlns:p14="http://schemas.microsoft.com/office/powerpoint/2010/main" val="379500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80227" name="Rectangle 1027"/>
          <p:cNvSpPr>
            <a:spLocks noGrp="1" noChangeArrowheads="1"/>
          </p:cNvSpPr>
          <p:nvPr>
            <p:ph type="body" idx="1"/>
          </p:nvPr>
        </p:nvSpPr>
        <p:spPr bwMode="auto">
          <a:noFill/>
        </p:spPr>
        <p:txBody>
          <a:bodyPr/>
          <a:lstStyle/>
          <a:p>
            <a:r>
              <a:rPr lang="en-US" altLang="en-US" dirty="0" smtClean="0">
                <a:ea typeface="ＭＳ Ｐゴシック" pitchFamily="-84" charset="-128"/>
              </a:rPr>
              <a:t>Plant assets are recorded at cost when acquired. This is consistent with the </a:t>
            </a:r>
            <a:r>
              <a:rPr lang="en-US" altLang="en-US" i="1" dirty="0" smtClean="0">
                <a:ea typeface="ＭＳ Ｐゴシック" pitchFamily="-84" charset="-128"/>
              </a:rPr>
              <a:t>cost principle. </a:t>
            </a:r>
            <a:r>
              <a:rPr lang="en-US" altLang="en-US" b="1" dirty="0" smtClean="0">
                <a:ea typeface="ＭＳ Ｐゴシック" pitchFamily="-84" charset="-128"/>
              </a:rPr>
              <a:t>Cost </a:t>
            </a:r>
            <a:r>
              <a:rPr lang="en-US" altLang="en-US" dirty="0" smtClean="0">
                <a:ea typeface="ＭＳ Ｐゴシック" pitchFamily="-84" charset="-128"/>
              </a:rPr>
              <a:t>includes all normal and reasonable expenditures necessary to get the asset in place and ready for its intended use. The cost of a factory machine, for instance, includes its invoice cost less any discount, plus any necessary freight, unpacking, assembling, installing, and testing costs. Examples are the costs of building a base for a machine, providing electrical hookups, and testing the asset before using it in operations.</a:t>
            </a:r>
          </a:p>
          <a:p>
            <a:endParaRPr lang="en-US" altLang="en-US" dirty="0" smtClean="0">
              <a:ea typeface="ＭＳ Ｐゴシック" pitchFamily="-84" charset="-128"/>
            </a:endParaRPr>
          </a:p>
        </p:txBody>
      </p:sp>
    </p:spTree>
    <p:extLst>
      <p:ext uri="{BB962C8B-B14F-4D97-AF65-F5344CB8AC3E}">
        <p14:creationId xmlns:p14="http://schemas.microsoft.com/office/powerpoint/2010/main" val="38180101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5859571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1" name="Rectangle 3"/>
          <p:cNvSpPr>
            <a:spLocks noGrp="1" noChangeArrowheads="1"/>
          </p:cNvSpPr>
          <p:nvPr>
            <p:ph type="body" idx="1"/>
          </p:nvPr>
        </p:nvSpPr>
        <p:spPr bwMode="auto">
          <a:noFill/>
        </p:spPr>
        <p:txBody>
          <a:bodyPr/>
          <a:lstStyle/>
          <a:p>
            <a:r>
              <a:rPr lang="en-US" b="1" dirty="0" smtClean="0">
                <a:ea typeface="ＭＳ Ｐゴシック" pitchFamily="-84" charset="-128"/>
              </a:rPr>
              <a:t>Intangible assets </a:t>
            </a:r>
            <a:r>
              <a:rPr lang="en-US" dirty="0" smtClean="0">
                <a:ea typeface="ＭＳ Ｐゴシック" pitchFamily="-84" charset="-128"/>
              </a:rPr>
              <a:t>are nonphysical assets (used in operations) that give</a:t>
            </a:r>
            <a:r>
              <a:rPr lang="en-US" baseline="0" dirty="0" smtClean="0">
                <a:ea typeface="ＭＳ Ｐゴシック" pitchFamily="-84" charset="-128"/>
              </a:rPr>
              <a:t> companies </a:t>
            </a:r>
            <a:r>
              <a:rPr lang="en-US" dirty="0" smtClean="0">
                <a:ea typeface="ＭＳ Ｐゴシック" pitchFamily="-84" charset="-128"/>
              </a:rPr>
              <a:t>long- term rights, privileges, or competitive advantages. Examples are patents, copyrights, licenses, leaseholds, franchises, goodwill, and trademarks. Lack of physical substance does not necessarily imply an intangible asset. Notes and accounts receivable, for instance, lack physical substance, but they are not intangibles. </a:t>
            </a:r>
          </a:p>
          <a:p>
            <a:endParaRPr lang="en-US" altLang="en-US" dirty="0" smtClean="0">
              <a:ea typeface="ＭＳ Ｐゴシック" pitchFamily="-84" charset="-128"/>
            </a:endParaRPr>
          </a:p>
        </p:txBody>
      </p:sp>
    </p:spTree>
    <p:extLst>
      <p:ext uri="{BB962C8B-B14F-4D97-AF65-F5344CB8AC3E}">
        <p14:creationId xmlns:p14="http://schemas.microsoft.com/office/powerpoint/2010/main" val="4648359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5" name="Rectangle 3"/>
          <p:cNvSpPr>
            <a:spLocks noGrp="1" noChangeArrowheads="1"/>
          </p:cNvSpPr>
          <p:nvPr>
            <p:ph type="body" idx="1"/>
          </p:nvPr>
        </p:nvSpPr>
        <p:spPr bwMode="auto">
          <a:noFill/>
        </p:spPr>
        <p:txBody>
          <a:bodyPr/>
          <a:lstStyle/>
          <a:p>
            <a:r>
              <a:rPr lang="en-US" dirty="0" smtClean="0">
                <a:ea typeface="ＭＳ Ｐゴシック" pitchFamily="-84" charset="-128"/>
              </a:rPr>
              <a:t>An intangible asset is recorded at cost when purchased. Intangibles are then separated into those with limited lives or indefinite lives. If an intangible has a </a:t>
            </a:r>
            <a:r>
              <a:rPr lang="en-US" b="1" dirty="0" smtClean="0">
                <a:ea typeface="ＭＳ Ｐゴシック" pitchFamily="-84" charset="-128"/>
              </a:rPr>
              <a:t>limited life, </a:t>
            </a:r>
            <a:r>
              <a:rPr lang="en-US" dirty="0" smtClean="0">
                <a:ea typeface="ＭＳ Ｐゴシック" pitchFamily="-84" charset="-128"/>
              </a:rPr>
              <a:t>its cost is expensed over its estimated useful life through the process of </a:t>
            </a:r>
            <a:r>
              <a:rPr lang="en-US" b="1" dirty="0" smtClean="0">
                <a:ea typeface="ＭＳ Ｐゴシック" pitchFamily="-84" charset="-128"/>
              </a:rPr>
              <a:t>amortization. </a:t>
            </a:r>
            <a:r>
              <a:rPr lang="en-US" dirty="0" smtClean="0">
                <a:ea typeface="ＭＳ Ｐゴシック" pitchFamily="-84" charset="-128"/>
              </a:rPr>
              <a:t>If an intangible asset has an </a:t>
            </a:r>
            <a:r>
              <a:rPr lang="en-US" b="1" dirty="0" smtClean="0">
                <a:ea typeface="ＭＳ Ｐゴシック" pitchFamily="-84" charset="-128"/>
              </a:rPr>
              <a:t>indefinite life</a:t>
            </a:r>
            <a:r>
              <a:rPr lang="en-US" dirty="0" smtClean="0">
                <a:ea typeface="ＭＳ Ｐゴシック" pitchFamily="-84" charset="-128"/>
              </a:rPr>
              <a:t>—meaning that no legal, regulatory, contractual, competitive, economic, or other factors limit its useful life—it should not be amortized. (If an intangible with an indefinite life is later judged to have a limited life, it is amortized over that limited life.)</a:t>
            </a:r>
          </a:p>
          <a:p>
            <a:endParaRPr lang="en-US" altLang="en-US" dirty="0" smtClean="0">
              <a:ea typeface="ＭＳ Ｐゴシック" pitchFamily="-84" charset="-128"/>
            </a:endParaRPr>
          </a:p>
          <a:p>
            <a:pPr defTabSz="939363">
              <a:defRPr/>
            </a:pPr>
            <a:r>
              <a:rPr lang="en-US" b="1" dirty="0" smtClean="0"/>
              <a:t>Review what you have learned in the following NEED-TO-KNOW Slide.</a:t>
            </a:r>
            <a:endParaRPr lang="en-US" altLang="en-US" dirty="0" smtClean="0">
              <a:ea typeface="ＭＳ Ｐゴシック" pitchFamily="34" charset="-128"/>
            </a:endParaRPr>
          </a:p>
          <a:p>
            <a:endParaRPr lang="en-US" altLang="en-US" dirty="0" smtClean="0">
              <a:ea typeface="ＭＳ Ｐゴシック" pitchFamily="-84" charset="-128"/>
            </a:endParaRPr>
          </a:p>
          <a:p>
            <a:endParaRPr lang="en-US" altLang="en-US" dirty="0" smtClean="0">
              <a:ea typeface="ＭＳ Ｐゴシック" pitchFamily="-84" charset="-128"/>
            </a:endParaRPr>
          </a:p>
        </p:txBody>
      </p:sp>
    </p:spTree>
    <p:extLst>
      <p:ext uri="{BB962C8B-B14F-4D97-AF65-F5344CB8AC3E}">
        <p14:creationId xmlns:p14="http://schemas.microsoft.com/office/powerpoint/2010/main" val="10860301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smtClean="0">
                <a:ea typeface="+mn-ea"/>
                <a:cs typeface="+mn-cs"/>
              </a:rPr>
              <a:t>A publisher purchases the copyright on a book for $1,000 on January 1 of this year. The copyright legally protects its owner for five more years. The company plans to market and sell prints of the original for seven years. Prepare entries to record the purchase of the copyright on January 1 of this year, and its annual amortization on December 31 of this year. The journal entry to record the purchase is a debit to the intangible asset account, Copyright, for the cost of $1,000, and a credit to Cash. On December 31, we debit Amortization expense – Copyright for $1,000 divided by five years. Even though the company plans to market and sell the prints for seven years, the life of the copyright is only five more years. The annual amortization expense is $200. We credit the contra asset account, Accumulated amortization - Copyright. The carrying value of the copyright at the end of the first year is $800. </a:t>
            </a:r>
          </a:p>
          <a:p>
            <a:pPr>
              <a:defRPr/>
            </a:pPr>
            <a:r>
              <a:rPr lang="en-US" dirty="0" smtClean="0">
                <a:ea typeface="+mn-ea"/>
                <a:cs typeface="+mn-cs"/>
              </a:rPr>
              <a:t> </a:t>
            </a:r>
          </a:p>
          <a:p>
            <a:pPr>
              <a:defRPr/>
            </a:pPr>
            <a:r>
              <a:rPr lang="en-US" dirty="0" smtClean="0">
                <a:ea typeface="+mn-ea"/>
                <a:cs typeface="+mn-cs"/>
              </a:rPr>
              <a:t>On January 3 of this year, a retailer incurs a $9,000 cost to modernize its store. Improvements include lighting, partitions, and a sound system. These improvements are estimated to yield benefits for five years. The retailer leases its store and has three years remaining on its lease. Prepare the entry to record (a) the cost of modernization and (b) amortization at the end of this current year. The journal entry to record the cost of modernization is a debit to the intangible asset account, Leasehold improvements, $9,000, and a credit to Cash. On December 31, these costs are amortized over the remaining term of the lease. Debit Amortization expense - Leasehold improvements, $9,000 divided by three years remaining on the lease, $3,000, and credit Accumulated amortization - Leasehold improvements. </a:t>
            </a:r>
          </a:p>
          <a:p>
            <a:pPr>
              <a:defRPr/>
            </a:pPr>
            <a:r>
              <a:rPr lang="en-US" dirty="0" smtClean="0">
                <a:ea typeface="+mn-ea"/>
                <a:cs typeface="+mn-cs"/>
              </a:rPr>
              <a:t> </a:t>
            </a:r>
          </a:p>
          <a:p>
            <a:pPr>
              <a:defRPr/>
            </a:pPr>
            <a:r>
              <a:rPr lang="en-US" dirty="0" smtClean="0">
                <a:ea typeface="+mn-ea"/>
                <a:cs typeface="+mn-cs"/>
              </a:rPr>
              <a:t>On January 6 of this year, a company pays $6,000 for a patent with a remaining 12-year legal life to produce a supplement expected to be marketable for three years. Prepare entries to record its acquisition and the December 31 amortization entry for the current year. The cost of the patent is a debit to the Patents account, $6,000, and a credit to Cash. In order to adhere to the expense recognition principle, we match the cost with the three years of expected revenues. Debit Amortization expense - Patents, $6,000 divided by three years, $2,000, and credit Accumulated amortization - Patents.</a:t>
            </a:r>
          </a:p>
          <a:p>
            <a:pPr>
              <a:defRPr/>
            </a:pPr>
            <a:endParaRPr lang="en-US" dirty="0" smtClean="0"/>
          </a:p>
        </p:txBody>
      </p:sp>
    </p:spTree>
    <p:extLst>
      <p:ext uri="{BB962C8B-B14F-4D97-AF65-F5344CB8AC3E}">
        <p14:creationId xmlns:p14="http://schemas.microsoft.com/office/powerpoint/2010/main" val="16191034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10.5</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pPr/>
              <a:t>64</a:t>
            </a:fld>
            <a:endParaRPr lang="en-US"/>
          </a:p>
        </p:txBody>
      </p:sp>
    </p:spTree>
    <p:extLst>
      <p:ext uri="{BB962C8B-B14F-4D97-AF65-F5344CB8AC3E}">
        <p14:creationId xmlns:p14="http://schemas.microsoft.com/office/powerpoint/2010/main" val="4292914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23582788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bwMode="auto">
          <a:xfrm>
            <a:off x="943610" y="4447461"/>
            <a:ext cx="5189855" cy="4213384"/>
          </a:xfrm>
          <a:noFill/>
        </p:spPr>
        <p:txBody>
          <a:bodyPr lIns="92953" tIns="45661" rIns="92953" bIns="45661">
            <a:normAutofit fontScale="92500" lnSpcReduction="20000"/>
          </a:bodyPr>
          <a:lstStyle/>
          <a:p>
            <a:r>
              <a:rPr lang="en-US" dirty="0" smtClean="0">
                <a:ea typeface="ＭＳ Ｐゴシック" pitchFamily="-84" charset="-128"/>
              </a:rPr>
              <a:t>A company’s assets are important in determining its ability to generate sales and earn income. Managers devote much attention to deciding what assets a company acquires, how much it invests in assets, and how to use assets most efficiently and effectively. One important measure of a company’s ability to use its assets is </a:t>
            </a:r>
            <a:r>
              <a:rPr lang="en-US" b="1" dirty="0" smtClean="0">
                <a:ea typeface="ＭＳ Ｐゴシック" pitchFamily="-84" charset="-128"/>
              </a:rPr>
              <a:t>total asset turnover</a:t>
            </a:r>
            <a:r>
              <a:rPr lang="en-US" dirty="0" smtClean="0">
                <a:ea typeface="ＭＳ Ｐゴシック" pitchFamily="-84" charset="-128"/>
              </a:rPr>
              <a:t>.</a:t>
            </a:r>
          </a:p>
          <a:p>
            <a:endParaRPr lang="en-US" altLang="en-US" dirty="0" smtClean="0">
              <a:ea typeface="ＭＳ Ｐゴシック" pitchFamily="-84" charset="-128"/>
            </a:endParaRPr>
          </a:p>
          <a:p>
            <a:r>
              <a:rPr lang="en-US" altLang="en-US" dirty="0" smtClean="0">
                <a:ea typeface="ＭＳ Ｐゴシック" pitchFamily="-84" charset="-128"/>
              </a:rPr>
              <a:t>Total asset turnover is equal to the net sales for the period divided by the average total assets. The average total assets is computed by taking the beginning balance of total assets, adding the ending balance, and dividing the result by two. </a:t>
            </a:r>
          </a:p>
          <a:p>
            <a:endParaRPr lang="en-US" altLang="en-US" dirty="0" smtClean="0">
              <a:ea typeface="ＭＳ Ｐゴシック" pitchFamily="-84" charset="-128"/>
            </a:endParaRPr>
          </a:p>
          <a:p>
            <a:r>
              <a:rPr lang="en-US" dirty="0" smtClean="0">
                <a:ea typeface="ＭＳ Ｐゴシック" pitchFamily="-84" charset="-128"/>
              </a:rPr>
              <a:t>To show how we use total asset turnover, let’s look at Molson Coors. We express Molson Coors’s use of assets in generating net sales by saying “it turned its assets over 0.27 times during 2015.” This means that each $1.00 of assets produced $0.27 of net sales. Is a total asset turnover of 0.27 good or bad? It is safe to say that all companies desire a high total asset turnover. Like many ratio analyses, however, a company’s total asset turnover must be interpreted in comparison with those of prior years and of its competitors. Interpreting the total asset turnover also requires an understanding of the company’s operations.  Some operations are capital-intensive meaning that a relatively large amount is invested in assets to generate sales. This suggests a relatively lower total asset turnover. Other companies’ operations are labor-intensive, meaning that they generate sales more by the efforts of people than the use of assets. In that case, we expect a higher total asset turnover. Companies with low total asset turnover require higher profit margins (examples are hotels and real estate); companies with high total asset turnover can succeed with lower profit margins (examples are food stores and toy merchandisers). Molson Coors’s turnover is much lower than that for Boston Beer and many other competitors. Total asset turnover for Molson Coors’s competitors, available in industry publications such as Dun &amp; Bradstreet, is generally in the range of 0.5 to 1.0 over this same period. Overall, Molson Coors must improve relative to its competitors on total asset turnover.</a:t>
            </a:r>
          </a:p>
        </p:txBody>
      </p:sp>
      <p:sp>
        <p:nvSpPr>
          <p:cNvPr id="231427" name="Rectangle 3"/>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Tree>
    <p:extLst>
      <p:ext uri="{BB962C8B-B14F-4D97-AF65-F5344CB8AC3E}">
        <p14:creationId xmlns:p14="http://schemas.microsoft.com/office/powerpoint/2010/main" val="42346260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8228055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32451" name="Rectangle 3"/>
          <p:cNvSpPr>
            <a:spLocks noGrp="1" noChangeArrowheads="1"/>
          </p:cNvSpPr>
          <p:nvPr>
            <p:ph type="body" idx="1"/>
          </p:nvPr>
        </p:nvSpPr>
        <p:spPr bwMode="auto">
          <a:xfrm>
            <a:off x="943610" y="4447461"/>
            <a:ext cx="5189855" cy="4213384"/>
          </a:xfrm>
          <a:noFill/>
        </p:spPr>
        <p:txBody>
          <a:bodyPr/>
          <a:lstStyle/>
          <a:p>
            <a:r>
              <a:rPr lang="en-US" dirty="0" smtClean="0">
                <a:ea typeface="ＭＳ Ｐゴシック" pitchFamily="-84" charset="-128"/>
              </a:rPr>
              <a:t>Many plant assets such as machinery, automobiles, and equipment are disposed of by exchanging them for newer assets. In a typical exchange of plant assets, a </a:t>
            </a:r>
            <a:r>
              <a:rPr lang="en-US" i="1" dirty="0" smtClean="0">
                <a:ea typeface="ＭＳ Ｐゴシック" pitchFamily="-84" charset="-128"/>
              </a:rPr>
              <a:t>trade-in allowance </a:t>
            </a:r>
            <a:r>
              <a:rPr lang="en-US" dirty="0" smtClean="0">
                <a:ea typeface="ＭＳ Ｐゴシック" pitchFamily="-84" charset="-128"/>
              </a:rPr>
              <a:t>is received on the old asset and the balance is paid in cash. Accounting for the exchange of assets depends on whether the transaction has </a:t>
            </a:r>
            <a:r>
              <a:rPr lang="en-US" i="1" dirty="0" smtClean="0">
                <a:ea typeface="ＭＳ Ｐゴシック" pitchFamily="-84" charset="-128"/>
              </a:rPr>
              <a:t>commercial substance.</a:t>
            </a:r>
            <a:r>
              <a:rPr lang="en-US" i="1" baseline="0" dirty="0" smtClean="0">
                <a:ea typeface="ＭＳ Ｐゴシック" pitchFamily="-84" charset="-128"/>
              </a:rPr>
              <a:t>  </a:t>
            </a:r>
            <a:r>
              <a:rPr lang="en-US" i="0" baseline="0" dirty="0" smtClean="0">
                <a:ea typeface="ＭＳ Ｐゴシック" pitchFamily="-84" charset="-128"/>
              </a:rPr>
              <a:t>An exchange has commercial substance if the company’s future cash flows change as a result of the exchange of one asset for another asset.</a:t>
            </a:r>
          </a:p>
          <a:p>
            <a:endParaRPr lang="en-US" dirty="0" smtClean="0">
              <a:ea typeface="ＭＳ Ｐゴシック" pitchFamily="-84" charset="-128"/>
            </a:endParaRPr>
          </a:p>
          <a:p>
            <a:pPr eaLnBrk="1" hangingPunct="1"/>
            <a:r>
              <a:rPr lang="en-US" dirty="0" smtClean="0">
                <a:ea typeface="ＭＳ Ｐゴシック" pitchFamily="-84" charset="-128"/>
              </a:rPr>
              <a:t>If an asset exchange has commercial substance, a gain or loss is recorded based on the difference between the book value of the asset(s) given up and the market value of the asset(s) received.  </a:t>
            </a:r>
          </a:p>
        </p:txBody>
      </p:sp>
    </p:spTree>
    <p:extLst>
      <p:ext uri="{BB962C8B-B14F-4D97-AF65-F5344CB8AC3E}">
        <p14:creationId xmlns:p14="http://schemas.microsoft.com/office/powerpoint/2010/main" val="19383191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33475" name="Rectangle 3"/>
          <p:cNvSpPr>
            <a:spLocks noGrp="1" noChangeArrowheads="1"/>
          </p:cNvSpPr>
          <p:nvPr>
            <p:ph type="body" idx="1"/>
          </p:nvPr>
        </p:nvSpPr>
        <p:spPr bwMode="auto">
          <a:xfrm>
            <a:off x="943610" y="4447461"/>
            <a:ext cx="5189855" cy="4213384"/>
          </a:xfrm>
          <a:noFill/>
        </p:spPr>
        <p:txBody>
          <a:bodyPr/>
          <a:lstStyle/>
          <a:p>
            <a:r>
              <a:rPr lang="en-US" dirty="0" smtClean="0">
                <a:ea typeface="ＭＳ Ｐゴシック" pitchFamily="-84" charset="-128"/>
              </a:rPr>
              <a:t>A company acquires $42,000 in new equipment. In exchange, the company pays $33,000 cash and trades in old equipment. The old equipment originally cost $36,000 and has accumulated depreciation of $20,000, which implies a $16,000 book value at the time of exchange. We are told this exchange has commercial substance and that the old equipment has a trade-in allowance of $9,000. This exchange yields a loss as computed above.</a:t>
            </a:r>
          </a:p>
          <a:p>
            <a:endParaRPr lang="en-US" altLang="en-US" dirty="0" smtClean="0">
              <a:ea typeface="ＭＳ Ｐゴシック" pitchFamily="-84" charset="-128"/>
            </a:endParaRPr>
          </a:p>
          <a:p>
            <a:endParaRPr lang="en-US" altLang="en-US" dirty="0" smtClean="0">
              <a:ea typeface="ＭＳ Ｐゴシック" pitchFamily="-84" charset="-128"/>
            </a:endParaRPr>
          </a:p>
        </p:txBody>
      </p:sp>
    </p:spTree>
    <p:extLst>
      <p:ext uri="{BB962C8B-B14F-4D97-AF65-F5344CB8AC3E}">
        <p14:creationId xmlns:p14="http://schemas.microsoft.com/office/powerpoint/2010/main" val="17143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The costs of machinery and equipment consist of all costs normal and necessary to purchase them and prepare them for their intended use. These include the purchase price, taxes, transportation charges, insurance while in transit, and the installing, assembling, and testing of the machinery and equipment.</a:t>
            </a:r>
          </a:p>
        </p:txBody>
      </p:sp>
    </p:spTree>
    <p:extLst>
      <p:ext uri="{BB962C8B-B14F-4D97-AF65-F5344CB8AC3E}">
        <p14:creationId xmlns:p14="http://schemas.microsoft.com/office/powerpoint/2010/main" val="33231275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34499" name="Rectangle 3"/>
          <p:cNvSpPr>
            <a:spLocks noGrp="1" noChangeArrowheads="1"/>
          </p:cNvSpPr>
          <p:nvPr>
            <p:ph type="body" idx="1"/>
          </p:nvPr>
        </p:nvSpPr>
        <p:spPr bwMode="auto">
          <a:xfrm>
            <a:off x="943610" y="4447461"/>
            <a:ext cx="5189855" cy="4213384"/>
          </a:xfrm>
          <a:noFill/>
        </p:spPr>
        <p:txBody>
          <a:bodyPr/>
          <a:lstStyle/>
          <a:p>
            <a:r>
              <a:rPr lang="en-US" altLang="en-US" dirty="0" smtClean="0">
                <a:ea typeface="ＭＳ Ｐゴシック" pitchFamily="-84" charset="-128"/>
              </a:rPr>
              <a:t>In our case, the book value of the two assets given up (book value of old equipment plus cash) are greater than the market value of the asset received, so we will recognize a loss of $7,000.</a:t>
            </a:r>
          </a:p>
          <a:p>
            <a:endParaRPr lang="en-US" altLang="en-US" dirty="0" smtClean="0">
              <a:ea typeface="ＭＳ Ｐゴシック" pitchFamily="-84" charset="-128"/>
            </a:endParaRPr>
          </a:p>
          <a:p>
            <a:r>
              <a:rPr lang="en-US" altLang="en-US" dirty="0" smtClean="0">
                <a:ea typeface="ＭＳ Ｐゴシック" pitchFamily="-84" charset="-128"/>
              </a:rPr>
              <a:t>The journal entry is debit Equipment for $42,000 (new), debit Loss on Exchange of Assets for $7,000, debit Accumulated Depreciation – Equipment for $20,000, credit Equipment for $36,000 (old), and credit Cash for $33,000.</a:t>
            </a:r>
          </a:p>
        </p:txBody>
      </p:sp>
    </p:spTree>
    <p:extLst>
      <p:ext uri="{BB962C8B-B14F-4D97-AF65-F5344CB8AC3E}">
        <p14:creationId xmlns:p14="http://schemas.microsoft.com/office/powerpoint/2010/main" val="7765999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36547" name="Rectangle 3"/>
          <p:cNvSpPr>
            <a:spLocks noGrp="1" noChangeArrowheads="1"/>
          </p:cNvSpPr>
          <p:nvPr>
            <p:ph type="body" idx="1"/>
          </p:nvPr>
        </p:nvSpPr>
        <p:spPr bwMode="auto">
          <a:xfrm>
            <a:off x="943610" y="4447461"/>
            <a:ext cx="5189855" cy="4213384"/>
          </a:xfrm>
          <a:noFill/>
        </p:spPr>
        <p:txBody>
          <a:bodyPr/>
          <a:lstStyle/>
          <a:p>
            <a:r>
              <a:rPr lang="en-US" sz="1200" kern="1200" dirty="0" smtClean="0">
                <a:solidFill>
                  <a:schemeClr val="tx1"/>
                </a:solidFill>
                <a:effectLst/>
                <a:latin typeface="+mn-lt"/>
                <a:ea typeface="ＭＳ Ｐゴシック" pitchFamily="-107" charset="-128"/>
                <a:cs typeface="ＭＳ Ｐゴシック" pitchFamily="-107" charset="-128"/>
              </a:rPr>
              <a:t>Let’s assume the same facts as in the preceding asset exchange except that the company pays $23,000 cash, not $33,000, with the trade-in.</a:t>
            </a:r>
          </a:p>
          <a:p>
            <a:endParaRPr lang="en-US" sz="1200" kern="1200" dirty="0" smtClean="0">
              <a:solidFill>
                <a:schemeClr val="tx1"/>
              </a:solidFill>
              <a:effectLst/>
              <a:latin typeface="+mn-lt"/>
              <a:ea typeface="ＭＳ Ｐゴシック" pitchFamily="-107" charset="-128"/>
              <a:cs typeface="ＭＳ Ｐゴシック" pitchFamily="-107" charset="-128"/>
            </a:endParaRPr>
          </a:p>
          <a:p>
            <a:r>
              <a:rPr lang="en-US" sz="1200" kern="1200" dirty="0" smtClean="0">
                <a:solidFill>
                  <a:schemeClr val="tx1"/>
                </a:solidFill>
                <a:effectLst/>
                <a:latin typeface="+mn-lt"/>
                <a:ea typeface="ＭＳ Ｐゴシック" pitchFamily="-107" charset="-128"/>
                <a:cs typeface="ＭＳ Ｐゴシック" pitchFamily="-107" charset="-128"/>
              </a:rPr>
              <a:t>We are told that this exchange has commercial substance and that the old equipment has a trade-in allowance of $19,000. This exchange yields a gain as computed in the right-most (Gain) columns of Exhibit 10A.1; the gain is computed as Asset received − Assets given </a:t>
            </a:r>
            <a:r>
              <a:rPr lang="en-US" sz="1200" kern="1200" smtClean="0">
                <a:solidFill>
                  <a:schemeClr val="tx1"/>
                </a:solidFill>
                <a:effectLst/>
                <a:latin typeface="+mn-lt"/>
                <a:ea typeface="ＭＳ Ｐゴシック" pitchFamily="-107" charset="-128"/>
                <a:cs typeface="ＭＳ Ｐゴシック" pitchFamily="-107" charset="-128"/>
              </a:rPr>
              <a:t>= $42,000 − $39,000 </a:t>
            </a:r>
            <a:r>
              <a:rPr lang="en-US" sz="1200" kern="1200" dirty="0" smtClean="0">
                <a:solidFill>
                  <a:schemeClr val="tx1"/>
                </a:solidFill>
                <a:effectLst/>
                <a:latin typeface="+mn-lt"/>
                <a:ea typeface="ＭＳ Ｐゴシック" pitchFamily="-107" charset="-128"/>
                <a:cs typeface="ＭＳ Ｐゴシック" pitchFamily="-107" charset="-128"/>
              </a:rPr>
              <a:t>= $3,000. We can also compute the gain as Trade-in allowance − Book value of assets given = $19,000 − $16,000 = $3,000. The entry to record this asset exchange is shown on this slide.</a:t>
            </a:r>
          </a:p>
          <a:p>
            <a:endParaRPr lang="en-US" altLang="en-US" dirty="0" smtClean="0">
              <a:ea typeface="ＭＳ Ｐゴシック" pitchFamily="-84" charset="-128"/>
            </a:endParaRPr>
          </a:p>
        </p:txBody>
      </p:sp>
    </p:spTree>
    <p:extLst>
      <p:ext uri="{BB962C8B-B14F-4D97-AF65-F5344CB8AC3E}">
        <p14:creationId xmlns:p14="http://schemas.microsoft.com/office/powerpoint/2010/main" val="16212364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10.7</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27291939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10.7</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939638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bwMode="auto">
          <a:noFill/>
        </p:spPr>
        <p:txBody>
          <a:bodyPr/>
          <a:lstStyle/>
          <a:p>
            <a:pPr eaLnBrk="1" hangingPunct="1">
              <a:spcBef>
                <a:spcPct val="0"/>
              </a:spcBef>
            </a:pPr>
            <a:endParaRPr lang="en-US" altLang="en-US" dirty="0" smtClean="0">
              <a:ea typeface="ＭＳ Ｐゴシック" pitchFamily="-84" charset="-128"/>
            </a:endParaRPr>
          </a:p>
        </p:txBody>
      </p:sp>
    </p:spTree>
    <p:extLst>
      <p:ext uri="{BB962C8B-B14F-4D97-AF65-F5344CB8AC3E}">
        <p14:creationId xmlns:p14="http://schemas.microsoft.com/office/powerpoint/2010/main" val="126421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5" name="Rectangle 3"/>
          <p:cNvSpPr>
            <a:spLocks noGrp="1" noChangeArrowheads="1"/>
          </p:cNvSpPr>
          <p:nvPr>
            <p:ph type="body" idx="1"/>
          </p:nvPr>
        </p:nvSpPr>
        <p:spPr bwMode="auto">
          <a:noFill/>
        </p:spPr>
        <p:txBody>
          <a:bodyPr/>
          <a:lstStyle/>
          <a:p>
            <a:r>
              <a:rPr lang="en-US" altLang="en-US" dirty="0" smtClean="0">
                <a:ea typeface="ＭＳ Ｐゴシック" pitchFamily="-84" charset="-128"/>
              </a:rPr>
              <a:t>A Building account is charged for the costs of purchasing or constructing a building that is used in operations. When purchased, a building’s costs usually include its purchase price, brokerage fees, taxes, title fees, and attorney fees. Its costs also include all expenditures to ready it for its intended use, including any necessary repairs or renovations such as wiring, lighting, flooring, and wall coverings. </a:t>
            </a:r>
          </a:p>
          <a:p>
            <a:endParaRPr lang="en-US" altLang="en-US" dirty="0" smtClean="0">
              <a:ea typeface="ＭＳ Ｐゴシック" pitchFamily="-84" charset="-128"/>
            </a:endParaRPr>
          </a:p>
          <a:p>
            <a:r>
              <a:rPr lang="en-US" altLang="en-US" dirty="0" smtClean="0">
                <a:ea typeface="ＭＳ Ｐゴシック" pitchFamily="-84" charset="-128"/>
              </a:rPr>
              <a:t>When a company constructs a building or any plant asset for its own use, its costs include materials and labor plus a reasonable amount of indirect overhead cost. Overhead includes the costs of items such as heat, lighting, power, and depreciation on machinery used to construct the asset. Costs of construction also include design fees, building permits, and insurance during construction. </a:t>
            </a:r>
          </a:p>
          <a:p>
            <a:endParaRPr lang="en-US" altLang="en-US" dirty="0" smtClean="0">
              <a:ea typeface="ＭＳ Ｐゴシック" pitchFamily="-84" charset="-128"/>
            </a:endParaRPr>
          </a:p>
        </p:txBody>
      </p:sp>
    </p:spTree>
    <p:extLst>
      <p:ext uri="{BB962C8B-B14F-4D97-AF65-F5344CB8AC3E}">
        <p14:creationId xmlns:p14="http://schemas.microsoft.com/office/powerpoint/2010/main" val="126069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299" name="Rectangle 3"/>
          <p:cNvSpPr>
            <a:spLocks noGrp="1" noChangeArrowheads="1"/>
          </p:cNvSpPr>
          <p:nvPr>
            <p:ph type="body" idx="1"/>
          </p:nvPr>
        </p:nvSpPr>
        <p:spPr bwMode="auto">
          <a:noFill/>
        </p:spPr>
        <p:txBody>
          <a:bodyPr/>
          <a:lstStyle/>
          <a:p>
            <a:r>
              <a:rPr lang="en-US" altLang="en-US" b="1" dirty="0" smtClean="0">
                <a:ea typeface="ＭＳ Ｐゴシック" pitchFamily="-84" charset="-128"/>
              </a:rPr>
              <a:t>Land improvements </a:t>
            </a:r>
            <a:r>
              <a:rPr lang="en-US" altLang="en-US" dirty="0" smtClean="0">
                <a:ea typeface="ＭＳ Ｐゴシック" pitchFamily="-84" charset="-128"/>
              </a:rPr>
              <a:t>are additions to land and have limited useful lives. Examples are parking lot surfaces, driveways, walkways, fences, landscaping, and sprinkling and lighting systems. Costs of land improvements include expenditures necessary to make those improvements ready for their intended use. While the costs of these improvements increase the usefulness of the land, they are charged to a separate Land Improvement account so that their costs can be allocated to the periods they benefit.</a:t>
            </a:r>
          </a:p>
          <a:p>
            <a:endParaRPr lang="en-US" altLang="en-US" dirty="0" smtClean="0">
              <a:ea typeface="ＭＳ Ｐゴシック" pitchFamily="-84" charset="-128"/>
            </a:endParaRPr>
          </a:p>
        </p:txBody>
      </p:sp>
    </p:spTree>
    <p:extLst>
      <p:ext uri="{BB962C8B-B14F-4D97-AF65-F5344CB8AC3E}">
        <p14:creationId xmlns:p14="http://schemas.microsoft.com/office/powerpoint/2010/main" val="419570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92E382-1CC1-4315-9539-C194D88216E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61C65E7-320B-49F9-9149-E332794664DF}"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3BEDF6D-08A9-4B38-9608-EA570C421A8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846E071-CA37-4C04-94A1-CFCA0D476C84}" type="slidenum">
              <a:rPr lang="en-US"/>
              <a:pPr>
                <a:defRPr/>
              </a:pPr>
              <a:t>‹#›</a:t>
            </a:fld>
            <a:endParaRPr lang="en-US" dirty="0"/>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280042"/>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6547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5377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1D1E6EC-9158-47E0-A831-69E83D5E386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A4582FA-3F5A-4F0F-B4E2-380A18A0BE4B}"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5F1FEA6-2F67-406F-9840-AC9EC16C892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B6EBF7A-A93F-4001-9929-3F3D87CBC713}"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732D00A-68AD-4738-A2A7-A8B02B1362C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A77DEEE-DFAA-4836-A404-28129CDF41C2}"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B5BA75-8524-4BEC-A412-078BE2EFA10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C8B1835-8804-4ADF-A534-66D900238C25}"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7062F5-B4F9-406C-890C-C3E8D5F26061}"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EA4ED0-D6FE-4EBA-89C5-E88E804B7A39}"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1564AF-5CD9-4331-B50D-4BC50491CADE}"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4C7ABF4-E00C-45AC-A0BC-9CD44B18975B}"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27DE862-C9BA-4391-8075-043E5007FA7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D46AE66-3C90-48A3-81F4-1AF24CC0B32C}"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C69E67F-1E40-401F-807B-113B99DA0151}"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5BDF8CB-D0EC-4A6E-8CE0-48EC96ECDB84}"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0387E4B-0002-4129-9D29-0F6FC0E61E2D}"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795E6E5-FA08-4444-9602-12E771847035}"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F5A4BE4-E115-4007-9C90-AFF6E2A1C10C}"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E1B749D-D1EA-41AF-8136-9B4397A73679}"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A8D7E13-914A-4EED-9AD8-216242411A04}"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D8BE55E-BACC-43A0-ACEA-20E44B80C5FB}"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0AF5AE-F03F-49AB-9361-2D096EC5499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F379BF2-0A29-46A9-8198-9C806D37AECB}" type="slidenum">
              <a:rPr lang="en-US"/>
              <a:pPr>
                <a:defRPr/>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50C254A-4D7C-49D6-AF1D-040CE8B9AF1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89F193A-928A-40DC-9C72-AEA7EE6D0C65}" type="slidenum">
              <a:rPr lang="en-US"/>
              <a:pPr>
                <a:defRPr/>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53775E1-74E7-42A1-B1E7-BF969C90A88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CA9E106-E22F-48F7-B1AF-3FA3604330AF}"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205A392-BCC6-49B5-A156-AE70A229939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D0E5BAA-A7D4-4D4C-98BD-14F80CFF01F6}"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C68834F-0FC7-46AA-9AEC-BD2B1769387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D7BF9F2-0080-4D20-903F-DDE77B09D95F}"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C28A6F5-9430-4C39-AAA0-55BC1301C8D3}"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4866A9B-911E-494E-854C-011CFC78DA85}"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34462D-0CB8-4E59-AFED-7A9CA0AC6E8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567A6BE-42E9-4EC6-A384-9C89DC7DE852}"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F1DFC0B-831D-44DD-8C67-6D882186ECC8}"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272F379-D0B8-48FA-AD57-A0E803799009}"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858A838-DA3F-4D4E-93B0-A1F6377B6E2E}"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220863E-05E4-4338-B207-6AA949207008}"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F1753C3-7E97-46A7-B2E5-78227301CA40}"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8434C0F-921B-4DB1-8F06-E370379E0E73}"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60D9818-038B-4F6A-9618-AD9581B801A6}"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B3DD788-E45E-456E-8CD6-61E5B4EE65E1}"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85C79F9-F7C6-4CD2-BB8E-7EBBB7FAE132}"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5F6469B-D83C-415E-96FE-A8D11BEED2F0}"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7BC1C17-2B5B-414D-B857-4DFBE03453D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2E2C81F-28DE-4851-84AA-A03A90AEB5AE}"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4A7BFE-6E25-4E05-831E-B3AC08F6863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4069CAE-ED77-4D07-9611-2B6536643502}"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F10B22C-B20B-4E73-93AC-3EF1B802204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8C4183D-3BBD-4799-9702-F5A247B97958}"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1FBE887-D738-49B4-B194-53B4F3E0999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9A278E7-FA74-482D-B319-39CA93702667}"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353D22B-683C-4E6B-B414-5B36F6848E7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76B972E-9357-4D76-BDC3-107C0EBC7ADC}"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32CCE27-EF2F-48AF-97B0-A77790A5B93E}"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8C73167-B133-450E-86E9-2FCDBE398A97}"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B52C35-48C8-452D-8FA5-932E76031FE3}"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5D588F3-BA60-4F63-A218-6BCC239E64DC}"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7BDBF38-9DB3-4DF1-9ABA-C12727B77997}"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657FC08-D42A-4400-BD90-CE89CA1FB9D8}"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E66C31A-9FD9-4E1A-80DC-F2132D50BFFB}"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972BEBB-4112-4CD5-BF6E-223727341BD6}"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770BFC5-8156-4AFA-934B-6BC4B58491B6}"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DA09A25-D362-43EE-BA47-4A5FEB94A3E0}"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74743FA-004A-43C9-BC41-EF78B49EE6D1}"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7428C09-4FAB-4C7C-B01F-3615A08DE843}"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BE838E6-3A09-4B4C-A3B3-C590B578A71A}"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2367FA-7FDB-4870-BB74-8A72BF5F8076}"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D6698F-02D3-45A8-869C-54EA1C2FA3B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BAADC5D-5EBA-4EB1-AC37-A81EA88C2370}"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C753E5E-009C-4E81-BABE-F0B205C6D18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787F17-DA18-4D2D-9ABF-5DF30D4F04E1}"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18136E3-B573-4CDA-88F9-C3DDD99363E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048566A-6D68-4995-A28D-F62DB9702D20}"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65938F-ECEB-4B33-B877-BCC8C6E1B09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03D4EE9-C3B1-4E2A-BEA8-511B0C20A17E}"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025229B-9338-4F6D-827D-606D29598470}"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6270425-DD41-49F3-A82A-642D0B06552C}" type="slidenum">
              <a:rPr lang="en-US"/>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5DBC32-6C82-4085-865B-B7878D8F875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16A3F1A-12CE-4C85-A403-FF005A3C767F}"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AE8BECD-09A6-4B36-8B16-2CD76A44B902}"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5EB0157-3F18-4F8C-87E8-1DBA9593A4A8}"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8BA2FED-5CEA-4405-AAE1-478520ADB307}"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8D7A993-BD3D-4420-8CDB-D7598F3AD68B}"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EF107E-B377-48CF-88F3-F1EF38426EE5}"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C1FCED2-44C4-4599-993C-771F994A33F6}"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003BCFF-4FC3-4D79-B9B0-3A7071E6B029}"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89B213B-6599-43B6-A535-BE02597D2738}"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2225F74-9E2D-4F03-8BAF-2F471CE2676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D655FB7-A955-47F9-89E4-EF3AB7F78F0C}"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922F416-1048-4321-B343-854FCFBC9BF2}"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774126E-5238-4543-913B-7A3709F1FAD7}" type="slidenum">
              <a:rPr lang="en-US"/>
              <a:pPr>
                <a:defRPr/>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F65C14-E405-4C72-92C9-A18B878A921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3C9FBC-9635-41A4-A473-29D9C13557B0}" type="slidenum">
              <a:rPr lang="en-US"/>
              <a:pPr>
                <a:defRPr/>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19B66FE-2CDD-478E-A781-06E29D40AC9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B7CA397-15C6-48B8-B6ED-5B8789E60DE3}" type="slidenum">
              <a:rPr lang="en-US"/>
              <a:pPr>
                <a:defRPr/>
              </a:pPr>
              <a:t>‹#›</a:t>
            </a:fld>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404235-EA07-41D9-AA8F-7831ADB33B2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7654032-F1E1-48D6-B3CA-D1190DACE50E}"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37F3DC-A0E4-4EA5-98E8-189FACCA37B9}"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D145355-2B45-4605-A47E-A826A3C68F26}" type="slidenum">
              <a:rPr lang="en-US"/>
              <a:pPr>
                <a:defRPr/>
              </a:pPr>
              <a:t>‹#›</a:t>
            </a:fld>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255E70A-2222-4140-81DA-FBC88B5853A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650E61A-4F37-43D9-8370-5BB668601758}" type="slidenum">
              <a:rPr lang="en-US"/>
              <a:pPr>
                <a:defRPr/>
              </a:pPr>
              <a:t>‹#›</a:t>
            </a:fld>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FAC162A-DC96-4EB8-9B2E-0246C5AC076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E208942-C996-46C7-8742-1C2952EBA9D5}" type="slidenum">
              <a:rPr lang="en-US"/>
              <a:pPr>
                <a:defRPr/>
              </a:pPr>
              <a:t>‹#›</a:t>
            </a:fld>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E0A7276-BEE0-468C-A6B2-40856E54064B}"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70AB5E4-8EFA-4FD1-B9B8-D7D3CAEECB9F}" type="slidenum">
              <a:rPr lang="en-US"/>
              <a:pPr>
                <a:defRPr/>
              </a:pPr>
              <a:t>‹#›</a:t>
            </a:fld>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C85172E-76EA-4DE2-89DF-EA15753FAF2D}"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06F2DD7-B5B8-46D3-AF8F-9CC3105784C6}" type="slidenum">
              <a:rPr lang="en-US"/>
              <a:pPr>
                <a:defRPr/>
              </a:pPr>
              <a:t>‹#›</a:t>
            </a:fld>
            <a:endParaRPr lang="en-US"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EB5F43A-7A27-4A13-BC8D-5D52CE40BCD1}"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93767BB-ADA5-4FD4-A52B-1550F6DCE261}" type="slidenum">
              <a:rPr lang="en-US"/>
              <a:pPr>
                <a:defRPr/>
              </a:pPr>
              <a:t>‹#›</a:t>
            </a:fld>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7080C29-5B1E-490A-9994-9A2CDCD346B1}"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C190BE4-533A-46EC-87D6-D51A3E9EC7C6}" type="slidenum">
              <a:rPr lang="en-US"/>
              <a:pPr>
                <a:defRPr/>
              </a:pPr>
              <a:t>‹#›</a:t>
            </a:fld>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8542B32-84D2-44E2-84AB-4A380C92690D}"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9A9773C-C7D8-48DA-8D2E-2758D56BA9E6}" type="slidenum">
              <a:rPr lang="en-US"/>
              <a:pPr>
                <a:defRPr/>
              </a:pPr>
              <a:t>‹#›</a:t>
            </a:fld>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ED680E-6A90-44A4-83BF-9645F75FEE24}"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2ECF622-0DFF-4C52-A3A6-7F4D05D4367A}" type="slidenum">
              <a:rPr lang="en-US"/>
              <a:pPr>
                <a:defRPr/>
              </a:pPr>
              <a:t>‹#›</a:t>
            </a:fld>
            <a:endParaRPr lang="en-US"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6B9098F-36A8-449D-8121-0201A8DF9E5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2BA230-1E88-4E40-B132-9FA356FA65E4}" type="slidenum">
              <a:rPr lang="en-US"/>
              <a:pPr>
                <a:defRPr/>
              </a:pPr>
              <a:t>‹#›</a:t>
            </a:fld>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E8C1FDE-790C-47E6-BB96-A43880E7DCC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378CE41-17E1-42D0-811D-7AA7864EB2CF}"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0B84C9D-5877-419D-B96A-32525F23F655}"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47F2E3B-DE1E-4966-BFC8-1CA2DAFBAB28}" type="slidenum">
              <a:rPr lang="en-US"/>
              <a:pPr>
                <a:defRPr/>
              </a:pPr>
              <a:t>‹#›</a:t>
            </a:fld>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3C7F78D-4315-40F5-A71B-3A10ABAD17F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3A5A48D-C4A6-42CA-B4EA-53739D57B7F5}" type="slidenum">
              <a:rPr lang="en-US"/>
              <a:pPr>
                <a:defRPr/>
              </a:pPr>
              <a:t>‹#›</a:t>
            </a:fld>
            <a:endParaRPr lang="en-US" dirty="0"/>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0E92FBC-9C40-4650-A5DA-BAF311B3BD4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CB1A29-5833-4E50-9A89-612BF2F9CB4F}" type="slidenum">
              <a:rPr lang="en-US"/>
              <a:pPr>
                <a:defRPr/>
              </a:pPr>
              <a:t>‹#›</a:t>
            </a:fld>
            <a:endParaRPr lang="en-US" dirty="0"/>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0BD76FF-3DD2-4E26-9D40-1132210877D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E42DBFD-1737-4042-984F-52D39BD9B8E9}" type="slidenum">
              <a:rPr lang="en-US"/>
              <a:pPr>
                <a:defRPr/>
              </a:pPr>
              <a:t>‹#›</a:t>
            </a:fld>
            <a:endParaRPr lang="en-US" dirty="0"/>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95A8577-F4D2-4229-BD93-3A24B319B2DA}"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37DFF3-2EF6-4F35-A076-E42A3F4A4CB9}" type="slidenum">
              <a:rPr lang="en-US"/>
              <a:pPr>
                <a:defRPr/>
              </a:pPr>
              <a:t>‹#›</a:t>
            </a:fld>
            <a:endParaRPr lang="en-US" dirty="0"/>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97CDF68-AA50-4B4E-BAE4-8C8594E15CF6}"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BDFADB0-5EB8-4FE2-B5DD-5767B416F3A0}" type="slidenum">
              <a:rPr lang="en-US"/>
              <a:pPr>
                <a:defRPr/>
              </a:pPr>
              <a:t>‹#›</a:t>
            </a:fld>
            <a:endParaRPr lang="en-US" dirty="0"/>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A74EF81-4B6D-4DDF-B3A5-843B282C9CB6}"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E2809A3-AC22-4029-BE98-5B71244A62C6}" type="slidenum">
              <a:rPr lang="en-US"/>
              <a:pPr>
                <a:defRPr/>
              </a:pPr>
              <a:t>‹#›</a:t>
            </a:fld>
            <a:endParaRPr lang="en-US" dirty="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E45AB64-D6C9-47C1-B1A0-110E312ADD77}"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7B3EE99-C5C4-4607-A88C-05448A5FA250}" type="slidenum">
              <a:rPr lang="en-US"/>
              <a:pPr>
                <a:defRPr/>
              </a:pPr>
              <a:t>‹#›</a:t>
            </a:fld>
            <a:endParaRPr lang="en-US" dirty="0"/>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EB9A95E-B640-4CB2-8655-9DEACADAA259}"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F91A280-9E05-433E-AE33-2F679CC131F5}" type="slidenum">
              <a:rPr lang="en-US"/>
              <a:pPr>
                <a:defRPr/>
              </a:pPr>
              <a:t>‹#›</a:t>
            </a:fld>
            <a:endParaRPr lang="en-US" dirty="0"/>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CD3D386-7C63-4FBF-A021-8E1ADE22BBA1}"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C72984-FADA-4F55-BBCE-A21F031324AF}" type="slidenum">
              <a:rPr lang="en-US"/>
              <a:pPr>
                <a:defRPr/>
              </a:pPr>
              <a:t>‹#›</a:t>
            </a:fld>
            <a:endParaRPr lang="en-US" dirty="0"/>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56FB0EC-68D7-4D58-9CF2-4D8D7D2DD82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86EBE01-1877-46FA-95CF-313951930A9B}"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4C42551-B1F5-40AD-98CE-EA6C88FB09B4}"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3EC7355-F3B9-421C-9424-FBC22D0E6060}" type="slidenum">
              <a:rPr lang="en-US"/>
              <a:pPr>
                <a:defRPr/>
              </a:pPr>
              <a:t>‹#›</a:t>
            </a:fld>
            <a:endParaRPr lang="en-US"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ACC02E1-1177-4EA0-883F-73200841581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289AC4-9924-4CB1-B2D6-F06FBCA09C51}" type="slidenum">
              <a:rPr lang="en-US"/>
              <a:pPr>
                <a:defRPr/>
              </a:pPr>
              <a:t>‹#›</a:t>
            </a:fld>
            <a:endParaRPr lang="en-US" dirty="0"/>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89361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01127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69727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45723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32546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2461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33806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6789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68009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F233510-2238-4BC1-A706-0B1F1CE1A516}"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E664D2A-7965-4825-91F5-90303C7C4339}" type="slidenum">
              <a:rPr lang="en-US"/>
              <a:pPr>
                <a:defRPr/>
              </a:pPr>
              <a:t>‹#›</a:t>
            </a:fld>
            <a:endParaRPr lang="en-US" dirty="0"/>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60530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98211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19522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8450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75522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34550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475247"/>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269452"/>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027313"/>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9794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6FF3EE8-D656-4CFA-AC7D-41C7CC1F3647}"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43C1A96-6B0F-4AAE-911F-61845EE955D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 id="2147484730" r:id="rId12"/>
    <p:sldLayoutId id="2147484731" r:id="rId13"/>
    <p:sldLayoutId id="2147484732" r:id="rId1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6242807A-94EE-48B2-993B-44071FCEB7FA}"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CBBCEFA3-27D1-47E8-BEDE-1CDCB2396C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5FC3F23-8324-4889-8AAB-B0A095869F34}"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D81057B9-2F70-4F04-A51D-46974B5FB2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39ADCE6-7505-4E4A-ACB9-FDD913651630}"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3882B264-CA33-43BB-90FA-92425AFABA2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5"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1AF4DDD-7A46-44AB-B0E0-EBB3F7704A9F}"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C520D73-F315-4C7E-97AC-5DD1A0127C7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7EFEDC43-1540-47BB-8A7C-C5D1EDAFE98A}"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A75F274-BCC0-48C1-9BE0-57F77E9B986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84" charset="0"/>
        </a:defRPr>
      </a:lvl2pPr>
      <a:lvl3pPr algn="ctr" rtl="0" fontAlgn="base">
        <a:spcBef>
          <a:spcPct val="0"/>
        </a:spcBef>
        <a:spcAft>
          <a:spcPct val="0"/>
        </a:spcAft>
        <a:defRPr sz="4400">
          <a:solidFill>
            <a:schemeClr val="tx1"/>
          </a:solidFill>
          <a:latin typeface="Calibri" pitchFamily="-84" charset="0"/>
        </a:defRPr>
      </a:lvl3pPr>
      <a:lvl4pPr algn="ctr" rtl="0" fontAlgn="base">
        <a:spcBef>
          <a:spcPct val="0"/>
        </a:spcBef>
        <a:spcAft>
          <a:spcPct val="0"/>
        </a:spcAft>
        <a:defRPr sz="4400">
          <a:solidFill>
            <a:schemeClr val="tx1"/>
          </a:solidFill>
          <a:latin typeface="Calibri" pitchFamily="-84" charset="0"/>
        </a:defRPr>
      </a:lvl4pPr>
      <a:lvl5pPr algn="ctr" rtl="0" fontAlgn="base">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974DBD2A-5F23-422B-BA3D-A6A4C81AF854}"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E2A9AD82-3F14-4FC0-A2B9-42E7D9E0F3E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10" r:id="rId1"/>
    <p:sldLayoutId id="2147484811" r:id="rId2"/>
    <p:sldLayoutId id="2147484812" r:id="rId3"/>
    <p:sldLayoutId id="2147484813" r:id="rId4"/>
    <p:sldLayoutId id="2147484814" r:id="rId5"/>
    <p:sldLayoutId id="2147484815" r:id="rId6"/>
    <p:sldLayoutId id="2147484816" r:id="rId7"/>
    <p:sldLayoutId id="2147484817" r:id="rId8"/>
    <p:sldLayoutId id="2147484818" r:id="rId9"/>
    <p:sldLayoutId id="2147484819" r:id="rId10"/>
    <p:sldLayoutId id="2147484820"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84" charset="0"/>
        </a:defRPr>
      </a:lvl2pPr>
      <a:lvl3pPr algn="ctr" rtl="0" fontAlgn="base">
        <a:spcBef>
          <a:spcPct val="0"/>
        </a:spcBef>
        <a:spcAft>
          <a:spcPct val="0"/>
        </a:spcAft>
        <a:defRPr sz="4400">
          <a:solidFill>
            <a:schemeClr val="tx1"/>
          </a:solidFill>
          <a:latin typeface="Calibri" pitchFamily="-84" charset="0"/>
        </a:defRPr>
      </a:lvl3pPr>
      <a:lvl4pPr algn="ctr" rtl="0" fontAlgn="base">
        <a:spcBef>
          <a:spcPct val="0"/>
        </a:spcBef>
        <a:spcAft>
          <a:spcPct val="0"/>
        </a:spcAft>
        <a:defRPr sz="4400">
          <a:solidFill>
            <a:schemeClr val="tx1"/>
          </a:solidFill>
          <a:latin typeface="Calibri" pitchFamily="-84" charset="0"/>
        </a:defRPr>
      </a:lvl4pPr>
      <a:lvl5pPr algn="ctr" rtl="0" fontAlgn="base">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3208121"/>
      </p:ext>
    </p:extLst>
  </p:cSld>
  <p:clrMap bg1="lt1" tx1="dk1" bg2="lt2" tx2="dk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69974040"/>
      </p:ext>
    </p:extLst>
  </p:cSld>
  <p:clrMap bg1="lt1" tx1="dk1" bg2="lt2" tx2="dk2" accent1="accent1" accent2="accent2" accent3="accent3" accent4="accent4" accent5="accent5" accent6="accent6" hlink="hlink" folHlink="folHlink"/>
  <p:sldLayoutIdLst>
    <p:sldLayoutId id="2147484834"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3"/>
          <p:cNvSpPr>
            <a:spLocks noGrp="1"/>
          </p:cNvSpPr>
          <p:nvPr>
            <p:ph type="ctrTitle"/>
          </p:nvPr>
        </p:nvSpPr>
        <p:spPr>
          <a:xfrm>
            <a:off x="592317" y="535920"/>
            <a:ext cx="7772400" cy="1524000"/>
          </a:xfrm>
        </p:spPr>
        <p:txBody>
          <a:bodyPr/>
          <a:lstStyle/>
          <a:p>
            <a:pPr algn="l" eaLnBrk="1" hangingPunct="1"/>
            <a:r>
              <a:rPr lang="en-US" altLang="en-US" b="1" dirty="0" smtClean="0"/>
              <a:t>Plant Assets, Natural Resources, and Intangibles</a:t>
            </a:r>
          </a:p>
        </p:txBody>
      </p:sp>
      <p:sp>
        <p:nvSpPr>
          <p:cNvPr id="114691" name="Subtitle 2"/>
          <p:cNvSpPr>
            <a:spLocks noGrp="1"/>
          </p:cNvSpPr>
          <p:nvPr>
            <p:ph type="subTitle" idx="1"/>
          </p:nvPr>
        </p:nvSpPr>
        <p:spPr>
          <a:xfrm>
            <a:off x="609600" y="2133600"/>
            <a:ext cx="5116160" cy="2057400"/>
          </a:xfrm>
        </p:spPr>
        <p:txBody>
          <a:bodyPr/>
          <a:lstStyle/>
          <a:p>
            <a:pPr algn="l" eaLnBrk="1" hangingPunct="1">
              <a:buFont typeface="Wingdings" pitchFamily="-84" charset="2"/>
              <a:buNone/>
            </a:pPr>
            <a:r>
              <a:rPr lang="en-US" altLang="en-US" dirty="0" smtClean="0">
                <a:solidFill>
                  <a:srgbClr val="898989"/>
                </a:solidFill>
              </a:rPr>
              <a:t>Chapter 10</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txBox="1">
            <a:spLocks noChangeArrowheads="1"/>
          </p:cNvSpPr>
          <p:nvPr/>
        </p:nvSpPr>
        <p:spPr bwMode="auto">
          <a:xfrm>
            <a:off x="660114" y="4191000"/>
            <a:ext cx="7721885" cy="1524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Shaw, and </a:t>
            </a:r>
            <a:r>
              <a:rPr lang="en-US" sz="2800" b="1" dirty="0" err="1">
                <a:solidFill>
                  <a:srgbClr val="002060"/>
                </a:solidFill>
                <a:ea typeface="ＭＳ Ｐゴシック" pitchFamily="34" charset="-128"/>
              </a:rPr>
              <a:t>Chiappetta</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Fundamental Accounting Principles</a:t>
            </a:r>
          </a:p>
          <a:p>
            <a:pPr algn="l" eaLnBrk="1" hangingPunct="1">
              <a:defRPr/>
            </a:pPr>
            <a:r>
              <a:rPr lang="en-US" sz="2800" b="1" dirty="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sp>
        <p:nvSpPr>
          <p:cNvPr id="12" name="Rectangle 4"/>
          <p:cNvSpPr>
            <a:spLocks noGrp="1" noChangeArrowheads="1"/>
          </p:cNvSpPr>
          <p:nvPr>
            <p:ph type="ftr" sz="quarter" idx="10"/>
          </p:nvPr>
        </p:nvSpPr>
        <p:spPr bwMode="auto">
          <a:xfrm>
            <a:off x="685800" y="6172200"/>
            <a:ext cx="7391400" cy="5334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t>Copyright © 2017 McGraw-Hill Education.  All rights reserved.</a:t>
            </a:r>
          </a:p>
          <a:p>
            <a:pPr>
              <a:defRPr/>
            </a:pPr>
            <a:r>
              <a:rPr lang="en-US" dirty="0" smtClean="0"/>
              <a:t>No reproduction or distribution without the prior written consent of McGraw-Hill Education.</a:t>
            </a:r>
          </a:p>
          <a:p>
            <a:pPr>
              <a:defRPr/>
            </a:pPr>
            <a:endParaRPr lang="en-US" sz="1600" dirty="0" smtClean="0"/>
          </a:p>
        </p:txBody>
      </p:sp>
      <p:pic>
        <p:nvPicPr>
          <p:cNvPr id="150530" name="Picture 2"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083" y="1297920"/>
            <a:ext cx="2708275" cy="3485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1066800" y="5638800"/>
            <a:ext cx="7010400" cy="643766"/>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38100" dir="5400000" rotWithShape="0">
              <a:srgbClr val="808080">
                <a:alpha val="42998"/>
              </a:srgbClr>
            </a:outerShdw>
          </a:effectLst>
        </p:spPr>
        <p:txBody>
          <a:bodyPr wrap="square" lIns="90488" tIns="44450" rIns="90488" bIns="44450">
            <a:spAutoFit/>
          </a:bodyPr>
          <a:lstStyle/>
          <a:p>
            <a:pPr algn="ctr"/>
            <a:r>
              <a:rPr lang="en-US" altLang="en-US" sz="3600" dirty="0">
                <a:latin typeface="Calibri" pitchFamily="-84" charset="0"/>
              </a:rPr>
              <a:t>Land is </a:t>
            </a:r>
            <a:r>
              <a:rPr lang="en-US" altLang="en-US" sz="3600" b="1" dirty="0">
                <a:solidFill>
                  <a:srgbClr val="800000"/>
                </a:solidFill>
                <a:latin typeface="Calibri" pitchFamily="-84" charset="0"/>
              </a:rPr>
              <a:t>not</a:t>
            </a:r>
            <a:r>
              <a:rPr lang="en-US" altLang="en-US" sz="3600" dirty="0">
                <a:latin typeface="Calibri" pitchFamily="-84" charset="0"/>
              </a:rPr>
              <a:t> depreciable.</a:t>
            </a:r>
          </a:p>
        </p:txBody>
      </p:sp>
      <p:sp>
        <p:nvSpPr>
          <p:cNvPr id="7171" name="Line 3"/>
          <p:cNvSpPr>
            <a:spLocks noChangeShapeType="1"/>
          </p:cNvSpPr>
          <p:nvPr/>
        </p:nvSpPr>
        <p:spPr bwMode="auto">
          <a:xfrm>
            <a:off x="4495800" y="2033588"/>
            <a:ext cx="0" cy="5334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2" name="Line 4"/>
          <p:cNvSpPr>
            <a:spLocks noChangeShapeType="1"/>
          </p:cNvSpPr>
          <p:nvPr/>
        </p:nvSpPr>
        <p:spPr bwMode="auto">
          <a:xfrm flipV="1">
            <a:off x="4495800" y="4391025"/>
            <a:ext cx="0" cy="6858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3" name="Line 5"/>
          <p:cNvSpPr>
            <a:spLocks noChangeShapeType="1"/>
          </p:cNvSpPr>
          <p:nvPr/>
        </p:nvSpPr>
        <p:spPr bwMode="auto">
          <a:xfrm flipV="1">
            <a:off x="2209800" y="3838575"/>
            <a:ext cx="1066800" cy="4572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4" name="Line 6"/>
          <p:cNvSpPr>
            <a:spLocks noChangeShapeType="1"/>
          </p:cNvSpPr>
          <p:nvPr/>
        </p:nvSpPr>
        <p:spPr bwMode="auto">
          <a:xfrm flipV="1">
            <a:off x="5819775" y="2590800"/>
            <a:ext cx="1495425" cy="609600"/>
          </a:xfrm>
          <a:prstGeom prst="line">
            <a:avLst/>
          </a:prstGeom>
          <a:noFill/>
          <a:ln w="50800">
            <a:solidFill>
              <a:srgbClr val="FF0000"/>
            </a:solidFill>
            <a:round/>
            <a:headEnd type="triangle" w="med" len="med"/>
            <a:tailEn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5" name="Line 7"/>
          <p:cNvSpPr>
            <a:spLocks noChangeShapeType="1"/>
          </p:cNvSpPr>
          <p:nvPr/>
        </p:nvSpPr>
        <p:spPr bwMode="auto">
          <a:xfrm>
            <a:off x="1905000" y="2590800"/>
            <a:ext cx="1371600" cy="6096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6" name="Line 8"/>
          <p:cNvSpPr>
            <a:spLocks noChangeShapeType="1"/>
          </p:cNvSpPr>
          <p:nvPr/>
        </p:nvSpPr>
        <p:spPr bwMode="auto">
          <a:xfrm>
            <a:off x="5819775" y="3810000"/>
            <a:ext cx="1447800" cy="457200"/>
          </a:xfrm>
          <a:prstGeom prst="line">
            <a:avLst/>
          </a:prstGeom>
          <a:noFill/>
          <a:ln w="50800">
            <a:solidFill>
              <a:srgbClr val="FF0000"/>
            </a:solidFill>
            <a:round/>
            <a:headEnd type="triangle" w="med" len="med"/>
            <a:tailEn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21865" name="Rectangle 9"/>
          <p:cNvSpPr>
            <a:spLocks noChangeArrowheads="1"/>
          </p:cNvSpPr>
          <p:nvPr/>
        </p:nvSpPr>
        <p:spPr bwMode="auto">
          <a:xfrm>
            <a:off x="479425" y="2101850"/>
            <a:ext cx="1319213" cy="828675"/>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Purchase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price</a:t>
            </a:r>
          </a:p>
        </p:txBody>
      </p:sp>
      <p:sp>
        <p:nvSpPr>
          <p:cNvPr id="121866" name="Rectangle 10"/>
          <p:cNvSpPr>
            <a:spLocks noChangeArrowheads="1"/>
          </p:cNvSpPr>
          <p:nvPr/>
        </p:nvSpPr>
        <p:spPr bwMode="auto">
          <a:xfrm>
            <a:off x="192088" y="3733800"/>
            <a:ext cx="1790700" cy="828675"/>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Real estate</a:t>
            </a:r>
          </a:p>
          <a:p>
            <a:pPr algn="ctr"/>
            <a:r>
              <a:rPr lang="en-US" altLang="en-US" sz="2400" dirty="0">
                <a:solidFill>
                  <a:srgbClr val="862110"/>
                </a:solidFill>
                <a:latin typeface="Calibri" pitchFamily="-84" charset="0"/>
              </a:rPr>
              <a:t>commissions</a:t>
            </a:r>
          </a:p>
        </p:txBody>
      </p:sp>
      <p:sp>
        <p:nvSpPr>
          <p:cNvPr id="121867" name="Rectangle 11"/>
          <p:cNvSpPr>
            <a:spLocks noChangeArrowheads="1"/>
          </p:cNvSpPr>
          <p:nvPr/>
        </p:nvSpPr>
        <p:spPr bwMode="auto">
          <a:xfrm>
            <a:off x="2597150" y="1566863"/>
            <a:ext cx="3340100" cy="458787"/>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Title insurance premiums</a:t>
            </a:r>
          </a:p>
        </p:txBody>
      </p:sp>
      <p:sp>
        <p:nvSpPr>
          <p:cNvPr id="121868" name="Rectangle 12"/>
          <p:cNvSpPr>
            <a:spLocks noChangeArrowheads="1"/>
          </p:cNvSpPr>
          <p:nvPr/>
        </p:nvSpPr>
        <p:spPr bwMode="auto">
          <a:xfrm>
            <a:off x="7321818" y="2182813"/>
            <a:ext cx="1271055" cy="828432"/>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smtClean="0">
                <a:solidFill>
                  <a:srgbClr val="862110"/>
                </a:solidFill>
                <a:latin typeface="Calibri" pitchFamily="-84" charset="0"/>
              </a:rPr>
              <a:t>Property</a:t>
            </a:r>
            <a:endParaRPr lang="en-US" altLang="en-US" sz="2400" dirty="0">
              <a:solidFill>
                <a:srgbClr val="862110"/>
              </a:solidFill>
              <a:latin typeface="Calibri" pitchFamily="-84" charset="0"/>
            </a:endParaRPr>
          </a:p>
          <a:p>
            <a:pPr algn="ctr"/>
            <a:r>
              <a:rPr lang="en-US" altLang="en-US" sz="2400" dirty="0">
                <a:solidFill>
                  <a:srgbClr val="862110"/>
                </a:solidFill>
                <a:latin typeface="Calibri" pitchFamily="-84" charset="0"/>
              </a:rPr>
              <a:t>taxes</a:t>
            </a:r>
          </a:p>
        </p:txBody>
      </p:sp>
      <p:sp>
        <p:nvSpPr>
          <p:cNvPr id="121869" name="Rectangle 13"/>
          <p:cNvSpPr>
            <a:spLocks noChangeArrowheads="1"/>
          </p:cNvSpPr>
          <p:nvPr/>
        </p:nvSpPr>
        <p:spPr bwMode="auto">
          <a:xfrm>
            <a:off x="7224713" y="3733800"/>
            <a:ext cx="1401762" cy="828675"/>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Surveying</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fees</a:t>
            </a:r>
          </a:p>
        </p:txBody>
      </p:sp>
      <p:sp>
        <p:nvSpPr>
          <p:cNvPr id="121870" name="Rectangle 14"/>
          <p:cNvSpPr>
            <a:spLocks noChangeArrowheads="1"/>
          </p:cNvSpPr>
          <p:nvPr/>
        </p:nvSpPr>
        <p:spPr bwMode="auto">
          <a:xfrm>
            <a:off x="2325688" y="4914900"/>
            <a:ext cx="3784600" cy="458788"/>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Title search and transfer fees</a:t>
            </a:r>
          </a:p>
        </p:txBody>
      </p:sp>
      <p:sp>
        <p:nvSpPr>
          <p:cNvPr id="121871" name="Rectangle 15"/>
          <p:cNvSpPr>
            <a:spLocks noGrp="1" noChangeArrowheads="1"/>
          </p:cNvSpPr>
          <p:nvPr>
            <p:ph type="title"/>
          </p:nvPr>
        </p:nvSpPr>
        <p:spPr>
          <a:xfrm>
            <a:off x="457200" y="457200"/>
            <a:ext cx="8229600" cy="960438"/>
          </a:xfrm>
        </p:spPr>
        <p:txBody>
          <a:bodyPr/>
          <a:lstStyle/>
          <a:p>
            <a:pPr eaLnBrk="1" hangingPunct="1"/>
            <a:r>
              <a:rPr lang="en-US" altLang="en-US" b="1" dirty="0" smtClean="0">
                <a:ea typeface="ＭＳ Ｐゴシック" pitchFamily="-84" charset="-128"/>
                <a:cs typeface="Arial" charset="0"/>
              </a:rPr>
              <a:t>Land</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Slide Number Placeholder 18"/>
          <p:cNvSpPr>
            <a:spLocks noGrp="1"/>
          </p:cNvSpPr>
          <p:nvPr>
            <p:ph type="sldNum" sz="quarter" idx="12"/>
          </p:nvPr>
        </p:nvSpPr>
        <p:spPr/>
        <p:txBody>
          <a:bodyPr/>
          <a:lstStyle/>
          <a:p>
            <a:pPr>
              <a:defRPr/>
            </a:pPr>
            <a:fld id="{0D145355-2B45-4605-A47E-A826A3C68F26}" type="slidenum">
              <a:rPr lang="en-US" smtClean="0"/>
              <a:pPr>
                <a:defRPr/>
              </a:pPr>
              <a:t>10</a:t>
            </a:fld>
            <a:endParaRPr lang="en-US" dirty="0"/>
          </a:p>
        </p:txBody>
      </p:sp>
      <p:sp>
        <p:nvSpPr>
          <p:cNvPr id="2" name="Oval 1"/>
          <p:cNvSpPr/>
          <p:nvPr/>
        </p:nvSpPr>
        <p:spPr>
          <a:xfrm>
            <a:off x="3767667" y="2853267"/>
            <a:ext cx="1524000" cy="1413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Land</a:t>
            </a:r>
            <a:endParaRPr lang="en-US" sz="2800" b="1" dirty="0">
              <a:solidFill>
                <a:srgbClr val="FF0000"/>
              </a:solidFill>
            </a:endParaRPr>
          </a:p>
        </p:txBody>
      </p:sp>
      <p:sp>
        <p:nvSpPr>
          <p:cNvPr id="20" name="Rounded Rectangle 19"/>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cost principle for computing the cost of plant assets.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title"/>
          </p:nvPr>
        </p:nvSpPr>
        <p:spPr/>
        <p:txBody>
          <a:bodyPr/>
          <a:lstStyle/>
          <a:p>
            <a:pPr eaLnBrk="1" hangingPunct="1"/>
            <a:r>
              <a:rPr lang="en-US" altLang="en-US" b="1" dirty="0" smtClean="0">
                <a:ea typeface="ＭＳ Ｐゴシック" pitchFamily="-84" charset="-128"/>
                <a:cs typeface="Arial" charset="0"/>
              </a:rPr>
              <a:t>Lump-Sum Purchase</a:t>
            </a:r>
          </a:p>
        </p:txBody>
      </p:sp>
      <p:sp>
        <p:nvSpPr>
          <p:cNvPr id="21507" name="Rectangle 2"/>
          <p:cNvSpPr>
            <a:spLocks noGrp="1" noChangeArrowheads="1"/>
          </p:cNvSpPr>
          <p:nvPr>
            <p:ph type="body" idx="4294967295"/>
          </p:nvPr>
        </p:nvSpPr>
        <p:spPr>
          <a:xfrm>
            <a:off x="304800" y="2447925"/>
            <a:ext cx="8589963" cy="1666874"/>
          </a:xfrm>
          <a:solidFill>
            <a:schemeClr val="bg2">
              <a:lumMod val="75000"/>
            </a:schemeClr>
          </a:solidFill>
          <a:ln w="28575" cap="flat">
            <a:solidFill>
              <a:srgbClr val="7D60A0"/>
            </a:solidFill>
            <a:headEnd type="none" w="med" len="med"/>
            <a:tailEnd type="none" w="med" len="med"/>
          </a:ln>
          <a:effectLst>
            <a:outerShdw dist="38100" dir="2700000" algn="br" rotWithShape="0">
              <a:srgbClr val="000000">
                <a:alpha val="42998"/>
              </a:srgbClr>
            </a:outerShdw>
          </a:effectLst>
        </p:spPr>
        <p:txBody>
          <a:bodyPr lIns="90488" tIns="44450" rIns="90488" bIns="44450" rtlCol="0">
            <a:normAutofit fontScale="92500"/>
          </a:bodyPr>
          <a:lstStyle/>
          <a:p>
            <a:pPr marL="0" eaLnBrk="1" fontAlgn="auto" hangingPunct="1">
              <a:spcAft>
                <a:spcPts val="0"/>
              </a:spcAft>
              <a:buFont typeface="Wingdings" pitchFamily="-84" charset="2"/>
              <a:buNone/>
              <a:defRPr/>
            </a:pPr>
            <a:r>
              <a:rPr lang="en-US" altLang="en-US" sz="2600" dirty="0" smtClean="0">
                <a:solidFill>
                  <a:srgbClr val="000000"/>
                </a:solidFill>
                <a:ea typeface="ＭＳ Ｐゴシック" pitchFamily="-84" charset="-128"/>
                <a:cs typeface="Arial" charset="0"/>
              </a:rPr>
              <a:t>CarMax paid $90,000 cash to acquire a group of items consisting of land appraised at $30,000, land improvements appraised at $10,000, and a building appraised at $60,000. The $90,000 cost will be allocated on the basis of appraised values as shown:</a:t>
            </a:r>
          </a:p>
        </p:txBody>
      </p:sp>
      <p:sp>
        <p:nvSpPr>
          <p:cNvPr id="11268" name="Text Box 4"/>
          <p:cNvSpPr txBox="1">
            <a:spLocks noChangeArrowheads="1"/>
          </p:cNvSpPr>
          <p:nvPr/>
        </p:nvSpPr>
        <p:spPr bwMode="auto">
          <a:xfrm>
            <a:off x="304800" y="1295400"/>
            <a:ext cx="8458200" cy="892175"/>
          </a:xfrm>
          <a:prstGeom prst="rect">
            <a:avLst/>
          </a:prstGeom>
          <a:solidFill>
            <a:srgbClr val="FFFFCC"/>
          </a:solidFill>
          <a:ln w="9525">
            <a:solidFill>
              <a:schemeClr val="tx1"/>
            </a:solidFill>
            <a:miter lim="800000"/>
            <a:headEnd/>
            <a:tailEnd/>
          </a:ln>
          <a:effectLst>
            <a:outerShdw blurRad="63500" dist="38099" dir="2700000" algn="ctr" rotWithShape="0">
              <a:schemeClr val="tx2">
                <a:alpha val="74997"/>
              </a:schemeClr>
            </a:outerShdw>
          </a:effectLst>
        </p:spPr>
        <p:txBody>
          <a:bodyPr>
            <a:spAutoFit/>
          </a:bodyPr>
          <a:lstStyle/>
          <a:p>
            <a:pPr algn="ctr">
              <a:defRPr/>
            </a:pPr>
            <a:r>
              <a:rPr lang="en-US" sz="2600" dirty="0">
                <a:solidFill>
                  <a:srgbClr val="663300"/>
                </a:solidFill>
                <a:latin typeface="Calibri" pitchFamily="-84" charset="0"/>
              </a:rPr>
              <a:t>The total cost of a combined purchase of land and building is </a:t>
            </a:r>
            <a:r>
              <a:rPr lang="en-US" sz="2600" dirty="0" smtClean="0">
                <a:solidFill>
                  <a:srgbClr val="663300"/>
                </a:solidFill>
                <a:latin typeface="Calibri" pitchFamily="-84" charset="0"/>
              </a:rPr>
              <a:t>allocated based </a:t>
            </a:r>
            <a:r>
              <a:rPr lang="en-US" sz="2600" dirty="0">
                <a:solidFill>
                  <a:srgbClr val="663300"/>
                </a:solidFill>
                <a:latin typeface="Calibri" pitchFamily="-84" charset="0"/>
              </a:rPr>
              <a:t>of their </a:t>
            </a:r>
            <a:r>
              <a:rPr lang="en-US" sz="2600" dirty="0">
                <a:solidFill>
                  <a:srgbClr val="0033CC"/>
                </a:solidFill>
                <a:latin typeface="Calibri" pitchFamily="-84" charset="0"/>
              </a:rPr>
              <a:t>relative fair market values</a:t>
            </a:r>
            <a:r>
              <a:rPr lang="en-US" sz="2600" dirty="0">
                <a:solidFill>
                  <a:srgbClr val="663300"/>
                </a:solidFill>
                <a:latin typeface="Calibri" pitchFamily="-84" charset="0"/>
              </a:rPr>
              <a:t>.</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D145355-2B45-4605-A47E-A826A3C68F26}" type="slidenum">
              <a:rPr lang="en-US" smtClean="0"/>
              <a:pPr>
                <a:defRPr/>
              </a:pPr>
              <a:t>11</a:t>
            </a:fld>
            <a:endParaRPr lang="en-US" dirty="0"/>
          </a:p>
        </p:txBody>
      </p:sp>
      <p:sp>
        <p:nvSpPr>
          <p:cNvPr id="10" name="TextBox 9"/>
          <p:cNvSpPr txBox="1"/>
          <p:nvPr/>
        </p:nvSpPr>
        <p:spPr>
          <a:xfrm>
            <a:off x="8132763" y="634424"/>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 10.4</a:t>
            </a:r>
            <a:endParaRPr lang="en-US" sz="1600" kern="0" dirty="0">
              <a:latin typeface="Berlin Sans FB" panose="020E0602020502020306" pitchFamily="34" charset="0"/>
            </a:endParaRPr>
          </a:p>
        </p:txBody>
      </p:sp>
      <p:sp>
        <p:nvSpPr>
          <p:cNvPr id="11" name="Rounded Rectangle 10"/>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cost principle for computing the cost of plant assets.</a:t>
            </a:r>
          </a:p>
        </p:txBody>
      </p:sp>
      <p:pic>
        <p:nvPicPr>
          <p:cNvPr id="2" name="Picture 1"/>
          <p:cNvPicPr>
            <a:picLocks noChangeAspect="1"/>
          </p:cNvPicPr>
          <p:nvPr/>
        </p:nvPicPr>
        <p:blipFill>
          <a:blip r:embed="rId3"/>
          <a:stretch>
            <a:fillRect/>
          </a:stretch>
        </p:blipFill>
        <p:spPr>
          <a:xfrm>
            <a:off x="560825" y="4429126"/>
            <a:ext cx="8115089" cy="1317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10-1</a:t>
            </a:r>
            <a:endParaRPr lang="en-US" sz="2400" b="1" dirty="0">
              <a:solidFill>
                <a:prstClr val="white"/>
              </a:solidFill>
            </a:endParaRPr>
          </a:p>
        </p:txBody>
      </p:sp>
      <p:sp>
        <p:nvSpPr>
          <p:cNvPr id="6" name="Rectangle 5"/>
          <p:cNvSpPr>
            <a:spLocks noChangeArrowheads="1"/>
          </p:cNvSpPr>
          <p:nvPr/>
        </p:nvSpPr>
        <p:spPr bwMode="auto">
          <a:xfrm>
            <a:off x="2322513" y="2552700"/>
            <a:ext cx="4498975" cy="2270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2362200" y="2789238"/>
            <a:ext cx="1614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Gross purchase price</a:t>
            </a:r>
            <a:endParaRPr lang="en-US" dirty="0" smtClean="0">
              <a:solidFill>
                <a:prstClr val="black"/>
              </a:solidFill>
              <a:cs typeface="+mn-cs"/>
            </a:endParaRPr>
          </a:p>
        </p:txBody>
      </p:sp>
      <p:sp>
        <p:nvSpPr>
          <p:cNvPr id="8" name="Rectangle 7"/>
          <p:cNvSpPr>
            <a:spLocks noChangeArrowheads="1"/>
          </p:cNvSpPr>
          <p:nvPr/>
        </p:nvSpPr>
        <p:spPr bwMode="auto">
          <a:xfrm>
            <a:off x="6054725" y="2789238"/>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$700,000</a:t>
            </a:r>
            <a:endParaRPr lang="en-US" dirty="0" smtClean="0">
              <a:solidFill>
                <a:prstClr val="black"/>
              </a:solidFill>
              <a:cs typeface="+mn-cs"/>
            </a:endParaRPr>
          </a:p>
        </p:txBody>
      </p:sp>
      <p:sp>
        <p:nvSpPr>
          <p:cNvPr id="9" name="Rectangle 8"/>
          <p:cNvSpPr>
            <a:spLocks noChangeArrowheads="1"/>
          </p:cNvSpPr>
          <p:nvPr/>
        </p:nvSpPr>
        <p:spPr bwMode="auto">
          <a:xfrm>
            <a:off x="2362200" y="2995613"/>
            <a:ext cx="7366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Sales tax</a:t>
            </a:r>
            <a:endParaRPr lang="en-US" dirty="0" smtClean="0">
              <a:solidFill>
                <a:prstClr val="black"/>
              </a:solidFill>
              <a:cs typeface="+mn-cs"/>
            </a:endParaRPr>
          </a:p>
        </p:txBody>
      </p:sp>
      <p:sp>
        <p:nvSpPr>
          <p:cNvPr id="10" name="Rectangle 9"/>
          <p:cNvSpPr>
            <a:spLocks noChangeArrowheads="1"/>
          </p:cNvSpPr>
          <p:nvPr/>
        </p:nvSpPr>
        <p:spPr bwMode="auto">
          <a:xfrm>
            <a:off x="6237288" y="299561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49,000</a:t>
            </a:r>
            <a:endParaRPr lang="en-US" dirty="0" smtClean="0">
              <a:solidFill>
                <a:prstClr val="black"/>
              </a:solidFill>
              <a:cs typeface="+mn-cs"/>
            </a:endParaRPr>
          </a:p>
        </p:txBody>
      </p:sp>
      <p:sp>
        <p:nvSpPr>
          <p:cNvPr id="11" name="Rectangle 10"/>
          <p:cNvSpPr>
            <a:spLocks noChangeArrowheads="1"/>
          </p:cNvSpPr>
          <p:nvPr/>
        </p:nvSpPr>
        <p:spPr bwMode="auto">
          <a:xfrm>
            <a:off x="2362200" y="3201988"/>
            <a:ext cx="18462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Purchase discount taken</a:t>
            </a:r>
            <a:endParaRPr lang="en-US" dirty="0" smtClean="0">
              <a:solidFill>
                <a:prstClr val="black"/>
              </a:solidFill>
              <a:cs typeface="+mn-cs"/>
            </a:endParaRPr>
          </a:p>
        </p:txBody>
      </p:sp>
      <p:sp>
        <p:nvSpPr>
          <p:cNvPr id="12" name="Rectangle 11"/>
          <p:cNvSpPr>
            <a:spLocks noChangeArrowheads="1"/>
          </p:cNvSpPr>
          <p:nvPr/>
        </p:nvSpPr>
        <p:spPr bwMode="auto">
          <a:xfrm>
            <a:off x="6186488" y="3201988"/>
            <a:ext cx="676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(21,000)</a:t>
            </a:r>
            <a:endParaRPr lang="en-US" dirty="0" smtClean="0">
              <a:solidFill>
                <a:prstClr val="black"/>
              </a:solidFill>
              <a:cs typeface="+mn-cs"/>
            </a:endParaRPr>
          </a:p>
        </p:txBody>
      </p:sp>
      <p:sp>
        <p:nvSpPr>
          <p:cNvPr id="13" name="Rectangle 12"/>
          <p:cNvSpPr>
            <a:spLocks noChangeArrowheads="1"/>
          </p:cNvSpPr>
          <p:nvPr/>
        </p:nvSpPr>
        <p:spPr bwMode="auto">
          <a:xfrm>
            <a:off x="2362200" y="3408363"/>
            <a:ext cx="2451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Freight cost (FOB shipping point)</a:t>
            </a:r>
            <a:endParaRPr lang="en-US" dirty="0" smtClean="0">
              <a:solidFill>
                <a:prstClr val="black"/>
              </a:solidFill>
              <a:cs typeface="+mn-cs"/>
            </a:endParaRPr>
          </a:p>
        </p:txBody>
      </p:sp>
      <p:sp>
        <p:nvSpPr>
          <p:cNvPr id="14" name="Rectangle 13"/>
          <p:cNvSpPr>
            <a:spLocks noChangeArrowheads="1"/>
          </p:cNvSpPr>
          <p:nvPr/>
        </p:nvSpPr>
        <p:spPr bwMode="auto">
          <a:xfrm>
            <a:off x="6327775" y="34083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3,500</a:t>
            </a:r>
            <a:endParaRPr lang="en-US" dirty="0" smtClean="0">
              <a:solidFill>
                <a:prstClr val="black"/>
              </a:solidFill>
              <a:cs typeface="+mn-cs"/>
            </a:endParaRPr>
          </a:p>
        </p:txBody>
      </p:sp>
      <p:sp>
        <p:nvSpPr>
          <p:cNvPr id="15" name="Rectangle 14"/>
          <p:cNvSpPr>
            <a:spLocks noChangeArrowheads="1"/>
          </p:cNvSpPr>
          <p:nvPr/>
        </p:nvSpPr>
        <p:spPr bwMode="auto">
          <a:xfrm>
            <a:off x="2362200" y="3614738"/>
            <a:ext cx="1746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Normal assembly costs</a:t>
            </a:r>
            <a:endParaRPr lang="en-US" dirty="0" smtClean="0">
              <a:solidFill>
                <a:prstClr val="black"/>
              </a:solidFill>
              <a:cs typeface="+mn-cs"/>
            </a:endParaRPr>
          </a:p>
        </p:txBody>
      </p:sp>
      <p:sp>
        <p:nvSpPr>
          <p:cNvPr id="16" name="Rectangle 15"/>
          <p:cNvSpPr>
            <a:spLocks noChangeArrowheads="1"/>
          </p:cNvSpPr>
          <p:nvPr/>
        </p:nvSpPr>
        <p:spPr bwMode="auto">
          <a:xfrm>
            <a:off x="6327775" y="36147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3,000</a:t>
            </a:r>
            <a:endParaRPr lang="en-US" dirty="0" smtClean="0">
              <a:solidFill>
                <a:prstClr val="black"/>
              </a:solidFill>
              <a:cs typeface="+mn-cs"/>
            </a:endParaRPr>
          </a:p>
        </p:txBody>
      </p:sp>
      <p:sp>
        <p:nvSpPr>
          <p:cNvPr id="17" name="Rectangle 16"/>
          <p:cNvSpPr>
            <a:spLocks noChangeArrowheads="1"/>
          </p:cNvSpPr>
          <p:nvPr/>
        </p:nvSpPr>
        <p:spPr bwMode="auto">
          <a:xfrm>
            <a:off x="2362200" y="3821113"/>
            <a:ext cx="2128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Necessary machine platform</a:t>
            </a:r>
            <a:endParaRPr lang="en-US" dirty="0" smtClean="0">
              <a:solidFill>
                <a:prstClr val="black"/>
              </a:solidFill>
              <a:cs typeface="+mn-cs"/>
            </a:endParaRPr>
          </a:p>
        </p:txBody>
      </p:sp>
      <p:sp>
        <p:nvSpPr>
          <p:cNvPr id="18" name="Rectangle 17"/>
          <p:cNvSpPr>
            <a:spLocks noChangeArrowheads="1"/>
          </p:cNvSpPr>
          <p:nvPr/>
        </p:nvSpPr>
        <p:spPr bwMode="auto">
          <a:xfrm>
            <a:off x="6327775" y="38211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2,500</a:t>
            </a:r>
            <a:endParaRPr lang="en-US" dirty="0" smtClean="0">
              <a:solidFill>
                <a:prstClr val="black"/>
              </a:solidFill>
              <a:cs typeface="+mn-cs"/>
            </a:endParaRPr>
          </a:p>
        </p:txBody>
      </p:sp>
      <p:sp>
        <p:nvSpPr>
          <p:cNvPr id="19" name="Rectangle 18"/>
          <p:cNvSpPr>
            <a:spLocks noChangeArrowheads="1"/>
          </p:cNvSpPr>
          <p:nvPr/>
        </p:nvSpPr>
        <p:spPr bwMode="auto">
          <a:xfrm>
            <a:off x="2362200" y="4027488"/>
            <a:ext cx="31686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Costs of parts used in maintaining machine</a:t>
            </a:r>
            <a:endParaRPr lang="en-US" dirty="0" smtClean="0">
              <a:solidFill>
                <a:prstClr val="black"/>
              </a:solidFill>
              <a:cs typeface="+mn-cs"/>
            </a:endParaRPr>
          </a:p>
        </p:txBody>
      </p:sp>
      <p:sp>
        <p:nvSpPr>
          <p:cNvPr id="20" name="Rectangle 19"/>
          <p:cNvSpPr>
            <a:spLocks noChangeArrowheads="1"/>
          </p:cNvSpPr>
          <p:nvPr/>
        </p:nvSpPr>
        <p:spPr bwMode="auto">
          <a:xfrm>
            <a:off x="6640513" y="402748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0</a:t>
            </a:r>
            <a:endParaRPr lang="en-US" dirty="0" smtClean="0">
              <a:solidFill>
                <a:prstClr val="black"/>
              </a:solidFill>
              <a:cs typeface="+mn-cs"/>
            </a:endParaRPr>
          </a:p>
        </p:txBody>
      </p:sp>
      <p:sp>
        <p:nvSpPr>
          <p:cNvPr id="21" name="Rectangle 20"/>
          <p:cNvSpPr>
            <a:spLocks noChangeArrowheads="1"/>
          </p:cNvSpPr>
          <p:nvPr/>
        </p:nvSpPr>
        <p:spPr bwMode="auto">
          <a:xfrm>
            <a:off x="2635250" y="4233863"/>
            <a:ext cx="15843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of new machine</a:t>
            </a:r>
            <a:endParaRPr lang="en-US" dirty="0" smtClean="0">
              <a:solidFill>
                <a:prstClr val="black"/>
              </a:solidFill>
              <a:cs typeface="+mn-cs"/>
            </a:endParaRPr>
          </a:p>
        </p:txBody>
      </p:sp>
      <p:sp>
        <p:nvSpPr>
          <p:cNvPr id="22" name="Rectangle 21"/>
          <p:cNvSpPr>
            <a:spLocks noChangeArrowheads="1"/>
          </p:cNvSpPr>
          <p:nvPr/>
        </p:nvSpPr>
        <p:spPr bwMode="auto">
          <a:xfrm>
            <a:off x="6054725" y="4233863"/>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$737,000</a:t>
            </a:r>
            <a:endParaRPr lang="en-US" dirty="0" smtClean="0">
              <a:solidFill>
                <a:prstClr val="black"/>
              </a:solidFill>
              <a:cs typeface="+mn-cs"/>
            </a:endParaRPr>
          </a:p>
        </p:txBody>
      </p:sp>
      <p:sp>
        <p:nvSpPr>
          <p:cNvPr id="23" name="Rectangle 22"/>
          <p:cNvSpPr>
            <a:spLocks noChangeArrowheads="1"/>
          </p:cNvSpPr>
          <p:nvPr/>
        </p:nvSpPr>
        <p:spPr bwMode="auto">
          <a:xfrm>
            <a:off x="1463675" y="706438"/>
            <a:ext cx="65786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Compute the amount recorded as the cost of a new machine given the following payments </a:t>
            </a:r>
            <a:endParaRPr lang="en-US" dirty="0" smtClean="0">
              <a:solidFill>
                <a:prstClr val="black"/>
              </a:solidFill>
              <a:cs typeface="+mn-cs"/>
            </a:endParaRPr>
          </a:p>
        </p:txBody>
      </p:sp>
      <p:sp>
        <p:nvSpPr>
          <p:cNvPr id="24" name="Rectangle 23"/>
          <p:cNvSpPr>
            <a:spLocks noChangeArrowheads="1"/>
          </p:cNvSpPr>
          <p:nvPr/>
        </p:nvSpPr>
        <p:spPr bwMode="auto">
          <a:xfrm>
            <a:off x="1463675" y="901700"/>
            <a:ext cx="6235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related to its purchase: gross purchase price, $700,000; sales tax, $49,000; purchase </a:t>
            </a:r>
            <a:endParaRPr lang="en-US" dirty="0" smtClean="0">
              <a:solidFill>
                <a:prstClr val="black"/>
              </a:solidFill>
              <a:cs typeface="+mn-cs"/>
            </a:endParaRPr>
          </a:p>
        </p:txBody>
      </p:sp>
      <p:sp>
        <p:nvSpPr>
          <p:cNvPr id="25" name="Rectangle 24"/>
          <p:cNvSpPr>
            <a:spLocks noChangeArrowheads="1"/>
          </p:cNvSpPr>
          <p:nvPr/>
        </p:nvSpPr>
        <p:spPr bwMode="auto">
          <a:xfrm>
            <a:off x="1463675" y="1108075"/>
            <a:ext cx="5881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discount taken, $21,000; freight cost—terms FOB shipping point, $3,500; normal </a:t>
            </a:r>
            <a:endParaRPr lang="en-US" dirty="0" smtClean="0">
              <a:solidFill>
                <a:prstClr val="black"/>
              </a:solidFill>
              <a:cs typeface="+mn-cs"/>
            </a:endParaRPr>
          </a:p>
        </p:txBody>
      </p:sp>
      <p:sp>
        <p:nvSpPr>
          <p:cNvPr id="26" name="Rectangle 25"/>
          <p:cNvSpPr>
            <a:spLocks noChangeArrowheads="1"/>
          </p:cNvSpPr>
          <p:nvPr/>
        </p:nvSpPr>
        <p:spPr bwMode="auto">
          <a:xfrm>
            <a:off x="1463675" y="1314450"/>
            <a:ext cx="6397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assembly costs, $3,000; cost of necessary machine platform, $2,500; cost of parts used </a:t>
            </a:r>
            <a:endParaRPr lang="en-US" dirty="0" smtClean="0">
              <a:solidFill>
                <a:prstClr val="black"/>
              </a:solidFill>
              <a:cs typeface="+mn-cs"/>
            </a:endParaRPr>
          </a:p>
        </p:txBody>
      </p:sp>
      <p:sp>
        <p:nvSpPr>
          <p:cNvPr id="27" name="Rectangle 26"/>
          <p:cNvSpPr>
            <a:spLocks noChangeArrowheads="1"/>
          </p:cNvSpPr>
          <p:nvPr/>
        </p:nvSpPr>
        <p:spPr bwMode="auto">
          <a:xfrm>
            <a:off x="1463675" y="1520825"/>
            <a:ext cx="2360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 maintaining machine, $4,200.</a:t>
            </a:r>
            <a:endParaRPr lang="en-US" dirty="0" smtClean="0">
              <a:solidFill>
                <a:prstClr val="black"/>
              </a:solidFill>
              <a:cs typeface="+mn-cs"/>
            </a:endParaRPr>
          </a:p>
        </p:txBody>
      </p:sp>
      <p:sp>
        <p:nvSpPr>
          <p:cNvPr id="28" name="Rectangle 27"/>
          <p:cNvSpPr>
            <a:spLocks noChangeArrowheads="1"/>
          </p:cNvSpPr>
          <p:nvPr/>
        </p:nvSpPr>
        <p:spPr bwMode="auto">
          <a:xfrm>
            <a:off x="1463675" y="1944688"/>
            <a:ext cx="1855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Measurement Principle</a:t>
            </a:r>
            <a:endParaRPr lang="en-US" dirty="0" smtClean="0">
              <a:solidFill>
                <a:prstClr val="black"/>
              </a:solidFill>
              <a:cs typeface="+mn-cs"/>
            </a:endParaRPr>
          </a:p>
        </p:txBody>
      </p:sp>
      <p:sp>
        <p:nvSpPr>
          <p:cNvPr id="29" name="Rectangle 28"/>
          <p:cNvSpPr>
            <a:spLocks noChangeArrowheads="1"/>
          </p:cNvSpPr>
          <p:nvPr/>
        </p:nvSpPr>
        <p:spPr bwMode="auto">
          <a:xfrm>
            <a:off x="3273425" y="1944688"/>
            <a:ext cx="4651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(Cost Principle) requires that assets be valued at all necessary </a:t>
            </a:r>
            <a:endParaRPr lang="en-US" dirty="0" smtClean="0">
              <a:solidFill>
                <a:prstClr val="black"/>
              </a:solidFill>
              <a:cs typeface="+mn-cs"/>
            </a:endParaRPr>
          </a:p>
        </p:txBody>
      </p:sp>
      <p:sp>
        <p:nvSpPr>
          <p:cNvPr id="30" name="Rectangle 29"/>
          <p:cNvSpPr>
            <a:spLocks noChangeArrowheads="1"/>
          </p:cNvSpPr>
          <p:nvPr/>
        </p:nvSpPr>
        <p:spPr bwMode="auto">
          <a:xfrm>
            <a:off x="1463675" y="2149475"/>
            <a:ext cx="392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costs to get the asset ready for its intended purpose.  </a:t>
            </a:r>
            <a:endParaRPr lang="en-US" dirty="0" smtClean="0">
              <a:solidFill>
                <a:prstClr val="black"/>
              </a:solidFill>
              <a:cs typeface="+mn-cs"/>
            </a:endParaRPr>
          </a:p>
        </p:txBody>
      </p:sp>
      <p:sp>
        <p:nvSpPr>
          <p:cNvPr id="31" name="Rectangle 30"/>
          <p:cNvSpPr>
            <a:spLocks noChangeArrowheads="1"/>
          </p:cNvSpPr>
          <p:nvPr/>
        </p:nvSpPr>
        <p:spPr bwMode="auto">
          <a:xfrm>
            <a:off x="2311400" y="2541588"/>
            <a:ext cx="20638" cy="238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 name="Rectangle 31"/>
          <p:cNvSpPr>
            <a:spLocks noChangeArrowheads="1"/>
          </p:cNvSpPr>
          <p:nvPr/>
        </p:nvSpPr>
        <p:spPr bwMode="auto">
          <a:xfrm>
            <a:off x="6802438" y="2562225"/>
            <a:ext cx="19050" cy="217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 name="Rectangle 32"/>
          <p:cNvSpPr>
            <a:spLocks noChangeArrowheads="1"/>
          </p:cNvSpPr>
          <p:nvPr/>
        </p:nvSpPr>
        <p:spPr bwMode="auto">
          <a:xfrm>
            <a:off x="2332038" y="2541588"/>
            <a:ext cx="44894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 name="Rectangle 33"/>
          <p:cNvSpPr>
            <a:spLocks noChangeArrowheads="1"/>
          </p:cNvSpPr>
          <p:nvPr/>
        </p:nvSpPr>
        <p:spPr bwMode="auto">
          <a:xfrm>
            <a:off x="2332038" y="2759075"/>
            <a:ext cx="448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8" name="Line 34"/>
          <p:cNvSpPr>
            <a:spLocks noChangeShapeType="1"/>
          </p:cNvSpPr>
          <p:nvPr/>
        </p:nvSpPr>
        <p:spPr bwMode="auto">
          <a:xfrm>
            <a:off x="5913438" y="421322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 name="Rectangle 35"/>
          <p:cNvSpPr>
            <a:spLocks noChangeArrowheads="1"/>
          </p:cNvSpPr>
          <p:nvPr/>
        </p:nvSpPr>
        <p:spPr bwMode="auto">
          <a:xfrm>
            <a:off x="5913438" y="421322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0" name="Line 36"/>
          <p:cNvSpPr>
            <a:spLocks noChangeShapeType="1"/>
          </p:cNvSpPr>
          <p:nvPr/>
        </p:nvSpPr>
        <p:spPr bwMode="auto">
          <a:xfrm>
            <a:off x="5913438" y="44196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1" name="Rectangle 37"/>
          <p:cNvSpPr>
            <a:spLocks noChangeArrowheads="1"/>
          </p:cNvSpPr>
          <p:nvPr/>
        </p:nvSpPr>
        <p:spPr bwMode="auto">
          <a:xfrm>
            <a:off x="5913438" y="44196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2" name="Line 38"/>
          <p:cNvSpPr>
            <a:spLocks noChangeShapeType="1"/>
          </p:cNvSpPr>
          <p:nvPr/>
        </p:nvSpPr>
        <p:spPr bwMode="auto">
          <a:xfrm>
            <a:off x="5913438" y="4440238"/>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3" name="Rectangle 39"/>
          <p:cNvSpPr>
            <a:spLocks noChangeArrowheads="1"/>
          </p:cNvSpPr>
          <p:nvPr/>
        </p:nvSpPr>
        <p:spPr bwMode="auto">
          <a:xfrm>
            <a:off x="5913438" y="444023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 name="Slide Number Placeholder 38"/>
          <p:cNvSpPr>
            <a:spLocks noGrp="1"/>
          </p:cNvSpPr>
          <p:nvPr>
            <p:ph type="sldNum" sz="quarter" idx="12"/>
          </p:nvPr>
        </p:nvSpPr>
        <p:spPr/>
        <p:txBody>
          <a:bodyPr/>
          <a:lstStyle/>
          <a:p>
            <a:pPr>
              <a:defRPr/>
            </a:pPr>
            <a:fld id="{7B6EBF7A-A93F-4001-9929-3F3D87CBC713}" type="slidenum">
              <a:rPr lang="en-US" smtClean="0"/>
              <a:pPr>
                <a:defRPr/>
              </a:pPr>
              <a:t>12</a:t>
            </a:fld>
            <a:endParaRPr lang="en-US" dirty="0"/>
          </a:p>
        </p:txBody>
      </p:sp>
      <p:sp>
        <p:nvSpPr>
          <p:cNvPr id="40" name="Rounded Rectangle 39"/>
          <p:cNvSpPr/>
          <p:nvPr/>
        </p:nvSpPr>
        <p:spPr>
          <a:xfrm>
            <a:off x="0" y="6535622"/>
            <a:ext cx="8243888"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depreciation using the straight-line, units-of-production, and declining-balance methods.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childTnLst>
                                </p:cTn>
                              </p:par>
                              <p:par>
                                <p:cTn id="87" presetID="10" presetClass="entr" presetSubtype="0" fill="hold" nodeType="with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500"/>
                                        <p:tgtEl>
                                          <p:spTgt spid="6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childTnLst>
                                </p:cTn>
                              </p:par>
                              <p:par>
                                <p:cTn id="93" presetID="10" presetClass="entr" presetSubtype="0" fill="hold"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500"/>
                                        <p:tgtEl>
                                          <p:spTgt spid="7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fade">
                                      <p:cBhvr>
                                        <p:cTn id="98" dur="500"/>
                                        <p:tgtEl>
                                          <p:spTgt spid="71"/>
                                        </p:tgtEl>
                                      </p:cBhvr>
                                    </p:animEffect>
                                  </p:childTnLst>
                                </p:cTn>
                              </p:par>
                              <p:par>
                                <p:cTn id="99" presetID="10" presetClass="entr" presetSubtype="0" fill="hold"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500"/>
                                        <p:tgtEl>
                                          <p:spTgt spid="7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19" grpId="1"/>
      <p:bldP spid="20" grpId="0"/>
      <p:bldP spid="20" grpId="1"/>
      <p:bldP spid="21" grpId="0"/>
      <p:bldP spid="22" grpId="0"/>
      <p:bldP spid="28" grpId="0"/>
      <p:bldP spid="29" grpId="0"/>
      <p:bldP spid="30" grpId="0"/>
      <p:bldP spid="31" grpId="0" animBg="1"/>
      <p:bldP spid="64" grpId="0" animBg="1"/>
      <p:bldP spid="65" grpId="0" animBg="1"/>
      <p:bldP spid="66" grpId="0" animBg="1"/>
      <p:bldP spid="69" grpId="0" animBg="1"/>
      <p:bldP spid="71" grpId="0" animBg="1"/>
      <p:bldP spid="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P1:	</a:t>
            </a:r>
            <a:br>
              <a:rPr lang="en-US" altLang="en-US" dirty="0" smtClean="0"/>
            </a:br>
            <a:r>
              <a:rPr lang="en-US" dirty="0" smtClean="0"/>
              <a:t>Compute </a:t>
            </a:r>
            <a:r>
              <a:rPr lang="en-US" dirty="0"/>
              <a:t>and record depreciation using the straight-line, units-of-production, and declining-balance methods.</a:t>
            </a:r>
            <a:br>
              <a:rPr lang="en-US" dirty="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52370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reeform 2"/>
          <p:cNvSpPr>
            <a:spLocks/>
          </p:cNvSpPr>
          <p:nvPr/>
        </p:nvSpPr>
        <p:spPr bwMode="auto">
          <a:xfrm>
            <a:off x="3783013" y="2971800"/>
            <a:ext cx="1017587" cy="1143000"/>
          </a:xfrm>
          <a:custGeom>
            <a:avLst/>
            <a:gdLst>
              <a:gd name="T0" fmla="*/ 2147483647 w 625"/>
              <a:gd name="T1" fmla="*/ 2147483647 h 529"/>
              <a:gd name="T2" fmla="*/ 2147483647 w 625"/>
              <a:gd name="T3" fmla="*/ 2147483647 h 529"/>
              <a:gd name="T4" fmla="*/ 2147483647 w 625"/>
              <a:gd name="T5" fmla="*/ 2147483647 h 529"/>
              <a:gd name="T6" fmla="*/ 2147483647 w 625"/>
              <a:gd name="T7" fmla="*/ 2147483647 h 529"/>
              <a:gd name="T8" fmla="*/ 2147483647 w 625"/>
              <a:gd name="T9" fmla="*/ 2147483647 h 529"/>
              <a:gd name="T10" fmla="*/ 2147483647 w 625"/>
              <a:gd name="T11" fmla="*/ 2147483647 h 529"/>
              <a:gd name="T12" fmla="*/ 2147483647 w 625"/>
              <a:gd name="T13" fmla="*/ 2147483647 h 529"/>
              <a:gd name="T14" fmla="*/ 2147483647 w 625"/>
              <a:gd name="T15" fmla="*/ 2147483647 h 529"/>
              <a:gd name="T16" fmla="*/ 2147483647 w 625"/>
              <a:gd name="T17" fmla="*/ 2147483647 h 529"/>
              <a:gd name="T18" fmla="*/ 2147483647 w 625"/>
              <a:gd name="T19" fmla="*/ 2147483647 h 529"/>
              <a:gd name="T20" fmla="*/ 2147483647 w 625"/>
              <a:gd name="T21" fmla="*/ 2147483647 h 529"/>
              <a:gd name="T22" fmla="*/ 2147483647 w 625"/>
              <a:gd name="T23" fmla="*/ 2147483647 h 529"/>
              <a:gd name="T24" fmla="*/ 2147483647 w 625"/>
              <a:gd name="T25" fmla="*/ 2147483647 h 529"/>
              <a:gd name="T26" fmla="*/ 0 w 625"/>
              <a:gd name="T27" fmla="*/ 0 h 529"/>
              <a:gd name="T28" fmla="*/ 2147483647 w 625"/>
              <a:gd name="T29" fmla="*/ 0 h 529"/>
              <a:gd name="T30" fmla="*/ 2147483647 w 625"/>
              <a:gd name="T31" fmla="*/ 2147483647 h 529"/>
              <a:gd name="T32" fmla="*/ 2147483647 w 625"/>
              <a:gd name="T33" fmla="*/ 2147483647 h 529"/>
              <a:gd name="T34" fmla="*/ 2147483647 w 625"/>
              <a:gd name="T35" fmla="*/ 2147483647 h 529"/>
              <a:gd name="T36" fmla="*/ 2147483647 w 625"/>
              <a:gd name="T37" fmla="*/ 2147483647 h 529"/>
              <a:gd name="T38" fmla="*/ 2147483647 w 625"/>
              <a:gd name="T39" fmla="*/ 2147483647 h 529"/>
              <a:gd name="T40" fmla="*/ 2147483647 w 625"/>
              <a:gd name="T41" fmla="*/ 2147483647 h 529"/>
              <a:gd name="T42" fmla="*/ 2147483647 w 625"/>
              <a:gd name="T43" fmla="*/ 2147483647 h 529"/>
              <a:gd name="T44" fmla="*/ 2147483647 w 625"/>
              <a:gd name="T45" fmla="*/ 2147483647 h 529"/>
              <a:gd name="T46" fmla="*/ 2147483647 w 625"/>
              <a:gd name="T47" fmla="*/ 2147483647 h 529"/>
              <a:gd name="T48" fmla="*/ 2147483647 w 625"/>
              <a:gd name="T49" fmla="*/ 2147483647 h 529"/>
              <a:gd name="T50" fmla="*/ 2147483647 w 625"/>
              <a:gd name="T51" fmla="*/ 2147483647 h 529"/>
              <a:gd name="T52" fmla="*/ 2147483647 w 625"/>
              <a:gd name="T53" fmla="*/ 2147483647 h 529"/>
              <a:gd name="T54" fmla="*/ 2147483647 w 625"/>
              <a:gd name="T55" fmla="*/ 2147483647 h 529"/>
              <a:gd name="T56" fmla="*/ 2147483647 w 625"/>
              <a:gd name="T57" fmla="*/ 2147483647 h 529"/>
              <a:gd name="T58" fmla="*/ 2147483647 w 625"/>
              <a:gd name="T59" fmla="*/ 2147483647 h 529"/>
              <a:gd name="T60" fmla="*/ 2147483647 w 625"/>
              <a:gd name="T61" fmla="*/ 2147483647 h 529"/>
              <a:gd name="T62" fmla="*/ 2147483647 w 625"/>
              <a:gd name="T63" fmla="*/ 2147483647 h 529"/>
              <a:gd name="T64" fmla="*/ 2147483647 w 625"/>
              <a:gd name="T65" fmla="*/ 2147483647 h 5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5"/>
              <a:gd name="T100" fmla="*/ 0 h 529"/>
              <a:gd name="T101" fmla="*/ 625 w 625"/>
              <a:gd name="T102" fmla="*/ 529 h 5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5" h="529">
                <a:moveTo>
                  <a:pt x="348" y="418"/>
                </a:moveTo>
                <a:lnTo>
                  <a:pt x="347" y="381"/>
                </a:lnTo>
                <a:lnTo>
                  <a:pt x="339" y="334"/>
                </a:lnTo>
                <a:lnTo>
                  <a:pt x="328" y="288"/>
                </a:lnTo>
                <a:lnTo>
                  <a:pt x="310" y="245"/>
                </a:lnTo>
                <a:lnTo>
                  <a:pt x="290" y="203"/>
                </a:lnTo>
                <a:lnTo>
                  <a:pt x="268" y="163"/>
                </a:lnTo>
                <a:lnTo>
                  <a:pt x="240" y="126"/>
                </a:lnTo>
                <a:lnTo>
                  <a:pt x="210" y="94"/>
                </a:lnTo>
                <a:lnTo>
                  <a:pt x="177" y="66"/>
                </a:lnTo>
                <a:lnTo>
                  <a:pt x="141" y="43"/>
                </a:lnTo>
                <a:lnTo>
                  <a:pt x="103" y="24"/>
                </a:lnTo>
                <a:lnTo>
                  <a:pt x="63" y="10"/>
                </a:lnTo>
                <a:lnTo>
                  <a:pt x="0" y="0"/>
                </a:lnTo>
                <a:lnTo>
                  <a:pt x="17" y="0"/>
                </a:lnTo>
                <a:lnTo>
                  <a:pt x="101" y="9"/>
                </a:lnTo>
                <a:lnTo>
                  <a:pt x="154" y="21"/>
                </a:lnTo>
                <a:lnTo>
                  <a:pt x="207" y="37"/>
                </a:lnTo>
                <a:lnTo>
                  <a:pt x="256" y="57"/>
                </a:lnTo>
                <a:lnTo>
                  <a:pt x="303" y="81"/>
                </a:lnTo>
                <a:lnTo>
                  <a:pt x="348" y="108"/>
                </a:lnTo>
                <a:lnTo>
                  <a:pt x="388" y="139"/>
                </a:lnTo>
                <a:lnTo>
                  <a:pt x="424" y="172"/>
                </a:lnTo>
                <a:lnTo>
                  <a:pt x="454" y="209"/>
                </a:lnTo>
                <a:lnTo>
                  <a:pt x="483" y="249"/>
                </a:lnTo>
                <a:lnTo>
                  <a:pt x="504" y="290"/>
                </a:lnTo>
                <a:lnTo>
                  <a:pt x="520" y="332"/>
                </a:lnTo>
                <a:lnTo>
                  <a:pt x="530" y="374"/>
                </a:lnTo>
                <a:lnTo>
                  <a:pt x="537" y="418"/>
                </a:lnTo>
                <a:lnTo>
                  <a:pt x="624" y="419"/>
                </a:lnTo>
                <a:lnTo>
                  <a:pt x="441" y="528"/>
                </a:lnTo>
                <a:lnTo>
                  <a:pt x="256" y="419"/>
                </a:lnTo>
                <a:lnTo>
                  <a:pt x="348" y="418"/>
                </a:lnTo>
              </a:path>
            </a:pathLst>
          </a:custGeom>
          <a:solidFill>
            <a:srgbClr val="FF0000"/>
          </a:solidFill>
          <a:ln w="12700" cap="rnd">
            <a:solidFill>
              <a:schemeClr val="tx1"/>
            </a:solidFill>
            <a:round/>
            <a:headEnd/>
            <a:tailEnd/>
          </a:ln>
          <a:effectLst>
            <a:outerShdw dist="35921" dir="2700000" algn="ctr" rotWithShape="0">
              <a:schemeClr val="tx2"/>
            </a:outerShdw>
          </a:effectLst>
        </p:spPr>
        <p:txBody>
          <a:bodyPr/>
          <a:lstStyle/>
          <a:p>
            <a:endParaRPr lang="en-US" dirty="0"/>
          </a:p>
        </p:txBody>
      </p:sp>
      <p:sp>
        <p:nvSpPr>
          <p:cNvPr id="124931" name="Rectangle 3"/>
          <p:cNvSpPr>
            <a:spLocks noChangeArrowheads="1"/>
          </p:cNvSpPr>
          <p:nvPr/>
        </p:nvSpPr>
        <p:spPr bwMode="auto">
          <a:xfrm>
            <a:off x="304800" y="1981200"/>
            <a:ext cx="8343900" cy="1377950"/>
          </a:xfrm>
          <a:prstGeom prst="rect">
            <a:avLst/>
          </a:prstGeom>
          <a:solidFill>
            <a:srgbClr val="C4BD97"/>
          </a:solidFill>
          <a:ln w="12700">
            <a:solidFill>
              <a:srgbClr val="984807"/>
            </a:solidFill>
            <a:miter lim="800000"/>
            <a:headEnd/>
            <a:tailEnd/>
          </a:ln>
          <a:effectLst>
            <a:outerShdw dist="38100" dir="2700000" algn="br" rotWithShape="0">
              <a:srgbClr val="808080">
                <a:alpha val="42998"/>
              </a:srgbClr>
            </a:outerShdw>
          </a:effectLst>
        </p:spPr>
        <p:txBody>
          <a:bodyPr lIns="90488" tIns="44450" rIns="90488" bIns="44450">
            <a:spAutoFit/>
          </a:bodyPr>
          <a:lstStyle/>
          <a:p>
            <a:pPr algn="ctr">
              <a:lnSpc>
                <a:spcPct val="90000"/>
              </a:lnSpc>
              <a:spcBef>
                <a:spcPct val="40000"/>
              </a:spcBef>
            </a:pPr>
            <a:r>
              <a:rPr lang="en-US" altLang="en-US" sz="3100" dirty="0">
                <a:solidFill>
                  <a:srgbClr val="862110"/>
                </a:solidFill>
                <a:latin typeface="Calibri" pitchFamily="-84" charset="0"/>
              </a:rPr>
              <a:t>Depreciation is the process of allocating the cost of a plant asset to expense in the accounting periods benefiting from its use. </a:t>
            </a:r>
          </a:p>
        </p:txBody>
      </p:sp>
      <p:grpSp>
        <p:nvGrpSpPr>
          <p:cNvPr id="2" name="Group 4"/>
          <p:cNvGrpSpPr>
            <a:grpSpLocks/>
          </p:cNvGrpSpPr>
          <p:nvPr/>
        </p:nvGrpSpPr>
        <p:grpSpPr bwMode="auto">
          <a:xfrm>
            <a:off x="3452813" y="4175125"/>
            <a:ext cx="2286000" cy="992188"/>
            <a:chOff x="2175" y="2977"/>
            <a:chExt cx="1440" cy="625"/>
          </a:xfrm>
        </p:grpSpPr>
        <p:sp>
          <p:nvSpPr>
            <p:cNvPr id="12303" name="Line 5"/>
            <p:cNvSpPr>
              <a:spLocks noChangeShapeType="1"/>
            </p:cNvSpPr>
            <p:nvPr/>
          </p:nvSpPr>
          <p:spPr bwMode="auto">
            <a:xfrm>
              <a:off x="2175" y="3264"/>
              <a:ext cx="1440" cy="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24944" name="Rectangle 6"/>
            <p:cNvSpPr>
              <a:spLocks noChangeArrowheads="1"/>
            </p:cNvSpPr>
            <p:nvPr/>
          </p:nvSpPr>
          <p:spPr bwMode="auto">
            <a:xfrm>
              <a:off x="2545" y="2977"/>
              <a:ext cx="622" cy="289"/>
            </a:xfrm>
            <a:prstGeom prst="rect">
              <a:avLst/>
            </a:prstGeom>
            <a:noFill/>
            <a:ln w="12700">
              <a:noFill/>
              <a:miter lim="800000"/>
              <a:headEnd/>
              <a:tailEnd/>
            </a:ln>
          </p:spPr>
          <p:txBody>
            <a:bodyPr lIns="90488" tIns="44450" rIns="90488" bIns="44450">
              <a:spAutoFit/>
            </a:bodyPr>
            <a:lstStyle/>
            <a:p>
              <a:r>
                <a:rPr lang="en-US" altLang="en-US" sz="2400" dirty="0">
                  <a:solidFill>
                    <a:srgbClr val="0033CC"/>
                  </a:solidFill>
                </a:rPr>
                <a:t> </a:t>
              </a:r>
              <a:r>
                <a:rPr lang="en-US" altLang="en-US" sz="2400" dirty="0">
                  <a:solidFill>
                    <a:srgbClr val="0033CC"/>
                  </a:solidFill>
                  <a:latin typeface="Calibri" pitchFamily="-84" charset="0"/>
                </a:rPr>
                <a:t>Cost</a:t>
              </a:r>
            </a:p>
          </p:txBody>
        </p:sp>
        <p:sp>
          <p:nvSpPr>
            <p:cNvPr id="124945" name="Rectangle 7"/>
            <p:cNvSpPr>
              <a:spLocks noChangeArrowheads="1"/>
            </p:cNvSpPr>
            <p:nvPr/>
          </p:nvSpPr>
          <p:spPr bwMode="auto">
            <a:xfrm>
              <a:off x="2338" y="3313"/>
              <a:ext cx="1054" cy="289"/>
            </a:xfrm>
            <a:prstGeom prst="rect">
              <a:avLst/>
            </a:prstGeom>
            <a:noFill/>
            <a:ln w="12700">
              <a:noFill/>
              <a:miter lim="800000"/>
              <a:headEnd/>
              <a:tailEnd/>
            </a:ln>
          </p:spPr>
          <p:txBody>
            <a:bodyPr lIns="90488" tIns="44450" rIns="90488" bIns="44450">
              <a:spAutoFit/>
            </a:bodyPr>
            <a:lstStyle/>
            <a:p>
              <a:r>
                <a:rPr lang="en-US" altLang="en-US" sz="2400" dirty="0">
                  <a:solidFill>
                    <a:srgbClr val="0033CC"/>
                  </a:solidFill>
                  <a:latin typeface="Calibri" pitchFamily="-84" charset="0"/>
                </a:rPr>
                <a:t>Allocation</a:t>
              </a:r>
            </a:p>
          </p:txBody>
        </p:sp>
      </p:grpSp>
      <p:grpSp>
        <p:nvGrpSpPr>
          <p:cNvPr id="3" name="Group 8"/>
          <p:cNvGrpSpPr>
            <a:grpSpLocks/>
          </p:cNvGrpSpPr>
          <p:nvPr/>
        </p:nvGrpSpPr>
        <p:grpSpPr bwMode="auto">
          <a:xfrm>
            <a:off x="787400" y="3810000"/>
            <a:ext cx="2311400" cy="1965325"/>
            <a:chOff x="496" y="2365"/>
            <a:chExt cx="1456" cy="1238"/>
          </a:xfrm>
        </p:grpSpPr>
        <p:sp>
          <p:nvSpPr>
            <p:cNvPr id="12300" name="Rectangle 9"/>
            <p:cNvSpPr>
              <a:spLocks noChangeArrowheads="1"/>
            </p:cNvSpPr>
            <p:nvPr/>
          </p:nvSpPr>
          <p:spPr bwMode="auto">
            <a:xfrm>
              <a:off x="496" y="2693"/>
              <a:ext cx="1456" cy="544"/>
            </a:xfrm>
            <a:prstGeom prst="rect">
              <a:avLst/>
            </a:prstGeom>
            <a:solidFill>
              <a:srgbClr val="FFFFCC"/>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r>
                <a:rPr lang="en-US" sz="2800" dirty="0">
                  <a:solidFill>
                    <a:srgbClr val="663300"/>
                  </a:solidFill>
                  <a:latin typeface="Calibri" pitchFamily="-84" charset="0"/>
                </a:rPr>
                <a:t>Acquisition</a:t>
              </a:r>
              <a:br>
                <a:rPr lang="en-US" sz="2800" dirty="0">
                  <a:solidFill>
                    <a:srgbClr val="663300"/>
                  </a:solidFill>
                  <a:latin typeface="Calibri" pitchFamily="-84" charset="0"/>
                </a:rPr>
              </a:br>
              <a:r>
                <a:rPr lang="en-US" sz="2800" dirty="0">
                  <a:solidFill>
                    <a:srgbClr val="663300"/>
                  </a:solidFill>
                  <a:latin typeface="Calibri" pitchFamily="-84" charset="0"/>
                </a:rPr>
                <a:t>Cost</a:t>
              </a:r>
            </a:p>
          </p:txBody>
        </p:sp>
        <p:sp>
          <p:nvSpPr>
            <p:cNvPr id="124941" name="Rectangle 10"/>
            <p:cNvSpPr>
              <a:spLocks noChangeArrowheads="1"/>
            </p:cNvSpPr>
            <p:nvPr/>
          </p:nvSpPr>
          <p:spPr bwMode="auto">
            <a:xfrm>
              <a:off x="688" y="3314"/>
              <a:ext cx="1054" cy="289"/>
            </a:xfrm>
            <a:prstGeom prst="rect">
              <a:avLst/>
            </a:prstGeom>
            <a:noFill/>
            <a:ln w="12700">
              <a:noFill/>
              <a:miter lim="800000"/>
              <a:headEnd/>
              <a:tailEnd/>
            </a:ln>
          </p:spPr>
          <p:txBody>
            <a:bodyPr lIns="90488" tIns="44450" rIns="90488" bIns="44450">
              <a:spAutoFit/>
            </a:bodyPr>
            <a:lstStyle/>
            <a:p>
              <a:pPr algn="ctr"/>
              <a:r>
                <a:rPr lang="en-US" altLang="en-US" sz="2400" dirty="0">
                  <a:solidFill>
                    <a:srgbClr val="0033CC"/>
                  </a:solidFill>
                  <a:latin typeface="Calibri" pitchFamily="-84" charset="0"/>
                </a:rPr>
                <a:t>(Unused)</a:t>
              </a:r>
            </a:p>
          </p:txBody>
        </p:sp>
        <p:sp>
          <p:nvSpPr>
            <p:cNvPr id="124942" name="Rectangle 11"/>
            <p:cNvSpPr>
              <a:spLocks noChangeArrowheads="1"/>
            </p:cNvSpPr>
            <p:nvPr/>
          </p:nvSpPr>
          <p:spPr bwMode="auto">
            <a:xfrm>
              <a:off x="611" y="2365"/>
              <a:ext cx="1223" cy="289"/>
            </a:xfrm>
            <a:prstGeom prst="rect">
              <a:avLst/>
            </a:prstGeom>
            <a:noFill/>
            <a:ln w="12700">
              <a:noFill/>
              <a:miter lim="800000"/>
              <a:headEnd/>
              <a:tailEnd/>
            </a:ln>
          </p:spPr>
          <p:txBody>
            <a:bodyPr wrap="none" lIns="90488" tIns="44450" rIns="90488" bIns="44450">
              <a:spAutoFit/>
            </a:bodyPr>
            <a:lstStyle/>
            <a:p>
              <a:pPr algn="ctr"/>
              <a:r>
                <a:rPr lang="en-US" altLang="en-US" sz="2400" dirty="0">
                  <a:solidFill>
                    <a:srgbClr val="0033CC"/>
                  </a:solidFill>
                  <a:latin typeface="Calibri" pitchFamily="-84" charset="0"/>
                </a:rPr>
                <a:t>Balance Sheet</a:t>
              </a:r>
            </a:p>
          </p:txBody>
        </p:sp>
      </p:grpSp>
      <p:grpSp>
        <p:nvGrpSpPr>
          <p:cNvPr id="4" name="Group 12"/>
          <p:cNvGrpSpPr>
            <a:grpSpLocks/>
          </p:cNvGrpSpPr>
          <p:nvPr/>
        </p:nvGrpSpPr>
        <p:grpSpPr bwMode="auto">
          <a:xfrm>
            <a:off x="5967413" y="3833813"/>
            <a:ext cx="2479675" cy="1941512"/>
            <a:chOff x="3759" y="2380"/>
            <a:chExt cx="1562" cy="1223"/>
          </a:xfrm>
        </p:grpSpPr>
        <p:sp>
          <p:nvSpPr>
            <p:cNvPr id="124937" name="Rectangle 13"/>
            <p:cNvSpPr>
              <a:spLocks noChangeArrowheads="1"/>
            </p:cNvSpPr>
            <p:nvPr/>
          </p:nvSpPr>
          <p:spPr bwMode="auto">
            <a:xfrm>
              <a:off x="4128" y="3314"/>
              <a:ext cx="814" cy="289"/>
            </a:xfrm>
            <a:prstGeom prst="rect">
              <a:avLst/>
            </a:prstGeom>
            <a:noFill/>
            <a:ln w="12700">
              <a:noFill/>
              <a:miter lim="800000"/>
              <a:headEnd/>
              <a:tailEnd/>
            </a:ln>
          </p:spPr>
          <p:txBody>
            <a:bodyPr lIns="90488" tIns="44450" rIns="90488" bIns="44450">
              <a:spAutoFit/>
            </a:bodyPr>
            <a:lstStyle/>
            <a:p>
              <a:pPr algn="ctr"/>
              <a:r>
                <a:rPr lang="en-US" altLang="en-US" sz="2400" dirty="0">
                  <a:solidFill>
                    <a:srgbClr val="9900CC"/>
                  </a:solidFill>
                  <a:latin typeface="Calibri" pitchFamily="-84" charset="0"/>
                </a:rPr>
                <a:t>(Used)</a:t>
              </a:r>
            </a:p>
          </p:txBody>
        </p:sp>
        <p:sp>
          <p:nvSpPr>
            <p:cNvPr id="124938" name="Rectangle 14"/>
            <p:cNvSpPr>
              <a:spLocks noChangeArrowheads="1"/>
            </p:cNvSpPr>
            <p:nvPr/>
          </p:nvSpPr>
          <p:spPr bwMode="auto">
            <a:xfrm>
              <a:off x="3759" y="2380"/>
              <a:ext cx="1562" cy="289"/>
            </a:xfrm>
            <a:prstGeom prst="rect">
              <a:avLst/>
            </a:prstGeom>
            <a:noFill/>
            <a:ln w="12700">
              <a:noFill/>
              <a:miter lim="800000"/>
              <a:headEnd/>
              <a:tailEnd/>
            </a:ln>
          </p:spPr>
          <p:txBody>
            <a:bodyPr wrap="none" lIns="90488" tIns="44450" rIns="90488" bIns="44450">
              <a:spAutoFit/>
            </a:bodyPr>
            <a:lstStyle/>
            <a:p>
              <a:pPr algn="ctr"/>
              <a:r>
                <a:rPr lang="en-US" altLang="en-US" sz="2400" dirty="0">
                  <a:solidFill>
                    <a:srgbClr val="9900CC"/>
                  </a:solidFill>
                  <a:latin typeface="Calibri" pitchFamily="-84" charset="0"/>
                </a:rPr>
                <a:t>Income Statement</a:t>
              </a:r>
            </a:p>
          </p:txBody>
        </p:sp>
        <p:sp>
          <p:nvSpPr>
            <p:cNvPr id="12299" name="Rectangle 15"/>
            <p:cNvSpPr>
              <a:spLocks noChangeArrowheads="1"/>
            </p:cNvSpPr>
            <p:nvPr/>
          </p:nvSpPr>
          <p:spPr bwMode="auto">
            <a:xfrm>
              <a:off x="3812" y="2693"/>
              <a:ext cx="1456" cy="544"/>
            </a:xfrm>
            <a:prstGeom prst="rect">
              <a:avLst/>
            </a:prstGeom>
            <a:solidFill>
              <a:srgbClr val="663300"/>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r>
                <a:rPr lang="en-US" sz="2800" dirty="0">
                  <a:solidFill>
                    <a:srgbClr val="FFFFCC"/>
                  </a:solidFill>
                  <a:latin typeface="Calibri" pitchFamily="-84" charset="0"/>
                </a:rPr>
                <a:t>Expense</a:t>
              </a:r>
            </a:p>
          </p:txBody>
        </p:sp>
      </p:grpSp>
      <p:sp>
        <p:nvSpPr>
          <p:cNvPr id="124935" name="Rectangle 16"/>
          <p:cNvSpPr>
            <a:spLocks noGrp="1" noChangeArrowheads="1"/>
          </p:cNvSpPr>
          <p:nvPr>
            <p:ph type="title"/>
          </p:nvPr>
        </p:nvSpPr>
        <p:spPr>
          <a:xfrm>
            <a:off x="457200" y="457200"/>
            <a:ext cx="8229600" cy="1066800"/>
          </a:xfrm>
        </p:spPr>
        <p:txBody>
          <a:bodyPr/>
          <a:lstStyle/>
          <a:p>
            <a:pPr eaLnBrk="1" hangingPunct="1"/>
            <a:r>
              <a:rPr lang="en-US" altLang="en-US" b="1" dirty="0" smtClean="0">
                <a:ea typeface="ＭＳ Ｐゴシック" pitchFamily="-84" charset="-128"/>
                <a:cs typeface="Arial" charset="0"/>
              </a:rPr>
              <a:t>Depreciation</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Slide Number Placeholder 18"/>
          <p:cNvSpPr>
            <a:spLocks noGrp="1"/>
          </p:cNvSpPr>
          <p:nvPr>
            <p:ph type="sldNum" sz="quarter" idx="12"/>
          </p:nvPr>
        </p:nvSpPr>
        <p:spPr/>
        <p:txBody>
          <a:bodyPr/>
          <a:lstStyle/>
          <a:p>
            <a:pPr>
              <a:defRPr/>
            </a:pPr>
            <a:fld id="{0D145355-2B45-4605-A47E-A826A3C68F26}" type="slidenum">
              <a:rPr lang="en-US" smtClean="0"/>
              <a:pPr>
                <a:defRPr/>
              </a:pPr>
              <a:t>14</a:t>
            </a:fld>
            <a:endParaRPr lang="en-US" dirty="0"/>
          </a:p>
        </p:txBody>
      </p:sp>
      <p:sp>
        <p:nvSpPr>
          <p:cNvPr id="20" name="Rounded Rectangle 19"/>
          <p:cNvSpPr/>
          <p:nvPr/>
        </p:nvSpPr>
        <p:spPr>
          <a:xfrm>
            <a:off x="0" y="6465888"/>
            <a:ext cx="8243888"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depreciation using the straight-line, units-of-production, and declining-balance methods.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Effect transition="in" filter="strips(downRight)">
                                      <p:cBhvr>
                                        <p:cTn id="11" dur="500"/>
                                        <p:tgtEl>
                                          <p:spTgt spid="96258"/>
                                        </p:tgtEl>
                                      </p:cBhvr>
                                    </p:animEffect>
                                  </p:childTnLst>
                                </p:cTn>
                              </p:par>
                            </p:childTnLst>
                          </p:cTn>
                        </p:par>
                        <p:par>
                          <p:cTn id="12" fill="hold" nodeType="afterGroup">
                            <p:stCondLst>
                              <p:cond delay="1000"/>
                            </p:stCondLst>
                            <p:childTnLst>
                              <p:par>
                                <p:cTn id="13" presetID="22" presetClass="entr" presetSubtype="8"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2000"/>
                            </p:stCondLst>
                            <p:childTnLst>
                              <p:par>
                                <p:cTn id="17" presetID="22" presetClass="entr" presetSubtype="8"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title"/>
          </p:nvPr>
        </p:nvSpPr>
        <p:spPr>
          <a:xfrm>
            <a:off x="457200" y="457200"/>
            <a:ext cx="8229600" cy="1143000"/>
          </a:xfrm>
        </p:spPr>
        <p:txBody>
          <a:bodyPr/>
          <a:lstStyle/>
          <a:p>
            <a:pPr eaLnBrk="1" hangingPunct="1"/>
            <a:r>
              <a:rPr lang="en-US" altLang="en-US" b="1" dirty="0" smtClean="0">
                <a:ea typeface="ＭＳ Ｐゴシック" pitchFamily="-84" charset="-128"/>
                <a:cs typeface="Arial" charset="0"/>
              </a:rPr>
              <a:t>Factors in Computing Depreciation</a:t>
            </a:r>
          </a:p>
        </p:txBody>
      </p:sp>
      <p:sp>
        <p:nvSpPr>
          <p:cNvPr id="125955" name="Rectangle 2"/>
          <p:cNvSpPr>
            <a:spLocks noGrp="1" noChangeArrowheads="1"/>
          </p:cNvSpPr>
          <p:nvPr>
            <p:ph type="body" idx="4294967295"/>
          </p:nvPr>
        </p:nvSpPr>
        <p:spPr>
          <a:xfrm>
            <a:off x="0" y="1752600"/>
            <a:ext cx="8534400" cy="4648200"/>
          </a:xfrm>
        </p:spPr>
        <p:txBody>
          <a:bodyPr lIns="90488" tIns="44450" rIns="90488" bIns="44450"/>
          <a:lstStyle/>
          <a:p>
            <a:pPr marL="609600" indent="-609600" eaLnBrk="1" hangingPunct="1">
              <a:buFont typeface="Wingdings" pitchFamily="-84" charset="2"/>
              <a:buNone/>
            </a:pPr>
            <a:r>
              <a:rPr lang="en-US" altLang="en-US" b="1" dirty="0" smtClean="0">
                <a:ea typeface="ＭＳ Ｐゴシック" pitchFamily="-84" charset="-128"/>
                <a:cs typeface="Arial" charset="0"/>
              </a:rPr>
              <a:t>	</a:t>
            </a:r>
            <a:r>
              <a:rPr lang="en-US" altLang="en-US" sz="3600" b="1" dirty="0" smtClean="0">
                <a:solidFill>
                  <a:srgbClr val="244583"/>
                </a:solidFill>
                <a:ea typeface="ＭＳ Ｐゴシック" pitchFamily="-84" charset="-128"/>
                <a:cs typeface="Arial" charset="0"/>
              </a:rPr>
              <a:t>The calculation of depreciation requires three amounts for each asset:</a:t>
            </a:r>
          </a:p>
          <a:p>
            <a:pPr marL="609600" indent="-609600" eaLnBrk="1" hangingPunct="1">
              <a:buFont typeface="Wingdings" pitchFamily="-84" charset="2"/>
              <a:buNone/>
            </a:pPr>
            <a:r>
              <a:rPr lang="en-US" altLang="en-US" sz="4500" b="1" dirty="0" smtClean="0">
                <a:solidFill>
                  <a:srgbClr val="0033CC"/>
                </a:solidFill>
                <a:ea typeface="ＭＳ Ｐゴシック" pitchFamily="-84" charset="-128"/>
                <a:cs typeface="Arial" charset="0"/>
              </a:rPr>
              <a:t>	</a:t>
            </a:r>
            <a:r>
              <a:rPr lang="en-US" altLang="en-US" sz="3600" b="1" dirty="0" smtClean="0">
                <a:solidFill>
                  <a:srgbClr val="0033CC"/>
                </a:solidFill>
                <a:ea typeface="ＭＳ Ｐゴシック" pitchFamily="-84" charset="-128"/>
                <a:cs typeface="Arial" charset="0"/>
              </a:rPr>
              <a:t>1.  Cost</a:t>
            </a:r>
          </a:p>
          <a:p>
            <a:pPr marL="609600" indent="-609600" eaLnBrk="1" hangingPunct="1">
              <a:buFont typeface="Wingdings" pitchFamily="-84" charset="2"/>
              <a:buNone/>
            </a:pPr>
            <a:r>
              <a:rPr lang="en-US" altLang="en-US" sz="3600" b="1" dirty="0" smtClean="0">
                <a:solidFill>
                  <a:srgbClr val="0033CC"/>
                </a:solidFill>
                <a:ea typeface="ＭＳ Ｐゴシック" pitchFamily="-84" charset="-128"/>
                <a:cs typeface="Arial" charset="0"/>
              </a:rPr>
              <a:t>	2. </a:t>
            </a:r>
            <a:r>
              <a:rPr lang="en-US" altLang="en-US" sz="3600" b="1" dirty="0" smtClean="0">
                <a:ea typeface="ＭＳ Ｐゴシック" pitchFamily="-84" charset="-128"/>
                <a:cs typeface="Arial" charset="0"/>
              </a:rPr>
              <a:t> </a:t>
            </a:r>
            <a:r>
              <a:rPr lang="en-US" altLang="en-US" sz="3600" b="1" dirty="0" smtClean="0">
                <a:solidFill>
                  <a:srgbClr val="0033CC"/>
                </a:solidFill>
                <a:ea typeface="ＭＳ Ｐゴシック" pitchFamily="-84" charset="-128"/>
                <a:cs typeface="Arial" charset="0"/>
              </a:rPr>
              <a:t>Salvage Value</a:t>
            </a:r>
          </a:p>
          <a:p>
            <a:pPr marL="609600" indent="-609600" eaLnBrk="1" hangingPunct="1">
              <a:buFont typeface="Wingdings" pitchFamily="-84" charset="2"/>
              <a:buNone/>
            </a:pPr>
            <a:r>
              <a:rPr lang="en-US" altLang="en-US" sz="3600" b="1" dirty="0" smtClean="0">
                <a:solidFill>
                  <a:srgbClr val="0033CC"/>
                </a:solidFill>
                <a:ea typeface="ＭＳ Ｐゴシック" pitchFamily="-84" charset="-128"/>
                <a:cs typeface="Arial" charset="0"/>
              </a:rPr>
              <a:t>	3.  Useful Life</a:t>
            </a:r>
          </a:p>
        </p:txBody>
      </p:sp>
      <p:pic>
        <p:nvPicPr>
          <p:cNvPr id="125956" name="Picture 6" descr="C:\Documents and Settings\Administrator\Local Settings\Temporary Internet Files\Content.IE5\MHAZ6UUP\MCSY00417_0000[1].wmf"/>
          <p:cNvPicPr>
            <a:picLocks noChangeAspect="1" noChangeArrowheads="1"/>
          </p:cNvPicPr>
          <p:nvPr/>
        </p:nvPicPr>
        <p:blipFill>
          <a:blip r:embed="rId3" cstate="print"/>
          <a:srcRect/>
          <a:stretch>
            <a:fillRect/>
          </a:stretch>
        </p:blipFill>
        <p:spPr bwMode="auto">
          <a:xfrm>
            <a:off x="5943600" y="3124200"/>
            <a:ext cx="2209800" cy="2209800"/>
          </a:xfrm>
          <a:prstGeom prst="rect">
            <a:avLst/>
          </a:prstGeom>
          <a:noFill/>
          <a:ln w="9525">
            <a:noFill/>
            <a:miter lim="800000"/>
            <a:headEnd/>
            <a:tailEnd/>
          </a:ln>
          <a:effectLst>
            <a:outerShdw dist="139700" dir="2700000" algn="tl" rotWithShape="0">
              <a:srgbClr val="333333">
                <a:alpha val="64998"/>
              </a:srgbClr>
            </a:outerShdw>
          </a:effec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D145355-2B45-4605-A47E-A826A3C68F26}" type="slidenum">
              <a:rPr lang="en-US" smtClean="0"/>
              <a:pPr>
                <a:defRPr/>
              </a:pPr>
              <a:t>15</a:t>
            </a:fld>
            <a:endParaRPr lang="en-US" dirty="0"/>
          </a:p>
        </p:txBody>
      </p:sp>
      <p:sp>
        <p:nvSpPr>
          <p:cNvPr id="8" name="Rounded Rectangle 7"/>
          <p:cNvSpPr/>
          <p:nvPr/>
        </p:nvSpPr>
        <p:spPr>
          <a:xfrm>
            <a:off x="25924" y="6454775"/>
            <a:ext cx="8243888"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depreciation using the straight-line, units-of-production, and declining-balance methods.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title"/>
          </p:nvPr>
        </p:nvSpPr>
        <p:spPr>
          <a:xfrm>
            <a:off x="457200" y="609600"/>
            <a:ext cx="8229600" cy="960438"/>
          </a:xfrm>
        </p:spPr>
        <p:txBody>
          <a:bodyPr/>
          <a:lstStyle/>
          <a:p>
            <a:pPr eaLnBrk="1" hangingPunct="1"/>
            <a:r>
              <a:rPr lang="en-US" altLang="en-US" b="1" dirty="0" smtClean="0">
                <a:ea typeface="ＭＳ Ｐゴシック" pitchFamily="-84" charset="-128"/>
                <a:cs typeface="Arial" charset="0"/>
              </a:rPr>
              <a:t>Depreciation Methods</a:t>
            </a:r>
          </a:p>
        </p:txBody>
      </p:sp>
      <p:sp>
        <p:nvSpPr>
          <p:cNvPr id="126979" name="Rectangle 2"/>
          <p:cNvSpPr>
            <a:spLocks noGrp="1" noChangeArrowheads="1"/>
          </p:cNvSpPr>
          <p:nvPr>
            <p:ph type="body" idx="4294967295"/>
          </p:nvPr>
        </p:nvSpPr>
        <p:spPr>
          <a:xfrm>
            <a:off x="381000" y="1461294"/>
            <a:ext cx="5257800" cy="2438400"/>
          </a:xfrm>
          <a:noFill/>
        </p:spPr>
        <p:txBody>
          <a:bodyPr lIns="90488" tIns="44450" rIns="90488" bIns="44450"/>
          <a:lstStyle/>
          <a:p>
            <a:pPr marL="609600" indent="-609600" eaLnBrk="1" hangingPunct="1">
              <a:spcBef>
                <a:spcPct val="50000"/>
              </a:spcBef>
              <a:buClr>
                <a:srgbClr val="FF0000"/>
              </a:buClr>
              <a:buFont typeface="Wingdings" pitchFamily="-84" charset="2"/>
              <a:buAutoNum type="arabicPeriod"/>
            </a:pPr>
            <a:r>
              <a:rPr lang="en-US" altLang="en-US" sz="3600" dirty="0" smtClean="0">
                <a:ea typeface="ＭＳ Ｐゴシック" pitchFamily="-84" charset="-128"/>
                <a:cs typeface="Arial" charset="0"/>
              </a:rPr>
              <a:t> </a:t>
            </a:r>
            <a:r>
              <a:rPr lang="en-US" altLang="en-US" sz="3600" dirty="0" smtClean="0">
                <a:solidFill>
                  <a:srgbClr val="0033CC"/>
                </a:solidFill>
                <a:ea typeface="ＭＳ Ｐゴシック" pitchFamily="-84" charset="-128"/>
                <a:cs typeface="Arial" charset="0"/>
              </a:rPr>
              <a:t>Straight-line</a:t>
            </a:r>
          </a:p>
          <a:p>
            <a:pPr marL="609600" indent="-609600" eaLnBrk="1" hangingPunct="1">
              <a:spcBef>
                <a:spcPct val="50000"/>
              </a:spcBef>
              <a:buClr>
                <a:srgbClr val="FF0000"/>
              </a:buClr>
              <a:buFont typeface="Wingdings" pitchFamily="-84" charset="2"/>
              <a:buAutoNum type="arabicPeriod"/>
            </a:pPr>
            <a:r>
              <a:rPr lang="en-US" altLang="en-US" sz="3600" dirty="0" smtClean="0">
                <a:solidFill>
                  <a:srgbClr val="0033CC"/>
                </a:solidFill>
                <a:ea typeface="ＭＳ Ｐゴシック" pitchFamily="-84" charset="-128"/>
                <a:cs typeface="Arial" charset="0"/>
              </a:rPr>
              <a:t> Units-of-production</a:t>
            </a:r>
          </a:p>
          <a:p>
            <a:pPr marL="609600" indent="-609600" eaLnBrk="1" hangingPunct="1">
              <a:spcBef>
                <a:spcPct val="50000"/>
              </a:spcBef>
              <a:buClr>
                <a:srgbClr val="FF0000"/>
              </a:buClr>
              <a:buFont typeface="Wingdings" pitchFamily="-84" charset="2"/>
              <a:buAutoNum type="arabicPeriod"/>
            </a:pPr>
            <a:r>
              <a:rPr lang="en-US" altLang="en-US" sz="3600" dirty="0" smtClean="0">
                <a:solidFill>
                  <a:srgbClr val="0033CC"/>
                </a:solidFill>
                <a:ea typeface="ＭＳ Ｐゴシック" pitchFamily="-84" charset="-128"/>
                <a:cs typeface="Arial" charset="0"/>
              </a:rPr>
              <a:t> Declining-balance</a:t>
            </a:r>
          </a:p>
        </p:txBody>
      </p:sp>
      <p:sp>
        <p:nvSpPr>
          <p:cNvPr id="126980" name="TextBox 5"/>
          <p:cNvSpPr txBox="1">
            <a:spLocks noChangeArrowheads="1"/>
          </p:cNvSpPr>
          <p:nvPr/>
        </p:nvSpPr>
        <p:spPr bwMode="auto">
          <a:xfrm>
            <a:off x="2400300" y="3697599"/>
            <a:ext cx="4762500" cy="369888"/>
          </a:xfrm>
          <a:prstGeom prst="rect">
            <a:avLst/>
          </a:prstGeom>
          <a:noFill/>
          <a:ln w="9525">
            <a:noFill/>
            <a:miter lim="800000"/>
            <a:headEnd/>
            <a:tailEnd/>
          </a:ln>
        </p:spPr>
        <p:txBody>
          <a:bodyPr wrap="none">
            <a:spAutoFit/>
          </a:bodyPr>
          <a:lstStyle/>
          <a:p>
            <a:r>
              <a:rPr lang="en-US" altLang="en-US" b="1" dirty="0"/>
              <a:t>Asset we will depreciate in future screens</a:t>
            </a:r>
          </a:p>
        </p:txBody>
      </p:sp>
      <p:pic>
        <p:nvPicPr>
          <p:cNvPr id="126982" name="Picture 7" descr="SL Depreciation Example 1.png"/>
          <p:cNvPicPr>
            <a:picLocks noChangeAspect="1"/>
          </p:cNvPicPr>
          <p:nvPr/>
        </p:nvPicPr>
        <p:blipFill>
          <a:blip r:embed="rId3" cstate="print"/>
          <a:srcRect/>
          <a:stretch>
            <a:fillRect/>
          </a:stretch>
        </p:blipFill>
        <p:spPr bwMode="auto">
          <a:xfrm>
            <a:off x="1905000" y="4010983"/>
            <a:ext cx="5508625" cy="2286000"/>
          </a:xfrm>
          <a:prstGeom prst="rect">
            <a:avLst/>
          </a:prstGeom>
          <a:noFill/>
          <a:ln w="9525">
            <a:no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D145355-2B45-4605-A47E-A826A3C68F26}" type="slidenum">
              <a:rPr lang="en-US" smtClean="0"/>
              <a:pPr>
                <a:defRPr/>
              </a:pPr>
              <a:t>16</a:t>
            </a:fld>
            <a:endParaRPr lang="en-US" dirty="0"/>
          </a:p>
        </p:txBody>
      </p:sp>
      <p:sp>
        <p:nvSpPr>
          <p:cNvPr id="9" name="Rounded Rectangle 8"/>
          <p:cNvSpPr/>
          <p:nvPr/>
        </p:nvSpPr>
        <p:spPr>
          <a:xfrm>
            <a:off x="0" y="6504037"/>
            <a:ext cx="8243888"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depreciation using the straight-line, units-of-production, and declining-balance methods.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9"/>
          <p:cNvSpPr>
            <a:spLocks noGrp="1" noChangeArrowheads="1"/>
          </p:cNvSpPr>
          <p:nvPr>
            <p:ph type="title"/>
          </p:nvPr>
        </p:nvSpPr>
        <p:spPr>
          <a:xfrm>
            <a:off x="838200" y="533400"/>
            <a:ext cx="7239000" cy="884238"/>
          </a:xfrm>
        </p:spPr>
        <p:txBody>
          <a:bodyPr/>
          <a:lstStyle/>
          <a:p>
            <a:pPr eaLnBrk="1" hangingPunct="1"/>
            <a:r>
              <a:rPr lang="en-US" altLang="en-US" b="1" dirty="0" smtClean="0">
                <a:ea typeface="ＭＳ Ｐゴシック" pitchFamily="-84" charset="-128"/>
                <a:cs typeface="Arial" charset="0"/>
              </a:rPr>
              <a:t>Straight-Line Method</a:t>
            </a:r>
            <a:endParaRPr lang="en-US" altLang="en-US" b="1" dirty="0" smtClean="0">
              <a:solidFill>
                <a:srgbClr val="00FF00"/>
              </a:solidFill>
              <a:ea typeface="ＭＳ Ｐゴシック" pitchFamily="-84" charset="-128"/>
              <a:cs typeface="Arial" charset="0"/>
            </a:endParaRPr>
          </a:p>
        </p:txBody>
      </p:sp>
      <p:pic>
        <p:nvPicPr>
          <p:cNvPr id="128004" name="Picture 20" descr="SL Depreciation Example 1.png"/>
          <p:cNvPicPr>
            <a:picLocks noChangeAspect="1"/>
          </p:cNvPicPr>
          <p:nvPr/>
        </p:nvPicPr>
        <p:blipFill>
          <a:blip r:embed="rId3" cstate="print"/>
          <a:srcRect/>
          <a:stretch>
            <a:fillRect/>
          </a:stretch>
        </p:blipFill>
        <p:spPr bwMode="auto">
          <a:xfrm>
            <a:off x="2335213" y="1447800"/>
            <a:ext cx="4443412" cy="1843088"/>
          </a:xfrm>
          <a:prstGeom prst="rect">
            <a:avLst/>
          </a:prstGeom>
          <a:noFill/>
          <a:ln w="9525">
            <a:noFill/>
            <a:miter lim="800000"/>
            <a:headEnd/>
            <a:tailEnd/>
          </a:ln>
        </p:spPr>
      </p:pic>
      <p:pic>
        <p:nvPicPr>
          <p:cNvPr id="40966" name="Picture 6" descr="Record SL depreciation.png"/>
          <p:cNvPicPr>
            <a:picLocks noChangeAspect="1"/>
          </p:cNvPicPr>
          <p:nvPr/>
        </p:nvPicPr>
        <p:blipFill>
          <a:blip r:embed="rId4" cstate="print"/>
          <a:srcRect/>
          <a:stretch>
            <a:fillRect/>
          </a:stretch>
        </p:blipFill>
        <p:spPr bwMode="auto">
          <a:xfrm>
            <a:off x="237620" y="5003389"/>
            <a:ext cx="8601581" cy="933134"/>
          </a:xfrm>
          <a:prstGeom prst="rect">
            <a:avLst/>
          </a:prstGeom>
          <a:noFill/>
          <a:ln w="9525">
            <a:solidFill>
              <a:schemeClr val="tx1"/>
            </a:solidFill>
            <a:miter lim="800000"/>
            <a:headEnd/>
            <a:tailEnd/>
          </a:ln>
        </p:spPr>
      </p:pic>
      <p:pic>
        <p:nvPicPr>
          <p:cNvPr id="7" name="Picture 6"/>
          <p:cNvPicPr>
            <a:picLocks noChangeAspect="1"/>
          </p:cNvPicPr>
          <p:nvPr/>
        </p:nvPicPr>
        <p:blipFill>
          <a:blip r:embed="rId5" cstate="print"/>
          <a:srcRect/>
          <a:stretch>
            <a:fillRect/>
          </a:stretch>
        </p:blipFill>
        <p:spPr bwMode="auto">
          <a:xfrm>
            <a:off x="248599" y="3596004"/>
            <a:ext cx="8590602" cy="1261745"/>
          </a:xfrm>
          <a:prstGeom prst="rect">
            <a:avLst/>
          </a:prstGeom>
          <a:noFill/>
          <a:ln w="9525">
            <a:no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0D145355-2B45-4605-A47E-A826A3C68F26}" type="slidenum">
              <a:rPr lang="en-US" smtClean="0"/>
              <a:pPr>
                <a:defRPr/>
              </a:pPr>
              <a:t>17</a:t>
            </a:fld>
            <a:endParaRPr lang="en-US" dirty="0"/>
          </a:p>
        </p:txBody>
      </p:sp>
      <p:sp>
        <p:nvSpPr>
          <p:cNvPr id="10" name="Rounded Rectangle 9"/>
          <p:cNvSpPr/>
          <p:nvPr/>
        </p:nvSpPr>
        <p:spPr>
          <a:xfrm>
            <a:off x="7856" y="6501990"/>
            <a:ext cx="8243888"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depreciation using the straight-line, units-of-production, and declining-balance methods.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40966"/>
                                        </p:tgtEl>
                                        <p:attrNameLst>
                                          <p:attrName>style.visibility</p:attrName>
                                        </p:attrNameLst>
                                      </p:cBhvr>
                                      <p:to>
                                        <p:strVal val="visible"/>
                                      </p:to>
                                    </p:set>
                                    <p:animEffect transition="in" filter="wipe(left)">
                                      <p:cBhvr>
                                        <p:cTn id="11"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94" name="Group 30"/>
          <p:cNvGraphicFramePr>
            <a:graphicFrameLocks noGrp="1"/>
          </p:cNvGraphicFramePr>
          <p:nvPr/>
        </p:nvGraphicFramePr>
        <p:xfrm>
          <a:off x="228600" y="4495799"/>
          <a:ext cx="8686800" cy="1637084"/>
        </p:xfrm>
        <a:graphic>
          <a:graphicData uri="http://schemas.openxmlformats.org/drawingml/2006/table">
            <a:tbl>
              <a:tblPr/>
              <a:tblGrid>
                <a:gridCol w="5028520"/>
                <a:gridCol w="1646550"/>
                <a:gridCol w="441126"/>
                <a:gridCol w="1570604"/>
              </a:tblGrid>
              <a:tr h="428478">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Calibri" pitchFamily="-84" charset="0"/>
                          <a:ea typeface="ＭＳ Ｐゴシック" pitchFamily="-84" charset="-128"/>
                          <a:cs typeface="Arial" charset="0"/>
                        </a:rPr>
                        <a:t>Balance Sheet Presentation</a:t>
                      </a:r>
                    </a:p>
                  </a:txBody>
                  <a:tcPr marL="9525" marR="9525" marT="952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80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32523"/>
                          </a:solidFill>
                          <a:effectLst/>
                          <a:latin typeface="Arial" charset="0"/>
                          <a:ea typeface="ＭＳ Ｐゴシック" pitchFamily="-84" charset="-128"/>
                          <a:cs typeface="Arial" charset="0"/>
                        </a:rPr>
                        <a:t> Machinery</a:t>
                      </a:r>
                    </a:p>
                  </a:txBody>
                  <a:tcPr marL="9525" marR="9525" marT="9529"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32523"/>
                          </a:solidFill>
                          <a:effectLst/>
                          <a:latin typeface="Arial" charset="0"/>
                          <a:ea typeface="ＭＳ Ｐゴシック" pitchFamily="-84" charset="-128"/>
                          <a:cs typeface="Arial" charset="0"/>
                        </a:rPr>
                        <a:t> $   10,000 </a:t>
                      </a:r>
                    </a:p>
                  </a:txBody>
                  <a:tcPr marL="9525" marR="9525" marT="9529"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32523"/>
                          </a:solidFill>
                          <a:effectLst/>
                          <a:latin typeface="Arial" charset="0"/>
                          <a:ea typeface="ＭＳ Ｐゴシック" pitchFamily="-84" charset="-128"/>
                          <a:cs typeface="Arial" charset="0"/>
                        </a:rPr>
                        <a:t> </a:t>
                      </a:r>
                    </a:p>
                  </a:txBody>
                  <a:tcPr marL="9525" marR="9525" marT="9529"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32523"/>
                          </a:solidFill>
                          <a:effectLst/>
                          <a:latin typeface="Arial" charset="0"/>
                          <a:ea typeface="ＭＳ Ｐゴシック" pitchFamily="-84" charset="-128"/>
                          <a:cs typeface="Arial" charset="0"/>
                        </a:rPr>
                        <a:t> </a:t>
                      </a:r>
                    </a:p>
                  </a:txBody>
                  <a:tcPr marL="9525" marR="9525" marT="9529"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3568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32523"/>
                          </a:solidFill>
                          <a:effectLst/>
                          <a:latin typeface="Arial" charset="0"/>
                          <a:ea typeface="ＭＳ Ｐゴシック" pitchFamily="-84" charset="-128"/>
                          <a:cs typeface="Arial" charset="0"/>
                        </a:rPr>
                        <a:t> Less: accumulated depreciation</a:t>
                      </a:r>
                    </a:p>
                  </a:txBody>
                  <a:tcPr marL="9525" marR="9525" marT="9529"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32523"/>
                          </a:solidFill>
                          <a:effectLst/>
                          <a:latin typeface="Arial" charset="0"/>
                          <a:ea typeface="ＭＳ Ｐゴシック" pitchFamily="-84" charset="-128"/>
                          <a:cs typeface="Arial" charset="0"/>
                        </a:rPr>
                        <a:t>        3,600 </a:t>
                      </a:r>
                    </a:p>
                  </a:txBody>
                  <a:tcPr marL="9525" marR="9525" marT="9529" marB="0" anchor="b" horzOverflow="overflow">
                    <a:lnL>
                      <a:noFill/>
                    </a:lnL>
                    <a:lnR>
                      <a:noFill/>
                    </a:lnR>
                    <a:lnT>
                      <a:noFill/>
                    </a:lnT>
                    <a:lnB w="6350" cap="flat" cmpd="sng" algn="ctr">
                      <a:solidFill>
                        <a:srgbClr val="632523"/>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32523"/>
                          </a:solidFill>
                          <a:effectLst/>
                          <a:latin typeface="Arial" charset="0"/>
                          <a:ea typeface="ＭＳ Ｐゴシック" pitchFamily="-84" charset="-128"/>
                          <a:cs typeface="Arial" charset="0"/>
                        </a:rPr>
                        <a:t> </a:t>
                      </a:r>
                    </a:p>
                  </a:txBody>
                  <a:tcPr marL="9525" marR="9525" marT="9529"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32523"/>
                          </a:solidFill>
                          <a:effectLst/>
                          <a:latin typeface="Arial" charset="0"/>
                          <a:ea typeface="ＭＳ Ｐゴシック" pitchFamily="-84" charset="-128"/>
                          <a:cs typeface="Arial" charset="0"/>
                        </a:rPr>
                        <a:t> $    6,400 </a:t>
                      </a:r>
                    </a:p>
                  </a:txBody>
                  <a:tcPr marL="9525" marR="9525" marT="9529"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3568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32523"/>
                          </a:solidFill>
                          <a:effectLst/>
                          <a:latin typeface="Calibri" pitchFamily="-84" charset="0"/>
                          <a:ea typeface="ＭＳ Ｐゴシック" pitchFamily="-84" charset="-128"/>
                          <a:cs typeface="Arial" charset="0"/>
                        </a:rPr>
                        <a:t> </a:t>
                      </a:r>
                    </a:p>
                  </a:txBody>
                  <a:tcPr marL="9525" marR="9525" marT="9529"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32523"/>
                          </a:solidFill>
                          <a:effectLst/>
                          <a:latin typeface="Calibri" pitchFamily="-84" charset="0"/>
                          <a:ea typeface="ＭＳ Ｐゴシック" pitchFamily="-84" charset="-128"/>
                          <a:cs typeface="Arial" charset="0"/>
                        </a:rPr>
                        <a:t> </a:t>
                      </a:r>
                    </a:p>
                  </a:txBody>
                  <a:tcPr marL="9525" marR="9525" marT="9529" marB="0" anchor="b" horzOverflow="overflow">
                    <a:lnL>
                      <a:noFill/>
                    </a:lnL>
                    <a:lnR>
                      <a:noFill/>
                    </a:lnR>
                    <a:lnT w="6350" cap="flat" cmpd="sng" algn="ctr">
                      <a:solidFill>
                        <a:srgbClr val="632523"/>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32523"/>
                          </a:solidFill>
                          <a:effectLst/>
                          <a:latin typeface="Calibri" pitchFamily="-84" charset="0"/>
                          <a:ea typeface="ＭＳ Ｐゴシック" pitchFamily="-84" charset="-128"/>
                          <a:cs typeface="Arial" charset="0"/>
                        </a:rPr>
                        <a:t> </a:t>
                      </a:r>
                    </a:p>
                  </a:txBody>
                  <a:tcPr marL="9525" marR="9525" marT="9529"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32523"/>
                          </a:solidFill>
                          <a:effectLst/>
                          <a:latin typeface="Calibri" pitchFamily="-84" charset="0"/>
                          <a:ea typeface="ＭＳ Ｐゴシック" pitchFamily="-84" charset="-128"/>
                          <a:cs typeface="Arial" charset="0"/>
                        </a:rPr>
                        <a:t> </a:t>
                      </a:r>
                    </a:p>
                  </a:txBody>
                  <a:tcPr marL="9525" marR="9525" marT="9529"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29047" name="Rectangle 9"/>
          <p:cNvSpPr>
            <a:spLocks noGrp="1" noChangeArrowheads="1"/>
          </p:cNvSpPr>
          <p:nvPr>
            <p:ph type="title"/>
          </p:nvPr>
        </p:nvSpPr>
        <p:spPr>
          <a:xfrm>
            <a:off x="838200" y="274638"/>
            <a:ext cx="7239000" cy="1143000"/>
          </a:xfrm>
        </p:spPr>
        <p:txBody>
          <a:bodyPr/>
          <a:lstStyle/>
          <a:p>
            <a:pPr eaLnBrk="1" hangingPunct="1"/>
            <a:r>
              <a:rPr lang="en-US" altLang="en-US" b="1" dirty="0" smtClean="0">
                <a:ea typeface="ＭＳ Ｐゴシック" pitchFamily="-84" charset="-128"/>
                <a:cs typeface="Arial" charset="0"/>
              </a:rPr>
              <a:t>Straight-Line Method</a:t>
            </a:r>
            <a:endParaRPr lang="en-US" altLang="en-US" b="1" dirty="0" smtClean="0">
              <a:solidFill>
                <a:srgbClr val="00FF00"/>
              </a:solidFill>
              <a:latin typeface="Arial" charset="0"/>
              <a:ea typeface="ＭＳ Ｐゴシック" pitchFamily="-84" charset="-128"/>
              <a:cs typeface="Arial"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D145355-2B45-4605-A47E-A826A3C68F26}" type="slidenum">
              <a:rPr lang="en-US" smtClean="0"/>
              <a:pPr>
                <a:defRPr/>
              </a:pPr>
              <a:t>18</a:t>
            </a:fld>
            <a:endParaRPr lang="en-US" dirty="0"/>
          </a:p>
        </p:txBody>
      </p:sp>
      <p:sp>
        <p:nvSpPr>
          <p:cNvPr id="8" name="Rounded Rectangle 7"/>
          <p:cNvSpPr/>
          <p:nvPr/>
        </p:nvSpPr>
        <p:spPr>
          <a:xfrm>
            <a:off x="7856" y="6445741"/>
            <a:ext cx="8243888"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depreciation using the straight-line, units-of-production, and declining-balance methods.</a:t>
            </a:r>
          </a:p>
        </p:txBody>
      </p:sp>
      <p:sp>
        <p:nvSpPr>
          <p:cNvPr id="10" name="TextBox 9"/>
          <p:cNvSpPr txBox="1"/>
          <p:nvPr/>
        </p:nvSpPr>
        <p:spPr>
          <a:xfrm>
            <a:off x="8305800" y="632749"/>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 10.7</a:t>
            </a:r>
            <a:endParaRPr lang="en-US" sz="1600"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1104586" y="1641105"/>
            <a:ext cx="7136272" cy="22740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altLang="en-US" b="1" dirty="0" smtClean="0">
                <a:ea typeface="ＭＳ Ｐゴシック" pitchFamily="-84" charset="-128"/>
                <a:cs typeface="Arial" charset="0"/>
              </a:rPr>
              <a:t>Straight-Line Depreciation Schedule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D145355-2B45-4605-A47E-A826A3C68F26}" type="slidenum">
              <a:rPr lang="en-US" smtClean="0"/>
              <a:pPr>
                <a:defRPr/>
              </a:pPr>
              <a:t>19</a:t>
            </a:fld>
            <a:endParaRPr lang="en-US" dirty="0"/>
          </a:p>
        </p:txBody>
      </p:sp>
      <p:sp>
        <p:nvSpPr>
          <p:cNvPr id="9" name="Rounded Rectangle 8"/>
          <p:cNvSpPr/>
          <p:nvPr/>
        </p:nvSpPr>
        <p:spPr>
          <a:xfrm>
            <a:off x="7856" y="6445741"/>
            <a:ext cx="8243888"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depreciation using the straight-line, units-of-production, and declining-balance methods.</a:t>
            </a:r>
          </a:p>
        </p:txBody>
      </p:sp>
      <p:sp>
        <p:nvSpPr>
          <p:cNvPr id="11" name="TextBox 10"/>
          <p:cNvSpPr txBox="1"/>
          <p:nvPr/>
        </p:nvSpPr>
        <p:spPr>
          <a:xfrm>
            <a:off x="8266984" y="1472625"/>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 10.8</a:t>
            </a:r>
            <a:endParaRPr lang="en-US" sz="1600"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660147" y="2280517"/>
            <a:ext cx="7823705" cy="29383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795E6E5-FA08-4444-9602-12E771847035}" type="slidenum">
              <a:rPr lang="en-US" smtClean="0"/>
              <a:pPr>
                <a:defRPr/>
              </a:pPr>
              <a:t>2</a:t>
            </a:fld>
            <a:endParaRPr lang="en-US" dirty="0"/>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FA149A6A-40B4-435E-8B26-62510DA51FBA}" type="slidenum">
              <a:rPr lang="en-US" smtClean="0"/>
              <a:pPr>
                <a:defRPr/>
              </a:pPr>
              <a:t>2</a:t>
            </a:fld>
            <a:endParaRPr lang="en-US" dirty="0"/>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DD1F25FF-4D6F-47BA-A997-3D5B54A1C799}" type="slidenum">
              <a:rPr lang="en-US" smtClean="0"/>
              <a:pPr>
                <a:defRPr/>
              </a:pPr>
              <a:t>2</a:t>
            </a:fld>
            <a:endParaRPr lang="en-US" dirty="0"/>
          </a:p>
        </p:txBody>
      </p:sp>
      <p:sp>
        <p:nvSpPr>
          <p:cNvPr id="5"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t/>
            </a:r>
            <a:br>
              <a:rPr lang="en-US" altLang="en-US" smtClean="0"/>
            </a:br>
            <a:r>
              <a:rPr lang="en-US" altLang="en-US" smtClean="0"/>
              <a:t/>
            </a:r>
            <a:br>
              <a:rPr lang="en-US" altLang="en-US" smtClean="0"/>
            </a:br>
            <a:r>
              <a:rPr lang="en-US" smtClean="0"/>
              <a:t/>
            </a:r>
            <a:br>
              <a:rPr lang="en-US" smtClean="0"/>
            </a:br>
            <a:r>
              <a:rPr lang="en-US" altLang="en-US" smtClean="0"/>
              <a:t/>
            </a:r>
            <a:br>
              <a:rPr lang="en-US" altLang="en-US" smtClean="0"/>
            </a:br>
            <a:endParaRPr lang="en-US" altLang="en-US" dirty="0" smtClean="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8" name="Slide Number Placeholder 7"/>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89021C6-BF4E-47D5-A0FD-A156D54A87E1}" type="slidenum">
              <a:rPr lang="en-US" smtClean="0"/>
              <a:pPr>
                <a:defRPr/>
              </a:pPr>
              <a:t>2</a:t>
            </a:fld>
            <a:endParaRPr lang="en-US" dirty="0"/>
          </a:p>
        </p:txBody>
      </p:sp>
      <p:sp>
        <p:nvSpPr>
          <p:cNvPr id="9" name="TextBox 8"/>
          <p:cNvSpPr txBox="1"/>
          <p:nvPr/>
        </p:nvSpPr>
        <p:spPr>
          <a:xfrm>
            <a:off x="762000" y="760115"/>
            <a:ext cx="7391400" cy="769441"/>
          </a:xfrm>
          <a:prstGeom prst="rect">
            <a:avLst/>
          </a:prstGeom>
          <a:noFill/>
        </p:spPr>
        <p:txBody>
          <a:bodyPr wrap="square" rtlCol="0">
            <a:spAutoFit/>
          </a:bodyPr>
          <a:lstStyle/>
          <a:p>
            <a:r>
              <a:rPr lang="en-US" altLang="en-US" sz="4400" b="1" dirty="0" smtClean="0">
                <a:latin typeface="+mj-lt"/>
              </a:rPr>
              <a:t>Chapter 10 Learning Objectives</a:t>
            </a:r>
            <a:endParaRPr lang="en-US" sz="4400" dirty="0">
              <a:latin typeface="+mj-lt"/>
            </a:endParaRPr>
          </a:p>
        </p:txBody>
      </p:sp>
      <p:sp>
        <p:nvSpPr>
          <p:cNvPr id="10" name="Rectangle 9"/>
          <p:cNvSpPr/>
          <p:nvPr/>
        </p:nvSpPr>
        <p:spPr>
          <a:xfrm>
            <a:off x="228600" y="1964722"/>
            <a:ext cx="8610600" cy="3785652"/>
          </a:xfrm>
          <a:prstGeom prst="rect">
            <a:avLst/>
          </a:prstGeom>
        </p:spPr>
        <p:txBody>
          <a:bodyPr wrap="square">
            <a:spAutoFit/>
          </a:bodyPr>
          <a:lstStyle/>
          <a:p>
            <a:r>
              <a:rPr lang="en-US" sz="1600" b="1" dirty="0">
                <a:latin typeface="+mn-lt"/>
              </a:rPr>
              <a:t>CONCEPTUAL</a:t>
            </a:r>
          </a:p>
          <a:p>
            <a:r>
              <a:rPr lang="en-US" sz="1600" b="1" dirty="0" smtClean="0">
                <a:latin typeface="+mn-lt"/>
              </a:rPr>
              <a:t>C1  </a:t>
            </a:r>
            <a:r>
              <a:rPr lang="en-US" sz="1600" dirty="0" smtClean="0">
                <a:latin typeface="+mn-lt"/>
              </a:rPr>
              <a:t>Explain the cost principle for computing the cost of plant assets.</a:t>
            </a:r>
            <a:endParaRPr lang="en-US" sz="1600" dirty="0">
              <a:latin typeface="+mn-lt"/>
            </a:endParaRPr>
          </a:p>
          <a:p>
            <a:r>
              <a:rPr lang="en-US" sz="1600" b="1" dirty="0" smtClean="0">
                <a:latin typeface="+mn-lt"/>
              </a:rPr>
              <a:t>C2  </a:t>
            </a:r>
            <a:r>
              <a:rPr lang="en-US" sz="1600" dirty="0" smtClean="0">
                <a:latin typeface="+mn-lt"/>
              </a:rPr>
              <a:t>Explain depreciation for partial years and changes in estimates.</a:t>
            </a:r>
          </a:p>
          <a:p>
            <a:r>
              <a:rPr lang="en-US" sz="1600" b="1" dirty="0" smtClean="0">
                <a:latin typeface="+mn-lt"/>
              </a:rPr>
              <a:t>C3</a:t>
            </a:r>
            <a:r>
              <a:rPr lang="en-US" sz="1600" dirty="0" smtClean="0">
                <a:latin typeface="+mn-lt"/>
              </a:rPr>
              <a:t>  Distinguish between revenue and capital expenditures, and account for them.</a:t>
            </a:r>
          </a:p>
          <a:p>
            <a:endParaRPr lang="en-US" sz="1600" dirty="0">
              <a:latin typeface="+mn-lt"/>
            </a:endParaRPr>
          </a:p>
          <a:p>
            <a:r>
              <a:rPr lang="en-US" sz="1600" b="1" dirty="0">
                <a:latin typeface="+mn-lt"/>
              </a:rPr>
              <a:t>ANALYTICAL</a:t>
            </a:r>
          </a:p>
          <a:p>
            <a:r>
              <a:rPr lang="en-US" sz="1600" b="1" dirty="0" smtClean="0">
                <a:latin typeface="+mn-lt"/>
              </a:rPr>
              <a:t>A1  </a:t>
            </a:r>
            <a:r>
              <a:rPr lang="en-US" sz="1600" dirty="0">
                <a:latin typeface="+mn-lt"/>
              </a:rPr>
              <a:t>Compute </a:t>
            </a:r>
            <a:r>
              <a:rPr lang="en-US" sz="1600" dirty="0" smtClean="0">
                <a:latin typeface="+mn-lt"/>
              </a:rPr>
              <a:t>total asset turnover and apply it to analyze a company’s use of assets.</a:t>
            </a:r>
          </a:p>
          <a:p>
            <a:endParaRPr lang="en-US" sz="1600" dirty="0">
              <a:latin typeface="+mn-lt"/>
            </a:endParaRPr>
          </a:p>
          <a:p>
            <a:r>
              <a:rPr lang="en-US" sz="1600" b="1" dirty="0" smtClean="0">
                <a:latin typeface="+mn-lt"/>
              </a:rPr>
              <a:t>PROCEDURAL</a:t>
            </a:r>
            <a:endParaRPr lang="en-US" sz="1600" b="1" dirty="0">
              <a:latin typeface="+mn-lt"/>
            </a:endParaRPr>
          </a:p>
          <a:p>
            <a:r>
              <a:rPr lang="en-US" sz="1600" b="1" dirty="0" smtClean="0">
                <a:latin typeface="+mn-lt"/>
              </a:rPr>
              <a:t>P1  </a:t>
            </a:r>
            <a:r>
              <a:rPr lang="en-US" sz="1600" dirty="0" smtClean="0">
                <a:latin typeface="+mn-lt"/>
              </a:rPr>
              <a:t>Compute and record depreciation using the straight-line, units-of-production, and declining-balance methods.</a:t>
            </a:r>
            <a:endParaRPr lang="en-US" sz="1600" dirty="0">
              <a:latin typeface="+mn-lt"/>
            </a:endParaRPr>
          </a:p>
          <a:p>
            <a:r>
              <a:rPr lang="en-US" sz="1600" b="1" dirty="0" smtClean="0">
                <a:latin typeface="+mn-lt"/>
              </a:rPr>
              <a:t>P2  </a:t>
            </a:r>
            <a:r>
              <a:rPr lang="en-US" sz="1600" dirty="0" smtClean="0">
                <a:latin typeface="+mn-lt"/>
              </a:rPr>
              <a:t>Account for asset disposal through discarding or selling an asset. </a:t>
            </a:r>
          </a:p>
          <a:p>
            <a:r>
              <a:rPr lang="en-US" sz="1600" b="1" dirty="0" smtClean="0">
                <a:latin typeface="+mn-lt"/>
              </a:rPr>
              <a:t>P3  </a:t>
            </a:r>
            <a:r>
              <a:rPr lang="en-US" sz="1600" dirty="0" smtClean="0">
                <a:latin typeface="+mn-lt"/>
              </a:rPr>
              <a:t>Account for natural resource assets and their depletion.</a:t>
            </a:r>
          </a:p>
          <a:p>
            <a:r>
              <a:rPr lang="en-US" sz="1600" b="1" dirty="0" smtClean="0">
                <a:latin typeface="+mn-lt"/>
              </a:rPr>
              <a:t>P4</a:t>
            </a:r>
            <a:r>
              <a:rPr lang="en-US" sz="1600" dirty="0" smtClean="0">
                <a:latin typeface="+mn-lt"/>
              </a:rPr>
              <a:t>  Account for intangible assets.</a:t>
            </a:r>
          </a:p>
          <a:p>
            <a:r>
              <a:rPr lang="en-US" sz="1600" b="1" dirty="0" smtClean="0">
                <a:latin typeface="+mn-lt"/>
              </a:rPr>
              <a:t>P5</a:t>
            </a:r>
            <a:r>
              <a:rPr lang="en-US" sz="1600" dirty="0" smtClean="0">
                <a:latin typeface="+mn-lt"/>
              </a:rPr>
              <a:t>  </a:t>
            </a:r>
            <a:r>
              <a:rPr lang="en-US" sz="1600" i="1" dirty="0" smtClean="0">
                <a:latin typeface="+mn-lt"/>
              </a:rPr>
              <a:t>Appendix 10A </a:t>
            </a:r>
            <a:r>
              <a:rPr lang="en-US" sz="1600" dirty="0" smtClean="0">
                <a:latin typeface="+mn-lt"/>
              </a:rPr>
              <a:t>Account for asset exchanges.</a:t>
            </a:r>
            <a:endParaRPr lang="en-US" sz="1600" dirty="0">
              <a:latin typeface="+mn-lt"/>
            </a:endParaRPr>
          </a:p>
        </p:txBody>
      </p:sp>
    </p:spTree>
    <p:extLst>
      <p:ext uri="{BB962C8B-B14F-4D97-AF65-F5344CB8AC3E}">
        <p14:creationId xmlns:p14="http://schemas.microsoft.com/office/powerpoint/2010/main" val="41967913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11"/>
          <p:cNvSpPr>
            <a:spLocks noGrp="1" noChangeArrowheads="1"/>
          </p:cNvSpPr>
          <p:nvPr>
            <p:ph type="title"/>
          </p:nvPr>
        </p:nvSpPr>
        <p:spPr>
          <a:xfrm>
            <a:off x="457200" y="457200"/>
            <a:ext cx="8229600" cy="1143000"/>
          </a:xfrm>
        </p:spPr>
        <p:txBody>
          <a:bodyPr/>
          <a:lstStyle/>
          <a:p>
            <a:pPr eaLnBrk="1" hangingPunct="1"/>
            <a:r>
              <a:rPr lang="en-US" altLang="en-US" b="1" dirty="0" smtClean="0">
                <a:ea typeface="ＭＳ Ｐゴシック" pitchFamily="-84" charset="-128"/>
                <a:cs typeface="Arial" charset="0"/>
              </a:rPr>
              <a:t>Units-of-Production Method</a:t>
            </a:r>
          </a:p>
        </p:txBody>
      </p:sp>
      <p:grpSp>
        <p:nvGrpSpPr>
          <p:cNvPr id="131076" name="Group 22"/>
          <p:cNvGrpSpPr>
            <a:grpSpLocks/>
          </p:cNvGrpSpPr>
          <p:nvPr/>
        </p:nvGrpSpPr>
        <p:grpSpPr bwMode="auto">
          <a:xfrm>
            <a:off x="286465" y="3148314"/>
            <a:ext cx="8647985" cy="2395462"/>
            <a:chOff x="60" y="1952"/>
            <a:chExt cx="5568" cy="1552"/>
          </a:xfrm>
        </p:grpSpPr>
        <p:grpSp>
          <p:nvGrpSpPr>
            <p:cNvPr id="131086" name="Group 21"/>
            <p:cNvGrpSpPr>
              <a:grpSpLocks/>
            </p:cNvGrpSpPr>
            <p:nvPr/>
          </p:nvGrpSpPr>
          <p:grpSpPr bwMode="auto">
            <a:xfrm>
              <a:off x="60" y="2496"/>
              <a:ext cx="5568" cy="1008"/>
              <a:chOff x="60" y="2496"/>
              <a:chExt cx="5568" cy="1008"/>
            </a:xfrm>
          </p:grpSpPr>
          <p:sp>
            <p:nvSpPr>
              <p:cNvPr id="131088" name="Rectangle 3"/>
              <p:cNvSpPr>
                <a:spLocks noChangeArrowheads="1"/>
              </p:cNvSpPr>
              <p:nvPr/>
            </p:nvSpPr>
            <p:spPr bwMode="auto">
              <a:xfrm>
                <a:off x="60" y="2496"/>
                <a:ext cx="5568" cy="1008"/>
              </a:xfrm>
              <a:prstGeom prst="rect">
                <a:avLst/>
              </a:prstGeom>
              <a:solidFill>
                <a:srgbClr val="F6E9B4"/>
              </a:solidFill>
              <a:ln w="9525">
                <a:solidFill>
                  <a:srgbClr val="663300"/>
                </a:solidFill>
                <a:miter lim="800000"/>
                <a:headEnd/>
                <a:tailEnd/>
              </a:ln>
              <a:effectLst>
                <a:outerShdw dist="35921" dir="2700000" algn="ctr" rotWithShape="0">
                  <a:schemeClr val="tx2"/>
                </a:outerShdw>
              </a:effectLst>
            </p:spPr>
            <p:txBody>
              <a:bodyPr wrap="none" anchor="ctr"/>
              <a:lstStyle/>
              <a:p>
                <a:endParaRPr lang="en-US" altLang="en-US" dirty="0">
                  <a:solidFill>
                    <a:srgbClr val="862110"/>
                  </a:solidFill>
                  <a:latin typeface="Calibri" pitchFamily="-84" charset="0"/>
                </a:endParaRPr>
              </a:p>
            </p:txBody>
          </p:sp>
          <p:sp>
            <p:nvSpPr>
              <p:cNvPr id="131089" name="Rectangle 4"/>
              <p:cNvSpPr>
                <a:spLocks noChangeArrowheads="1"/>
              </p:cNvSpPr>
              <p:nvPr/>
            </p:nvSpPr>
            <p:spPr bwMode="auto">
              <a:xfrm>
                <a:off x="145" y="2507"/>
                <a:ext cx="958" cy="308"/>
              </a:xfrm>
              <a:prstGeom prst="rect">
                <a:avLst/>
              </a:prstGeom>
              <a:noFill/>
              <a:ln w="12700">
                <a:noFill/>
                <a:miter lim="800000"/>
                <a:headEnd/>
                <a:tailEnd/>
              </a:ln>
            </p:spPr>
            <p:txBody>
              <a:bodyPr lIns="90488" tIns="44450" rIns="90488" bIns="44450">
                <a:spAutoFit/>
              </a:bodyPr>
              <a:lstStyle/>
              <a:p>
                <a:r>
                  <a:rPr lang="en-US" altLang="en-US" sz="2800" dirty="0">
                    <a:solidFill>
                      <a:srgbClr val="862110"/>
                    </a:solidFill>
                    <a:latin typeface="Calibri" pitchFamily="-84" charset="0"/>
                  </a:rPr>
                  <a:t>Step 2:</a:t>
                </a:r>
              </a:p>
            </p:txBody>
          </p:sp>
          <p:grpSp>
            <p:nvGrpSpPr>
              <p:cNvPr id="131090" name="Group 5"/>
              <p:cNvGrpSpPr>
                <a:grpSpLocks/>
              </p:cNvGrpSpPr>
              <p:nvPr/>
            </p:nvGrpSpPr>
            <p:grpSpPr bwMode="auto">
              <a:xfrm>
                <a:off x="274" y="2657"/>
                <a:ext cx="5293" cy="757"/>
                <a:chOff x="274" y="2561"/>
                <a:chExt cx="5293" cy="757"/>
              </a:xfrm>
            </p:grpSpPr>
            <p:sp>
              <p:nvSpPr>
                <p:cNvPr id="131091" name="Rectangle 6"/>
                <p:cNvSpPr>
                  <a:spLocks noChangeArrowheads="1"/>
                </p:cNvSpPr>
                <p:nvPr/>
              </p:nvSpPr>
              <p:spPr bwMode="auto">
                <a:xfrm>
                  <a:off x="274" y="2708"/>
                  <a:ext cx="1210" cy="527"/>
                </a:xfrm>
                <a:prstGeom prst="rect">
                  <a:avLst/>
                </a:prstGeom>
                <a:solidFill>
                  <a:srgbClr val="F6E9B4"/>
                </a:solid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Depreciation</a:t>
                  </a:r>
                </a:p>
                <a:p>
                  <a:r>
                    <a:rPr lang="en-US" altLang="en-US" sz="2600" dirty="0">
                      <a:solidFill>
                        <a:srgbClr val="862110"/>
                      </a:solidFill>
                      <a:latin typeface="Calibri" pitchFamily="-84" charset="0"/>
                    </a:rPr>
                    <a:t>    Expense</a:t>
                  </a:r>
                </a:p>
              </p:txBody>
            </p:sp>
            <p:sp>
              <p:nvSpPr>
                <p:cNvPr id="131092" name="Rectangle 7"/>
                <p:cNvSpPr>
                  <a:spLocks noChangeArrowheads="1"/>
                </p:cNvSpPr>
                <p:nvPr/>
              </p:nvSpPr>
              <p:spPr bwMode="auto">
                <a:xfrm>
                  <a:off x="1810" y="2807"/>
                  <a:ext cx="220" cy="290"/>
                </a:xfrm>
                <a:prstGeom prst="rect">
                  <a:avLst/>
                </a:prstGeom>
                <a:solidFill>
                  <a:srgbClr val="F6E9B4"/>
                </a:solid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a:t>
                  </a:r>
                </a:p>
              </p:txBody>
            </p:sp>
            <p:sp>
              <p:nvSpPr>
                <p:cNvPr id="131093" name="Rectangle 8"/>
                <p:cNvSpPr>
                  <a:spLocks noChangeArrowheads="1"/>
                </p:cNvSpPr>
                <p:nvPr/>
              </p:nvSpPr>
              <p:spPr bwMode="auto">
                <a:xfrm>
                  <a:off x="2152" y="2708"/>
                  <a:ext cx="1210" cy="527"/>
                </a:xfrm>
                <a:prstGeom prst="rect">
                  <a:avLst/>
                </a:prstGeom>
                <a:solidFill>
                  <a:srgbClr val="F6E9B4"/>
                </a:solidFill>
                <a:ln w="12700">
                  <a:noFill/>
                  <a:miter lim="800000"/>
                  <a:headEnd/>
                  <a:tailEnd/>
                </a:ln>
              </p:spPr>
              <p:txBody>
                <a:bodyPr wrap="none" lIns="90488" tIns="44450" rIns="90488" bIns="44450">
                  <a:spAutoFit/>
                </a:bodyPr>
                <a:lstStyle/>
                <a:p>
                  <a:pPr algn="ctr"/>
                  <a:r>
                    <a:rPr lang="en-US" altLang="en-US" sz="2600" dirty="0">
                      <a:solidFill>
                        <a:srgbClr val="862110"/>
                      </a:solidFill>
                      <a:latin typeface="Calibri" pitchFamily="-84" charset="0"/>
                    </a:rPr>
                    <a:t>Depreciation</a:t>
                  </a:r>
                </a:p>
                <a:p>
                  <a:pPr algn="ctr"/>
                  <a:r>
                    <a:rPr lang="en-US" altLang="en-US" sz="2600" dirty="0">
                      <a:solidFill>
                        <a:srgbClr val="862110"/>
                      </a:solidFill>
                      <a:latin typeface="Calibri" pitchFamily="-84" charset="0"/>
                    </a:rPr>
                    <a:t>Per Unit</a:t>
                  </a:r>
                </a:p>
              </p:txBody>
            </p:sp>
            <p:sp>
              <p:nvSpPr>
                <p:cNvPr id="131094" name="Rectangle 9"/>
                <p:cNvSpPr>
                  <a:spLocks noChangeArrowheads="1"/>
                </p:cNvSpPr>
                <p:nvPr/>
              </p:nvSpPr>
              <p:spPr bwMode="auto">
                <a:xfrm>
                  <a:off x="3596" y="2781"/>
                  <a:ext cx="238" cy="290"/>
                </a:xfrm>
                <a:prstGeom prst="rect">
                  <a:avLst/>
                </a:prstGeom>
                <a:solidFill>
                  <a:srgbClr val="F6E9B4"/>
                </a:solidFill>
                <a:ln w="12700">
                  <a:noFill/>
                  <a:miter lim="800000"/>
                  <a:headEnd/>
                  <a:tailEnd/>
                </a:ln>
              </p:spPr>
              <p:txBody>
                <a:bodyPr lIns="90488" tIns="44450" rIns="90488" bIns="44450">
                  <a:spAutoFit/>
                </a:bodyPr>
                <a:lstStyle/>
                <a:p>
                  <a:r>
                    <a:rPr lang="en-US" altLang="en-US" sz="2600" b="1" dirty="0">
                      <a:solidFill>
                        <a:srgbClr val="862110"/>
                      </a:solidFill>
                      <a:latin typeface="Calibri" pitchFamily="-84" charset="0"/>
                    </a:rPr>
                    <a:t>×</a:t>
                  </a:r>
                </a:p>
              </p:txBody>
            </p:sp>
            <p:sp>
              <p:nvSpPr>
                <p:cNvPr id="131095" name="Rectangle 10"/>
                <p:cNvSpPr>
                  <a:spLocks noChangeArrowheads="1"/>
                </p:cNvSpPr>
                <p:nvPr/>
              </p:nvSpPr>
              <p:spPr bwMode="auto">
                <a:xfrm>
                  <a:off x="3889" y="2561"/>
                  <a:ext cx="1678" cy="757"/>
                </a:xfrm>
                <a:prstGeom prst="rect">
                  <a:avLst/>
                </a:prstGeom>
                <a:solidFill>
                  <a:srgbClr val="F6E9B4"/>
                </a:solidFill>
                <a:ln w="12700">
                  <a:noFill/>
                  <a:miter lim="800000"/>
                  <a:headEnd/>
                  <a:tailEnd/>
                </a:ln>
              </p:spPr>
              <p:txBody>
                <a:bodyPr lIns="90488" tIns="44450" rIns="90488" bIns="44450">
                  <a:spAutoFit/>
                </a:bodyPr>
                <a:lstStyle/>
                <a:p>
                  <a:pPr algn="ctr"/>
                  <a:r>
                    <a:rPr lang="en-US" altLang="en-US" sz="2600" dirty="0">
                      <a:solidFill>
                        <a:srgbClr val="862110"/>
                      </a:solidFill>
                      <a:latin typeface="Calibri" pitchFamily="-84" charset="0"/>
                    </a:rPr>
                    <a:t>Number of Units Produced</a:t>
                  </a:r>
                  <a:br>
                    <a:rPr lang="en-US" altLang="en-US" sz="2600" dirty="0">
                      <a:solidFill>
                        <a:srgbClr val="862110"/>
                      </a:solidFill>
                      <a:latin typeface="Calibri" pitchFamily="-84" charset="0"/>
                    </a:rPr>
                  </a:br>
                  <a:r>
                    <a:rPr lang="en-US" altLang="en-US" sz="2600" dirty="0">
                      <a:solidFill>
                        <a:srgbClr val="862110"/>
                      </a:solidFill>
                      <a:latin typeface="Calibri" pitchFamily="-84" charset="0"/>
                    </a:rPr>
                    <a:t>in the Period</a:t>
                  </a:r>
                </a:p>
              </p:txBody>
            </p:sp>
          </p:grpSp>
        </p:grpSp>
        <p:cxnSp>
          <p:nvCxnSpPr>
            <p:cNvPr id="18447" name="AutoShape 12"/>
            <p:cNvCxnSpPr>
              <a:cxnSpLocks noChangeShapeType="1"/>
              <a:stCxn id="131083" idx="2"/>
              <a:endCxn id="131093" idx="0"/>
            </p:cNvCxnSpPr>
            <p:nvPr/>
          </p:nvCxnSpPr>
          <p:spPr bwMode="auto">
            <a:xfrm rot="16200000" flipH="1">
              <a:off x="1498" y="1545"/>
              <a:ext cx="852" cy="1665"/>
            </a:xfrm>
            <a:prstGeom prst="bentConnector3">
              <a:avLst>
                <a:gd name="adj1" fmla="val 50000"/>
              </a:avLst>
            </a:prstGeom>
            <a:noFill/>
            <a:ln w="38100">
              <a:solidFill>
                <a:srgbClr val="FF0000"/>
              </a:solidFill>
              <a:miter lim="800000"/>
              <a:headEnd/>
              <a:tailEnd type="triangle" w="med" len="med"/>
            </a:ln>
            <a:effectLst>
              <a:outerShdw blurRad="63500" dist="38099" dir="2700000" algn="ctr" rotWithShape="0">
                <a:schemeClr val="tx2">
                  <a:alpha val="74997"/>
                </a:schemeClr>
              </a:outerShdw>
            </a:effectLst>
          </p:spPr>
        </p:cxnSp>
      </p:grpSp>
      <p:grpSp>
        <p:nvGrpSpPr>
          <p:cNvPr id="131077" name="Group 13"/>
          <p:cNvGrpSpPr>
            <a:grpSpLocks/>
          </p:cNvGrpSpPr>
          <p:nvPr/>
        </p:nvGrpSpPr>
        <p:grpSpPr bwMode="auto">
          <a:xfrm>
            <a:off x="286465" y="1689591"/>
            <a:ext cx="8400335" cy="1510809"/>
            <a:chOff x="0" y="949"/>
            <a:chExt cx="4944" cy="875"/>
          </a:xfrm>
        </p:grpSpPr>
        <p:sp>
          <p:nvSpPr>
            <p:cNvPr id="131079" name="Rectangle 14"/>
            <p:cNvSpPr>
              <a:spLocks noChangeArrowheads="1"/>
            </p:cNvSpPr>
            <p:nvPr/>
          </p:nvSpPr>
          <p:spPr bwMode="auto">
            <a:xfrm>
              <a:off x="0" y="960"/>
              <a:ext cx="4944" cy="864"/>
            </a:xfrm>
            <a:prstGeom prst="rect">
              <a:avLst/>
            </a:prstGeom>
            <a:solidFill>
              <a:srgbClr val="F6E9B4"/>
            </a:solidFill>
            <a:ln w="9525">
              <a:solidFill>
                <a:schemeClr val="tx1"/>
              </a:solidFill>
              <a:miter lim="800000"/>
              <a:headEnd/>
              <a:tailEnd/>
            </a:ln>
            <a:effectLst>
              <a:outerShdw dist="35921" dir="2700000" algn="ctr" rotWithShape="0">
                <a:schemeClr val="tx2"/>
              </a:outerShdw>
            </a:effectLst>
          </p:spPr>
          <p:txBody>
            <a:bodyPr wrap="none" anchor="ctr"/>
            <a:lstStyle/>
            <a:p>
              <a:endParaRPr lang="en-US" altLang="en-US" dirty="0">
                <a:solidFill>
                  <a:srgbClr val="862110"/>
                </a:solidFill>
                <a:latin typeface="Calibri" pitchFamily="-84" charset="0"/>
              </a:endParaRPr>
            </a:p>
          </p:txBody>
        </p:sp>
        <p:grpSp>
          <p:nvGrpSpPr>
            <p:cNvPr id="131080" name="Group 15"/>
            <p:cNvGrpSpPr>
              <a:grpSpLocks/>
            </p:cNvGrpSpPr>
            <p:nvPr/>
          </p:nvGrpSpPr>
          <p:grpSpPr bwMode="auto">
            <a:xfrm>
              <a:off x="274" y="1200"/>
              <a:ext cx="4095" cy="561"/>
              <a:chOff x="274" y="1104"/>
              <a:chExt cx="4095" cy="561"/>
            </a:xfrm>
          </p:grpSpPr>
          <p:sp>
            <p:nvSpPr>
              <p:cNvPr id="131083" name="Rectangle 16"/>
              <p:cNvSpPr>
                <a:spLocks noChangeArrowheads="1"/>
              </p:cNvSpPr>
              <p:nvPr/>
            </p:nvSpPr>
            <p:spPr bwMode="auto">
              <a:xfrm>
                <a:off x="274" y="1104"/>
                <a:ext cx="1210" cy="561"/>
              </a:xfrm>
              <a:prstGeom prst="rect">
                <a:avLst/>
              </a:prstGeom>
              <a:no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Depreciation</a:t>
                </a:r>
              </a:p>
              <a:p>
                <a:r>
                  <a:rPr lang="en-US" altLang="en-US" sz="2600" dirty="0">
                    <a:solidFill>
                      <a:srgbClr val="862110"/>
                    </a:solidFill>
                    <a:latin typeface="Calibri" pitchFamily="-84" charset="0"/>
                  </a:rPr>
                  <a:t>Per Unit</a:t>
                </a:r>
              </a:p>
            </p:txBody>
          </p:sp>
          <p:sp>
            <p:nvSpPr>
              <p:cNvPr id="131084" name="Rectangle 17"/>
              <p:cNvSpPr>
                <a:spLocks noChangeArrowheads="1"/>
              </p:cNvSpPr>
              <p:nvPr/>
            </p:nvSpPr>
            <p:spPr bwMode="auto">
              <a:xfrm>
                <a:off x="1807" y="1200"/>
                <a:ext cx="220" cy="309"/>
              </a:xfrm>
              <a:prstGeom prst="rect">
                <a:avLst/>
              </a:prstGeom>
              <a:no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a:t>
                </a:r>
              </a:p>
            </p:txBody>
          </p:sp>
          <p:sp>
            <p:nvSpPr>
              <p:cNvPr id="131085" name="Rectangle 18"/>
              <p:cNvSpPr>
                <a:spLocks noChangeArrowheads="1"/>
              </p:cNvSpPr>
              <p:nvPr/>
            </p:nvSpPr>
            <p:spPr bwMode="auto">
              <a:xfrm>
                <a:off x="2096" y="1104"/>
                <a:ext cx="2273" cy="561"/>
              </a:xfrm>
              <a:prstGeom prst="rect">
                <a:avLst/>
              </a:prstGeom>
              <a:no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    Cost  -  Salvage Value    </a:t>
                </a:r>
              </a:p>
              <a:p>
                <a:r>
                  <a:rPr lang="en-US" altLang="en-US" sz="2600" dirty="0">
                    <a:solidFill>
                      <a:srgbClr val="862110"/>
                    </a:solidFill>
                    <a:latin typeface="Calibri" pitchFamily="-84" charset="0"/>
                  </a:rPr>
                  <a:t> Total Units of Production</a:t>
                </a:r>
              </a:p>
            </p:txBody>
          </p:sp>
        </p:grpSp>
        <p:sp>
          <p:nvSpPr>
            <p:cNvPr id="131081" name="Rectangle 19"/>
            <p:cNvSpPr>
              <a:spLocks noChangeArrowheads="1"/>
            </p:cNvSpPr>
            <p:nvPr/>
          </p:nvSpPr>
          <p:spPr bwMode="auto">
            <a:xfrm>
              <a:off x="145" y="949"/>
              <a:ext cx="958" cy="325"/>
            </a:xfrm>
            <a:prstGeom prst="rect">
              <a:avLst/>
            </a:prstGeom>
            <a:noFill/>
            <a:ln w="12700">
              <a:noFill/>
              <a:miter lim="800000"/>
              <a:headEnd/>
              <a:tailEnd/>
            </a:ln>
          </p:spPr>
          <p:txBody>
            <a:bodyPr lIns="90488" tIns="44450" rIns="90488" bIns="44450">
              <a:spAutoFit/>
            </a:bodyPr>
            <a:lstStyle/>
            <a:p>
              <a:r>
                <a:rPr lang="en-US" altLang="en-US" sz="2800" dirty="0">
                  <a:solidFill>
                    <a:srgbClr val="862110"/>
                  </a:solidFill>
                  <a:latin typeface="Calibri" pitchFamily="-84" charset="0"/>
                </a:rPr>
                <a:t>Step 1:</a:t>
              </a:r>
            </a:p>
          </p:txBody>
        </p:sp>
        <p:sp>
          <p:nvSpPr>
            <p:cNvPr id="58377" name="Line 20"/>
            <p:cNvSpPr>
              <a:spLocks noChangeShapeType="1"/>
            </p:cNvSpPr>
            <p:nvPr/>
          </p:nvSpPr>
          <p:spPr bwMode="auto">
            <a:xfrm>
              <a:off x="2064" y="1488"/>
              <a:ext cx="2496" cy="0"/>
            </a:xfrm>
            <a:prstGeom prst="line">
              <a:avLst/>
            </a:prstGeom>
            <a:noFill/>
            <a:ln w="28575">
              <a:solidFill>
                <a:schemeClr val="accent2">
                  <a:lumMod val="75000"/>
                </a:schemeClr>
              </a:solidFill>
              <a:round/>
              <a:headEnd/>
              <a:tailEnd/>
            </a:ln>
          </p:spPr>
          <p:txBody>
            <a:bodyPr/>
            <a:lstStyle/>
            <a:p>
              <a:pPr>
                <a:defRPr/>
              </a:pPr>
              <a:endParaRPr lang="en-US" dirty="0">
                <a:solidFill>
                  <a:schemeClr val="accent3">
                    <a:lumMod val="75000"/>
                  </a:schemeClr>
                </a:solidFill>
                <a:latin typeface="+mn-lt"/>
                <a:ea typeface="Arial" pitchFamily="-84" charset="0"/>
                <a:cs typeface="Arial" pitchFamily="-84" charset="0"/>
              </a:endParaRPr>
            </a:p>
          </p:txBody>
        </p:sp>
      </p:grpSp>
      <p:sp>
        <p:nvSpPr>
          <p:cNvPr id="24" name="Rectangle 2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5" name="Slide Number Placeholder 24"/>
          <p:cNvSpPr>
            <a:spLocks noGrp="1"/>
          </p:cNvSpPr>
          <p:nvPr>
            <p:ph type="sldNum" sz="quarter" idx="12"/>
          </p:nvPr>
        </p:nvSpPr>
        <p:spPr/>
        <p:txBody>
          <a:bodyPr/>
          <a:lstStyle/>
          <a:p>
            <a:pPr>
              <a:defRPr/>
            </a:pPr>
            <a:fld id="{0D145355-2B45-4605-A47E-A826A3C68F26}" type="slidenum">
              <a:rPr lang="en-US" smtClean="0"/>
              <a:pPr>
                <a:defRPr/>
              </a:pPr>
              <a:t>20</a:t>
            </a:fld>
            <a:endParaRPr lang="en-US" dirty="0"/>
          </a:p>
        </p:txBody>
      </p:sp>
      <p:sp>
        <p:nvSpPr>
          <p:cNvPr id="26" name="Rounded Rectangle 25"/>
          <p:cNvSpPr/>
          <p:nvPr/>
        </p:nvSpPr>
        <p:spPr>
          <a:xfrm>
            <a:off x="7856" y="6445741"/>
            <a:ext cx="8243888"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depreciation using the straight-line, units-of-production, and declining-balance methods.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3"/>
          <p:cNvGrpSpPr>
            <a:grpSpLocks/>
          </p:cNvGrpSpPr>
          <p:nvPr/>
        </p:nvGrpSpPr>
        <p:grpSpPr bwMode="auto">
          <a:xfrm>
            <a:off x="228600" y="4938955"/>
            <a:ext cx="8458200" cy="1058620"/>
            <a:chOff x="228600" y="4267200"/>
            <a:chExt cx="8763000" cy="1256880"/>
          </a:xfrm>
        </p:grpSpPr>
        <p:pic>
          <p:nvPicPr>
            <p:cNvPr id="132105" name="Picture 5" descr="C:\Documents and Settings\Administrator\Local Settings\Temporary Internet Files\Content.IE5\K8Q5KUIX\MMj02867840000[1].gif"/>
            <p:cNvPicPr>
              <a:picLocks noChangeAspect="1" noChangeArrowheads="1" noCrop="1"/>
            </p:cNvPicPr>
            <p:nvPr/>
          </p:nvPicPr>
          <p:blipFill>
            <a:blip r:embed="rId3" cstate="print"/>
            <a:srcRect/>
            <a:stretch>
              <a:fillRect/>
            </a:stretch>
          </p:blipFill>
          <p:spPr bwMode="auto">
            <a:xfrm>
              <a:off x="3962400" y="4343399"/>
              <a:ext cx="1143000" cy="1180681"/>
            </a:xfrm>
            <a:prstGeom prst="rect">
              <a:avLst/>
            </a:prstGeom>
            <a:noFill/>
            <a:ln w="9525">
              <a:noFill/>
              <a:miter lim="800000"/>
              <a:headEnd/>
              <a:tailEnd/>
            </a:ln>
          </p:spPr>
        </p:pic>
        <p:grpSp>
          <p:nvGrpSpPr>
            <p:cNvPr id="132106" name="Group 21"/>
            <p:cNvGrpSpPr>
              <a:grpSpLocks/>
            </p:cNvGrpSpPr>
            <p:nvPr/>
          </p:nvGrpSpPr>
          <p:grpSpPr bwMode="auto">
            <a:xfrm>
              <a:off x="228600" y="4267200"/>
              <a:ext cx="8763000" cy="1255742"/>
              <a:chOff x="60" y="2496"/>
              <a:chExt cx="5568" cy="1008"/>
            </a:xfrm>
          </p:grpSpPr>
          <p:sp>
            <p:nvSpPr>
              <p:cNvPr id="132108" name="Rectangle 3"/>
              <p:cNvSpPr>
                <a:spLocks noChangeArrowheads="1"/>
              </p:cNvSpPr>
              <p:nvPr/>
            </p:nvSpPr>
            <p:spPr bwMode="auto">
              <a:xfrm>
                <a:off x="60" y="2496"/>
                <a:ext cx="5568" cy="1008"/>
              </a:xfrm>
              <a:prstGeom prst="rect">
                <a:avLst/>
              </a:prstGeom>
              <a:solidFill>
                <a:srgbClr val="F6E9B4"/>
              </a:solidFill>
              <a:ln w="9525">
                <a:solidFill>
                  <a:srgbClr val="663300"/>
                </a:solidFill>
                <a:miter lim="800000"/>
                <a:headEnd/>
                <a:tailEnd/>
              </a:ln>
              <a:effectLst>
                <a:outerShdw dist="35921" dir="2700000" algn="ctr" rotWithShape="0">
                  <a:schemeClr val="tx2"/>
                </a:outerShdw>
              </a:effectLst>
            </p:spPr>
            <p:txBody>
              <a:bodyPr wrap="none" anchor="ctr"/>
              <a:lstStyle/>
              <a:p>
                <a:endParaRPr lang="en-US" altLang="en-US" sz="1200" dirty="0">
                  <a:solidFill>
                    <a:srgbClr val="862110"/>
                  </a:solidFill>
                </a:endParaRPr>
              </a:p>
            </p:txBody>
          </p:sp>
          <p:sp>
            <p:nvSpPr>
              <p:cNvPr id="132109" name="Rectangle 4"/>
              <p:cNvSpPr>
                <a:spLocks noChangeArrowheads="1"/>
              </p:cNvSpPr>
              <p:nvPr/>
            </p:nvSpPr>
            <p:spPr bwMode="auto">
              <a:xfrm>
                <a:off x="145" y="2507"/>
                <a:ext cx="958" cy="293"/>
              </a:xfrm>
              <a:prstGeom prst="rect">
                <a:avLst/>
              </a:prstGeom>
              <a:noFill/>
              <a:ln w="12700">
                <a:noFill/>
                <a:miter lim="800000"/>
                <a:headEnd/>
                <a:tailEnd/>
              </a:ln>
            </p:spPr>
            <p:txBody>
              <a:bodyPr lIns="90488" tIns="44450" rIns="90488" bIns="44450">
                <a:spAutoFit/>
              </a:bodyPr>
              <a:lstStyle/>
              <a:p>
                <a:r>
                  <a:rPr lang="en-US" altLang="en-US" dirty="0">
                    <a:solidFill>
                      <a:srgbClr val="862110"/>
                    </a:solidFill>
                  </a:rPr>
                  <a:t>Step 2:</a:t>
                </a:r>
              </a:p>
            </p:txBody>
          </p:sp>
          <p:grpSp>
            <p:nvGrpSpPr>
              <p:cNvPr id="132110" name="Group 5"/>
              <p:cNvGrpSpPr>
                <a:grpSpLocks/>
              </p:cNvGrpSpPr>
              <p:nvPr/>
            </p:nvGrpSpPr>
            <p:grpSpPr bwMode="auto">
              <a:xfrm>
                <a:off x="274" y="2640"/>
                <a:ext cx="3563" cy="739"/>
                <a:chOff x="274" y="2544"/>
                <a:chExt cx="3563" cy="739"/>
              </a:xfrm>
            </p:grpSpPr>
            <p:sp>
              <p:nvSpPr>
                <p:cNvPr id="132111" name="Rectangle 6"/>
                <p:cNvSpPr>
                  <a:spLocks noChangeArrowheads="1"/>
                </p:cNvSpPr>
                <p:nvPr/>
              </p:nvSpPr>
              <p:spPr bwMode="auto">
                <a:xfrm>
                  <a:off x="274" y="2662"/>
                  <a:ext cx="1046" cy="516"/>
                </a:xfrm>
                <a:prstGeom prst="rect">
                  <a:avLst/>
                </a:prstGeom>
                <a:solidFill>
                  <a:srgbClr val="F6E9B4"/>
                </a:solidFill>
                <a:ln w="12700">
                  <a:noFill/>
                  <a:miter lim="800000"/>
                  <a:headEnd/>
                  <a:tailEnd/>
                </a:ln>
              </p:spPr>
              <p:txBody>
                <a:bodyPr wrap="none" lIns="90488" tIns="44450" rIns="90488" bIns="44450">
                  <a:spAutoFit/>
                </a:bodyPr>
                <a:lstStyle/>
                <a:p>
                  <a:r>
                    <a:rPr lang="en-US" altLang="en-US" dirty="0">
                      <a:solidFill>
                        <a:srgbClr val="862110"/>
                      </a:solidFill>
                    </a:rPr>
                    <a:t>Depreciation</a:t>
                  </a:r>
                </a:p>
                <a:p>
                  <a:r>
                    <a:rPr lang="en-US" altLang="en-US" dirty="0">
                      <a:solidFill>
                        <a:srgbClr val="862110"/>
                      </a:solidFill>
                    </a:rPr>
                    <a:t>    Expense</a:t>
                  </a:r>
                </a:p>
              </p:txBody>
            </p:sp>
            <p:sp>
              <p:nvSpPr>
                <p:cNvPr id="132112" name="Rectangle 7"/>
                <p:cNvSpPr>
                  <a:spLocks noChangeArrowheads="1"/>
                </p:cNvSpPr>
                <p:nvPr/>
              </p:nvSpPr>
              <p:spPr bwMode="auto">
                <a:xfrm>
                  <a:off x="1174" y="2806"/>
                  <a:ext cx="225" cy="293"/>
                </a:xfrm>
                <a:prstGeom prst="rect">
                  <a:avLst/>
                </a:prstGeom>
                <a:solidFill>
                  <a:srgbClr val="F6E9B4"/>
                </a:solidFill>
                <a:ln w="12700">
                  <a:noFill/>
                  <a:miter lim="800000"/>
                  <a:headEnd/>
                  <a:tailEnd/>
                </a:ln>
              </p:spPr>
              <p:txBody>
                <a:bodyPr wrap="none" lIns="90488" tIns="44450" rIns="90488" bIns="44450">
                  <a:spAutoFit/>
                </a:bodyPr>
                <a:lstStyle/>
                <a:p>
                  <a:r>
                    <a:rPr lang="en-US" altLang="en-US" dirty="0">
                      <a:solidFill>
                        <a:srgbClr val="862110"/>
                      </a:solidFill>
                    </a:rPr>
                    <a:t>=</a:t>
                  </a:r>
                </a:p>
              </p:txBody>
            </p:sp>
            <p:sp>
              <p:nvSpPr>
                <p:cNvPr id="132113" name="Rectangle 8"/>
                <p:cNvSpPr>
                  <a:spLocks noChangeArrowheads="1"/>
                </p:cNvSpPr>
                <p:nvPr/>
              </p:nvSpPr>
              <p:spPr bwMode="auto">
                <a:xfrm>
                  <a:off x="1319" y="2662"/>
                  <a:ext cx="1046" cy="516"/>
                </a:xfrm>
                <a:prstGeom prst="rect">
                  <a:avLst/>
                </a:prstGeom>
                <a:solidFill>
                  <a:srgbClr val="F6E9B4"/>
                </a:solidFill>
                <a:ln w="12700">
                  <a:noFill/>
                  <a:miter lim="800000"/>
                  <a:headEnd/>
                  <a:tailEnd/>
                </a:ln>
              </p:spPr>
              <p:txBody>
                <a:bodyPr wrap="none" lIns="90488" tIns="44450" rIns="90488" bIns="44450">
                  <a:spAutoFit/>
                </a:bodyPr>
                <a:lstStyle/>
                <a:p>
                  <a:pPr algn="ctr"/>
                  <a:r>
                    <a:rPr lang="en-US" altLang="en-US" dirty="0">
                      <a:solidFill>
                        <a:srgbClr val="862110"/>
                      </a:solidFill>
                    </a:rPr>
                    <a:t>Depreciation</a:t>
                  </a:r>
                </a:p>
                <a:p>
                  <a:pPr algn="ctr"/>
                  <a:r>
                    <a:rPr lang="en-US" altLang="en-US" dirty="0">
                      <a:solidFill>
                        <a:srgbClr val="862110"/>
                      </a:solidFill>
                    </a:rPr>
                    <a:t>Per Unit</a:t>
                  </a:r>
                </a:p>
              </p:txBody>
            </p:sp>
            <p:sp>
              <p:nvSpPr>
                <p:cNvPr id="132114" name="Rectangle 9"/>
                <p:cNvSpPr>
                  <a:spLocks noChangeArrowheads="1"/>
                </p:cNvSpPr>
                <p:nvPr/>
              </p:nvSpPr>
              <p:spPr bwMode="auto">
                <a:xfrm>
                  <a:off x="2239" y="2783"/>
                  <a:ext cx="238" cy="293"/>
                </a:xfrm>
                <a:prstGeom prst="rect">
                  <a:avLst/>
                </a:prstGeom>
                <a:solidFill>
                  <a:srgbClr val="F6E9B4"/>
                </a:solidFill>
                <a:ln w="12700">
                  <a:noFill/>
                  <a:miter lim="800000"/>
                  <a:headEnd/>
                  <a:tailEnd/>
                </a:ln>
              </p:spPr>
              <p:txBody>
                <a:bodyPr lIns="90488" tIns="44450" rIns="90488" bIns="44450">
                  <a:spAutoFit/>
                </a:bodyPr>
                <a:lstStyle/>
                <a:p>
                  <a:r>
                    <a:rPr lang="en-US" altLang="en-US" b="1" dirty="0">
                      <a:solidFill>
                        <a:srgbClr val="862110"/>
                      </a:solidFill>
                    </a:rPr>
                    <a:t>×</a:t>
                  </a:r>
                </a:p>
              </p:txBody>
            </p:sp>
            <p:sp>
              <p:nvSpPr>
                <p:cNvPr id="132115" name="Rectangle 10"/>
                <p:cNvSpPr>
                  <a:spLocks noChangeArrowheads="1"/>
                </p:cNvSpPr>
                <p:nvPr/>
              </p:nvSpPr>
              <p:spPr bwMode="auto">
                <a:xfrm>
                  <a:off x="2159" y="2544"/>
                  <a:ext cx="1661" cy="739"/>
                </a:xfrm>
                <a:prstGeom prst="rect">
                  <a:avLst/>
                </a:prstGeom>
                <a:noFill/>
                <a:ln w="12700">
                  <a:noFill/>
                  <a:miter lim="800000"/>
                  <a:headEnd/>
                  <a:tailEnd/>
                </a:ln>
              </p:spPr>
              <p:txBody>
                <a:bodyPr lIns="90488" tIns="44450" rIns="90488" bIns="44450">
                  <a:spAutoFit/>
                </a:bodyPr>
                <a:lstStyle/>
                <a:p>
                  <a:pPr algn="ctr"/>
                  <a:r>
                    <a:rPr lang="en-US" altLang="en-US" dirty="0">
                      <a:solidFill>
                        <a:srgbClr val="862110"/>
                      </a:solidFill>
                    </a:rPr>
                    <a:t>Number of Units Produced</a:t>
                  </a:r>
                  <a:br>
                    <a:rPr lang="en-US" altLang="en-US" dirty="0">
                      <a:solidFill>
                        <a:srgbClr val="862110"/>
                      </a:solidFill>
                    </a:rPr>
                  </a:br>
                  <a:r>
                    <a:rPr lang="en-US" altLang="en-US" dirty="0">
                      <a:solidFill>
                        <a:srgbClr val="862110"/>
                      </a:solidFill>
                    </a:rPr>
                    <a:t>in the Period</a:t>
                  </a:r>
                </a:p>
              </p:txBody>
            </p:sp>
          </p:grpSp>
        </p:grpSp>
        <p:sp>
          <p:nvSpPr>
            <p:cNvPr id="30" name="TextBox 29"/>
            <p:cNvSpPr txBox="1"/>
            <p:nvPr/>
          </p:nvSpPr>
          <p:spPr>
            <a:xfrm>
              <a:off x="5791200" y="4684471"/>
              <a:ext cx="2768600" cy="369968"/>
            </a:xfrm>
            <a:prstGeom prst="rect">
              <a:avLst/>
            </a:prstGeom>
            <a:noFill/>
          </p:spPr>
          <p:txBody>
            <a:bodyPr wrap="none">
              <a:spAutoFit/>
            </a:bodyPr>
            <a:lstStyle/>
            <a:p>
              <a:pPr>
                <a:defRPr/>
              </a:pPr>
              <a:r>
                <a:rPr lang="en-US" dirty="0">
                  <a:solidFill>
                    <a:srgbClr val="862110"/>
                  </a:solidFill>
                </a:rPr>
                <a:t>= $0.25 × 7,000 </a:t>
              </a:r>
              <a:r>
                <a:rPr lang="en-US" dirty="0">
                  <a:solidFill>
                    <a:srgbClr val="002060"/>
                  </a:solidFill>
                  <a:effectLst>
                    <a:outerShdw blurRad="38100" dist="38100" dir="2700000" algn="tl">
                      <a:srgbClr val="C0C0C0"/>
                    </a:outerShdw>
                  </a:effectLst>
                </a:rPr>
                <a:t>= $</a:t>
              </a:r>
              <a:r>
                <a:rPr lang="en-US" dirty="0">
                  <a:solidFill>
                    <a:srgbClr val="002060"/>
                  </a:solidFill>
                </a:rPr>
                <a:t>1,750</a:t>
              </a:r>
            </a:p>
          </p:txBody>
        </p:sp>
      </p:grpSp>
      <p:sp>
        <p:nvSpPr>
          <p:cNvPr id="132099" name="Rectangle 3"/>
          <p:cNvSpPr>
            <a:spLocks noGrp="1" noChangeArrowheads="1"/>
          </p:cNvSpPr>
          <p:nvPr>
            <p:ph type="title"/>
          </p:nvPr>
        </p:nvSpPr>
        <p:spPr>
          <a:xfrm>
            <a:off x="838200" y="457200"/>
            <a:ext cx="8001000" cy="960438"/>
          </a:xfrm>
        </p:spPr>
        <p:txBody>
          <a:bodyPr/>
          <a:lstStyle/>
          <a:p>
            <a:pPr eaLnBrk="1" hangingPunct="1"/>
            <a:r>
              <a:rPr lang="en-US" altLang="en-US" b="1" dirty="0" smtClean="0">
                <a:ea typeface="ＭＳ Ｐゴシック" pitchFamily="-84" charset="-128"/>
                <a:cs typeface="Arial" charset="0"/>
              </a:rPr>
              <a:t>Units-of-Production Method</a:t>
            </a:r>
            <a:endParaRPr lang="en-US" altLang="en-US" b="1" dirty="0" smtClean="0">
              <a:latin typeface="Arial" charset="0"/>
              <a:ea typeface="ＭＳ Ｐゴシック" pitchFamily="-84" charset="-128"/>
              <a:cs typeface="Arial" charset="0"/>
            </a:endParaRPr>
          </a:p>
        </p:txBody>
      </p:sp>
      <p:grpSp>
        <p:nvGrpSpPr>
          <p:cNvPr id="2" name="Group 32"/>
          <p:cNvGrpSpPr>
            <a:grpSpLocks/>
          </p:cNvGrpSpPr>
          <p:nvPr/>
        </p:nvGrpSpPr>
        <p:grpSpPr bwMode="auto">
          <a:xfrm>
            <a:off x="228600" y="3653161"/>
            <a:ext cx="7620000" cy="1022350"/>
            <a:chOff x="228600" y="3047999"/>
            <a:chExt cx="7620000" cy="1022098"/>
          </a:xfrm>
        </p:grpSpPr>
        <p:grpSp>
          <p:nvGrpSpPr>
            <p:cNvPr id="132116" name="Group 13"/>
            <p:cNvGrpSpPr>
              <a:grpSpLocks/>
            </p:cNvGrpSpPr>
            <p:nvPr/>
          </p:nvGrpSpPr>
          <p:grpSpPr bwMode="auto">
            <a:xfrm>
              <a:off x="228600" y="3047999"/>
              <a:ext cx="7620000" cy="1022098"/>
              <a:chOff x="0" y="912"/>
              <a:chExt cx="4944" cy="941"/>
            </a:xfrm>
          </p:grpSpPr>
          <p:sp>
            <p:nvSpPr>
              <p:cNvPr id="132121" name="Rectangle 14"/>
              <p:cNvSpPr>
                <a:spLocks noChangeArrowheads="1"/>
              </p:cNvSpPr>
              <p:nvPr/>
            </p:nvSpPr>
            <p:spPr bwMode="auto">
              <a:xfrm>
                <a:off x="0" y="960"/>
                <a:ext cx="4944" cy="864"/>
              </a:xfrm>
              <a:prstGeom prst="rect">
                <a:avLst/>
              </a:prstGeom>
              <a:solidFill>
                <a:srgbClr val="F6E9B4"/>
              </a:solidFill>
              <a:ln w="9525">
                <a:solidFill>
                  <a:schemeClr val="tx1"/>
                </a:solidFill>
                <a:miter lim="800000"/>
                <a:headEnd/>
                <a:tailEnd/>
              </a:ln>
              <a:effectLst>
                <a:outerShdw dist="35921" dir="2700000" algn="ctr" rotWithShape="0">
                  <a:schemeClr val="tx2"/>
                </a:outerShdw>
              </a:effectLst>
            </p:spPr>
            <p:txBody>
              <a:bodyPr wrap="none" anchor="ctr"/>
              <a:lstStyle/>
              <a:p>
                <a:endParaRPr lang="en-US" altLang="en-US" sz="1200" dirty="0">
                  <a:solidFill>
                    <a:srgbClr val="862110"/>
                  </a:solidFill>
                </a:endParaRPr>
              </a:p>
            </p:txBody>
          </p:sp>
          <p:grpSp>
            <p:nvGrpSpPr>
              <p:cNvPr id="132122" name="Group 15"/>
              <p:cNvGrpSpPr>
                <a:grpSpLocks/>
              </p:cNvGrpSpPr>
              <p:nvPr/>
            </p:nvGrpSpPr>
            <p:grpSpPr bwMode="auto">
              <a:xfrm>
                <a:off x="274" y="1260"/>
                <a:ext cx="3075" cy="593"/>
                <a:chOff x="274" y="1164"/>
                <a:chExt cx="3075" cy="593"/>
              </a:xfrm>
            </p:grpSpPr>
            <p:sp>
              <p:nvSpPr>
                <p:cNvPr id="132125" name="Rectangle 16"/>
                <p:cNvSpPr>
                  <a:spLocks noChangeArrowheads="1"/>
                </p:cNvSpPr>
                <p:nvPr/>
              </p:nvSpPr>
              <p:spPr bwMode="auto">
                <a:xfrm>
                  <a:off x="274" y="1164"/>
                  <a:ext cx="999" cy="593"/>
                </a:xfrm>
                <a:prstGeom prst="rect">
                  <a:avLst/>
                </a:prstGeom>
                <a:noFill/>
                <a:ln w="12700">
                  <a:noFill/>
                  <a:miter lim="800000"/>
                  <a:headEnd/>
                  <a:tailEnd/>
                </a:ln>
              </p:spPr>
              <p:txBody>
                <a:bodyPr wrap="none" lIns="90488" tIns="44450" rIns="90488" bIns="44450">
                  <a:spAutoFit/>
                </a:bodyPr>
                <a:lstStyle/>
                <a:p>
                  <a:r>
                    <a:rPr lang="en-US" altLang="en-US" dirty="0">
                      <a:solidFill>
                        <a:srgbClr val="862110"/>
                      </a:solidFill>
                    </a:rPr>
                    <a:t>Depreciation</a:t>
                  </a:r>
                </a:p>
                <a:p>
                  <a:r>
                    <a:rPr lang="en-US" altLang="en-US" dirty="0">
                      <a:solidFill>
                        <a:srgbClr val="862110"/>
                      </a:solidFill>
                    </a:rPr>
                    <a:t>Per Unit</a:t>
                  </a:r>
                </a:p>
              </p:txBody>
            </p:sp>
            <p:sp>
              <p:nvSpPr>
                <p:cNvPr id="132126" name="Rectangle 17"/>
                <p:cNvSpPr>
                  <a:spLocks noChangeArrowheads="1"/>
                </p:cNvSpPr>
                <p:nvPr/>
              </p:nvSpPr>
              <p:spPr bwMode="auto">
                <a:xfrm>
                  <a:off x="1236" y="1260"/>
                  <a:ext cx="215" cy="338"/>
                </a:xfrm>
                <a:prstGeom prst="rect">
                  <a:avLst/>
                </a:prstGeom>
                <a:noFill/>
                <a:ln w="12700">
                  <a:noFill/>
                  <a:miter lim="800000"/>
                  <a:headEnd/>
                  <a:tailEnd/>
                </a:ln>
              </p:spPr>
              <p:txBody>
                <a:bodyPr wrap="none" lIns="90488" tIns="44450" rIns="90488" bIns="44450">
                  <a:spAutoFit/>
                </a:bodyPr>
                <a:lstStyle/>
                <a:p>
                  <a:r>
                    <a:rPr lang="en-US" altLang="en-US" dirty="0">
                      <a:solidFill>
                        <a:srgbClr val="862110"/>
                      </a:solidFill>
                    </a:rPr>
                    <a:t>=</a:t>
                  </a:r>
                </a:p>
              </p:txBody>
            </p:sp>
            <p:sp>
              <p:nvSpPr>
                <p:cNvPr id="132127" name="Rectangle 18"/>
                <p:cNvSpPr>
                  <a:spLocks noChangeArrowheads="1"/>
                </p:cNvSpPr>
                <p:nvPr/>
              </p:nvSpPr>
              <p:spPr bwMode="auto">
                <a:xfrm>
                  <a:off x="1339" y="1164"/>
                  <a:ext cx="2010" cy="593"/>
                </a:xfrm>
                <a:prstGeom prst="rect">
                  <a:avLst/>
                </a:prstGeom>
                <a:noFill/>
                <a:ln w="12700">
                  <a:noFill/>
                  <a:miter lim="800000"/>
                  <a:headEnd/>
                  <a:tailEnd/>
                </a:ln>
              </p:spPr>
              <p:txBody>
                <a:bodyPr wrap="none" lIns="90488" tIns="44450" rIns="90488" bIns="44450">
                  <a:spAutoFit/>
                </a:bodyPr>
                <a:lstStyle/>
                <a:p>
                  <a:r>
                    <a:rPr lang="en-US" altLang="en-US" dirty="0">
                      <a:solidFill>
                        <a:srgbClr val="862110"/>
                      </a:solidFill>
                    </a:rPr>
                    <a:t>    Cost  -  Salvage Value    </a:t>
                  </a:r>
                </a:p>
                <a:p>
                  <a:r>
                    <a:rPr lang="en-US" altLang="en-US" dirty="0">
                      <a:solidFill>
                        <a:srgbClr val="862110"/>
                      </a:solidFill>
                    </a:rPr>
                    <a:t> Total Units of Production</a:t>
                  </a:r>
                </a:p>
              </p:txBody>
            </p:sp>
          </p:grpSp>
          <p:sp>
            <p:nvSpPr>
              <p:cNvPr id="132123" name="Rectangle 19"/>
              <p:cNvSpPr>
                <a:spLocks noChangeArrowheads="1"/>
              </p:cNvSpPr>
              <p:nvPr/>
            </p:nvSpPr>
            <p:spPr bwMode="auto">
              <a:xfrm>
                <a:off x="145" y="912"/>
                <a:ext cx="958" cy="338"/>
              </a:xfrm>
              <a:prstGeom prst="rect">
                <a:avLst/>
              </a:prstGeom>
              <a:noFill/>
              <a:ln w="12700">
                <a:noFill/>
                <a:miter lim="800000"/>
                <a:headEnd/>
                <a:tailEnd/>
              </a:ln>
            </p:spPr>
            <p:txBody>
              <a:bodyPr lIns="90488" tIns="44450" rIns="90488" bIns="44450">
                <a:spAutoFit/>
              </a:bodyPr>
              <a:lstStyle/>
              <a:p>
                <a:r>
                  <a:rPr lang="en-US" altLang="en-US" dirty="0">
                    <a:solidFill>
                      <a:srgbClr val="862110"/>
                    </a:solidFill>
                  </a:rPr>
                  <a:t>Step 1:</a:t>
                </a:r>
              </a:p>
            </p:txBody>
          </p:sp>
          <p:sp>
            <p:nvSpPr>
              <p:cNvPr id="21" name="Line 20"/>
              <p:cNvSpPr>
                <a:spLocks noChangeShapeType="1"/>
              </p:cNvSpPr>
              <p:nvPr/>
            </p:nvSpPr>
            <p:spPr bwMode="auto">
              <a:xfrm>
                <a:off x="1442" y="1536"/>
                <a:ext cx="1751" cy="7"/>
              </a:xfrm>
              <a:prstGeom prst="line">
                <a:avLst/>
              </a:prstGeom>
              <a:noFill/>
              <a:ln w="19050">
                <a:solidFill>
                  <a:srgbClr val="953735"/>
                </a:solidFill>
                <a:round/>
                <a:headEnd/>
                <a:tailEnd/>
              </a:ln>
            </p:spPr>
            <p:txBody>
              <a:bodyPr/>
              <a:lstStyle/>
              <a:p>
                <a:pPr>
                  <a:defRPr/>
                </a:pPr>
                <a:endParaRPr lang="en-US" sz="1200" dirty="0">
                  <a:solidFill>
                    <a:schemeClr val="accent3">
                      <a:lumMod val="75000"/>
                    </a:schemeClr>
                  </a:solidFill>
                  <a:ea typeface="Arial" pitchFamily="-84" charset="0"/>
                  <a:cs typeface="Arial" pitchFamily="-84" charset="0"/>
                </a:endParaRPr>
              </a:p>
            </p:txBody>
          </p:sp>
        </p:grpSp>
        <p:sp>
          <p:nvSpPr>
            <p:cNvPr id="132117" name="Rectangle 17"/>
            <p:cNvSpPr>
              <a:spLocks noChangeArrowheads="1"/>
            </p:cNvSpPr>
            <p:nvPr/>
          </p:nvSpPr>
          <p:spPr bwMode="auto">
            <a:xfrm>
              <a:off x="5092700" y="3519371"/>
              <a:ext cx="317500" cy="366622"/>
            </a:xfrm>
            <a:prstGeom prst="rect">
              <a:avLst/>
            </a:prstGeom>
            <a:noFill/>
            <a:ln w="12700">
              <a:noFill/>
              <a:miter lim="800000"/>
              <a:headEnd/>
              <a:tailEnd/>
            </a:ln>
          </p:spPr>
          <p:txBody>
            <a:bodyPr wrap="none" lIns="90488" tIns="44450" rIns="90488" bIns="44450">
              <a:spAutoFit/>
            </a:bodyPr>
            <a:lstStyle/>
            <a:p>
              <a:r>
                <a:rPr lang="en-US" altLang="en-US" dirty="0">
                  <a:solidFill>
                    <a:srgbClr val="862110"/>
                  </a:solidFill>
                </a:rPr>
                <a:t>=</a:t>
              </a:r>
            </a:p>
          </p:txBody>
        </p:sp>
        <p:sp>
          <p:nvSpPr>
            <p:cNvPr id="132118" name="TextBox 25"/>
            <p:cNvSpPr txBox="1">
              <a:spLocks noChangeArrowheads="1"/>
            </p:cNvSpPr>
            <p:nvPr/>
          </p:nvSpPr>
          <p:spPr bwMode="auto">
            <a:xfrm>
              <a:off x="5410200" y="3395576"/>
              <a:ext cx="990600" cy="645953"/>
            </a:xfrm>
            <a:prstGeom prst="rect">
              <a:avLst/>
            </a:prstGeom>
            <a:noFill/>
            <a:ln w="9525">
              <a:noFill/>
              <a:miter lim="800000"/>
              <a:headEnd/>
              <a:tailEnd/>
            </a:ln>
          </p:spPr>
          <p:txBody>
            <a:bodyPr>
              <a:spAutoFit/>
            </a:bodyPr>
            <a:lstStyle/>
            <a:p>
              <a:r>
                <a:rPr lang="en-US" altLang="en-US" dirty="0">
                  <a:solidFill>
                    <a:srgbClr val="862110"/>
                  </a:solidFill>
                </a:rPr>
                <a:t>$9,000</a:t>
              </a:r>
              <a:br>
                <a:rPr lang="en-US" altLang="en-US" dirty="0">
                  <a:solidFill>
                    <a:srgbClr val="862110"/>
                  </a:solidFill>
                </a:rPr>
              </a:br>
              <a:r>
                <a:rPr lang="en-US" altLang="en-US" dirty="0">
                  <a:solidFill>
                    <a:srgbClr val="862110"/>
                  </a:solidFill>
                </a:rPr>
                <a:t>36,000</a:t>
              </a:r>
            </a:p>
          </p:txBody>
        </p:sp>
        <p:cxnSp>
          <p:nvCxnSpPr>
            <p:cNvPr id="28" name="Straight Connector 27"/>
            <p:cNvCxnSpPr>
              <a:stCxn id="132118" idx="1"/>
              <a:endCxn id="132118" idx="3"/>
            </p:cNvCxnSpPr>
            <p:nvPr/>
          </p:nvCxnSpPr>
          <p:spPr>
            <a:xfrm rot="10800000" flipH="1">
              <a:off x="5410200" y="3717759"/>
              <a:ext cx="990600" cy="1588"/>
            </a:xfrm>
            <a:prstGeom prst="line">
              <a:avLst/>
            </a:prstGeom>
            <a:ln w="19050">
              <a:solidFill>
                <a:srgbClr val="953735"/>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00800" y="3516197"/>
              <a:ext cx="1397000" cy="369796"/>
            </a:xfrm>
            <a:prstGeom prst="rect">
              <a:avLst/>
            </a:prstGeom>
            <a:noFill/>
          </p:spPr>
          <p:txBody>
            <a:bodyPr wrap="none">
              <a:spAutoFit/>
            </a:bodyPr>
            <a:lstStyle/>
            <a:p>
              <a:pPr>
                <a:defRPr/>
              </a:pPr>
              <a:r>
                <a:rPr lang="en-US" dirty="0">
                  <a:solidFill>
                    <a:srgbClr val="862110"/>
                  </a:solidFill>
                </a:rPr>
                <a:t>= </a:t>
              </a:r>
              <a:r>
                <a:rPr lang="en-US" dirty="0">
                  <a:solidFill>
                    <a:srgbClr val="002060"/>
                  </a:solidFill>
                  <a:effectLst>
                    <a:outerShdw blurRad="38100" dist="38100" dir="2700000" algn="tl">
                      <a:srgbClr val="C0C0C0"/>
                    </a:outerShdw>
                  </a:effectLst>
                </a:rPr>
                <a:t>$</a:t>
              </a:r>
              <a:r>
                <a:rPr lang="en-US" dirty="0">
                  <a:solidFill>
                    <a:srgbClr val="002060"/>
                  </a:solidFill>
                </a:rPr>
                <a:t>0.25/unit</a:t>
              </a:r>
            </a:p>
          </p:txBody>
        </p:sp>
      </p:grpSp>
      <p:sp>
        <p:nvSpPr>
          <p:cNvPr id="132102" name="TextBox 30"/>
          <p:cNvSpPr txBox="1">
            <a:spLocks noChangeArrowheads="1"/>
          </p:cNvSpPr>
          <p:nvPr/>
        </p:nvSpPr>
        <p:spPr bwMode="auto">
          <a:xfrm>
            <a:off x="4419600" y="1752600"/>
            <a:ext cx="4572000" cy="1569660"/>
          </a:xfrm>
          <a:prstGeom prst="rect">
            <a:avLst/>
          </a:prstGeom>
          <a:noFill/>
          <a:ln w="9525">
            <a:noFill/>
            <a:miter lim="800000"/>
            <a:headEnd/>
            <a:tailEnd/>
          </a:ln>
        </p:spPr>
        <p:txBody>
          <a:bodyPr>
            <a:spAutoFit/>
          </a:bodyPr>
          <a:lstStyle/>
          <a:p>
            <a:pPr algn="ctr"/>
            <a:r>
              <a:rPr lang="en-US" altLang="en-US" sz="2400" dirty="0"/>
              <a:t>Assume that 7,000 units were inspected </a:t>
            </a:r>
            <a:r>
              <a:rPr lang="en-US" altLang="en-US" sz="2400" dirty="0" smtClean="0"/>
              <a:t>during the first year. </a:t>
            </a:r>
            <a:r>
              <a:rPr lang="en-US" altLang="en-US" sz="2400" dirty="0"/>
              <a:t>Depreciation would be calculated as follows:</a:t>
            </a:r>
          </a:p>
        </p:txBody>
      </p:sp>
      <p:pic>
        <p:nvPicPr>
          <p:cNvPr id="132104" name="Picture 32" descr="SL Depreciation Example 1.png"/>
          <p:cNvPicPr>
            <a:picLocks noChangeAspect="1"/>
          </p:cNvPicPr>
          <p:nvPr/>
        </p:nvPicPr>
        <p:blipFill>
          <a:blip r:embed="rId4" cstate="print"/>
          <a:srcRect/>
          <a:stretch>
            <a:fillRect/>
          </a:stretch>
        </p:blipFill>
        <p:spPr bwMode="auto">
          <a:xfrm>
            <a:off x="228600" y="1722438"/>
            <a:ext cx="4114800" cy="1706562"/>
          </a:xfrm>
          <a:prstGeom prst="rect">
            <a:avLst/>
          </a:prstGeom>
          <a:noFill/>
          <a:ln w="9525">
            <a:noFill/>
            <a:miter lim="800000"/>
            <a:headEnd/>
            <a:tailEnd/>
          </a:ln>
        </p:spPr>
      </p:pic>
      <p:sp>
        <p:nvSpPr>
          <p:cNvPr id="32" name="Rectangle 3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33" name="Slide Number Placeholder 32"/>
          <p:cNvSpPr>
            <a:spLocks noGrp="1"/>
          </p:cNvSpPr>
          <p:nvPr>
            <p:ph type="sldNum" sz="quarter" idx="12"/>
          </p:nvPr>
        </p:nvSpPr>
        <p:spPr/>
        <p:txBody>
          <a:bodyPr/>
          <a:lstStyle/>
          <a:p>
            <a:pPr>
              <a:defRPr/>
            </a:pPr>
            <a:fld id="{0D145355-2B45-4605-A47E-A826A3C68F26}" type="slidenum">
              <a:rPr lang="en-US" smtClean="0"/>
              <a:pPr>
                <a:defRPr/>
              </a:pPr>
              <a:t>21</a:t>
            </a:fld>
            <a:endParaRPr lang="en-US" dirty="0"/>
          </a:p>
        </p:txBody>
      </p:sp>
      <p:sp>
        <p:nvSpPr>
          <p:cNvPr id="34" name="Rounded Rectangle 33"/>
          <p:cNvSpPr/>
          <p:nvPr/>
        </p:nvSpPr>
        <p:spPr>
          <a:xfrm>
            <a:off x="7856" y="6445741"/>
            <a:ext cx="8243888"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depreciation using the straight-line, units-of-production, and declining-balance methods.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2500"/>
                            </p:stCondLst>
                            <p:childTnLst>
                              <p:par>
                                <p:cTn id="9" presetID="22" presetClass="entr" presetSubtype="8"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a:xfrm>
            <a:off x="457200" y="533400"/>
            <a:ext cx="8229600" cy="1295400"/>
          </a:xfrm>
        </p:spPr>
        <p:txBody>
          <a:bodyPr/>
          <a:lstStyle/>
          <a:p>
            <a:pPr eaLnBrk="1" hangingPunct="1"/>
            <a:r>
              <a:rPr lang="en-US" altLang="en-US" sz="3200" b="1" dirty="0" smtClean="0">
                <a:latin typeface="Arial" charset="0"/>
                <a:ea typeface="ＭＳ Ｐゴシック" pitchFamily="-84" charset="-128"/>
                <a:cs typeface="Arial" charset="0"/>
              </a:rPr>
              <a:t>Units-of-Production</a:t>
            </a:r>
            <a:br>
              <a:rPr lang="en-US" altLang="en-US" sz="3200" b="1" dirty="0" smtClean="0">
                <a:latin typeface="Arial" charset="0"/>
                <a:ea typeface="ＭＳ Ｐゴシック" pitchFamily="-84" charset="-128"/>
                <a:cs typeface="Arial" charset="0"/>
              </a:rPr>
            </a:br>
            <a:r>
              <a:rPr lang="en-US" altLang="en-US" sz="3200" b="1" dirty="0" smtClean="0">
                <a:latin typeface="Arial" charset="0"/>
                <a:ea typeface="ＭＳ Ｐゴシック" pitchFamily="-84" charset="-128"/>
                <a:cs typeface="Arial" charset="0"/>
              </a:rPr>
              <a:t>Depreciation Schedule</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0D145355-2B45-4605-A47E-A826A3C68F26}" type="slidenum">
              <a:rPr lang="en-US" smtClean="0"/>
              <a:pPr>
                <a:defRPr/>
              </a:pPr>
              <a:t>22</a:t>
            </a:fld>
            <a:endParaRPr lang="en-US" dirty="0"/>
          </a:p>
        </p:txBody>
      </p:sp>
      <p:sp>
        <p:nvSpPr>
          <p:cNvPr id="12" name="Rounded Rectangle 11"/>
          <p:cNvSpPr/>
          <p:nvPr/>
        </p:nvSpPr>
        <p:spPr>
          <a:xfrm>
            <a:off x="7856" y="6445741"/>
            <a:ext cx="8243888"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depreciation using the straight-line, units-of-production, and declining-balance methods.</a:t>
            </a:r>
          </a:p>
        </p:txBody>
      </p:sp>
      <p:sp>
        <p:nvSpPr>
          <p:cNvPr id="14" name="TextBox 13"/>
          <p:cNvSpPr txBox="1"/>
          <p:nvPr/>
        </p:nvSpPr>
        <p:spPr>
          <a:xfrm>
            <a:off x="8305800" y="632749"/>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 10.10</a:t>
            </a:r>
            <a:endParaRPr lang="en-US" sz="1600" kern="0" dirty="0">
              <a:latin typeface="Berlin Sans FB" panose="020E0602020502020306" pitchFamily="34" charset="0"/>
            </a:endParaRPr>
          </a:p>
        </p:txBody>
      </p:sp>
      <p:grpSp>
        <p:nvGrpSpPr>
          <p:cNvPr id="2" name="Group 10"/>
          <p:cNvGrpSpPr>
            <a:grpSpLocks/>
          </p:cNvGrpSpPr>
          <p:nvPr/>
        </p:nvGrpSpPr>
        <p:grpSpPr bwMode="auto">
          <a:xfrm>
            <a:off x="838200" y="4650654"/>
            <a:ext cx="5181600" cy="919222"/>
            <a:chOff x="1752600" y="4513018"/>
            <a:chExt cx="5181600" cy="919533"/>
          </a:xfrm>
        </p:grpSpPr>
        <p:cxnSp>
          <p:nvCxnSpPr>
            <p:cNvPr id="133127" name="Straight Arrow Connector 7"/>
            <p:cNvCxnSpPr>
              <a:cxnSpLocks noChangeShapeType="1"/>
            </p:cNvCxnSpPr>
            <p:nvPr/>
          </p:nvCxnSpPr>
          <p:spPr bwMode="auto">
            <a:xfrm flipH="1" flipV="1">
              <a:off x="3173579" y="4513018"/>
              <a:ext cx="1219200" cy="612981"/>
            </a:xfrm>
            <a:prstGeom prst="straightConnector1">
              <a:avLst/>
            </a:prstGeom>
            <a:noFill/>
            <a:ln w="28575">
              <a:solidFill>
                <a:srgbClr val="FF0000"/>
              </a:solidFill>
              <a:round/>
              <a:headEnd/>
              <a:tailEnd type="arrow" w="med" len="med"/>
            </a:ln>
            <a:effectLst>
              <a:outerShdw dist="38100" dir="2700000" algn="tl" rotWithShape="0">
                <a:srgbClr val="808080">
                  <a:alpha val="39998"/>
                </a:srgbClr>
              </a:outerShdw>
            </a:effectLst>
          </p:spPr>
        </p:cxnSp>
        <p:sp>
          <p:nvSpPr>
            <p:cNvPr id="133128" name="TextBox 4"/>
            <p:cNvSpPr txBox="1">
              <a:spLocks noChangeArrowheads="1"/>
            </p:cNvSpPr>
            <p:nvPr/>
          </p:nvSpPr>
          <p:spPr bwMode="auto">
            <a:xfrm>
              <a:off x="1752600" y="5032306"/>
              <a:ext cx="5181600" cy="400245"/>
            </a:xfrm>
            <a:prstGeom prst="rect">
              <a:avLst/>
            </a:prstGeom>
            <a:solidFill>
              <a:srgbClr val="CEB500"/>
            </a:solidFill>
            <a:ln w="9525">
              <a:solidFill>
                <a:srgbClr val="8A7007"/>
              </a:solidFill>
              <a:miter lim="800000"/>
              <a:headEnd/>
              <a:tailEnd/>
            </a:ln>
            <a:effectLst>
              <a:outerShdw dist="38100" dir="2700000" algn="tl" rotWithShape="0">
                <a:srgbClr val="808080">
                  <a:alpha val="39998"/>
                </a:srgbClr>
              </a:outerShdw>
            </a:effectLst>
          </p:spPr>
          <p:txBody>
            <a:bodyPr wrap="square">
              <a:spAutoFit/>
            </a:bodyPr>
            <a:lstStyle/>
            <a:p>
              <a:pPr algn="ctr"/>
              <a:r>
                <a:rPr lang="en-US" altLang="en-US" sz="2000" dirty="0"/>
                <a:t>Units produced and sold during the period.</a:t>
              </a:r>
            </a:p>
          </p:txBody>
        </p:sp>
      </p:grpSp>
      <p:pic>
        <p:nvPicPr>
          <p:cNvPr id="3" name="Picture 2"/>
          <p:cNvPicPr>
            <a:picLocks noChangeAspect="1"/>
          </p:cNvPicPr>
          <p:nvPr/>
        </p:nvPicPr>
        <p:blipFill>
          <a:blip r:embed="rId3"/>
          <a:stretch>
            <a:fillRect/>
          </a:stretch>
        </p:blipFill>
        <p:spPr>
          <a:xfrm>
            <a:off x="708729" y="1958266"/>
            <a:ext cx="7726542" cy="26029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381000"/>
            <a:ext cx="8229600" cy="1036638"/>
          </a:xfrm>
        </p:spPr>
        <p:txBody>
          <a:bodyPr/>
          <a:lstStyle/>
          <a:p>
            <a:pPr eaLnBrk="1" hangingPunct="1"/>
            <a:r>
              <a:rPr lang="en-US" altLang="en-US" b="1" dirty="0" smtClean="0">
                <a:ea typeface="ＭＳ Ｐゴシック" pitchFamily="-84" charset="-128"/>
                <a:cs typeface="Arial" charset="0"/>
              </a:rPr>
              <a:t>Double-Declining-Balance Method</a:t>
            </a:r>
          </a:p>
        </p:txBody>
      </p:sp>
      <p:pic>
        <p:nvPicPr>
          <p:cNvPr id="134148" name="Picture 27" descr="Double Declining Computation.png"/>
          <p:cNvPicPr>
            <a:picLocks noChangeAspect="1"/>
          </p:cNvPicPr>
          <p:nvPr/>
        </p:nvPicPr>
        <p:blipFill>
          <a:blip r:embed="rId3" cstate="print"/>
          <a:srcRect/>
          <a:stretch>
            <a:fillRect/>
          </a:stretch>
        </p:blipFill>
        <p:spPr bwMode="auto">
          <a:xfrm>
            <a:off x="228600" y="3352799"/>
            <a:ext cx="8584024" cy="2608263"/>
          </a:xfrm>
          <a:prstGeom prst="rect">
            <a:avLst/>
          </a:prstGeom>
          <a:noFill/>
          <a:ln w="9525">
            <a:noFill/>
            <a:miter lim="800000"/>
            <a:headEnd/>
            <a:tailEnd/>
          </a:ln>
        </p:spPr>
      </p:pic>
      <p:pic>
        <p:nvPicPr>
          <p:cNvPr id="134149" name="Picture 32" descr="SL Depreciation Example 1.png"/>
          <p:cNvPicPr>
            <a:picLocks noChangeAspect="1"/>
          </p:cNvPicPr>
          <p:nvPr/>
        </p:nvPicPr>
        <p:blipFill>
          <a:blip r:embed="rId4" cstate="print"/>
          <a:srcRect/>
          <a:stretch>
            <a:fillRect/>
          </a:stretch>
        </p:blipFill>
        <p:spPr bwMode="auto">
          <a:xfrm>
            <a:off x="2133600" y="1295400"/>
            <a:ext cx="4114800" cy="1706563"/>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D145355-2B45-4605-A47E-A826A3C68F26}" type="slidenum">
              <a:rPr lang="en-US" smtClean="0"/>
              <a:pPr>
                <a:defRPr/>
              </a:pPr>
              <a:t>23</a:t>
            </a:fld>
            <a:endParaRPr lang="en-US" dirty="0"/>
          </a:p>
        </p:txBody>
      </p:sp>
      <p:sp>
        <p:nvSpPr>
          <p:cNvPr id="8" name="Rounded Rectangle 7"/>
          <p:cNvSpPr/>
          <p:nvPr/>
        </p:nvSpPr>
        <p:spPr>
          <a:xfrm>
            <a:off x="7856" y="6445741"/>
            <a:ext cx="8243888"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depreciation using the straight-line, units-of-production, and declining-balance methods.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ChangeArrowheads="1"/>
          </p:cNvSpPr>
          <p:nvPr>
            <p:ph type="title"/>
          </p:nvPr>
        </p:nvSpPr>
        <p:spPr>
          <a:xfrm>
            <a:off x="457200" y="457200"/>
            <a:ext cx="8229600" cy="1066800"/>
          </a:xfrm>
        </p:spPr>
        <p:txBody>
          <a:bodyPr/>
          <a:lstStyle/>
          <a:p>
            <a:pPr eaLnBrk="1" hangingPunct="1"/>
            <a:r>
              <a:rPr lang="en-US" altLang="en-US" b="1" dirty="0" smtClean="0">
                <a:ea typeface="ＭＳ Ｐゴシック" pitchFamily="-84" charset="-128"/>
                <a:cs typeface="Arial" charset="0"/>
              </a:rPr>
              <a:t>Double-Declining-Balance Method</a:t>
            </a:r>
            <a:endParaRPr lang="en-US" altLang="en-US" b="1" dirty="0" smtClean="0">
              <a:latin typeface="Arial" charset="0"/>
              <a:ea typeface="ＭＳ Ｐゴシック" pitchFamily="-84" charset="-128"/>
              <a:cs typeface="Arial" charset="0"/>
            </a:endParaRPr>
          </a:p>
        </p:txBody>
      </p:sp>
      <p:sp>
        <p:nvSpPr>
          <p:cNvPr id="6" name="Rectangle 5"/>
          <p:cNvSpPr/>
          <p:nvPr/>
        </p:nvSpPr>
        <p:spPr>
          <a:xfrm>
            <a:off x="7856"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D145355-2B45-4605-A47E-A826A3C68F26}" type="slidenum">
              <a:rPr lang="en-US" smtClean="0"/>
              <a:pPr>
                <a:defRPr/>
              </a:pPr>
              <a:t>24</a:t>
            </a:fld>
            <a:endParaRPr lang="en-US" dirty="0"/>
          </a:p>
        </p:txBody>
      </p:sp>
      <p:sp>
        <p:nvSpPr>
          <p:cNvPr id="8" name="Rounded Rectangle 7"/>
          <p:cNvSpPr/>
          <p:nvPr/>
        </p:nvSpPr>
        <p:spPr>
          <a:xfrm>
            <a:off x="7856" y="6445741"/>
            <a:ext cx="8243888"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depreciation using the straight-line, units-of-production, and declining-balance methods.</a:t>
            </a:r>
          </a:p>
        </p:txBody>
      </p:sp>
      <p:sp>
        <p:nvSpPr>
          <p:cNvPr id="10" name="TextBox 9"/>
          <p:cNvSpPr txBox="1"/>
          <p:nvPr/>
        </p:nvSpPr>
        <p:spPr>
          <a:xfrm>
            <a:off x="8305800" y="1371995"/>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 10.12</a:t>
            </a:r>
            <a:endParaRPr lang="en-US" sz="1600" kern="0" dirty="0">
              <a:latin typeface="Berlin Sans FB" panose="020E0602020502020306" pitchFamily="34" charset="0"/>
            </a:endParaRPr>
          </a:p>
        </p:txBody>
      </p:sp>
      <p:pic>
        <p:nvPicPr>
          <p:cNvPr id="150530" name="Picture 2" descr="C:\Users\User\AppData\Local\Temp\SNAGHTML8f4668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55" y="2161807"/>
            <a:ext cx="8481345" cy="24767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685800" y="228600"/>
            <a:ext cx="7848600" cy="1143000"/>
          </a:xfrm>
          <a:prstGeom prst="rect">
            <a:avLst/>
          </a:prstGeom>
          <a:noFill/>
          <a:ln w="9525">
            <a:noFill/>
            <a:miter lim="800000"/>
            <a:headEnd/>
            <a:tailEnd/>
          </a:ln>
        </p:spPr>
        <p:txBody>
          <a:bodyPr/>
          <a:lstStyle/>
          <a:p>
            <a:endParaRPr lang="en-US" altLang="en-US" sz="4000" dirty="0">
              <a:solidFill>
                <a:schemeClr val="tx2"/>
              </a:solidFill>
              <a:latin typeface="Times New Roman" pitchFamily="-84" charset="0"/>
            </a:endParaRPr>
          </a:p>
        </p:txBody>
      </p:sp>
      <p:sp>
        <p:nvSpPr>
          <p:cNvPr id="136195" name="Rectangle 8"/>
          <p:cNvSpPr>
            <a:spLocks noGrp="1" noChangeArrowheads="1"/>
          </p:cNvSpPr>
          <p:nvPr>
            <p:ph type="title"/>
          </p:nvPr>
        </p:nvSpPr>
        <p:spPr>
          <a:xfrm>
            <a:off x="457200" y="457200"/>
            <a:ext cx="8229600" cy="960438"/>
          </a:xfrm>
        </p:spPr>
        <p:txBody>
          <a:bodyPr/>
          <a:lstStyle/>
          <a:p>
            <a:pPr eaLnBrk="1" hangingPunct="1"/>
            <a:r>
              <a:rPr lang="en-US" altLang="en-US" b="1" dirty="0" smtClean="0">
                <a:ea typeface="ＭＳ Ｐゴシック" pitchFamily="-84" charset="-128"/>
                <a:cs typeface="Arial" charset="0"/>
              </a:rPr>
              <a:t>Comparing Depreciation Methods</a:t>
            </a:r>
          </a:p>
        </p:txBody>
      </p:sp>
      <p:sp>
        <p:nvSpPr>
          <p:cNvPr id="10" name="TextBox 9"/>
          <p:cNvSpPr txBox="1"/>
          <p:nvPr/>
        </p:nvSpPr>
        <p:spPr>
          <a:xfrm>
            <a:off x="2590800" y="3886200"/>
            <a:ext cx="3962400" cy="46166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n-US" sz="2400" dirty="0">
                <a:solidFill>
                  <a:srgbClr val="FFFFFF"/>
                </a:solidFill>
                <a:cs typeface="Arial" charset="0"/>
              </a:rPr>
              <a:t>Methods Used by Companies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0D145355-2B45-4605-A47E-A826A3C68F26}" type="slidenum">
              <a:rPr lang="en-US" smtClean="0"/>
              <a:pPr>
                <a:defRPr/>
              </a:pPr>
              <a:t>25</a:t>
            </a:fld>
            <a:endParaRPr lang="en-US" dirty="0"/>
          </a:p>
        </p:txBody>
      </p:sp>
      <p:pic>
        <p:nvPicPr>
          <p:cNvPr id="152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035" y="4669757"/>
            <a:ext cx="31718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7856" y="6445741"/>
            <a:ext cx="8243888"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depreciation using the straight-line, units-of-production, and declining-balance methods.</a:t>
            </a:r>
          </a:p>
        </p:txBody>
      </p:sp>
      <p:sp>
        <p:nvSpPr>
          <p:cNvPr id="13" name="TextBox 12"/>
          <p:cNvSpPr txBox="1"/>
          <p:nvPr/>
        </p:nvSpPr>
        <p:spPr>
          <a:xfrm>
            <a:off x="8382000" y="1417638"/>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 10.13</a:t>
            </a:r>
            <a:endParaRPr lang="en-US" sz="1600" kern="0" dirty="0">
              <a:latin typeface="Berlin Sans FB" panose="020E0602020502020306" pitchFamily="34" charset="0"/>
            </a:endParaRPr>
          </a:p>
        </p:txBody>
      </p:sp>
      <p:pic>
        <p:nvPicPr>
          <p:cNvPr id="2" name="Picture 1"/>
          <p:cNvPicPr>
            <a:picLocks noChangeAspect="1"/>
          </p:cNvPicPr>
          <p:nvPr/>
        </p:nvPicPr>
        <p:blipFill>
          <a:blip r:embed="rId4"/>
          <a:stretch>
            <a:fillRect/>
          </a:stretch>
        </p:blipFill>
        <p:spPr>
          <a:xfrm>
            <a:off x="1055736" y="1371600"/>
            <a:ext cx="7304079" cy="2133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p:cNvSpPr>
            <a:spLocks noGrp="1" noChangeArrowheads="1"/>
          </p:cNvSpPr>
          <p:nvPr>
            <p:ph type="title"/>
          </p:nvPr>
        </p:nvSpPr>
        <p:spPr>
          <a:xfrm>
            <a:off x="457200" y="627071"/>
            <a:ext cx="8229600" cy="1066800"/>
          </a:xfrm>
        </p:spPr>
        <p:txBody>
          <a:bodyPr/>
          <a:lstStyle/>
          <a:p>
            <a:pPr eaLnBrk="1" hangingPunct="1"/>
            <a:r>
              <a:rPr lang="en-US" altLang="en-US" b="1" dirty="0" smtClean="0">
                <a:latin typeface="Arial" charset="0"/>
                <a:ea typeface="ＭＳ Ｐゴシック" pitchFamily="-84" charset="-128"/>
                <a:cs typeface="Arial" charset="0"/>
              </a:rPr>
              <a:t>Depreciation for Tax Reporting</a:t>
            </a:r>
          </a:p>
        </p:txBody>
      </p:sp>
      <p:sp>
        <p:nvSpPr>
          <p:cNvPr id="5" name="TextBox 4"/>
          <p:cNvSpPr txBox="1">
            <a:spLocks noChangeArrowheads="1"/>
          </p:cNvSpPr>
          <p:nvPr/>
        </p:nvSpPr>
        <p:spPr bwMode="auto">
          <a:xfrm>
            <a:off x="784225" y="1981200"/>
            <a:ext cx="7467600" cy="3341688"/>
          </a:xfrm>
          <a:prstGeom prst="rect">
            <a:avLst/>
          </a:prstGeom>
          <a:solidFill>
            <a:schemeClr val="accent1"/>
          </a:solidFill>
          <a:ln w="9525">
            <a:solidFill>
              <a:srgbClr val="7D60A0"/>
            </a:solidFill>
            <a:miter lim="800000"/>
            <a:headEnd/>
            <a:tailEnd/>
          </a:ln>
          <a:effectLst>
            <a:outerShdw dist="23000" dir="5400000" rotWithShape="0">
              <a:srgbClr val="808080">
                <a:alpha val="34998"/>
              </a:srgbClr>
            </a:outerShdw>
          </a:effectLst>
        </p:spPr>
        <p:txBody>
          <a:bodyPr>
            <a:spAutoFit/>
          </a:bodyPr>
          <a:lstStyle/>
          <a:p>
            <a:pPr algn="ctr">
              <a:spcBef>
                <a:spcPct val="60000"/>
              </a:spcBef>
              <a:buFont typeface="Wingdings" pitchFamily="-84" charset="2"/>
              <a:buNone/>
              <a:defRPr/>
            </a:pPr>
            <a:r>
              <a:rPr lang="en-US" sz="3200" dirty="0">
                <a:solidFill>
                  <a:schemeClr val="bg1"/>
                </a:solidFill>
                <a:effectLst>
                  <a:outerShdw blurRad="38100" dist="38100" dir="2700000" algn="tl">
                    <a:srgbClr val="000000"/>
                  </a:outerShdw>
                </a:effectLst>
                <a:latin typeface="Calibri" pitchFamily="-84" charset="0"/>
              </a:rPr>
              <a:t>Most corporations use the Modified Accelerated Cost Recovery System (MACRS) for tax purposes.</a:t>
            </a:r>
          </a:p>
          <a:p>
            <a:pPr algn="ctr">
              <a:spcBef>
                <a:spcPct val="60000"/>
              </a:spcBef>
              <a:buFont typeface="Wingdings" pitchFamily="-84" charset="2"/>
              <a:buNone/>
              <a:defRPr/>
            </a:pPr>
            <a:r>
              <a:rPr lang="en-US" sz="3200" dirty="0">
                <a:solidFill>
                  <a:schemeClr val="bg1"/>
                </a:solidFill>
                <a:effectLst>
                  <a:outerShdw blurRad="38100" dist="38100" dir="2700000" algn="tl">
                    <a:srgbClr val="000000"/>
                  </a:outerShdw>
                </a:effectLst>
                <a:latin typeface="Calibri" pitchFamily="-84" charset="0"/>
              </a:rPr>
              <a:t>    MACRS depreciation provides for rapid write-off of an asset’s cost in order to stimulate new investment.</a:t>
            </a:r>
            <a:endParaRPr lang="en-US" sz="3200" dirty="0">
              <a:solidFill>
                <a:srgbClr val="FFFFFF"/>
              </a:solidFill>
              <a:latin typeface="Calibri" pitchFamily="-84"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D145355-2B45-4605-A47E-A826A3C68F26}" type="slidenum">
              <a:rPr lang="en-US" smtClean="0"/>
              <a:pPr>
                <a:defRPr/>
              </a:pPr>
              <a:t>26</a:t>
            </a:fld>
            <a:endParaRPr lang="en-US" dirty="0"/>
          </a:p>
        </p:txBody>
      </p:sp>
      <p:sp>
        <p:nvSpPr>
          <p:cNvPr id="8" name="Rounded Rectangle 7"/>
          <p:cNvSpPr/>
          <p:nvPr/>
        </p:nvSpPr>
        <p:spPr>
          <a:xfrm>
            <a:off x="7856" y="6445741"/>
            <a:ext cx="8243888"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depreciation using the straight-line, units-of-production, and declining-balance methods.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C2:	</a:t>
            </a:r>
            <a:br>
              <a:rPr lang="en-US" altLang="en-US" dirty="0" smtClean="0"/>
            </a:br>
            <a:r>
              <a:rPr lang="en-US" dirty="0" smtClean="0"/>
              <a:t>Explain </a:t>
            </a:r>
            <a:r>
              <a:rPr lang="en-US" dirty="0"/>
              <a:t>depreciation for partial years and changes in estimates.</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27</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06820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3189" y="5029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title"/>
          </p:nvPr>
        </p:nvSpPr>
        <p:spPr>
          <a:xfrm>
            <a:off x="457200" y="457200"/>
            <a:ext cx="8229600" cy="960438"/>
          </a:xfrm>
        </p:spPr>
        <p:txBody>
          <a:bodyPr/>
          <a:lstStyle/>
          <a:p>
            <a:pPr eaLnBrk="1" hangingPunct="1"/>
            <a:r>
              <a:rPr lang="en-US" altLang="en-US" b="1" dirty="0" smtClean="0">
                <a:ea typeface="ＭＳ Ｐゴシック" pitchFamily="-84" charset="-128"/>
                <a:cs typeface="Arial" charset="0"/>
              </a:rPr>
              <a:t>Partial-Year Depreciation</a:t>
            </a:r>
          </a:p>
        </p:txBody>
      </p:sp>
      <p:sp>
        <p:nvSpPr>
          <p:cNvPr id="138243" name="Rectangle 2"/>
          <p:cNvSpPr>
            <a:spLocks noGrp="1" noChangeArrowheads="1"/>
          </p:cNvSpPr>
          <p:nvPr>
            <p:ph type="body" idx="4294967295"/>
          </p:nvPr>
        </p:nvSpPr>
        <p:spPr>
          <a:xfrm>
            <a:off x="305749" y="1485900"/>
            <a:ext cx="8382000" cy="1371600"/>
          </a:xfrm>
          <a:solidFill>
            <a:schemeClr val="tx2">
              <a:lumMod val="60000"/>
              <a:lumOff val="40000"/>
            </a:schemeClr>
          </a:solidFill>
          <a:ln cap="flat">
            <a:solidFill>
              <a:srgbClr val="BE4B48"/>
            </a:solidFill>
          </a:ln>
          <a:effectLst>
            <a:outerShdw dist="23000" dir="5400000" rotWithShape="0">
              <a:srgbClr val="000000">
                <a:alpha val="34998"/>
              </a:srgbClr>
            </a:outerShdw>
          </a:effectLst>
        </p:spPr>
        <p:txBody>
          <a:bodyPr lIns="90488" tIns="44450" rIns="90488" bIns="44450"/>
          <a:lstStyle/>
          <a:p>
            <a:pPr algn="ctr" eaLnBrk="1" hangingPunct="1">
              <a:buFont typeface="Wingdings" pitchFamily="-84" charset="2"/>
              <a:buNone/>
            </a:pPr>
            <a:r>
              <a:rPr lang="en-US" altLang="en-US" sz="2800" dirty="0" smtClean="0">
                <a:solidFill>
                  <a:srgbClr val="FFFFFF"/>
                </a:solidFill>
                <a:ea typeface="ＭＳ Ｐゴシック" pitchFamily="-84" charset="-128"/>
                <a:cs typeface="Arial" charset="0"/>
              </a:rPr>
              <a:t>    When a plant asset is purchased (or sold) during the year, depreciation is calculated for the fraction of the year the asset is owned.</a:t>
            </a:r>
          </a:p>
        </p:txBody>
      </p:sp>
      <p:graphicFrame>
        <p:nvGraphicFramePr>
          <p:cNvPr id="44062" name="Group 30"/>
          <p:cNvGraphicFramePr>
            <a:graphicFrameLocks noGrp="1"/>
          </p:cNvGraphicFramePr>
          <p:nvPr/>
        </p:nvGraphicFramePr>
        <p:xfrm>
          <a:off x="304800" y="3086100"/>
          <a:ext cx="3886200" cy="1562100"/>
        </p:xfrm>
        <a:graphic>
          <a:graphicData uri="http://schemas.openxmlformats.org/drawingml/2006/table">
            <a:tbl>
              <a:tblPr/>
              <a:tblGrid>
                <a:gridCol w="2530475"/>
                <a:gridCol w="1355725"/>
              </a:tblGrid>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84" charset="0"/>
                          <a:ea typeface="ＭＳ Ｐゴシック" pitchFamily="-84" charset="-128"/>
                          <a:cs typeface="Arial" charset="0"/>
                        </a:rPr>
                        <a:t>Cost</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84" charset="0"/>
                          <a:ea typeface="ＭＳ Ｐゴシック" pitchFamily="-84" charset="-128"/>
                          <a:cs typeface="Arial" charset="0"/>
                        </a:rPr>
                        <a:t> $           10,000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002060"/>
                    </a:solidFill>
                  </a:tcPr>
                </a:tc>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84" charset="0"/>
                          <a:ea typeface="ＭＳ Ｐゴシック" pitchFamily="-84" charset="-128"/>
                          <a:cs typeface="Arial" charset="0"/>
                        </a:rPr>
                        <a:t>Salvage value</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84" charset="0"/>
                          <a:ea typeface="ＭＳ Ｐゴシック" pitchFamily="-84" charset="-128"/>
                          <a:cs typeface="Arial" charset="0"/>
                        </a:rPr>
                        <a:t>                1,000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a:noFill/>
                    </a:lnTlToBr>
                    <a:lnBlToTr>
                      <a:noFill/>
                    </a:lnBlToTr>
                    <a:solidFill>
                      <a:srgbClr val="002060"/>
                    </a:solidFill>
                  </a:tcPr>
                </a:tc>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84" charset="0"/>
                          <a:ea typeface="ＭＳ Ｐゴシック" pitchFamily="-84" charset="-128"/>
                          <a:cs typeface="Arial" charset="0"/>
                        </a:rPr>
                        <a:t>Depreciable cost</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84" charset="0"/>
                          <a:ea typeface="ＭＳ Ｐゴシック" pitchFamily="-84" charset="-128"/>
                          <a:cs typeface="Arial" charset="0"/>
                        </a:rPr>
                        <a:t> $             9,000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2060"/>
                    </a:solidFill>
                  </a:tcPr>
                </a:tc>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84" charset="0"/>
                          <a:ea typeface="ＭＳ Ｐゴシック" pitchFamily="-84" charset="-128"/>
                          <a:cs typeface="Arial" charset="0"/>
                        </a:rPr>
                        <a:t>Useful life</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06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84" charset="0"/>
                          <a:ea typeface="ＭＳ Ｐゴシック" pitchFamily="-84"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a:noFill/>
                    </a:lnTlToBr>
                    <a:lnBlToTr>
                      <a:noFill/>
                    </a:lnBlToTr>
                    <a:solidFill>
                      <a:srgbClr val="002060"/>
                    </a:solidFill>
                  </a:tcPr>
                </a:tc>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84" charset="0"/>
                          <a:ea typeface="ＭＳ Ｐゴシック" pitchFamily="-84" charset="-128"/>
                          <a:cs typeface="Arial" charset="0"/>
                        </a:rPr>
                        <a:t>   Accounting periods</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84" charset="0"/>
                          <a:ea typeface="ＭＳ Ｐゴシック" pitchFamily="-84" charset="-128"/>
                          <a:cs typeface="Arial" charset="0"/>
                        </a:rPr>
                        <a:t> 5 years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002060"/>
                    </a:solidFill>
                  </a:tcPr>
                </a:tc>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84" charset="0"/>
                          <a:ea typeface="ＭＳ Ｐゴシック" pitchFamily="-84" charset="-128"/>
                          <a:cs typeface="Arial" charset="0"/>
                        </a:rPr>
                        <a:t>   Units inspected</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84" charset="0"/>
                          <a:ea typeface="ＭＳ Ｐゴシック" pitchFamily="-84" charset="-128"/>
                          <a:cs typeface="Arial" charset="0"/>
                        </a:rPr>
                        <a:t> 36,000 units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002060"/>
                    </a:solidFill>
                  </a:tcPr>
                </a:tc>
              </a:tr>
            </a:tbl>
          </a:graphicData>
        </a:graphic>
      </p:graphicFrame>
      <p:sp>
        <p:nvSpPr>
          <p:cNvPr id="138263" name="TextBox 8"/>
          <p:cNvSpPr txBox="1">
            <a:spLocks noChangeArrowheads="1"/>
          </p:cNvSpPr>
          <p:nvPr/>
        </p:nvSpPr>
        <p:spPr bwMode="auto">
          <a:xfrm>
            <a:off x="4267200" y="3152775"/>
            <a:ext cx="4572000" cy="1477328"/>
          </a:xfrm>
          <a:prstGeom prst="rect">
            <a:avLst/>
          </a:prstGeom>
          <a:noFill/>
          <a:ln w="9525">
            <a:noFill/>
            <a:miter lim="800000"/>
            <a:headEnd/>
            <a:tailEnd/>
          </a:ln>
        </p:spPr>
        <p:txBody>
          <a:bodyPr>
            <a:spAutoFit/>
          </a:bodyPr>
          <a:lstStyle/>
          <a:p>
            <a:pPr algn="ctr"/>
            <a:r>
              <a:rPr lang="en-US" altLang="en-US" b="1" dirty="0"/>
              <a:t>Assume our machinery was purchased on October 8, </a:t>
            </a:r>
            <a:r>
              <a:rPr lang="en-US" altLang="en-US" b="1" dirty="0" smtClean="0"/>
              <a:t>2016 </a:t>
            </a:r>
            <a:r>
              <a:rPr lang="en-US" altLang="en-US" b="1" dirty="0"/>
              <a:t>Let’s calculate depreciation expense for </a:t>
            </a:r>
            <a:r>
              <a:rPr lang="en-US" altLang="en-US" b="1" dirty="0" smtClean="0"/>
              <a:t>2016 </a:t>
            </a:r>
            <a:r>
              <a:rPr lang="en-US" altLang="en-US" b="1" dirty="0"/>
              <a:t>assuming we use straight-line depreciation</a:t>
            </a:r>
            <a:r>
              <a:rPr lang="en-US" altLang="en-US" dirty="0"/>
              <a:t>.</a:t>
            </a:r>
          </a:p>
        </p:txBody>
      </p:sp>
      <p:pic>
        <p:nvPicPr>
          <p:cNvPr id="61465" name="Picture 10" descr="Chapter 10 Partial Year Depreciation.png"/>
          <p:cNvPicPr>
            <a:picLocks noChangeAspect="1"/>
          </p:cNvPicPr>
          <p:nvPr/>
        </p:nvPicPr>
        <p:blipFill>
          <a:blip r:embed="rId3" cstate="print"/>
          <a:srcRect/>
          <a:stretch>
            <a:fillRect/>
          </a:stretch>
        </p:blipFill>
        <p:spPr bwMode="auto">
          <a:xfrm>
            <a:off x="1524000" y="4762500"/>
            <a:ext cx="6188075" cy="1600200"/>
          </a:xfrm>
          <a:prstGeom prst="rect">
            <a:avLst/>
          </a:prstGeom>
          <a:noFill/>
          <a:ln w="9525">
            <a:no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0D145355-2B45-4605-A47E-A826A3C68F26}" type="slidenum">
              <a:rPr lang="en-US" smtClean="0"/>
              <a:pPr>
                <a:defRPr/>
              </a:pPr>
              <a:t>28</a:t>
            </a:fld>
            <a:endParaRPr lang="en-US" dirty="0"/>
          </a:p>
        </p:txBody>
      </p:sp>
      <p:sp>
        <p:nvSpPr>
          <p:cNvPr id="10" name="Rounded Rectangle 9"/>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Explain depreciation for partial years and changes in estimates.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3000"/>
                                  </p:stCondLst>
                                  <p:childTnLst>
                                    <p:set>
                                      <p:cBhvr>
                                        <p:cTn id="6" dur="1" fill="hold">
                                          <p:stCondLst>
                                            <p:cond delay="0"/>
                                          </p:stCondLst>
                                        </p:cTn>
                                        <p:tgtEl>
                                          <p:spTgt spid="61465"/>
                                        </p:tgtEl>
                                        <p:attrNameLst>
                                          <p:attrName>style.visibility</p:attrName>
                                        </p:attrNameLst>
                                      </p:cBhvr>
                                      <p:to>
                                        <p:strVal val="visible"/>
                                      </p:to>
                                    </p:set>
                                    <p:animEffect transition="in" filter="wipe(down)">
                                      <p:cBhvr>
                                        <p:cTn id="7" dur="1000"/>
                                        <p:tgtEl>
                                          <p:spTgt spid="61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val 2"/>
          <p:cNvSpPr>
            <a:spLocks noChangeArrowheads="1"/>
          </p:cNvSpPr>
          <p:nvPr/>
        </p:nvSpPr>
        <p:spPr bwMode="auto">
          <a:xfrm>
            <a:off x="2374900" y="2984500"/>
            <a:ext cx="4394200" cy="1346200"/>
          </a:xfrm>
          <a:prstGeom prst="ellipse">
            <a:avLst/>
          </a:prstGeom>
          <a:solidFill>
            <a:schemeClr val="tx2">
              <a:lumMod val="60000"/>
              <a:lumOff val="40000"/>
            </a:schemeClr>
          </a:solidFill>
          <a:ln>
            <a:headEnd/>
            <a:tailEnd/>
          </a:ln>
          <a:effectLst>
            <a:outerShdw blurRad="50800" dist="38100" dir="2700000" algn="br" rotWithShape="0">
              <a:srgbClr val="000000">
                <a:alpha val="43000"/>
              </a:srgbClr>
            </a:outerShdw>
          </a:effectLst>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en-US" dirty="0">
              <a:solidFill>
                <a:srgbClr val="FFFFFF"/>
              </a:solidFill>
              <a:cs typeface="Arial" charset="0"/>
            </a:endParaRPr>
          </a:p>
        </p:txBody>
      </p:sp>
      <p:sp>
        <p:nvSpPr>
          <p:cNvPr id="139269" name="Rectangle 3"/>
          <p:cNvSpPr>
            <a:spLocks noChangeArrowheads="1"/>
          </p:cNvSpPr>
          <p:nvPr/>
        </p:nvSpPr>
        <p:spPr bwMode="auto">
          <a:xfrm>
            <a:off x="3389313" y="3225800"/>
            <a:ext cx="2401887" cy="950913"/>
          </a:xfrm>
          <a:prstGeom prst="rect">
            <a:avLst/>
          </a:prstGeom>
          <a:noFill/>
          <a:ln w="12700">
            <a:noFill/>
            <a:miter lim="800000"/>
            <a:headEnd/>
            <a:tailEnd/>
          </a:ln>
        </p:spPr>
        <p:txBody>
          <a:bodyPr wrap="none" lIns="90488" tIns="44450" rIns="90488" bIns="44450">
            <a:spAutoFit/>
          </a:bodyPr>
          <a:lstStyle/>
          <a:p>
            <a:pPr algn="ctr"/>
            <a:r>
              <a:rPr lang="en-US" altLang="en-US" sz="2800" dirty="0"/>
              <a:t>Depreciation</a:t>
            </a:r>
            <a:br>
              <a:rPr lang="en-US" altLang="en-US" sz="2800" dirty="0"/>
            </a:br>
            <a:r>
              <a:rPr lang="en-US" altLang="en-US" sz="2800" dirty="0"/>
              <a:t>is an estimate</a:t>
            </a:r>
          </a:p>
        </p:txBody>
      </p:sp>
      <p:sp>
        <p:nvSpPr>
          <p:cNvPr id="26628" name="Line 4"/>
          <p:cNvSpPr>
            <a:spLocks noChangeShapeType="1"/>
          </p:cNvSpPr>
          <p:nvPr/>
        </p:nvSpPr>
        <p:spPr bwMode="auto">
          <a:xfrm>
            <a:off x="2743200" y="2286000"/>
            <a:ext cx="1371600" cy="685800"/>
          </a:xfrm>
          <a:prstGeom prst="line">
            <a:avLst/>
          </a:prstGeom>
          <a:noFill/>
          <a:ln w="38100">
            <a:solidFill>
              <a:srgbClr val="FF00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26629" name="Line 5"/>
          <p:cNvSpPr>
            <a:spLocks noChangeShapeType="1"/>
          </p:cNvSpPr>
          <p:nvPr/>
        </p:nvSpPr>
        <p:spPr bwMode="auto">
          <a:xfrm flipH="1">
            <a:off x="5029200" y="2286000"/>
            <a:ext cx="1371600" cy="685800"/>
          </a:xfrm>
          <a:prstGeom prst="line">
            <a:avLst/>
          </a:prstGeom>
          <a:noFill/>
          <a:ln w="38100">
            <a:solidFill>
              <a:srgbClr val="FF00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65542" name="Oval 6"/>
          <p:cNvSpPr>
            <a:spLocks noChangeArrowheads="1"/>
          </p:cNvSpPr>
          <p:nvPr/>
        </p:nvSpPr>
        <p:spPr bwMode="auto">
          <a:xfrm>
            <a:off x="293688" y="1651000"/>
            <a:ext cx="2489200" cy="1346200"/>
          </a:xfrm>
          <a:prstGeom prst="ellipse">
            <a:avLst/>
          </a:prstGeom>
          <a:solidFill>
            <a:schemeClr val="tx2">
              <a:lumMod val="60000"/>
              <a:lumOff val="40000"/>
            </a:schemeClr>
          </a:solidFill>
          <a:ln>
            <a:headEnd/>
            <a:tailEnd/>
          </a:ln>
          <a:effectLst>
            <a:outerShdw blurRad="50800" dist="38100" dir="2700000" algn="br" rotWithShape="0">
              <a:srgbClr val="000000">
                <a:alpha val="43000"/>
              </a:srgbClr>
            </a:outerShdw>
          </a:effectLst>
        </p:spPr>
        <p:style>
          <a:lnRef idx="0">
            <a:schemeClr val="accent4"/>
          </a:lnRef>
          <a:fillRef idx="3">
            <a:schemeClr val="accent4"/>
          </a:fillRef>
          <a:effectRef idx="3">
            <a:schemeClr val="accent4"/>
          </a:effectRef>
          <a:fontRef idx="minor">
            <a:schemeClr val="lt1"/>
          </a:fontRef>
        </p:style>
        <p:txBody>
          <a:bodyPr wrap="none" lIns="90488" tIns="44450" rIns="90488" bIns="44450" anchor="ctr"/>
          <a:lstStyle/>
          <a:p>
            <a:pPr algn="ctr">
              <a:defRPr/>
            </a:pPr>
            <a:r>
              <a:rPr lang="en-US" sz="2700" dirty="0">
                <a:solidFill>
                  <a:srgbClr val="FFFFFF"/>
                </a:solidFill>
                <a:cs typeface="Arial" charset="0"/>
              </a:rPr>
              <a:t>Predicted</a:t>
            </a:r>
            <a:br>
              <a:rPr lang="en-US" sz="2700" dirty="0">
                <a:solidFill>
                  <a:srgbClr val="FFFFFF"/>
                </a:solidFill>
                <a:cs typeface="Arial" charset="0"/>
              </a:rPr>
            </a:br>
            <a:r>
              <a:rPr lang="en-US" sz="2700" dirty="0">
                <a:solidFill>
                  <a:srgbClr val="FFFFFF"/>
                </a:solidFill>
                <a:cs typeface="Arial" charset="0"/>
              </a:rPr>
              <a:t> salvage value</a:t>
            </a:r>
          </a:p>
        </p:txBody>
      </p:sp>
      <p:sp>
        <p:nvSpPr>
          <p:cNvPr id="65543" name="Oval 7"/>
          <p:cNvSpPr>
            <a:spLocks noChangeArrowheads="1"/>
          </p:cNvSpPr>
          <p:nvPr/>
        </p:nvSpPr>
        <p:spPr bwMode="auto">
          <a:xfrm>
            <a:off x="6389688" y="1651000"/>
            <a:ext cx="2489200" cy="1346200"/>
          </a:xfrm>
          <a:prstGeom prst="ellipse">
            <a:avLst/>
          </a:prstGeom>
          <a:solidFill>
            <a:schemeClr val="tx2">
              <a:lumMod val="60000"/>
              <a:lumOff val="40000"/>
            </a:schemeClr>
          </a:solidFill>
          <a:ln>
            <a:headEnd/>
            <a:tailEnd/>
          </a:ln>
          <a:effectLst>
            <a:outerShdw blurRad="50800" dist="38100" dir="2700000" algn="br" rotWithShape="0">
              <a:srgbClr val="000000">
                <a:alpha val="43000"/>
              </a:srgbClr>
            </a:outerShdw>
          </a:effectLst>
        </p:spPr>
        <p:style>
          <a:lnRef idx="0">
            <a:schemeClr val="accent4"/>
          </a:lnRef>
          <a:fillRef idx="3">
            <a:schemeClr val="accent4"/>
          </a:fillRef>
          <a:effectRef idx="3">
            <a:schemeClr val="accent4"/>
          </a:effectRef>
          <a:fontRef idx="minor">
            <a:schemeClr val="lt1"/>
          </a:fontRef>
        </p:style>
        <p:txBody>
          <a:bodyPr wrap="none" lIns="90488" tIns="44450" rIns="90488" bIns="44450" anchor="ctr"/>
          <a:lstStyle/>
          <a:p>
            <a:pPr algn="ctr">
              <a:defRPr/>
            </a:pPr>
            <a:r>
              <a:rPr lang="en-US" sz="2700" dirty="0">
                <a:solidFill>
                  <a:srgbClr val="FFFFFF"/>
                </a:solidFill>
                <a:cs typeface="Arial" charset="0"/>
              </a:rPr>
              <a:t>Predicted</a:t>
            </a:r>
            <a:br>
              <a:rPr lang="en-US" sz="2700" dirty="0">
                <a:solidFill>
                  <a:srgbClr val="FFFFFF"/>
                </a:solidFill>
                <a:cs typeface="Arial" charset="0"/>
              </a:rPr>
            </a:br>
            <a:r>
              <a:rPr lang="en-US" sz="2700" dirty="0">
                <a:solidFill>
                  <a:srgbClr val="FFFFFF"/>
                </a:solidFill>
                <a:cs typeface="Arial" charset="0"/>
              </a:rPr>
              <a:t>useful life</a:t>
            </a:r>
          </a:p>
        </p:txBody>
      </p:sp>
      <p:sp>
        <p:nvSpPr>
          <p:cNvPr id="36878" name="Rectangle 9"/>
          <p:cNvSpPr>
            <a:spLocks noGrp="1" noChangeArrowheads="1"/>
          </p:cNvSpPr>
          <p:nvPr>
            <p:ph type="title"/>
          </p:nvPr>
        </p:nvSpPr>
        <p:spPr>
          <a:xfrm>
            <a:off x="457200" y="457200"/>
            <a:ext cx="8229600" cy="1066800"/>
          </a:xfrm>
        </p:spPr>
        <p:txBody>
          <a:bodyPr rtlCol="0">
            <a:normAutofit fontScale="90000"/>
          </a:bodyPr>
          <a:lstStyle/>
          <a:p>
            <a:pPr eaLnBrk="1" fontAlgn="auto" hangingPunct="1">
              <a:spcAft>
                <a:spcPts val="0"/>
              </a:spcAft>
              <a:defRPr/>
            </a:pPr>
            <a:r>
              <a:rPr lang="en-US" altLang="en-US" b="1" dirty="0" smtClean="0">
                <a:ea typeface="ＭＳ Ｐゴシック" pitchFamily="-84" charset="-128"/>
                <a:cs typeface="Arial" charset="0"/>
              </a:rPr>
              <a:t>Changes in Estimates for Depreciation</a:t>
            </a:r>
          </a:p>
        </p:txBody>
      </p:sp>
      <p:sp>
        <p:nvSpPr>
          <p:cNvPr id="139279" name="Rectangle 8"/>
          <p:cNvSpPr>
            <a:spLocks noGrp="1" noChangeArrowheads="1"/>
          </p:cNvSpPr>
          <p:nvPr>
            <p:ph type="body" idx="4294967295"/>
          </p:nvPr>
        </p:nvSpPr>
        <p:spPr>
          <a:xfrm>
            <a:off x="685800" y="4572000"/>
            <a:ext cx="7620000" cy="1447800"/>
          </a:xfrm>
          <a:gradFill rotWithShape="1">
            <a:gsLst>
              <a:gs pos="0">
                <a:srgbClr val="F5FFE6"/>
              </a:gs>
              <a:gs pos="64999">
                <a:srgbClr val="E4FDC2"/>
              </a:gs>
              <a:gs pos="100000">
                <a:srgbClr val="DAFDA7"/>
              </a:gs>
            </a:gsLst>
            <a:lin ang="5400000" scaled="1"/>
          </a:gradFill>
          <a:ln w="28575" cap="flat">
            <a:solidFill>
              <a:srgbClr val="984807"/>
            </a:solidFill>
            <a:headEnd type="none" w="med" len="med"/>
            <a:tailEnd type="none" w="med" len="med"/>
          </a:ln>
          <a:effectLst>
            <a:outerShdw dist="38100" dir="2700000" algn="br" rotWithShape="0">
              <a:srgbClr val="000000">
                <a:alpha val="42998"/>
              </a:srgbClr>
            </a:outerShdw>
          </a:effectLst>
        </p:spPr>
        <p:txBody>
          <a:bodyPr lIns="90488" tIns="44450" rIns="90488" bIns="44450" anchor="ctr"/>
          <a:lstStyle/>
          <a:p>
            <a:pPr algn="ctr" eaLnBrk="1" hangingPunct="1">
              <a:lnSpc>
                <a:spcPct val="90000"/>
              </a:lnSpc>
              <a:spcBef>
                <a:spcPct val="40000"/>
              </a:spcBef>
              <a:buFont typeface="Wingdings" pitchFamily="-84" charset="2"/>
              <a:buNone/>
            </a:pPr>
            <a:r>
              <a:rPr lang="en-US" altLang="en-US" dirty="0" smtClean="0">
                <a:solidFill>
                  <a:srgbClr val="000000"/>
                </a:solidFill>
                <a:ea typeface="ＭＳ Ｐゴシック" pitchFamily="-84" charset="-128"/>
                <a:cs typeface="Arial" charset="0"/>
              </a:rPr>
              <a:t>    Over the life of an asset, new information may come to light that indicates the original estimates were inaccurate.</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0D145355-2B45-4605-A47E-A826A3C68F26}" type="slidenum">
              <a:rPr lang="en-US" smtClean="0"/>
              <a:pPr>
                <a:defRPr/>
              </a:pPr>
              <a:t>29</a:t>
            </a:fld>
            <a:endParaRPr lang="en-US" dirty="0"/>
          </a:p>
        </p:txBody>
      </p:sp>
      <p:sp>
        <p:nvSpPr>
          <p:cNvPr id="13" name="Rounded Rectangle 12"/>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Explain depreciation for partial years and changes in estimates.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43466" y="2345532"/>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	</a:t>
            </a:r>
            <a:br>
              <a:rPr lang="en-US" altLang="en-US" dirty="0" smtClean="0"/>
            </a:br>
            <a:r>
              <a:rPr lang="en-US" dirty="0" smtClean="0"/>
              <a:t>Explain </a:t>
            </a:r>
            <a:r>
              <a:rPr lang="en-US" dirty="0"/>
              <a:t>the cost principle for computing the cost of plant assets.</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02616" y="20574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60590" y="4953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a:xfrm>
            <a:off x="457200" y="457200"/>
            <a:ext cx="8229600" cy="1066800"/>
          </a:xfrm>
        </p:spPr>
        <p:txBody>
          <a:bodyPr rtlCol="0">
            <a:normAutofit fontScale="90000"/>
          </a:bodyPr>
          <a:lstStyle/>
          <a:p>
            <a:pPr eaLnBrk="1" fontAlgn="auto" hangingPunct="1">
              <a:spcAft>
                <a:spcPts val="0"/>
              </a:spcAft>
              <a:defRPr/>
            </a:pPr>
            <a:r>
              <a:rPr lang="en-US" altLang="en-US" b="1" dirty="0" smtClean="0">
                <a:ea typeface="ＭＳ Ｐゴシック" pitchFamily="-84" charset="-128"/>
                <a:cs typeface="Arial" charset="0"/>
              </a:rPr>
              <a:t>Changes in Estimates for Depreciation</a:t>
            </a:r>
            <a:endParaRPr lang="en-US" altLang="en-US" b="1" dirty="0" smtClean="0">
              <a:latin typeface="Arial" charset="0"/>
              <a:ea typeface="ＭＳ Ｐゴシック" pitchFamily="-84" charset="-128"/>
              <a:cs typeface="Arial" charset="0"/>
            </a:endParaRPr>
          </a:p>
        </p:txBody>
      </p:sp>
      <p:sp>
        <p:nvSpPr>
          <p:cNvPr id="140291" name="Rectangle 2"/>
          <p:cNvSpPr>
            <a:spLocks noGrp="1" noChangeArrowheads="1"/>
          </p:cNvSpPr>
          <p:nvPr>
            <p:ph type="body" idx="4294967295"/>
          </p:nvPr>
        </p:nvSpPr>
        <p:spPr>
          <a:xfrm>
            <a:off x="247650" y="1562100"/>
            <a:ext cx="8648700" cy="2743200"/>
          </a:xfrm>
          <a:gradFill rotWithShape="1">
            <a:gsLst>
              <a:gs pos="0">
                <a:srgbClr val="3A7CCB"/>
              </a:gs>
              <a:gs pos="20000">
                <a:srgbClr val="3C7BC7"/>
              </a:gs>
              <a:gs pos="100000">
                <a:srgbClr val="2C5D98"/>
              </a:gs>
            </a:gsLst>
            <a:lin ang="5400000"/>
          </a:gradFill>
          <a:ln cap="flat">
            <a:solidFill>
              <a:srgbClr val="4A7EBB"/>
            </a:solidFill>
          </a:ln>
          <a:effectLst>
            <a:outerShdw dist="23000" dir="5400000" rotWithShape="0">
              <a:srgbClr val="000000">
                <a:alpha val="34998"/>
              </a:srgbClr>
            </a:outerShdw>
          </a:effectLst>
        </p:spPr>
        <p:txBody>
          <a:bodyPr lIns="90488" tIns="44450" rIns="90488" bIns="44450"/>
          <a:lstStyle/>
          <a:p>
            <a:pPr eaLnBrk="1" hangingPunct="1">
              <a:buFont typeface="Wingdings" pitchFamily="-84" charset="2"/>
              <a:buNone/>
            </a:pPr>
            <a:r>
              <a:rPr lang="en-US" altLang="en-US" sz="2400" dirty="0" smtClean="0">
                <a:solidFill>
                  <a:schemeClr val="bg1"/>
                </a:solidFill>
                <a:ea typeface="ＭＳ Ｐゴシック" pitchFamily="-84" charset="-128"/>
                <a:cs typeface="Arial" charset="0"/>
              </a:rPr>
              <a:t>    Let’s look at our machinery from the previous examples and assume that at the beginning of the asset’s third year, its book value is $6,400 ($10,000 cost less $3,600 accumulated depreciation using straight-line depreciation). At that time, it is determined that the machinery will have a remaining useful life of 4 years, and the estimated salvage value will be revised downward from $1,000 to $400.</a:t>
            </a:r>
          </a:p>
        </p:txBody>
      </p:sp>
      <p:pic>
        <p:nvPicPr>
          <p:cNvPr id="65541" name="Picture 19" descr="Chapter 10 Revised Depreciation.png"/>
          <p:cNvPicPr>
            <a:picLocks noChangeAspect="1"/>
          </p:cNvPicPr>
          <p:nvPr/>
        </p:nvPicPr>
        <p:blipFill>
          <a:blip r:embed="rId3" cstate="print"/>
          <a:srcRect/>
          <a:stretch>
            <a:fillRect/>
          </a:stretch>
        </p:blipFill>
        <p:spPr bwMode="auto">
          <a:xfrm>
            <a:off x="247649" y="4771369"/>
            <a:ext cx="8648701" cy="867430"/>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D145355-2B45-4605-A47E-A826A3C68F26}" type="slidenum">
              <a:rPr lang="en-US" smtClean="0"/>
              <a:pPr>
                <a:defRPr/>
              </a:pPr>
              <a:t>30</a:t>
            </a:fld>
            <a:endParaRPr lang="en-US" dirty="0"/>
          </a:p>
        </p:txBody>
      </p:sp>
      <p:sp>
        <p:nvSpPr>
          <p:cNvPr id="8" name="Rounded Rectangle 7"/>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Explain depreciation for partial years and changes in estimates.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3000"/>
                                  </p:stCondLst>
                                  <p:childTnLst>
                                    <p:set>
                                      <p:cBhvr>
                                        <p:cTn id="6" dur="1" fill="hold">
                                          <p:stCondLst>
                                            <p:cond delay="0"/>
                                          </p:stCondLst>
                                        </p:cTn>
                                        <p:tgtEl>
                                          <p:spTgt spid="65541"/>
                                        </p:tgtEl>
                                        <p:attrNameLst>
                                          <p:attrName>style.visibility</p:attrName>
                                        </p:attrNameLst>
                                      </p:cBhvr>
                                      <p:to>
                                        <p:strVal val="visible"/>
                                      </p:to>
                                    </p:set>
                                    <p:animEffect transition="in" filter="wipe(left)">
                                      <p:cBhvr>
                                        <p:cTn id="7" dur="10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457200"/>
            <a:ext cx="8229600" cy="1143000"/>
          </a:xfrm>
        </p:spPr>
        <p:txBody>
          <a:bodyPr/>
          <a:lstStyle/>
          <a:p>
            <a:pPr eaLnBrk="1" hangingPunct="1"/>
            <a:r>
              <a:rPr lang="en-US" altLang="en-US" b="1" dirty="0" smtClean="0">
                <a:latin typeface="Arial" charset="0"/>
                <a:ea typeface="ＭＳ Ｐゴシック" pitchFamily="-84" charset="-128"/>
                <a:cs typeface="Arial" charset="0"/>
              </a:rPr>
              <a:t>Reporting Depreciation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D145355-2B45-4605-A47E-A826A3C68F26}" type="slidenum">
              <a:rPr lang="en-US" smtClean="0"/>
              <a:pPr>
                <a:defRPr/>
              </a:pPr>
              <a:t>31</a:t>
            </a:fld>
            <a:endParaRPr lang="en-US" dirty="0"/>
          </a:p>
        </p:txBody>
      </p:sp>
      <p:sp>
        <p:nvSpPr>
          <p:cNvPr id="7" name="Rounded Rectangle 6"/>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Explain depreciation for partial years and changes in estimates.</a:t>
            </a:r>
          </a:p>
        </p:txBody>
      </p:sp>
      <p:pic>
        <p:nvPicPr>
          <p:cNvPr id="3" name="Picture 2"/>
          <p:cNvPicPr>
            <a:picLocks noChangeAspect="1"/>
          </p:cNvPicPr>
          <p:nvPr/>
        </p:nvPicPr>
        <p:blipFill>
          <a:blip r:embed="rId3"/>
          <a:stretch>
            <a:fillRect/>
          </a:stretch>
        </p:blipFill>
        <p:spPr>
          <a:xfrm>
            <a:off x="990600" y="1905000"/>
            <a:ext cx="6598921" cy="2057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10-2</a:t>
            </a:r>
            <a:endParaRPr lang="en-US" b="1" dirty="0">
              <a:solidFill>
                <a:prstClr val="white"/>
              </a:solidFill>
            </a:endParaRPr>
          </a:p>
        </p:txBody>
      </p:sp>
      <p:sp>
        <p:nvSpPr>
          <p:cNvPr id="74" name="Rectangle 5"/>
          <p:cNvSpPr>
            <a:spLocks noChangeArrowheads="1"/>
          </p:cNvSpPr>
          <p:nvPr/>
        </p:nvSpPr>
        <p:spPr bwMode="auto">
          <a:xfrm>
            <a:off x="871538" y="2449513"/>
            <a:ext cx="7400925"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5" name="Rectangle 6"/>
          <p:cNvSpPr>
            <a:spLocks noChangeArrowheads="1"/>
          </p:cNvSpPr>
          <p:nvPr/>
        </p:nvSpPr>
        <p:spPr bwMode="auto">
          <a:xfrm>
            <a:off x="911225" y="247015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Year</a:t>
            </a:r>
            <a:endParaRPr lang="en-US" dirty="0" smtClean="0">
              <a:solidFill>
                <a:prstClr val="black"/>
              </a:solidFill>
              <a:cs typeface="+mn-cs"/>
            </a:endParaRPr>
          </a:p>
        </p:txBody>
      </p:sp>
      <p:sp>
        <p:nvSpPr>
          <p:cNvPr id="76" name="Rectangle 7"/>
          <p:cNvSpPr>
            <a:spLocks noChangeArrowheads="1"/>
          </p:cNvSpPr>
          <p:nvPr/>
        </p:nvSpPr>
        <p:spPr bwMode="auto">
          <a:xfrm>
            <a:off x="2401888" y="2470150"/>
            <a:ext cx="1079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Straight-Line</a:t>
            </a:r>
            <a:endParaRPr lang="en-US" dirty="0" smtClean="0">
              <a:solidFill>
                <a:prstClr val="black"/>
              </a:solidFill>
              <a:cs typeface="+mn-cs"/>
            </a:endParaRPr>
          </a:p>
        </p:txBody>
      </p:sp>
      <p:sp>
        <p:nvSpPr>
          <p:cNvPr id="77" name="Rectangle 8"/>
          <p:cNvSpPr>
            <a:spLocks noChangeArrowheads="1"/>
          </p:cNvSpPr>
          <p:nvPr/>
        </p:nvSpPr>
        <p:spPr bwMode="auto">
          <a:xfrm>
            <a:off x="3962400" y="2470150"/>
            <a:ext cx="159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Units-of-Production</a:t>
            </a:r>
            <a:endParaRPr lang="en-US" dirty="0" smtClean="0">
              <a:solidFill>
                <a:prstClr val="black"/>
              </a:solidFill>
              <a:cs typeface="+mn-cs"/>
            </a:endParaRPr>
          </a:p>
        </p:txBody>
      </p:sp>
      <p:sp>
        <p:nvSpPr>
          <p:cNvPr id="78" name="Rectangle 9"/>
          <p:cNvSpPr>
            <a:spLocks noChangeArrowheads="1"/>
          </p:cNvSpPr>
          <p:nvPr/>
        </p:nvSpPr>
        <p:spPr bwMode="auto">
          <a:xfrm>
            <a:off x="911225" y="26971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1</a:t>
            </a:r>
            <a:endParaRPr lang="en-US" dirty="0" smtClean="0">
              <a:solidFill>
                <a:prstClr val="black"/>
              </a:solidFill>
              <a:cs typeface="+mn-cs"/>
            </a:endParaRPr>
          </a:p>
        </p:txBody>
      </p:sp>
      <p:sp>
        <p:nvSpPr>
          <p:cNvPr id="83" name="Rectangle 14"/>
          <p:cNvSpPr>
            <a:spLocks noChangeArrowheads="1"/>
          </p:cNvSpPr>
          <p:nvPr/>
        </p:nvSpPr>
        <p:spPr bwMode="auto">
          <a:xfrm>
            <a:off x="911225" y="290353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2</a:t>
            </a:r>
            <a:endParaRPr lang="en-US" dirty="0" smtClean="0">
              <a:solidFill>
                <a:prstClr val="black"/>
              </a:solidFill>
              <a:cs typeface="+mn-cs"/>
            </a:endParaRPr>
          </a:p>
        </p:txBody>
      </p:sp>
      <p:sp>
        <p:nvSpPr>
          <p:cNvPr id="88" name="Rectangle 19"/>
          <p:cNvSpPr>
            <a:spLocks noChangeArrowheads="1"/>
          </p:cNvSpPr>
          <p:nvPr/>
        </p:nvSpPr>
        <p:spPr bwMode="auto">
          <a:xfrm>
            <a:off x="911225" y="310991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3</a:t>
            </a:r>
            <a:endParaRPr lang="en-US" dirty="0" smtClean="0">
              <a:solidFill>
                <a:prstClr val="black"/>
              </a:solidFill>
              <a:cs typeface="+mn-cs"/>
            </a:endParaRPr>
          </a:p>
        </p:txBody>
      </p:sp>
      <p:sp>
        <p:nvSpPr>
          <p:cNvPr id="93" name="Rectangle 24"/>
          <p:cNvSpPr>
            <a:spLocks noChangeArrowheads="1"/>
          </p:cNvSpPr>
          <p:nvPr/>
        </p:nvSpPr>
        <p:spPr bwMode="auto">
          <a:xfrm>
            <a:off x="911225" y="331628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4</a:t>
            </a:r>
            <a:endParaRPr lang="en-US" dirty="0" smtClean="0">
              <a:solidFill>
                <a:prstClr val="black"/>
              </a:solidFill>
              <a:cs typeface="+mn-cs"/>
            </a:endParaRPr>
          </a:p>
        </p:txBody>
      </p:sp>
      <p:sp>
        <p:nvSpPr>
          <p:cNvPr id="98" name="Rectangle 29"/>
          <p:cNvSpPr>
            <a:spLocks noChangeArrowheads="1"/>
          </p:cNvSpPr>
          <p:nvPr/>
        </p:nvSpPr>
        <p:spPr bwMode="auto">
          <a:xfrm>
            <a:off x="911225" y="35226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5</a:t>
            </a:r>
            <a:endParaRPr lang="en-US" dirty="0" smtClean="0">
              <a:solidFill>
                <a:prstClr val="black"/>
              </a:solidFill>
              <a:cs typeface="+mn-cs"/>
            </a:endParaRPr>
          </a:p>
        </p:txBody>
      </p:sp>
      <p:sp>
        <p:nvSpPr>
          <p:cNvPr id="103" name="Rectangle 34"/>
          <p:cNvSpPr>
            <a:spLocks noChangeArrowheads="1"/>
          </p:cNvSpPr>
          <p:nvPr/>
        </p:nvSpPr>
        <p:spPr bwMode="auto">
          <a:xfrm>
            <a:off x="911225" y="37290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a:t>
            </a:r>
            <a:endParaRPr lang="en-US" dirty="0" smtClean="0">
              <a:solidFill>
                <a:prstClr val="black"/>
              </a:solidFill>
              <a:cs typeface="+mn-cs"/>
            </a:endParaRPr>
          </a:p>
        </p:txBody>
      </p:sp>
      <p:sp>
        <p:nvSpPr>
          <p:cNvPr id="104" name="Rectangle 35"/>
          <p:cNvSpPr>
            <a:spLocks noChangeArrowheads="1"/>
          </p:cNvSpPr>
          <p:nvPr/>
        </p:nvSpPr>
        <p:spPr bwMode="auto">
          <a:xfrm>
            <a:off x="2593975" y="37290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6" name="Rectangle 37"/>
          <p:cNvSpPr>
            <a:spLocks noChangeArrowheads="1"/>
          </p:cNvSpPr>
          <p:nvPr/>
        </p:nvSpPr>
        <p:spPr bwMode="auto">
          <a:xfrm>
            <a:off x="4498975" y="37290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7" name="Rectangle 38"/>
          <p:cNvSpPr>
            <a:spLocks noChangeArrowheads="1"/>
          </p:cNvSpPr>
          <p:nvPr/>
        </p:nvSpPr>
        <p:spPr bwMode="auto">
          <a:xfrm>
            <a:off x="6538913" y="37290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8" name="Rectangle 39"/>
          <p:cNvSpPr>
            <a:spLocks noChangeArrowheads="1"/>
          </p:cNvSpPr>
          <p:nvPr/>
        </p:nvSpPr>
        <p:spPr bwMode="auto">
          <a:xfrm>
            <a:off x="5791200" y="2470150"/>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Double-Declining-Balance</a:t>
            </a:r>
            <a:endParaRPr lang="en-US" dirty="0" smtClean="0">
              <a:solidFill>
                <a:prstClr val="black"/>
              </a:solidFill>
              <a:cs typeface="+mn-cs"/>
            </a:endParaRPr>
          </a:p>
        </p:txBody>
      </p:sp>
      <p:sp>
        <p:nvSpPr>
          <p:cNvPr id="109" name="Rectangle 40"/>
          <p:cNvSpPr>
            <a:spLocks noChangeArrowheads="1"/>
          </p:cNvSpPr>
          <p:nvPr/>
        </p:nvSpPr>
        <p:spPr bwMode="auto">
          <a:xfrm>
            <a:off x="911225" y="665163"/>
            <a:ext cx="7058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Part 1.  A machine costing $22,000 with a five-year life and an estimated $2,000 salvage value is </a:t>
            </a:r>
            <a:endParaRPr lang="en-US" dirty="0" smtClean="0">
              <a:solidFill>
                <a:prstClr val="black"/>
              </a:solidFill>
              <a:cs typeface="+mn-cs"/>
            </a:endParaRPr>
          </a:p>
        </p:txBody>
      </p:sp>
      <p:sp>
        <p:nvSpPr>
          <p:cNvPr id="110" name="Rectangle 41"/>
          <p:cNvSpPr>
            <a:spLocks noChangeArrowheads="1"/>
          </p:cNvSpPr>
          <p:nvPr/>
        </p:nvSpPr>
        <p:spPr bwMode="auto">
          <a:xfrm>
            <a:off x="911225" y="860425"/>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installed on January 1. The factory manager estimates the machine will produce 1,000 units of product </a:t>
            </a:r>
            <a:endParaRPr lang="en-US" dirty="0" smtClean="0">
              <a:solidFill>
                <a:prstClr val="black"/>
              </a:solidFill>
              <a:cs typeface="+mn-cs"/>
            </a:endParaRPr>
          </a:p>
        </p:txBody>
      </p:sp>
      <p:sp>
        <p:nvSpPr>
          <p:cNvPr id="111" name="Rectangle 42"/>
          <p:cNvSpPr>
            <a:spLocks noChangeArrowheads="1"/>
          </p:cNvSpPr>
          <p:nvPr/>
        </p:nvSpPr>
        <p:spPr bwMode="auto">
          <a:xfrm>
            <a:off x="911225" y="1066800"/>
            <a:ext cx="7512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during its life. It actually produces the following units: Year 1, 200; Year 2, 400; Year 3, 300; Year 4, 80; </a:t>
            </a:r>
            <a:endParaRPr lang="en-US" dirty="0" smtClean="0">
              <a:solidFill>
                <a:prstClr val="black"/>
              </a:solidFill>
              <a:cs typeface="+mn-cs"/>
            </a:endParaRPr>
          </a:p>
        </p:txBody>
      </p:sp>
      <p:sp>
        <p:nvSpPr>
          <p:cNvPr id="112" name="Rectangle 43"/>
          <p:cNvSpPr>
            <a:spLocks noChangeArrowheads="1"/>
          </p:cNvSpPr>
          <p:nvPr/>
        </p:nvSpPr>
        <p:spPr bwMode="auto">
          <a:xfrm>
            <a:off x="911225" y="1273175"/>
            <a:ext cx="6775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and Year 5, 30. The total number of units produced by the end of Year 5 exceeds the original </a:t>
            </a:r>
            <a:endParaRPr lang="en-US" dirty="0" smtClean="0">
              <a:solidFill>
                <a:prstClr val="black"/>
              </a:solidFill>
              <a:cs typeface="+mn-cs"/>
            </a:endParaRPr>
          </a:p>
        </p:txBody>
      </p:sp>
      <p:sp>
        <p:nvSpPr>
          <p:cNvPr id="113" name="Rectangle 44"/>
          <p:cNvSpPr>
            <a:spLocks noChangeArrowheads="1"/>
          </p:cNvSpPr>
          <p:nvPr/>
        </p:nvSpPr>
        <p:spPr bwMode="auto">
          <a:xfrm>
            <a:off x="911225" y="1479550"/>
            <a:ext cx="7500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estimate—this difference was not predicted. (The machine must not be depreciated below its estimated </a:t>
            </a:r>
            <a:endParaRPr lang="en-US" dirty="0" smtClean="0">
              <a:solidFill>
                <a:prstClr val="black"/>
              </a:solidFill>
              <a:cs typeface="+mn-cs"/>
            </a:endParaRPr>
          </a:p>
        </p:txBody>
      </p:sp>
      <p:sp>
        <p:nvSpPr>
          <p:cNvPr id="114" name="Rectangle 45"/>
          <p:cNvSpPr>
            <a:spLocks noChangeArrowheads="1"/>
          </p:cNvSpPr>
          <p:nvPr/>
        </p:nvSpPr>
        <p:spPr bwMode="auto">
          <a:xfrm>
            <a:off x="911225" y="1685925"/>
            <a:ext cx="7340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salvage value.) Prepare a table with the following four-column headings: Year; Straight-Line; Units-of-</a:t>
            </a:r>
            <a:endParaRPr lang="en-US" dirty="0" smtClean="0">
              <a:solidFill>
                <a:prstClr val="black"/>
              </a:solidFill>
              <a:cs typeface="+mn-cs"/>
            </a:endParaRPr>
          </a:p>
        </p:txBody>
      </p:sp>
      <p:sp>
        <p:nvSpPr>
          <p:cNvPr id="115" name="Rectangle 46"/>
          <p:cNvSpPr>
            <a:spLocks noChangeArrowheads="1"/>
          </p:cNvSpPr>
          <p:nvPr/>
        </p:nvSpPr>
        <p:spPr bwMode="auto">
          <a:xfrm>
            <a:off x="911225" y="1892300"/>
            <a:ext cx="6886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Production; Double-Declining-Balance; and then compute depreciation for each year (and total </a:t>
            </a:r>
            <a:endParaRPr lang="en-US" dirty="0" smtClean="0">
              <a:solidFill>
                <a:prstClr val="black"/>
              </a:solidFill>
              <a:cs typeface="+mn-cs"/>
            </a:endParaRPr>
          </a:p>
        </p:txBody>
      </p:sp>
      <p:sp>
        <p:nvSpPr>
          <p:cNvPr id="116" name="Rectangle 47"/>
          <p:cNvSpPr>
            <a:spLocks noChangeArrowheads="1"/>
          </p:cNvSpPr>
          <p:nvPr/>
        </p:nvSpPr>
        <p:spPr bwMode="auto">
          <a:xfrm>
            <a:off x="911225" y="2098675"/>
            <a:ext cx="5060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depreciation for all years combined) under each depreciation method.</a:t>
            </a:r>
            <a:endParaRPr lang="en-US" dirty="0" smtClean="0">
              <a:solidFill>
                <a:prstClr val="black"/>
              </a:solidFill>
              <a:cs typeface="+mn-cs"/>
            </a:endParaRPr>
          </a:p>
        </p:txBody>
      </p:sp>
      <p:sp>
        <p:nvSpPr>
          <p:cNvPr id="117" name="Line 48"/>
          <p:cNvSpPr>
            <a:spLocks noChangeShapeType="1"/>
          </p:cNvSpPr>
          <p:nvPr/>
        </p:nvSpPr>
        <p:spPr bwMode="auto">
          <a:xfrm>
            <a:off x="2362200" y="3708400"/>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8" name="Rectangle 49"/>
          <p:cNvSpPr>
            <a:spLocks noChangeArrowheads="1"/>
          </p:cNvSpPr>
          <p:nvPr/>
        </p:nvSpPr>
        <p:spPr bwMode="auto">
          <a:xfrm>
            <a:off x="2362200" y="3708400"/>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9" name="Line 50"/>
          <p:cNvSpPr>
            <a:spLocks noChangeShapeType="1"/>
          </p:cNvSpPr>
          <p:nvPr/>
        </p:nvSpPr>
        <p:spPr bwMode="auto">
          <a:xfrm>
            <a:off x="4267200" y="37084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0" name="Rectangle 51"/>
          <p:cNvSpPr>
            <a:spLocks noChangeArrowheads="1"/>
          </p:cNvSpPr>
          <p:nvPr/>
        </p:nvSpPr>
        <p:spPr bwMode="auto">
          <a:xfrm>
            <a:off x="4267200" y="37084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1" name="Line 52"/>
          <p:cNvSpPr>
            <a:spLocks noChangeShapeType="1"/>
          </p:cNvSpPr>
          <p:nvPr/>
        </p:nvSpPr>
        <p:spPr bwMode="auto">
          <a:xfrm>
            <a:off x="2362200" y="3914775"/>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2" name="Rectangle 53"/>
          <p:cNvSpPr>
            <a:spLocks noChangeArrowheads="1"/>
          </p:cNvSpPr>
          <p:nvPr/>
        </p:nvSpPr>
        <p:spPr bwMode="auto">
          <a:xfrm>
            <a:off x="2362200" y="3914775"/>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3" name="Line 54"/>
          <p:cNvSpPr>
            <a:spLocks noChangeShapeType="1"/>
          </p:cNvSpPr>
          <p:nvPr/>
        </p:nvSpPr>
        <p:spPr bwMode="auto">
          <a:xfrm>
            <a:off x="2362200" y="3935413"/>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4" name="Rectangle 55"/>
          <p:cNvSpPr>
            <a:spLocks noChangeArrowheads="1"/>
          </p:cNvSpPr>
          <p:nvPr/>
        </p:nvSpPr>
        <p:spPr bwMode="auto">
          <a:xfrm>
            <a:off x="2362200" y="3935413"/>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5" name="Line 56"/>
          <p:cNvSpPr>
            <a:spLocks noChangeShapeType="1"/>
          </p:cNvSpPr>
          <p:nvPr/>
        </p:nvSpPr>
        <p:spPr bwMode="auto">
          <a:xfrm>
            <a:off x="4267200" y="391477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6" name="Rectangle 57"/>
          <p:cNvSpPr>
            <a:spLocks noChangeArrowheads="1"/>
          </p:cNvSpPr>
          <p:nvPr/>
        </p:nvSpPr>
        <p:spPr bwMode="auto">
          <a:xfrm>
            <a:off x="4267200" y="391477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7" name="Line 58"/>
          <p:cNvSpPr>
            <a:spLocks noChangeShapeType="1"/>
          </p:cNvSpPr>
          <p:nvPr/>
        </p:nvSpPr>
        <p:spPr bwMode="auto">
          <a:xfrm>
            <a:off x="4267200" y="393541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59"/>
          <p:cNvSpPr>
            <a:spLocks noChangeArrowheads="1"/>
          </p:cNvSpPr>
          <p:nvPr/>
        </p:nvSpPr>
        <p:spPr bwMode="auto">
          <a:xfrm>
            <a:off x="4267200" y="393541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60"/>
          <p:cNvSpPr>
            <a:spLocks noChangeArrowheads="1"/>
          </p:cNvSpPr>
          <p:nvPr/>
        </p:nvSpPr>
        <p:spPr bwMode="auto">
          <a:xfrm>
            <a:off x="862013" y="24384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Rectangle 61"/>
          <p:cNvSpPr>
            <a:spLocks noChangeArrowheads="1"/>
          </p:cNvSpPr>
          <p:nvPr/>
        </p:nvSpPr>
        <p:spPr bwMode="auto">
          <a:xfrm>
            <a:off x="8251825" y="24590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Rectangle 62"/>
          <p:cNvSpPr>
            <a:spLocks noChangeArrowheads="1"/>
          </p:cNvSpPr>
          <p:nvPr/>
        </p:nvSpPr>
        <p:spPr bwMode="auto">
          <a:xfrm>
            <a:off x="881063" y="2438400"/>
            <a:ext cx="7391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Rectangle 63"/>
          <p:cNvSpPr>
            <a:spLocks noChangeArrowheads="1"/>
          </p:cNvSpPr>
          <p:nvPr/>
        </p:nvSpPr>
        <p:spPr bwMode="auto">
          <a:xfrm>
            <a:off x="881063" y="2665413"/>
            <a:ext cx="73914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Line 64"/>
          <p:cNvSpPr>
            <a:spLocks noChangeShapeType="1"/>
          </p:cNvSpPr>
          <p:nvPr/>
        </p:nvSpPr>
        <p:spPr bwMode="auto">
          <a:xfrm>
            <a:off x="6096000" y="3708400"/>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Rectangle 65"/>
          <p:cNvSpPr>
            <a:spLocks noChangeArrowheads="1"/>
          </p:cNvSpPr>
          <p:nvPr/>
        </p:nvSpPr>
        <p:spPr bwMode="auto">
          <a:xfrm>
            <a:off x="6096000" y="3708400"/>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Line 66"/>
          <p:cNvSpPr>
            <a:spLocks noChangeShapeType="1"/>
          </p:cNvSpPr>
          <p:nvPr/>
        </p:nvSpPr>
        <p:spPr bwMode="auto">
          <a:xfrm>
            <a:off x="6096000" y="3914775"/>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Rectangle 67"/>
          <p:cNvSpPr>
            <a:spLocks noChangeArrowheads="1"/>
          </p:cNvSpPr>
          <p:nvPr/>
        </p:nvSpPr>
        <p:spPr bwMode="auto">
          <a:xfrm>
            <a:off x="6096000" y="3914775"/>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7" name="Line 68"/>
          <p:cNvSpPr>
            <a:spLocks noChangeShapeType="1"/>
          </p:cNvSpPr>
          <p:nvPr/>
        </p:nvSpPr>
        <p:spPr bwMode="auto">
          <a:xfrm>
            <a:off x="6096000" y="3935413"/>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Rectangle 69"/>
          <p:cNvSpPr>
            <a:spLocks noChangeArrowheads="1"/>
          </p:cNvSpPr>
          <p:nvPr/>
        </p:nvSpPr>
        <p:spPr bwMode="auto">
          <a:xfrm>
            <a:off x="6096000" y="3935413"/>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8" name="Slide Number Placeholder 47"/>
          <p:cNvSpPr>
            <a:spLocks noGrp="1"/>
          </p:cNvSpPr>
          <p:nvPr>
            <p:ph type="sldNum" sz="quarter" idx="12"/>
          </p:nvPr>
        </p:nvSpPr>
        <p:spPr/>
        <p:txBody>
          <a:bodyPr/>
          <a:lstStyle/>
          <a:p>
            <a:pPr>
              <a:defRPr/>
            </a:pPr>
            <a:fld id="{ECA9E106-E22F-48F7-B1AF-3FA3604330AF}" type="slidenum">
              <a:rPr lang="en-US" smtClean="0"/>
              <a:pPr>
                <a:defRPr/>
              </a:pPr>
              <a:t>32</a:t>
            </a:fld>
            <a:endParaRPr lang="en-US" dirty="0"/>
          </a:p>
        </p:txBody>
      </p:sp>
      <p:sp>
        <p:nvSpPr>
          <p:cNvPr id="49" name="Rounded Rectangle 48"/>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Explain depreciation for partial years and changes in estimates.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500"/>
                                        <p:tgtEl>
                                          <p:spTgt spid="9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500"/>
                                        <p:tgtEl>
                                          <p:spTgt spid="10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fade">
                                      <p:cBhvr>
                                        <p:cTn id="31" dur="500"/>
                                        <p:tgtEl>
                                          <p:spTgt spid="1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500"/>
                                        <p:tgtEl>
                                          <p:spTgt spid="1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500"/>
                                        <p:tgtEl>
                                          <p:spTgt spid="10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fade">
                                      <p:cBhvr>
                                        <p:cTn id="54" dur="500"/>
                                        <p:tgtEl>
                                          <p:spTgt spid="104"/>
                                        </p:tgtEl>
                                      </p:cBhvr>
                                    </p:animEffect>
                                  </p:childTnLst>
                                </p:cTn>
                              </p:par>
                              <p:par>
                                <p:cTn id="55" presetID="10" presetClass="entr" presetSubtype="0"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500"/>
                                        <p:tgtEl>
                                          <p:spTgt spid="1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8"/>
                                        </p:tgtEl>
                                        <p:attrNameLst>
                                          <p:attrName>style.visibility</p:attrName>
                                        </p:attrNameLst>
                                      </p:cBhvr>
                                      <p:to>
                                        <p:strVal val="visible"/>
                                      </p:to>
                                    </p:set>
                                    <p:animEffect transition="in" filter="fade">
                                      <p:cBhvr>
                                        <p:cTn id="60" dur="500"/>
                                        <p:tgtEl>
                                          <p:spTgt spid="118"/>
                                        </p:tgtEl>
                                      </p:cBhvr>
                                    </p:animEffect>
                                  </p:childTnLst>
                                </p:cTn>
                              </p:par>
                              <p:par>
                                <p:cTn id="61" presetID="10" presetClass="entr" presetSubtype="0" fill="hold" nodeType="with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fade">
                                      <p:cBhvr>
                                        <p:cTn id="63" dur="500"/>
                                        <p:tgtEl>
                                          <p:spTgt spid="1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fade">
                                      <p:cBhvr>
                                        <p:cTn id="66" dur="500"/>
                                        <p:tgtEl>
                                          <p:spTgt spid="122"/>
                                        </p:tgtEl>
                                      </p:cBhvr>
                                    </p:animEffect>
                                  </p:childTnLst>
                                </p:cTn>
                              </p:par>
                              <p:par>
                                <p:cTn id="67" presetID="10" presetClass="entr" presetSubtype="0" fill="hold" nodeType="withEffect">
                                  <p:stCondLst>
                                    <p:cond delay="0"/>
                                  </p:stCondLst>
                                  <p:childTnLst>
                                    <p:set>
                                      <p:cBhvr>
                                        <p:cTn id="68" dur="1" fill="hold">
                                          <p:stCondLst>
                                            <p:cond delay="0"/>
                                          </p:stCondLst>
                                        </p:cTn>
                                        <p:tgtEl>
                                          <p:spTgt spid="123"/>
                                        </p:tgtEl>
                                        <p:attrNameLst>
                                          <p:attrName>style.visibility</p:attrName>
                                        </p:attrNameLst>
                                      </p:cBhvr>
                                      <p:to>
                                        <p:strVal val="visible"/>
                                      </p:to>
                                    </p:set>
                                    <p:animEffect transition="in" filter="fade">
                                      <p:cBhvr>
                                        <p:cTn id="69" dur="500"/>
                                        <p:tgtEl>
                                          <p:spTgt spid="1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4"/>
                                        </p:tgtEl>
                                        <p:attrNameLst>
                                          <p:attrName>style.visibility</p:attrName>
                                        </p:attrNameLst>
                                      </p:cBhvr>
                                      <p:to>
                                        <p:strVal val="visible"/>
                                      </p:to>
                                    </p:set>
                                    <p:animEffect transition="in" filter="fade">
                                      <p:cBhvr>
                                        <p:cTn id="72" dur="500"/>
                                        <p:tgtEl>
                                          <p:spTgt spid="1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6"/>
                                        </p:tgtEl>
                                        <p:attrNameLst>
                                          <p:attrName>style.visibility</p:attrName>
                                        </p:attrNameLst>
                                      </p:cBhvr>
                                      <p:to>
                                        <p:strVal val="visible"/>
                                      </p:to>
                                    </p:set>
                                    <p:animEffect transition="in" filter="fade">
                                      <p:cBhvr>
                                        <p:cTn id="75" dur="500"/>
                                        <p:tgtEl>
                                          <p:spTgt spid="106"/>
                                        </p:tgtEl>
                                      </p:cBhvr>
                                    </p:animEffect>
                                  </p:childTnLst>
                                </p:cTn>
                              </p:par>
                              <p:par>
                                <p:cTn id="76" presetID="10" presetClass="entr" presetSubtype="0" fill="hold" nodeType="withEffect">
                                  <p:stCondLst>
                                    <p:cond delay="0"/>
                                  </p:stCondLst>
                                  <p:childTnLst>
                                    <p:set>
                                      <p:cBhvr>
                                        <p:cTn id="77" dur="1" fill="hold">
                                          <p:stCondLst>
                                            <p:cond delay="0"/>
                                          </p:stCondLst>
                                        </p:cTn>
                                        <p:tgtEl>
                                          <p:spTgt spid="119"/>
                                        </p:tgtEl>
                                        <p:attrNameLst>
                                          <p:attrName>style.visibility</p:attrName>
                                        </p:attrNameLst>
                                      </p:cBhvr>
                                      <p:to>
                                        <p:strVal val="visible"/>
                                      </p:to>
                                    </p:set>
                                    <p:animEffect transition="in" filter="fade">
                                      <p:cBhvr>
                                        <p:cTn id="78" dur="500"/>
                                        <p:tgtEl>
                                          <p:spTgt spid="1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0"/>
                                        </p:tgtEl>
                                        <p:attrNameLst>
                                          <p:attrName>style.visibility</p:attrName>
                                        </p:attrNameLst>
                                      </p:cBhvr>
                                      <p:to>
                                        <p:strVal val="visible"/>
                                      </p:to>
                                    </p:set>
                                    <p:animEffect transition="in" filter="fade">
                                      <p:cBhvr>
                                        <p:cTn id="81" dur="500"/>
                                        <p:tgtEl>
                                          <p:spTgt spid="120"/>
                                        </p:tgtEl>
                                      </p:cBhvr>
                                    </p:animEffect>
                                  </p:childTnLst>
                                </p:cTn>
                              </p:par>
                              <p:par>
                                <p:cTn id="82" presetID="10" presetClass="entr" presetSubtype="0" fill="hold" nodeType="withEffect">
                                  <p:stCondLst>
                                    <p:cond delay="0"/>
                                  </p:stCondLst>
                                  <p:childTnLst>
                                    <p:set>
                                      <p:cBhvr>
                                        <p:cTn id="83" dur="1" fill="hold">
                                          <p:stCondLst>
                                            <p:cond delay="0"/>
                                          </p:stCondLst>
                                        </p:cTn>
                                        <p:tgtEl>
                                          <p:spTgt spid="125"/>
                                        </p:tgtEl>
                                        <p:attrNameLst>
                                          <p:attrName>style.visibility</p:attrName>
                                        </p:attrNameLst>
                                      </p:cBhvr>
                                      <p:to>
                                        <p:strVal val="visible"/>
                                      </p:to>
                                    </p:set>
                                    <p:animEffect transition="in" filter="fade">
                                      <p:cBhvr>
                                        <p:cTn id="84" dur="500"/>
                                        <p:tgtEl>
                                          <p:spTgt spid="1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26"/>
                                        </p:tgtEl>
                                        <p:attrNameLst>
                                          <p:attrName>style.visibility</p:attrName>
                                        </p:attrNameLst>
                                      </p:cBhvr>
                                      <p:to>
                                        <p:strVal val="visible"/>
                                      </p:to>
                                    </p:set>
                                    <p:animEffect transition="in" filter="fade">
                                      <p:cBhvr>
                                        <p:cTn id="87" dur="500"/>
                                        <p:tgtEl>
                                          <p:spTgt spid="126"/>
                                        </p:tgtEl>
                                      </p:cBhvr>
                                    </p:animEffect>
                                  </p:childTnLst>
                                </p:cTn>
                              </p:par>
                              <p:par>
                                <p:cTn id="88" presetID="10" presetClass="entr" presetSubtype="0" fill="hold" nodeType="withEffect">
                                  <p:stCondLst>
                                    <p:cond delay="0"/>
                                  </p:stCondLst>
                                  <p:childTnLst>
                                    <p:set>
                                      <p:cBhvr>
                                        <p:cTn id="89" dur="1" fill="hold">
                                          <p:stCondLst>
                                            <p:cond delay="0"/>
                                          </p:stCondLst>
                                        </p:cTn>
                                        <p:tgtEl>
                                          <p:spTgt spid="127"/>
                                        </p:tgtEl>
                                        <p:attrNameLst>
                                          <p:attrName>style.visibility</p:attrName>
                                        </p:attrNameLst>
                                      </p:cBhvr>
                                      <p:to>
                                        <p:strVal val="visible"/>
                                      </p:to>
                                    </p:set>
                                    <p:animEffect transition="in" filter="fade">
                                      <p:cBhvr>
                                        <p:cTn id="90" dur="500"/>
                                        <p:tgtEl>
                                          <p:spTgt spid="12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28"/>
                                        </p:tgtEl>
                                        <p:attrNameLst>
                                          <p:attrName>style.visibility</p:attrName>
                                        </p:attrNameLst>
                                      </p:cBhvr>
                                      <p:to>
                                        <p:strVal val="visible"/>
                                      </p:to>
                                    </p:set>
                                    <p:animEffect transition="in" filter="fade">
                                      <p:cBhvr>
                                        <p:cTn id="93" dur="500"/>
                                        <p:tgtEl>
                                          <p:spTgt spid="1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7"/>
                                        </p:tgtEl>
                                        <p:attrNameLst>
                                          <p:attrName>style.visibility</p:attrName>
                                        </p:attrNameLst>
                                      </p:cBhvr>
                                      <p:to>
                                        <p:strVal val="visible"/>
                                      </p:to>
                                    </p:set>
                                    <p:animEffect transition="in" filter="fade">
                                      <p:cBhvr>
                                        <p:cTn id="96" dur="500"/>
                                        <p:tgtEl>
                                          <p:spTgt spid="107"/>
                                        </p:tgtEl>
                                      </p:cBhvr>
                                    </p:animEffect>
                                  </p:childTnLst>
                                </p:cTn>
                              </p:par>
                              <p:par>
                                <p:cTn id="97" presetID="10" presetClass="entr" presetSubtype="0" fill="hold" nodeType="withEffect">
                                  <p:stCondLst>
                                    <p:cond delay="0"/>
                                  </p:stCondLst>
                                  <p:childTnLst>
                                    <p:set>
                                      <p:cBhvr>
                                        <p:cTn id="98" dur="1" fill="hold">
                                          <p:stCondLst>
                                            <p:cond delay="0"/>
                                          </p:stCondLst>
                                        </p:cTn>
                                        <p:tgtEl>
                                          <p:spTgt spid="133"/>
                                        </p:tgtEl>
                                        <p:attrNameLst>
                                          <p:attrName>style.visibility</p:attrName>
                                        </p:attrNameLst>
                                      </p:cBhvr>
                                      <p:to>
                                        <p:strVal val="visible"/>
                                      </p:to>
                                    </p:set>
                                    <p:animEffect transition="in" filter="fade">
                                      <p:cBhvr>
                                        <p:cTn id="99" dur="500"/>
                                        <p:tgtEl>
                                          <p:spTgt spid="13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4"/>
                                        </p:tgtEl>
                                        <p:attrNameLst>
                                          <p:attrName>style.visibility</p:attrName>
                                        </p:attrNameLst>
                                      </p:cBhvr>
                                      <p:to>
                                        <p:strVal val="visible"/>
                                      </p:to>
                                    </p:set>
                                    <p:animEffect transition="in" filter="fade">
                                      <p:cBhvr>
                                        <p:cTn id="102" dur="500"/>
                                        <p:tgtEl>
                                          <p:spTgt spid="134"/>
                                        </p:tgtEl>
                                      </p:cBhvr>
                                    </p:animEffect>
                                  </p:childTnLst>
                                </p:cTn>
                              </p:par>
                              <p:par>
                                <p:cTn id="103" presetID="10" presetClass="entr" presetSubtype="0" fill="hold" nodeType="withEffect">
                                  <p:stCondLst>
                                    <p:cond delay="0"/>
                                  </p:stCondLst>
                                  <p:childTnLst>
                                    <p:set>
                                      <p:cBhvr>
                                        <p:cTn id="104" dur="1" fill="hold">
                                          <p:stCondLst>
                                            <p:cond delay="0"/>
                                          </p:stCondLst>
                                        </p:cTn>
                                        <p:tgtEl>
                                          <p:spTgt spid="135"/>
                                        </p:tgtEl>
                                        <p:attrNameLst>
                                          <p:attrName>style.visibility</p:attrName>
                                        </p:attrNameLst>
                                      </p:cBhvr>
                                      <p:to>
                                        <p:strVal val="visible"/>
                                      </p:to>
                                    </p:set>
                                    <p:animEffect transition="in" filter="fade">
                                      <p:cBhvr>
                                        <p:cTn id="105" dur="500"/>
                                        <p:tgtEl>
                                          <p:spTgt spid="13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36"/>
                                        </p:tgtEl>
                                        <p:attrNameLst>
                                          <p:attrName>style.visibility</p:attrName>
                                        </p:attrNameLst>
                                      </p:cBhvr>
                                      <p:to>
                                        <p:strVal val="visible"/>
                                      </p:to>
                                    </p:set>
                                    <p:animEffect transition="in" filter="fade">
                                      <p:cBhvr>
                                        <p:cTn id="108" dur="500"/>
                                        <p:tgtEl>
                                          <p:spTgt spid="136"/>
                                        </p:tgtEl>
                                      </p:cBhvr>
                                    </p:animEffect>
                                  </p:childTnLst>
                                </p:cTn>
                              </p:par>
                              <p:par>
                                <p:cTn id="109" presetID="10" presetClass="entr" presetSubtype="0" fill="hold" nodeType="withEffect">
                                  <p:stCondLst>
                                    <p:cond delay="0"/>
                                  </p:stCondLst>
                                  <p:childTnLst>
                                    <p:set>
                                      <p:cBhvr>
                                        <p:cTn id="110" dur="1" fill="hold">
                                          <p:stCondLst>
                                            <p:cond delay="0"/>
                                          </p:stCondLst>
                                        </p:cTn>
                                        <p:tgtEl>
                                          <p:spTgt spid="137"/>
                                        </p:tgtEl>
                                        <p:attrNameLst>
                                          <p:attrName>style.visibility</p:attrName>
                                        </p:attrNameLst>
                                      </p:cBhvr>
                                      <p:to>
                                        <p:strVal val="visible"/>
                                      </p:to>
                                    </p:set>
                                    <p:animEffect transition="in" filter="fade">
                                      <p:cBhvr>
                                        <p:cTn id="111" dur="500"/>
                                        <p:tgtEl>
                                          <p:spTgt spid="13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38"/>
                                        </p:tgtEl>
                                        <p:attrNameLst>
                                          <p:attrName>style.visibility</p:attrName>
                                        </p:attrNameLst>
                                      </p:cBhvr>
                                      <p:to>
                                        <p:strVal val="visible"/>
                                      </p:to>
                                    </p:set>
                                    <p:animEffect transition="in" filter="fade">
                                      <p:cBhvr>
                                        <p:cTn id="11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76" grpId="0"/>
      <p:bldP spid="77" grpId="0"/>
      <p:bldP spid="78" grpId="0"/>
      <p:bldP spid="83" grpId="0"/>
      <p:bldP spid="88" grpId="0"/>
      <p:bldP spid="93" grpId="0"/>
      <p:bldP spid="98" grpId="0"/>
      <p:bldP spid="103" grpId="0"/>
      <p:bldP spid="104" grpId="0"/>
      <p:bldP spid="106" grpId="0"/>
      <p:bldP spid="107" grpId="0"/>
      <p:bldP spid="108" grpId="0"/>
      <p:bldP spid="118" grpId="0" animBg="1"/>
      <p:bldP spid="120" grpId="0" animBg="1"/>
      <p:bldP spid="122" grpId="0" animBg="1"/>
      <p:bldP spid="124" grpId="0" animBg="1"/>
      <p:bldP spid="126" grpId="0" animBg="1"/>
      <p:bldP spid="128" grpId="0" animBg="1"/>
      <p:bldP spid="129" grpId="0" animBg="1"/>
      <p:bldP spid="130" grpId="0" animBg="1"/>
      <p:bldP spid="131" grpId="0" animBg="1"/>
      <p:bldP spid="132" grpId="0" animBg="1"/>
      <p:bldP spid="134" grpId="0" animBg="1"/>
      <p:bldP spid="136" grpId="0" animBg="1"/>
      <p:bldP spid="1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10-2 SOLUTION</a:t>
            </a:r>
            <a:endParaRPr lang="en-US" b="1" dirty="0">
              <a:solidFill>
                <a:prstClr val="white"/>
              </a:solidFill>
            </a:endParaRPr>
          </a:p>
        </p:txBody>
      </p:sp>
      <p:sp>
        <p:nvSpPr>
          <p:cNvPr id="74" name="Rectangle 5"/>
          <p:cNvSpPr>
            <a:spLocks noChangeArrowheads="1"/>
          </p:cNvSpPr>
          <p:nvPr/>
        </p:nvSpPr>
        <p:spPr bwMode="auto">
          <a:xfrm>
            <a:off x="871538" y="1992313"/>
            <a:ext cx="7400925"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5" name="Rectangle 6"/>
          <p:cNvSpPr>
            <a:spLocks noChangeArrowheads="1"/>
          </p:cNvSpPr>
          <p:nvPr/>
        </p:nvSpPr>
        <p:spPr bwMode="auto">
          <a:xfrm>
            <a:off x="911225" y="201295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Year</a:t>
            </a:r>
            <a:endParaRPr lang="en-US" dirty="0" smtClean="0">
              <a:solidFill>
                <a:prstClr val="black"/>
              </a:solidFill>
              <a:cs typeface="+mn-cs"/>
            </a:endParaRPr>
          </a:p>
        </p:txBody>
      </p:sp>
      <p:sp>
        <p:nvSpPr>
          <p:cNvPr id="76" name="Rectangle 7"/>
          <p:cNvSpPr>
            <a:spLocks noChangeArrowheads="1"/>
          </p:cNvSpPr>
          <p:nvPr/>
        </p:nvSpPr>
        <p:spPr bwMode="auto">
          <a:xfrm>
            <a:off x="2401888" y="2012950"/>
            <a:ext cx="1079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Straight-Line</a:t>
            </a:r>
            <a:endParaRPr lang="en-US" dirty="0" smtClean="0">
              <a:solidFill>
                <a:prstClr val="black"/>
              </a:solidFill>
              <a:cs typeface="+mn-cs"/>
            </a:endParaRPr>
          </a:p>
        </p:txBody>
      </p:sp>
      <p:sp>
        <p:nvSpPr>
          <p:cNvPr id="77" name="Rectangle 8"/>
          <p:cNvSpPr>
            <a:spLocks noChangeArrowheads="1"/>
          </p:cNvSpPr>
          <p:nvPr/>
        </p:nvSpPr>
        <p:spPr bwMode="auto">
          <a:xfrm>
            <a:off x="3962400" y="2012950"/>
            <a:ext cx="159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Units-of-Production</a:t>
            </a:r>
            <a:endParaRPr lang="en-US" dirty="0" smtClean="0">
              <a:solidFill>
                <a:prstClr val="black"/>
              </a:solidFill>
              <a:cs typeface="+mn-cs"/>
            </a:endParaRPr>
          </a:p>
        </p:txBody>
      </p:sp>
      <p:sp>
        <p:nvSpPr>
          <p:cNvPr id="78" name="Rectangle 9"/>
          <p:cNvSpPr>
            <a:spLocks noChangeArrowheads="1"/>
          </p:cNvSpPr>
          <p:nvPr/>
        </p:nvSpPr>
        <p:spPr bwMode="auto">
          <a:xfrm>
            <a:off x="911225" y="22399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1</a:t>
            </a:r>
            <a:endParaRPr lang="en-US" dirty="0" smtClean="0">
              <a:solidFill>
                <a:prstClr val="black"/>
              </a:solidFill>
              <a:cs typeface="+mn-cs"/>
            </a:endParaRPr>
          </a:p>
        </p:txBody>
      </p:sp>
      <p:sp>
        <p:nvSpPr>
          <p:cNvPr id="79" name="Rectangle 10"/>
          <p:cNvSpPr>
            <a:spLocks noChangeArrowheads="1"/>
          </p:cNvSpPr>
          <p:nvPr/>
        </p:nvSpPr>
        <p:spPr bwMode="auto">
          <a:xfrm>
            <a:off x="2684463" y="22399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83" name="Rectangle 14"/>
          <p:cNvSpPr>
            <a:spLocks noChangeArrowheads="1"/>
          </p:cNvSpPr>
          <p:nvPr/>
        </p:nvSpPr>
        <p:spPr bwMode="auto">
          <a:xfrm>
            <a:off x="911225" y="244633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2</a:t>
            </a:r>
            <a:endParaRPr lang="en-US" dirty="0" smtClean="0">
              <a:solidFill>
                <a:prstClr val="black"/>
              </a:solidFill>
              <a:cs typeface="+mn-cs"/>
            </a:endParaRPr>
          </a:p>
        </p:txBody>
      </p:sp>
      <p:sp>
        <p:nvSpPr>
          <p:cNvPr id="84" name="Rectangle 15"/>
          <p:cNvSpPr>
            <a:spLocks noChangeArrowheads="1"/>
          </p:cNvSpPr>
          <p:nvPr/>
        </p:nvSpPr>
        <p:spPr bwMode="auto">
          <a:xfrm>
            <a:off x="2774950" y="24463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88" name="Rectangle 19"/>
          <p:cNvSpPr>
            <a:spLocks noChangeArrowheads="1"/>
          </p:cNvSpPr>
          <p:nvPr/>
        </p:nvSpPr>
        <p:spPr bwMode="auto">
          <a:xfrm>
            <a:off x="911225" y="265271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3</a:t>
            </a:r>
            <a:endParaRPr lang="en-US" dirty="0" smtClean="0">
              <a:solidFill>
                <a:prstClr val="black"/>
              </a:solidFill>
              <a:cs typeface="+mn-cs"/>
            </a:endParaRPr>
          </a:p>
        </p:txBody>
      </p:sp>
      <p:sp>
        <p:nvSpPr>
          <p:cNvPr id="89" name="Rectangle 20"/>
          <p:cNvSpPr>
            <a:spLocks noChangeArrowheads="1"/>
          </p:cNvSpPr>
          <p:nvPr/>
        </p:nvSpPr>
        <p:spPr bwMode="auto">
          <a:xfrm>
            <a:off x="2774950" y="26527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93" name="Rectangle 24"/>
          <p:cNvSpPr>
            <a:spLocks noChangeArrowheads="1"/>
          </p:cNvSpPr>
          <p:nvPr/>
        </p:nvSpPr>
        <p:spPr bwMode="auto">
          <a:xfrm>
            <a:off x="911225" y="285908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4</a:t>
            </a:r>
            <a:endParaRPr lang="en-US" dirty="0" smtClean="0">
              <a:solidFill>
                <a:prstClr val="black"/>
              </a:solidFill>
              <a:cs typeface="+mn-cs"/>
            </a:endParaRPr>
          </a:p>
        </p:txBody>
      </p:sp>
      <p:sp>
        <p:nvSpPr>
          <p:cNvPr id="94" name="Rectangle 25"/>
          <p:cNvSpPr>
            <a:spLocks noChangeArrowheads="1"/>
          </p:cNvSpPr>
          <p:nvPr/>
        </p:nvSpPr>
        <p:spPr bwMode="auto">
          <a:xfrm>
            <a:off x="2774950" y="28590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98" name="Rectangle 29"/>
          <p:cNvSpPr>
            <a:spLocks noChangeArrowheads="1"/>
          </p:cNvSpPr>
          <p:nvPr/>
        </p:nvSpPr>
        <p:spPr bwMode="auto">
          <a:xfrm>
            <a:off x="911225" y="30654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5</a:t>
            </a:r>
            <a:endParaRPr lang="en-US" dirty="0" smtClean="0">
              <a:solidFill>
                <a:prstClr val="black"/>
              </a:solidFill>
              <a:cs typeface="+mn-cs"/>
            </a:endParaRPr>
          </a:p>
        </p:txBody>
      </p:sp>
      <p:sp>
        <p:nvSpPr>
          <p:cNvPr id="99" name="Rectangle 30"/>
          <p:cNvSpPr>
            <a:spLocks noChangeArrowheads="1"/>
          </p:cNvSpPr>
          <p:nvPr/>
        </p:nvSpPr>
        <p:spPr bwMode="auto">
          <a:xfrm>
            <a:off x="2774950" y="30654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103" name="Rectangle 34"/>
          <p:cNvSpPr>
            <a:spLocks noChangeArrowheads="1"/>
          </p:cNvSpPr>
          <p:nvPr/>
        </p:nvSpPr>
        <p:spPr bwMode="auto">
          <a:xfrm>
            <a:off x="911225" y="32718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a:t>
            </a:r>
            <a:endParaRPr lang="en-US" dirty="0" smtClean="0">
              <a:solidFill>
                <a:prstClr val="black"/>
              </a:solidFill>
              <a:cs typeface="+mn-cs"/>
            </a:endParaRPr>
          </a:p>
        </p:txBody>
      </p:sp>
      <p:sp>
        <p:nvSpPr>
          <p:cNvPr id="104" name="Rectangle 35"/>
          <p:cNvSpPr>
            <a:spLocks noChangeArrowheads="1"/>
          </p:cNvSpPr>
          <p:nvPr/>
        </p:nvSpPr>
        <p:spPr bwMode="auto">
          <a:xfrm>
            <a:off x="2593975" y="32718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6" name="Rectangle 37"/>
          <p:cNvSpPr>
            <a:spLocks noChangeArrowheads="1"/>
          </p:cNvSpPr>
          <p:nvPr/>
        </p:nvSpPr>
        <p:spPr bwMode="auto">
          <a:xfrm>
            <a:off x="4498975" y="32718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7" name="Rectangle 38"/>
          <p:cNvSpPr>
            <a:spLocks noChangeArrowheads="1"/>
          </p:cNvSpPr>
          <p:nvPr/>
        </p:nvSpPr>
        <p:spPr bwMode="auto">
          <a:xfrm>
            <a:off x="6538913" y="32718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8" name="Rectangle 39"/>
          <p:cNvSpPr>
            <a:spLocks noChangeArrowheads="1"/>
          </p:cNvSpPr>
          <p:nvPr/>
        </p:nvSpPr>
        <p:spPr bwMode="auto">
          <a:xfrm>
            <a:off x="5791200" y="2012950"/>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Double-Declining-Balance</a:t>
            </a:r>
            <a:endParaRPr lang="en-US" dirty="0" smtClean="0">
              <a:solidFill>
                <a:prstClr val="black"/>
              </a:solidFill>
              <a:cs typeface="+mn-cs"/>
            </a:endParaRPr>
          </a:p>
        </p:txBody>
      </p:sp>
      <p:sp>
        <p:nvSpPr>
          <p:cNvPr id="109" name="Rectangle 40"/>
          <p:cNvSpPr>
            <a:spLocks noChangeArrowheads="1"/>
          </p:cNvSpPr>
          <p:nvPr/>
        </p:nvSpPr>
        <p:spPr bwMode="auto">
          <a:xfrm>
            <a:off x="911225" y="665163"/>
            <a:ext cx="7058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Part 1.  A machine costing $22,000 with a five-year life and an estimated $2,000 salvage value is </a:t>
            </a:r>
            <a:endParaRPr lang="en-US" dirty="0" smtClean="0">
              <a:solidFill>
                <a:prstClr val="black"/>
              </a:solidFill>
              <a:cs typeface="+mn-cs"/>
            </a:endParaRPr>
          </a:p>
        </p:txBody>
      </p:sp>
      <p:sp>
        <p:nvSpPr>
          <p:cNvPr id="110" name="Rectangle 41"/>
          <p:cNvSpPr>
            <a:spLocks noChangeArrowheads="1"/>
          </p:cNvSpPr>
          <p:nvPr/>
        </p:nvSpPr>
        <p:spPr bwMode="auto">
          <a:xfrm>
            <a:off x="911225" y="860425"/>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installed on January 1. The factory manager estimates the machine will produce 1,000 units of product </a:t>
            </a:r>
            <a:endParaRPr lang="en-US" dirty="0" smtClean="0">
              <a:solidFill>
                <a:prstClr val="black"/>
              </a:solidFill>
              <a:cs typeface="+mn-cs"/>
            </a:endParaRPr>
          </a:p>
        </p:txBody>
      </p:sp>
      <p:sp>
        <p:nvSpPr>
          <p:cNvPr id="111" name="Rectangle 42"/>
          <p:cNvSpPr>
            <a:spLocks noChangeArrowheads="1"/>
          </p:cNvSpPr>
          <p:nvPr/>
        </p:nvSpPr>
        <p:spPr bwMode="auto">
          <a:xfrm>
            <a:off x="911225" y="1066800"/>
            <a:ext cx="7512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during its life. It actually produces the following units: Year 1, 200; Year 2, 400; Year 3, 300; Year 4, 80; </a:t>
            </a:r>
            <a:endParaRPr lang="en-US" dirty="0" smtClean="0">
              <a:solidFill>
                <a:prstClr val="black"/>
              </a:solidFill>
              <a:cs typeface="+mn-cs"/>
            </a:endParaRPr>
          </a:p>
        </p:txBody>
      </p:sp>
      <p:sp>
        <p:nvSpPr>
          <p:cNvPr id="112" name="Rectangle 43"/>
          <p:cNvSpPr>
            <a:spLocks noChangeArrowheads="1"/>
          </p:cNvSpPr>
          <p:nvPr/>
        </p:nvSpPr>
        <p:spPr bwMode="auto">
          <a:xfrm>
            <a:off x="911225" y="1273175"/>
            <a:ext cx="6775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and Year 5, 30. The total number of units produced by the end of Year 5 exceeds the original </a:t>
            </a:r>
            <a:endParaRPr lang="en-US" dirty="0" smtClean="0">
              <a:solidFill>
                <a:prstClr val="black"/>
              </a:solidFill>
              <a:cs typeface="+mn-cs"/>
            </a:endParaRPr>
          </a:p>
        </p:txBody>
      </p:sp>
      <p:sp>
        <p:nvSpPr>
          <p:cNvPr id="113" name="Rectangle 44"/>
          <p:cNvSpPr>
            <a:spLocks noChangeArrowheads="1"/>
          </p:cNvSpPr>
          <p:nvPr/>
        </p:nvSpPr>
        <p:spPr bwMode="auto">
          <a:xfrm>
            <a:off x="911225" y="1479550"/>
            <a:ext cx="7500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estimate—this difference was not predicted. (The machine must not be depreciated below its estimated </a:t>
            </a:r>
            <a:endParaRPr lang="en-US" dirty="0" smtClean="0">
              <a:solidFill>
                <a:prstClr val="black"/>
              </a:solidFill>
              <a:cs typeface="+mn-cs"/>
            </a:endParaRPr>
          </a:p>
        </p:txBody>
      </p:sp>
      <p:sp>
        <p:nvSpPr>
          <p:cNvPr id="114" name="Rectangle 45"/>
          <p:cNvSpPr>
            <a:spLocks noChangeArrowheads="1"/>
          </p:cNvSpPr>
          <p:nvPr/>
        </p:nvSpPr>
        <p:spPr bwMode="auto">
          <a:xfrm>
            <a:off x="911225" y="1685925"/>
            <a:ext cx="1169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salvage value.) </a:t>
            </a:r>
            <a:endParaRPr lang="en-US" dirty="0" smtClean="0">
              <a:solidFill>
                <a:prstClr val="black"/>
              </a:solidFill>
              <a:cs typeface="+mn-cs"/>
            </a:endParaRPr>
          </a:p>
        </p:txBody>
      </p:sp>
      <p:sp>
        <p:nvSpPr>
          <p:cNvPr id="117" name="Line 48"/>
          <p:cNvSpPr>
            <a:spLocks noChangeShapeType="1"/>
          </p:cNvSpPr>
          <p:nvPr/>
        </p:nvSpPr>
        <p:spPr bwMode="auto">
          <a:xfrm>
            <a:off x="2362200" y="3251200"/>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8" name="Rectangle 49"/>
          <p:cNvSpPr>
            <a:spLocks noChangeArrowheads="1"/>
          </p:cNvSpPr>
          <p:nvPr/>
        </p:nvSpPr>
        <p:spPr bwMode="auto">
          <a:xfrm>
            <a:off x="2362200" y="3251200"/>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9" name="Line 50"/>
          <p:cNvSpPr>
            <a:spLocks noChangeShapeType="1"/>
          </p:cNvSpPr>
          <p:nvPr/>
        </p:nvSpPr>
        <p:spPr bwMode="auto">
          <a:xfrm>
            <a:off x="4267200" y="32512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0" name="Rectangle 51"/>
          <p:cNvSpPr>
            <a:spLocks noChangeArrowheads="1"/>
          </p:cNvSpPr>
          <p:nvPr/>
        </p:nvSpPr>
        <p:spPr bwMode="auto">
          <a:xfrm>
            <a:off x="4267200" y="32512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1" name="Line 52"/>
          <p:cNvSpPr>
            <a:spLocks noChangeShapeType="1"/>
          </p:cNvSpPr>
          <p:nvPr/>
        </p:nvSpPr>
        <p:spPr bwMode="auto">
          <a:xfrm>
            <a:off x="2362200" y="3457575"/>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2" name="Rectangle 53"/>
          <p:cNvSpPr>
            <a:spLocks noChangeArrowheads="1"/>
          </p:cNvSpPr>
          <p:nvPr/>
        </p:nvSpPr>
        <p:spPr bwMode="auto">
          <a:xfrm>
            <a:off x="2362200" y="3457575"/>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3" name="Line 54"/>
          <p:cNvSpPr>
            <a:spLocks noChangeShapeType="1"/>
          </p:cNvSpPr>
          <p:nvPr/>
        </p:nvSpPr>
        <p:spPr bwMode="auto">
          <a:xfrm>
            <a:off x="2362200" y="3478213"/>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4" name="Rectangle 55"/>
          <p:cNvSpPr>
            <a:spLocks noChangeArrowheads="1"/>
          </p:cNvSpPr>
          <p:nvPr/>
        </p:nvSpPr>
        <p:spPr bwMode="auto">
          <a:xfrm>
            <a:off x="2362200" y="3478213"/>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5" name="Line 56"/>
          <p:cNvSpPr>
            <a:spLocks noChangeShapeType="1"/>
          </p:cNvSpPr>
          <p:nvPr/>
        </p:nvSpPr>
        <p:spPr bwMode="auto">
          <a:xfrm>
            <a:off x="4267200" y="345757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6" name="Rectangle 57"/>
          <p:cNvSpPr>
            <a:spLocks noChangeArrowheads="1"/>
          </p:cNvSpPr>
          <p:nvPr/>
        </p:nvSpPr>
        <p:spPr bwMode="auto">
          <a:xfrm>
            <a:off x="4267200" y="345757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7" name="Line 58"/>
          <p:cNvSpPr>
            <a:spLocks noChangeShapeType="1"/>
          </p:cNvSpPr>
          <p:nvPr/>
        </p:nvSpPr>
        <p:spPr bwMode="auto">
          <a:xfrm>
            <a:off x="4267200" y="347821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59"/>
          <p:cNvSpPr>
            <a:spLocks noChangeArrowheads="1"/>
          </p:cNvSpPr>
          <p:nvPr/>
        </p:nvSpPr>
        <p:spPr bwMode="auto">
          <a:xfrm>
            <a:off x="4267200" y="347821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60"/>
          <p:cNvSpPr>
            <a:spLocks noChangeArrowheads="1"/>
          </p:cNvSpPr>
          <p:nvPr/>
        </p:nvSpPr>
        <p:spPr bwMode="auto">
          <a:xfrm>
            <a:off x="862013" y="19812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Rectangle 61"/>
          <p:cNvSpPr>
            <a:spLocks noChangeArrowheads="1"/>
          </p:cNvSpPr>
          <p:nvPr/>
        </p:nvSpPr>
        <p:spPr bwMode="auto">
          <a:xfrm>
            <a:off x="8251825" y="20018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Rectangle 62"/>
          <p:cNvSpPr>
            <a:spLocks noChangeArrowheads="1"/>
          </p:cNvSpPr>
          <p:nvPr/>
        </p:nvSpPr>
        <p:spPr bwMode="auto">
          <a:xfrm>
            <a:off x="881063" y="1981200"/>
            <a:ext cx="7391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Rectangle 63"/>
          <p:cNvSpPr>
            <a:spLocks noChangeArrowheads="1"/>
          </p:cNvSpPr>
          <p:nvPr/>
        </p:nvSpPr>
        <p:spPr bwMode="auto">
          <a:xfrm>
            <a:off x="881063" y="2208213"/>
            <a:ext cx="73914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Line 64"/>
          <p:cNvSpPr>
            <a:spLocks noChangeShapeType="1"/>
          </p:cNvSpPr>
          <p:nvPr/>
        </p:nvSpPr>
        <p:spPr bwMode="auto">
          <a:xfrm>
            <a:off x="6096000" y="3251200"/>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Rectangle 65"/>
          <p:cNvSpPr>
            <a:spLocks noChangeArrowheads="1"/>
          </p:cNvSpPr>
          <p:nvPr/>
        </p:nvSpPr>
        <p:spPr bwMode="auto">
          <a:xfrm>
            <a:off x="6096000" y="3251200"/>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Line 66"/>
          <p:cNvSpPr>
            <a:spLocks noChangeShapeType="1"/>
          </p:cNvSpPr>
          <p:nvPr/>
        </p:nvSpPr>
        <p:spPr bwMode="auto">
          <a:xfrm>
            <a:off x="6096000" y="3457575"/>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Rectangle 67"/>
          <p:cNvSpPr>
            <a:spLocks noChangeArrowheads="1"/>
          </p:cNvSpPr>
          <p:nvPr/>
        </p:nvSpPr>
        <p:spPr bwMode="auto">
          <a:xfrm>
            <a:off x="6096000" y="3457575"/>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7" name="Line 68"/>
          <p:cNvSpPr>
            <a:spLocks noChangeShapeType="1"/>
          </p:cNvSpPr>
          <p:nvPr/>
        </p:nvSpPr>
        <p:spPr bwMode="auto">
          <a:xfrm>
            <a:off x="6096000" y="3478213"/>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Rectangle 69"/>
          <p:cNvSpPr>
            <a:spLocks noChangeArrowheads="1"/>
          </p:cNvSpPr>
          <p:nvPr/>
        </p:nvSpPr>
        <p:spPr bwMode="auto">
          <a:xfrm>
            <a:off x="6096000" y="3478213"/>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 name="Rectangle 5"/>
          <p:cNvSpPr>
            <a:spLocks noChangeArrowheads="1"/>
          </p:cNvSpPr>
          <p:nvPr/>
        </p:nvSpPr>
        <p:spPr bwMode="auto">
          <a:xfrm>
            <a:off x="911225" y="3830638"/>
            <a:ext cx="11398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Straight-Line</a:t>
            </a:r>
            <a:endParaRPr lang="en-US" dirty="0" smtClean="0">
              <a:solidFill>
                <a:prstClr val="black"/>
              </a:solidFill>
              <a:cs typeface="+mn-cs"/>
            </a:endParaRPr>
          </a:p>
        </p:txBody>
      </p:sp>
      <p:sp>
        <p:nvSpPr>
          <p:cNvPr id="7" name="Rectangle 6"/>
          <p:cNvSpPr>
            <a:spLocks noChangeArrowheads="1"/>
          </p:cNvSpPr>
          <p:nvPr/>
        </p:nvSpPr>
        <p:spPr bwMode="auto">
          <a:xfrm>
            <a:off x="5711825" y="4049713"/>
            <a:ext cx="12811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 per year</a:t>
            </a:r>
            <a:endParaRPr lang="en-US" dirty="0" smtClean="0">
              <a:solidFill>
                <a:prstClr val="black"/>
              </a:solidFill>
              <a:cs typeface="+mn-cs"/>
            </a:endParaRPr>
          </a:p>
        </p:txBody>
      </p:sp>
      <p:sp>
        <p:nvSpPr>
          <p:cNvPr id="8" name="Rectangle 7"/>
          <p:cNvSpPr>
            <a:spLocks noChangeArrowheads="1"/>
          </p:cNvSpPr>
          <p:nvPr/>
        </p:nvSpPr>
        <p:spPr bwMode="auto">
          <a:xfrm>
            <a:off x="2152650" y="4049713"/>
            <a:ext cx="12001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 Salvage</a:t>
            </a:r>
            <a:endParaRPr lang="en-US" dirty="0" smtClean="0">
              <a:solidFill>
                <a:prstClr val="black"/>
              </a:solidFill>
              <a:cs typeface="+mn-cs"/>
            </a:endParaRPr>
          </a:p>
        </p:txBody>
      </p:sp>
      <p:sp>
        <p:nvSpPr>
          <p:cNvPr id="9" name="Rectangle 8"/>
          <p:cNvSpPr>
            <a:spLocks noChangeArrowheads="1"/>
          </p:cNvSpPr>
          <p:nvPr/>
        </p:nvSpPr>
        <p:spPr bwMode="auto">
          <a:xfrm>
            <a:off x="2152650" y="4225925"/>
            <a:ext cx="10382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 name="Rectangle 9"/>
          <p:cNvSpPr>
            <a:spLocks noChangeArrowheads="1"/>
          </p:cNvSpPr>
          <p:nvPr/>
        </p:nvSpPr>
        <p:spPr bwMode="auto">
          <a:xfrm>
            <a:off x="2252663" y="4257675"/>
            <a:ext cx="998537"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EUL (years)</a:t>
            </a:r>
            <a:endParaRPr lang="en-US" dirty="0" smtClean="0">
              <a:solidFill>
                <a:prstClr val="black"/>
              </a:solidFill>
              <a:cs typeface="+mn-cs"/>
            </a:endParaRPr>
          </a:p>
        </p:txBody>
      </p:sp>
      <p:sp>
        <p:nvSpPr>
          <p:cNvPr id="11" name="Rectangle 10"/>
          <p:cNvSpPr>
            <a:spLocks noChangeArrowheads="1"/>
          </p:cNvSpPr>
          <p:nvPr/>
        </p:nvSpPr>
        <p:spPr bwMode="auto">
          <a:xfrm>
            <a:off x="3865563" y="4049713"/>
            <a:ext cx="13716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$22,000 - $2,000</a:t>
            </a:r>
            <a:endParaRPr lang="en-US" dirty="0" smtClean="0">
              <a:solidFill>
                <a:prstClr val="black"/>
              </a:solidFill>
              <a:cs typeface="+mn-cs"/>
            </a:endParaRPr>
          </a:p>
        </p:txBody>
      </p:sp>
      <p:sp>
        <p:nvSpPr>
          <p:cNvPr id="12" name="Rectangle 11"/>
          <p:cNvSpPr>
            <a:spLocks noChangeArrowheads="1"/>
          </p:cNvSpPr>
          <p:nvPr/>
        </p:nvSpPr>
        <p:spPr bwMode="auto">
          <a:xfrm>
            <a:off x="3865563" y="4225925"/>
            <a:ext cx="121126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 name="Rectangle 12"/>
          <p:cNvSpPr>
            <a:spLocks noChangeArrowheads="1"/>
          </p:cNvSpPr>
          <p:nvPr/>
        </p:nvSpPr>
        <p:spPr bwMode="auto">
          <a:xfrm>
            <a:off x="4208463" y="4257675"/>
            <a:ext cx="6445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 years</a:t>
            </a:r>
            <a:endParaRPr lang="en-US" dirty="0" smtClean="0">
              <a:solidFill>
                <a:prstClr val="black"/>
              </a:solidFill>
              <a:cs typeface="+mn-cs"/>
            </a:endParaRPr>
          </a:p>
        </p:txBody>
      </p:sp>
      <p:sp>
        <p:nvSpPr>
          <p:cNvPr id="59" name="Slide Number Placeholder 58"/>
          <p:cNvSpPr>
            <a:spLocks noGrp="1"/>
          </p:cNvSpPr>
          <p:nvPr>
            <p:ph type="sldNum" sz="quarter" idx="12"/>
          </p:nvPr>
        </p:nvSpPr>
        <p:spPr/>
        <p:txBody>
          <a:bodyPr/>
          <a:lstStyle/>
          <a:p>
            <a:pPr>
              <a:defRPr/>
            </a:pPr>
            <a:fld id="{ECA9E106-E22F-48F7-B1AF-3FA3604330AF}" type="slidenum">
              <a:rPr lang="en-US" smtClean="0"/>
              <a:pPr>
                <a:defRPr/>
              </a:pPr>
              <a:t>33</a:t>
            </a:fld>
            <a:endParaRPr lang="en-US" dirty="0"/>
          </a:p>
        </p:txBody>
      </p:sp>
      <p:sp>
        <p:nvSpPr>
          <p:cNvPr id="60" name="Rounded Rectangle 59"/>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Explain depreciation for partial years and changes in estimates.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500"/>
                                        <p:tgtEl>
                                          <p:spTgt spid="9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fade">
                                      <p:cBhvr>
                                        <p:cTn id="4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4" grpId="0"/>
      <p:bldP spid="89" grpId="0"/>
      <p:bldP spid="94" grpId="0"/>
      <p:bldP spid="99" grpId="0"/>
      <p:bldP spid="7" grpId="0"/>
      <p:bldP spid="8" grpId="0"/>
      <p:bldP spid="9" grpId="0" animBg="1"/>
      <p:bldP spid="10" grpId="0"/>
      <p:bldP spid="11" grpId="0"/>
      <p:bldP spid="12"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10-2 SOLUTION</a:t>
            </a:r>
            <a:endParaRPr lang="en-US" b="1" dirty="0">
              <a:solidFill>
                <a:prstClr val="white"/>
              </a:solidFill>
            </a:endParaRPr>
          </a:p>
        </p:txBody>
      </p:sp>
      <p:sp>
        <p:nvSpPr>
          <p:cNvPr id="74" name="Rectangle 5"/>
          <p:cNvSpPr>
            <a:spLocks noChangeArrowheads="1"/>
          </p:cNvSpPr>
          <p:nvPr/>
        </p:nvSpPr>
        <p:spPr bwMode="auto">
          <a:xfrm>
            <a:off x="871538" y="1992313"/>
            <a:ext cx="7400925"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5" name="Rectangle 6"/>
          <p:cNvSpPr>
            <a:spLocks noChangeArrowheads="1"/>
          </p:cNvSpPr>
          <p:nvPr/>
        </p:nvSpPr>
        <p:spPr bwMode="auto">
          <a:xfrm>
            <a:off x="911225" y="201295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Year</a:t>
            </a:r>
            <a:endParaRPr lang="en-US" dirty="0" smtClean="0">
              <a:solidFill>
                <a:prstClr val="black"/>
              </a:solidFill>
              <a:cs typeface="+mn-cs"/>
            </a:endParaRPr>
          </a:p>
        </p:txBody>
      </p:sp>
      <p:sp>
        <p:nvSpPr>
          <p:cNvPr id="76" name="Rectangle 7"/>
          <p:cNvSpPr>
            <a:spLocks noChangeArrowheads="1"/>
          </p:cNvSpPr>
          <p:nvPr/>
        </p:nvSpPr>
        <p:spPr bwMode="auto">
          <a:xfrm>
            <a:off x="2401888" y="2012950"/>
            <a:ext cx="1079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Straight-Line</a:t>
            </a:r>
            <a:endParaRPr lang="en-US" dirty="0" smtClean="0">
              <a:solidFill>
                <a:prstClr val="black"/>
              </a:solidFill>
              <a:cs typeface="+mn-cs"/>
            </a:endParaRPr>
          </a:p>
        </p:txBody>
      </p:sp>
      <p:sp>
        <p:nvSpPr>
          <p:cNvPr id="77" name="Rectangle 8"/>
          <p:cNvSpPr>
            <a:spLocks noChangeArrowheads="1"/>
          </p:cNvSpPr>
          <p:nvPr/>
        </p:nvSpPr>
        <p:spPr bwMode="auto">
          <a:xfrm>
            <a:off x="3962400" y="2012950"/>
            <a:ext cx="159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Units-of-Production</a:t>
            </a:r>
            <a:endParaRPr lang="en-US" dirty="0" smtClean="0">
              <a:solidFill>
                <a:prstClr val="black"/>
              </a:solidFill>
              <a:cs typeface="+mn-cs"/>
            </a:endParaRPr>
          </a:p>
        </p:txBody>
      </p:sp>
      <p:sp>
        <p:nvSpPr>
          <p:cNvPr id="78" name="Rectangle 9"/>
          <p:cNvSpPr>
            <a:spLocks noChangeArrowheads="1"/>
          </p:cNvSpPr>
          <p:nvPr/>
        </p:nvSpPr>
        <p:spPr bwMode="auto">
          <a:xfrm>
            <a:off x="911225" y="22399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1</a:t>
            </a:r>
            <a:endParaRPr lang="en-US" dirty="0" smtClean="0">
              <a:solidFill>
                <a:prstClr val="black"/>
              </a:solidFill>
              <a:cs typeface="+mn-cs"/>
            </a:endParaRPr>
          </a:p>
        </p:txBody>
      </p:sp>
      <p:sp>
        <p:nvSpPr>
          <p:cNvPr id="79" name="Rectangle 10"/>
          <p:cNvSpPr>
            <a:spLocks noChangeArrowheads="1"/>
          </p:cNvSpPr>
          <p:nvPr/>
        </p:nvSpPr>
        <p:spPr bwMode="auto">
          <a:xfrm>
            <a:off x="2684463" y="22399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81" name="Rectangle 12"/>
          <p:cNvSpPr>
            <a:spLocks noChangeArrowheads="1"/>
          </p:cNvSpPr>
          <p:nvPr/>
        </p:nvSpPr>
        <p:spPr bwMode="auto">
          <a:xfrm>
            <a:off x="4591050" y="22399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83" name="Rectangle 14"/>
          <p:cNvSpPr>
            <a:spLocks noChangeArrowheads="1"/>
          </p:cNvSpPr>
          <p:nvPr/>
        </p:nvSpPr>
        <p:spPr bwMode="auto">
          <a:xfrm>
            <a:off x="911225" y="244633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2</a:t>
            </a:r>
            <a:endParaRPr lang="en-US" dirty="0" smtClean="0">
              <a:solidFill>
                <a:prstClr val="black"/>
              </a:solidFill>
              <a:cs typeface="+mn-cs"/>
            </a:endParaRPr>
          </a:p>
        </p:txBody>
      </p:sp>
      <p:sp>
        <p:nvSpPr>
          <p:cNvPr id="84" name="Rectangle 15"/>
          <p:cNvSpPr>
            <a:spLocks noChangeArrowheads="1"/>
          </p:cNvSpPr>
          <p:nvPr/>
        </p:nvSpPr>
        <p:spPr bwMode="auto">
          <a:xfrm>
            <a:off x="2774950" y="24463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86" name="Rectangle 17"/>
          <p:cNvSpPr>
            <a:spLocks noChangeArrowheads="1"/>
          </p:cNvSpPr>
          <p:nvPr/>
        </p:nvSpPr>
        <p:spPr bwMode="auto">
          <a:xfrm>
            <a:off x="4681538" y="24463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8,000</a:t>
            </a:r>
            <a:endParaRPr lang="en-US" dirty="0" smtClean="0">
              <a:solidFill>
                <a:prstClr val="black"/>
              </a:solidFill>
              <a:cs typeface="+mn-cs"/>
            </a:endParaRPr>
          </a:p>
        </p:txBody>
      </p:sp>
      <p:sp>
        <p:nvSpPr>
          <p:cNvPr id="88" name="Rectangle 19"/>
          <p:cNvSpPr>
            <a:spLocks noChangeArrowheads="1"/>
          </p:cNvSpPr>
          <p:nvPr/>
        </p:nvSpPr>
        <p:spPr bwMode="auto">
          <a:xfrm>
            <a:off x="911225" y="265271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3</a:t>
            </a:r>
            <a:endParaRPr lang="en-US" dirty="0" smtClean="0">
              <a:solidFill>
                <a:prstClr val="black"/>
              </a:solidFill>
              <a:cs typeface="+mn-cs"/>
            </a:endParaRPr>
          </a:p>
        </p:txBody>
      </p:sp>
      <p:sp>
        <p:nvSpPr>
          <p:cNvPr id="89" name="Rectangle 20"/>
          <p:cNvSpPr>
            <a:spLocks noChangeArrowheads="1"/>
          </p:cNvSpPr>
          <p:nvPr/>
        </p:nvSpPr>
        <p:spPr bwMode="auto">
          <a:xfrm>
            <a:off x="2774950" y="26527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91" name="Rectangle 22"/>
          <p:cNvSpPr>
            <a:spLocks noChangeArrowheads="1"/>
          </p:cNvSpPr>
          <p:nvPr/>
        </p:nvSpPr>
        <p:spPr bwMode="auto">
          <a:xfrm>
            <a:off x="4681538" y="26527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6,000</a:t>
            </a:r>
            <a:endParaRPr lang="en-US" dirty="0" smtClean="0">
              <a:solidFill>
                <a:prstClr val="black"/>
              </a:solidFill>
              <a:cs typeface="+mn-cs"/>
            </a:endParaRPr>
          </a:p>
        </p:txBody>
      </p:sp>
      <p:sp>
        <p:nvSpPr>
          <p:cNvPr id="93" name="Rectangle 24"/>
          <p:cNvSpPr>
            <a:spLocks noChangeArrowheads="1"/>
          </p:cNvSpPr>
          <p:nvPr/>
        </p:nvSpPr>
        <p:spPr bwMode="auto">
          <a:xfrm>
            <a:off x="911225" y="285908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4</a:t>
            </a:r>
            <a:endParaRPr lang="en-US" dirty="0" smtClean="0">
              <a:solidFill>
                <a:prstClr val="black"/>
              </a:solidFill>
              <a:cs typeface="+mn-cs"/>
            </a:endParaRPr>
          </a:p>
        </p:txBody>
      </p:sp>
      <p:sp>
        <p:nvSpPr>
          <p:cNvPr id="94" name="Rectangle 25"/>
          <p:cNvSpPr>
            <a:spLocks noChangeArrowheads="1"/>
          </p:cNvSpPr>
          <p:nvPr/>
        </p:nvSpPr>
        <p:spPr bwMode="auto">
          <a:xfrm>
            <a:off x="2774950" y="28590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96" name="Rectangle 27"/>
          <p:cNvSpPr>
            <a:spLocks noChangeArrowheads="1"/>
          </p:cNvSpPr>
          <p:nvPr/>
        </p:nvSpPr>
        <p:spPr bwMode="auto">
          <a:xfrm>
            <a:off x="4681538" y="28590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1,600</a:t>
            </a:r>
            <a:endParaRPr lang="en-US" dirty="0" smtClean="0">
              <a:solidFill>
                <a:prstClr val="black"/>
              </a:solidFill>
              <a:cs typeface="+mn-cs"/>
            </a:endParaRPr>
          </a:p>
        </p:txBody>
      </p:sp>
      <p:sp>
        <p:nvSpPr>
          <p:cNvPr id="98" name="Rectangle 29"/>
          <p:cNvSpPr>
            <a:spLocks noChangeArrowheads="1"/>
          </p:cNvSpPr>
          <p:nvPr/>
        </p:nvSpPr>
        <p:spPr bwMode="auto">
          <a:xfrm>
            <a:off x="911225" y="30654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5</a:t>
            </a:r>
            <a:endParaRPr lang="en-US" dirty="0" smtClean="0">
              <a:solidFill>
                <a:prstClr val="black"/>
              </a:solidFill>
              <a:cs typeface="+mn-cs"/>
            </a:endParaRPr>
          </a:p>
        </p:txBody>
      </p:sp>
      <p:sp>
        <p:nvSpPr>
          <p:cNvPr id="99" name="Rectangle 30"/>
          <p:cNvSpPr>
            <a:spLocks noChangeArrowheads="1"/>
          </p:cNvSpPr>
          <p:nvPr/>
        </p:nvSpPr>
        <p:spPr bwMode="auto">
          <a:xfrm>
            <a:off x="2774950" y="30654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101" name="Rectangle 32"/>
          <p:cNvSpPr>
            <a:spLocks noChangeArrowheads="1"/>
          </p:cNvSpPr>
          <p:nvPr/>
        </p:nvSpPr>
        <p:spPr bwMode="auto">
          <a:xfrm>
            <a:off x="4811713" y="30654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103" name="Rectangle 34"/>
          <p:cNvSpPr>
            <a:spLocks noChangeArrowheads="1"/>
          </p:cNvSpPr>
          <p:nvPr/>
        </p:nvSpPr>
        <p:spPr bwMode="auto">
          <a:xfrm>
            <a:off x="911225" y="32718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a:t>
            </a:r>
            <a:endParaRPr lang="en-US" dirty="0" smtClean="0">
              <a:solidFill>
                <a:prstClr val="black"/>
              </a:solidFill>
              <a:cs typeface="+mn-cs"/>
            </a:endParaRPr>
          </a:p>
        </p:txBody>
      </p:sp>
      <p:sp>
        <p:nvSpPr>
          <p:cNvPr id="104" name="Rectangle 35"/>
          <p:cNvSpPr>
            <a:spLocks noChangeArrowheads="1"/>
          </p:cNvSpPr>
          <p:nvPr/>
        </p:nvSpPr>
        <p:spPr bwMode="auto">
          <a:xfrm>
            <a:off x="2593975" y="32718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6" name="Rectangle 37"/>
          <p:cNvSpPr>
            <a:spLocks noChangeArrowheads="1"/>
          </p:cNvSpPr>
          <p:nvPr/>
        </p:nvSpPr>
        <p:spPr bwMode="auto">
          <a:xfrm>
            <a:off x="4498975" y="32718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7" name="Rectangle 38"/>
          <p:cNvSpPr>
            <a:spLocks noChangeArrowheads="1"/>
          </p:cNvSpPr>
          <p:nvPr/>
        </p:nvSpPr>
        <p:spPr bwMode="auto">
          <a:xfrm>
            <a:off x="6538913" y="32718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8" name="Rectangle 39"/>
          <p:cNvSpPr>
            <a:spLocks noChangeArrowheads="1"/>
          </p:cNvSpPr>
          <p:nvPr/>
        </p:nvSpPr>
        <p:spPr bwMode="auto">
          <a:xfrm>
            <a:off x="5791200" y="2012950"/>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Double-Declining-Balance</a:t>
            </a:r>
            <a:endParaRPr lang="en-US" dirty="0" smtClean="0">
              <a:solidFill>
                <a:prstClr val="black"/>
              </a:solidFill>
              <a:cs typeface="+mn-cs"/>
            </a:endParaRPr>
          </a:p>
        </p:txBody>
      </p:sp>
      <p:sp>
        <p:nvSpPr>
          <p:cNvPr id="109" name="Rectangle 40"/>
          <p:cNvSpPr>
            <a:spLocks noChangeArrowheads="1"/>
          </p:cNvSpPr>
          <p:nvPr/>
        </p:nvSpPr>
        <p:spPr bwMode="auto">
          <a:xfrm>
            <a:off x="911225" y="665163"/>
            <a:ext cx="7058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Part 1.  A machine costing $22,000 with a five-year life and an estimated $2,000 salvage value is </a:t>
            </a:r>
            <a:endParaRPr lang="en-US" dirty="0" smtClean="0">
              <a:solidFill>
                <a:prstClr val="black"/>
              </a:solidFill>
              <a:cs typeface="+mn-cs"/>
            </a:endParaRPr>
          </a:p>
        </p:txBody>
      </p:sp>
      <p:sp>
        <p:nvSpPr>
          <p:cNvPr id="110" name="Rectangle 41"/>
          <p:cNvSpPr>
            <a:spLocks noChangeArrowheads="1"/>
          </p:cNvSpPr>
          <p:nvPr/>
        </p:nvSpPr>
        <p:spPr bwMode="auto">
          <a:xfrm>
            <a:off x="911225" y="860425"/>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installed on January 1. The factory manager estimates the machine will produce 1,000 units of product </a:t>
            </a:r>
            <a:endParaRPr lang="en-US" dirty="0" smtClean="0">
              <a:solidFill>
                <a:prstClr val="black"/>
              </a:solidFill>
              <a:cs typeface="+mn-cs"/>
            </a:endParaRPr>
          </a:p>
        </p:txBody>
      </p:sp>
      <p:sp>
        <p:nvSpPr>
          <p:cNvPr id="111" name="Rectangle 42"/>
          <p:cNvSpPr>
            <a:spLocks noChangeArrowheads="1"/>
          </p:cNvSpPr>
          <p:nvPr/>
        </p:nvSpPr>
        <p:spPr bwMode="auto">
          <a:xfrm>
            <a:off x="911225" y="1066800"/>
            <a:ext cx="7512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during its life. It actually produces the following units: Year 1, 200; Year 2, 400; Year 3, 300; Year 4, 80; </a:t>
            </a:r>
            <a:endParaRPr lang="en-US" dirty="0" smtClean="0">
              <a:solidFill>
                <a:prstClr val="black"/>
              </a:solidFill>
              <a:cs typeface="+mn-cs"/>
            </a:endParaRPr>
          </a:p>
        </p:txBody>
      </p:sp>
      <p:sp>
        <p:nvSpPr>
          <p:cNvPr id="112" name="Rectangle 43"/>
          <p:cNvSpPr>
            <a:spLocks noChangeArrowheads="1"/>
          </p:cNvSpPr>
          <p:nvPr/>
        </p:nvSpPr>
        <p:spPr bwMode="auto">
          <a:xfrm>
            <a:off x="911225" y="1273175"/>
            <a:ext cx="6775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and Year 5, 30. The total number of units produced by the end of Year 5 exceeds the original </a:t>
            </a:r>
            <a:endParaRPr lang="en-US" dirty="0" smtClean="0">
              <a:solidFill>
                <a:prstClr val="black"/>
              </a:solidFill>
              <a:cs typeface="+mn-cs"/>
            </a:endParaRPr>
          </a:p>
        </p:txBody>
      </p:sp>
      <p:sp>
        <p:nvSpPr>
          <p:cNvPr id="113" name="Rectangle 44"/>
          <p:cNvSpPr>
            <a:spLocks noChangeArrowheads="1"/>
          </p:cNvSpPr>
          <p:nvPr/>
        </p:nvSpPr>
        <p:spPr bwMode="auto">
          <a:xfrm>
            <a:off x="911225" y="1479550"/>
            <a:ext cx="7500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estimate—this difference was not predicted. (The machine must not be depreciated below its estimated </a:t>
            </a:r>
            <a:endParaRPr lang="en-US" dirty="0" smtClean="0">
              <a:solidFill>
                <a:prstClr val="black"/>
              </a:solidFill>
              <a:cs typeface="+mn-cs"/>
            </a:endParaRPr>
          </a:p>
        </p:txBody>
      </p:sp>
      <p:sp>
        <p:nvSpPr>
          <p:cNvPr id="114" name="Rectangle 45"/>
          <p:cNvSpPr>
            <a:spLocks noChangeArrowheads="1"/>
          </p:cNvSpPr>
          <p:nvPr/>
        </p:nvSpPr>
        <p:spPr bwMode="auto">
          <a:xfrm>
            <a:off x="911225" y="1685925"/>
            <a:ext cx="1169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salvage value.) </a:t>
            </a:r>
            <a:endParaRPr lang="en-US" dirty="0" smtClean="0">
              <a:solidFill>
                <a:prstClr val="black"/>
              </a:solidFill>
              <a:cs typeface="+mn-cs"/>
            </a:endParaRPr>
          </a:p>
        </p:txBody>
      </p:sp>
      <p:sp>
        <p:nvSpPr>
          <p:cNvPr id="117" name="Line 48"/>
          <p:cNvSpPr>
            <a:spLocks noChangeShapeType="1"/>
          </p:cNvSpPr>
          <p:nvPr/>
        </p:nvSpPr>
        <p:spPr bwMode="auto">
          <a:xfrm>
            <a:off x="2362200" y="3251200"/>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8" name="Rectangle 49"/>
          <p:cNvSpPr>
            <a:spLocks noChangeArrowheads="1"/>
          </p:cNvSpPr>
          <p:nvPr/>
        </p:nvSpPr>
        <p:spPr bwMode="auto">
          <a:xfrm>
            <a:off x="2362200" y="3251200"/>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9" name="Line 50"/>
          <p:cNvSpPr>
            <a:spLocks noChangeShapeType="1"/>
          </p:cNvSpPr>
          <p:nvPr/>
        </p:nvSpPr>
        <p:spPr bwMode="auto">
          <a:xfrm>
            <a:off x="4267200" y="32512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0" name="Rectangle 51"/>
          <p:cNvSpPr>
            <a:spLocks noChangeArrowheads="1"/>
          </p:cNvSpPr>
          <p:nvPr/>
        </p:nvSpPr>
        <p:spPr bwMode="auto">
          <a:xfrm>
            <a:off x="4267200" y="32512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1" name="Line 52"/>
          <p:cNvSpPr>
            <a:spLocks noChangeShapeType="1"/>
          </p:cNvSpPr>
          <p:nvPr/>
        </p:nvSpPr>
        <p:spPr bwMode="auto">
          <a:xfrm>
            <a:off x="2362200" y="3457575"/>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2" name="Rectangle 53"/>
          <p:cNvSpPr>
            <a:spLocks noChangeArrowheads="1"/>
          </p:cNvSpPr>
          <p:nvPr/>
        </p:nvSpPr>
        <p:spPr bwMode="auto">
          <a:xfrm>
            <a:off x="2362200" y="3457575"/>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3" name="Line 54"/>
          <p:cNvSpPr>
            <a:spLocks noChangeShapeType="1"/>
          </p:cNvSpPr>
          <p:nvPr/>
        </p:nvSpPr>
        <p:spPr bwMode="auto">
          <a:xfrm>
            <a:off x="2362200" y="3478213"/>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4" name="Rectangle 55"/>
          <p:cNvSpPr>
            <a:spLocks noChangeArrowheads="1"/>
          </p:cNvSpPr>
          <p:nvPr/>
        </p:nvSpPr>
        <p:spPr bwMode="auto">
          <a:xfrm>
            <a:off x="2362200" y="3478213"/>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5" name="Line 56"/>
          <p:cNvSpPr>
            <a:spLocks noChangeShapeType="1"/>
          </p:cNvSpPr>
          <p:nvPr/>
        </p:nvSpPr>
        <p:spPr bwMode="auto">
          <a:xfrm>
            <a:off x="4267200" y="345757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6" name="Rectangle 57"/>
          <p:cNvSpPr>
            <a:spLocks noChangeArrowheads="1"/>
          </p:cNvSpPr>
          <p:nvPr/>
        </p:nvSpPr>
        <p:spPr bwMode="auto">
          <a:xfrm>
            <a:off x="4267200" y="345757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7" name="Line 58"/>
          <p:cNvSpPr>
            <a:spLocks noChangeShapeType="1"/>
          </p:cNvSpPr>
          <p:nvPr/>
        </p:nvSpPr>
        <p:spPr bwMode="auto">
          <a:xfrm>
            <a:off x="4267200" y="347821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59"/>
          <p:cNvSpPr>
            <a:spLocks noChangeArrowheads="1"/>
          </p:cNvSpPr>
          <p:nvPr/>
        </p:nvSpPr>
        <p:spPr bwMode="auto">
          <a:xfrm>
            <a:off x="4267200" y="347821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60"/>
          <p:cNvSpPr>
            <a:spLocks noChangeArrowheads="1"/>
          </p:cNvSpPr>
          <p:nvPr/>
        </p:nvSpPr>
        <p:spPr bwMode="auto">
          <a:xfrm>
            <a:off x="862013" y="19812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Rectangle 61"/>
          <p:cNvSpPr>
            <a:spLocks noChangeArrowheads="1"/>
          </p:cNvSpPr>
          <p:nvPr/>
        </p:nvSpPr>
        <p:spPr bwMode="auto">
          <a:xfrm>
            <a:off x="8251825" y="20018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Rectangle 62"/>
          <p:cNvSpPr>
            <a:spLocks noChangeArrowheads="1"/>
          </p:cNvSpPr>
          <p:nvPr/>
        </p:nvSpPr>
        <p:spPr bwMode="auto">
          <a:xfrm>
            <a:off x="881063" y="1981200"/>
            <a:ext cx="7391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Rectangle 63"/>
          <p:cNvSpPr>
            <a:spLocks noChangeArrowheads="1"/>
          </p:cNvSpPr>
          <p:nvPr/>
        </p:nvSpPr>
        <p:spPr bwMode="auto">
          <a:xfrm>
            <a:off x="881063" y="2208213"/>
            <a:ext cx="73914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Line 64"/>
          <p:cNvSpPr>
            <a:spLocks noChangeShapeType="1"/>
          </p:cNvSpPr>
          <p:nvPr/>
        </p:nvSpPr>
        <p:spPr bwMode="auto">
          <a:xfrm>
            <a:off x="6096000" y="3251200"/>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Rectangle 65"/>
          <p:cNvSpPr>
            <a:spLocks noChangeArrowheads="1"/>
          </p:cNvSpPr>
          <p:nvPr/>
        </p:nvSpPr>
        <p:spPr bwMode="auto">
          <a:xfrm>
            <a:off x="6096000" y="3251200"/>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Line 66"/>
          <p:cNvSpPr>
            <a:spLocks noChangeShapeType="1"/>
          </p:cNvSpPr>
          <p:nvPr/>
        </p:nvSpPr>
        <p:spPr bwMode="auto">
          <a:xfrm>
            <a:off x="6096000" y="3457575"/>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Rectangle 67"/>
          <p:cNvSpPr>
            <a:spLocks noChangeArrowheads="1"/>
          </p:cNvSpPr>
          <p:nvPr/>
        </p:nvSpPr>
        <p:spPr bwMode="auto">
          <a:xfrm>
            <a:off x="6096000" y="3457575"/>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7" name="Line 68"/>
          <p:cNvSpPr>
            <a:spLocks noChangeShapeType="1"/>
          </p:cNvSpPr>
          <p:nvPr/>
        </p:nvSpPr>
        <p:spPr bwMode="auto">
          <a:xfrm>
            <a:off x="6096000" y="3478213"/>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Rectangle 69"/>
          <p:cNvSpPr>
            <a:spLocks noChangeArrowheads="1"/>
          </p:cNvSpPr>
          <p:nvPr/>
        </p:nvSpPr>
        <p:spPr bwMode="auto">
          <a:xfrm>
            <a:off x="6096000" y="3478213"/>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5"/>
          <p:cNvSpPr>
            <a:spLocks noChangeArrowheads="1"/>
          </p:cNvSpPr>
          <p:nvPr/>
        </p:nvSpPr>
        <p:spPr bwMode="auto">
          <a:xfrm>
            <a:off x="1768475" y="4295775"/>
            <a:ext cx="5394325"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911225" y="3578225"/>
            <a:ext cx="15938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Units-of-Production</a:t>
            </a:r>
            <a:endParaRPr lang="en-US" dirty="0" smtClean="0">
              <a:solidFill>
                <a:prstClr val="black"/>
              </a:solidFill>
              <a:cs typeface="+mn-cs"/>
            </a:endParaRPr>
          </a:p>
        </p:txBody>
      </p:sp>
      <p:sp>
        <p:nvSpPr>
          <p:cNvPr id="9" name="Rectangle 7"/>
          <p:cNvSpPr>
            <a:spLocks noChangeArrowheads="1"/>
          </p:cNvSpPr>
          <p:nvPr/>
        </p:nvSpPr>
        <p:spPr bwMode="auto">
          <a:xfrm>
            <a:off x="6054725" y="4316413"/>
            <a:ext cx="105886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Depreciation</a:t>
            </a:r>
            <a:endParaRPr lang="en-US" dirty="0" smtClean="0">
              <a:solidFill>
                <a:prstClr val="black"/>
              </a:solidFill>
              <a:cs typeface="+mn-cs"/>
            </a:endParaRPr>
          </a:p>
        </p:txBody>
      </p:sp>
      <p:sp>
        <p:nvSpPr>
          <p:cNvPr id="10" name="Rectangle 8"/>
          <p:cNvSpPr>
            <a:spLocks noChangeArrowheads="1"/>
          </p:cNvSpPr>
          <p:nvPr/>
        </p:nvSpPr>
        <p:spPr bwMode="auto">
          <a:xfrm>
            <a:off x="2706688" y="4533900"/>
            <a:ext cx="5746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Actual</a:t>
            </a:r>
            <a:endParaRPr lang="en-US" dirty="0" smtClean="0">
              <a:solidFill>
                <a:prstClr val="black"/>
              </a:solidFill>
              <a:cs typeface="+mn-cs"/>
            </a:endParaRPr>
          </a:p>
        </p:txBody>
      </p:sp>
      <p:sp>
        <p:nvSpPr>
          <p:cNvPr id="11" name="Rectangle 9"/>
          <p:cNvSpPr>
            <a:spLocks noChangeArrowheads="1"/>
          </p:cNvSpPr>
          <p:nvPr/>
        </p:nvSpPr>
        <p:spPr bwMode="auto">
          <a:xfrm>
            <a:off x="3603625" y="4533900"/>
            <a:ext cx="9874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Depreciable</a:t>
            </a:r>
            <a:endParaRPr lang="en-US" dirty="0" smtClean="0">
              <a:solidFill>
                <a:prstClr val="black"/>
              </a:solidFill>
              <a:cs typeface="+mn-cs"/>
            </a:endParaRPr>
          </a:p>
        </p:txBody>
      </p:sp>
      <p:sp>
        <p:nvSpPr>
          <p:cNvPr id="12" name="Rectangle 10"/>
          <p:cNvSpPr>
            <a:spLocks noChangeArrowheads="1"/>
          </p:cNvSpPr>
          <p:nvPr/>
        </p:nvSpPr>
        <p:spPr bwMode="auto">
          <a:xfrm>
            <a:off x="6216650" y="4533900"/>
            <a:ext cx="7366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Expense</a:t>
            </a:r>
            <a:endParaRPr lang="en-US" dirty="0" smtClean="0">
              <a:solidFill>
                <a:prstClr val="black"/>
              </a:solidFill>
              <a:cs typeface="+mn-cs"/>
            </a:endParaRPr>
          </a:p>
        </p:txBody>
      </p:sp>
      <p:sp>
        <p:nvSpPr>
          <p:cNvPr id="13" name="Rectangle 11"/>
          <p:cNvSpPr>
            <a:spLocks noChangeArrowheads="1"/>
          </p:cNvSpPr>
          <p:nvPr/>
        </p:nvSpPr>
        <p:spPr bwMode="auto">
          <a:xfrm>
            <a:off x="1809750" y="476091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1</a:t>
            </a:r>
            <a:endParaRPr lang="en-US" dirty="0" smtClean="0">
              <a:solidFill>
                <a:prstClr val="black"/>
              </a:solidFill>
              <a:cs typeface="+mn-cs"/>
            </a:endParaRPr>
          </a:p>
        </p:txBody>
      </p:sp>
      <p:sp>
        <p:nvSpPr>
          <p:cNvPr id="14" name="Rectangle 12"/>
          <p:cNvSpPr>
            <a:spLocks noChangeArrowheads="1"/>
          </p:cNvSpPr>
          <p:nvPr/>
        </p:nvSpPr>
        <p:spPr bwMode="auto">
          <a:xfrm>
            <a:off x="2951163" y="4760913"/>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a:t>
            </a:r>
            <a:endParaRPr lang="en-US" dirty="0" smtClean="0">
              <a:solidFill>
                <a:prstClr val="black"/>
              </a:solidFill>
              <a:cs typeface="+mn-cs"/>
            </a:endParaRPr>
          </a:p>
        </p:txBody>
      </p:sp>
      <p:sp>
        <p:nvSpPr>
          <p:cNvPr id="15" name="Rectangle 13"/>
          <p:cNvSpPr>
            <a:spLocks noChangeArrowheads="1"/>
          </p:cNvSpPr>
          <p:nvPr/>
        </p:nvSpPr>
        <p:spPr bwMode="auto">
          <a:xfrm>
            <a:off x="3941763" y="4760913"/>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a:t>
            </a:r>
            <a:endParaRPr lang="en-US" dirty="0" smtClean="0">
              <a:solidFill>
                <a:prstClr val="black"/>
              </a:solidFill>
              <a:cs typeface="+mn-cs"/>
            </a:endParaRPr>
          </a:p>
        </p:txBody>
      </p:sp>
      <p:sp>
        <p:nvSpPr>
          <p:cNvPr id="16" name="Rectangle 14"/>
          <p:cNvSpPr>
            <a:spLocks noChangeArrowheads="1"/>
          </p:cNvSpPr>
          <p:nvPr/>
        </p:nvSpPr>
        <p:spPr bwMode="auto">
          <a:xfrm>
            <a:off x="4500563" y="4760913"/>
            <a:ext cx="15128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units @ $20 per unit</a:t>
            </a:r>
            <a:endParaRPr lang="en-US" dirty="0" smtClean="0">
              <a:solidFill>
                <a:prstClr val="black"/>
              </a:solidFill>
              <a:cs typeface="+mn-cs"/>
            </a:endParaRPr>
          </a:p>
        </p:txBody>
      </p:sp>
      <p:sp>
        <p:nvSpPr>
          <p:cNvPr id="17" name="Rectangle 15"/>
          <p:cNvSpPr>
            <a:spLocks noChangeArrowheads="1"/>
          </p:cNvSpPr>
          <p:nvPr/>
        </p:nvSpPr>
        <p:spPr bwMode="auto">
          <a:xfrm>
            <a:off x="6418263" y="4760913"/>
            <a:ext cx="5540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18" name="Rectangle 16"/>
          <p:cNvSpPr>
            <a:spLocks noChangeArrowheads="1"/>
          </p:cNvSpPr>
          <p:nvPr/>
        </p:nvSpPr>
        <p:spPr bwMode="auto">
          <a:xfrm>
            <a:off x="1809750" y="496728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2</a:t>
            </a:r>
            <a:endParaRPr lang="en-US" dirty="0" smtClean="0">
              <a:solidFill>
                <a:prstClr val="black"/>
              </a:solidFill>
              <a:cs typeface="+mn-cs"/>
            </a:endParaRPr>
          </a:p>
        </p:txBody>
      </p:sp>
      <p:sp>
        <p:nvSpPr>
          <p:cNvPr id="19" name="Rectangle 17"/>
          <p:cNvSpPr>
            <a:spLocks noChangeArrowheads="1"/>
          </p:cNvSpPr>
          <p:nvPr/>
        </p:nvSpPr>
        <p:spPr bwMode="auto">
          <a:xfrm>
            <a:off x="2951163" y="4967288"/>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20" name="Rectangle 18"/>
          <p:cNvSpPr>
            <a:spLocks noChangeArrowheads="1"/>
          </p:cNvSpPr>
          <p:nvPr/>
        </p:nvSpPr>
        <p:spPr bwMode="auto">
          <a:xfrm>
            <a:off x="3941763" y="4967288"/>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21" name="Rectangle 19"/>
          <p:cNvSpPr>
            <a:spLocks noChangeArrowheads="1"/>
          </p:cNvSpPr>
          <p:nvPr/>
        </p:nvSpPr>
        <p:spPr bwMode="auto">
          <a:xfrm>
            <a:off x="4500563" y="4967288"/>
            <a:ext cx="15128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units @ $20 per unit</a:t>
            </a:r>
            <a:endParaRPr lang="en-US" dirty="0" smtClean="0">
              <a:solidFill>
                <a:prstClr val="black"/>
              </a:solidFill>
              <a:cs typeface="+mn-cs"/>
            </a:endParaRPr>
          </a:p>
        </p:txBody>
      </p:sp>
      <p:sp>
        <p:nvSpPr>
          <p:cNvPr id="22" name="Rectangle 20"/>
          <p:cNvSpPr>
            <a:spLocks noChangeArrowheads="1"/>
          </p:cNvSpPr>
          <p:nvPr/>
        </p:nvSpPr>
        <p:spPr bwMode="auto">
          <a:xfrm>
            <a:off x="6508750" y="49672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8,000</a:t>
            </a:r>
            <a:endParaRPr lang="en-US" dirty="0" smtClean="0">
              <a:solidFill>
                <a:prstClr val="black"/>
              </a:solidFill>
              <a:cs typeface="+mn-cs"/>
            </a:endParaRPr>
          </a:p>
        </p:txBody>
      </p:sp>
      <p:sp>
        <p:nvSpPr>
          <p:cNvPr id="23" name="Rectangle 21"/>
          <p:cNvSpPr>
            <a:spLocks noChangeArrowheads="1"/>
          </p:cNvSpPr>
          <p:nvPr/>
        </p:nvSpPr>
        <p:spPr bwMode="auto">
          <a:xfrm>
            <a:off x="1809750" y="51736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3</a:t>
            </a:r>
            <a:endParaRPr lang="en-US" dirty="0" smtClean="0">
              <a:solidFill>
                <a:prstClr val="black"/>
              </a:solidFill>
              <a:cs typeface="+mn-cs"/>
            </a:endParaRPr>
          </a:p>
        </p:txBody>
      </p:sp>
      <p:sp>
        <p:nvSpPr>
          <p:cNvPr id="24" name="Rectangle 22"/>
          <p:cNvSpPr>
            <a:spLocks noChangeArrowheads="1"/>
          </p:cNvSpPr>
          <p:nvPr/>
        </p:nvSpPr>
        <p:spPr bwMode="auto">
          <a:xfrm>
            <a:off x="2951163" y="5173663"/>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a:t>
            </a:r>
            <a:endParaRPr lang="en-US" dirty="0" smtClean="0">
              <a:solidFill>
                <a:prstClr val="black"/>
              </a:solidFill>
              <a:cs typeface="+mn-cs"/>
            </a:endParaRPr>
          </a:p>
        </p:txBody>
      </p:sp>
      <p:sp>
        <p:nvSpPr>
          <p:cNvPr id="25" name="Rectangle 23"/>
          <p:cNvSpPr>
            <a:spLocks noChangeArrowheads="1"/>
          </p:cNvSpPr>
          <p:nvPr/>
        </p:nvSpPr>
        <p:spPr bwMode="auto">
          <a:xfrm>
            <a:off x="3941763" y="5173663"/>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a:t>
            </a:r>
            <a:endParaRPr lang="en-US" dirty="0" smtClean="0">
              <a:solidFill>
                <a:prstClr val="black"/>
              </a:solidFill>
              <a:cs typeface="+mn-cs"/>
            </a:endParaRPr>
          </a:p>
        </p:txBody>
      </p:sp>
      <p:sp>
        <p:nvSpPr>
          <p:cNvPr id="26" name="Rectangle 24"/>
          <p:cNvSpPr>
            <a:spLocks noChangeArrowheads="1"/>
          </p:cNvSpPr>
          <p:nvPr/>
        </p:nvSpPr>
        <p:spPr bwMode="auto">
          <a:xfrm>
            <a:off x="4500563" y="5173663"/>
            <a:ext cx="15128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units @ $20 per unit</a:t>
            </a:r>
            <a:endParaRPr lang="en-US" dirty="0" smtClean="0">
              <a:solidFill>
                <a:prstClr val="black"/>
              </a:solidFill>
              <a:cs typeface="+mn-cs"/>
            </a:endParaRPr>
          </a:p>
        </p:txBody>
      </p:sp>
      <p:sp>
        <p:nvSpPr>
          <p:cNvPr id="27" name="Rectangle 25"/>
          <p:cNvSpPr>
            <a:spLocks noChangeArrowheads="1"/>
          </p:cNvSpPr>
          <p:nvPr/>
        </p:nvSpPr>
        <p:spPr bwMode="auto">
          <a:xfrm>
            <a:off x="6508750" y="5173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6,000</a:t>
            </a:r>
            <a:endParaRPr lang="en-US" dirty="0" smtClean="0">
              <a:solidFill>
                <a:prstClr val="black"/>
              </a:solidFill>
              <a:cs typeface="+mn-cs"/>
            </a:endParaRPr>
          </a:p>
        </p:txBody>
      </p:sp>
      <p:sp>
        <p:nvSpPr>
          <p:cNvPr id="28" name="Rectangle 26"/>
          <p:cNvSpPr>
            <a:spLocks noChangeArrowheads="1"/>
          </p:cNvSpPr>
          <p:nvPr/>
        </p:nvSpPr>
        <p:spPr bwMode="auto">
          <a:xfrm>
            <a:off x="1809750" y="538003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4</a:t>
            </a:r>
            <a:endParaRPr lang="en-US" dirty="0" smtClean="0">
              <a:solidFill>
                <a:prstClr val="black"/>
              </a:solidFill>
              <a:cs typeface="+mn-cs"/>
            </a:endParaRPr>
          </a:p>
        </p:txBody>
      </p:sp>
      <p:sp>
        <p:nvSpPr>
          <p:cNvPr id="29" name="Rectangle 27"/>
          <p:cNvSpPr>
            <a:spLocks noChangeArrowheads="1"/>
          </p:cNvSpPr>
          <p:nvPr/>
        </p:nvSpPr>
        <p:spPr bwMode="auto">
          <a:xfrm>
            <a:off x="3041650" y="53800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a:t>
            </a:r>
            <a:endParaRPr lang="en-US" dirty="0" smtClean="0">
              <a:solidFill>
                <a:prstClr val="black"/>
              </a:solidFill>
              <a:cs typeface="+mn-cs"/>
            </a:endParaRPr>
          </a:p>
        </p:txBody>
      </p:sp>
      <p:sp>
        <p:nvSpPr>
          <p:cNvPr id="30" name="Rectangle 28"/>
          <p:cNvSpPr>
            <a:spLocks noChangeArrowheads="1"/>
          </p:cNvSpPr>
          <p:nvPr/>
        </p:nvSpPr>
        <p:spPr bwMode="auto">
          <a:xfrm>
            <a:off x="4032250" y="53800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a:t>
            </a:r>
            <a:endParaRPr lang="en-US" dirty="0" smtClean="0">
              <a:solidFill>
                <a:prstClr val="black"/>
              </a:solidFill>
              <a:cs typeface="+mn-cs"/>
            </a:endParaRPr>
          </a:p>
        </p:txBody>
      </p:sp>
      <p:sp>
        <p:nvSpPr>
          <p:cNvPr id="31" name="Rectangle 29"/>
          <p:cNvSpPr>
            <a:spLocks noChangeArrowheads="1"/>
          </p:cNvSpPr>
          <p:nvPr/>
        </p:nvSpPr>
        <p:spPr bwMode="auto">
          <a:xfrm>
            <a:off x="4500563" y="5380038"/>
            <a:ext cx="15128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units @ $20 per unit</a:t>
            </a:r>
            <a:endParaRPr lang="en-US" dirty="0" smtClean="0">
              <a:solidFill>
                <a:prstClr val="black"/>
              </a:solidFill>
              <a:cs typeface="+mn-cs"/>
            </a:endParaRPr>
          </a:p>
        </p:txBody>
      </p:sp>
      <p:sp>
        <p:nvSpPr>
          <p:cNvPr id="64" name="Rectangle 30"/>
          <p:cNvSpPr>
            <a:spLocks noChangeArrowheads="1"/>
          </p:cNvSpPr>
          <p:nvPr/>
        </p:nvSpPr>
        <p:spPr bwMode="auto">
          <a:xfrm>
            <a:off x="6508750" y="53800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1,600</a:t>
            </a:r>
            <a:endParaRPr lang="en-US" dirty="0" smtClean="0">
              <a:solidFill>
                <a:prstClr val="black"/>
              </a:solidFill>
              <a:cs typeface="+mn-cs"/>
            </a:endParaRPr>
          </a:p>
        </p:txBody>
      </p:sp>
      <p:sp>
        <p:nvSpPr>
          <p:cNvPr id="65" name="Rectangle 31"/>
          <p:cNvSpPr>
            <a:spLocks noChangeArrowheads="1"/>
          </p:cNvSpPr>
          <p:nvPr/>
        </p:nvSpPr>
        <p:spPr bwMode="auto">
          <a:xfrm>
            <a:off x="1809750" y="558641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5</a:t>
            </a:r>
            <a:endParaRPr lang="en-US" dirty="0" smtClean="0">
              <a:solidFill>
                <a:prstClr val="black"/>
              </a:solidFill>
              <a:cs typeface="+mn-cs"/>
            </a:endParaRPr>
          </a:p>
        </p:txBody>
      </p:sp>
      <p:sp>
        <p:nvSpPr>
          <p:cNvPr id="66" name="Rectangle 32"/>
          <p:cNvSpPr>
            <a:spLocks noChangeArrowheads="1"/>
          </p:cNvSpPr>
          <p:nvPr/>
        </p:nvSpPr>
        <p:spPr bwMode="auto">
          <a:xfrm>
            <a:off x="3041650" y="558641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a:t>
            </a:r>
            <a:endParaRPr lang="en-US" dirty="0" smtClean="0">
              <a:solidFill>
                <a:prstClr val="black"/>
              </a:solidFill>
              <a:cs typeface="+mn-cs"/>
            </a:endParaRPr>
          </a:p>
        </p:txBody>
      </p:sp>
      <p:sp>
        <p:nvSpPr>
          <p:cNvPr id="68" name="Rectangle 33"/>
          <p:cNvSpPr>
            <a:spLocks noChangeArrowheads="1"/>
          </p:cNvSpPr>
          <p:nvPr/>
        </p:nvSpPr>
        <p:spPr bwMode="auto">
          <a:xfrm>
            <a:off x="4032250" y="558641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a:t>
            </a:r>
            <a:endParaRPr lang="en-US" dirty="0" smtClean="0">
              <a:solidFill>
                <a:prstClr val="black"/>
              </a:solidFill>
              <a:cs typeface="+mn-cs"/>
            </a:endParaRPr>
          </a:p>
        </p:txBody>
      </p:sp>
      <p:sp>
        <p:nvSpPr>
          <p:cNvPr id="69" name="Rectangle 34"/>
          <p:cNvSpPr>
            <a:spLocks noChangeArrowheads="1"/>
          </p:cNvSpPr>
          <p:nvPr/>
        </p:nvSpPr>
        <p:spPr bwMode="auto">
          <a:xfrm>
            <a:off x="4500563" y="5586413"/>
            <a:ext cx="15128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units @ $20 per unit</a:t>
            </a:r>
            <a:endParaRPr lang="en-US" dirty="0" smtClean="0">
              <a:solidFill>
                <a:prstClr val="black"/>
              </a:solidFill>
              <a:cs typeface="+mn-cs"/>
            </a:endParaRPr>
          </a:p>
        </p:txBody>
      </p:sp>
      <p:sp>
        <p:nvSpPr>
          <p:cNvPr id="70" name="Rectangle 35"/>
          <p:cNvSpPr>
            <a:spLocks noChangeArrowheads="1"/>
          </p:cNvSpPr>
          <p:nvPr/>
        </p:nvSpPr>
        <p:spPr bwMode="auto">
          <a:xfrm>
            <a:off x="6640513" y="5586413"/>
            <a:ext cx="33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71" name="Rectangle 36"/>
          <p:cNvSpPr>
            <a:spLocks noChangeArrowheads="1"/>
          </p:cNvSpPr>
          <p:nvPr/>
        </p:nvSpPr>
        <p:spPr bwMode="auto">
          <a:xfrm>
            <a:off x="1809750" y="5792788"/>
            <a:ext cx="4238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a:t>
            </a:r>
            <a:endParaRPr lang="en-US" dirty="0" smtClean="0">
              <a:solidFill>
                <a:prstClr val="black"/>
              </a:solidFill>
              <a:cs typeface="+mn-cs"/>
            </a:endParaRPr>
          </a:p>
        </p:txBody>
      </p:sp>
      <p:sp>
        <p:nvSpPr>
          <p:cNvPr id="72" name="Rectangle 37"/>
          <p:cNvSpPr>
            <a:spLocks noChangeArrowheads="1"/>
          </p:cNvSpPr>
          <p:nvPr/>
        </p:nvSpPr>
        <p:spPr bwMode="auto">
          <a:xfrm>
            <a:off x="2819400" y="57927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1,010</a:t>
            </a:r>
            <a:endParaRPr lang="en-US" dirty="0" smtClean="0">
              <a:solidFill>
                <a:prstClr val="black"/>
              </a:solidFill>
              <a:cs typeface="+mn-cs"/>
            </a:endParaRPr>
          </a:p>
        </p:txBody>
      </p:sp>
      <p:sp>
        <p:nvSpPr>
          <p:cNvPr id="73" name="Rectangle 38"/>
          <p:cNvSpPr>
            <a:spLocks noChangeArrowheads="1"/>
          </p:cNvSpPr>
          <p:nvPr/>
        </p:nvSpPr>
        <p:spPr bwMode="auto">
          <a:xfrm>
            <a:off x="3810000" y="57927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a:t>
            </a:r>
            <a:endParaRPr lang="en-US" dirty="0" smtClean="0">
              <a:solidFill>
                <a:prstClr val="black"/>
              </a:solidFill>
              <a:cs typeface="+mn-cs"/>
            </a:endParaRPr>
          </a:p>
        </p:txBody>
      </p:sp>
      <p:sp>
        <p:nvSpPr>
          <p:cNvPr id="80" name="Rectangle 39"/>
          <p:cNvSpPr>
            <a:spLocks noChangeArrowheads="1"/>
          </p:cNvSpPr>
          <p:nvPr/>
        </p:nvSpPr>
        <p:spPr bwMode="auto">
          <a:xfrm>
            <a:off x="6327775" y="5792788"/>
            <a:ext cx="644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85" name="Rectangle 40"/>
          <p:cNvSpPr>
            <a:spLocks noChangeArrowheads="1"/>
          </p:cNvSpPr>
          <p:nvPr/>
        </p:nvSpPr>
        <p:spPr bwMode="auto">
          <a:xfrm>
            <a:off x="3371850" y="4316413"/>
            <a:ext cx="4841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Units</a:t>
            </a:r>
            <a:endParaRPr lang="en-US" dirty="0" smtClean="0">
              <a:solidFill>
                <a:prstClr val="black"/>
              </a:solidFill>
              <a:cs typeface="+mn-cs"/>
            </a:endParaRPr>
          </a:p>
        </p:txBody>
      </p:sp>
      <p:sp>
        <p:nvSpPr>
          <p:cNvPr id="90" name="Rectangle 41"/>
          <p:cNvSpPr>
            <a:spLocks noChangeArrowheads="1"/>
          </p:cNvSpPr>
          <p:nvPr/>
        </p:nvSpPr>
        <p:spPr bwMode="auto">
          <a:xfrm>
            <a:off x="2152650" y="3795713"/>
            <a:ext cx="1128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 Salvage</a:t>
            </a:r>
            <a:endParaRPr lang="en-US" dirty="0" smtClean="0">
              <a:solidFill>
                <a:prstClr val="black"/>
              </a:solidFill>
              <a:cs typeface="+mn-cs"/>
            </a:endParaRPr>
          </a:p>
        </p:txBody>
      </p:sp>
      <p:sp>
        <p:nvSpPr>
          <p:cNvPr id="95" name="Rectangle 42"/>
          <p:cNvSpPr>
            <a:spLocks noChangeArrowheads="1"/>
          </p:cNvSpPr>
          <p:nvPr/>
        </p:nvSpPr>
        <p:spPr bwMode="auto">
          <a:xfrm>
            <a:off x="2152650" y="3970338"/>
            <a:ext cx="103822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0" name="Rectangle 43"/>
          <p:cNvSpPr>
            <a:spLocks noChangeArrowheads="1"/>
          </p:cNvSpPr>
          <p:nvPr/>
        </p:nvSpPr>
        <p:spPr bwMode="auto">
          <a:xfrm>
            <a:off x="3865563" y="3795713"/>
            <a:ext cx="12811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$22,000 - $2,000</a:t>
            </a:r>
            <a:endParaRPr lang="en-US" dirty="0" smtClean="0">
              <a:solidFill>
                <a:prstClr val="black"/>
              </a:solidFill>
              <a:cs typeface="+mn-cs"/>
            </a:endParaRPr>
          </a:p>
        </p:txBody>
      </p:sp>
      <p:sp>
        <p:nvSpPr>
          <p:cNvPr id="105" name="Rectangle 44"/>
          <p:cNvSpPr>
            <a:spLocks noChangeArrowheads="1"/>
          </p:cNvSpPr>
          <p:nvPr/>
        </p:nvSpPr>
        <p:spPr bwMode="auto">
          <a:xfrm>
            <a:off x="3865563" y="3970338"/>
            <a:ext cx="121126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9" name="Rectangle 45"/>
          <p:cNvSpPr>
            <a:spLocks noChangeArrowheads="1"/>
          </p:cNvSpPr>
          <p:nvPr/>
        </p:nvSpPr>
        <p:spPr bwMode="auto">
          <a:xfrm>
            <a:off x="5410200" y="3795713"/>
            <a:ext cx="917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 per unit</a:t>
            </a:r>
            <a:endParaRPr lang="en-US" dirty="0" smtClean="0">
              <a:solidFill>
                <a:prstClr val="black"/>
              </a:solidFill>
              <a:cs typeface="+mn-cs"/>
            </a:endParaRPr>
          </a:p>
        </p:txBody>
      </p:sp>
      <p:sp>
        <p:nvSpPr>
          <p:cNvPr id="140" name="Rectangle 46"/>
          <p:cNvSpPr>
            <a:spLocks noChangeArrowheads="1"/>
          </p:cNvSpPr>
          <p:nvPr/>
        </p:nvSpPr>
        <p:spPr bwMode="auto">
          <a:xfrm>
            <a:off x="2282825" y="4002088"/>
            <a:ext cx="8778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EUL (units)</a:t>
            </a:r>
            <a:endParaRPr lang="en-US" dirty="0" smtClean="0">
              <a:solidFill>
                <a:prstClr val="black"/>
              </a:solidFill>
              <a:cs typeface="+mn-cs"/>
            </a:endParaRPr>
          </a:p>
        </p:txBody>
      </p:sp>
      <p:sp>
        <p:nvSpPr>
          <p:cNvPr id="141" name="Rectangle 47"/>
          <p:cNvSpPr>
            <a:spLocks noChangeArrowheads="1"/>
          </p:cNvSpPr>
          <p:nvPr/>
        </p:nvSpPr>
        <p:spPr bwMode="auto">
          <a:xfrm>
            <a:off x="4087813" y="4002088"/>
            <a:ext cx="857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 units</a:t>
            </a:r>
            <a:endParaRPr lang="en-US" dirty="0" smtClean="0">
              <a:solidFill>
                <a:prstClr val="black"/>
              </a:solidFill>
              <a:cs typeface="+mn-cs"/>
            </a:endParaRPr>
          </a:p>
        </p:txBody>
      </p:sp>
      <p:sp>
        <p:nvSpPr>
          <p:cNvPr id="142" name="Line 48"/>
          <p:cNvSpPr>
            <a:spLocks noChangeShapeType="1"/>
          </p:cNvSpPr>
          <p:nvPr/>
        </p:nvSpPr>
        <p:spPr bwMode="auto">
          <a:xfrm>
            <a:off x="2667000" y="5772150"/>
            <a:ext cx="1803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3" name="Rectangle 49"/>
          <p:cNvSpPr>
            <a:spLocks noChangeArrowheads="1"/>
          </p:cNvSpPr>
          <p:nvPr/>
        </p:nvSpPr>
        <p:spPr bwMode="auto">
          <a:xfrm>
            <a:off x="2667000" y="5772150"/>
            <a:ext cx="18034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4" name="Line 50"/>
          <p:cNvSpPr>
            <a:spLocks noChangeShapeType="1"/>
          </p:cNvSpPr>
          <p:nvPr/>
        </p:nvSpPr>
        <p:spPr bwMode="auto">
          <a:xfrm>
            <a:off x="2667000" y="5978525"/>
            <a:ext cx="1803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5" name="Rectangle 51"/>
          <p:cNvSpPr>
            <a:spLocks noChangeArrowheads="1"/>
          </p:cNvSpPr>
          <p:nvPr/>
        </p:nvSpPr>
        <p:spPr bwMode="auto">
          <a:xfrm>
            <a:off x="2667000" y="5978525"/>
            <a:ext cx="18034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Line 52"/>
          <p:cNvSpPr>
            <a:spLocks noChangeShapeType="1"/>
          </p:cNvSpPr>
          <p:nvPr/>
        </p:nvSpPr>
        <p:spPr bwMode="auto">
          <a:xfrm>
            <a:off x="2667000" y="5999163"/>
            <a:ext cx="1803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Rectangle 53"/>
          <p:cNvSpPr>
            <a:spLocks noChangeArrowheads="1"/>
          </p:cNvSpPr>
          <p:nvPr/>
        </p:nvSpPr>
        <p:spPr bwMode="auto">
          <a:xfrm>
            <a:off x="2667000" y="5999163"/>
            <a:ext cx="18034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Rectangle 54"/>
          <p:cNvSpPr>
            <a:spLocks noChangeArrowheads="1"/>
          </p:cNvSpPr>
          <p:nvPr/>
        </p:nvSpPr>
        <p:spPr bwMode="auto">
          <a:xfrm>
            <a:off x="1758950" y="4286250"/>
            <a:ext cx="20638"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Rectangle 55"/>
          <p:cNvSpPr>
            <a:spLocks noChangeArrowheads="1"/>
          </p:cNvSpPr>
          <p:nvPr/>
        </p:nvSpPr>
        <p:spPr bwMode="auto">
          <a:xfrm>
            <a:off x="7143750" y="4306888"/>
            <a:ext cx="19050" cy="442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0" name="Rectangle 56"/>
          <p:cNvSpPr>
            <a:spLocks noChangeArrowheads="1"/>
          </p:cNvSpPr>
          <p:nvPr/>
        </p:nvSpPr>
        <p:spPr bwMode="auto">
          <a:xfrm>
            <a:off x="1779588" y="4286250"/>
            <a:ext cx="538321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Line 57"/>
          <p:cNvSpPr>
            <a:spLocks noChangeShapeType="1"/>
          </p:cNvSpPr>
          <p:nvPr/>
        </p:nvSpPr>
        <p:spPr bwMode="auto">
          <a:xfrm>
            <a:off x="2667000" y="4513263"/>
            <a:ext cx="1803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2" name="Rectangle 58"/>
          <p:cNvSpPr>
            <a:spLocks noChangeArrowheads="1"/>
          </p:cNvSpPr>
          <p:nvPr/>
        </p:nvSpPr>
        <p:spPr bwMode="auto">
          <a:xfrm>
            <a:off x="2667000" y="4513263"/>
            <a:ext cx="18034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3" name="Rectangle 59"/>
          <p:cNvSpPr>
            <a:spLocks noChangeArrowheads="1"/>
          </p:cNvSpPr>
          <p:nvPr/>
        </p:nvSpPr>
        <p:spPr bwMode="auto">
          <a:xfrm>
            <a:off x="1779588" y="4729163"/>
            <a:ext cx="53832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4" name="Line 60"/>
          <p:cNvSpPr>
            <a:spLocks noChangeShapeType="1"/>
          </p:cNvSpPr>
          <p:nvPr/>
        </p:nvSpPr>
        <p:spPr bwMode="auto">
          <a:xfrm>
            <a:off x="6096000" y="5772150"/>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5" name="Rectangle 61"/>
          <p:cNvSpPr>
            <a:spLocks noChangeArrowheads="1"/>
          </p:cNvSpPr>
          <p:nvPr/>
        </p:nvSpPr>
        <p:spPr bwMode="auto">
          <a:xfrm>
            <a:off x="6096000" y="5772150"/>
            <a:ext cx="9064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6" name="Line 62"/>
          <p:cNvSpPr>
            <a:spLocks noChangeShapeType="1"/>
          </p:cNvSpPr>
          <p:nvPr/>
        </p:nvSpPr>
        <p:spPr bwMode="auto">
          <a:xfrm>
            <a:off x="6096000" y="5978525"/>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Rectangle 63"/>
          <p:cNvSpPr>
            <a:spLocks noChangeArrowheads="1"/>
          </p:cNvSpPr>
          <p:nvPr/>
        </p:nvSpPr>
        <p:spPr bwMode="auto">
          <a:xfrm>
            <a:off x="6096000" y="5978525"/>
            <a:ext cx="9064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Line 64"/>
          <p:cNvSpPr>
            <a:spLocks noChangeShapeType="1"/>
          </p:cNvSpPr>
          <p:nvPr/>
        </p:nvSpPr>
        <p:spPr bwMode="auto">
          <a:xfrm>
            <a:off x="6096000" y="5999163"/>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Rectangle 65"/>
          <p:cNvSpPr>
            <a:spLocks noChangeArrowheads="1"/>
          </p:cNvSpPr>
          <p:nvPr/>
        </p:nvSpPr>
        <p:spPr bwMode="auto">
          <a:xfrm>
            <a:off x="6096000" y="5999163"/>
            <a:ext cx="90646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0" name="Rectangle 45"/>
          <p:cNvSpPr>
            <a:spLocks noChangeArrowheads="1"/>
          </p:cNvSpPr>
          <p:nvPr/>
        </p:nvSpPr>
        <p:spPr bwMode="auto">
          <a:xfrm>
            <a:off x="6507163" y="3795713"/>
            <a:ext cx="2222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For first 1,000 units produced!</a:t>
            </a:r>
            <a:endParaRPr lang="en-US" dirty="0" smtClean="0">
              <a:solidFill>
                <a:prstClr val="black"/>
              </a:solidFill>
              <a:cs typeface="+mn-cs"/>
            </a:endParaRPr>
          </a:p>
        </p:txBody>
      </p:sp>
      <p:sp>
        <p:nvSpPr>
          <p:cNvPr id="162" name="Slide Number Placeholder 161"/>
          <p:cNvSpPr>
            <a:spLocks noGrp="1"/>
          </p:cNvSpPr>
          <p:nvPr>
            <p:ph type="sldNum" sz="quarter" idx="12"/>
          </p:nvPr>
        </p:nvSpPr>
        <p:spPr/>
        <p:txBody>
          <a:bodyPr/>
          <a:lstStyle/>
          <a:p>
            <a:pPr>
              <a:defRPr/>
            </a:pPr>
            <a:fld id="{ECA9E106-E22F-48F7-B1AF-3FA3604330AF}" type="slidenum">
              <a:rPr lang="en-US" smtClean="0"/>
              <a:pPr>
                <a:defRPr/>
              </a:pPr>
              <a:t>34</a:t>
            </a:fld>
            <a:endParaRPr lang="en-US" dirty="0"/>
          </a:p>
        </p:txBody>
      </p:sp>
      <p:sp>
        <p:nvSpPr>
          <p:cNvPr id="163" name="Rounded Rectangle 162"/>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Explain depreciation for partial years and changes in estimates.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500"/>
                                        <p:tgtEl>
                                          <p:spTgt spid="1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fade">
                                      <p:cBhvr>
                                        <p:cTn id="25" dur="500"/>
                                        <p:tgtEl>
                                          <p:spTgt spid="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500"/>
                                        <p:tgtEl>
                                          <p:spTgt spid="7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fade">
                                      <p:cBhvr>
                                        <p:cTn id="54" dur="500"/>
                                        <p:tgtEl>
                                          <p:spTgt spid="85"/>
                                        </p:tgtEl>
                                      </p:cBhvr>
                                    </p:animEffect>
                                  </p:childTnLst>
                                </p:cTn>
                              </p:par>
                              <p:par>
                                <p:cTn id="55" presetID="10" presetClass="entr" presetSubtype="0" fill="hold" nodeType="withEffect">
                                  <p:stCondLst>
                                    <p:cond delay="0"/>
                                  </p:stCondLst>
                                  <p:childTnLst>
                                    <p:set>
                                      <p:cBhvr>
                                        <p:cTn id="56" dur="1" fill="hold">
                                          <p:stCondLst>
                                            <p:cond delay="0"/>
                                          </p:stCondLst>
                                        </p:cTn>
                                        <p:tgtEl>
                                          <p:spTgt spid="142"/>
                                        </p:tgtEl>
                                        <p:attrNameLst>
                                          <p:attrName>style.visibility</p:attrName>
                                        </p:attrNameLst>
                                      </p:cBhvr>
                                      <p:to>
                                        <p:strVal val="visible"/>
                                      </p:to>
                                    </p:set>
                                    <p:animEffect transition="in" filter="fade">
                                      <p:cBhvr>
                                        <p:cTn id="57" dur="500"/>
                                        <p:tgtEl>
                                          <p:spTgt spid="14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3"/>
                                        </p:tgtEl>
                                        <p:attrNameLst>
                                          <p:attrName>style.visibility</p:attrName>
                                        </p:attrNameLst>
                                      </p:cBhvr>
                                      <p:to>
                                        <p:strVal val="visible"/>
                                      </p:to>
                                    </p:set>
                                    <p:animEffect transition="in" filter="fade">
                                      <p:cBhvr>
                                        <p:cTn id="60" dur="500"/>
                                        <p:tgtEl>
                                          <p:spTgt spid="143"/>
                                        </p:tgtEl>
                                      </p:cBhvr>
                                    </p:animEffect>
                                  </p:childTnLst>
                                </p:cTn>
                              </p:par>
                              <p:par>
                                <p:cTn id="61" presetID="10" presetClass="entr" presetSubtype="0" fill="hold" nodeType="withEffect">
                                  <p:stCondLst>
                                    <p:cond delay="0"/>
                                  </p:stCondLst>
                                  <p:childTnLst>
                                    <p:set>
                                      <p:cBhvr>
                                        <p:cTn id="62" dur="1" fill="hold">
                                          <p:stCondLst>
                                            <p:cond delay="0"/>
                                          </p:stCondLst>
                                        </p:cTn>
                                        <p:tgtEl>
                                          <p:spTgt spid="144"/>
                                        </p:tgtEl>
                                        <p:attrNameLst>
                                          <p:attrName>style.visibility</p:attrName>
                                        </p:attrNameLst>
                                      </p:cBhvr>
                                      <p:to>
                                        <p:strVal val="visible"/>
                                      </p:to>
                                    </p:set>
                                    <p:animEffect transition="in" filter="fade">
                                      <p:cBhvr>
                                        <p:cTn id="63" dur="500"/>
                                        <p:tgtEl>
                                          <p:spTgt spid="14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5"/>
                                        </p:tgtEl>
                                        <p:attrNameLst>
                                          <p:attrName>style.visibility</p:attrName>
                                        </p:attrNameLst>
                                      </p:cBhvr>
                                      <p:to>
                                        <p:strVal val="visible"/>
                                      </p:to>
                                    </p:set>
                                    <p:animEffect transition="in" filter="fade">
                                      <p:cBhvr>
                                        <p:cTn id="66" dur="500"/>
                                        <p:tgtEl>
                                          <p:spTgt spid="145"/>
                                        </p:tgtEl>
                                      </p:cBhvr>
                                    </p:animEffect>
                                  </p:childTnLst>
                                </p:cTn>
                              </p:par>
                              <p:par>
                                <p:cTn id="67" presetID="10" presetClass="entr" presetSubtype="0" fill="hold" nodeType="withEffect">
                                  <p:stCondLst>
                                    <p:cond delay="0"/>
                                  </p:stCondLst>
                                  <p:childTnLst>
                                    <p:set>
                                      <p:cBhvr>
                                        <p:cTn id="68" dur="1" fill="hold">
                                          <p:stCondLst>
                                            <p:cond delay="0"/>
                                          </p:stCondLst>
                                        </p:cTn>
                                        <p:tgtEl>
                                          <p:spTgt spid="146"/>
                                        </p:tgtEl>
                                        <p:attrNameLst>
                                          <p:attrName>style.visibility</p:attrName>
                                        </p:attrNameLst>
                                      </p:cBhvr>
                                      <p:to>
                                        <p:strVal val="visible"/>
                                      </p:to>
                                    </p:set>
                                    <p:animEffect transition="in" filter="fade">
                                      <p:cBhvr>
                                        <p:cTn id="69" dur="500"/>
                                        <p:tgtEl>
                                          <p:spTgt spid="14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7"/>
                                        </p:tgtEl>
                                        <p:attrNameLst>
                                          <p:attrName>style.visibility</p:attrName>
                                        </p:attrNameLst>
                                      </p:cBhvr>
                                      <p:to>
                                        <p:strVal val="visible"/>
                                      </p:to>
                                    </p:set>
                                    <p:animEffect transition="in" filter="fade">
                                      <p:cBhvr>
                                        <p:cTn id="72" dur="500"/>
                                        <p:tgtEl>
                                          <p:spTgt spid="14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8"/>
                                        </p:tgtEl>
                                        <p:attrNameLst>
                                          <p:attrName>style.visibility</p:attrName>
                                        </p:attrNameLst>
                                      </p:cBhvr>
                                      <p:to>
                                        <p:strVal val="visible"/>
                                      </p:to>
                                    </p:set>
                                    <p:animEffect transition="in" filter="fade">
                                      <p:cBhvr>
                                        <p:cTn id="75" dur="500"/>
                                        <p:tgtEl>
                                          <p:spTgt spid="14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fade">
                                      <p:cBhvr>
                                        <p:cTn id="78" dur="500"/>
                                        <p:tgtEl>
                                          <p:spTgt spid="14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50"/>
                                        </p:tgtEl>
                                        <p:attrNameLst>
                                          <p:attrName>style.visibility</p:attrName>
                                        </p:attrNameLst>
                                      </p:cBhvr>
                                      <p:to>
                                        <p:strVal val="visible"/>
                                      </p:to>
                                    </p:set>
                                    <p:animEffect transition="in" filter="fade">
                                      <p:cBhvr>
                                        <p:cTn id="81" dur="500"/>
                                        <p:tgtEl>
                                          <p:spTgt spid="150"/>
                                        </p:tgtEl>
                                      </p:cBhvr>
                                    </p:animEffect>
                                  </p:childTnLst>
                                </p:cTn>
                              </p:par>
                              <p:par>
                                <p:cTn id="82" presetID="10" presetClass="entr" presetSubtype="0" fill="hold" nodeType="withEffect">
                                  <p:stCondLst>
                                    <p:cond delay="0"/>
                                  </p:stCondLst>
                                  <p:childTnLst>
                                    <p:set>
                                      <p:cBhvr>
                                        <p:cTn id="83" dur="1" fill="hold">
                                          <p:stCondLst>
                                            <p:cond delay="0"/>
                                          </p:stCondLst>
                                        </p:cTn>
                                        <p:tgtEl>
                                          <p:spTgt spid="151"/>
                                        </p:tgtEl>
                                        <p:attrNameLst>
                                          <p:attrName>style.visibility</p:attrName>
                                        </p:attrNameLst>
                                      </p:cBhvr>
                                      <p:to>
                                        <p:strVal val="visible"/>
                                      </p:to>
                                    </p:set>
                                    <p:animEffect transition="in" filter="fade">
                                      <p:cBhvr>
                                        <p:cTn id="84" dur="500"/>
                                        <p:tgtEl>
                                          <p:spTgt spid="15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2"/>
                                        </p:tgtEl>
                                        <p:attrNameLst>
                                          <p:attrName>style.visibility</p:attrName>
                                        </p:attrNameLst>
                                      </p:cBhvr>
                                      <p:to>
                                        <p:strVal val="visible"/>
                                      </p:to>
                                    </p:set>
                                    <p:animEffect transition="in" filter="fade">
                                      <p:cBhvr>
                                        <p:cTn id="87" dur="500"/>
                                        <p:tgtEl>
                                          <p:spTgt spid="1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3"/>
                                        </p:tgtEl>
                                        <p:attrNameLst>
                                          <p:attrName>style.visibility</p:attrName>
                                        </p:attrNameLst>
                                      </p:cBhvr>
                                      <p:to>
                                        <p:strVal val="visible"/>
                                      </p:to>
                                    </p:set>
                                    <p:animEffect transition="in" filter="fade">
                                      <p:cBhvr>
                                        <p:cTn id="90" dur="500"/>
                                        <p:tgtEl>
                                          <p:spTgt spid="15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500"/>
                                        <p:tgtEl>
                                          <p:spTgt spid="1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fade">
                                      <p:cBhvr>
                                        <p:cTn id="105" dur="500"/>
                                        <p:tgtEl>
                                          <p:spTgt spid="6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fade">
                                      <p:cBhvr>
                                        <p:cTn id="108" dur="500"/>
                                        <p:tgtEl>
                                          <p:spTgt spid="7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60"/>
                                        </p:tgtEl>
                                        <p:attrNameLst>
                                          <p:attrName>style.visibility</p:attrName>
                                        </p:attrNameLst>
                                      </p:cBhvr>
                                      <p:to>
                                        <p:strVal val="visible"/>
                                      </p:to>
                                    </p:set>
                                    <p:animEffect transition="in" filter="fade">
                                      <p:cBhvr>
                                        <p:cTn id="111" dur="500"/>
                                        <p:tgtEl>
                                          <p:spTgt spid="160"/>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fade">
                                      <p:cBhvr>
                                        <p:cTn id="116" dur="500"/>
                                        <p:tgtEl>
                                          <p:spTgt spid="1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fade">
                                      <p:cBhvr>
                                        <p:cTn id="119" dur="500"/>
                                        <p:tgtEl>
                                          <p:spTgt spid="7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500"/>
                                        <p:tgtEl>
                                          <p:spTgt spid="1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500"/>
                                        <p:tgtEl>
                                          <p:spTgt spid="2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fade">
                                      <p:cBhvr>
                                        <p:cTn id="128" dur="500"/>
                                        <p:tgtEl>
                                          <p:spTgt spid="2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500"/>
                                        <p:tgtEl>
                                          <p:spTgt spid="3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8"/>
                                        </p:tgtEl>
                                        <p:attrNameLst>
                                          <p:attrName>style.visibility</p:attrName>
                                        </p:attrNameLst>
                                      </p:cBhvr>
                                      <p:to>
                                        <p:strVal val="visible"/>
                                      </p:to>
                                    </p:set>
                                    <p:animEffect transition="in" filter="fade">
                                      <p:cBhvr>
                                        <p:cTn id="134" dur="500"/>
                                        <p:tgtEl>
                                          <p:spTgt spid="68"/>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fade">
                                      <p:cBhvr>
                                        <p:cTn id="139" dur="500"/>
                                        <p:tgtEl>
                                          <p:spTgt spid="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6"/>
                                        </p:tgtEl>
                                        <p:attrNameLst>
                                          <p:attrName>style.visibility</p:attrName>
                                        </p:attrNameLst>
                                      </p:cBhvr>
                                      <p:to>
                                        <p:strVal val="visible"/>
                                      </p:to>
                                    </p:set>
                                    <p:animEffect transition="in" filter="fade">
                                      <p:cBhvr>
                                        <p:cTn id="142" dur="500"/>
                                        <p:tgtEl>
                                          <p:spTgt spid="1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2"/>
                                        </p:tgtEl>
                                        <p:attrNameLst>
                                          <p:attrName>style.visibility</p:attrName>
                                        </p:attrNameLst>
                                      </p:cBhvr>
                                      <p:to>
                                        <p:strVal val="visible"/>
                                      </p:to>
                                    </p:set>
                                    <p:animEffect transition="in" filter="fade">
                                      <p:cBhvr>
                                        <p:cTn id="145" dur="500"/>
                                        <p:tgtEl>
                                          <p:spTgt spid="1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7"/>
                                        </p:tgtEl>
                                        <p:attrNameLst>
                                          <p:attrName>style.visibility</p:attrName>
                                        </p:attrNameLst>
                                      </p:cBhvr>
                                      <p:to>
                                        <p:strVal val="visible"/>
                                      </p:to>
                                    </p:set>
                                    <p:animEffect transition="in" filter="fade">
                                      <p:cBhvr>
                                        <p:cTn id="148" dur="500"/>
                                        <p:tgtEl>
                                          <p:spTgt spid="1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81"/>
                                        </p:tgtEl>
                                        <p:attrNameLst>
                                          <p:attrName>style.visibility</p:attrName>
                                        </p:attrNameLst>
                                      </p:cBhvr>
                                      <p:to>
                                        <p:strVal val="visible"/>
                                      </p:to>
                                    </p:set>
                                    <p:animEffect transition="in" filter="fade">
                                      <p:cBhvr>
                                        <p:cTn id="151" dur="500"/>
                                        <p:tgtEl>
                                          <p:spTgt spid="81"/>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1"/>
                                        </p:tgtEl>
                                        <p:attrNameLst>
                                          <p:attrName>style.visibility</p:attrName>
                                        </p:attrNameLst>
                                      </p:cBhvr>
                                      <p:to>
                                        <p:strVal val="visible"/>
                                      </p:to>
                                    </p:set>
                                    <p:animEffect transition="in" filter="fade">
                                      <p:cBhvr>
                                        <p:cTn id="154" dur="500"/>
                                        <p:tgtEl>
                                          <p:spTgt spid="2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2"/>
                                        </p:tgtEl>
                                        <p:attrNameLst>
                                          <p:attrName>style.visibility</p:attrName>
                                        </p:attrNameLst>
                                      </p:cBhvr>
                                      <p:to>
                                        <p:strVal val="visible"/>
                                      </p:to>
                                    </p:set>
                                    <p:animEffect transition="in" filter="fade">
                                      <p:cBhvr>
                                        <p:cTn id="157" dur="500"/>
                                        <p:tgtEl>
                                          <p:spTgt spid="2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86"/>
                                        </p:tgtEl>
                                        <p:attrNameLst>
                                          <p:attrName>style.visibility</p:attrName>
                                        </p:attrNameLst>
                                      </p:cBhvr>
                                      <p:to>
                                        <p:strVal val="visible"/>
                                      </p:to>
                                    </p:set>
                                    <p:animEffect transition="in" filter="fade">
                                      <p:cBhvr>
                                        <p:cTn id="160" dur="500"/>
                                        <p:tgtEl>
                                          <p:spTgt spid="86"/>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6"/>
                                        </p:tgtEl>
                                        <p:attrNameLst>
                                          <p:attrName>style.visibility</p:attrName>
                                        </p:attrNameLst>
                                      </p:cBhvr>
                                      <p:to>
                                        <p:strVal val="visible"/>
                                      </p:to>
                                    </p:set>
                                    <p:animEffect transition="in" filter="fade">
                                      <p:cBhvr>
                                        <p:cTn id="163" dur="500"/>
                                        <p:tgtEl>
                                          <p:spTgt spid="26"/>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7"/>
                                        </p:tgtEl>
                                        <p:attrNameLst>
                                          <p:attrName>style.visibility</p:attrName>
                                        </p:attrNameLst>
                                      </p:cBhvr>
                                      <p:to>
                                        <p:strVal val="visible"/>
                                      </p:to>
                                    </p:set>
                                    <p:animEffect transition="in" filter="fade">
                                      <p:cBhvr>
                                        <p:cTn id="166" dur="500"/>
                                        <p:tgtEl>
                                          <p:spTgt spid="27"/>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91"/>
                                        </p:tgtEl>
                                        <p:attrNameLst>
                                          <p:attrName>style.visibility</p:attrName>
                                        </p:attrNameLst>
                                      </p:cBhvr>
                                      <p:to>
                                        <p:strVal val="visible"/>
                                      </p:to>
                                    </p:set>
                                    <p:animEffect transition="in" filter="fade">
                                      <p:cBhvr>
                                        <p:cTn id="169" dur="500"/>
                                        <p:tgtEl>
                                          <p:spTgt spid="9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fade">
                                      <p:cBhvr>
                                        <p:cTn id="172" dur="500"/>
                                        <p:tgtEl>
                                          <p:spTgt spid="31"/>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64"/>
                                        </p:tgtEl>
                                        <p:attrNameLst>
                                          <p:attrName>style.visibility</p:attrName>
                                        </p:attrNameLst>
                                      </p:cBhvr>
                                      <p:to>
                                        <p:strVal val="visible"/>
                                      </p:to>
                                    </p:set>
                                    <p:animEffect transition="in" filter="fade">
                                      <p:cBhvr>
                                        <p:cTn id="175" dur="500"/>
                                        <p:tgtEl>
                                          <p:spTgt spid="64"/>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96"/>
                                        </p:tgtEl>
                                        <p:attrNameLst>
                                          <p:attrName>style.visibility</p:attrName>
                                        </p:attrNameLst>
                                      </p:cBhvr>
                                      <p:to>
                                        <p:strVal val="visible"/>
                                      </p:to>
                                    </p:set>
                                    <p:animEffect transition="in" filter="fade">
                                      <p:cBhvr>
                                        <p:cTn id="178" dur="500"/>
                                        <p:tgtEl>
                                          <p:spTgt spid="96"/>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69"/>
                                        </p:tgtEl>
                                        <p:attrNameLst>
                                          <p:attrName>style.visibility</p:attrName>
                                        </p:attrNameLst>
                                      </p:cBhvr>
                                      <p:to>
                                        <p:strVal val="visible"/>
                                      </p:to>
                                    </p:set>
                                    <p:animEffect transition="in" filter="fade">
                                      <p:cBhvr>
                                        <p:cTn id="181" dur="500"/>
                                        <p:tgtEl>
                                          <p:spTgt spid="69"/>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70"/>
                                        </p:tgtEl>
                                        <p:attrNameLst>
                                          <p:attrName>style.visibility</p:attrName>
                                        </p:attrNameLst>
                                      </p:cBhvr>
                                      <p:to>
                                        <p:strVal val="visible"/>
                                      </p:to>
                                    </p:set>
                                    <p:animEffect transition="in" filter="fade">
                                      <p:cBhvr>
                                        <p:cTn id="184" dur="500"/>
                                        <p:tgtEl>
                                          <p:spTgt spid="70"/>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01"/>
                                        </p:tgtEl>
                                        <p:attrNameLst>
                                          <p:attrName>style.visibility</p:attrName>
                                        </p:attrNameLst>
                                      </p:cBhvr>
                                      <p:to>
                                        <p:strVal val="visible"/>
                                      </p:to>
                                    </p:set>
                                    <p:animEffect transition="in" filter="fade">
                                      <p:cBhvr>
                                        <p:cTn id="187" dur="500"/>
                                        <p:tgtEl>
                                          <p:spTgt spid="101"/>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80"/>
                                        </p:tgtEl>
                                        <p:attrNameLst>
                                          <p:attrName>style.visibility</p:attrName>
                                        </p:attrNameLst>
                                      </p:cBhvr>
                                      <p:to>
                                        <p:strVal val="visible"/>
                                      </p:to>
                                    </p:set>
                                    <p:animEffect transition="in" filter="fade">
                                      <p:cBhvr>
                                        <p:cTn id="190" dur="500"/>
                                        <p:tgtEl>
                                          <p:spTgt spid="80"/>
                                        </p:tgtEl>
                                      </p:cBhvr>
                                    </p:animEffect>
                                  </p:childTnLst>
                                </p:cTn>
                              </p:par>
                              <p:par>
                                <p:cTn id="191" presetID="10" presetClass="entr" presetSubtype="0" fill="hold" nodeType="withEffect">
                                  <p:stCondLst>
                                    <p:cond delay="0"/>
                                  </p:stCondLst>
                                  <p:childTnLst>
                                    <p:set>
                                      <p:cBhvr>
                                        <p:cTn id="192" dur="1" fill="hold">
                                          <p:stCondLst>
                                            <p:cond delay="0"/>
                                          </p:stCondLst>
                                        </p:cTn>
                                        <p:tgtEl>
                                          <p:spTgt spid="154"/>
                                        </p:tgtEl>
                                        <p:attrNameLst>
                                          <p:attrName>style.visibility</p:attrName>
                                        </p:attrNameLst>
                                      </p:cBhvr>
                                      <p:to>
                                        <p:strVal val="visible"/>
                                      </p:to>
                                    </p:set>
                                    <p:animEffect transition="in" filter="fade">
                                      <p:cBhvr>
                                        <p:cTn id="193" dur="500"/>
                                        <p:tgtEl>
                                          <p:spTgt spid="154"/>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55"/>
                                        </p:tgtEl>
                                        <p:attrNameLst>
                                          <p:attrName>style.visibility</p:attrName>
                                        </p:attrNameLst>
                                      </p:cBhvr>
                                      <p:to>
                                        <p:strVal val="visible"/>
                                      </p:to>
                                    </p:set>
                                    <p:animEffect transition="in" filter="fade">
                                      <p:cBhvr>
                                        <p:cTn id="196" dur="500"/>
                                        <p:tgtEl>
                                          <p:spTgt spid="155"/>
                                        </p:tgtEl>
                                      </p:cBhvr>
                                    </p:animEffect>
                                  </p:childTnLst>
                                </p:cTn>
                              </p:par>
                              <p:par>
                                <p:cTn id="197" presetID="10" presetClass="entr" presetSubtype="0" fill="hold" nodeType="withEffect">
                                  <p:stCondLst>
                                    <p:cond delay="0"/>
                                  </p:stCondLst>
                                  <p:childTnLst>
                                    <p:set>
                                      <p:cBhvr>
                                        <p:cTn id="198" dur="1" fill="hold">
                                          <p:stCondLst>
                                            <p:cond delay="0"/>
                                          </p:stCondLst>
                                        </p:cTn>
                                        <p:tgtEl>
                                          <p:spTgt spid="156"/>
                                        </p:tgtEl>
                                        <p:attrNameLst>
                                          <p:attrName>style.visibility</p:attrName>
                                        </p:attrNameLst>
                                      </p:cBhvr>
                                      <p:to>
                                        <p:strVal val="visible"/>
                                      </p:to>
                                    </p:set>
                                    <p:animEffect transition="in" filter="fade">
                                      <p:cBhvr>
                                        <p:cTn id="199" dur="500"/>
                                        <p:tgtEl>
                                          <p:spTgt spid="156"/>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57"/>
                                        </p:tgtEl>
                                        <p:attrNameLst>
                                          <p:attrName>style.visibility</p:attrName>
                                        </p:attrNameLst>
                                      </p:cBhvr>
                                      <p:to>
                                        <p:strVal val="visible"/>
                                      </p:to>
                                    </p:set>
                                    <p:animEffect transition="in" filter="fade">
                                      <p:cBhvr>
                                        <p:cTn id="202" dur="500"/>
                                        <p:tgtEl>
                                          <p:spTgt spid="157"/>
                                        </p:tgtEl>
                                      </p:cBhvr>
                                    </p:animEffect>
                                  </p:childTnLst>
                                </p:cTn>
                              </p:par>
                              <p:par>
                                <p:cTn id="203" presetID="10" presetClass="entr" presetSubtype="0" fill="hold" nodeType="withEffect">
                                  <p:stCondLst>
                                    <p:cond delay="0"/>
                                  </p:stCondLst>
                                  <p:childTnLst>
                                    <p:set>
                                      <p:cBhvr>
                                        <p:cTn id="204" dur="1" fill="hold">
                                          <p:stCondLst>
                                            <p:cond delay="0"/>
                                          </p:stCondLst>
                                        </p:cTn>
                                        <p:tgtEl>
                                          <p:spTgt spid="158"/>
                                        </p:tgtEl>
                                        <p:attrNameLst>
                                          <p:attrName>style.visibility</p:attrName>
                                        </p:attrNameLst>
                                      </p:cBhvr>
                                      <p:to>
                                        <p:strVal val="visible"/>
                                      </p:to>
                                    </p:set>
                                    <p:animEffect transition="in" filter="fade">
                                      <p:cBhvr>
                                        <p:cTn id="205" dur="500"/>
                                        <p:tgtEl>
                                          <p:spTgt spid="158"/>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59"/>
                                        </p:tgtEl>
                                        <p:attrNameLst>
                                          <p:attrName>style.visibility</p:attrName>
                                        </p:attrNameLst>
                                      </p:cBhvr>
                                      <p:to>
                                        <p:strVal val="visible"/>
                                      </p:to>
                                    </p:set>
                                    <p:animEffect transition="in" filter="fade">
                                      <p:cBhvr>
                                        <p:cTn id="208"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6" grpId="0"/>
      <p:bldP spid="91" grpId="0"/>
      <p:bldP spid="96" grpId="0"/>
      <p:bldP spid="101" grpId="0"/>
      <p:bldP spid="7"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64" grpId="0"/>
      <p:bldP spid="65" grpId="0"/>
      <p:bldP spid="66" grpId="0"/>
      <p:bldP spid="68" grpId="0"/>
      <p:bldP spid="69" grpId="0"/>
      <p:bldP spid="70" grpId="0"/>
      <p:bldP spid="71" grpId="0"/>
      <p:bldP spid="72" grpId="0"/>
      <p:bldP spid="73" grpId="0"/>
      <p:bldP spid="80" grpId="0"/>
      <p:bldP spid="85" grpId="0"/>
      <p:bldP spid="90" grpId="0"/>
      <p:bldP spid="95" grpId="0" animBg="1"/>
      <p:bldP spid="100" grpId="0"/>
      <p:bldP spid="105" grpId="0" animBg="1"/>
      <p:bldP spid="139" grpId="0"/>
      <p:bldP spid="140" grpId="0"/>
      <p:bldP spid="141" grpId="0"/>
      <p:bldP spid="143" grpId="0" animBg="1"/>
      <p:bldP spid="145" grpId="0" animBg="1"/>
      <p:bldP spid="147" grpId="0" animBg="1"/>
      <p:bldP spid="148" grpId="0" animBg="1"/>
      <p:bldP spid="149" grpId="0" animBg="1"/>
      <p:bldP spid="150" grpId="0" animBg="1"/>
      <p:bldP spid="152" grpId="0" animBg="1"/>
      <p:bldP spid="153" grpId="0" animBg="1"/>
      <p:bldP spid="155" grpId="0" animBg="1"/>
      <p:bldP spid="157" grpId="0" animBg="1"/>
      <p:bldP spid="159" grpId="0" animBg="1"/>
      <p:bldP spid="16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10-2 SOLUTION</a:t>
            </a:r>
            <a:endParaRPr lang="en-US" b="1" dirty="0">
              <a:solidFill>
                <a:prstClr val="white"/>
              </a:solidFill>
            </a:endParaRPr>
          </a:p>
        </p:txBody>
      </p:sp>
      <p:sp>
        <p:nvSpPr>
          <p:cNvPr id="74" name="Rectangle 5"/>
          <p:cNvSpPr>
            <a:spLocks noChangeArrowheads="1"/>
          </p:cNvSpPr>
          <p:nvPr/>
        </p:nvSpPr>
        <p:spPr bwMode="auto">
          <a:xfrm>
            <a:off x="871538" y="1306513"/>
            <a:ext cx="7400925"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5" name="Rectangle 6"/>
          <p:cNvSpPr>
            <a:spLocks noChangeArrowheads="1"/>
          </p:cNvSpPr>
          <p:nvPr/>
        </p:nvSpPr>
        <p:spPr bwMode="auto">
          <a:xfrm>
            <a:off x="911225" y="132715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Year</a:t>
            </a:r>
            <a:endParaRPr lang="en-US" dirty="0" smtClean="0">
              <a:solidFill>
                <a:prstClr val="black"/>
              </a:solidFill>
              <a:cs typeface="+mn-cs"/>
            </a:endParaRPr>
          </a:p>
        </p:txBody>
      </p:sp>
      <p:sp>
        <p:nvSpPr>
          <p:cNvPr id="76" name="Rectangle 7"/>
          <p:cNvSpPr>
            <a:spLocks noChangeArrowheads="1"/>
          </p:cNvSpPr>
          <p:nvPr/>
        </p:nvSpPr>
        <p:spPr bwMode="auto">
          <a:xfrm>
            <a:off x="2401888" y="1327150"/>
            <a:ext cx="1079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Straight-Line</a:t>
            </a:r>
            <a:endParaRPr lang="en-US" dirty="0" smtClean="0">
              <a:solidFill>
                <a:prstClr val="black"/>
              </a:solidFill>
              <a:cs typeface="+mn-cs"/>
            </a:endParaRPr>
          </a:p>
        </p:txBody>
      </p:sp>
      <p:sp>
        <p:nvSpPr>
          <p:cNvPr id="77" name="Rectangle 8"/>
          <p:cNvSpPr>
            <a:spLocks noChangeArrowheads="1"/>
          </p:cNvSpPr>
          <p:nvPr/>
        </p:nvSpPr>
        <p:spPr bwMode="auto">
          <a:xfrm>
            <a:off x="3962400" y="1327150"/>
            <a:ext cx="159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Units-of-Production</a:t>
            </a:r>
            <a:endParaRPr lang="en-US" dirty="0" smtClean="0">
              <a:solidFill>
                <a:prstClr val="black"/>
              </a:solidFill>
              <a:cs typeface="+mn-cs"/>
            </a:endParaRPr>
          </a:p>
        </p:txBody>
      </p:sp>
      <p:sp>
        <p:nvSpPr>
          <p:cNvPr id="78" name="Rectangle 9"/>
          <p:cNvSpPr>
            <a:spLocks noChangeArrowheads="1"/>
          </p:cNvSpPr>
          <p:nvPr/>
        </p:nvSpPr>
        <p:spPr bwMode="auto">
          <a:xfrm>
            <a:off x="911225" y="15541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1</a:t>
            </a:r>
            <a:endParaRPr lang="en-US" dirty="0" smtClean="0">
              <a:solidFill>
                <a:prstClr val="black"/>
              </a:solidFill>
              <a:cs typeface="+mn-cs"/>
            </a:endParaRPr>
          </a:p>
        </p:txBody>
      </p:sp>
      <p:sp>
        <p:nvSpPr>
          <p:cNvPr id="79" name="Rectangle 10"/>
          <p:cNvSpPr>
            <a:spLocks noChangeArrowheads="1"/>
          </p:cNvSpPr>
          <p:nvPr/>
        </p:nvSpPr>
        <p:spPr bwMode="auto">
          <a:xfrm>
            <a:off x="2684463" y="15541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81" name="Rectangle 12"/>
          <p:cNvSpPr>
            <a:spLocks noChangeArrowheads="1"/>
          </p:cNvSpPr>
          <p:nvPr/>
        </p:nvSpPr>
        <p:spPr bwMode="auto">
          <a:xfrm>
            <a:off x="4591050" y="15541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83" name="Rectangle 14"/>
          <p:cNvSpPr>
            <a:spLocks noChangeArrowheads="1"/>
          </p:cNvSpPr>
          <p:nvPr/>
        </p:nvSpPr>
        <p:spPr bwMode="auto">
          <a:xfrm>
            <a:off x="911225" y="176053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2</a:t>
            </a:r>
            <a:endParaRPr lang="en-US" dirty="0" smtClean="0">
              <a:solidFill>
                <a:prstClr val="black"/>
              </a:solidFill>
              <a:cs typeface="+mn-cs"/>
            </a:endParaRPr>
          </a:p>
        </p:txBody>
      </p:sp>
      <p:sp>
        <p:nvSpPr>
          <p:cNvPr id="84" name="Rectangle 15"/>
          <p:cNvSpPr>
            <a:spLocks noChangeArrowheads="1"/>
          </p:cNvSpPr>
          <p:nvPr/>
        </p:nvSpPr>
        <p:spPr bwMode="auto">
          <a:xfrm>
            <a:off x="2774950" y="17605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86" name="Rectangle 17"/>
          <p:cNvSpPr>
            <a:spLocks noChangeArrowheads="1"/>
          </p:cNvSpPr>
          <p:nvPr/>
        </p:nvSpPr>
        <p:spPr bwMode="auto">
          <a:xfrm>
            <a:off x="4681538" y="17605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8,000</a:t>
            </a:r>
            <a:endParaRPr lang="en-US" dirty="0" smtClean="0">
              <a:solidFill>
                <a:prstClr val="black"/>
              </a:solidFill>
              <a:cs typeface="+mn-cs"/>
            </a:endParaRPr>
          </a:p>
        </p:txBody>
      </p:sp>
      <p:sp>
        <p:nvSpPr>
          <p:cNvPr id="88" name="Rectangle 19"/>
          <p:cNvSpPr>
            <a:spLocks noChangeArrowheads="1"/>
          </p:cNvSpPr>
          <p:nvPr/>
        </p:nvSpPr>
        <p:spPr bwMode="auto">
          <a:xfrm>
            <a:off x="911225" y="196691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3</a:t>
            </a:r>
            <a:endParaRPr lang="en-US" dirty="0" smtClean="0">
              <a:solidFill>
                <a:prstClr val="black"/>
              </a:solidFill>
              <a:cs typeface="+mn-cs"/>
            </a:endParaRPr>
          </a:p>
        </p:txBody>
      </p:sp>
      <p:sp>
        <p:nvSpPr>
          <p:cNvPr id="89" name="Rectangle 20"/>
          <p:cNvSpPr>
            <a:spLocks noChangeArrowheads="1"/>
          </p:cNvSpPr>
          <p:nvPr/>
        </p:nvSpPr>
        <p:spPr bwMode="auto">
          <a:xfrm>
            <a:off x="2774950" y="19669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91" name="Rectangle 22"/>
          <p:cNvSpPr>
            <a:spLocks noChangeArrowheads="1"/>
          </p:cNvSpPr>
          <p:nvPr/>
        </p:nvSpPr>
        <p:spPr bwMode="auto">
          <a:xfrm>
            <a:off x="4681538" y="19669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6,000</a:t>
            </a:r>
            <a:endParaRPr lang="en-US" dirty="0" smtClean="0">
              <a:solidFill>
                <a:prstClr val="black"/>
              </a:solidFill>
              <a:cs typeface="+mn-cs"/>
            </a:endParaRPr>
          </a:p>
        </p:txBody>
      </p:sp>
      <p:sp>
        <p:nvSpPr>
          <p:cNvPr id="93" name="Rectangle 24"/>
          <p:cNvSpPr>
            <a:spLocks noChangeArrowheads="1"/>
          </p:cNvSpPr>
          <p:nvPr/>
        </p:nvSpPr>
        <p:spPr bwMode="auto">
          <a:xfrm>
            <a:off x="911225" y="217328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4</a:t>
            </a:r>
            <a:endParaRPr lang="en-US" dirty="0" smtClean="0">
              <a:solidFill>
                <a:prstClr val="black"/>
              </a:solidFill>
              <a:cs typeface="+mn-cs"/>
            </a:endParaRPr>
          </a:p>
        </p:txBody>
      </p:sp>
      <p:sp>
        <p:nvSpPr>
          <p:cNvPr id="94" name="Rectangle 25"/>
          <p:cNvSpPr>
            <a:spLocks noChangeArrowheads="1"/>
          </p:cNvSpPr>
          <p:nvPr/>
        </p:nvSpPr>
        <p:spPr bwMode="auto">
          <a:xfrm>
            <a:off x="2774950" y="21732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96" name="Rectangle 27"/>
          <p:cNvSpPr>
            <a:spLocks noChangeArrowheads="1"/>
          </p:cNvSpPr>
          <p:nvPr/>
        </p:nvSpPr>
        <p:spPr bwMode="auto">
          <a:xfrm>
            <a:off x="4681538" y="21732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1,600</a:t>
            </a:r>
            <a:endParaRPr lang="en-US" dirty="0" smtClean="0">
              <a:solidFill>
                <a:prstClr val="black"/>
              </a:solidFill>
              <a:cs typeface="+mn-cs"/>
            </a:endParaRPr>
          </a:p>
        </p:txBody>
      </p:sp>
      <p:sp>
        <p:nvSpPr>
          <p:cNvPr id="98" name="Rectangle 29"/>
          <p:cNvSpPr>
            <a:spLocks noChangeArrowheads="1"/>
          </p:cNvSpPr>
          <p:nvPr/>
        </p:nvSpPr>
        <p:spPr bwMode="auto">
          <a:xfrm>
            <a:off x="911225" y="23796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5</a:t>
            </a:r>
            <a:endParaRPr lang="en-US" dirty="0" smtClean="0">
              <a:solidFill>
                <a:prstClr val="black"/>
              </a:solidFill>
              <a:cs typeface="+mn-cs"/>
            </a:endParaRPr>
          </a:p>
        </p:txBody>
      </p:sp>
      <p:sp>
        <p:nvSpPr>
          <p:cNvPr id="99" name="Rectangle 30"/>
          <p:cNvSpPr>
            <a:spLocks noChangeArrowheads="1"/>
          </p:cNvSpPr>
          <p:nvPr/>
        </p:nvSpPr>
        <p:spPr bwMode="auto">
          <a:xfrm>
            <a:off x="2774950" y="2379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101" name="Rectangle 32"/>
          <p:cNvSpPr>
            <a:spLocks noChangeArrowheads="1"/>
          </p:cNvSpPr>
          <p:nvPr/>
        </p:nvSpPr>
        <p:spPr bwMode="auto">
          <a:xfrm>
            <a:off x="4811713" y="23796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103" name="Rectangle 34"/>
          <p:cNvSpPr>
            <a:spLocks noChangeArrowheads="1"/>
          </p:cNvSpPr>
          <p:nvPr/>
        </p:nvSpPr>
        <p:spPr bwMode="auto">
          <a:xfrm>
            <a:off x="911225" y="25860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a:t>
            </a:r>
            <a:endParaRPr lang="en-US" dirty="0" smtClean="0">
              <a:solidFill>
                <a:prstClr val="black"/>
              </a:solidFill>
              <a:cs typeface="+mn-cs"/>
            </a:endParaRPr>
          </a:p>
        </p:txBody>
      </p:sp>
      <p:sp>
        <p:nvSpPr>
          <p:cNvPr id="104" name="Rectangle 35"/>
          <p:cNvSpPr>
            <a:spLocks noChangeArrowheads="1"/>
          </p:cNvSpPr>
          <p:nvPr/>
        </p:nvSpPr>
        <p:spPr bwMode="auto">
          <a:xfrm>
            <a:off x="2593975" y="25860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6" name="Rectangle 37"/>
          <p:cNvSpPr>
            <a:spLocks noChangeArrowheads="1"/>
          </p:cNvSpPr>
          <p:nvPr/>
        </p:nvSpPr>
        <p:spPr bwMode="auto">
          <a:xfrm>
            <a:off x="4498975" y="25860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7" name="Rectangle 38"/>
          <p:cNvSpPr>
            <a:spLocks noChangeArrowheads="1"/>
          </p:cNvSpPr>
          <p:nvPr/>
        </p:nvSpPr>
        <p:spPr bwMode="auto">
          <a:xfrm>
            <a:off x="6538913" y="25860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8" name="Rectangle 39"/>
          <p:cNvSpPr>
            <a:spLocks noChangeArrowheads="1"/>
          </p:cNvSpPr>
          <p:nvPr/>
        </p:nvSpPr>
        <p:spPr bwMode="auto">
          <a:xfrm>
            <a:off x="5791200" y="1327150"/>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Double-Declining-Balance</a:t>
            </a:r>
            <a:endParaRPr lang="en-US" dirty="0" smtClean="0">
              <a:solidFill>
                <a:prstClr val="black"/>
              </a:solidFill>
              <a:cs typeface="+mn-cs"/>
            </a:endParaRPr>
          </a:p>
        </p:txBody>
      </p:sp>
      <p:sp>
        <p:nvSpPr>
          <p:cNvPr id="109" name="Rectangle 40"/>
          <p:cNvSpPr>
            <a:spLocks noChangeArrowheads="1"/>
          </p:cNvSpPr>
          <p:nvPr/>
        </p:nvSpPr>
        <p:spPr bwMode="auto">
          <a:xfrm>
            <a:off x="911225" y="665163"/>
            <a:ext cx="7058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Part 1.  A machine costing $22,000 with a five-year life and an estimated $2,000 salvage value is </a:t>
            </a:r>
            <a:endParaRPr lang="en-US" dirty="0" smtClean="0">
              <a:solidFill>
                <a:prstClr val="black"/>
              </a:solidFill>
              <a:cs typeface="+mn-cs"/>
            </a:endParaRPr>
          </a:p>
        </p:txBody>
      </p:sp>
      <p:sp>
        <p:nvSpPr>
          <p:cNvPr id="110" name="Rectangle 41"/>
          <p:cNvSpPr>
            <a:spLocks noChangeArrowheads="1"/>
          </p:cNvSpPr>
          <p:nvPr/>
        </p:nvSpPr>
        <p:spPr bwMode="auto">
          <a:xfrm>
            <a:off x="911225" y="860425"/>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installed on January 1. The factory manager estimates the machine will produce 1,000 units of product </a:t>
            </a:r>
            <a:endParaRPr lang="en-US" dirty="0" smtClean="0">
              <a:solidFill>
                <a:prstClr val="black"/>
              </a:solidFill>
              <a:cs typeface="+mn-cs"/>
            </a:endParaRPr>
          </a:p>
        </p:txBody>
      </p:sp>
      <p:sp>
        <p:nvSpPr>
          <p:cNvPr id="111" name="Rectangle 42"/>
          <p:cNvSpPr>
            <a:spLocks noChangeArrowheads="1"/>
          </p:cNvSpPr>
          <p:nvPr/>
        </p:nvSpPr>
        <p:spPr bwMode="auto">
          <a:xfrm>
            <a:off x="911225" y="1066800"/>
            <a:ext cx="984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during its life.</a:t>
            </a:r>
            <a:endParaRPr lang="en-US" dirty="0" smtClean="0">
              <a:solidFill>
                <a:prstClr val="black"/>
              </a:solidFill>
              <a:cs typeface="+mn-cs"/>
            </a:endParaRPr>
          </a:p>
        </p:txBody>
      </p:sp>
      <p:sp>
        <p:nvSpPr>
          <p:cNvPr id="117" name="Line 48"/>
          <p:cNvSpPr>
            <a:spLocks noChangeShapeType="1"/>
          </p:cNvSpPr>
          <p:nvPr/>
        </p:nvSpPr>
        <p:spPr bwMode="auto">
          <a:xfrm>
            <a:off x="2362200" y="2565400"/>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8" name="Rectangle 49"/>
          <p:cNvSpPr>
            <a:spLocks noChangeArrowheads="1"/>
          </p:cNvSpPr>
          <p:nvPr/>
        </p:nvSpPr>
        <p:spPr bwMode="auto">
          <a:xfrm>
            <a:off x="2362200" y="2565400"/>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9" name="Line 50"/>
          <p:cNvSpPr>
            <a:spLocks noChangeShapeType="1"/>
          </p:cNvSpPr>
          <p:nvPr/>
        </p:nvSpPr>
        <p:spPr bwMode="auto">
          <a:xfrm>
            <a:off x="4267200" y="25654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0" name="Rectangle 51"/>
          <p:cNvSpPr>
            <a:spLocks noChangeArrowheads="1"/>
          </p:cNvSpPr>
          <p:nvPr/>
        </p:nvSpPr>
        <p:spPr bwMode="auto">
          <a:xfrm>
            <a:off x="4267200" y="25654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1" name="Line 52"/>
          <p:cNvSpPr>
            <a:spLocks noChangeShapeType="1"/>
          </p:cNvSpPr>
          <p:nvPr/>
        </p:nvSpPr>
        <p:spPr bwMode="auto">
          <a:xfrm>
            <a:off x="2362200" y="2771775"/>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2" name="Rectangle 53"/>
          <p:cNvSpPr>
            <a:spLocks noChangeArrowheads="1"/>
          </p:cNvSpPr>
          <p:nvPr/>
        </p:nvSpPr>
        <p:spPr bwMode="auto">
          <a:xfrm>
            <a:off x="2362200" y="2771775"/>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3" name="Line 54"/>
          <p:cNvSpPr>
            <a:spLocks noChangeShapeType="1"/>
          </p:cNvSpPr>
          <p:nvPr/>
        </p:nvSpPr>
        <p:spPr bwMode="auto">
          <a:xfrm>
            <a:off x="2362200" y="2792413"/>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4" name="Rectangle 55"/>
          <p:cNvSpPr>
            <a:spLocks noChangeArrowheads="1"/>
          </p:cNvSpPr>
          <p:nvPr/>
        </p:nvSpPr>
        <p:spPr bwMode="auto">
          <a:xfrm>
            <a:off x="2362200" y="2792413"/>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5" name="Line 56"/>
          <p:cNvSpPr>
            <a:spLocks noChangeShapeType="1"/>
          </p:cNvSpPr>
          <p:nvPr/>
        </p:nvSpPr>
        <p:spPr bwMode="auto">
          <a:xfrm>
            <a:off x="4267200" y="277177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6" name="Rectangle 57"/>
          <p:cNvSpPr>
            <a:spLocks noChangeArrowheads="1"/>
          </p:cNvSpPr>
          <p:nvPr/>
        </p:nvSpPr>
        <p:spPr bwMode="auto">
          <a:xfrm>
            <a:off x="4267200" y="277177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7" name="Line 58"/>
          <p:cNvSpPr>
            <a:spLocks noChangeShapeType="1"/>
          </p:cNvSpPr>
          <p:nvPr/>
        </p:nvSpPr>
        <p:spPr bwMode="auto">
          <a:xfrm>
            <a:off x="4267200" y="279241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59"/>
          <p:cNvSpPr>
            <a:spLocks noChangeArrowheads="1"/>
          </p:cNvSpPr>
          <p:nvPr/>
        </p:nvSpPr>
        <p:spPr bwMode="auto">
          <a:xfrm>
            <a:off x="4267200" y="279241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60"/>
          <p:cNvSpPr>
            <a:spLocks noChangeArrowheads="1"/>
          </p:cNvSpPr>
          <p:nvPr/>
        </p:nvSpPr>
        <p:spPr bwMode="auto">
          <a:xfrm>
            <a:off x="862013" y="12954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Rectangle 61"/>
          <p:cNvSpPr>
            <a:spLocks noChangeArrowheads="1"/>
          </p:cNvSpPr>
          <p:nvPr/>
        </p:nvSpPr>
        <p:spPr bwMode="auto">
          <a:xfrm>
            <a:off x="8251825" y="13160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Rectangle 62"/>
          <p:cNvSpPr>
            <a:spLocks noChangeArrowheads="1"/>
          </p:cNvSpPr>
          <p:nvPr/>
        </p:nvSpPr>
        <p:spPr bwMode="auto">
          <a:xfrm>
            <a:off x="881063" y="1295400"/>
            <a:ext cx="7391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Rectangle 63"/>
          <p:cNvSpPr>
            <a:spLocks noChangeArrowheads="1"/>
          </p:cNvSpPr>
          <p:nvPr/>
        </p:nvSpPr>
        <p:spPr bwMode="auto">
          <a:xfrm>
            <a:off x="881063" y="1522413"/>
            <a:ext cx="73914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Line 64"/>
          <p:cNvSpPr>
            <a:spLocks noChangeShapeType="1"/>
          </p:cNvSpPr>
          <p:nvPr/>
        </p:nvSpPr>
        <p:spPr bwMode="auto">
          <a:xfrm>
            <a:off x="6096000" y="2565400"/>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Rectangle 65"/>
          <p:cNvSpPr>
            <a:spLocks noChangeArrowheads="1"/>
          </p:cNvSpPr>
          <p:nvPr/>
        </p:nvSpPr>
        <p:spPr bwMode="auto">
          <a:xfrm>
            <a:off x="6096000" y="2565400"/>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Line 66"/>
          <p:cNvSpPr>
            <a:spLocks noChangeShapeType="1"/>
          </p:cNvSpPr>
          <p:nvPr/>
        </p:nvSpPr>
        <p:spPr bwMode="auto">
          <a:xfrm>
            <a:off x="6096000" y="2771775"/>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Rectangle 67"/>
          <p:cNvSpPr>
            <a:spLocks noChangeArrowheads="1"/>
          </p:cNvSpPr>
          <p:nvPr/>
        </p:nvSpPr>
        <p:spPr bwMode="auto">
          <a:xfrm>
            <a:off x="6096000" y="2771775"/>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7" name="Line 68"/>
          <p:cNvSpPr>
            <a:spLocks noChangeShapeType="1"/>
          </p:cNvSpPr>
          <p:nvPr/>
        </p:nvSpPr>
        <p:spPr bwMode="auto">
          <a:xfrm>
            <a:off x="6096000" y="2792413"/>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Rectangle 69"/>
          <p:cNvSpPr>
            <a:spLocks noChangeArrowheads="1"/>
          </p:cNvSpPr>
          <p:nvPr/>
        </p:nvSpPr>
        <p:spPr bwMode="auto">
          <a:xfrm>
            <a:off x="6096000" y="2792413"/>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911225" y="2992438"/>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Double-Declining-Balance</a:t>
            </a:r>
            <a:endParaRPr lang="en-US" dirty="0" smtClean="0">
              <a:solidFill>
                <a:prstClr val="black"/>
              </a:solidFill>
              <a:cs typeface="+mn-cs"/>
            </a:endParaRPr>
          </a:p>
        </p:txBody>
      </p:sp>
      <p:sp>
        <p:nvSpPr>
          <p:cNvPr id="9" name="Rectangle 7"/>
          <p:cNvSpPr>
            <a:spLocks noChangeArrowheads="1"/>
          </p:cNvSpPr>
          <p:nvPr/>
        </p:nvSpPr>
        <p:spPr bwMode="auto">
          <a:xfrm>
            <a:off x="1809750" y="3414713"/>
            <a:ext cx="18653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Step 1:  Straight-line rate</a:t>
            </a:r>
            <a:endParaRPr lang="en-US" dirty="0" smtClean="0">
              <a:solidFill>
                <a:prstClr val="black"/>
              </a:solidFill>
              <a:cs typeface="+mn-cs"/>
            </a:endParaRPr>
          </a:p>
        </p:txBody>
      </p:sp>
      <p:sp>
        <p:nvSpPr>
          <p:cNvPr id="10" name="Rectangle 8"/>
          <p:cNvSpPr>
            <a:spLocks noChangeArrowheads="1"/>
          </p:cNvSpPr>
          <p:nvPr/>
        </p:nvSpPr>
        <p:spPr bwMode="auto">
          <a:xfrm>
            <a:off x="6507163" y="3414713"/>
            <a:ext cx="4841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a:t>
            </a:r>
            <a:endParaRPr lang="en-US" dirty="0" smtClean="0">
              <a:solidFill>
                <a:prstClr val="black"/>
              </a:solidFill>
              <a:cs typeface="+mn-cs"/>
            </a:endParaRPr>
          </a:p>
        </p:txBody>
      </p:sp>
      <p:sp>
        <p:nvSpPr>
          <p:cNvPr id="11" name="Rectangle 9"/>
          <p:cNvSpPr>
            <a:spLocks noChangeArrowheads="1"/>
          </p:cNvSpPr>
          <p:nvPr/>
        </p:nvSpPr>
        <p:spPr bwMode="auto">
          <a:xfrm>
            <a:off x="6507163" y="3590925"/>
            <a:ext cx="4143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 name="Rectangle 10"/>
          <p:cNvSpPr>
            <a:spLocks noChangeArrowheads="1"/>
          </p:cNvSpPr>
          <p:nvPr/>
        </p:nvSpPr>
        <p:spPr bwMode="auto">
          <a:xfrm>
            <a:off x="7908925" y="3414713"/>
            <a:ext cx="393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a:t>
            </a:r>
            <a:endParaRPr lang="en-US" dirty="0" smtClean="0">
              <a:solidFill>
                <a:prstClr val="black"/>
              </a:solidFill>
              <a:cs typeface="+mn-cs"/>
            </a:endParaRPr>
          </a:p>
        </p:txBody>
      </p:sp>
      <p:sp>
        <p:nvSpPr>
          <p:cNvPr id="13" name="Rectangle 11"/>
          <p:cNvSpPr>
            <a:spLocks noChangeArrowheads="1"/>
          </p:cNvSpPr>
          <p:nvPr/>
        </p:nvSpPr>
        <p:spPr bwMode="auto">
          <a:xfrm>
            <a:off x="6457950" y="3621088"/>
            <a:ext cx="604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 years</a:t>
            </a:r>
            <a:endParaRPr lang="en-US" dirty="0" smtClean="0">
              <a:solidFill>
                <a:prstClr val="black"/>
              </a:solidFill>
              <a:cs typeface="+mn-cs"/>
            </a:endParaRPr>
          </a:p>
        </p:txBody>
      </p:sp>
      <p:sp>
        <p:nvSpPr>
          <p:cNvPr id="14" name="Rectangle 12"/>
          <p:cNvSpPr>
            <a:spLocks noChangeArrowheads="1"/>
          </p:cNvSpPr>
          <p:nvPr/>
        </p:nvSpPr>
        <p:spPr bwMode="auto">
          <a:xfrm>
            <a:off x="7939088" y="3827463"/>
            <a:ext cx="282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x 2</a:t>
            </a:r>
            <a:endParaRPr lang="en-US" dirty="0" smtClean="0">
              <a:solidFill>
                <a:prstClr val="black"/>
              </a:solidFill>
              <a:cs typeface="+mn-cs"/>
            </a:endParaRPr>
          </a:p>
        </p:txBody>
      </p:sp>
      <p:sp>
        <p:nvSpPr>
          <p:cNvPr id="15" name="Rectangle 13"/>
          <p:cNvSpPr>
            <a:spLocks noChangeArrowheads="1"/>
          </p:cNvSpPr>
          <p:nvPr/>
        </p:nvSpPr>
        <p:spPr bwMode="auto">
          <a:xfrm>
            <a:off x="7939088" y="4003675"/>
            <a:ext cx="2016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 name="Rectangle 14"/>
          <p:cNvSpPr>
            <a:spLocks noChangeArrowheads="1"/>
          </p:cNvSpPr>
          <p:nvPr/>
        </p:nvSpPr>
        <p:spPr bwMode="auto">
          <a:xfrm>
            <a:off x="1809750" y="4033838"/>
            <a:ext cx="2692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Step 2:  Double the Straight-line rate</a:t>
            </a:r>
            <a:endParaRPr lang="en-US" dirty="0" smtClean="0">
              <a:solidFill>
                <a:prstClr val="black"/>
              </a:solidFill>
              <a:cs typeface="+mn-cs"/>
            </a:endParaRPr>
          </a:p>
        </p:txBody>
      </p:sp>
      <p:sp>
        <p:nvSpPr>
          <p:cNvPr id="17" name="Rectangle 15"/>
          <p:cNvSpPr>
            <a:spLocks noChangeArrowheads="1"/>
          </p:cNvSpPr>
          <p:nvPr/>
        </p:nvSpPr>
        <p:spPr bwMode="auto">
          <a:xfrm>
            <a:off x="6507163" y="4033838"/>
            <a:ext cx="4270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2</a:t>
            </a:r>
            <a:r>
              <a:rPr lang="en-US" sz="1300" dirty="0" smtClean="0">
                <a:solidFill>
                  <a:srgbClr val="000000"/>
                </a:solidFill>
                <a:cs typeface="+mn-cs"/>
              </a:rPr>
              <a:t>00%</a:t>
            </a:r>
            <a:endParaRPr lang="en-US" dirty="0" smtClean="0">
              <a:solidFill>
                <a:prstClr val="black"/>
              </a:solidFill>
              <a:cs typeface="+mn-cs"/>
            </a:endParaRPr>
          </a:p>
        </p:txBody>
      </p:sp>
      <p:sp>
        <p:nvSpPr>
          <p:cNvPr id="18" name="Rectangle 16"/>
          <p:cNvSpPr>
            <a:spLocks noChangeArrowheads="1"/>
          </p:cNvSpPr>
          <p:nvPr/>
        </p:nvSpPr>
        <p:spPr bwMode="auto">
          <a:xfrm>
            <a:off x="6507163" y="4210050"/>
            <a:ext cx="4143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 name="Rectangle 17"/>
          <p:cNvSpPr>
            <a:spLocks noChangeArrowheads="1"/>
          </p:cNvSpPr>
          <p:nvPr/>
        </p:nvSpPr>
        <p:spPr bwMode="auto">
          <a:xfrm>
            <a:off x="7908925" y="4116388"/>
            <a:ext cx="393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a:t>
            </a:r>
            <a:endParaRPr lang="en-US" dirty="0" smtClean="0">
              <a:solidFill>
                <a:prstClr val="black"/>
              </a:solidFill>
              <a:cs typeface="+mn-cs"/>
            </a:endParaRPr>
          </a:p>
        </p:txBody>
      </p:sp>
      <p:sp>
        <p:nvSpPr>
          <p:cNvPr id="20" name="Rectangle 18"/>
          <p:cNvSpPr>
            <a:spLocks noChangeArrowheads="1"/>
          </p:cNvSpPr>
          <p:nvPr/>
        </p:nvSpPr>
        <p:spPr bwMode="auto">
          <a:xfrm>
            <a:off x="6457950" y="4240213"/>
            <a:ext cx="604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 years</a:t>
            </a:r>
            <a:endParaRPr lang="en-US" dirty="0" smtClean="0">
              <a:solidFill>
                <a:prstClr val="black"/>
              </a:solidFill>
              <a:cs typeface="+mn-cs"/>
            </a:endParaRPr>
          </a:p>
        </p:txBody>
      </p:sp>
      <p:sp>
        <p:nvSpPr>
          <p:cNvPr id="21" name="Rectangle 19"/>
          <p:cNvSpPr>
            <a:spLocks noChangeArrowheads="1"/>
          </p:cNvSpPr>
          <p:nvPr/>
        </p:nvSpPr>
        <p:spPr bwMode="auto">
          <a:xfrm>
            <a:off x="1809750" y="4652963"/>
            <a:ext cx="5324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Step 3:  Depreciation expense = DDB rate x Beginning-period book value</a:t>
            </a:r>
            <a:endParaRPr lang="en-US" dirty="0" smtClean="0">
              <a:solidFill>
                <a:prstClr val="black"/>
              </a:solidFill>
              <a:cs typeface="+mn-cs"/>
            </a:endParaRPr>
          </a:p>
        </p:txBody>
      </p:sp>
      <p:sp>
        <p:nvSpPr>
          <p:cNvPr id="158" name="Rectangle 64"/>
          <p:cNvSpPr>
            <a:spLocks noChangeArrowheads="1"/>
          </p:cNvSpPr>
          <p:nvPr/>
        </p:nvSpPr>
        <p:spPr bwMode="auto">
          <a:xfrm>
            <a:off x="5156200" y="3414713"/>
            <a:ext cx="4841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a:t>
            </a:r>
            <a:endParaRPr lang="en-US" dirty="0" smtClean="0">
              <a:solidFill>
                <a:prstClr val="black"/>
              </a:solidFill>
              <a:cs typeface="+mn-cs"/>
            </a:endParaRPr>
          </a:p>
        </p:txBody>
      </p:sp>
      <p:sp>
        <p:nvSpPr>
          <p:cNvPr id="159" name="Rectangle 65"/>
          <p:cNvSpPr>
            <a:spLocks noChangeArrowheads="1"/>
          </p:cNvSpPr>
          <p:nvPr/>
        </p:nvSpPr>
        <p:spPr bwMode="auto">
          <a:xfrm>
            <a:off x="5156200" y="3590925"/>
            <a:ext cx="4143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0" name="Rectangle 66"/>
          <p:cNvSpPr>
            <a:spLocks noChangeArrowheads="1"/>
          </p:cNvSpPr>
          <p:nvPr/>
        </p:nvSpPr>
        <p:spPr bwMode="auto">
          <a:xfrm>
            <a:off x="4945063" y="3621088"/>
            <a:ext cx="938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EUL (years)</a:t>
            </a:r>
            <a:endParaRPr lang="en-US" dirty="0" smtClean="0">
              <a:solidFill>
                <a:prstClr val="black"/>
              </a:solidFill>
              <a:cs typeface="+mn-cs"/>
            </a:endParaRPr>
          </a:p>
        </p:txBody>
      </p:sp>
      <p:sp>
        <p:nvSpPr>
          <p:cNvPr id="161" name="Rectangle 67"/>
          <p:cNvSpPr>
            <a:spLocks noChangeArrowheads="1"/>
          </p:cNvSpPr>
          <p:nvPr/>
        </p:nvSpPr>
        <p:spPr bwMode="auto">
          <a:xfrm>
            <a:off x="4500563" y="3827463"/>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smtClean="0">
              <a:solidFill>
                <a:prstClr val="black"/>
              </a:solidFill>
              <a:cs typeface="+mn-cs"/>
            </a:endParaRPr>
          </a:p>
        </p:txBody>
      </p:sp>
      <p:sp>
        <p:nvSpPr>
          <p:cNvPr id="162" name="Rectangle 68"/>
          <p:cNvSpPr>
            <a:spLocks noChangeArrowheads="1"/>
          </p:cNvSpPr>
          <p:nvPr/>
        </p:nvSpPr>
        <p:spPr bwMode="auto">
          <a:xfrm>
            <a:off x="5156200" y="4033838"/>
            <a:ext cx="4841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a:t>
            </a:r>
            <a:endParaRPr lang="en-US" dirty="0" smtClean="0">
              <a:solidFill>
                <a:prstClr val="black"/>
              </a:solidFill>
              <a:cs typeface="+mn-cs"/>
            </a:endParaRPr>
          </a:p>
        </p:txBody>
      </p:sp>
      <p:sp>
        <p:nvSpPr>
          <p:cNvPr id="163" name="Rectangle 69"/>
          <p:cNvSpPr>
            <a:spLocks noChangeArrowheads="1"/>
          </p:cNvSpPr>
          <p:nvPr/>
        </p:nvSpPr>
        <p:spPr bwMode="auto">
          <a:xfrm>
            <a:off x="5156200" y="4210050"/>
            <a:ext cx="4143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4" name="Rectangle 70"/>
          <p:cNvSpPr>
            <a:spLocks noChangeArrowheads="1"/>
          </p:cNvSpPr>
          <p:nvPr/>
        </p:nvSpPr>
        <p:spPr bwMode="auto">
          <a:xfrm>
            <a:off x="4945063" y="4240213"/>
            <a:ext cx="938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EUL (years)</a:t>
            </a:r>
            <a:endParaRPr lang="en-US" dirty="0" smtClean="0">
              <a:solidFill>
                <a:prstClr val="black"/>
              </a:solidFill>
              <a:cs typeface="+mn-cs"/>
            </a:endParaRPr>
          </a:p>
        </p:txBody>
      </p:sp>
      <p:sp>
        <p:nvSpPr>
          <p:cNvPr id="80" name="Slide Number Placeholder 79"/>
          <p:cNvSpPr>
            <a:spLocks noGrp="1"/>
          </p:cNvSpPr>
          <p:nvPr>
            <p:ph type="sldNum" sz="quarter" idx="12"/>
          </p:nvPr>
        </p:nvSpPr>
        <p:spPr/>
        <p:txBody>
          <a:bodyPr/>
          <a:lstStyle/>
          <a:p>
            <a:pPr>
              <a:defRPr/>
            </a:pPr>
            <a:fld id="{ECA9E106-E22F-48F7-B1AF-3FA3604330AF}" type="slidenum">
              <a:rPr lang="en-US" smtClean="0"/>
              <a:pPr>
                <a:defRPr/>
              </a:pPr>
              <a:t>35</a:t>
            </a:fld>
            <a:endParaRPr lang="en-US" dirty="0"/>
          </a:p>
        </p:txBody>
      </p:sp>
      <p:sp>
        <p:nvSpPr>
          <p:cNvPr id="82" name="Rounded Rectangle 81"/>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Explain depreciation for partial years and changes in estimates.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fade">
                                      <p:cBhvr>
                                        <p:cTn id="10" dur="500"/>
                                        <p:tgtEl>
                                          <p:spTgt spid="1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fade">
                                      <p:cBhvr>
                                        <p:cTn id="13" dur="500"/>
                                        <p:tgtEl>
                                          <p:spTgt spid="1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0"/>
                                        </p:tgtEl>
                                        <p:attrNameLst>
                                          <p:attrName>style.visibility</p:attrName>
                                        </p:attrNameLst>
                                      </p:cBhvr>
                                      <p:to>
                                        <p:strVal val="visible"/>
                                      </p:to>
                                    </p:set>
                                    <p:animEffect transition="in" filter="fade">
                                      <p:cBhvr>
                                        <p:cTn id="16" dur="500"/>
                                        <p:tgtEl>
                                          <p:spTgt spid="1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2"/>
                                        </p:tgtEl>
                                        <p:attrNameLst>
                                          <p:attrName>style.visibility</p:attrName>
                                        </p:attrNameLst>
                                      </p:cBhvr>
                                      <p:to>
                                        <p:strVal val="visible"/>
                                      </p:to>
                                    </p:set>
                                    <p:animEffect transition="in" filter="fade">
                                      <p:cBhvr>
                                        <p:cTn id="45" dur="500"/>
                                        <p:tgtEl>
                                          <p:spTgt spid="1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3"/>
                                        </p:tgtEl>
                                        <p:attrNameLst>
                                          <p:attrName>style.visibility</p:attrName>
                                        </p:attrNameLst>
                                      </p:cBhvr>
                                      <p:to>
                                        <p:strVal val="visible"/>
                                      </p:to>
                                    </p:set>
                                    <p:animEffect transition="in" filter="fade">
                                      <p:cBhvr>
                                        <p:cTn id="48" dur="500"/>
                                        <p:tgtEl>
                                          <p:spTgt spid="1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4"/>
                                        </p:tgtEl>
                                        <p:attrNameLst>
                                          <p:attrName>style.visibility</p:attrName>
                                        </p:attrNameLst>
                                      </p:cBhvr>
                                      <p:to>
                                        <p:strVal val="visible"/>
                                      </p:to>
                                    </p:set>
                                    <p:animEffect transition="in" filter="fade">
                                      <p:cBhvr>
                                        <p:cTn id="51" dur="500"/>
                                        <p:tgtEl>
                                          <p:spTgt spid="1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p:bldP spid="14" grpId="0"/>
      <p:bldP spid="15" grpId="0" animBg="1"/>
      <p:bldP spid="16" grpId="0"/>
      <p:bldP spid="17" grpId="0"/>
      <p:bldP spid="18" grpId="0" animBg="1"/>
      <p:bldP spid="19" grpId="0"/>
      <p:bldP spid="20" grpId="0"/>
      <p:bldP spid="21" grpId="0"/>
      <p:bldP spid="158" grpId="0"/>
      <p:bldP spid="159" grpId="0" animBg="1"/>
      <p:bldP spid="160" grpId="0"/>
      <p:bldP spid="162" grpId="0"/>
      <p:bldP spid="163" grpId="0" animBg="1"/>
      <p:bldP spid="16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60"/>
          <p:cNvSpPr>
            <a:spLocks noChangeArrowheads="1"/>
          </p:cNvSpPr>
          <p:nvPr/>
        </p:nvSpPr>
        <p:spPr bwMode="auto">
          <a:xfrm>
            <a:off x="5681663" y="4651375"/>
            <a:ext cx="511175" cy="200025"/>
          </a:xfrm>
          <a:prstGeom prst="rect">
            <a:avLst/>
          </a:prstGeom>
          <a:solidFill>
            <a:srgbClr val="FF0000"/>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20,289</a:t>
            </a:r>
            <a:endParaRPr lang="en-US" dirty="0" smtClean="0">
              <a:solidFill>
                <a:prstClr val="black"/>
              </a:solidFill>
              <a:cs typeface="+mn-cs"/>
            </a:endParaRPr>
          </a:p>
        </p:txBody>
      </p:sp>
      <p:sp>
        <p:nvSpPr>
          <p:cNvPr id="154" name="Rectangle 60"/>
          <p:cNvSpPr>
            <a:spLocks noChangeArrowheads="1"/>
          </p:cNvSpPr>
          <p:nvPr/>
        </p:nvSpPr>
        <p:spPr bwMode="auto">
          <a:xfrm>
            <a:off x="5681663" y="4651375"/>
            <a:ext cx="565150"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46" name="Rectangle 52"/>
          <p:cNvSpPr>
            <a:spLocks noChangeArrowheads="1"/>
          </p:cNvSpPr>
          <p:nvPr/>
        </p:nvSpPr>
        <p:spPr bwMode="auto">
          <a:xfrm>
            <a:off x="3962400" y="4651375"/>
            <a:ext cx="474663"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1,140</a:t>
            </a:r>
            <a:endParaRPr lang="en-US" dirty="0" smtClean="0">
              <a:solidFill>
                <a:prstClr val="black"/>
              </a:solidFill>
              <a:cs typeface="+mn-cs"/>
            </a:endParaRPr>
          </a:p>
        </p:txBody>
      </p:sp>
      <p:sp>
        <p:nvSpPr>
          <p:cNvPr id="152" name="Rectangle 58"/>
          <p:cNvSpPr>
            <a:spLocks noChangeArrowheads="1"/>
          </p:cNvSpPr>
          <p:nvPr/>
        </p:nvSpPr>
        <p:spPr bwMode="auto">
          <a:xfrm>
            <a:off x="3962400" y="4651375"/>
            <a:ext cx="419100" cy="200025"/>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851</a:t>
            </a:r>
            <a:endParaRPr lang="en-US" dirty="0" smtClean="0">
              <a:solidFill>
                <a:prstClr val="black"/>
              </a:solidFill>
              <a:cs typeface="+mn-cs"/>
            </a:endParaRPr>
          </a:p>
        </p:txBody>
      </p:sp>
      <p:sp>
        <p:nvSpPr>
          <p:cNvPr id="153" name="Rectangle 59"/>
          <p:cNvSpPr>
            <a:spLocks noChangeArrowheads="1"/>
          </p:cNvSpPr>
          <p:nvPr/>
        </p:nvSpPr>
        <p:spPr bwMode="auto">
          <a:xfrm>
            <a:off x="6669088" y="4651375"/>
            <a:ext cx="474662" cy="227013"/>
          </a:xfrm>
          <a:prstGeom prst="rect">
            <a:avLst/>
          </a:prstGeom>
          <a:solidFill>
            <a:srgbClr val="FF0000"/>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1,711</a:t>
            </a:r>
            <a:endParaRPr lang="en-US" dirty="0" smtClean="0">
              <a:solidFill>
                <a:prstClr val="black"/>
              </a:solidFill>
              <a:cs typeface="+mn-cs"/>
            </a:endParaRPr>
          </a:p>
        </p:txBody>
      </p:sp>
      <p:sp>
        <p:nvSpPr>
          <p:cNvPr id="155" name="Rectangle 61"/>
          <p:cNvSpPr>
            <a:spLocks noChangeArrowheads="1"/>
          </p:cNvSpPr>
          <p:nvPr/>
        </p:nvSpPr>
        <p:spPr bwMode="auto">
          <a:xfrm>
            <a:off x="6669088" y="4651375"/>
            <a:ext cx="474662"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10-2 SOLUTION</a:t>
            </a:r>
            <a:endParaRPr lang="en-US" b="1" dirty="0">
              <a:solidFill>
                <a:prstClr val="white"/>
              </a:solidFill>
            </a:endParaRPr>
          </a:p>
        </p:txBody>
      </p:sp>
      <p:sp>
        <p:nvSpPr>
          <p:cNvPr id="74" name="Rectangle 5"/>
          <p:cNvSpPr>
            <a:spLocks noChangeArrowheads="1"/>
          </p:cNvSpPr>
          <p:nvPr/>
        </p:nvSpPr>
        <p:spPr bwMode="auto">
          <a:xfrm>
            <a:off x="871538" y="1306513"/>
            <a:ext cx="7400925"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5" name="Rectangle 6"/>
          <p:cNvSpPr>
            <a:spLocks noChangeArrowheads="1"/>
          </p:cNvSpPr>
          <p:nvPr/>
        </p:nvSpPr>
        <p:spPr bwMode="auto">
          <a:xfrm>
            <a:off x="911225" y="132715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Year</a:t>
            </a:r>
            <a:endParaRPr lang="en-US" dirty="0" smtClean="0">
              <a:solidFill>
                <a:prstClr val="black"/>
              </a:solidFill>
              <a:cs typeface="+mn-cs"/>
            </a:endParaRPr>
          </a:p>
        </p:txBody>
      </p:sp>
      <p:sp>
        <p:nvSpPr>
          <p:cNvPr id="76" name="Rectangle 7"/>
          <p:cNvSpPr>
            <a:spLocks noChangeArrowheads="1"/>
          </p:cNvSpPr>
          <p:nvPr/>
        </p:nvSpPr>
        <p:spPr bwMode="auto">
          <a:xfrm>
            <a:off x="2401888" y="1327150"/>
            <a:ext cx="1079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Straight-Line</a:t>
            </a:r>
            <a:endParaRPr lang="en-US" dirty="0" smtClean="0">
              <a:solidFill>
                <a:prstClr val="black"/>
              </a:solidFill>
              <a:cs typeface="+mn-cs"/>
            </a:endParaRPr>
          </a:p>
        </p:txBody>
      </p:sp>
      <p:sp>
        <p:nvSpPr>
          <p:cNvPr id="77" name="Rectangle 8"/>
          <p:cNvSpPr>
            <a:spLocks noChangeArrowheads="1"/>
          </p:cNvSpPr>
          <p:nvPr/>
        </p:nvSpPr>
        <p:spPr bwMode="auto">
          <a:xfrm>
            <a:off x="3962400" y="1327150"/>
            <a:ext cx="159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Units-of-Production</a:t>
            </a:r>
            <a:endParaRPr lang="en-US" dirty="0" smtClean="0">
              <a:solidFill>
                <a:prstClr val="black"/>
              </a:solidFill>
              <a:cs typeface="+mn-cs"/>
            </a:endParaRPr>
          </a:p>
        </p:txBody>
      </p:sp>
      <p:sp>
        <p:nvSpPr>
          <p:cNvPr id="78" name="Rectangle 9"/>
          <p:cNvSpPr>
            <a:spLocks noChangeArrowheads="1"/>
          </p:cNvSpPr>
          <p:nvPr/>
        </p:nvSpPr>
        <p:spPr bwMode="auto">
          <a:xfrm>
            <a:off x="911225" y="15541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1</a:t>
            </a:r>
            <a:endParaRPr lang="en-US" dirty="0" smtClean="0">
              <a:solidFill>
                <a:prstClr val="black"/>
              </a:solidFill>
              <a:cs typeface="+mn-cs"/>
            </a:endParaRPr>
          </a:p>
        </p:txBody>
      </p:sp>
      <p:sp>
        <p:nvSpPr>
          <p:cNvPr id="79" name="Rectangle 10"/>
          <p:cNvSpPr>
            <a:spLocks noChangeArrowheads="1"/>
          </p:cNvSpPr>
          <p:nvPr/>
        </p:nvSpPr>
        <p:spPr bwMode="auto">
          <a:xfrm>
            <a:off x="2684463" y="15541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81" name="Rectangle 12"/>
          <p:cNvSpPr>
            <a:spLocks noChangeArrowheads="1"/>
          </p:cNvSpPr>
          <p:nvPr/>
        </p:nvSpPr>
        <p:spPr bwMode="auto">
          <a:xfrm>
            <a:off x="4591050" y="15541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82" name="Rectangle 13"/>
          <p:cNvSpPr>
            <a:spLocks noChangeArrowheads="1"/>
          </p:cNvSpPr>
          <p:nvPr/>
        </p:nvSpPr>
        <p:spPr bwMode="auto">
          <a:xfrm>
            <a:off x="6630988" y="15541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$8,800</a:t>
            </a:r>
            <a:endParaRPr lang="en-US" dirty="0" smtClean="0">
              <a:solidFill>
                <a:prstClr val="black"/>
              </a:solidFill>
              <a:cs typeface="+mn-cs"/>
            </a:endParaRPr>
          </a:p>
        </p:txBody>
      </p:sp>
      <p:sp>
        <p:nvSpPr>
          <p:cNvPr id="83" name="Rectangle 14"/>
          <p:cNvSpPr>
            <a:spLocks noChangeArrowheads="1"/>
          </p:cNvSpPr>
          <p:nvPr/>
        </p:nvSpPr>
        <p:spPr bwMode="auto">
          <a:xfrm>
            <a:off x="911225" y="176053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2</a:t>
            </a:r>
            <a:endParaRPr lang="en-US" dirty="0" smtClean="0">
              <a:solidFill>
                <a:prstClr val="black"/>
              </a:solidFill>
              <a:cs typeface="+mn-cs"/>
            </a:endParaRPr>
          </a:p>
        </p:txBody>
      </p:sp>
      <p:sp>
        <p:nvSpPr>
          <p:cNvPr id="84" name="Rectangle 15"/>
          <p:cNvSpPr>
            <a:spLocks noChangeArrowheads="1"/>
          </p:cNvSpPr>
          <p:nvPr/>
        </p:nvSpPr>
        <p:spPr bwMode="auto">
          <a:xfrm>
            <a:off x="2774950" y="17605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86" name="Rectangle 17"/>
          <p:cNvSpPr>
            <a:spLocks noChangeArrowheads="1"/>
          </p:cNvSpPr>
          <p:nvPr/>
        </p:nvSpPr>
        <p:spPr bwMode="auto">
          <a:xfrm>
            <a:off x="4681538" y="17605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8,000</a:t>
            </a:r>
            <a:endParaRPr lang="en-US" dirty="0" smtClean="0">
              <a:solidFill>
                <a:prstClr val="black"/>
              </a:solidFill>
              <a:cs typeface="+mn-cs"/>
            </a:endParaRPr>
          </a:p>
        </p:txBody>
      </p:sp>
      <p:sp>
        <p:nvSpPr>
          <p:cNvPr id="87" name="Rectangle 18"/>
          <p:cNvSpPr>
            <a:spLocks noChangeArrowheads="1"/>
          </p:cNvSpPr>
          <p:nvPr/>
        </p:nvSpPr>
        <p:spPr bwMode="auto">
          <a:xfrm>
            <a:off x="6721475" y="17605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5,280</a:t>
            </a:r>
            <a:endParaRPr lang="en-US" dirty="0" smtClean="0">
              <a:solidFill>
                <a:prstClr val="black"/>
              </a:solidFill>
              <a:cs typeface="+mn-cs"/>
            </a:endParaRPr>
          </a:p>
        </p:txBody>
      </p:sp>
      <p:sp>
        <p:nvSpPr>
          <p:cNvPr id="88" name="Rectangle 19"/>
          <p:cNvSpPr>
            <a:spLocks noChangeArrowheads="1"/>
          </p:cNvSpPr>
          <p:nvPr/>
        </p:nvSpPr>
        <p:spPr bwMode="auto">
          <a:xfrm>
            <a:off x="911225" y="196691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3</a:t>
            </a:r>
            <a:endParaRPr lang="en-US" dirty="0" smtClean="0">
              <a:solidFill>
                <a:prstClr val="black"/>
              </a:solidFill>
              <a:cs typeface="+mn-cs"/>
            </a:endParaRPr>
          </a:p>
        </p:txBody>
      </p:sp>
      <p:sp>
        <p:nvSpPr>
          <p:cNvPr id="89" name="Rectangle 20"/>
          <p:cNvSpPr>
            <a:spLocks noChangeArrowheads="1"/>
          </p:cNvSpPr>
          <p:nvPr/>
        </p:nvSpPr>
        <p:spPr bwMode="auto">
          <a:xfrm>
            <a:off x="2774950" y="19669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91" name="Rectangle 22"/>
          <p:cNvSpPr>
            <a:spLocks noChangeArrowheads="1"/>
          </p:cNvSpPr>
          <p:nvPr/>
        </p:nvSpPr>
        <p:spPr bwMode="auto">
          <a:xfrm>
            <a:off x="4681538" y="19669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6,000</a:t>
            </a:r>
            <a:endParaRPr lang="en-US" dirty="0" smtClean="0">
              <a:solidFill>
                <a:prstClr val="black"/>
              </a:solidFill>
              <a:cs typeface="+mn-cs"/>
            </a:endParaRPr>
          </a:p>
        </p:txBody>
      </p:sp>
      <p:sp>
        <p:nvSpPr>
          <p:cNvPr id="92" name="Rectangle 23"/>
          <p:cNvSpPr>
            <a:spLocks noChangeArrowheads="1"/>
          </p:cNvSpPr>
          <p:nvPr/>
        </p:nvSpPr>
        <p:spPr bwMode="auto">
          <a:xfrm>
            <a:off x="6721475" y="19669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3,168</a:t>
            </a:r>
            <a:endParaRPr lang="en-US" dirty="0" smtClean="0">
              <a:solidFill>
                <a:prstClr val="black"/>
              </a:solidFill>
              <a:cs typeface="+mn-cs"/>
            </a:endParaRPr>
          </a:p>
        </p:txBody>
      </p:sp>
      <p:sp>
        <p:nvSpPr>
          <p:cNvPr id="93" name="Rectangle 24"/>
          <p:cNvSpPr>
            <a:spLocks noChangeArrowheads="1"/>
          </p:cNvSpPr>
          <p:nvPr/>
        </p:nvSpPr>
        <p:spPr bwMode="auto">
          <a:xfrm>
            <a:off x="911225" y="217328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4</a:t>
            </a:r>
            <a:endParaRPr lang="en-US" dirty="0" smtClean="0">
              <a:solidFill>
                <a:prstClr val="black"/>
              </a:solidFill>
              <a:cs typeface="+mn-cs"/>
            </a:endParaRPr>
          </a:p>
        </p:txBody>
      </p:sp>
      <p:sp>
        <p:nvSpPr>
          <p:cNvPr id="94" name="Rectangle 25"/>
          <p:cNvSpPr>
            <a:spLocks noChangeArrowheads="1"/>
          </p:cNvSpPr>
          <p:nvPr/>
        </p:nvSpPr>
        <p:spPr bwMode="auto">
          <a:xfrm>
            <a:off x="2774950" y="21732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96" name="Rectangle 27"/>
          <p:cNvSpPr>
            <a:spLocks noChangeArrowheads="1"/>
          </p:cNvSpPr>
          <p:nvPr/>
        </p:nvSpPr>
        <p:spPr bwMode="auto">
          <a:xfrm>
            <a:off x="4681538" y="21732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1,600</a:t>
            </a:r>
            <a:endParaRPr lang="en-US" dirty="0" smtClean="0">
              <a:solidFill>
                <a:prstClr val="black"/>
              </a:solidFill>
              <a:cs typeface="+mn-cs"/>
            </a:endParaRPr>
          </a:p>
        </p:txBody>
      </p:sp>
      <p:sp>
        <p:nvSpPr>
          <p:cNvPr id="97" name="Rectangle 28"/>
          <p:cNvSpPr>
            <a:spLocks noChangeArrowheads="1"/>
          </p:cNvSpPr>
          <p:nvPr/>
        </p:nvSpPr>
        <p:spPr bwMode="auto">
          <a:xfrm>
            <a:off x="6721475" y="21732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1,901</a:t>
            </a:r>
            <a:endParaRPr lang="en-US" dirty="0" smtClean="0">
              <a:solidFill>
                <a:prstClr val="black"/>
              </a:solidFill>
              <a:cs typeface="+mn-cs"/>
            </a:endParaRPr>
          </a:p>
        </p:txBody>
      </p:sp>
      <p:sp>
        <p:nvSpPr>
          <p:cNvPr id="98" name="Rectangle 29"/>
          <p:cNvSpPr>
            <a:spLocks noChangeArrowheads="1"/>
          </p:cNvSpPr>
          <p:nvPr/>
        </p:nvSpPr>
        <p:spPr bwMode="auto">
          <a:xfrm>
            <a:off x="911225" y="2379663"/>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5</a:t>
            </a:r>
            <a:endParaRPr lang="en-US" dirty="0" smtClean="0">
              <a:solidFill>
                <a:prstClr val="black"/>
              </a:solidFill>
              <a:cs typeface="+mn-cs"/>
            </a:endParaRPr>
          </a:p>
        </p:txBody>
      </p:sp>
      <p:sp>
        <p:nvSpPr>
          <p:cNvPr id="99" name="Rectangle 30"/>
          <p:cNvSpPr>
            <a:spLocks noChangeArrowheads="1"/>
          </p:cNvSpPr>
          <p:nvPr/>
        </p:nvSpPr>
        <p:spPr bwMode="auto">
          <a:xfrm>
            <a:off x="2774950" y="2379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101" name="Rectangle 32"/>
          <p:cNvSpPr>
            <a:spLocks noChangeArrowheads="1"/>
          </p:cNvSpPr>
          <p:nvPr/>
        </p:nvSpPr>
        <p:spPr bwMode="auto">
          <a:xfrm>
            <a:off x="4811713" y="23796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102" name="Rectangle 33"/>
          <p:cNvSpPr>
            <a:spLocks noChangeArrowheads="1"/>
          </p:cNvSpPr>
          <p:nvPr/>
        </p:nvSpPr>
        <p:spPr bwMode="auto">
          <a:xfrm>
            <a:off x="6851650" y="23796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851</a:t>
            </a:r>
            <a:endParaRPr lang="en-US" dirty="0" smtClean="0">
              <a:solidFill>
                <a:prstClr val="black"/>
              </a:solidFill>
              <a:cs typeface="+mn-cs"/>
            </a:endParaRPr>
          </a:p>
        </p:txBody>
      </p:sp>
      <p:sp>
        <p:nvSpPr>
          <p:cNvPr id="103" name="Rectangle 34"/>
          <p:cNvSpPr>
            <a:spLocks noChangeArrowheads="1"/>
          </p:cNvSpPr>
          <p:nvPr/>
        </p:nvSpPr>
        <p:spPr bwMode="auto">
          <a:xfrm>
            <a:off x="911225" y="25860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a:t>
            </a:r>
            <a:endParaRPr lang="en-US" dirty="0" smtClean="0">
              <a:solidFill>
                <a:prstClr val="black"/>
              </a:solidFill>
              <a:cs typeface="+mn-cs"/>
            </a:endParaRPr>
          </a:p>
        </p:txBody>
      </p:sp>
      <p:sp>
        <p:nvSpPr>
          <p:cNvPr id="104" name="Rectangle 35"/>
          <p:cNvSpPr>
            <a:spLocks noChangeArrowheads="1"/>
          </p:cNvSpPr>
          <p:nvPr/>
        </p:nvSpPr>
        <p:spPr bwMode="auto">
          <a:xfrm>
            <a:off x="2593975" y="25860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6" name="Rectangle 37"/>
          <p:cNvSpPr>
            <a:spLocks noChangeArrowheads="1"/>
          </p:cNvSpPr>
          <p:nvPr/>
        </p:nvSpPr>
        <p:spPr bwMode="auto">
          <a:xfrm>
            <a:off x="4498975" y="25860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7" name="Rectangle 38"/>
          <p:cNvSpPr>
            <a:spLocks noChangeArrowheads="1"/>
          </p:cNvSpPr>
          <p:nvPr/>
        </p:nvSpPr>
        <p:spPr bwMode="auto">
          <a:xfrm>
            <a:off x="6538913" y="25860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08" name="Rectangle 39"/>
          <p:cNvSpPr>
            <a:spLocks noChangeArrowheads="1"/>
          </p:cNvSpPr>
          <p:nvPr/>
        </p:nvSpPr>
        <p:spPr bwMode="auto">
          <a:xfrm>
            <a:off x="5791200" y="1327150"/>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Double-Declining-Balance</a:t>
            </a:r>
            <a:endParaRPr lang="en-US" dirty="0" smtClean="0">
              <a:solidFill>
                <a:prstClr val="black"/>
              </a:solidFill>
              <a:cs typeface="+mn-cs"/>
            </a:endParaRPr>
          </a:p>
        </p:txBody>
      </p:sp>
      <p:sp>
        <p:nvSpPr>
          <p:cNvPr id="109" name="Rectangle 40"/>
          <p:cNvSpPr>
            <a:spLocks noChangeArrowheads="1"/>
          </p:cNvSpPr>
          <p:nvPr/>
        </p:nvSpPr>
        <p:spPr bwMode="auto">
          <a:xfrm>
            <a:off x="911225" y="665163"/>
            <a:ext cx="7058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Part 1.  A machine costing $22,000 with a five-year life and an estimated $2,000 salvage value is </a:t>
            </a:r>
            <a:endParaRPr lang="en-US" dirty="0" smtClean="0">
              <a:solidFill>
                <a:prstClr val="black"/>
              </a:solidFill>
              <a:cs typeface="+mn-cs"/>
            </a:endParaRPr>
          </a:p>
        </p:txBody>
      </p:sp>
      <p:sp>
        <p:nvSpPr>
          <p:cNvPr id="110" name="Rectangle 41"/>
          <p:cNvSpPr>
            <a:spLocks noChangeArrowheads="1"/>
          </p:cNvSpPr>
          <p:nvPr/>
        </p:nvSpPr>
        <p:spPr bwMode="auto">
          <a:xfrm>
            <a:off x="911225" y="860425"/>
            <a:ext cx="75596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installed on January 1. The factory manager estimates the machine will produce 1,000 units of product </a:t>
            </a:r>
            <a:endParaRPr lang="en-US" dirty="0" smtClean="0">
              <a:solidFill>
                <a:prstClr val="black"/>
              </a:solidFill>
              <a:cs typeface="+mn-cs"/>
            </a:endParaRPr>
          </a:p>
        </p:txBody>
      </p:sp>
      <p:sp>
        <p:nvSpPr>
          <p:cNvPr id="111" name="Rectangle 42"/>
          <p:cNvSpPr>
            <a:spLocks noChangeArrowheads="1"/>
          </p:cNvSpPr>
          <p:nvPr/>
        </p:nvSpPr>
        <p:spPr bwMode="auto">
          <a:xfrm>
            <a:off x="911225" y="1066800"/>
            <a:ext cx="984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during its life.</a:t>
            </a:r>
            <a:endParaRPr lang="en-US" dirty="0" smtClean="0">
              <a:solidFill>
                <a:prstClr val="black"/>
              </a:solidFill>
              <a:cs typeface="+mn-cs"/>
            </a:endParaRPr>
          </a:p>
        </p:txBody>
      </p:sp>
      <p:sp>
        <p:nvSpPr>
          <p:cNvPr id="117" name="Line 48"/>
          <p:cNvSpPr>
            <a:spLocks noChangeShapeType="1"/>
          </p:cNvSpPr>
          <p:nvPr/>
        </p:nvSpPr>
        <p:spPr bwMode="auto">
          <a:xfrm>
            <a:off x="2362200" y="2565400"/>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8" name="Rectangle 49"/>
          <p:cNvSpPr>
            <a:spLocks noChangeArrowheads="1"/>
          </p:cNvSpPr>
          <p:nvPr/>
        </p:nvSpPr>
        <p:spPr bwMode="auto">
          <a:xfrm>
            <a:off x="2362200" y="2565400"/>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9" name="Line 50"/>
          <p:cNvSpPr>
            <a:spLocks noChangeShapeType="1"/>
          </p:cNvSpPr>
          <p:nvPr/>
        </p:nvSpPr>
        <p:spPr bwMode="auto">
          <a:xfrm>
            <a:off x="4267200" y="25654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0" name="Rectangle 51"/>
          <p:cNvSpPr>
            <a:spLocks noChangeArrowheads="1"/>
          </p:cNvSpPr>
          <p:nvPr/>
        </p:nvSpPr>
        <p:spPr bwMode="auto">
          <a:xfrm>
            <a:off x="4267200" y="25654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1" name="Line 52"/>
          <p:cNvSpPr>
            <a:spLocks noChangeShapeType="1"/>
          </p:cNvSpPr>
          <p:nvPr/>
        </p:nvSpPr>
        <p:spPr bwMode="auto">
          <a:xfrm>
            <a:off x="2362200" y="2771775"/>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2" name="Rectangle 53"/>
          <p:cNvSpPr>
            <a:spLocks noChangeArrowheads="1"/>
          </p:cNvSpPr>
          <p:nvPr/>
        </p:nvSpPr>
        <p:spPr bwMode="auto">
          <a:xfrm>
            <a:off x="2362200" y="2771775"/>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3" name="Line 54"/>
          <p:cNvSpPr>
            <a:spLocks noChangeShapeType="1"/>
          </p:cNvSpPr>
          <p:nvPr/>
        </p:nvSpPr>
        <p:spPr bwMode="auto">
          <a:xfrm>
            <a:off x="2362200" y="2792413"/>
            <a:ext cx="9064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4" name="Rectangle 55"/>
          <p:cNvSpPr>
            <a:spLocks noChangeArrowheads="1"/>
          </p:cNvSpPr>
          <p:nvPr/>
        </p:nvSpPr>
        <p:spPr bwMode="auto">
          <a:xfrm>
            <a:off x="2362200" y="2792413"/>
            <a:ext cx="906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5" name="Line 56"/>
          <p:cNvSpPr>
            <a:spLocks noChangeShapeType="1"/>
          </p:cNvSpPr>
          <p:nvPr/>
        </p:nvSpPr>
        <p:spPr bwMode="auto">
          <a:xfrm>
            <a:off x="4267200" y="277177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6" name="Rectangle 57"/>
          <p:cNvSpPr>
            <a:spLocks noChangeArrowheads="1"/>
          </p:cNvSpPr>
          <p:nvPr/>
        </p:nvSpPr>
        <p:spPr bwMode="auto">
          <a:xfrm>
            <a:off x="4267200" y="277177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7" name="Line 58"/>
          <p:cNvSpPr>
            <a:spLocks noChangeShapeType="1"/>
          </p:cNvSpPr>
          <p:nvPr/>
        </p:nvSpPr>
        <p:spPr bwMode="auto">
          <a:xfrm>
            <a:off x="4267200" y="279241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59"/>
          <p:cNvSpPr>
            <a:spLocks noChangeArrowheads="1"/>
          </p:cNvSpPr>
          <p:nvPr/>
        </p:nvSpPr>
        <p:spPr bwMode="auto">
          <a:xfrm>
            <a:off x="4267200" y="279241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60"/>
          <p:cNvSpPr>
            <a:spLocks noChangeArrowheads="1"/>
          </p:cNvSpPr>
          <p:nvPr/>
        </p:nvSpPr>
        <p:spPr bwMode="auto">
          <a:xfrm>
            <a:off x="862013" y="12954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Rectangle 61"/>
          <p:cNvSpPr>
            <a:spLocks noChangeArrowheads="1"/>
          </p:cNvSpPr>
          <p:nvPr/>
        </p:nvSpPr>
        <p:spPr bwMode="auto">
          <a:xfrm>
            <a:off x="8251825" y="13160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Rectangle 62"/>
          <p:cNvSpPr>
            <a:spLocks noChangeArrowheads="1"/>
          </p:cNvSpPr>
          <p:nvPr/>
        </p:nvSpPr>
        <p:spPr bwMode="auto">
          <a:xfrm>
            <a:off x="881063" y="1295400"/>
            <a:ext cx="7391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Rectangle 63"/>
          <p:cNvSpPr>
            <a:spLocks noChangeArrowheads="1"/>
          </p:cNvSpPr>
          <p:nvPr/>
        </p:nvSpPr>
        <p:spPr bwMode="auto">
          <a:xfrm>
            <a:off x="881063" y="1522413"/>
            <a:ext cx="73914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Line 64"/>
          <p:cNvSpPr>
            <a:spLocks noChangeShapeType="1"/>
          </p:cNvSpPr>
          <p:nvPr/>
        </p:nvSpPr>
        <p:spPr bwMode="auto">
          <a:xfrm>
            <a:off x="6096000" y="2565400"/>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Rectangle 65"/>
          <p:cNvSpPr>
            <a:spLocks noChangeArrowheads="1"/>
          </p:cNvSpPr>
          <p:nvPr/>
        </p:nvSpPr>
        <p:spPr bwMode="auto">
          <a:xfrm>
            <a:off x="6096000" y="2565400"/>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Line 66"/>
          <p:cNvSpPr>
            <a:spLocks noChangeShapeType="1"/>
          </p:cNvSpPr>
          <p:nvPr/>
        </p:nvSpPr>
        <p:spPr bwMode="auto">
          <a:xfrm>
            <a:off x="6096000" y="2771775"/>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Rectangle 67"/>
          <p:cNvSpPr>
            <a:spLocks noChangeArrowheads="1"/>
          </p:cNvSpPr>
          <p:nvPr/>
        </p:nvSpPr>
        <p:spPr bwMode="auto">
          <a:xfrm>
            <a:off x="6096000" y="2771775"/>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7" name="Line 68"/>
          <p:cNvSpPr>
            <a:spLocks noChangeShapeType="1"/>
          </p:cNvSpPr>
          <p:nvPr/>
        </p:nvSpPr>
        <p:spPr bwMode="auto">
          <a:xfrm>
            <a:off x="6096000" y="2792413"/>
            <a:ext cx="1119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Rectangle 69"/>
          <p:cNvSpPr>
            <a:spLocks noChangeArrowheads="1"/>
          </p:cNvSpPr>
          <p:nvPr/>
        </p:nvSpPr>
        <p:spPr bwMode="auto">
          <a:xfrm>
            <a:off x="6096000" y="2792413"/>
            <a:ext cx="11191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5"/>
          <p:cNvSpPr>
            <a:spLocks noChangeArrowheads="1"/>
          </p:cNvSpPr>
          <p:nvPr/>
        </p:nvSpPr>
        <p:spPr bwMode="auto">
          <a:xfrm>
            <a:off x="1768475" y="3362325"/>
            <a:ext cx="5394325"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911225" y="2992438"/>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Double-Declining-Balance</a:t>
            </a:r>
            <a:endParaRPr lang="en-US" dirty="0" smtClean="0">
              <a:solidFill>
                <a:prstClr val="black"/>
              </a:solidFill>
              <a:cs typeface="+mn-cs"/>
            </a:endParaRPr>
          </a:p>
        </p:txBody>
      </p:sp>
      <p:sp>
        <p:nvSpPr>
          <p:cNvPr id="22" name="Rectangle 20"/>
          <p:cNvSpPr>
            <a:spLocks noChangeArrowheads="1"/>
          </p:cNvSpPr>
          <p:nvPr/>
        </p:nvSpPr>
        <p:spPr bwMode="auto">
          <a:xfrm>
            <a:off x="1828800" y="3382963"/>
            <a:ext cx="866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Beginning</a:t>
            </a:r>
            <a:endParaRPr lang="en-US" dirty="0" smtClean="0">
              <a:solidFill>
                <a:prstClr val="black"/>
              </a:solidFill>
              <a:cs typeface="+mn-cs"/>
            </a:endParaRPr>
          </a:p>
        </p:txBody>
      </p:sp>
      <p:sp>
        <p:nvSpPr>
          <p:cNvPr id="23" name="Rectangle 21"/>
          <p:cNvSpPr>
            <a:spLocks noChangeArrowheads="1"/>
          </p:cNvSpPr>
          <p:nvPr/>
        </p:nvSpPr>
        <p:spPr bwMode="auto">
          <a:xfrm>
            <a:off x="2938463" y="3382963"/>
            <a:ext cx="4238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DDB</a:t>
            </a:r>
            <a:endParaRPr lang="en-US" dirty="0" smtClean="0">
              <a:solidFill>
                <a:prstClr val="black"/>
              </a:solidFill>
              <a:cs typeface="+mn-cs"/>
            </a:endParaRPr>
          </a:p>
        </p:txBody>
      </p:sp>
      <p:sp>
        <p:nvSpPr>
          <p:cNvPr id="24" name="Rectangle 22"/>
          <p:cNvSpPr>
            <a:spLocks noChangeArrowheads="1"/>
          </p:cNvSpPr>
          <p:nvPr/>
        </p:nvSpPr>
        <p:spPr bwMode="auto">
          <a:xfrm>
            <a:off x="3533775" y="3382963"/>
            <a:ext cx="1058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Depreciation</a:t>
            </a:r>
            <a:endParaRPr lang="en-US" dirty="0" smtClean="0">
              <a:solidFill>
                <a:prstClr val="black"/>
              </a:solidFill>
              <a:cs typeface="+mn-cs"/>
            </a:endParaRPr>
          </a:p>
        </p:txBody>
      </p:sp>
      <p:sp>
        <p:nvSpPr>
          <p:cNvPr id="25" name="Rectangle 23"/>
          <p:cNvSpPr>
            <a:spLocks noChangeArrowheads="1"/>
          </p:cNvSpPr>
          <p:nvPr/>
        </p:nvSpPr>
        <p:spPr bwMode="auto">
          <a:xfrm>
            <a:off x="5308600" y="3382963"/>
            <a:ext cx="1098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Accumulated</a:t>
            </a:r>
            <a:endParaRPr lang="en-US" dirty="0" smtClean="0">
              <a:solidFill>
                <a:prstClr val="black"/>
              </a:solidFill>
              <a:cs typeface="+mn-cs"/>
            </a:endParaRPr>
          </a:p>
        </p:txBody>
      </p:sp>
      <p:sp>
        <p:nvSpPr>
          <p:cNvPr id="26" name="Rectangle 24"/>
          <p:cNvSpPr>
            <a:spLocks noChangeArrowheads="1"/>
          </p:cNvSpPr>
          <p:nvPr/>
        </p:nvSpPr>
        <p:spPr bwMode="auto">
          <a:xfrm>
            <a:off x="6507163" y="3382963"/>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Book</a:t>
            </a:r>
            <a:endParaRPr lang="en-US" dirty="0" smtClean="0">
              <a:solidFill>
                <a:prstClr val="black"/>
              </a:solidFill>
              <a:cs typeface="+mn-cs"/>
            </a:endParaRPr>
          </a:p>
        </p:txBody>
      </p:sp>
      <p:sp>
        <p:nvSpPr>
          <p:cNvPr id="27" name="Rectangle 25"/>
          <p:cNvSpPr>
            <a:spLocks noChangeArrowheads="1"/>
          </p:cNvSpPr>
          <p:nvPr/>
        </p:nvSpPr>
        <p:spPr bwMode="auto">
          <a:xfrm>
            <a:off x="1809750" y="3600450"/>
            <a:ext cx="9572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Book Value</a:t>
            </a:r>
            <a:endParaRPr lang="en-US" dirty="0" smtClean="0">
              <a:solidFill>
                <a:prstClr val="black"/>
              </a:solidFill>
              <a:cs typeface="+mn-cs"/>
            </a:endParaRPr>
          </a:p>
        </p:txBody>
      </p:sp>
      <p:sp>
        <p:nvSpPr>
          <p:cNvPr id="28" name="Rectangle 26"/>
          <p:cNvSpPr>
            <a:spLocks noChangeArrowheads="1"/>
          </p:cNvSpPr>
          <p:nvPr/>
        </p:nvSpPr>
        <p:spPr bwMode="auto">
          <a:xfrm>
            <a:off x="2947988" y="3600450"/>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Rate</a:t>
            </a:r>
            <a:endParaRPr lang="en-US" dirty="0" smtClean="0">
              <a:solidFill>
                <a:prstClr val="black"/>
              </a:solidFill>
              <a:cs typeface="+mn-cs"/>
            </a:endParaRPr>
          </a:p>
        </p:txBody>
      </p:sp>
      <p:sp>
        <p:nvSpPr>
          <p:cNvPr id="29" name="Rectangle 27"/>
          <p:cNvSpPr>
            <a:spLocks noChangeArrowheads="1"/>
          </p:cNvSpPr>
          <p:nvPr/>
        </p:nvSpPr>
        <p:spPr bwMode="auto">
          <a:xfrm>
            <a:off x="3684588" y="3600450"/>
            <a:ext cx="746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Expense</a:t>
            </a:r>
            <a:endParaRPr lang="en-US" dirty="0" smtClean="0">
              <a:solidFill>
                <a:prstClr val="black"/>
              </a:solidFill>
              <a:cs typeface="+mn-cs"/>
            </a:endParaRPr>
          </a:p>
        </p:txBody>
      </p:sp>
      <p:sp>
        <p:nvSpPr>
          <p:cNvPr id="30" name="Rectangle 28"/>
          <p:cNvSpPr>
            <a:spLocks noChangeArrowheads="1"/>
          </p:cNvSpPr>
          <p:nvPr/>
        </p:nvSpPr>
        <p:spPr bwMode="auto">
          <a:xfrm>
            <a:off x="5327650" y="3600450"/>
            <a:ext cx="1058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Depreciation</a:t>
            </a:r>
            <a:endParaRPr lang="en-US" dirty="0" smtClean="0">
              <a:solidFill>
                <a:prstClr val="black"/>
              </a:solidFill>
              <a:cs typeface="+mn-cs"/>
            </a:endParaRPr>
          </a:p>
        </p:txBody>
      </p:sp>
      <p:sp>
        <p:nvSpPr>
          <p:cNvPr id="31" name="Rectangle 29"/>
          <p:cNvSpPr>
            <a:spLocks noChangeArrowheads="1"/>
          </p:cNvSpPr>
          <p:nvPr/>
        </p:nvSpPr>
        <p:spPr bwMode="auto">
          <a:xfrm>
            <a:off x="6497638" y="3600450"/>
            <a:ext cx="514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Value</a:t>
            </a:r>
            <a:endParaRPr lang="en-US" dirty="0" smtClean="0">
              <a:solidFill>
                <a:prstClr val="black"/>
              </a:solidFill>
              <a:cs typeface="+mn-cs"/>
            </a:endParaRPr>
          </a:p>
        </p:txBody>
      </p:sp>
      <p:sp>
        <p:nvSpPr>
          <p:cNvPr id="64" name="Rectangle 30"/>
          <p:cNvSpPr>
            <a:spLocks noChangeArrowheads="1"/>
          </p:cNvSpPr>
          <p:nvPr/>
        </p:nvSpPr>
        <p:spPr bwMode="auto">
          <a:xfrm>
            <a:off x="1284288" y="3825875"/>
            <a:ext cx="544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1</a:t>
            </a:r>
            <a:endParaRPr lang="en-US" dirty="0" smtClean="0">
              <a:solidFill>
                <a:prstClr val="black"/>
              </a:solidFill>
              <a:cs typeface="+mn-cs"/>
            </a:endParaRPr>
          </a:p>
        </p:txBody>
      </p:sp>
      <p:sp>
        <p:nvSpPr>
          <p:cNvPr id="65" name="Rectangle 31"/>
          <p:cNvSpPr>
            <a:spLocks noChangeArrowheads="1"/>
          </p:cNvSpPr>
          <p:nvPr/>
        </p:nvSpPr>
        <p:spPr bwMode="auto">
          <a:xfrm>
            <a:off x="2000250" y="382587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$22,000</a:t>
            </a:r>
            <a:endParaRPr lang="en-US" dirty="0" smtClean="0">
              <a:solidFill>
                <a:prstClr val="black"/>
              </a:solidFill>
              <a:cs typeface="+mn-cs"/>
            </a:endParaRPr>
          </a:p>
        </p:txBody>
      </p:sp>
      <p:sp>
        <p:nvSpPr>
          <p:cNvPr id="66" name="Rectangle 32"/>
          <p:cNvSpPr>
            <a:spLocks noChangeArrowheads="1"/>
          </p:cNvSpPr>
          <p:nvPr/>
        </p:nvSpPr>
        <p:spPr bwMode="auto">
          <a:xfrm>
            <a:off x="3211513" y="3825875"/>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a:t>
            </a:r>
            <a:endParaRPr lang="en-US" dirty="0" smtClean="0">
              <a:solidFill>
                <a:prstClr val="black"/>
              </a:solidFill>
              <a:cs typeface="+mn-cs"/>
            </a:endParaRPr>
          </a:p>
        </p:txBody>
      </p:sp>
      <p:sp>
        <p:nvSpPr>
          <p:cNvPr id="68" name="Rectangle 33"/>
          <p:cNvSpPr>
            <a:spLocks noChangeArrowheads="1"/>
          </p:cNvSpPr>
          <p:nvPr/>
        </p:nvSpPr>
        <p:spPr bwMode="auto">
          <a:xfrm>
            <a:off x="3886200" y="38258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$8,800</a:t>
            </a:r>
            <a:endParaRPr lang="en-US" dirty="0" smtClean="0">
              <a:solidFill>
                <a:prstClr val="black"/>
              </a:solidFill>
              <a:cs typeface="+mn-cs"/>
            </a:endParaRPr>
          </a:p>
        </p:txBody>
      </p:sp>
      <p:sp>
        <p:nvSpPr>
          <p:cNvPr id="69" name="Rectangle 34"/>
          <p:cNvSpPr>
            <a:spLocks noChangeArrowheads="1"/>
          </p:cNvSpPr>
          <p:nvPr/>
        </p:nvSpPr>
        <p:spPr bwMode="auto">
          <a:xfrm>
            <a:off x="5681663" y="38258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$8,800</a:t>
            </a:r>
            <a:endParaRPr lang="en-US" dirty="0" smtClean="0">
              <a:solidFill>
                <a:prstClr val="black"/>
              </a:solidFill>
              <a:cs typeface="+mn-cs"/>
            </a:endParaRPr>
          </a:p>
        </p:txBody>
      </p:sp>
      <p:sp>
        <p:nvSpPr>
          <p:cNvPr id="70" name="Rectangle 35"/>
          <p:cNvSpPr>
            <a:spLocks noChangeArrowheads="1"/>
          </p:cNvSpPr>
          <p:nvPr/>
        </p:nvSpPr>
        <p:spPr bwMode="auto">
          <a:xfrm>
            <a:off x="6488113" y="3825875"/>
            <a:ext cx="6556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$13,200</a:t>
            </a:r>
            <a:endParaRPr lang="en-US" dirty="0" smtClean="0">
              <a:solidFill>
                <a:prstClr val="black"/>
              </a:solidFill>
              <a:cs typeface="+mn-cs"/>
            </a:endParaRPr>
          </a:p>
        </p:txBody>
      </p:sp>
      <p:sp>
        <p:nvSpPr>
          <p:cNvPr id="71" name="Rectangle 36"/>
          <p:cNvSpPr>
            <a:spLocks noChangeArrowheads="1"/>
          </p:cNvSpPr>
          <p:nvPr/>
        </p:nvSpPr>
        <p:spPr bwMode="auto">
          <a:xfrm>
            <a:off x="1284288" y="4032250"/>
            <a:ext cx="544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2</a:t>
            </a:r>
            <a:endParaRPr lang="en-US" dirty="0" smtClean="0">
              <a:solidFill>
                <a:prstClr val="black"/>
              </a:solidFill>
              <a:cs typeface="+mn-cs"/>
            </a:endParaRPr>
          </a:p>
        </p:txBody>
      </p:sp>
      <p:sp>
        <p:nvSpPr>
          <p:cNvPr id="72" name="Rectangle 37"/>
          <p:cNvSpPr>
            <a:spLocks noChangeArrowheads="1"/>
          </p:cNvSpPr>
          <p:nvPr/>
        </p:nvSpPr>
        <p:spPr bwMode="auto">
          <a:xfrm>
            <a:off x="2092325" y="40322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13,200</a:t>
            </a:r>
            <a:endParaRPr lang="en-US" dirty="0" smtClean="0">
              <a:solidFill>
                <a:prstClr val="black"/>
              </a:solidFill>
              <a:cs typeface="+mn-cs"/>
            </a:endParaRPr>
          </a:p>
        </p:txBody>
      </p:sp>
      <p:sp>
        <p:nvSpPr>
          <p:cNvPr id="73" name="Rectangle 38"/>
          <p:cNvSpPr>
            <a:spLocks noChangeArrowheads="1"/>
          </p:cNvSpPr>
          <p:nvPr/>
        </p:nvSpPr>
        <p:spPr bwMode="auto">
          <a:xfrm>
            <a:off x="3211513" y="4032250"/>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a:t>
            </a:r>
            <a:endParaRPr lang="en-US" dirty="0" smtClean="0">
              <a:solidFill>
                <a:prstClr val="black"/>
              </a:solidFill>
              <a:cs typeface="+mn-cs"/>
            </a:endParaRPr>
          </a:p>
        </p:txBody>
      </p:sp>
      <p:sp>
        <p:nvSpPr>
          <p:cNvPr id="80" name="Rectangle 39"/>
          <p:cNvSpPr>
            <a:spLocks noChangeArrowheads="1"/>
          </p:cNvSpPr>
          <p:nvPr/>
        </p:nvSpPr>
        <p:spPr bwMode="auto">
          <a:xfrm>
            <a:off x="3976688" y="40322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5,280</a:t>
            </a:r>
            <a:endParaRPr lang="en-US" dirty="0" smtClean="0">
              <a:solidFill>
                <a:prstClr val="black"/>
              </a:solidFill>
              <a:cs typeface="+mn-cs"/>
            </a:endParaRPr>
          </a:p>
        </p:txBody>
      </p:sp>
      <p:sp>
        <p:nvSpPr>
          <p:cNvPr id="85" name="Rectangle 40"/>
          <p:cNvSpPr>
            <a:spLocks noChangeArrowheads="1"/>
          </p:cNvSpPr>
          <p:nvPr/>
        </p:nvSpPr>
        <p:spPr bwMode="auto">
          <a:xfrm>
            <a:off x="5681663" y="40322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14,080</a:t>
            </a:r>
            <a:endParaRPr lang="en-US" dirty="0" smtClean="0">
              <a:solidFill>
                <a:prstClr val="black"/>
              </a:solidFill>
              <a:cs typeface="+mn-cs"/>
            </a:endParaRPr>
          </a:p>
        </p:txBody>
      </p:sp>
      <p:sp>
        <p:nvSpPr>
          <p:cNvPr id="90" name="Rectangle 41"/>
          <p:cNvSpPr>
            <a:spLocks noChangeArrowheads="1"/>
          </p:cNvSpPr>
          <p:nvPr/>
        </p:nvSpPr>
        <p:spPr bwMode="auto">
          <a:xfrm>
            <a:off x="6669088" y="40322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7,920</a:t>
            </a:r>
            <a:endParaRPr lang="en-US" dirty="0" smtClean="0">
              <a:solidFill>
                <a:prstClr val="black"/>
              </a:solidFill>
              <a:cs typeface="+mn-cs"/>
            </a:endParaRPr>
          </a:p>
        </p:txBody>
      </p:sp>
      <p:sp>
        <p:nvSpPr>
          <p:cNvPr id="95" name="Rectangle 42"/>
          <p:cNvSpPr>
            <a:spLocks noChangeArrowheads="1"/>
          </p:cNvSpPr>
          <p:nvPr/>
        </p:nvSpPr>
        <p:spPr bwMode="auto">
          <a:xfrm>
            <a:off x="1284288" y="4238625"/>
            <a:ext cx="544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3</a:t>
            </a:r>
            <a:endParaRPr lang="en-US" dirty="0" smtClean="0">
              <a:solidFill>
                <a:prstClr val="black"/>
              </a:solidFill>
              <a:cs typeface="+mn-cs"/>
            </a:endParaRPr>
          </a:p>
        </p:txBody>
      </p:sp>
      <p:sp>
        <p:nvSpPr>
          <p:cNvPr id="100" name="Rectangle 43"/>
          <p:cNvSpPr>
            <a:spLocks noChangeArrowheads="1"/>
          </p:cNvSpPr>
          <p:nvPr/>
        </p:nvSpPr>
        <p:spPr bwMode="auto">
          <a:xfrm>
            <a:off x="2182813" y="42386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7,920</a:t>
            </a:r>
            <a:endParaRPr lang="en-US" dirty="0" smtClean="0">
              <a:solidFill>
                <a:prstClr val="black"/>
              </a:solidFill>
              <a:cs typeface="+mn-cs"/>
            </a:endParaRPr>
          </a:p>
        </p:txBody>
      </p:sp>
      <p:sp>
        <p:nvSpPr>
          <p:cNvPr id="105" name="Rectangle 44"/>
          <p:cNvSpPr>
            <a:spLocks noChangeArrowheads="1"/>
          </p:cNvSpPr>
          <p:nvPr/>
        </p:nvSpPr>
        <p:spPr bwMode="auto">
          <a:xfrm>
            <a:off x="3211513" y="4238625"/>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a:t>
            </a:r>
            <a:endParaRPr lang="en-US" dirty="0" smtClean="0">
              <a:solidFill>
                <a:prstClr val="black"/>
              </a:solidFill>
              <a:cs typeface="+mn-cs"/>
            </a:endParaRPr>
          </a:p>
        </p:txBody>
      </p:sp>
      <p:sp>
        <p:nvSpPr>
          <p:cNvPr id="139" name="Rectangle 45"/>
          <p:cNvSpPr>
            <a:spLocks noChangeArrowheads="1"/>
          </p:cNvSpPr>
          <p:nvPr/>
        </p:nvSpPr>
        <p:spPr bwMode="auto">
          <a:xfrm>
            <a:off x="3976688" y="42386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3,168</a:t>
            </a:r>
            <a:endParaRPr lang="en-US" dirty="0" smtClean="0">
              <a:solidFill>
                <a:prstClr val="black"/>
              </a:solidFill>
              <a:cs typeface="+mn-cs"/>
            </a:endParaRPr>
          </a:p>
        </p:txBody>
      </p:sp>
      <p:sp>
        <p:nvSpPr>
          <p:cNvPr id="140" name="Rectangle 46"/>
          <p:cNvSpPr>
            <a:spLocks noChangeArrowheads="1"/>
          </p:cNvSpPr>
          <p:nvPr/>
        </p:nvSpPr>
        <p:spPr bwMode="auto">
          <a:xfrm>
            <a:off x="5681663" y="42386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17,248</a:t>
            </a:r>
            <a:endParaRPr lang="en-US" dirty="0" smtClean="0">
              <a:solidFill>
                <a:prstClr val="black"/>
              </a:solidFill>
              <a:cs typeface="+mn-cs"/>
            </a:endParaRPr>
          </a:p>
        </p:txBody>
      </p:sp>
      <p:sp>
        <p:nvSpPr>
          <p:cNvPr id="141" name="Rectangle 47"/>
          <p:cNvSpPr>
            <a:spLocks noChangeArrowheads="1"/>
          </p:cNvSpPr>
          <p:nvPr/>
        </p:nvSpPr>
        <p:spPr bwMode="auto">
          <a:xfrm>
            <a:off x="6669088" y="42386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4,752</a:t>
            </a:r>
            <a:endParaRPr lang="en-US" dirty="0" smtClean="0">
              <a:solidFill>
                <a:prstClr val="black"/>
              </a:solidFill>
              <a:cs typeface="+mn-cs"/>
            </a:endParaRPr>
          </a:p>
        </p:txBody>
      </p:sp>
      <p:sp>
        <p:nvSpPr>
          <p:cNvPr id="142" name="Rectangle 48"/>
          <p:cNvSpPr>
            <a:spLocks noChangeArrowheads="1"/>
          </p:cNvSpPr>
          <p:nvPr/>
        </p:nvSpPr>
        <p:spPr bwMode="auto">
          <a:xfrm>
            <a:off x="1284288" y="4445000"/>
            <a:ext cx="544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4</a:t>
            </a:r>
            <a:endParaRPr lang="en-US" dirty="0" smtClean="0">
              <a:solidFill>
                <a:prstClr val="black"/>
              </a:solidFill>
              <a:cs typeface="+mn-cs"/>
            </a:endParaRPr>
          </a:p>
        </p:txBody>
      </p:sp>
      <p:sp>
        <p:nvSpPr>
          <p:cNvPr id="143" name="Rectangle 49"/>
          <p:cNvSpPr>
            <a:spLocks noChangeArrowheads="1"/>
          </p:cNvSpPr>
          <p:nvPr/>
        </p:nvSpPr>
        <p:spPr bwMode="auto">
          <a:xfrm>
            <a:off x="2182813" y="44450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4,752</a:t>
            </a:r>
            <a:endParaRPr lang="en-US" dirty="0" smtClean="0">
              <a:solidFill>
                <a:prstClr val="black"/>
              </a:solidFill>
              <a:cs typeface="+mn-cs"/>
            </a:endParaRPr>
          </a:p>
        </p:txBody>
      </p:sp>
      <p:sp>
        <p:nvSpPr>
          <p:cNvPr id="144" name="Rectangle 50"/>
          <p:cNvSpPr>
            <a:spLocks noChangeArrowheads="1"/>
          </p:cNvSpPr>
          <p:nvPr/>
        </p:nvSpPr>
        <p:spPr bwMode="auto">
          <a:xfrm>
            <a:off x="3211513" y="4445000"/>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a:t>
            </a:r>
            <a:endParaRPr lang="en-US" dirty="0" smtClean="0">
              <a:solidFill>
                <a:prstClr val="black"/>
              </a:solidFill>
              <a:cs typeface="+mn-cs"/>
            </a:endParaRPr>
          </a:p>
        </p:txBody>
      </p:sp>
      <p:sp>
        <p:nvSpPr>
          <p:cNvPr id="145" name="Rectangle 51"/>
          <p:cNvSpPr>
            <a:spLocks noChangeArrowheads="1"/>
          </p:cNvSpPr>
          <p:nvPr/>
        </p:nvSpPr>
        <p:spPr bwMode="auto">
          <a:xfrm>
            <a:off x="3976688" y="4445000"/>
            <a:ext cx="474662"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1,901</a:t>
            </a:r>
            <a:endParaRPr lang="en-US" dirty="0" smtClean="0">
              <a:solidFill>
                <a:prstClr val="black"/>
              </a:solidFill>
              <a:cs typeface="+mn-cs"/>
            </a:endParaRPr>
          </a:p>
        </p:txBody>
      </p:sp>
      <p:sp>
        <p:nvSpPr>
          <p:cNvPr id="147" name="Rectangle 53"/>
          <p:cNvSpPr>
            <a:spLocks noChangeArrowheads="1"/>
          </p:cNvSpPr>
          <p:nvPr/>
        </p:nvSpPr>
        <p:spPr bwMode="auto">
          <a:xfrm>
            <a:off x="5681663" y="44450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19,149</a:t>
            </a:r>
            <a:endParaRPr lang="en-US" dirty="0" smtClean="0">
              <a:solidFill>
                <a:prstClr val="black"/>
              </a:solidFill>
              <a:cs typeface="+mn-cs"/>
            </a:endParaRPr>
          </a:p>
        </p:txBody>
      </p:sp>
      <p:sp>
        <p:nvSpPr>
          <p:cNvPr id="148" name="Rectangle 54"/>
          <p:cNvSpPr>
            <a:spLocks noChangeArrowheads="1"/>
          </p:cNvSpPr>
          <p:nvPr/>
        </p:nvSpPr>
        <p:spPr bwMode="auto">
          <a:xfrm>
            <a:off x="6669088" y="4445000"/>
            <a:ext cx="474662" cy="227013"/>
          </a:xfrm>
          <a:prstGeom prst="rect">
            <a:avLst/>
          </a:prstGeom>
          <a:solidFill>
            <a:schemeClr val="bg1"/>
          </a:solid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2,851</a:t>
            </a:r>
            <a:endParaRPr lang="en-US" dirty="0" smtClean="0">
              <a:solidFill>
                <a:prstClr val="black"/>
              </a:solidFill>
              <a:cs typeface="+mn-cs"/>
            </a:endParaRPr>
          </a:p>
        </p:txBody>
      </p:sp>
      <p:sp>
        <p:nvSpPr>
          <p:cNvPr id="149" name="Rectangle 55"/>
          <p:cNvSpPr>
            <a:spLocks noChangeArrowheads="1"/>
          </p:cNvSpPr>
          <p:nvPr/>
        </p:nvSpPr>
        <p:spPr bwMode="auto">
          <a:xfrm>
            <a:off x="1284288" y="4651375"/>
            <a:ext cx="544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 5</a:t>
            </a:r>
            <a:endParaRPr lang="en-US" dirty="0" smtClean="0">
              <a:solidFill>
                <a:prstClr val="black"/>
              </a:solidFill>
              <a:cs typeface="+mn-cs"/>
            </a:endParaRPr>
          </a:p>
        </p:txBody>
      </p:sp>
      <p:sp>
        <p:nvSpPr>
          <p:cNvPr id="150" name="Rectangle 56"/>
          <p:cNvSpPr>
            <a:spLocks noChangeArrowheads="1"/>
          </p:cNvSpPr>
          <p:nvPr/>
        </p:nvSpPr>
        <p:spPr bwMode="auto">
          <a:xfrm>
            <a:off x="2182813" y="465137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2,851</a:t>
            </a:r>
            <a:endParaRPr lang="en-US" dirty="0" smtClean="0">
              <a:solidFill>
                <a:prstClr val="black"/>
              </a:solidFill>
              <a:cs typeface="+mn-cs"/>
            </a:endParaRPr>
          </a:p>
        </p:txBody>
      </p:sp>
      <p:sp>
        <p:nvSpPr>
          <p:cNvPr id="151" name="Rectangle 57"/>
          <p:cNvSpPr>
            <a:spLocks noChangeArrowheads="1"/>
          </p:cNvSpPr>
          <p:nvPr/>
        </p:nvSpPr>
        <p:spPr bwMode="auto">
          <a:xfrm>
            <a:off x="3211513" y="4651375"/>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a:t>
            </a:r>
            <a:endParaRPr lang="en-US" dirty="0" smtClean="0">
              <a:solidFill>
                <a:prstClr val="black"/>
              </a:solidFill>
              <a:cs typeface="+mn-cs"/>
            </a:endParaRPr>
          </a:p>
        </p:txBody>
      </p:sp>
      <p:sp>
        <p:nvSpPr>
          <p:cNvPr id="156" name="Rectangle 62"/>
          <p:cNvSpPr>
            <a:spLocks noChangeArrowheads="1"/>
          </p:cNvSpPr>
          <p:nvPr/>
        </p:nvSpPr>
        <p:spPr bwMode="auto">
          <a:xfrm>
            <a:off x="1395413" y="4857750"/>
            <a:ext cx="4333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a:t>
            </a:r>
            <a:endParaRPr lang="en-US" dirty="0" smtClean="0">
              <a:solidFill>
                <a:prstClr val="black"/>
              </a:solidFill>
              <a:cs typeface="+mn-cs"/>
            </a:endParaRPr>
          </a:p>
        </p:txBody>
      </p:sp>
      <p:sp>
        <p:nvSpPr>
          <p:cNvPr id="157" name="Rectangle 63"/>
          <p:cNvSpPr>
            <a:spLocks noChangeArrowheads="1"/>
          </p:cNvSpPr>
          <p:nvPr/>
        </p:nvSpPr>
        <p:spPr bwMode="auto">
          <a:xfrm>
            <a:off x="3795713" y="4857750"/>
            <a:ext cx="6556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a:t>
            </a:r>
            <a:endParaRPr lang="en-US" dirty="0" smtClean="0">
              <a:solidFill>
                <a:prstClr val="black"/>
              </a:solidFill>
              <a:cs typeface="+mn-cs"/>
            </a:endParaRPr>
          </a:p>
        </p:txBody>
      </p:sp>
      <p:sp>
        <p:nvSpPr>
          <p:cNvPr id="165" name="Rectangle 71"/>
          <p:cNvSpPr>
            <a:spLocks noChangeArrowheads="1"/>
          </p:cNvSpPr>
          <p:nvPr/>
        </p:nvSpPr>
        <p:spPr bwMode="auto">
          <a:xfrm>
            <a:off x="1758950" y="3352800"/>
            <a:ext cx="20638"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6" name="Rectangle 72"/>
          <p:cNvSpPr>
            <a:spLocks noChangeArrowheads="1"/>
          </p:cNvSpPr>
          <p:nvPr/>
        </p:nvSpPr>
        <p:spPr bwMode="auto">
          <a:xfrm>
            <a:off x="7143750" y="3373438"/>
            <a:ext cx="19050" cy="442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7" name="Rectangle 73"/>
          <p:cNvSpPr>
            <a:spLocks noChangeArrowheads="1"/>
          </p:cNvSpPr>
          <p:nvPr/>
        </p:nvSpPr>
        <p:spPr bwMode="auto">
          <a:xfrm>
            <a:off x="1779588" y="3352800"/>
            <a:ext cx="538321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Rectangle 74"/>
          <p:cNvSpPr>
            <a:spLocks noChangeArrowheads="1"/>
          </p:cNvSpPr>
          <p:nvPr/>
        </p:nvSpPr>
        <p:spPr bwMode="auto">
          <a:xfrm>
            <a:off x="1779588" y="3795713"/>
            <a:ext cx="53832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Line 75"/>
          <p:cNvSpPr>
            <a:spLocks noChangeShapeType="1"/>
          </p:cNvSpPr>
          <p:nvPr/>
        </p:nvSpPr>
        <p:spPr bwMode="auto">
          <a:xfrm>
            <a:off x="3563938" y="4837113"/>
            <a:ext cx="9064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0" name="Rectangle 76"/>
          <p:cNvSpPr>
            <a:spLocks noChangeArrowheads="1"/>
          </p:cNvSpPr>
          <p:nvPr/>
        </p:nvSpPr>
        <p:spPr bwMode="auto">
          <a:xfrm>
            <a:off x="3563938" y="4837113"/>
            <a:ext cx="90646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1" name="Line 77"/>
          <p:cNvSpPr>
            <a:spLocks noChangeShapeType="1"/>
          </p:cNvSpPr>
          <p:nvPr/>
        </p:nvSpPr>
        <p:spPr bwMode="auto">
          <a:xfrm>
            <a:off x="3563938" y="5043488"/>
            <a:ext cx="9064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2" name="Rectangle 78"/>
          <p:cNvSpPr>
            <a:spLocks noChangeArrowheads="1"/>
          </p:cNvSpPr>
          <p:nvPr/>
        </p:nvSpPr>
        <p:spPr bwMode="auto">
          <a:xfrm>
            <a:off x="3563938" y="5043488"/>
            <a:ext cx="90646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3" name="Line 79"/>
          <p:cNvSpPr>
            <a:spLocks noChangeShapeType="1"/>
          </p:cNvSpPr>
          <p:nvPr/>
        </p:nvSpPr>
        <p:spPr bwMode="auto">
          <a:xfrm>
            <a:off x="3563938" y="5064125"/>
            <a:ext cx="9064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4" name="Rectangle 80"/>
          <p:cNvSpPr>
            <a:spLocks noChangeArrowheads="1"/>
          </p:cNvSpPr>
          <p:nvPr/>
        </p:nvSpPr>
        <p:spPr bwMode="auto">
          <a:xfrm>
            <a:off x="3563938" y="5064125"/>
            <a:ext cx="90646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5" name="Rectangle 6"/>
          <p:cNvSpPr>
            <a:spLocks noChangeArrowheads="1"/>
          </p:cNvSpPr>
          <p:nvPr/>
        </p:nvSpPr>
        <p:spPr bwMode="auto">
          <a:xfrm>
            <a:off x="3165475" y="2994025"/>
            <a:ext cx="3752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Book Value = Cost – Accumulated Depreciation</a:t>
            </a:r>
            <a:endParaRPr lang="en-US" dirty="0" smtClean="0">
              <a:solidFill>
                <a:prstClr val="black"/>
              </a:solidFill>
              <a:cs typeface="+mn-cs"/>
            </a:endParaRPr>
          </a:p>
        </p:txBody>
      </p:sp>
      <p:sp>
        <p:nvSpPr>
          <p:cNvPr id="116" name="Slide Number Placeholder 115"/>
          <p:cNvSpPr>
            <a:spLocks noGrp="1"/>
          </p:cNvSpPr>
          <p:nvPr>
            <p:ph type="sldNum" sz="quarter" idx="12"/>
          </p:nvPr>
        </p:nvSpPr>
        <p:spPr/>
        <p:txBody>
          <a:bodyPr/>
          <a:lstStyle/>
          <a:p>
            <a:pPr>
              <a:defRPr/>
            </a:pPr>
            <a:fld id="{ECA9E106-E22F-48F7-B1AF-3FA3604330AF}" type="slidenum">
              <a:rPr lang="en-US" smtClean="0"/>
              <a:pPr>
                <a:defRPr/>
              </a:pPr>
              <a:t>36</a:t>
            </a:fld>
            <a:endParaRPr lang="en-US" dirty="0"/>
          </a:p>
        </p:txBody>
      </p:sp>
      <p:sp>
        <p:nvSpPr>
          <p:cNvPr id="158" name="Rounded Rectangle 157"/>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Explain depreciation for partial years and changes in estimates.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500"/>
                                        <p:tgtEl>
                                          <p:spTgt spid="1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fade">
                                      <p:cBhvr>
                                        <p:cTn id="19" dur="500"/>
                                        <p:tgtEl>
                                          <p:spTgt spid="1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6"/>
                                        </p:tgtEl>
                                        <p:attrNameLst>
                                          <p:attrName>style.visibility</p:attrName>
                                        </p:attrNameLst>
                                      </p:cBhvr>
                                      <p:to>
                                        <p:strVal val="visible"/>
                                      </p:to>
                                    </p:set>
                                    <p:animEffect transition="in" filter="fade">
                                      <p:cBhvr>
                                        <p:cTn id="22" dur="500"/>
                                        <p:tgtEl>
                                          <p:spTgt spid="1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7"/>
                                        </p:tgtEl>
                                        <p:attrNameLst>
                                          <p:attrName>style.visibility</p:attrName>
                                        </p:attrNameLst>
                                      </p:cBhvr>
                                      <p:to>
                                        <p:strVal val="visible"/>
                                      </p:to>
                                    </p:set>
                                    <p:animEffect transition="in" filter="fade">
                                      <p:cBhvr>
                                        <p:cTn id="25" dur="500"/>
                                        <p:tgtEl>
                                          <p:spTgt spid="157"/>
                                        </p:tgtEl>
                                      </p:cBhvr>
                                    </p:animEffect>
                                  </p:childTnLst>
                                </p:cTn>
                              </p:par>
                              <p:par>
                                <p:cTn id="26" presetID="10" presetClass="entr" presetSubtype="0" fill="hold" nodeType="withEffect">
                                  <p:stCondLst>
                                    <p:cond delay="0"/>
                                  </p:stCondLst>
                                  <p:childTnLst>
                                    <p:set>
                                      <p:cBhvr>
                                        <p:cTn id="27" dur="1" fill="hold">
                                          <p:stCondLst>
                                            <p:cond delay="0"/>
                                          </p:stCondLst>
                                        </p:cTn>
                                        <p:tgtEl>
                                          <p:spTgt spid="169"/>
                                        </p:tgtEl>
                                        <p:attrNameLst>
                                          <p:attrName>style.visibility</p:attrName>
                                        </p:attrNameLst>
                                      </p:cBhvr>
                                      <p:to>
                                        <p:strVal val="visible"/>
                                      </p:to>
                                    </p:set>
                                    <p:animEffect transition="in" filter="fade">
                                      <p:cBhvr>
                                        <p:cTn id="28" dur="500"/>
                                        <p:tgtEl>
                                          <p:spTgt spid="1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0"/>
                                        </p:tgtEl>
                                        <p:attrNameLst>
                                          <p:attrName>style.visibility</p:attrName>
                                        </p:attrNameLst>
                                      </p:cBhvr>
                                      <p:to>
                                        <p:strVal val="visible"/>
                                      </p:to>
                                    </p:set>
                                    <p:animEffect transition="in" filter="fade">
                                      <p:cBhvr>
                                        <p:cTn id="31" dur="500"/>
                                        <p:tgtEl>
                                          <p:spTgt spid="17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5"/>
                                        </p:tgtEl>
                                        <p:attrNameLst>
                                          <p:attrName>style.visibility</p:attrName>
                                        </p:attrNameLst>
                                      </p:cBhvr>
                                      <p:to>
                                        <p:strVal val="visible"/>
                                      </p:to>
                                    </p:set>
                                    <p:animEffect transition="in" filter="fade">
                                      <p:cBhvr>
                                        <p:cTn id="67" dur="500"/>
                                        <p:tgtEl>
                                          <p:spTgt spid="16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fade">
                                      <p:cBhvr>
                                        <p:cTn id="70" dur="500"/>
                                        <p:tgtEl>
                                          <p:spTgt spid="16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7"/>
                                        </p:tgtEl>
                                        <p:attrNameLst>
                                          <p:attrName>style.visibility</p:attrName>
                                        </p:attrNameLst>
                                      </p:cBhvr>
                                      <p:to>
                                        <p:strVal val="visible"/>
                                      </p:to>
                                    </p:set>
                                    <p:animEffect transition="in" filter="fade">
                                      <p:cBhvr>
                                        <p:cTn id="73" dur="500"/>
                                        <p:tgtEl>
                                          <p:spTgt spid="16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68"/>
                                        </p:tgtEl>
                                        <p:attrNameLst>
                                          <p:attrName>style.visibility</p:attrName>
                                        </p:attrNameLst>
                                      </p:cBhvr>
                                      <p:to>
                                        <p:strVal val="visible"/>
                                      </p:to>
                                    </p:set>
                                    <p:animEffect transition="in" filter="fade">
                                      <p:cBhvr>
                                        <p:cTn id="76" dur="500"/>
                                        <p:tgtEl>
                                          <p:spTgt spid="16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5"/>
                                        </p:tgtEl>
                                        <p:attrNameLst>
                                          <p:attrName>style.visibility</p:attrName>
                                        </p:attrNameLst>
                                      </p:cBhvr>
                                      <p:to>
                                        <p:strVal val="visible"/>
                                      </p:to>
                                    </p:set>
                                    <p:animEffect transition="in" filter="fade">
                                      <p:cBhvr>
                                        <p:cTn id="79" dur="500"/>
                                        <p:tgtEl>
                                          <p:spTgt spid="175"/>
                                        </p:tgtEl>
                                      </p:cBhvr>
                                    </p:animEffect>
                                  </p:childTnLst>
                                </p:cTn>
                              </p:par>
                              <p:par>
                                <p:cTn id="80" presetID="10" presetClass="entr" presetSubtype="0" fill="hold" nodeType="withEffect">
                                  <p:stCondLst>
                                    <p:cond delay="0"/>
                                  </p:stCondLst>
                                  <p:childTnLst>
                                    <p:set>
                                      <p:cBhvr>
                                        <p:cTn id="81" dur="1" fill="hold">
                                          <p:stCondLst>
                                            <p:cond delay="0"/>
                                          </p:stCondLst>
                                        </p:cTn>
                                        <p:tgtEl>
                                          <p:spTgt spid="171"/>
                                        </p:tgtEl>
                                        <p:attrNameLst>
                                          <p:attrName>style.visibility</p:attrName>
                                        </p:attrNameLst>
                                      </p:cBhvr>
                                      <p:to>
                                        <p:strVal val="visible"/>
                                      </p:to>
                                    </p:set>
                                    <p:animEffect transition="in" filter="fade">
                                      <p:cBhvr>
                                        <p:cTn id="82" dur="500"/>
                                        <p:tgtEl>
                                          <p:spTgt spid="17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2"/>
                                        </p:tgtEl>
                                        <p:attrNameLst>
                                          <p:attrName>style.visibility</p:attrName>
                                        </p:attrNameLst>
                                      </p:cBhvr>
                                      <p:to>
                                        <p:strVal val="visible"/>
                                      </p:to>
                                    </p:set>
                                    <p:animEffect transition="in" filter="fade">
                                      <p:cBhvr>
                                        <p:cTn id="85" dur="500"/>
                                        <p:tgtEl>
                                          <p:spTgt spid="172"/>
                                        </p:tgtEl>
                                      </p:cBhvr>
                                    </p:animEffect>
                                  </p:childTnLst>
                                </p:cTn>
                              </p:par>
                              <p:par>
                                <p:cTn id="86" presetID="10" presetClass="entr" presetSubtype="0" fill="hold" nodeType="withEffect">
                                  <p:stCondLst>
                                    <p:cond delay="0"/>
                                  </p:stCondLst>
                                  <p:childTnLst>
                                    <p:set>
                                      <p:cBhvr>
                                        <p:cTn id="87" dur="1" fill="hold">
                                          <p:stCondLst>
                                            <p:cond delay="0"/>
                                          </p:stCondLst>
                                        </p:cTn>
                                        <p:tgtEl>
                                          <p:spTgt spid="173"/>
                                        </p:tgtEl>
                                        <p:attrNameLst>
                                          <p:attrName>style.visibility</p:attrName>
                                        </p:attrNameLst>
                                      </p:cBhvr>
                                      <p:to>
                                        <p:strVal val="visible"/>
                                      </p:to>
                                    </p:set>
                                    <p:animEffect transition="in" filter="fade">
                                      <p:cBhvr>
                                        <p:cTn id="88" dur="500"/>
                                        <p:tgtEl>
                                          <p:spTgt spid="17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74"/>
                                        </p:tgtEl>
                                        <p:attrNameLst>
                                          <p:attrName>style.visibility</p:attrName>
                                        </p:attrNameLst>
                                      </p:cBhvr>
                                      <p:to>
                                        <p:strVal val="visible"/>
                                      </p:to>
                                    </p:set>
                                    <p:animEffect transition="in" filter="fade">
                                      <p:cBhvr>
                                        <p:cTn id="91" dur="500"/>
                                        <p:tgtEl>
                                          <p:spTgt spid="17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500"/>
                                        <p:tgtEl>
                                          <p:spTgt spid="6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500"/>
                                        <p:tgtEl>
                                          <p:spTgt spid="6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500"/>
                                        <p:tgtEl>
                                          <p:spTgt spid="7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500"/>
                                        <p:tgtEl>
                                          <p:spTgt spid="7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3"/>
                                        </p:tgtEl>
                                        <p:attrNameLst>
                                          <p:attrName>style.visibility</p:attrName>
                                        </p:attrNameLst>
                                      </p:cBhvr>
                                      <p:to>
                                        <p:strVal val="visible"/>
                                      </p:to>
                                    </p:set>
                                    <p:animEffect transition="in" filter="fade">
                                      <p:cBhvr>
                                        <p:cTn id="116" dur="500"/>
                                        <p:tgtEl>
                                          <p:spTgt spid="7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500"/>
                                        <p:tgtEl>
                                          <p:spTgt spid="8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0"/>
                                        </p:tgtEl>
                                        <p:attrNameLst>
                                          <p:attrName>style.visibility</p:attrName>
                                        </p:attrNameLst>
                                      </p:cBhvr>
                                      <p:to>
                                        <p:strVal val="visible"/>
                                      </p:to>
                                    </p:set>
                                    <p:animEffect transition="in" filter="fade">
                                      <p:cBhvr>
                                        <p:cTn id="125" dur="500"/>
                                        <p:tgtEl>
                                          <p:spTgt spid="9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00"/>
                                        </p:tgtEl>
                                        <p:attrNameLst>
                                          <p:attrName>style.visibility</p:attrName>
                                        </p:attrNameLst>
                                      </p:cBhvr>
                                      <p:to>
                                        <p:strVal val="visible"/>
                                      </p:to>
                                    </p:set>
                                    <p:animEffect transition="in" filter="fade">
                                      <p:cBhvr>
                                        <p:cTn id="130" dur="500"/>
                                        <p:tgtEl>
                                          <p:spTgt spid="10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fade">
                                      <p:cBhvr>
                                        <p:cTn id="133" dur="500"/>
                                        <p:tgtEl>
                                          <p:spTgt spid="10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39"/>
                                        </p:tgtEl>
                                        <p:attrNameLst>
                                          <p:attrName>style.visibility</p:attrName>
                                        </p:attrNameLst>
                                      </p:cBhvr>
                                      <p:to>
                                        <p:strVal val="visible"/>
                                      </p:to>
                                    </p:set>
                                    <p:animEffect transition="in" filter="fade">
                                      <p:cBhvr>
                                        <p:cTn id="136" dur="500"/>
                                        <p:tgtEl>
                                          <p:spTgt spid="13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40"/>
                                        </p:tgtEl>
                                        <p:attrNameLst>
                                          <p:attrName>style.visibility</p:attrName>
                                        </p:attrNameLst>
                                      </p:cBhvr>
                                      <p:to>
                                        <p:strVal val="visible"/>
                                      </p:to>
                                    </p:set>
                                    <p:animEffect transition="in" filter="fade">
                                      <p:cBhvr>
                                        <p:cTn id="139" dur="500"/>
                                        <p:tgtEl>
                                          <p:spTgt spid="140"/>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41"/>
                                        </p:tgtEl>
                                        <p:attrNameLst>
                                          <p:attrName>style.visibility</p:attrName>
                                        </p:attrNameLst>
                                      </p:cBhvr>
                                      <p:to>
                                        <p:strVal val="visible"/>
                                      </p:to>
                                    </p:set>
                                    <p:animEffect transition="in" filter="fade">
                                      <p:cBhvr>
                                        <p:cTn id="142" dur="500"/>
                                        <p:tgtEl>
                                          <p:spTgt spid="141"/>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43"/>
                                        </p:tgtEl>
                                        <p:attrNameLst>
                                          <p:attrName>style.visibility</p:attrName>
                                        </p:attrNameLst>
                                      </p:cBhvr>
                                      <p:to>
                                        <p:strVal val="visible"/>
                                      </p:to>
                                    </p:set>
                                    <p:animEffect transition="in" filter="fade">
                                      <p:cBhvr>
                                        <p:cTn id="145" dur="500"/>
                                        <p:tgtEl>
                                          <p:spTgt spid="14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44"/>
                                        </p:tgtEl>
                                        <p:attrNameLst>
                                          <p:attrName>style.visibility</p:attrName>
                                        </p:attrNameLst>
                                      </p:cBhvr>
                                      <p:to>
                                        <p:strVal val="visible"/>
                                      </p:to>
                                    </p:set>
                                    <p:animEffect transition="in" filter="fade">
                                      <p:cBhvr>
                                        <p:cTn id="148" dur="500"/>
                                        <p:tgtEl>
                                          <p:spTgt spid="14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45"/>
                                        </p:tgtEl>
                                        <p:attrNameLst>
                                          <p:attrName>style.visibility</p:attrName>
                                        </p:attrNameLst>
                                      </p:cBhvr>
                                      <p:to>
                                        <p:strVal val="visible"/>
                                      </p:to>
                                    </p:set>
                                    <p:animEffect transition="in" filter="fade">
                                      <p:cBhvr>
                                        <p:cTn id="151" dur="500"/>
                                        <p:tgtEl>
                                          <p:spTgt spid="14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47"/>
                                        </p:tgtEl>
                                        <p:attrNameLst>
                                          <p:attrName>style.visibility</p:attrName>
                                        </p:attrNameLst>
                                      </p:cBhvr>
                                      <p:to>
                                        <p:strVal val="visible"/>
                                      </p:to>
                                    </p:set>
                                    <p:animEffect transition="in" filter="fade">
                                      <p:cBhvr>
                                        <p:cTn id="154" dur="500"/>
                                        <p:tgtEl>
                                          <p:spTgt spid="147"/>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48"/>
                                        </p:tgtEl>
                                        <p:attrNameLst>
                                          <p:attrName>style.visibility</p:attrName>
                                        </p:attrNameLst>
                                      </p:cBhvr>
                                      <p:to>
                                        <p:strVal val="visible"/>
                                      </p:to>
                                    </p:set>
                                    <p:animEffect transition="in" filter="fade">
                                      <p:cBhvr>
                                        <p:cTn id="157" dur="500"/>
                                        <p:tgtEl>
                                          <p:spTgt spid="148"/>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50"/>
                                        </p:tgtEl>
                                        <p:attrNameLst>
                                          <p:attrName>style.visibility</p:attrName>
                                        </p:attrNameLst>
                                      </p:cBhvr>
                                      <p:to>
                                        <p:strVal val="visible"/>
                                      </p:to>
                                    </p:set>
                                    <p:animEffect transition="in" filter="fade">
                                      <p:cBhvr>
                                        <p:cTn id="160" dur="500"/>
                                        <p:tgtEl>
                                          <p:spTgt spid="15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51"/>
                                        </p:tgtEl>
                                        <p:attrNameLst>
                                          <p:attrName>style.visibility</p:attrName>
                                        </p:attrNameLst>
                                      </p:cBhvr>
                                      <p:to>
                                        <p:strVal val="visible"/>
                                      </p:to>
                                    </p:set>
                                    <p:animEffect transition="in" filter="fade">
                                      <p:cBhvr>
                                        <p:cTn id="163" dur="500"/>
                                        <p:tgtEl>
                                          <p:spTgt spid="151"/>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46"/>
                                        </p:tgtEl>
                                        <p:attrNameLst>
                                          <p:attrName>style.visibility</p:attrName>
                                        </p:attrNameLst>
                                      </p:cBhvr>
                                      <p:to>
                                        <p:strVal val="visible"/>
                                      </p:to>
                                    </p:set>
                                    <p:animEffect transition="in" filter="fade">
                                      <p:cBhvr>
                                        <p:cTn id="166" dur="500"/>
                                        <p:tgtEl>
                                          <p:spTgt spid="146"/>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76"/>
                                        </p:tgtEl>
                                        <p:attrNameLst>
                                          <p:attrName>style.visibility</p:attrName>
                                        </p:attrNameLst>
                                      </p:cBhvr>
                                      <p:to>
                                        <p:strVal val="visible"/>
                                      </p:to>
                                    </p:set>
                                    <p:animEffect transition="in" filter="fade">
                                      <p:cBhvr>
                                        <p:cTn id="169" dur="500"/>
                                        <p:tgtEl>
                                          <p:spTgt spid="17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53"/>
                                        </p:tgtEl>
                                        <p:attrNameLst>
                                          <p:attrName>style.visibility</p:attrName>
                                        </p:attrNameLst>
                                      </p:cBhvr>
                                      <p:to>
                                        <p:strVal val="visible"/>
                                      </p:to>
                                    </p:set>
                                    <p:animEffect transition="in" filter="fade">
                                      <p:cBhvr>
                                        <p:cTn id="172" dur="500"/>
                                        <p:tgtEl>
                                          <p:spTgt spid="153"/>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0" presetClass="exit" presetSubtype="0" fill="hold" grpId="1" nodeType="clickEffect">
                                  <p:stCondLst>
                                    <p:cond delay="0"/>
                                  </p:stCondLst>
                                  <p:childTnLst>
                                    <p:animEffect transition="out" filter="fade">
                                      <p:cBhvr>
                                        <p:cTn id="176" dur="500"/>
                                        <p:tgtEl>
                                          <p:spTgt spid="151"/>
                                        </p:tgtEl>
                                      </p:cBhvr>
                                    </p:animEffect>
                                    <p:set>
                                      <p:cBhvr>
                                        <p:cTn id="177" dur="1" fill="hold">
                                          <p:stCondLst>
                                            <p:cond delay="499"/>
                                          </p:stCondLst>
                                        </p:cTn>
                                        <p:tgtEl>
                                          <p:spTgt spid="151"/>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146"/>
                                        </p:tgtEl>
                                      </p:cBhvr>
                                    </p:animEffect>
                                    <p:set>
                                      <p:cBhvr>
                                        <p:cTn id="180" dur="1" fill="hold">
                                          <p:stCondLst>
                                            <p:cond delay="499"/>
                                          </p:stCondLst>
                                        </p:cTn>
                                        <p:tgtEl>
                                          <p:spTgt spid="146"/>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176"/>
                                        </p:tgtEl>
                                      </p:cBhvr>
                                    </p:animEffect>
                                    <p:set>
                                      <p:cBhvr>
                                        <p:cTn id="183" dur="1" fill="hold">
                                          <p:stCondLst>
                                            <p:cond delay="499"/>
                                          </p:stCondLst>
                                        </p:cTn>
                                        <p:tgtEl>
                                          <p:spTgt spid="176"/>
                                        </p:tgtEl>
                                        <p:attrNameLst>
                                          <p:attrName>style.visibility</p:attrName>
                                        </p:attrNameLst>
                                      </p:cBhvr>
                                      <p:to>
                                        <p:strVal val="hidden"/>
                                      </p:to>
                                    </p:se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52"/>
                                        </p:tgtEl>
                                        <p:attrNameLst>
                                          <p:attrName>style.visibility</p:attrName>
                                        </p:attrNameLst>
                                      </p:cBhvr>
                                      <p:to>
                                        <p:strVal val="visible"/>
                                      </p:to>
                                    </p:set>
                                    <p:animEffect transition="in" filter="fade">
                                      <p:cBhvr>
                                        <p:cTn id="188" dur="500"/>
                                        <p:tgtEl>
                                          <p:spTgt spid="152"/>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54"/>
                                        </p:tgtEl>
                                        <p:attrNameLst>
                                          <p:attrName>style.visibility</p:attrName>
                                        </p:attrNameLst>
                                      </p:cBhvr>
                                      <p:to>
                                        <p:strVal val="visible"/>
                                      </p:to>
                                    </p:set>
                                    <p:animEffect transition="in" filter="fade">
                                      <p:cBhvr>
                                        <p:cTn id="191" dur="500"/>
                                        <p:tgtEl>
                                          <p:spTgt spid="154"/>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155"/>
                                        </p:tgtEl>
                                        <p:attrNameLst>
                                          <p:attrName>style.visibility</p:attrName>
                                        </p:attrNameLst>
                                      </p:cBhvr>
                                      <p:to>
                                        <p:strVal val="visible"/>
                                      </p:to>
                                    </p:set>
                                    <p:animEffect transition="in" filter="fade">
                                      <p:cBhvr>
                                        <p:cTn id="196"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6" grpId="1" animBg="1"/>
      <p:bldP spid="154" grpId="0" animBg="1"/>
      <p:bldP spid="146" grpId="0" animBg="1"/>
      <p:bldP spid="146" grpId="1" animBg="1"/>
      <p:bldP spid="152" grpId="0" animBg="1"/>
      <p:bldP spid="153" grpId="0" animBg="1"/>
      <p:bldP spid="155" grpId="0" animBg="1"/>
      <p:bldP spid="7" grpId="0" animBg="1"/>
      <p:bldP spid="22" grpId="0"/>
      <p:bldP spid="23" grpId="0"/>
      <p:bldP spid="24" grpId="0"/>
      <p:bldP spid="25" grpId="0"/>
      <p:bldP spid="26" grpId="0"/>
      <p:bldP spid="27" grpId="0"/>
      <p:bldP spid="28" grpId="0"/>
      <p:bldP spid="29" grpId="0"/>
      <p:bldP spid="30" grpId="0"/>
      <p:bldP spid="31" grpId="0"/>
      <p:bldP spid="64" grpId="0"/>
      <p:bldP spid="65" grpId="0"/>
      <p:bldP spid="66" grpId="0"/>
      <p:bldP spid="68" grpId="0"/>
      <p:bldP spid="69" grpId="0"/>
      <p:bldP spid="70" grpId="0"/>
      <p:bldP spid="71" grpId="0"/>
      <p:bldP spid="72" grpId="0"/>
      <p:bldP spid="73" grpId="0"/>
      <p:bldP spid="80" grpId="0"/>
      <p:bldP spid="85" grpId="0"/>
      <p:bldP spid="90" grpId="0"/>
      <p:bldP spid="95" grpId="0"/>
      <p:bldP spid="100" grpId="0"/>
      <p:bldP spid="105" grpId="0"/>
      <p:bldP spid="139" grpId="0"/>
      <p:bldP spid="140" grpId="0"/>
      <p:bldP spid="141" grpId="0"/>
      <p:bldP spid="142" grpId="0"/>
      <p:bldP spid="143" grpId="0"/>
      <p:bldP spid="144" grpId="0"/>
      <p:bldP spid="145" grpId="0" animBg="1"/>
      <p:bldP spid="147" grpId="0"/>
      <p:bldP spid="148" grpId="0" animBg="1"/>
      <p:bldP spid="149" grpId="0"/>
      <p:bldP spid="150" grpId="0"/>
      <p:bldP spid="151" grpId="0"/>
      <p:bldP spid="151" grpId="1"/>
      <p:bldP spid="156" grpId="0"/>
      <p:bldP spid="157" grpId="0"/>
      <p:bldP spid="165" grpId="0" animBg="1"/>
      <p:bldP spid="166" grpId="0" animBg="1"/>
      <p:bldP spid="167" grpId="0" animBg="1"/>
      <p:bldP spid="168" grpId="0" animBg="1"/>
      <p:bldP spid="170" grpId="0" animBg="1"/>
      <p:bldP spid="172" grpId="0" animBg="1"/>
      <p:bldP spid="174" grpId="0" animBg="1"/>
      <p:bldP spid="17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10-2 SOLUTION</a:t>
            </a:r>
            <a:endParaRPr lang="en-US" b="1" dirty="0">
              <a:solidFill>
                <a:prstClr val="white"/>
              </a:solidFill>
            </a:endParaRPr>
          </a:p>
        </p:txBody>
      </p:sp>
      <p:sp>
        <p:nvSpPr>
          <p:cNvPr id="147459" name="AutoShape 4"/>
          <p:cNvSpPr>
            <a:spLocks noChangeAspect="1" noChangeArrowheads="1" noTextEdit="1"/>
          </p:cNvSpPr>
          <p:nvPr/>
        </p:nvSpPr>
        <p:spPr bwMode="auto">
          <a:xfrm>
            <a:off x="838200" y="685800"/>
            <a:ext cx="6877050" cy="771525"/>
          </a:xfrm>
          <a:prstGeom prst="rect">
            <a:avLst/>
          </a:prstGeom>
          <a:noFill/>
          <a:ln w="9525">
            <a:noFill/>
            <a:miter lim="800000"/>
            <a:headEnd/>
            <a:tailEnd/>
          </a:ln>
        </p:spPr>
        <p:txBody>
          <a:bodyPr/>
          <a:lstStyle/>
          <a:p>
            <a:endParaRPr lang="en-US" dirty="0"/>
          </a:p>
        </p:txBody>
      </p:sp>
      <p:sp>
        <p:nvSpPr>
          <p:cNvPr id="147460" name="Rectangle 6"/>
          <p:cNvSpPr>
            <a:spLocks noChangeArrowheads="1"/>
          </p:cNvSpPr>
          <p:nvPr/>
        </p:nvSpPr>
        <p:spPr bwMode="auto">
          <a:xfrm>
            <a:off x="876300" y="704850"/>
            <a:ext cx="7581900" cy="819150"/>
          </a:xfrm>
          <a:prstGeom prst="rect">
            <a:avLst/>
          </a:prstGeom>
          <a:noFill/>
          <a:ln w="9525">
            <a:noFill/>
            <a:miter lim="800000"/>
            <a:headEnd/>
            <a:tailEnd/>
          </a:ln>
        </p:spPr>
        <p:txBody>
          <a:bodyPr lIns="0" tIns="0" rIns="0" bIns="0">
            <a:spAutoFit/>
          </a:bodyPr>
          <a:lstStyle/>
          <a:p>
            <a:r>
              <a:rPr lang="en-US" altLang="en-US" sz="1300" b="1" dirty="0">
                <a:solidFill>
                  <a:srgbClr val="000000"/>
                </a:solidFill>
              </a:rPr>
              <a:t>Part 2. </a:t>
            </a:r>
            <a:r>
              <a:rPr lang="en-US" altLang="en-US" sz="1300" dirty="0">
                <a:solidFill>
                  <a:srgbClr val="000000"/>
                </a:solidFill>
              </a:rPr>
              <a:t>In early January 20X1, a company acquires equipment for $3,800. The company estimates this equipment to have a useful life of three years and a salvage value of $200. Early in 20X3, the company changes its estimates to a total four-year useful life and zero salvage value. Using the straight-line method, what is depreciation expense for the year ended December 31, 20X3?</a:t>
            </a:r>
          </a:p>
        </p:txBody>
      </p:sp>
      <p:sp>
        <p:nvSpPr>
          <p:cNvPr id="162" name="Rectangle 6"/>
          <p:cNvSpPr>
            <a:spLocks noChangeArrowheads="1"/>
          </p:cNvSpPr>
          <p:nvPr/>
        </p:nvSpPr>
        <p:spPr bwMode="auto">
          <a:xfrm>
            <a:off x="1619250" y="1666875"/>
            <a:ext cx="5286375" cy="219075"/>
          </a:xfrm>
          <a:prstGeom prst="rect">
            <a:avLst/>
          </a:prstGeom>
          <a:solidFill>
            <a:srgbClr val="89A3D3"/>
          </a:solidFill>
          <a:ln w="9525">
            <a:noFill/>
            <a:miter lim="800000"/>
            <a:headEnd/>
            <a:tailEnd/>
          </a:ln>
        </p:spPr>
        <p:txBody>
          <a:bodyPr/>
          <a:lstStyle/>
          <a:p>
            <a:endParaRPr lang="en-US" altLang="en-US" sz="1300" dirty="0">
              <a:solidFill>
                <a:srgbClr val="000000"/>
              </a:solidFill>
            </a:endParaRPr>
          </a:p>
        </p:txBody>
      </p:sp>
      <p:sp>
        <p:nvSpPr>
          <p:cNvPr id="163" name="Rectangle 7"/>
          <p:cNvSpPr>
            <a:spLocks noChangeArrowheads="1"/>
          </p:cNvSpPr>
          <p:nvPr/>
        </p:nvSpPr>
        <p:spPr bwMode="auto">
          <a:xfrm>
            <a:off x="1619250" y="2847975"/>
            <a:ext cx="5286375" cy="219075"/>
          </a:xfrm>
          <a:prstGeom prst="rect">
            <a:avLst/>
          </a:prstGeom>
          <a:solidFill>
            <a:srgbClr val="89A3D3"/>
          </a:solidFill>
          <a:ln w="9525">
            <a:noFill/>
            <a:miter lim="800000"/>
            <a:headEnd/>
            <a:tailEnd/>
          </a:ln>
        </p:spPr>
        <p:txBody>
          <a:bodyPr/>
          <a:lstStyle/>
          <a:p>
            <a:endParaRPr lang="en-US" altLang="en-US" sz="1300" dirty="0">
              <a:solidFill>
                <a:srgbClr val="000000"/>
              </a:solidFill>
            </a:endParaRPr>
          </a:p>
        </p:txBody>
      </p:sp>
      <p:sp>
        <p:nvSpPr>
          <p:cNvPr id="164" name="Rectangle 8"/>
          <p:cNvSpPr>
            <a:spLocks noChangeArrowheads="1"/>
          </p:cNvSpPr>
          <p:nvPr/>
        </p:nvSpPr>
        <p:spPr bwMode="auto">
          <a:xfrm>
            <a:off x="2000250" y="4029075"/>
            <a:ext cx="4314825" cy="419100"/>
          </a:xfrm>
          <a:prstGeom prst="rect">
            <a:avLst/>
          </a:prstGeom>
          <a:solidFill>
            <a:srgbClr val="89A3D3"/>
          </a:solidFill>
          <a:ln w="9525">
            <a:noFill/>
            <a:miter lim="800000"/>
            <a:headEnd/>
            <a:tailEnd/>
          </a:ln>
        </p:spPr>
        <p:txBody>
          <a:bodyPr/>
          <a:lstStyle/>
          <a:p>
            <a:endParaRPr lang="en-US" altLang="en-US" sz="1300" dirty="0">
              <a:solidFill>
                <a:srgbClr val="000000"/>
              </a:solidFill>
            </a:endParaRPr>
          </a:p>
        </p:txBody>
      </p:sp>
      <p:sp>
        <p:nvSpPr>
          <p:cNvPr id="177" name="Rectangle 9"/>
          <p:cNvSpPr>
            <a:spLocks noChangeArrowheads="1"/>
          </p:cNvSpPr>
          <p:nvPr/>
        </p:nvSpPr>
        <p:spPr bwMode="auto">
          <a:xfrm>
            <a:off x="6143625" y="1895475"/>
            <a:ext cx="511175"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$3,600</a:t>
            </a:r>
          </a:p>
        </p:txBody>
      </p:sp>
      <p:sp>
        <p:nvSpPr>
          <p:cNvPr id="178" name="Rectangle 10"/>
          <p:cNvSpPr>
            <a:spLocks noChangeArrowheads="1"/>
          </p:cNvSpPr>
          <p:nvPr/>
        </p:nvSpPr>
        <p:spPr bwMode="auto">
          <a:xfrm>
            <a:off x="6143625" y="2057400"/>
            <a:ext cx="552450" cy="9525"/>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179" name="Rectangle 11"/>
          <p:cNvSpPr>
            <a:spLocks noChangeArrowheads="1"/>
          </p:cNvSpPr>
          <p:nvPr/>
        </p:nvSpPr>
        <p:spPr bwMode="auto">
          <a:xfrm>
            <a:off x="6372225" y="2085975"/>
            <a:ext cx="93663"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3</a:t>
            </a:r>
          </a:p>
        </p:txBody>
      </p:sp>
      <p:sp>
        <p:nvSpPr>
          <p:cNvPr id="180" name="Rectangle 12"/>
          <p:cNvSpPr>
            <a:spLocks noChangeArrowheads="1"/>
          </p:cNvSpPr>
          <p:nvPr/>
        </p:nvSpPr>
        <p:spPr bwMode="auto">
          <a:xfrm>
            <a:off x="6143625" y="3076575"/>
            <a:ext cx="511175"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$1,400</a:t>
            </a:r>
          </a:p>
        </p:txBody>
      </p:sp>
      <p:sp>
        <p:nvSpPr>
          <p:cNvPr id="181" name="Rectangle 13"/>
          <p:cNvSpPr>
            <a:spLocks noChangeArrowheads="1"/>
          </p:cNvSpPr>
          <p:nvPr/>
        </p:nvSpPr>
        <p:spPr bwMode="auto">
          <a:xfrm>
            <a:off x="6143625" y="3238500"/>
            <a:ext cx="552450" cy="9525"/>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182" name="Rectangle 14"/>
          <p:cNvSpPr>
            <a:spLocks noChangeArrowheads="1"/>
          </p:cNvSpPr>
          <p:nvPr/>
        </p:nvSpPr>
        <p:spPr bwMode="auto">
          <a:xfrm>
            <a:off x="6372225" y="3267075"/>
            <a:ext cx="93663"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2</a:t>
            </a:r>
          </a:p>
        </p:txBody>
      </p:sp>
      <p:sp>
        <p:nvSpPr>
          <p:cNvPr id="183" name="Rectangle 15"/>
          <p:cNvSpPr>
            <a:spLocks noChangeArrowheads="1"/>
          </p:cNvSpPr>
          <p:nvPr/>
        </p:nvSpPr>
        <p:spPr bwMode="auto">
          <a:xfrm>
            <a:off x="2352675" y="4048125"/>
            <a:ext cx="350838" cy="200025"/>
          </a:xfrm>
          <a:prstGeom prst="rect">
            <a:avLst/>
          </a:prstGeom>
          <a:noFill/>
          <a:ln w="9525">
            <a:noFill/>
            <a:miter lim="800000"/>
            <a:headEnd/>
            <a:tailEnd/>
          </a:ln>
        </p:spPr>
        <p:txBody>
          <a:bodyPr wrap="none" lIns="0" tIns="0" rIns="0" bIns="0">
            <a:spAutoFit/>
          </a:bodyPr>
          <a:lstStyle/>
          <a:p>
            <a:r>
              <a:rPr lang="en-US" altLang="en-US" sz="1300" b="1" dirty="0">
                <a:solidFill>
                  <a:srgbClr val="000000"/>
                </a:solidFill>
              </a:rPr>
              <a:t>Year</a:t>
            </a:r>
            <a:endParaRPr lang="en-US" altLang="en-US" sz="1300" dirty="0">
              <a:solidFill>
                <a:srgbClr val="000000"/>
              </a:solidFill>
            </a:endParaRPr>
          </a:p>
        </p:txBody>
      </p:sp>
      <p:sp>
        <p:nvSpPr>
          <p:cNvPr id="184" name="Rectangle 16"/>
          <p:cNvSpPr>
            <a:spLocks noChangeArrowheads="1"/>
          </p:cNvSpPr>
          <p:nvPr/>
        </p:nvSpPr>
        <p:spPr bwMode="auto">
          <a:xfrm>
            <a:off x="3200400" y="4048125"/>
            <a:ext cx="865188" cy="200025"/>
          </a:xfrm>
          <a:prstGeom prst="rect">
            <a:avLst/>
          </a:prstGeom>
          <a:noFill/>
          <a:ln w="9525">
            <a:noFill/>
            <a:miter lim="800000"/>
            <a:headEnd/>
            <a:tailEnd/>
          </a:ln>
        </p:spPr>
        <p:txBody>
          <a:bodyPr wrap="none" lIns="0" tIns="0" rIns="0" bIns="0">
            <a:spAutoFit/>
          </a:bodyPr>
          <a:lstStyle/>
          <a:p>
            <a:r>
              <a:rPr lang="en-US" altLang="en-US" sz="1300" b="1" dirty="0">
                <a:solidFill>
                  <a:srgbClr val="000000"/>
                </a:solidFill>
              </a:rPr>
              <a:t>Beginning </a:t>
            </a:r>
            <a:endParaRPr lang="en-US" altLang="en-US" sz="1300" dirty="0">
              <a:solidFill>
                <a:srgbClr val="000000"/>
              </a:solidFill>
            </a:endParaRPr>
          </a:p>
        </p:txBody>
      </p:sp>
      <p:sp>
        <p:nvSpPr>
          <p:cNvPr id="185" name="Rectangle 17"/>
          <p:cNvSpPr>
            <a:spLocks noChangeArrowheads="1"/>
          </p:cNvSpPr>
          <p:nvPr/>
        </p:nvSpPr>
        <p:spPr bwMode="auto">
          <a:xfrm>
            <a:off x="3152775" y="4248150"/>
            <a:ext cx="901700" cy="200025"/>
          </a:xfrm>
          <a:prstGeom prst="rect">
            <a:avLst/>
          </a:prstGeom>
          <a:noFill/>
          <a:ln w="9525">
            <a:noFill/>
            <a:miter lim="800000"/>
            <a:headEnd/>
            <a:tailEnd/>
          </a:ln>
        </p:spPr>
        <p:txBody>
          <a:bodyPr wrap="none" lIns="0" tIns="0" rIns="0" bIns="0">
            <a:spAutoFit/>
          </a:bodyPr>
          <a:lstStyle/>
          <a:p>
            <a:r>
              <a:rPr lang="en-US" altLang="en-US" sz="1300" b="1" dirty="0">
                <a:solidFill>
                  <a:srgbClr val="000000"/>
                </a:solidFill>
              </a:rPr>
              <a:t>Book Value</a:t>
            </a:r>
            <a:endParaRPr lang="en-US" altLang="en-US" sz="1300" dirty="0">
              <a:solidFill>
                <a:srgbClr val="000000"/>
              </a:solidFill>
            </a:endParaRPr>
          </a:p>
        </p:txBody>
      </p:sp>
      <p:sp>
        <p:nvSpPr>
          <p:cNvPr id="186" name="Rectangle 18"/>
          <p:cNvSpPr>
            <a:spLocks noChangeArrowheads="1"/>
          </p:cNvSpPr>
          <p:nvPr/>
        </p:nvSpPr>
        <p:spPr bwMode="auto">
          <a:xfrm>
            <a:off x="4410075" y="4048125"/>
            <a:ext cx="614363" cy="200025"/>
          </a:xfrm>
          <a:prstGeom prst="rect">
            <a:avLst/>
          </a:prstGeom>
          <a:noFill/>
          <a:ln w="9525">
            <a:noFill/>
            <a:miter lim="800000"/>
            <a:headEnd/>
            <a:tailEnd/>
          </a:ln>
        </p:spPr>
        <p:txBody>
          <a:bodyPr wrap="none" lIns="0" tIns="0" rIns="0" bIns="0">
            <a:spAutoFit/>
          </a:bodyPr>
          <a:lstStyle/>
          <a:p>
            <a:r>
              <a:rPr lang="en-US" altLang="en-US" sz="1300" b="1" dirty="0">
                <a:solidFill>
                  <a:srgbClr val="000000"/>
                </a:solidFill>
              </a:rPr>
              <a:t>Annual </a:t>
            </a:r>
            <a:endParaRPr lang="en-US" altLang="en-US" sz="1300" dirty="0">
              <a:solidFill>
                <a:srgbClr val="000000"/>
              </a:solidFill>
            </a:endParaRPr>
          </a:p>
        </p:txBody>
      </p:sp>
      <p:sp>
        <p:nvSpPr>
          <p:cNvPr id="187" name="Rectangle 19"/>
          <p:cNvSpPr>
            <a:spLocks noChangeArrowheads="1"/>
          </p:cNvSpPr>
          <p:nvPr/>
        </p:nvSpPr>
        <p:spPr bwMode="auto">
          <a:xfrm>
            <a:off x="4200525" y="4248150"/>
            <a:ext cx="1012825" cy="200025"/>
          </a:xfrm>
          <a:prstGeom prst="rect">
            <a:avLst/>
          </a:prstGeom>
          <a:noFill/>
          <a:ln w="9525">
            <a:noFill/>
            <a:miter lim="800000"/>
            <a:headEnd/>
            <a:tailEnd/>
          </a:ln>
        </p:spPr>
        <p:txBody>
          <a:bodyPr wrap="none" lIns="0" tIns="0" rIns="0" bIns="0">
            <a:spAutoFit/>
          </a:bodyPr>
          <a:lstStyle/>
          <a:p>
            <a:r>
              <a:rPr lang="en-US" altLang="en-US" sz="1300" b="1" dirty="0">
                <a:solidFill>
                  <a:srgbClr val="000000"/>
                </a:solidFill>
              </a:rPr>
              <a:t>Depreciation</a:t>
            </a:r>
            <a:endParaRPr lang="en-US" altLang="en-US" sz="1300" dirty="0">
              <a:solidFill>
                <a:srgbClr val="000000"/>
              </a:solidFill>
            </a:endParaRPr>
          </a:p>
        </p:txBody>
      </p:sp>
      <p:sp>
        <p:nvSpPr>
          <p:cNvPr id="188" name="Rectangle 20"/>
          <p:cNvSpPr>
            <a:spLocks noChangeArrowheads="1"/>
          </p:cNvSpPr>
          <p:nvPr/>
        </p:nvSpPr>
        <p:spPr bwMode="auto">
          <a:xfrm>
            <a:off x="5429250" y="4048125"/>
            <a:ext cx="769938" cy="200025"/>
          </a:xfrm>
          <a:prstGeom prst="rect">
            <a:avLst/>
          </a:prstGeom>
          <a:noFill/>
          <a:ln w="9525">
            <a:noFill/>
            <a:miter lim="800000"/>
            <a:headEnd/>
            <a:tailEnd/>
          </a:ln>
        </p:spPr>
        <p:txBody>
          <a:bodyPr wrap="none" lIns="0" tIns="0" rIns="0" bIns="0">
            <a:spAutoFit/>
          </a:bodyPr>
          <a:lstStyle/>
          <a:p>
            <a:r>
              <a:rPr lang="en-US" altLang="en-US" sz="1300" b="1" dirty="0">
                <a:solidFill>
                  <a:srgbClr val="000000"/>
                </a:solidFill>
              </a:rPr>
              <a:t>Year-End </a:t>
            </a:r>
            <a:endParaRPr lang="en-US" altLang="en-US" sz="1300" dirty="0">
              <a:solidFill>
                <a:srgbClr val="000000"/>
              </a:solidFill>
            </a:endParaRPr>
          </a:p>
        </p:txBody>
      </p:sp>
      <p:sp>
        <p:nvSpPr>
          <p:cNvPr id="189" name="Rectangle 21"/>
          <p:cNvSpPr>
            <a:spLocks noChangeArrowheads="1"/>
          </p:cNvSpPr>
          <p:nvPr/>
        </p:nvSpPr>
        <p:spPr bwMode="auto">
          <a:xfrm>
            <a:off x="5343525" y="4248150"/>
            <a:ext cx="901700" cy="200025"/>
          </a:xfrm>
          <a:prstGeom prst="rect">
            <a:avLst/>
          </a:prstGeom>
          <a:noFill/>
          <a:ln w="9525">
            <a:noFill/>
            <a:miter lim="800000"/>
            <a:headEnd/>
            <a:tailEnd/>
          </a:ln>
        </p:spPr>
        <p:txBody>
          <a:bodyPr wrap="none" lIns="0" tIns="0" rIns="0" bIns="0">
            <a:spAutoFit/>
          </a:bodyPr>
          <a:lstStyle/>
          <a:p>
            <a:r>
              <a:rPr lang="en-US" altLang="en-US" sz="1300" b="1" dirty="0">
                <a:solidFill>
                  <a:srgbClr val="000000"/>
                </a:solidFill>
              </a:rPr>
              <a:t>Book Value</a:t>
            </a:r>
            <a:endParaRPr lang="en-US" altLang="en-US" sz="1300" dirty="0">
              <a:solidFill>
                <a:srgbClr val="000000"/>
              </a:solidFill>
            </a:endParaRPr>
          </a:p>
        </p:txBody>
      </p:sp>
      <p:sp>
        <p:nvSpPr>
          <p:cNvPr id="190" name="Rectangle 22"/>
          <p:cNvSpPr>
            <a:spLocks noChangeArrowheads="1"/>
          </p:cNvSpPr>
          <p:nvPr/>
        </p:nvSpPr>
        <p:spPr bwMode="auto">
          <a:xfrm>
            <a:off x="2476500" y="4457700"/>
            <a:ext cx="93663"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1</a:t>
            </a:r>
          </a:p>
        </p:txBody>
      </p:sp>
      <p:sp>
        <p:nvSpPr>
          <p:cNvPr id="191" name="Rectangle 23"/>
          <p:cNvSpPr>
            <a:spLocks noChangeArrowheads="1"/>
          </p:cNvSpPr>
          <p:nvPr/>
        </p:nvSpPr>
        <p:spPr bwMode="auto">
          <a:xfrm>
            <a:off x="3408363" y="4457700"/>
            <a:ext cx="511175" cy="200025"/>
          </a:xfrm>
          <a:prstGeom prst="rect">
            <a:avLst/>
          </a:prstGeom>
          <a:noFill/>
          <a:ln w="9525">
            <a:noFill/>
            <a:miter lim="800000"/>
            <a:headEnd/>
            <a:tailEnd/>
          </a:ln>
        </p:spPr>
        <p:txBody>
          <a:bodyPr wrap="none" lIns="0" tIns="0" rIns="0" bIns="0">
            <a:spAutoFit/>
          </a:bodyPr>
          <a:lstStyle/>
          <a:p>
            <a:pPr algn="r"/>
            <a:r>
              <a:rPr lang="en-US" altLang="en-US" sz="1300" dirty="0">
                <a:solidFill>
                  <a:srgbClr val="000000"/>
                </a:solidFill>
              </a:rPr>
              <a:t>$3,800</a:t>
            </a:r>
          </a:p>
        </p:txBody>
      </p:sp>
      <p:sp>
        <p:nvSpPr>
          <p:cNvPr id="192" name="Rectangle 24"/>
          <p:cNvSpPr>
            <a:spLocks noChangeArrowheads="1"/>
          </p:cNvSpPr>
          <p:nvPr/>
        </p:nvSpPr>
        <p:spPr bwMode="auto">
          <a:xfrm>
            <a:off x="4495800" y="4457700"/>
            <a:ext cx="511175" cy="200025"/>
          </a:xfrm>
          <a:prstGeom prst="rect">
            <a:avLst/>
          </a:prstGeom>
          <a:noFill/>
          <a:ln w="9525">
            <a:noFill/>
            <a:miter lim="800000"/>
            <a:headEnd/>
            <a:tailEnd/>
          </a:ln>
        </p:spPr>
        <p:txBody>
          <a:bodyPr wrap="none" lIns="0" tIns="0" rIns="0" bIns="0">
            <a:spAutoFit/>
          </a:bodyPr>
          <a:lstStyle/>
          <a:p>
            <a:pPr algn="r"/>
            <a:r>
              <a:rPr lang="en-US" altLang="en-US" sz="1300" dirty="0">
                <a:solidFill>
                  <a:srgbClr val="000000"/>
                </a:solidFill>
              </a:rPr>
              <a:t>$1,200</a:t>
            </a:r>
          </a:p>
        </p:txBody>
      </p:sp>
      <p:sp>
        <p:nvSpPr>
          <p:cNvPr id="193" name="Rectangle 25"/>
          <p:cNvSpPr>
            <a:spLocks noChangeArrowheads="1"/>
          </p:cNvSpPr>
          <p:nvPr/>
        </p:nvSpPr>
        <p:spPr bwMode="auto">
          <a:xfrm>
            <a:off x="5599113" y="4457700"/>
            <a:ext cx="511175" cy="200025"/>
          </a:xfrm>
          <a:prstGeom prst="rect">
            <a:avLst/>
          </a:prstGeom>
          <a:noFill/>
          <a:ln w="9525">
            <a:noFill/>
            <a:miter lim="800000"/>
            <a:headEnd/>
            <a:tailEnd/>
          </a:ln>
        </p:spPr>
        <p:txBody>
          <a:bodyPr wrap="none" lIns="0" tIns="0" rIns="0" bIns="0">
            <a:spAutoFit/>
          </a:bodyPr>
          <a:lstStyle/>
          <a:p>
            <a:pPr algn="r"/>
            <a:r>
              <a:rPr lang="en-US" altLang="en-US" sz="1300" dirty="0">
                <a:solidFill>
                  <a:srgbClr val="000000"/>
                </a:solidFill>
              </a:rPr>
              <a:t>$2,600</a:t>
            </a:r>
          </a:p>
        </p:txBody>
      </p:sp>
      <p:sp>
        <p:nvSpPr>
          <p:cNvPr id="194" name="Rectangle 26"/>
          <p:cNvSpPr>
            <a:spLocks noChangeArrowheads="1"/>
          </p:cNvSpPr>
          <p:nvPr/>
        </p:nvSpPr>
        <p:spPr bwMode="auto">
          <a:xfrm>
            <a:off x="2476500" y="4648200"/>
            <a:ext cx="93663"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2</a:t>
            </a:r>
          </a:p>
        </p:txBody>
      </p:sp>
      <p:sp>
        <p:nvSpPr>
          <p:cNvPr id="195" name="Rectangle 27"/>
          <p:cNvSpPr>
            <a:spLocks noChangeArrowheads="1"/>
          </p:cNvSpPr>
          <p:nvPr/>
        </p:nvSpPr>
        <p:spPr bwMode="auto">
          <a:xfrm>
            <a:off x="3494088" y="4648200"/>
            <a:ext cx="417512" cy="200025"/>
          </a:xfrm>
          <a:prstGeom prst="rect">
            <a:avLst/>
          </a:prstGeom>
          <a:noFill/>
          <a:ln w="9525">
            <a:noFill/>
            <a:miter lim="800000"/>
            <a:headEnd/>
            <a:tailEnd/>
          </a:ln>
        </p:spPr>
        <p:txBody>
          <a:bodyPr wrap="none" lIns="0" tIns="0" rIns="0" bIns="0">
            <a:spAutoFit/>
          </a:bodyPr>
          <a:lstStyle/>
          <a:p>
            <a:pPr algn="r"/>
            <a:r>
              <a:rPr lang="en-US" altLang="en-US" sz="1300" dirty="0">
                <a:solidFill>
                  <a:srgbClr val="000000"/>
                </a:solidFill>
              </a:rPr>
              <a:t>2,600</a:t>
            </a:r>
          </a:p>
        </p:txBody>
      </p:sp>
      <p:sp>
        <p:nvSpPr>
          <p:cNvPr id="196" name="Rectangle 28"/>
          <p:cNvSpPr>
            <a:spLocks noChangeArrowheads="1"/>
          </p:cNvSpPr>
          <p:nvPr/>
        </p:nvSpPr>
        <p:spPr bwMode="auto">
          <a:xfrm>
            <a:off x="4581525" y="4648200"/>
            <a:ext cx="419100" cy="200025"/>
          </a:xfrm>
          <a:prstGeom prst="rect">
            <a:avLst/>
          </a:prstGeom>
          <a:noFill/>
          <a:ln w="9525">
            <a:noFill/>
            <a:miter lim="800000"/>
            <a:headEnd/>
            <a:tailEnd/>
          </a:ln>
        </p:spPr>
        <p:txBody>
          <a:bodyPr wrap="none" lIns="0" tIns="0" rIns="0" bIns="0">
            <a:spAutoFit/>
          </a:bodyPr>
          <a:lstStyle/>
          <a:p>
            <a:pPr algn="r"/>
            <a:r>
              <a:rPr lang="en-US" altLang="en-US" sz="1300" dirty="0">
                <a:solidFill>
                  <a:srgbClr val="000000"/>
                </a:solidFill>
              </a:rPr>
              <a:t>1,200</a:t>
            </a:r>
          </a:p>
        </p:txBody>
      </p:sp>
      <p:sp>
        <p:nvSpPr>
          <p:cNvPr id="197" name="Rectangle 29"/>
          <p:cNvSpPr>
            <a:spLocks noChangeArrowheads="1"/>
          </p:cNvSpPr>
          <p:nvPr/>
        </p:nvSpPr>
        <p:spPr bwMode="auto">
          <a:xfrm>
            <a:off x="5684838" y="4648200"/>
            <a:ext cx="417512" cy="200025"/>
          </a:xfrm>
          <a:prstGeom prst="rect">
            <a:avLst/>
          </a:prstGeom>
          <a:noFill/>
          <a:ln w="9525">
            <a:noFill/>
            <a:miter lim="800000"/>
            <a:headEnd/>
            <a:tailEnd/>
          </a:ln>
        </p:spPr>
        <p:txBody>
          <a:bodyPr wrap="none" lIns="0" tIns="0" rIns="0" bIns="0">
            <a:spAutoFit/>
          </a:bodyPr>
          <a:lstStyle/>
          <a:p>
            <a:pPr algn="r"/>
            <a:r>
              <a:rPr lang="en-US" altLang="en-US" sz="1300" dirty="0">
                <a:solidFill>
                  <a:srgbClr val="000000"/>
                </a:solidFill>
              </a:rPr>
              <a:t>1,400</a:t>
            </a:r>
          </a:p>
        </p:txBody>
      </p:sp>
      <p:sp>
        <p:nvSpPr>
          <p:cNvPr id="198" name="Rectangle 30"/>
          <p:cNvSpPr>
            <a:spLocks noChangeArrowheads="1"/>
          </p:cNvSpPr>
          <p:nvPr/>
        </p:nvSpPr>
        <p:spPr bwMode="auto">
          <a:xfrm>
            <a:off x="2476500" y="4838700"/>
            <a:ext cx="93663"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3</a:t>
            </a:r>
          </a:p>
        </p:txBody>
      </p:sp>
      <p:sp>
        <p:nvSpPr>
          <p:cNvPr id="199" name="Rectangle 31"/>
          <p:cNvSpPr>
            <a:spLocks noChangeArrowheads="1"/>
          </p:cNvSpPr>
          <p:nvPr/>
        </p:nvSpPr>
        <p:spPr bwMode="auto">
          <a:xfrm>
            <a:off x="3494088" y="4838700"/>
            <a:ext cx="417512" cy="200025"/>
          </a:xfrm>
          <a:prstGeom prst="rect">
            <a:avLst/>
          </a:prstGeom>
          <a:noFill/>
          <a:ln w="9525">
            <a:noFill/>
            <a:miter lim="800000"/>
            <a:headEnd/>
            <a:tailEnd/>
          </a:ln>
        </p:spPr>
        <p:txBody>
          <a:bodyPr wrap="none" lIns="0" tIns="0" rIns="0" bIns="0">
            <a:spAutoFit/>
          </a:bodyPr>
          <a:lstStyle/>
          <a:p>
            <a:pPr algn="r"/>
            <a:r>
              <a:rPr lang="en-US" altLang="en-US" sz="1300" dirty="0">
                <a:solidFill>
                  <a:srgbClr val="000000"/>
                </a:solidFill>
              </a:rPr>
              <a:t>1,400</a:t>
            </a:r>
          </a:p>
        </p:txBody>
      </p:sp>
      <p:sp>
        <p:nvSpPr>
          <p:cNvPr id="200" name="Rectangle 32"/>
          <p:cNvSpPr>
            <a:spLocks noChangeArrowheads="1"/>
          </p:cNvSpPr>
          <p:nvPr/>
        </p:nvSpPr>
        <p:spPr bwMode="auto">
          <a:xfrm>
            <a:off x="4721225" y="4838700"/>
            <a:ext cx="279400" cy="200025"/>
          </a:xfrm>
          <a:prstGeom prst="rect">
            <a:avLst/>
          </a:prstGeom>
          <a:noFill/>
          <a:ln w="9525">
            <a:noFill/>
            <a:miter lim="800000"/>
            <a:headEnd/>
            <a:tailEnd/>
          </a:ln>
        </p:spPr>
        <p:txBody>
          <a:bodyPr wrap="none" lIns="0" tIns="0" rIns="0" bIns="0">
            <a:spAutoFit/>
          </a:bodyPr>
          <a:lstStyle/>
          <a:p>
            <a:pPr algn="r"/>
            <a:r>
              <a:rPr lang="en-US" altLang="en-US" sz="1300" dirty="0">
                <a:solidFill>
                  <a:srgbClr val="000000"/>
                </a:solidFill>
              </a:rPr>
              <a:t>700</a:t>
            </a:r>
          </a:p>
        </p:txBody>
      </p:sp>
      <p:sp>
        <p:nvSpPr>
          <p:cNvPr id="201" name="Rectangle 33"/>
          <p:cNvSpPr>
            <a:spLocks noChangeArrowheads="1"/>
          </p:cNvSpPr>
          <p:nvPr/>
        </p:nvSpPr>
        <p:spPr bwMode="auto">
          <a:xfrm>
            <a:off x="5816600" y="4838700"/>
            <a:ext cx="279400" cy="200025"/>
          </a:xfrm>
          <a:prstGeom prst="rect">
            <a:avLst/>
          </a:prstGeom>
          <a:noFill/>
          <a:ln w="9525">
            <a:noFill/>
            <a:miter lim="800000"/>
            <a:headEnd/>
            <a:tailEnd/>
          </a:ln>
        </p:spPr>
        <p:txBody>
          <a:bodyPr wrap="none" lIns="0" tIns="0" rIns="0" bIns="0">
            <a:spAutoFit/>
          </a:bodyPr>
          <a:lstStyle/>
          <a:p>
            <a:pPr algn="r"/>
            <a:r>
              <a:rPr lang="en-US" altLang="en-US" sz="1300" dirty="0">
                <a:solidFill>
                  <a:srgbClr val="000000"/>
                </a:solidFill>
              </a:rPr>
              <a:t>700</a:t>
            </a:r>
          </a:p>
        </p:txBody>
      </p:sp>
      <p:sp>
        <p:nvSpPr>
          <p:cNvPr id="202" name="Rectangle 34"/>
          <p:cNvSpPr>
            <a:spLocks noChangeArrowheads="1"/>
          </p:cNvSpPr>
          <p:nvPr/>
        </p:nvSpPr>
        <p:spPr bwMode="auto">
          <a:xfrm>
            <a:off x="2476500" y="5029200"/>
            <a:ext cx="93663"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4</a:t>
            </a:r>
          </a:p>
        </p:txBody>
      </p:sp>
      <p:sp>
        <p:nvSpPr>
          <p:cNvPr id="203" name="Rectangle 35"/>
          <p:cNvSpPr>
            <a:spLocks noChangeArrowheads="1"/>
          </p:cNvSpPr>
          <p:nvPr/>
        </p:nvSpPr>
        <p:spPr bwMode="auto">
          <a:xfrm>
            <a:off x="3625850" y="5029200"/>
            <a:ext cx="279400" cy="200025"/>
          </a:xfrm>
          <a:prstGeom prst="rect">
            <a:avLst/>
          </a:prstGeom>
          <a:noFill/>
          <a:ln w="9525">
            <a:noFill/>
            <a:miter lim="800000"/>
            <a:headEnd/>
            <a:tailEnd/>
          </a:ln>
        </p:spPr>
        <p:txBody>
          <a:bodyPr wrap="none" lIns="0" tIns="0" rIns="0" bIns="0">
            <a:spAutoFit/>
          </a:bodyPr>
          <a:lstStyle/>
          <a:p>
            <a:pPr algn="r"/>
            <a:r>
              <a:rPr lang="en-US" altLang="en-US" sz="1300" dirty="0">
                <a:solidFill>
                  <a:srgbClr val="000000"/>
                </a:solidFill>
              </a:rPr>
              <a:t>700</a:t>
            </a:r>
          </a:p>
        </p:txBody>
      </p:sp>
      <p:sp>
        <p:nvSpPr>
          <p:cNvPr id="204" name="Rectangle 36"/>
          <p:cNvSpPr>
            <a:spLocks noChangeArrowheads="1"/>
          </p:cNvSpPr>
          <p:nvPr/>
        </p:nvSpPr>
        <p:spPr bwMode="auto">
          <a:xfrm>
            <a:off x="4721225" y="5029200"/>
            <a:ext cx="279400" cy="200025"/>
          </a:xfrm>
          <a:prstGeom prst="rect">
            <a:avLst/>
          </a:prstGeom>
          <a:noFill/>
          <a:ln w="9525">
            <a:noFill/>
            <a:miter lim="800000"/>
            <a:headEnd/>
            <a:tailEnd/>
          </a:ln>
        </p:spPr>
        <p:txBody>
          <a:bodyPr wrap="none" lIns="0" tIns="0" rIns="0" bIns="0">
            <a:spAutoFit/>
          </a:bodyPr>
          <a:lstStyle/>
          <a:p>
            <a:pPr algn="r"/>
            <a:r>
              <a:rPr lang="en-US" altLang="en-US" sz="1300" dirty="0">
                <a:solidFill>
                  <a:srgbClr val="000000"/>
                </a:solidFill>
              </a:rPr>
              <a:t>700</a:t>
            </a:r>
          </a:p>
        </p:txBody>
      </p:sp>
      <p:sp>
        <p:nvSpPr>
          <p:cNvPr id="205" name="Rectangle 37"/>
          <p:cNvSpPr>
            <a:spLocks noChangeArrowheads="1"/>
          </p:cNvSpPr>
          <p:nvPr/>
        </p:nvSpPr>
        <p:spPr bwMode="auto">
          <a:xfrm>
            <a:off x="6002338" y="5029200"/>
            <a:ext cx="93662" cy="200025"/>
          </a:xfrm>
          <a:prstGeom prst="rect">
            <a:avLst/>
          </a:prstGeom>
          <a:noFill/>
          <a:ln w="9525">
            <a:noFill/>
            <a:miter lim="800000"/>
            <a:headEnd/>
            <a:tailEnd/>
          </a:ln>
        </p:spPr>
        <p:txBody>
          <a:bodyPr wrap="none" lIns="0" tIns="0" rIns="0" bIns="0">
            <a:spAutoFit/>
          </a:bodyPr>
          <a:lstStyle/>
          <a:p>
            <a:pPr algn="r"/>
            <a:r>
              <a:rPr lang="en-US" altLang="en-US" sz="1300" dirty="0">
                <a:solidFill>
                  <a:srgbClr val="000000"/>
                </a:solidFill>
              </a:rPr>
              <a:t>0</a:t>
            </a:r>
          </a:p>
        </p:txBody>
      </p:sp>
      <p:sp>
        <p:nvSpPr>
          <p:cNvPr id="210" name="Rectangle 42"/>
          <p:cNvSpPr>
            <a:spLocks noChangeArrowheads="1"/>
          </p:cNvSpPr>
          <p:nvPr/>
        </p:nvSpPr>
        <p:spPr bwMode="auto">
          <a:xfrm>
            <a:off x="2352675" y="5257800"/>
            <a:ext cx="354013"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Total</a:t>
            </a:r>
          </a:p>
        </p:txBody>
      </p:sp>
      <p:sp>
        <p:nvSpPr>
          <p:cNvPr id="211" name="Rectangle 43"/>
          <p:cNvSpPr>
            <a:spLocks noChangeArrowheads="1"/>
          </p:cNvSpPr>
          <p:nvPr/>
        </p:nvSpPr>
        <p:spPr bwMode="auto">
          <a:xfrm>
            <a:off x="4503738" y="5257800"/>
            <a:ext cx="511175" cy="200025"/>
          </a:xfrm>
          <a:prstGeom prst="rect">
            <a:avLst/>
          </a:prstGeom>
          <a:noFill/>
          <a:ln>
            <a:noFill/>
          </a:ln>
          <a:extLst/>
        </p:spPr>
        <p:txBody>
          <a:bodyPr wrap="none" lIns="0" tIns="0" rIns="0" bIns="0">
            <a:spAutoFit/>
          </a:bodyPr>
          <a:lstStyle/>
          <a:p>
            <a:pPr algn="r" fontAlgn="auto">
              <a:spcBef>
                <a:spcPts val="0"/>
              </a:spcBef>
              <a:spcAft>
                <a:spcPts val="0"/>
              </a:spcAft>
              <a:defRPr/>
            </a:pPr>
            <a:r>
              <a:rPr lang="en-US" sz="1300" u="dbl" dirty="0">
                <a:solidFill>
                  <a:srgbClr val="000000"/>
                </a:solidFill>
                <a:latin typeface="Arial" panose="020B0604020202020204" pitchFamily="34" charset="0"/>
                <a:cs typeface="Arial" pitchFamily="34" charset="0"/>
              </a:rPr>
              <a:t>$3,800</a:t>
            </a:r>
            <a:endParaRPr lang="en-US" sz="1300" u="dbl" dirty="0">
              <a:solidFill>
                <a:prstClr val="black"/>
              </a:solidFill>
              <a:latin typeface="Arial" pitchFamily="34" charset="0"/>
              <a:cs typeface="Arial" pitchFamily="34" charset="0"/>
            </a:endParaRPr>
          </a:p>
        </p:txBody>
      </p:sp>
      <p:sp>
        <p:nvSpPr>
          <p:cNvPr id="212" name="Rectangle 44"/>
          <p:cNvSpPr>
            <a:spLocks noChangeArrowheads="1"/>
          </p:cNvSpPr>
          <p:nvPr/>
        </p:nvSpPr>
        <p:spPr bwMode="auto">
          <a:xfrm>
            <a:off x="1885950" y="3267075"/>
            <a:ext cx="2051050"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Estimated Remaining Years</a:t>
            </a:r>
          </a:p>
        </p:txBody>
      </p:sp>
      <p:sp>
        <p:nvSpPr>
          <p:cNvPr id="213" name="Rectangle 45"/>
          <p:cNvSpPr>
            <a:spLocks noChangeArrowheads="1"/>
          </p:cNvSpPr>
          <p:nvPr/>
        </p:nvSpPr>
        <p:spPr bwMode="auto">
          <a:xfrm>
            <a:off x="4352925" y="3267075"/>
            <a:ext cx="1328738"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2 remaining years</a:t>
            </a:r>
          </a:p>
        </p:txBody>
      </p:sp>
      <p:sp>
        <p:nvSpPr>
          <p:cNvPr id="214" name="Rectangle 46"/>
          <p:cNvSpPr>
            <a:spLocks noChangeArrowheads="1"/>
          </p:cNvSpPr>
          <p:nvPr/>
        </p:nvSpPr>
        <p:spPr bwMode="auto">
          <a:xfrm>
            <a:off x="2933700" y="3543300"/>
            <a:ext cx="2838450"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Depreciation expense = $700 per year</a:t>
            </a:r>
          </a:p>
        </p:txBody>
      </p:sp>
      <p:sp>
        <p:nvSpPr>
          <p:cNvPr id="215" name="Rectangle 47"/>
          <p:cNvSpPr>
            <a:spLocks noChangeArrowheads="1"/>
          </p:cNvSpPr>
          <p:nvPr/>
        </p:nvSpPr>
        <p:spPr bwMode="auto">
          <a:xfrm>
            <a:off x="1857375" y="2085975"/>
            <a:ext cx="2144713"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Estimated Useful Life (years)</a:t>
            </a:r>
          </a:p>
        </p:txBody>
      </p:sp>
      <p:sp>
        <p:nvSpPr>
          <p:cNvPr id="216" name="Rectangle 48"/>
          <p:cNvSpPr>
            <a:spLocks noChangeArrowheads="1"/>
          </p:cNvSpPr>
          <p:nvPr/>
        </p:nvSpPr>
        <p:spPr bwMode="auto">
          <a:xfrm>
            <a:off x="4695825" y="2085975"/>
            <a:ext cx="547688"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3 years</a:t>
            </a:r>
          </a:p>
        </p:txBody>
      </p:sp>
      <p:sp>
        <p:nvSpPr>
          <p:cNvPr id="217" name="Rectangle 49"/>
          <p:cNvSpPr>
            <a:spLocks noChangeArrowheads="1"/>
          </p:cNvSpPr>
          <p:nvPr/>
        </p:nvSpPr>
        <p:spPr bwMode="auto">
          <a:xfrm>
            <a:off x="2933700" y="2324100"/>
            <a:ext cx="2978150"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Depreciation expense = $1,200 per year</a:t>
            </a:r>
          </a:p>
        </p:txBody>
      </p:sp>
      <p:sp>
        <p:nvSpPr>
          <p:cNvPr id="218" name="Rectangle 50"/>
          <p:cNvSpPr>
            <a:spLocks noChangeArrowheads="1"/>
          </p:cNvSpPr>
          <p:nvPr/>
        </p:nvSpPr>
        <p:spPr bwMode="auto">
          <a:xfrm>
            <a:off x="2962275" y="2867025"/>
            <a:ext cx="2882900" cy="200025"/>
          </a:xfrm>
          <a:prstGeom prst="rect">
            <a:avLst/>
          </a:prstGeom>
          <a:noFill/>
          <a:ln w="9525">
            <a:noFill/>
            <a:miter lim="800000"/>
            <a:headEnd/>
            <a:tailEnd/>
          </a:ln>
        </p:spPr>
        <p:txBody>
          <a:bodyPr wrap="none" lIns="0" tIns="0" rIns="0" bIns="0">
            <a:spAutoFit/>
          </a:bodyPr>
          <a:lstStyle/>
          <a:p>
            <a:r>
              <a:rPr lang="en-US" altLang="en-US" sz="1300" b="1" dirty="0">
                <a:solidFill>
                  <a:srgbClr val="000000"/>
                </a:solidFill>
              </a:rPr>
              <a:t>Straight-Line Depreciation - Revised</a:t>
            </a:r>
            <a:endParaRPr lang="en-US" altLang="en-US" sz="1300" dirty="0">
              <a:solidFill>
                <a:srgbClr val="000000"/>
              </a:solidFill>
            </a:endParaRPr>
          </a:p>
        </p:txBody>
      </p:sp>
      <p:sp>
        <p:nvSpPr>
          <p:cNvPr id="219" name="Rectangle 51"/>
          <p:cNvSpPr>
            <a:spLocks noChangeArrowheads="1"/>
          </p:cNvSpPr>
          <p:nvPr/>
        </p:nvSpPr>
        <p:spPr bwMode="auto">
          <a:xfrm>
            <a:off x="1628775" y="3076575"/>
            <a:ext cx="2630488"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Book Value minus Revised Salvage</a:t>
            </a:r>
          </a:p>
        </p:txBody>
      </p:sp>
      <p:sp>
        <p:nvSpPr>
          <p:cNvPr id="220" name="Rectangle 52"/>
          <p:cNvSpPr>
            <a:spLocks noChangeArrowheads="1"/>
          </p:cNvSpPr>
          <p:nvPr/>
        </p:nvSpPr>
        <p:spPr bwMode="auto">
          <a:xfrm>
            <a:off x="1628775" y="3238500"/>
            <a:ext cx="2560638" cy="9525"/>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21" name="Rectangle 53"/>
          <p:cNvSpPr>
            <a:spLocks noChangeArrowheads="1"/>
          </p:cNvSpPr>
          <p:nvPr/>
        </p:nvSpPr>
        <p:spPr bwMode="auto">
          <a:xfrm>
            <a:off x="4594225" y="3076575"/>
            <a:ext cx="846138"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$1,400 - $0</a:t>
            </a:r>
          </a:p>
        </p:txBody>
      </p:sp>
      <p:sp>
        <p:nvSpPr>
          <p:cNvPr id="222" name="Rectangle 54"/>
          <p:cNvSpPr>
            <a:spLocks noChangeArrowheads="1"/>
          </p:cNvSpPr>
          <p:nvPr/>
        </p:nvSpPr>
        <p:spPr bwMode="auto">
          <a:xfrm>
            <a:off x="4446588" y="3238500"/>
            <a:ext cx="1143000" cy="9525"/>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23" name="Rectangle 55"/>
          <p:cNvSpPr>
            <a:spLocks noChangeArrowheads="1"/>
          </p:cNvSpPr>
          <p:nvPr/>
        </p:nvSpPr>
        <p:spPr bwMode="auto">
          <a:xfrm>
            <a:off x="2971800" y="1685925"/>
            <a:ext cx="2871788" cy="200025"/>
          </a:xfrm>
          <a:prstGeom prst="rect">
            <a:avLst/>
          </a:prstGeom>
          <a:noFill/>
          <a:ln w="9525">
            <a:noFill/>
            <a:miter lim="800000"/>
            <a:headEnd/>
            <a:tailEnd/>
          </a:ln>
        </p:spPr>
        <p:txBody>
          <a:bodyPr wrap="none" lIns="0" tIns="0" rIns="0" bIns="0">
            <a:spAutoFit/>
          </a:bodyPr>
          <a:lstStyle/>
          <a:p>
            <a:r>
              <a:rPr lang="en-US" altLang="en-US" sz="1300" b="1" dirty="0">
                <a:solidFill>
                  <a:srgbClr val="000000"/>
                </a:solidFill>
              </a:rPr>
              <a:t>Straight-Line Depreciation - Original</a:t>
            </a:r>
            <a:endParaRPr lang="en-US" altLang="en-US" sz="1300" dirty="0">
              <a:solidFill>
                <a:srgbClr val="000000"/>
              </a:solidFill>
            </a:endParaRPr>
          </a:p>
        </p:txBody>
      </p:sp>
      <p:sp>
        <p:nvSpPr>
          <p:cNvPr id="224" name="Rectangle 56"/>
          <p:cNvSpPr>
            <a:spLocks noChangeArrowheads="1"/>
          </p:cNvSpPr>
          <p:nvPr/>
        </p:nvSpPr>
        <p:spPr bwMode="auto">
          <a:xfrm>
            <a:off x="2143125" y="1895475"/>
            <a:ext cx="1484313"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Cost minus Salvage</a:t>
            </a:r>
          </a:p>
        </p:txBody>
      </p:sp>
      <p:sp>
        <p:nvSpPr>
          <p:cNvPr id="225" name="Rectangle 57"/>
          <p:cNvSpPr>
            <a:spLocks noChangeArrowheads="1"/>
          </p:cNvSpPr>
          <p:nvPr/>
        </p:nvSpPr>
        <p:spPr bwMode="auto">
          <a:xfrm>
            <a:off x="2143125" y="2057400"/>
            <a:ext cx="1323975" cy="9525"/>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26" name="Rectangle 58"/>
          <p:cNvSpPr>
            <a:spLocks noChangeArrowheads="1"/>
          </p:cNvSpPr>
          <p:nvPr/>
        </p:nvSpPr>
        <p:spPr bwMode="auto">
          <a:xfrm>
            <a:off x="4371975" y="1895475"/>
            <a:ext cx="1031875" cy="200025"/>
          </a:xfrm>
          <a:prstGeom prst="rect">
            <a:avLst/>
          </a:prstGeom>
          <a:noFill/>
          <a:ln w="9525">
            <a:noFill/>
            <a:miter lim="800000"/>
            <a:headEnd/>
            <a:tailEnd/>
          </a:ln>
        </p:spPr>
        <p:txBody>
          <a:bodyPr wrap="none" lIns="0" tIns="0" rIns="0" bIns="0">
            <a:spAutoFit/>
          </a:bodyPr>
          <a:lstStyle/>
          <a:p>
            <a:r>
              <a:rPr lang="en-US" altLang="en-US" sz="1300" dirty="0">
                <a:solidFill>
                  <a:srgbClr val="000000"/>
                </a:solidFill>
              </a:rPr>
              <a:t>$3,800 - $200</a:t>
            </a:r>
          </a:p>
        </p:txBody>
      </p:sp>
      <p:sp>
        <p:nvSpPr>
          <p:cNvPr id="227" name="Rectangle 59"/>
          <p:cNvSpPr>
            <a:spLocks noChangeArrowheads="1"/>
          </p:cNvSpPr>
          <p:nvPr/>
        </p:nvSpPr>
        <p:spPr bwMode="auto">
          <a:xfrm>
            <a:off x="4371975" y="2057400"/>
            <a:ext cx="1143000" cy="9525"/>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28" name="Rectangle 60"/>
          <p:cNvSpPr>
            <a:spLocks noChangeArrowheads="1"/>
          </p:cNvSpPr>
          <p:nvPr/>
        </p:nvSpPr>
        <p:spPr bwMode="auto">
          <a:xfrm>
            <a:off x="1609725" y="1657350"/>
            <a:ext cx="19050" cy="228600"/>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29" name="Rectangle 61"/>
          <p:cNvSpPr>
            <a:spLocks noChangeArrowheads="1"/>
          </p:cNvSpPr>
          <p:nvPr/>
        </p:nvSpPr>
        <p:spPr bwMode="auto">
          <a:xfrm>
            <a:off x="6886575" y="1676400"/>
            <a:ext cx="19050" cy="209550"/>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30" name="Rectangle 62"/>
          <p:cNvSpPr>
            <a:spLocks noChangeArrowheads="1"/>
          </p:cNvSpPr>
          <p:nvPr/>
        </p:nvSpPr>
        <p:spPr bwMode="auto">
          <a:xfrm>
            <a:off x="1609725" y="2838450"/>
            <a:ext cx="19050" cy="228600"/>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31" name="Rectangle 63"/>
          <p:cNvSpPr>
            <a:spLocks noChangeArrowheads="1"/>
          </p:cNvSpPr>
          <p:nvPr/>
        </p:nvSpPr>
        <p:spPr bwMode="auto">
          <a:xfrm>
            <a:off x="1990725" y="4019550"/>
            <a:ext cx="19050" cy="1771650"/>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32" name="Rectangle 64"/>
          <p:cNvSpPr>
            <a:spLocks noChangeArrowheads="1"/>
          </p:cNvSpPr>
          <p:nvPr/>
        </p:nvSpPr>
        <p:spPr bwMode="auto">
          <a:xfrm>
            <a:off x="6886575" y="2857500"/>
            <a:ext cx="19050" cy="209550"/>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33" name="Rectangle 65"/>
          <p:cNvSpPr>
            <a:spLocks noChangeArrowheads="1"/>
          </p:cNvSpPr>
          <p:nvPr/>
        </p:nvSpPr>
        <p:spPr bwMode="auto">
          <a:xfrm>
            <a:off x="6296025" y="4038600"/>
            <a:ext cx="19050" cy="1752600"/>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34" name="Rectangle 66"/>
          <p:cNvSpPr>
            <a:spLocks noChangeArrowheads="1"/>
          </p:cNvSpPr>
          <p:nvPr/>
        </p:nvSpPr>
        <p:spPr bwMode="auto">
          <a:xfrm>
            <a:off x="1628775" y="1657350"/>
            <a:ext cx="5276850" cy="19050"/>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35" name="Rectangle 67"/>
          <p:cNvSpPr>
            <a:spLocks noChangeArrowheads="1"/>
          </p:cNvSpPr>
          <p:nvPr/>
        </p:nvSpPr>
        <p:spPr bwMode="auto">
          <a:xfrm>
            <a:off x="1628775" y="1866900"/>
            <a:ext cx="5276850" cy="19050"/>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36" name="Rectangle 68"/>
          <p:cNvSpPr>
            <a:spLocks noChangeArrowheads="1"/>
          </p:cNvSpPr>
          <p:nvPr/>
        </p:nvSpPr>
        <p:spPr bwMode="auto">
          <a:xfrm>
            <a:off x="1628775" y="2838450"/>
            <a:ext cx="5276850" cy="19050"/>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37" name="Rectangle 69"/>
          <p:cNvSpPr>
            <a:spLocks noChangeArrowheads="1"/>
          </p:cNvSpPr>
          <p:nvPr/>
        </p:nvSpPr>
        <p:spPr bwMode="auto">
          <a:xfrm>
            <a:off x="1628775" y="3048000"/>
            <a:ext cx="5276850" cy="19050"/>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38" name="Rectangle 70"/>
          <p:cNvSpPr>
            <a:spLocks noChangeArrowheads="1"/>
          </p:cNvSpPr>
          <p:nvPr/>
        </p:nvSpPr>
        <p:spPr bwMode="auto">
          <a:xfrm>
            <a:off x="2009775" y="4019550"/>
            <a:ext cx="4305300" cy="19050"/>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39" name="Rectangle 71"/>
          <p:cNvSpPr>
            <a:spLocks noChangeArrowheads="1"/>
          </p:cNvSpPr>
          <p:nvPr/>
        </p:nvSpPr>
        <p:spPr bwMode="auto">
          <a:xfrm>
            <a:off x="2009775" y="4429125"/>
            <a:ext cx="4305300" cy="19050"/>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240" name="Rectangle 72"/>
          <p:cNvSpPr>
            <a:spLocks noChangeArrowheads="1"/>
          </p:cNvSpPr>
          <p:nvPr/>
        </p:nvSpPr>
        <p:spPr bwMode="auto">
          <a:xfrm>
            <a:off x="2009775" y="5772150"/>
            <a:ext cx="4305300" cy="19050"/>
          </a:xfrm>
          <a:prstGeom prst="rect">
            <a:avLst/>
          </a:prstGeom>
          <a:solidFill>
            <a:srgbClr val="000000"/>
          </a:solidFill>
          <a:ln w="9525">
            <a:noFill/>
            <a:miter lim="800000"/>
            <a:headEnd/>
            <a:tailEnd/>
          </a:ln>
        </p:spPr>
        <p:txBody>
          <a:bodyPr/>
          <a:lstStyle/>
          <a:p>
            <a:endParaRPr lang="en-US" altLang="en-US" sz="1300" dirty="0">
              <a:solidFill>
                <a:srgbClr val="000000"/>
              </a:solidFill>
            </a:endParaRPr>
          </a:p>
        </p:txBody>
      </p:sp>
      <p:sp>
        <p:nvSpPr>
          <p:cNvPr id="69" name="Slide Number Placeholder 68"/>
          <p:cNvSpPr>
            <a:spLocks noGrp="1"/>
          </p:cNvSpPr>
          <p:nvPr>
            <p:ph type="sldNum" sz="quarter" idx="12"/>
          </p:nvPr>
        </p:nvSpPr>
        <p:spPr/>
        <p:txBody>
          <a:bodyPr/>
          <a:lstStyle/>
          <a:p>
            <a:pPr>
              <a:defRPr/>
            </a:pPr>
            <a:fld id="{C8C4183D-3BBD-4799-9702-F5A247B97958}" type="slidenum">
              <a:rPr lang="en-US" smtClean="0"/>
              <a:pPr>
                <a:defRPr/>
              </a:pPr>
              <a:t>37</a:t>
            </a:fld>
            <a:endParaRPr lang="en-US" dirty="0"/>
          </a:p>
        </p:txBody>
      </p:sp>
      <p:sp>
        <p:nvSpPr>
          <p:cNvPr id="70" name="Rounded Rectangle 69"/>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Explain depreciation for partial years and changes in estimates.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3"/>
                                        </p:tgtEl>
                                        <p:attrNameLst>
                                          <p:attrName>style.visibility</p:attrName>
                                        </p:attrNameLst>
                                      </p:cBhvr>
                                      <p:to>
                                        <p:strVal val="visible"/>
                                      </p:to>
                                    </p:set>
                                    <p:animEffect transition="in" filter="fade">
                                      <p:cBhvr>
                                        <p:cTn id="10" dur="500"/>
                                        <p:tgtEl>
                                          <p:spTgt spid="2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8"/>
                                        </p:tgtEl>
                                        <p:attrNameLst>
                                          <p:attrName>style.visibility</p:attrName>
                                        </p:attrNameLst>
                                      </p:cBhvr>
                                      <p:to>
                                        <p:strVal val="visible"/>
                                      </p:to>
                                    </p:set>
                                    <p:animEffect transition="in" filter="fade">
                                      <p:cBhvr>
                                        <p:cTn id="13" dur="500"/>
                                        <p:tgtEl>
                                          <p:spTgt spid="2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9"/>
                                        </p:tgtEl>
                                        <p:attrNameLst>
                                          <p:attrName>style.visibility</p:attrName>
                                        </p:attrNameLst>
                                      </p:cBhvr>
                                      <p:to>
                                        <p:strVal val="visible"/>
                                      </p:to>
                                    </p:set>
                                    <p:animEffect transition="in" filter="fade">
                                      <p:cBhvr>
                                        <p:cTn id="16" dur="500"/>
                                        <p:tgtEl>
                                          <p:spTgt spid="2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4"/>
                                        </p:tgtEl>
                                        <p:attrNameLst>
                                          <p:attrName>style.visibility</p:attrName>
                                        </p:attrNameLst>
                                      </p:cBhvr>
                                      <p:to>
                                        <p:strVal val="visible"/>
                                      </p:to>
                                    </p:set>
                                    <p:animEffect transition="in" filter="fade">
                                      <p:cBhvr>
                                        <p:cTn id="19" dur="500"/>
                                        <p:tgtEl>
                                          <p:spTgt spid="2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5"/>
                                        </p:tgtEl>
                                        <p:attrNameLst>
                                          <p:attrName>style.visibility</p:attrName>
                                        </p:attrNameLst>
                                      </p:cBhvr>
                                      <p:to>
                                        <p:strVal val="visible"/>
                                      </p:to>
                                    </p:set>
                                    <p:animEffect transition="in" filter="fade">
                                      <p:cBhvr>
                                        <p:cTn id="22" dur="500"/>
                                        <p:tgtEl>
                                          <p:spTgt spid="2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4"/>
                                        </p:tgtEl>
                                        <p:attrNameLst>
                                          <p:attrName>style.visibility</p:attrName>
                                        </p:attrNameLst>
                                      </p:cBhvr>
                                      <p:to>
                                        <p:strVal val="visible"/>
                                      </p:to>
                                    </p:set>
                                    <p:animEffect transition="in" filter="fade">
                                      <p:cBhvr>
                                        <p:cTn id="25" dur="500"/>
                                        <p:tgtEl>
                                          <p:spTgt spid="2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25"/>
                                        </p:tgtEl>
                                        <p:attrNameLst>
                                          <p:attrName>style.visibility</p:attrName>
                                        </p:attrNameLst>
                                      </p:cBhvr>
                                      <p:to>
                                        <p:strVal val="visible"/>
                                      </p:to>
                                    </p:set>
                                    <p:animEffect transition="in" filter="wipe(left)">
                                      <p:cBhvr>
                                        <p:cTn id="28" dur="500"/>
                                        <p:tgtEl>
                                          <p:spTgt spid="2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5"/>
                                        </p:tgtEl>
                                        <p:attrNameLst>
                                          <p:attrName>style.visibility</p:attrName>
                                        </p:attrNameLst>
                                      </p:cBhvr>
                                      <p:to>
                                        <p:strVal val="visible"/>
                                      </p:to>
                                    </p:set>
                                    <p:animEffect transition="in" filter="fade">
                                      <p:cBhvr>
                                        <p:cTn id="31" dur="500"/>
                                        <p:tgtEl>
                                          <p:spTgt spid="2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6"/>
                                        </p:tgtEl>
                                        <p:attrNameLst>
                                          <p:attrName>style.visibility</p:attrName>
                                        </p:attrNameLst>
                                      </p:cBhvr>
                                      <p:to>
                                        <p:strVal val="visible"/>
                                      </p:to>
                                    </p:set>
                                    <p:animEffect transition="in" filter="fade">
                                      <p:cBhvr>
                                        <p:cTn id="34" dur="500"/>
                                        <p:tgtEl>
                                          <p:spTgt spid="2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27"/>
                                        </p:tgtEl>
                                        <p:attrNameLst>
                                          <p:attrName>style.visibility</p:attrName>
                                        </p:attrNameLst>
                                      </p:cBhvr>
                                      <p:to>
                                        <p:strVal val="visible"/>
                                      </p:to>
                                    </p:set>
                                    <p:animEffect transition="in" filter="wipe(left)">
                                      <p:cBhvr>
                                        <p:cTn id="37" dur="500"/>
                                        <p:tgtEl>
                                          <p:spTgt spid="2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6"/>
                                        </p:tgtEl>
                                        <p:attrNameLst>
                                          <p:attrName>style.visibility</p:attrName>
                                        </p:attrNameLst>
                                      </p:cBhvr>
                                      <p:to>
                                        <p:strVal val="visible"/>
                                      </p:to>
                                    </p:set>
                                    <p:animEffect transition="in" filter="fade">
                                      <p:cBhvr>
                                        <p:cTn id="40" dur="500"/>
                                        <p:tgtEl>
                                          <p:spTgt spid="2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7"/>
                                        </p:tgtEl>
                                        <p:attrNameLst>
                                          <p:attrName>style.visibility</p:attrName>
                                        </p:attrNameLst>
                                      </p:cBhvr>
                                      <p:to>
                                        <p:strVal val="visible"/>
                                      </p:to>
                                    </p:set>
                                    <p:animEffect transition="in" filter="fade">
                                      <p:cBhvr>
                                        <p:cTn id="43" dur="500"/>
                                        <p:tgtEl>
                                          <p:spTgt spid="17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78"/>
                                        </p:tgtEl>
                                        <p:attrNameLst>
                                          <p:attrName>style.visibility</p:attrName>
                                        </p:attrNameLst>
                                      </p:cBhvr>
                                      <p:to>
                                        <p:strVal val="visible"/>
                                      </p:to>
                                    </p:set>
                                    <p:animEffect transition="in" filter="wipe(left)">
                                      <p:cBhvr>
                                        <p:cTn id="46" dur="500"/>
                                        <p:tgtEl>
                                          <p:spTgt spid="17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9"/>
                                        </p:tgtEl>
                                        <p:attrNameLst>
                                          <p:attrName>style.visibility</p:attrName>
                                        </p:attrNameLst>
                                      </p:cBhvr>
                                      <p:to>
                                        <p:strVal val="visible"/>
                                      </p:to>
                                    </p:set>
                                    <p:animEffect transition="in" filter="fade">
                                      <p:cBhvr>
                                        <p:cTn id="49" dur="500"/>
                                        <p:tgtEl>
                                          <p:spTgt spid="17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7"/>
                                        </p:tgtEl>
                                        <p:attrNameLst>
                                          <p:attrName>style.visibility</p:attrName>
                                        </p:attrNameLst>
                                      </p:cBhvr>
                                      <p:to>
                                        <p:strVal val="visible"/>
                                      </p:to>
                                    </p:set>
                                    <p:animEffect transition="in" filter="fade">
                                      <p:cBhvr>
                                        <p:cTn id="52" dur="500"/>
                                        <p:tgtEl>
                                          <p:spTgt spid="2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4"/>
                                        </p:tgtEl>
                                        <p:attrNameLst>
                                          <p:attrName>style.visibility</p:attrName>
                                        </p:attrNameLst>
                                      </p:cBhvr>
                                      <p:to>
                                        <p:strVal val="visible"/>
                                      </p:to>
                                    </p:set>
                                    <p:animEffect transition="in" filter="fade">
                                      <p:cBhvr>
                                        <p:cTn id="55" dur="500"/>
                                        <p:tgtEl>
                                          <p:spTgt spid="16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3"/>
                                        </p:tgtEl>
                                        <p:attrNameLst>
                                          <p:attrName>style.visibility</p:attrName>
                                        </p:attrNameLst>
                                      </p:cBhvr>
                                      <p:to>
                                        <p:strVal val="visible"/>
                                      </p:to>
                                    </p:set>
                                    <p:animEffect transition="in" filter="fade">
                                      <p:cBhvr>
                                        <p:cTn id="58" dur="500"/>
                                        <p:tgtEl>
                                          <p:spTgt spid="18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4"/>
                                        </p:tgtEl>
                                        <p:attrNameLst>
                                          <p:attrName>style.visibility</p:attrName>
                                        </p:attrNameLst>
                                      </p:cBhvr>
                                      <p:to>
                                        <p:strVal val="visible"/>
                                      </p:to>
                                    </p:set>
                                    <p:animEffect transition="in" filter="fade">
                                      <p:cBhvr>
                                        <p:cTn id="61" dur="500"/>
                                        <p:tgtEl>
                                          <p:spTgt spid="18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5"/>
                                        </p:tgtEl>
                                        <p:attrNameLst>
                                          <p:attrName>style.visibility</p:attrName>
                                        </p:attrNameLst>
                                      </p:cBhvr>
                                      <p:to>
                                        <p:strVal val="visible"/>
                                      </p:to>
                                    </p:set>
                                    <p:animEffect transition="in" filter="fade">
                                      <p:cBhvr>
                                        <p:cTn id="64" dur="500"/>
                                        <p:tgtEl>
                                          <p:spTgt spid="18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0"/>
                                        </p:tgtEl>
                                        <p:attrNameLst>
                                          <p:attrName>style.visibility</p:attrName>
                                        </p:attrNameLst>
                                      </p:cBhvr>
                                      <p:to>
                                        <p:strVal val="visible"/>
                                      </p:to>
                                    </p:set>
                                    <p:animEffect transition="in" filter="fade">
                                      <p:cBhvr>
                                        <p:cTn id="67" dur="500"/>
                                        <p:tgtEl>
                                          <p:spTgt spid="19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1"/>
                                        </p:tgtEl>
                                        <p:attrNameLst>
                                          <p:attrName>style.visibility</p:attrName>
                                        </p:attrNameLst>
                                      </p:cBhvr>
                                      <p:to>
                                        <p:strVal val="visible"/>
                                      </p:to>
                                    </p:set>
                                    <p:animEffect transition="in" filter="fade">
                                      <p:cBhvr>
                                        <p:cTn id="70" dur="500"/>
                                        <p:tgtEl>
                                          <p:spTgt spid="19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4"/>
                                        </p:tgtEl>
                                        <p:attrNameLst>
                                          <p:attrName>style.visibility</p:attrName>
                                        </p:attrNameLst>
                                      </p:cBhvr>
                                      <p:to>
                                        <p:strVal val="visible"/>
                                      </p:to>
                                    </p:set>
                                    <p:animEffect transition="in" filter="fade">
                                      <p:cBhvr>
                                        <p:cTn id="73" dur="500"/>
                                        <p:tgtEl>
                                          <p:spTgt spid="19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8"/>
                                        </p:tgtEl>
                                        <p:attrNameLst>
                                          <p:attrName>style.visibility</p:attrName>
                                        </p:attrNameLst>
                                      </p:cBhvr>
                                      <p:to>
                                        <p:strVal val="visible"/>
                                      </p:to>
                                    </p:set>
                                    <p:animEffect transition="in" filter="fade">
                                      <p:cBhvr>
                                        <p:cTn id="76" dur="500"/>
                                        <p:tgtEl>
                                          <p:spTgt spid="19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Effect transition="in" filter="fade">
                                      <p:cBhvr>
                                        <p:cTn id="79" dur="500"/>
                                        <p:tgtEl>
                                          <p:spTgt spid="2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500"/>
                                        <p:tgtEl>
                                          <p:spTgt spid="23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38"/>
                                        </p:tgtEl>
                                        <p:attrNameLst>
                                          <p:attrName>style.visibility</p:attrName>
                                        </p:attrNameLst>
                                      </p:cBhvr>
                                      <p:to>
                                        <p:strVal val="visible"/>
                                      </p:to>
                                    </p:set>
                                    <p:animEffect transition="in" filter="fade">
                                      <p:cBhvr>
                                        <p:cTn id="85" dur="500"/>
                                        <p:tgtEl>
                                          <p:spTgt spid="23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9"/>
                                        </p:tgtEl>
                                        <p:attrNameLst>
                                          <p:attrName>style.visibility</p:attrName>
                                        </p:attrNameLst>
                                      </p:cBhvr>
                                      <p:to>
                                        <p:strVal val="visible"/>
                                      </p:to>
                                    </p:set>
                                    <p:animEffect transition="in" filter="fade">
                                      <p:cBhvr>
                                        <p:cTn id="88" dur="500"/>
                                        <p:tgtEl>
                                          <p:spTgt spid="23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0"/>
                                        </p:tgtEl>
                                        <p:attrNameLst>
                                          <p:attrName>style.visibility</p:attrName>
                                        </p:attrNameLst>
                                      </p:cBhvr>
                                      <p:to>
                                        <p:strVal val="visible"/>
                                      </p:to>
                                    </p:set>
                                    <p:animEffect transition="in" filter="fade">
                                      <p:cBhvr>
                                        <p:cTn id="91" dur="500"/>
                                        <p:tgtEl>
                                          <p:spTgt spid="24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6"/>
                                        </p:tgtEl>
                                        <p:attrNameLst>
                                          <p:attrName>style.visibility</p:attrName>
                                        </p:attrNameLst>
                                      </p:cBhvr>
                                      <p:to>
                                        <p:strVal val="visible"/>
                                      </p:to>
                                    </p:set>
                                    <p:animEffect transition="in" filter="fade">
                                      <p:cBhvr>
                                        <p:cTn id="94" dur="500"/>
                                        <p:tgtEl>
                                          <p:spTgt spid="18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87"/>
                                        </p:tgtEl>
                                        <p:attrNameLst>
                                          <p:attrName>style.visibility</p:attrName>
                                        </p:attrNameLst>
                                      </p:cBhvr>
                                      <p:to>
                                        <p:strVal val="visible"/>
                                      </p:to>
                                    </p:set>
                                    <p:animEffect transition="in" filter="fade">
                                      <p:cBhvr>
                                        <p:cTn id="97" dur="500"/>
                                        <p:tgtEl>
                                          <p:spTgt spid="18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92"/>
                                        </p:tgtEl>
                                        <p:attrNameLst>
                                          <p:attrName>style.visibility</p:attrName>
                                        </p:attrNameLst>
                                      </p:cBhvr>
                                      <p:to>
                                        <p:strVal val="visible"/>
                                      </p:to>
                                    </p:set>
                                    <p:animEffect transition="in" filter="fade">
                                      <p:cBhvr>
                                        <p:cTn id="100" dur="500"/>
                                        <p:tgtEl>
                                          <p:spTgt spid="19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88"/>
                                        </p:tgtEl>
                                        <p:attrNameLst>
                                          <p:attrName>style.visibility</p:attrName>
                                        </p:attrNameLst>
                                      </p:cBhvr>
                                      <p:to>
                                        <p:strVal val="visible"/>
                                      </p:to>
                                    </p:set>
                                    <p:animEffect transition="in" filter="fade">
                                      <p:cBhvr>
                                        <p:cTn id="103" dur="500"/>
                                        <p:tgtEl>
                                          <p:spTgt spid="18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89"/>
                                        </p:tgtEl>
                                        <p:attrNameLst>
                                          <p:attrName>style.visibility</p:attrName>
                                        </p:attrNameLst>
                                      </p:cBhvr>
                                      <p:to>
                                        <p:strVal val="visible"/>
                                      </p:to>
                                    </p:set>
                                    <p:animEffect transition="in" filter="fade">
                                      <p:cBhvr>
                                        <p:cTn id="106" dur="500"/>
                                        <p:tgtEl>
                                          <p:spTgt spid="18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93"/>
                                        </p:tgtEl>
                                        <p:attrNameLst>
                                          <p:attrName>style.visibility</p:attrName>
                                        </p:attrNameLst>
                                      </p:cBhvr>
                                      <p:to>
                                        <p:strVal val="visible"/>
                                      </p:to>
                                    </p:set>
                                    <p:animEffect transition="in" filter="fade">
                                      <p:cBhvr>
                                        <p:cTn id="109" dur="500"/>
                                        <p:tgtEl>
                                          <p:spTgt spid="19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95"/>
                                        </p:tgtEl>
                                        <p:attrNameLst>
                                          <p:attrName>style.visibility</p:attrName>
                                        </p:attrNameLst>
                                      </p:cBhvr>
                                      <p:to>
                                        <p:strVal val="visible"/>
                                      </p:to>
                                    </p:set>
                                    <p:animEffect transition="in" filter="fade">
                                      <p:cBhvr>
                                        <p:cTn id="112" dur="500"/>
                                        <p:tgtEl>
                                          <p:spTgt spid="19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96"/>
                                        </p:tgtEl>
                                        <p:attrNameLst>
                                          <p:attrName>style.visibility</p:attrName>
                                        </p:attrNameLst>
                                      </p:cBhvr>
                                      <p:to>
                                        <p:strVal val="visible"/>
                                      </p:to>
                                    </p:set>
                                    <p:animEffect transition="in" filter="fade">
                                      <p:cBhvr>
                                        <p:cTn id="115" dur="500"/>
                                        <p:tgtEl>
                                          <p:spTgt spid="19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97"/>
                                        </p:tgtEl>
                                        <p:attrNameLst>
                                          <p:attrName>style.visibility</p:attrName>
                                        </p:attrNameLst>
                                      </p:cBhvr>
                                      <p:to>
                                        <p:strVal val="visible"/>
                                      </p:to>
                                    </p:set>
                                    <p:animEffect transition="in" filter="fade">
                                      <p:cBhvr>
                                        <p:cTn id="118" dur="500"/>
                                        <p:tgtEl>
                                          <p:spTgt spid="19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99"/>
                                        </p:tgtEl>
                                        <p:attrNameLst>
                                          <p:attrName>style.visibility</p:attrName>
                                        </p:attrNameLst>
                                      </p:cBhvr>
                                      <p:to>
                                        <p:strVal val="visible"/>
                                      </p:to>
                                    </p:set>
                                    <p:animEffect transition="in" filter="fade">
                                      <p:cBhvr>
                                        <p:cTn id="121" dur="500"/>
                                        <p:tgtEl>
                                          <p:spTgt spid="199"/>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63"/>
                                        </p:tgtEl>
                                        <p:attrNameLst>
                                          <p:attrName>style.visibility</p:attrName>
                                        </p:attrNameLst>
                                      </p:cBhvr>
                                      <p:to>
                                        <p:strVal val="visible"/>
                                      </p:to>
                                    </p:set>
                                    <p:animEffect transition="in" filter="fade">
                                      <p:cBhvr>
                                        <p:cTn id="126" dur="500"/>
                                        <p:tgtEl>
                                          <p:spTgt spid="16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18"/>
                                        </p:tgtEl>
                                        <p:attrNameLst>
                                          <p:attrName>style.visibility</p:attrName>
                                        </p:attrNameLst>
                                      </p:cBhvr>
                                      <p:to>
                                        <p:strVal val="visible"/>
                                      </p:to>
                                    </p:set>
                                    <p:animEffect transition="in" filter="fade">
                                      <p:cBhvr>
                                        <p:cTn id="129" dur="500"/>
                                        <p:tgtEl>
                                          <p:spTgt spid="21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30"/>
                                        </p:tgtEl>
                                        <p:attrNameLst>
                                          <p:attrName>style.visibility</p:attrName>
                                        </p:attrNameLst>
                                      </p:cBhvr>
                                      <p:to>
                                        <p:strVal val="visible"/>
                                      </p:to>
                                    </p:set>
                                    <p:animEffect transition="in" filter="fade">
                                      <p:cBhvr>
                                        <p:cTn id="132" dur="500"/>
                                        <p:tgtEl>
                                          <p:spTgt spid="23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32"/>
                                        </p:tgtEl>
                                        <p:attrNameLst>
                                          <p:attrName>style.visibility</p:attrName>
                                        </p:attrNameLst>
                                      </p:cBhvr>
                                      <p:to>
                                        <p:strVal val="visible"/>
                                      </p:to>
                                    </p:set>
                                    <p:animEffect transition="in" filter="fade">
                                      <p:cBhvr>
                                        <p:cTn id="135" dur="500"/>
                                        <p:tgtEl>
                                          <p:spTgt spid="23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36"/>
                                        </p:tgtEl>
                                        <p:attrNameLst>
                                          <p:attrName>style.visibility</p:attrName>
                                        </p:attrNameLst>
                                      </p:cBhvr>
                                      <p:to>
                                        <p:strVal val="visible"/>
                                      </p:to>
                                    </p:set>
                                    <p:animEffect transition="in" filter="fade">
                                      <p:cBhvr>
                                        <p:cTn id="138" dur="500"/>
                                        <p:tgtEl>
                                          <p:spTgt spid="23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37"/>
                                        </p:tgtEl>
                                        <p:attrNameLst>
                                          <p:attrName>style.visibility</p:attrName>
                                        </p:attrNameLst>
                                      </p:cBhvr>
                                      <p:to>
                                        <p:strVal val="visible"/>
                                      </p:to>
                                    </p:set>
                                    <p:animEffect transition="in" filter="fade">
                                      <p:cBhvr>
                                        <p:cTn id="141" dur="500"/>
                                        <p:tgtEl>
                                          <p:spTgt spid="23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19"/>
                                        </p:tgtEl>
                                        <p:attrNameLst>
                                          <p:attrName>style.visibility</p:attrName>
                                        </p:attrNameLst>
                                      </p:cBhvr>
                                      <p:to>
                                        <p:strVal val="visible"/>
                                      </p:to>
                                    </p:set>
                                    <p:animEffect transition="in" filter="fade">
                                      <p:cBhvr>
                                        <p:cTn id="144" dur="500"/>
                                        <p:tgtEl>
                                          <p:spTgt spid="219"/>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220"/>
                                        </p:tgtEl>
                                        <p:attrNameLst>
                                          <p:attrName>style.visibility</p:attrName>
                                        </p:attrNameLst>
                                      </p:cBhvr>
                                      <p:to>
                                        <p:strVal val="visible"/>
                                      </p:to>
                                    </p:set>
                                    <p:animEffect transition="in" filter="wipe(left)">
                                      <p:cBhvr>
                                        <p:cTn id="147" dur="500"/>
                                        <p:tgtEl>
                                          <p:spTgt spid="22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12"/>
                                        </p:tgtEl>
                                        <p:attrNameLst>
                                          <p:attrName>style.visibility</p:attrName>
                                        </p:attrNameLst>
                                      </p:cBhvr>
                                      <p:to>
                                        <p:strVal val="visible"/>
                                      </p:to>
                                    </p:set>
                                    <p:animEffect transition="in" filter="fade">
                                      <p:cBhvr>
                                        <p:cTn id="150" dur="500"/>
                                        <p:tgtEl>
                                          <p:spTgt spid="212"/>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02"/>
                                        </p:tgtEl>
                                        <p:attrNameLst>
                                          <p:attrName>style.visibility</p:attrName>
                                        </p:attrNameLst>
                                      </p:cBhvr>
                                      <p:to>
                                        <p:strVal val="visible"/>
                                      </p:to>
                                    </p:set>
                                    <p:animEffect transition="in" filter="fade">
                                      <p:cBhvr>
                                        <p:cTn id="153" dur="500"/>
                                        <p:tgtEl>
                                          <p:spTgt spid="202"/>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05"/>
                                        </p:tgtEl>
                                        <p:attrNameLst>
                                          <p:attrName>style.visibility</p:attrName>
                                        </p:attrNameLst>
                                      </p:cBhvr>
                                      <p:to>
                                        <p:strVal val="visible"/>
                                      </p:to>
                                    </p:set>
                                    <p:animEffect transition="in" filter="fade">
                                      <p:cBhvr>
                                        <p:cTn id="156" dur="500"/>
                                        <p:tgtEl>
                                          <p:spTgt spid="205"/>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21"/>
                                        </p:tgtEl>
                                        <p:attrNameLst>
                                          <p:attrName>style.visibility</p:attrName>
                                        </p:attrNameLst>
                                      </p:cBhvr>
                                      <p:to>
                                        <p:strVal val="visible"/>
                                      </p:to>
                                    </p:set>
                                    <p:animEffect transition="in" filter="fade">
                                      <p:cBhvr>
                                        <p:cTn id="159" dur="500"/>
                                        <p:tgtEl>
                                          <p:spTgt spid="221"/>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222"/>
                                        </p:tgtEl>
                                        <p:attrNameLst>
                                          <p:attrName>style.visibility</p:attrName>
                                        </p:attrNameLst>
                                      </p:cBhvr>
                                      <p:to>
                                        <p:strVal val="visible"/>
                                      </p:to>
                                    </p:set>
                                    <p:animEffect transition="in" filter="wipe(left)">
                                      <p:cBhvr>
                                        <p:cTn id="162" dur="500"/>
                                        <p:tgtEl>
                                          <p:spTgt spid="222"/>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13"/>
                                        </p:tgtEl>
                                        <p:attrNameLst>
                                          <p:attrName>style.visibility</p:attrName>
                                        </p:attrNameLst>
                                      </p:cBhvr>
                                      <p:to>
                                        <p:strVal val="visible"/>
                                      </p:to>
                                    </p:set>
                                    <p:animEffect transition="in" filter="fade">
                                      <p:cBhvr>
                                        <p:cTn id="165" dur="500"/>
                                        <p:tgtEl>
                                          <p:spTgt spid="21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80"/>
                                        </p:tgtEl>
                                        <p:attrNameLst>
                                          <p:attrName>style.visibility</p:attrName>
                                        </p:attrNameLst>
                                      </p:cBhvr>
                                      <p:to>
                                        <p:strVal val="visible"/>
                                      </p:to>
                                    </p:set>
                                    <p:animEffect transition="in" filter="fade">
                                      <p:cBhvr>
                                        <p:cTn id="168" dur="500"/>
                                        <p:tgtEl>
                                          <p:spTgt spid="180"/>
                                        </p:tgtEl>
                                      </p:cBhvr>
                                    </p:animEffect>
                                  </p:childTnLst>
                                </p:cTn>
                              </p:par>
                              <p:par>
                                <p:cTn id="169" presetID="22" presetClass="entr" presetSubtype="8" fill="hold" grpId="0" nodeType="withEffect">
                                  <p:stCondLst>
                                    <p:cond delay="0"/>
                                  </p:stCondLst>
                                  <p:childTnLst>
                                    <p:set>
                                      <p:cBhvr>
                                        <p:cTn id="170" dur="1" fill="hold">
                                          <p:stCondLst>
                                            <p:cond delay="0"/>
                                          </p:stCondLst>
                                        </p:cTn>
                                        <p:tgtEl>
                                          <p:spTgt spid="181"/>
                                        </p:tgtEl>
                                        <p:attrNameLst>
                                          <p:attrName>style.visibility</p:attrName>
                                        </p:attrNameLst>
                                      </p:cBhvr>
                                      <p:to>
                                        <p:strVal val="visible"/>
                                      </p:to>
                                    </p:set>
                                    <p:animEffect transition="in" filter="wipe(left)">
                                      <p:cBhvr>
                                        <p:cTn id="171" dur="500"/>
                                        <p:tgtEl>
                                          <p:spTgt spid="181"/>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82"/>
                                        </p:tgtEl>
                                        <p:attrNameLst>
                                          <p:attrName>style.visibility</p:attrName>
                                        </p:attrNameLst>
                                      </p:cBhvr>
                                      <p:to>
                                        <p:strVal val="visible"/>
                                      </p:to>
                                    </p:set>
                                    <p:animEffect transition="in" filter="fade">
                                      <p:cBhvr>
                                        <p:cTn id="174" dur="500"/>
                                        <p:tgtEl>
                                          <p:spTgt spid="182"/>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14"/>
                                        </p:tgtEl>
                                        <p:attrNameLst>
                                          <p:attrName>style.visibility</p:attrName>
                                        </p:attrNameLst>
                                      </p:cBhvr>
                                      <p:to>
                                        <p:strVal val="visible"/>
                                      </p:to>
                                    </p:set>
                                    <p:animEffect transition="in" filter="fade">
                                      <p:cBhvr>
                                        <p:cTn id="177" dur="500"/>
                                        <p:tgtEl>
                                          <p:spTgt spid="214"/>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200"/>
                                        </p:tgtEl>
                                        <p:attrNameLst>
                                          <p:attrName>style.visibility</p:attrName>
                                        </p:attrNameLst>
                                      </p:cBhvr>
                                      <p:to>
                                        <p:strVal val="visible"/>
                                      </p:to>
                                    </p:set>
                                    <p:animEffect transition="in" filter="fade">
                                      <p:cBhvr>
                                        <p:cTn id="182" dur="500"/>
                                        <p:tgtEl>
                                          <p:spTgt spid="200"/>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01"/>
                                        </p:tgtEl>
                                        <p:attrNameLst>
                                          <p:attrName>style.visibility</p:attrName>
                                        </p:attrNameLst>
                                      </p:cBhvr>
                                      <p:to>
                                        <p:strVal val="visible"/>
                                      </p:to>
                                    </p:set>
                                    <p:animEffect transition="in" filter="fade">
                                      <p:cBhvr>
                                        <p:cTn id="185" dur="500"/>
                                        <p:tgtEl>
                                          <p:spTgt spid="201"/>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03"/>
                                        </p:tgtEl>
                                        <p:attrNameLst>
                                          <p:attrName>style.visibility</p:attrName>
                                        </p:attrNameLst>
                                      </p:cBhvr>
                                      <p:to>
                                        <p:strVal val="visible"/>
                                      </p:to>
                                    </p:set>
                                    <p:animEffect transition="in" filter="fade">
                                      <p:cBhvr>
                                        <p:cTn id="188" dur="500"/>
                                        <p:tgtEl>
                                          <p:spTgt spid="203"/>
                                        </p:tgtEl>
                                      </p:cBhvr>
                                    </p:animEffect>
                                  </p:childTnLst>
                                </p:cTn>
                              </p:par>
                              <p:par>
                                <p:cTn id="189" presetID="10" presetClass="entr" presetSubtype="0" fill="hold" grpId="0" nodeType="withEffect">
                                  <p:stCondLst>
                                    <p:cond delay="0"/>
                                  </p:stCondLst>
                                  <p:iterate type="lt">
                                    <p:tmPct val="0"/>
                                  </p:iterate>
                                  <p:childTnLst>
                                    <p:set>
                                      <p:cBhvr>
                                        <p:cTn id="190" dur="1" fill="hold">
                                          <p:stCondLst>
                                            <p:cond delay="0"/>
                                          </p:stCondLst>
                                        </p:cTn>
                                        <p:tgtEl>
                                          <p:spTgt spid="204"/>
                                        </p:tgtEl>
                                        <p:attrNameLst>
                                          <p:attrName>style.visibility</p:attrName>
                                        </p:attrNameLst>
                                      </p:cBhvr>
                                      <p:to>
                                        <p:strVal val="visible"/>
                                      </p:to>
                                    </p:set>
                                    <p:animEffect transition="in" filter="fade">
                                      <p:cBhvr>
                                        <p:cTn id="191" dur="500"/>
                                        <p:tgtEl>
                                          <p:spTgt spid="204"/>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10"/>
                                        </p:tgtEl>
                                        <p:attrNameLst>
                                          <p:attrName>style.visibility</p:attrName>
                                        </p:attrNameLst>
                                      </p:cBhvr>
                                      <p:to>
                                        <p:strVal val="visible"/>
                                      </p:to>
                                    </p:set>
                                    <p:animEffect transition="in" filter="fade">
                                      <p:cBhvr>
                                        <p:cTn id="194" dur="500"/>
                                        <p:tgtEl>
                                          <p:spTgt spid="210"/>
                                        </p:tgtEl>
                                      </p:cBhvr>
                                    </p:animEffect>
                                  </p:childTnLst>
                                </p:cTn>
                              </p:par>
                              <p:par>
                                <p:cTn id="195" presetID="18" presetClass="emph" presetSubtype="0" fill="hold" grpId="1" nodeType="withEffect">
                                  <p:stCondLst>
                                    <p:cond delay="0"/>
                                  </p:stCondLst>
                                  <p:iterate type="lt">
                                    <p:tmPct val="4000"/>
                                  </p:iterate>
                                  <p:childTnLst>
                                    <p:set>
                                      <p:cBhvr override="childStyle">
                                        <p:cTn id="196" dur="500" fill="hold"/>
                                        <p:tgtEl>
                                          <p:spTgt spid="204"/>
                                        </p:tgtEl>
                                        <p:attrNameLst>
                                          <p:attrName>style.textDecorationUnderline</p:attrName>
                                        </p:attrNameLst>
                                      </p:cBhvr>
                                      <p:to>
                                        <p:strVal val="true"/>
                                      </p:to>
                                    </p:set>
                                  </p:childTnLst>
                                </p:cTn>
                              </p:par>
                              <p:par>
                                <p:cTn id="197" presetID="10" presetClass="entr" presetSubtype="0" fill="hold" grpId="0" nodeType="withEffect">
                                  <p:stCondLst>
                                    <p:cond delay="0"/>
                                  </p:stCondLst>
                                  <p:childTnLst>
                                    <p:set>
                                      <p:cBhvr>
                                        <p:cTn id="198" dur="1" fill="hold">
                                          <p:stCondLst>
                                            <p:cond delay="0"/>
                                          </p:stCondLst>
                                        </p:cTn>
                                        <p:tgtEl>
                                          <p:spTgt spid="211"/>
                                        </p:tgtEl>
                                        <p:attrNameLst>
                                          <p:attrName>style.visibility</p:attrName>
                                        </p:attrNameLst>
                                      </p:cBhvr>
                                      <p:to>
                                        <p:strVal val="visible"/>
                                      </p:to>
                                    </p:set>
                                    <p:animEffect transition="in" filter="fade">
                                      <p:cBhvr>
                                        <p:cTn id="199"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3" grpId="0" animBg="1"/>
      <p:bldP spid="164" grpId="0" animBg="1"/>
      <p:bldP spid="177" grpId="0"/>
      <p:bldP spid="178" grpId="0" animBg="1"/>
      <p:bldP spid="179" grpId="0"/>
      <p:bldP spid="180" grpId="0"/>
      <p:bldP spid="181" grpId="0" animBg="1"/>
      <p:bldP spid="182" grpId="0"/>
      <p:bldP spid="183" grpId="0"/>
      <p:bldP spid="184" grpId="0"/>
      <p:bldP spid="185" grpId="0"/>
      <p:bldP spid="186" grpId="0"/>
      <p:bldP spid="187"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4" grpId="1"/>
      <p:bldP spid="205" grpId="0"/>
      <p:bldP spid="210" grpId="0"/>
      <p:bldP spid="211" grpId="0"/>
      <p:bldP spid="212" grpId="0"/>
      <p:bldP spid="213" grpId="0"/>
      <p:bldP spid="214" grpId="0"/>
      <p:bldP spid="215" grpId="0"/>
      <p:bldP spid="216" grpId="0"/>
      <p:bldP spid="217" grpId="0"/>
      <p:bldP spid="218" grpId="0"/>
      <p:bldP spid="219" grpId="0"/>
      <p:bldP spid="220" grpId="0" animBg="1"/>
      <p:bldP spid="221" grpId="0"/>
      <p:bldP spid="222" grpId="0" animBg="1"/>
      <p:bldP spid="223" grpId="0"/>
      <p:bldP spid="224" grpId="0"/>
      <p:bldP spid="225" grpId="0" animBg="1"/>
      <p:bldP spid="226" grpId="0"/>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94326"/>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C3:	</a:t>
            </a:r>
            <a:br>
              <a:rPr lang="en-US" altLang="en-US" dirty="0" smtClean="0"/>
            </a:br>
            <a:r>
              <a:rPr lang="en-US" dirty="0" smtClean="0"/>
              <a:t>Distinguish </a:t>
            </a:r>
            <a:r>
              <a:rPr lang="en-US" dirty="0"/>
              <a:t>between revenue and capital expenditures, and account for them.</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38</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6757"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72412"/>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533400"/>
            <a:ext cx="8229600" cy="990600"/>
          </a:xfrm>
        </p:spPr>
        <p:txBody>
          <a:bodyPr/>
          <a:lstStyle/>
          <a:p>
            <a:pPr eaLnBrk="1" hangingPunct="1"/>
            <a:r>
              <a:rPr lang="en-US" altLang="en-US" b="1" dirty="0" smtClean="0">
                <a:ea typeface="ＭＳ Ｐゴシック" pitchFamily="-84" charset="-128"/>
                <a:cs typeface="Arial" charset="0"/>
              </a:rPr>
              <a:t>Additional Expenditures</a:t>
            </a:r>
          </a:p>
        </p:txBody>
      </p:sp>
      <p:sp>
        <p:nvSpPr>
          <p:cNvPr id="148483" name="Rectangle 3"/>
          <p:cNvSpPr>
            <a:spLocks noGrp="1" noChangeArrowheads="1"/>
          </p:cNvSpPr>
          <p:nvPr>
            <p:ph type="body" idx="4294967295"/>
          </p:nvPr>
        </p:nvSpPr>
        <p:spPr>
          <a:xfrm>
            <a:off x="1371600" y="4876800"/>
            <a:ext cx="6324600" cy="1062038"/>
          </a:xfrm>
          <a:gradFill rotWithShape="1">
            <a:gsLst>
              <a:gs pos="0">
                <a:srgbClr val="FFE5E5"/>
              </a:gs>
              <a:gs pos="64999">
                <a:srgbClr val="FFBEBD"/>
              </a:gs>
              <a:gs pos="100000">
                <a:srgbClr val="FFA2A1"/>
              </a:gs>
            </a:gsLst>
            <a:lin ang="5400000" scaled="1"/>
          </a:gradFill>
          <a:ln w="28575" cap="flat">
            <a:solidFill>
              <a:srgbClr val="BE4B48"/>
            </a:solidFill>
            <a:headEnd type="none" w="med" len="med"/>
            <a:tailEnd type="none" w="med" len="med"/>
          </a:ln>
          <a:effectLst>
            <a:outerShdw dist="38100" dir="2700000" algn="br" rotWithShape="0">
              <a:srgbClr val="000000">
                <a:alpha val="42998"/>
              </a:srgbClr>
            </a:outerShdw>
          </a:effectLst>
        </p:spPr>
        <p:txBody>
          <a:bodyPr lIns="90488" tIns="44450" rIns="90488" bIns="44450"/>
          <a:lstStyle/>
          <a:p>
            <a:pPr algn="ctr" eaLnBrk="1" hangingPunct="1">
              <a:spcBef>
                <a:spcPct val="40000"/>
              </a:spcBef>
              <a:buFont typeface="Wingdings" pitchFamily="-84" charset="2"/>
              <a:buNone/>
            </a:pPr>
            <a:r>
              <a:rPr lang="en-US" altLang="en-US" sz="3000" dirty="0" smtClean="0">
                <a:solidFill>
                  <a:srgbClr val="000000"/>
                </a:solidFill>
                <a:latin typeface="Arial" charset="0"/>
                <a:ea typeface="ＭＳ Ｐゴシック" pitchFamily="-84" charset="-128"/>
                <a:cs typeface="Arial" charset="0"/>
              </a:rPr>
              <a:t>  </a:t>
            </a:r>
            <a:r>
              <a:rPr lang="en-US" altLang="en-US" sz="2400" dirty="0" smtClean="0">
                <a:solidFill>
                  <a:srgbClr val="000000"/>
                </a:solidFill>
                <a:latin typeface="Arial" charset="0"/>
                <a:ea typeface="ＭＳ Ｐゴシック" pitchFamily="-84" charset="-128"/>
                <a:cs typeface="Arial" charset="0"/>
              </a:rPr>
              <a:t>If the amounts involved are not material, most companies expense the item.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D145355-2B45-4605-A47E-A826A3C68F26}" type="slidenum">
              <a:rPr lang="en-US" smtClean="0"/>
              <a:pPr>
                <a:defRPr/>
              </a:pPr>
              <a:t>39</a:t>
            </a:fld>
            <a:endParaRPr lang="en-US" dirty="0"/>
          </a:p>
        </p:txBody>
      </p:sp>
      <p:pic>
        <p:nvPicPr>
          <p:cNvPr id="14849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8825" y="1600200"/>
            <a:ext cx="5086350" cy="292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7856" y="6477000"/>
            <a:ext cx="6392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t>Distinguish between revenue and capital expenditures, and account for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71600" y="4668838"/>
            <a:ext cx="6375400" cy="1504950"/>
            <a:chOff x="875" y="3133"/>
            <a:chExt cx="4016" cy="948"/>
          </a:xfrm>
          <a:effectLst>
            <a:outerShdw blurRad="50800" dist="38100" dir="2700000" algn="br">
              <a:srgbClr val="000000">
                <a:alpha val="43000"/>
              </a:srgbClr>
            </a:outerShdw>
          </a:effectLst>
        </p:grpSpPr>
        <p:sp>
          <p:nvSpPr>
            <p:cNvPr id="4108" name="AutoShape 3"/>
            <p:cNvSpPr>
              <a:spLocks noChangeArrowheads="1"/>
            </p:cNvSpPr>
            <p:nvPr/>
          </p:nvSpPr>
          <p:spPr bwMode="auto">
            <a:xfrm rot="16200000" flipH="1">
              <a:off x="2671" y="3205"/>
              <a:ext cx="424" cy="280"/>
            </a:xfrm>
            <a:prstGeom prst="rightArrow">
              <a:avLst>
                <a:gd name="adj1" fmla="val 50000"/>
                <a:gd name="adj2" fmla="val 75721"/>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dirty="0">
                <a:solidFill>
                  <a:srgbClr val="000000"/>
                </a:solidFill>
              </a:endParaRPr>
            </a:p>
          </p:txBody>
        </p:sp>
        <p:sp>
          <p:nvSpPr>
            <p:cNvPr id="4109" name="AutoShape 4"/>
            <p:cNvSpPr>
              <a:spLocks noChangeArrowheads="1"/>
            </p:cNvSpPr>
            <p:nvPr/>
          </p:nvSpPr>
          <p:spPr bwMode="auto">
            <a:xfrm>
              <a:off x="875" y="3569"/>
              <a:ext cx="4016" cy="512"/>
            </a:xfrm>
            <a:prstGeom prst="roundRect">
              <a:avLst>
                <a:gd name="adj" fmla="val 12495"/>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sz="2800" dirty="0">
                  <a:solidFill>
                    <a:srgbClr val="000000"/>
                  </a:solidFill>
                </a:rPr>
                <a:t>Called Property, Plant, &amp; Equipment</a:t>
              </a:r>
            </a:p>
          </p:txBody>
        </p:sp>
      </p:grpSp>
      <p:sp>
        <p:nvSpPr>
          <p:cNvPr id="115715" name="Rectangle 5"/>
          <p:cNvSpPr>
            <a:spLocks noGrp="1" noChangeArrowheads="1"/>
          </p:cNvSpPr>
          <p:nvPr>
            <p:ph type="title"/>
          </p:nvPr>
        </p:nvSpPr>
        <p:spPr>
          <a:xfrm>
            <a:off x="457200" y="419100"/>
            <a:ext cx="8229600" cy="1066800"/>
          </a:xfrm>
        </p:spPr>
        <p:txBody>
          <a:bodyPr/>
          <a:lstStyle/>
          <a:p>
            <a:pPr eaLnBrk="1" hangingPunct="1"/>
            <a:r>
              <a:rPr lang="en-US" altLang="en-US" b="1" dirty="0" smtClean="0">
                <a:ea typeface="ＭＳ Ｐゴシック" pitchFamily="-84" charset="-128"/>
                <a:cs typeface="Arial" charset="0"/>
              </a:rPr>
              <a:t>Plant Assets</a:t>
            </a:r>
          </a:p>
        </p:txBody>
      </p:sp>
      <p:grpSp>
        <p:nvGrpSpPr>
          <p:cNvPr id="3" name="Group 6"/>
          <p:cNvGrpSpPr>
            <a:grpSpLocks/>
          </p:cNvGrpSpPr>
          <p:nvPr/>
        </p:nvGrpSpPr>
        <p:grpSpPr bwMode="auto">
          <a:xfrm>
            <a:off x="1371600" y="3330575"/>
            <a:ext cx="6375400" cy="1509713"/>
            <a:chOff x="875" y="2290"/>
            <a:chExt cx="4016" cy="951"/>
          </a:xfrm>
          <a:effectLst>
            <a:outerShdw blurRad="50800" dist="38100" dir="2700000" algn="br">
              <a:srgbClr val="000000">
                <a:alpha val="43000"/>
              </a:srgbClr>
            </a:outerShdw>
          </a:effectLst>
        </p:grpSpPr>
        <p:sp>
          <p:nvSpPr>
            <p:cNvPr id="4106" name="AutoShape 7"/>
            <p:cNvSpPr>
              <a:spLocks noChangeArrowheads="1"/>
            </p:cNvSpPr>
            <p:nvPr/>
          </p:nvSpPr>
          <p:spPr bwMode="auto">
            <a:xfrm rot="16200000" flipH="1">
              <a:off x="2671" y="2362"/>
              <a:ext cx="424" cy="280"/>
            </a:xfrm>
            <a:prstGeom prst="rightArrow">
              <a:avLst>
                <a:gd name="adj1" fmla="val 50000"/>
                <a:gd name="adj2" fmla="val 75721"/>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en-US" dirty="0">
                <a:solidFill>
                  <a:srgbClr val="000000"/>
                </a:solidFill>
              </a:endParaRPr>
            </a:p>
          </p:txBody>
        </p:sp>
        <p:sp>
          <p:nvSpPr>
            <p:cNvPr id="4107" name="AutoShape 8"/>
            <p:cNvSpPr>
              <a:spLocks noChangeArrowheads="1"/>
            </p:cNvSpPr>
            <p:nvPr/>
          </p:nvSpPr>
          <p:spPr bwMode="auto">
            <a:xfrm>
              <a:off x="875" y="2729"/>
              <a:ext cx="4016" cy="512"/>
            </a:xfrm>
            <a:prstGeom prst="roundRect">
              <a:avLst>
                <a:gd name="adj" fmla="val 12495"/>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2800" dirty="0">
                  <a:solidFill>
                    <a:srgbClr val="000000"/>
                  </a:solidFill>
                </a:rPr>
                <a:t>Expected to Benefit Future Periods</a:t>
              </a:r>
            </a:p>
          </p:txBody>
        </p:sp>
      </p:grpSp>
      <p:grpSp>
        <p:nvGrpSpPr>
          <p:cNvPr id="4" name="Group 9"/>
          <p:cNvGrpSpPr>
            <a:grpSpLocks/>
          </p:cNvGrpSpPr>
          <p:nvPr/>
        </p:nvGrpSpPr>
        <p:grpSpPr bwMode="auto">
          <a:xfrm>
            <a:off x="1371600" y="2025650"/>
            <a:ext cx="6375400" cy="1466850"/>
            <a:chOff x="875" y="1468"/>
            <a:chExt cx="4016" cy="924"/>
          </a:xfrm>
          <a:effectLst>
            <a:outerShdw blurRad="50800" dist="38100" dir="2700000" algn="br">
              <a:srgbClr val="000000">
                <a:alpha val="43000"/>
              </a:srgbClr>
            </a:outerShdw>
          </a:effectLst>
        </p:grpSpPr>
        <p:sp>
          <p:nvSpPr>
            <p:cNvPr id="4104" name="AutoShape 10"/>
            <p:cNvSpPr>
              <a:spLocks noChangeArrowheads="1"/>
            </p:cNvSpPr>
            <p:nvPr/>
          </p:nvSpPr>
          <p:spPr bwMode="auto">
            <a:xfrm rot="16200000" flipH="1">
              <a:off x="2671" y="1540"/>
              <a:ext cx="424" cy="280"/>
            </a:xfrm>
            <a:prstGeom prst="rightArrow">
              <a:avLst>
                <a:gd name="adj1" fmla="val 50000"/>
                <a:gd name="adj2" fmla="val 75721"/>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endParaRPr lang="en-US" dirty="0">
                <a:solidFill>
                  <a:schemeClr val="tx1"/>
                </a:solidFill>
              </a:endParaRPr>
            </a:p>
          </p:txBody>
        </p:sp>
        <p:sp>
          <p:nvSpPr>
            <p:cNvPr id="4105" name="AutoShape 11"/>
            <p:cNvSpPr>
              <a:spLocks noChangeArrowheads="1"/>
            </p:cNvSpPr>
            <p:nvPr/>
          </p:nvSpPr>
          <p:spPr bwMode="auto">
            <a:xfrm>
              <a:off x="875" y="1880"/>
              <a:ext cx="4016" cy="512"/>
            </a:xfrm>
            <a:prstGeom prst="roundRect">
              <a:avLst>
                <a:gd name="adj" fmla="val 12495"/>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sz="2800" dirty="0">
                  <a:solidFill>
                    <a:schemeClr val="tx1"/>
                  </a:solidFill>
                </a:rPr>
                <a:t>Actively Used in Operations</a:t>
              </a:r>
            </a:p>
          </p:txBody>
        </p:sp>
      </p:grpSp>
      <p:sp>
        <p:nvSpPr>
          <p:cNvPr id="115718" name="AutoShape 12"/>
          <p:cNvSpPr>
            <a:spLocks noChangeArrowheads="1"/>
          </p:cNvSpPr>
          <p:nvPr/>
        </p:nvSpPr>
        <p:spPr bwMode="auto">
          <a:xfrm>
            <a:off x="1371600" y="1295400"/>
            <a:ext cx="6375400" cy="812800"/>
          </a:xfrm>
          <a:prstGeom prst="roundRect">
            <a:avLst>
              <a:gd name="adj" fmla="val 12495"/>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38100" dir="2700000" algn="br" rotWithShape="0">
              <a:srgbClr val="808080">
                <a:alpha val="42998"/>
              </a:srgbClr>
            </a:outerShdw>
          </a:effectLst>
        </p:spPr>
        <p:txBody>
          <a:bodyPr wrap="none" anchor="ctr"/>
          <a:lstStyle/>
          <a:p>
            <a:pPr algn="ctr"/>
            <a:r>
              <a:rPr lang="en-US" altLang="en-US" sz="2800" dirty="0">
                <a:solidFill>
                  <a:srgbClr val="000000"/>
                </a:solidFill>
                <a:latin typeface="Calibri" pitchFamily="-84" charset="0"/>
              </a:rPr>
              <a:t>Tangible in Nature</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0D145355-2B45-4605-A47E-A826A3C68F26}" type="slidenum">
              <a:rPr lang="en-US" smtClean="0"/>
              <a:pPr>
                <a:defRPr/>
              </a:pPr>
              <a:t>4</a:t>
            </a:fld>
            <a:endParaRPr lang="en-US" dirty="0"/>
          </a:p>
        </p:txBody>
      </p:sp>
      <p:sp>
        <p:nvSpPr>
          <p:cNvPr id="16" name="Rounded Rectangle 15"/>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cost principle for computing the cost of plant assets.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609600"/>
            <a:ext cx="8229600" cy="1219200"/>
          </a:xfrm>
        </p:spPr>
        <p:txBody>
          <a:bodyPr rtlCol="0">
            <a:normAutofit fontScale="90000"/>
          </a:bodyPr>
          <a:lstStyle/>
          <a:p>
            <a:pPr eaLnBrk="1" fontAlgn="auto" hangingPunct="1">
              <a:spcAft>
                <a:spcPts val="0"/>
              </a:spcAft>
              <a:defRPr/>
            </a:pPr>
            <a:r>
              <a:rPr lang="en-US" altLang="en-US" b="1" dirty="0" smtClean="0">
                <a:ea typeface="ＭＳ Ｐゴシック" pitchFamily="-84" charset="-128"/>
                <a:cs typeface="Arial" charset="0"/>
              </a:rPr>
              <a:t>Revenue and Capital</a:t>
            </a:r>
            <a:br>
              <a:rPr lang="en-US" altLang="en-US" b="1" dirty="0" smtClean="0">
                <a:ea typeface="ＭＳ Ｐゴシック" pitchFamily="-84" charset="-128"/>
                <a:cs typeface="Arial" charset="0"/>
              </a:rPr>
            </a:br>
            <a:r>
              <a:rPr lang="en-US" altLang="en-US" b="1" dirty="0" smtClean="0">
                <a:ea typeface="ＭＳ Ｐゴシック" pitchFamily="-84" charset="-128"/>
                <a:cs typeface="Arial" charset="0"/>
              </a:rPr>
              <a:t>Expenditures</a:t>
            </a:r>
          </a:p>
        </p:txBody>
      </p:sp>
      <p:graphicFrame>
        <p:nvGraphicFramePr>
          <p:cNvPr id="149507" name="Object 2"/>
          <p:cNvGraphicFramePr>
            <a:graphicFrameLocks noChangeAspect="1"/>
          </p:cNvGraphicFramePr>
          <p:nvPr>
            <p:extLst>
              <p:ext uri="{D42A27DB-BD31-4B8C-83A1-F6EECF244321}">
                <p14:modId xmlns:p14="http://schemas.microsoft.com/office/powerpoint/2010/main" val="3776165726"/>
              </p:ext>
            </p:extLst>
          </p:nvPr>
        </p:nvGraphicFramePr>
        <p:xfrm>
          <a:off x="152400" y="2017713"/>
          <a:ext cx="8763000" cy="3609975"/>
        </p:xfrm>
        <a:graphic>
          <a:graphicData uri="http://schemas.openxmlformats.org/presentationml/2006/ole">
            <mc:AlternateContent xmlns:mc="http://schemas.openxmlformats.org/markup-compatibility/2006">
              <mc:Choice xmlns:v="urn:schemas-microsoft-com:vml" Requires="v">
                <p:oleObj spid="_x0000_s149649" name="Worksheet" r:id="rId5" imgW="4181568" imgH="1723999" progId="Excel.Sheet.8">
                  <p:embed/>
                </p:oleObj>
              </mc:Choice>
              <mc:Fallback>
                <p:oleObj name="Worksheet" r:id="rId5" imgW="4181568" imgH="1723999" progId="Excel.Sheet.8">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017713"/>
                        <a:ext cx="8763000" cy="3609975"/>
                      </a:xfrm>
                      <a:prstGeom prst="rect">
                        <a:avLst/>
                      </a:prstGeom>
                      <a:noFill/>
                      <a:ln w="762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D145355-2B45-4605-A47E-A826A3C68F26}" type="slidenum">
              <a:rPr lang="en-US" smtClean="0"/>
              <a:pPr>
                <a:defRPr/>
              </a:pPr>
              <a:t>40</a:t>
            </a:fld>
            <a:endParaRPr lang="en-US" dirty="0"/>
          </a:p>
        </p:txBody>
      </p:sp>
      <p:sp>
        <p:nvSpPr>
          <p:cNvPr id="7" name="Rounded Rectangle 6"/>
          <p:cNvSpPr/>
          <p:nvPr/>
        </p:nvSpPr>
        <p:spPr>
          <a:xfrm>
            <a:off x="7856" y="6477000"/>
            <a:ext cx="6392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t>Distinguish between revenue and capital expenditures, and account for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21374"/>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P2:	</a:t>
            </a:r>
            <a:br>
              <a:rPr lang="en-US" altLang="en-US" dirty="0" smtClean="0"/>
            </a:br>
            <a:r>
              <a:rPr lang="en-US" dirty="0" smtClean="0"/>
              <a:t>Account </a:t>
            </a:r>
            <a:r>
              <a:rPr lang="en-US" dirty="0"/>
              <a:t>for asset disposal through discarding or selling an asset. </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41</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6294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5971"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2409498" y="3140869"/>
            <a:ext cx="0" cy="54292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1747" name="Line 3"/>
          <p:cNvSpPr>
            <a:spLocks noChangeShapeType="1"/>
          </p:cNvSpPr>
          <p:nvPr/>
        </p:nvSpPr>
        <p:spPr bwMode="auto">
          <a:xfrm>
            <a:off x="3752523" y="3198019"/>
            <a:ext cx="0" cy="221932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48132" name="Rectangle 4"/>
          <p:cNvSpPr>
            <a:spLocks noChangeArrowheads="1"/>
          </p:cNvSpPr>
          <p:nvPr/>
        </p:nvSpPr>
        <p:spPr bwMode="auto">
          <a:xfrm>
            <a:off x="410835" y="3688557"/>
            <a:ext cx="2625725" cy="1346200"/>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anchor="ctr"/>
          <a:lstStyle/>
          <a:p>
            <a:pPr algn="ctr">
              <a:defRPr/>
            </a:pPr>
            <a:r>
              <a:rPr lang="en-US" sz="2400" dirty="0">
                <a:solidFill>
                  <a:srgbClr val="006600"/>
                </a:solidFill>
              </a:rPr>
              <a:t>Recording cash</a:t>
            </a:r>
            <a:br>
              <a:rPr lang="en-US" sz="2400" dirty="0">
                <a:solidFill>
                  <a:srgbClr val="006600"/>
                </a:solidFill>
              </a:rPr>
            </a:br>
            <a:r>
              <a:rPr lang="en-US" sz="2400" dirty="0">
                <a:solidFill>
                  <a:srgbClr val="006600"/>
                </a:solidFill>
              </a:rPr>
              <a:t>received (debit)</a:t>
            </a:r>
            <a:br>
              <a:rPr lang="en-US" sz="2400" dirty="0">
                <a:solidFill>
                  <a:srgbClr val="006600"/>
                </a:solidFill>
              </a:rPr>
            </a:br>
            <a:r>
              <a:rPr lang="en-US" sz="2400" dirty="0">
                <a:solidFill>
                  <a:srgbClr val="006600"/>
                </a:solidFill>
              </a:rPr>
              <a:t>or paid (credit).</a:t>
            </a:r>
          </a:p>
        </p:txBody>
      </p:sp>
      <p:sp>
        <p:nvSpPr>
          <p:cNvPr id="48133" name="Rectangle 5"/>
          <p:cNvSpPr>
            <a:spLocks noChangeArrowheads="1"/>
          </p:cNvSpPr>
          <p:nvPr/>
        </p:nvSpPr>
        <p:spPr bwMode="auto">
          <a:xfrm>
            <a:off x="985510" y="5428457"/>
            <a:ext cx="3505200" cy="828432"/>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square" lIns="90488" tIns="44450" rIns="90488" bIns="44450">
            <a:spAutoFit/>
          </a:bodyPr>
          <a:lstStyle/>
          <a:p>
            <a:pPr algn="ctr">
              <a:defRPr/>
            </a:pPr>
            <a:r>
              <a:rPr lang="en-US" sz="2400" dirty="0">
                <a:solidFill>
                  <a:srgbClr val="006600"/>
                </a:solidFill>
              </a:rPr>
              <a:t>Removing accumulated</a:t>
            </a:r>
            <a:br>
              <a:rPr lang="en-US" sz="2400" dirty="0">
                <a:solidFill>
                  <a:srgbClr val="006600"/>
                </a:solidFill>
              </a:rPr>
            </a:br>
            <a:r>
              <a:rPr lang="en-US" sz="2400" dirty="0">
                <a:solidFill>
                  <a:srgbClr val="006600"/>
                </a:solidFill>
              </a:rPr>
              <a:t>depreciation (debit).</a:t>
            </a:r>
          </a:p>
        </p:txBody>
      </p:sp>
      <p:sp>
        <p:nvSpPr>
          <p:cNvPr id="31750" name="Line 6"/>
          <p:cNvSpPr>
            <a:spLocks noChangeShapeType="1"/>
          </p:cNvSpPr>
          <p:nvPr/>
        </p:nvSpPr>
        <p:spPr bwMode="auto">
          <a:xfrm>
            <a:off x="5347960" y="3217069"/>
            <a:ext cx="0" cy="220027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1751" name="Line 7"/>
          <p:cNvSpPr>
            <a:spLocks noChangeShapeType="1"/>
          </p:cNvSpPr>
          <p:nvPr/>
        </p:nvSpPr>
        <p:spPr bwMode="auto">
          <a:xfrm>
            <a:off x="6719560" y="3150394"/>
            <a:ext cx="0" cy="54292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1752" name="Line 8"/>
          <p:cNvSpPr>
            <a:spLocks noChangeShapeType="1"/>
          </p:cNvSpPr>
          <p:nvPr/>
        </p:nvSpPr>
        <p:spPr bwMode="auto">
          <a:xfrm>
            <a:off x="4584373" y="2270919"/>
            <a:ext cx="0" cy="54292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1753" name="Rectangle 9"/>
          <p:cNvSpPr>
            <a:spLocks noChangeArrowheads="1"/>
          </p:cNvSpPr>
          <p:nvPr/>
        </p:nvSpPr>
        <p:spPr bwMode="auto">
          <a:xfrm>
            <a:off x="2004685" y="1467644"/>
            <a:ext cx="5159375" cy="966788"/>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defRPr/>
            </a:pPr>
            <a:endParaRPr lang="en-US" sz="2800" dirty="0">
              <a:solidFill>
                <a:srgbClr val="006600"/>
              </a:solidFill>
            </a:endParaRPr>
          </a:p>
        </p:txBody>
      </p:sp>
      <p:sp>
        <p:nvSpPr>
          <p:cNvPr id="150538" name="Rectangle 10"/>
          <p:cNvSpPr>
            <a:spLocks noChangeArrowheads="1"/>
          </p:cNvSpPr>
          <p:nvPr/>
        </p:nvSpPr>
        <p:spPr bwMode="auto">
          <a:xfrm>
            <a:off x="2458710" y="1432719"/>
            <a:ext cx="3998913" cy="950913"/>
          </a:xfrm>
          <a:prstGeom prst="rect">
            <a:avLst/>
          </a:prstGeom>
          <a:noFill/>
          <a:ln w="12700">
            <a:noFill/>
            <a:miter lim="800000"/>
            <a:headEnd/>
            <a:tailEnd/>
          </a:ln>
        </p:spPr>
        <p:txBody>
          <a:bodyPr wrap="none" lIns="90488" tIns="44450" rIns="90488" bIns="44450">
            <a:spAutoFit/>
          </a:bodyPr>
          <a:lstStyle/>
          <a:p>
            <a:pPr algn="ctr"/>
            <a:r>
              <a:rPr lang="en-US" altLang="en-US" sz="2800" dirty="0">
                <a:solidFill>
                  <a:srgbClr val="FFFFFF"/>
                </a:solidFill>
              </a:rPr>
              <a:t> </a:t>
            </a:r>
            <a:r>
              <a:rPr lang="en-US" altLang="en-US" sz="2800" dirty="0">
                <a:solidFill>
                  <a:srgbClr val="006600"/>
                </a:solidFill>
              </a:rPr>
              <a:t>Update depreciation</a:t>
            </a:r>
            <a:br>
              <a:rPr lang="en-US" altLang="en-US" sz="2800" dirty="0">
                <a:solidFill>
                  <a:srgbClr val="006600"/>
                </a:solidFill>
              </a:rPr>
            </a:br>
            <a:r>
              <a:rPr lang="en-US" altLang="en-US" sz="2800" dirty="0">
                <a:solidFill>
                  <a:srgbClr val="006600"/>
                </a:solidFill>
              </a:rPr>
              <a:t>  to the date of disposal.</a:t>
            </a:r>
          </a:p>
        </p:txBody>
      </p:sp>
      <p:sp>
        <p:nvSpPr>
          <p:cNvPr id="31755" name="Rectangle 11"/>
          <p:cNvSpPr>
            <a:spLocks noChangeArrowheads="1"/>
          </p:cNvSpPr>
          <p:nvPr/>
        </p:nvSpPr>
        <p:spPr bwMode="auto">
          <a:xfrm>
            <a:off x="2018973" y="2813844"/>
            <a:ext cx="5133975" cy="528638"/>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lIns="90488" tIns="44450" rIns="90488" bIns="44450">
            <a:spAutoFit/>
          </a:bodyPr>
          <a:lstStyle/>
          <a:p>
            <a:pPr algn="ctr">
              <a:defRPr/>
            </a:pPr>
            <a:r>
              <a:rPr lang="en-US" sz="2800" dirty="0">
                <a:solidFill>
                  <a:srgbClr val="006600"/>
                </a:solidFill>
              </a:rPr>
              <a:t> Journalize disposal by:</a:t>
            </a:r>
          </a:p>
        </p:txBody>
      </p:sp>
      <p:sp>
        <p:nvSpPr>
          <p:cNvPr id="48140" name="Rectangle 12"/>
          <p:cNvSpPr>
            <a:spLocks noChangeArrowheads="1"/>
          </p:cNvSpPr>
          <p:nvPr/>
        </p:nvSpPr>
        <p:spPr bwMode="auto">
          <a:xfrm>
            <a:off x="4881235" y="5428457"/>
            <a:ext cx="3495675" cy="828432"/>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square" lIns="90488" tIns="44450" rIns="90488" bIns="44450">
            <a:spAutoFit/>
          </a:bodyPr>
          <a:lstStyle/>
          <a:p>
            <a:pPr algn="ctr">
              <a:defRPr/>
            </a:pPr>
            <a:r>
              <a:rPr lang="en-US" sz="2400" dirty="0">
                <a:solidFill>
                  <a:srgbClr val="006600"/>
                </a:solidFill>
              </a:rPr>
              <a:t>Removing the</a:t>
            </a:r>
            <a:br>
              <a:rPr lang="en-US" sz="2400" dirty="0">
                <a:solidFill>
                  <a:srgbClr val="006600"/>
                </a:solidFill>
              </a:rPr>
            </a:br>
            <a:r>
              <a:rPr lang="en-US" sz="2400" dirty="0">
                <a:solidFill>
                  <a:srgbClr val="006600"/>
                </a:solidFill>
              </a:rPr>
              <a:t> asset cost (credit).</a:t>
            </a:r>
          </a:p>
        </p:txBody>
      </p:sp>
      <p:sp>
        <p:nvSpPr>
          <p:cNvPr id="48141" name="Rectangle 13"/>
          <p:cNvSpPr>
            <a:spLocks noChangeArrowheads="1"/>
          </p:cNvSpPr>
          <p:nvPr/>
        </p:nvSpPr>
        <p:spPr bwMode="auto">
          <a:xfrm>
            <a:off x="6092498" y="3688557"/>
            <a:ext cx="2625725" cy="1346200"/>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r>
              <a:rPr lang="en-US" sz="2400" dirty="0">
                <a:solidFill>
                  <a:srgbClr val="006600"/>
                </a:solidFill>
              </a:rPr>
              <a:t>Recording a</a:t>
            </a:r>
            <a:br>
              <a:rPr lang="en-US" sz="2400" dirty="0">
                <a:solidFill>
                  <a:srgbClr val="006600"/>
                </a:solidFill>
              </a:rPr>
            </a:br>
            <a:r>
              <a:rPr lang="en-US" sz="2400" dirty="0">
                <a:solidFill>
                  <a:srgbClr val="006600"/>
                </a:solidFill>
              </a:rPr>
              <a:t>gain (credit)</a:t>
            </a:r>
          </a:p>
          <a:p>
            <a:pPr algn="ctr">
              <a:defRPr/>
            </a:pPr>
            <a:r>
              <a:rPr lang="en-US" sz="2400" dirty="0">
                <a:solidFill>
                  <a:srgbClr val="006600"/>
                </a:solidFill>
              </a:rPr>
              <a:t>or loss (debit).</a:t>
            </a:r>
          </a:p>
        </p:txBody>
      </p:sp>
      <p:sp>
        <p:nvSpPr>
          <p:cNvPr id="150542" name="Rectangle 14"/>
          <p:cNvSpPr>
            <a:spLocks noGrp="1" noChangeArrowheads="1"/>
          </p:cNvSpPr>
          <p:nvPr>
            <p:ph type="title"/>
          </p:nvPr>
        </p:nvSpPr>
        <p:spPr>
          <a:xfrm>
            <a:off x="457200" y="533400"/>
            <a:ext cx="8229600" cy="884238"/>
          </a:xfrm>
        </p:spPr>
        <p:txBody>
          <a:bodyPr/>
          <a:lstStyle/>
          <a:p>
            <a:pPr eaLnBrk="1" hangingPunct="1"/>
            <a:r>
              <a:rPr lang="en-US" altLang="en-US" b="1" dirty="0" smtClean="0">
                <a:ea typeface="ＭＳ Ｐゴシック" pitchFamily="-84" charset="-128"/>
                <a:cs typeface="Arial" charset="0"/>
              </a:rPr>
              <a:t>Disposals of Plant Assets</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Slide Number Placeholder 16"/>
          <p:cNvSpPr>
            <a:spLocks noGrp="1"/>
          </p:cNvSpPr>
          <p:nvPr>
            <p:ph type="sldNum" sz="quarter" idx="12"/>
          </p:nvPr>
        </p:nvSpPr>
        <p:spPr>
          <a:xfrm>
            <a:off x="6548110" y="6220619"/>
            <a:ext cx="2133600" cy="365125"/>
          </a:xfrm>
        </p:spPr>
        <p:txBody>
          <a:bodyPr/>
          <a:lstStyle/>
          <a:p>
            <a:pPr>
              <a:defRPr/>
            </a:pPr>
            <a:fld id="{0D145355-2B45-4605-A47E-A826A3C68F26}" type="slidenum">
              <a:rPr lang="en-US" smtClean="0"/>
              <a:pPr>
                <a:defRPr/>
              </a:pPr>
              <a:t>42</a:t>
            </a:fld>
            <a:endParaRPr lang="en-US" dirty="0"/>
          </a:p>
        </p:txBody>
      </p:sp>
      <p:sp>
        <p:nvSpPr>
          <p:cNvPr id="18" name="Rounded Rectangle 17"/>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Account for asset disposal through discarding or selling an asset.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wipe(up)">
                                      <p:cBhvr>
                                        <p:cTn id="7" dur="500"/>
                                        <p:tgtEl>
                                          <p:spTgt spid="3175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755"/>
                                        </p:tgtEl>
                                        <p:attrNameLst>
                                          <p:attrName>style.visibility</p:attrName>
                                        </p:attrNameLst>
                                      </p:cBhvr>
                                      <p:to>
                                        <p:strVal val="visible"/>
                                      </p:to>
                                    </p:set>
                                    <p:animEffect transition="in" filter="dissolve">
                                      <p:cBhvr>
                                        <p:cTn id="11" dur="500"/>
                                        <p:tgtEl>
                                          <p:spTgt spid="31755"/>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746"/>
                                        </p:tgtEl>
                                        <p:attrNameLst>
                                          <p:attrName>style.visibility</p:attrName>
                                        </p:attrNameLst>
                                      </p:cBhvr>
                                      <p:to>
                                        <p:strVal val="visible"/>
                                      </p:to>
                                    </p:set>
                                    <p:animEffect transition="in" filter="wipe(up)">
                                      <p:cBhvr>
                                        <p:cTn id="15" dur="500"/>
                                        <p:tgtEl>
                                          <p:spTgt spid="31746"/>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48132"/>
                                        </p:tgtEl>
                                        <p:attrNameLst>
                                          <p:attrName>style.visibility</p:attrName>
                                        </p:attrNameLst>
                                      </p:cBhvr>
                                      <p:to>
                                        <p:strVal val="visible"/>
                                      </p:to>
                                    </p:set>
                                    <p:animEffect transition="in" filter="slide(fromTop)">
                                      <p:cBhvr>
                                        <p:cTn id="19" dur="500"/>
                                        <p:tgtEl>
                                          <p:spTgt spid="48132"/>
                                        </p:tgtEl>
                                      </p:cBhvr>
                                    </p:animEffect>
                                  </p:childTnLst>
                                </p:cTn>
                              </p:par>
                              <p:par>
                                <p:cTn id="20" presetID="22" presetClass="entr" presetSubtype="1" fill="hold" nodeType="withEffect">
                                  <p:stCondLst>
                                    <p:cond delay="0"/>
                                  </p:stCondLst>
                                  <p:childTnLst>
                                    <p:set>
                                      <p:cBhvr>
                                        <p:cTn id="21" dur="1" fill="hold">
                                          <p:stCondLst>
                                            <p:cond delay="0"/>
                                          </p:stCondLst>
                                        </p:cTn>
                                        <p:tgtEl>
                                          <p:spTgt spid="31747"/>
                                        </p:tgtEl>
                                        <p:attrNameLst>
                                          <p:attrName>style.visibility</p:attrName>
                                        </p:attrNameLst>
                                      </p:cBhvr>
                                      <p:to>
                                        <p:strVal val="visible"/>
                                      </p:to>
                                    </p:set>
                                    <p:animEffect transition="in" filter="wipe(up)">
                                      <p:cBhvr>
                                        <p:cTn id="22" dur="500"/>
                                        <p:tgtEl>
                                          <p:spTgt spid="31747"/>
                                        </p:tgtEl>
                                      </p:cBhvr>
                                    </p:animEffect>
                                  </p:childTnLst>
                                </p:cTn>
                              </p:par>
                            </p:childTnLst>
                          </p:cTn>
                        </p:par>
                        <p:par>
                          <p:cTn id="23" fill="hold" nodeType="afterGroup">
                            <p:stCondLst>
                              <p:cond delay="2000"/>
                            </p:stCondLst>
                            <p:childTnLst>
                              <p:par>
                                <p:cTn id="24" presetID="12" presetClass="entr" presetSubtype="1" fill="hold" grpId="0" nodeType="afterEffect">
                                  <p:stCondLst>
                                    <p:cond delay="0"/>
                                  </p:stCondLst>
                                  <p:childTnLst>
                                    <p:set>
                                      <p:cBhvr>
                                        <p:cTn id="25" dur="1" fill="hold">
                                          <p:stCondLst>
                                            <p:cond delay="0"/>
                                          </p:stCondLst>
                                        </p:cTn>
                                        <p:tgtEl>
                                          <p:spTgt spid="48133"/>
                                        </p:tgtEl>
                                        <p:attrNameLst>
                                          <p:attrName>style.visibility</p:attrName>
                                        </p:attrNameLst>
                                      </p:cBhvr>
                                      <p:to>
                                        <p:strVal val="visible"/>
                                      </p:to>
                                    </p:set>
                                    <p:animEffect transition="in" filter="slide(fromTop)">
                                      <p:cBhvr>
                                        <p:cTn id="26" dur="500"/>
                                        <p:tgtEl>
                                          <p:spTgt spid="48133"/>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31750"/>
                                        </p:tgtEl>
                                        <p:attrNameLst>
                                          <p:attrName>style.visibility</p:attrName>
                                        </p:attrNameLst>
                                      </p:cBhvr>
                                      <p:to>
                                        <p:strVal val="visible"/>
                                      </p:to>
                                    </p:set>
                                    <p:animEffect transition="in" filter="wipe(up)">
                                      <p:cBhvr>
                                        <p:cTn id="30" dur="500"/>
                                        <p:tgtEl>
                                          <p:spTgt spid="31750"/>
                                        </p:tgtEl>
                                      </p:cBhvr>
                                    </p:animEffect>
                                  </p:childTnLst>
                                </p:cTn>
                              </p:par>
                            </p:childTnLst>
                          </p:cTn>
                        </p:par>
                        <p:par>
                          <p:cTn id="31" fill="hold" nodeType="afterGroup">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48140"/>
                                        </p:tgtEl>
                                        <p:attrNameLst>
                                          <p:attrName>style.visibility</p:attrName>
                                        </p:attrNameLst>
                                      </p:cBhvr>
                                      <p:to>
                                        <p:strVal val="visible"/>
                                      </p:to>
                                    </p:set>
                                    <p:animEffect transition="in" filter="slide(fromTop)">
                                      <p:cBhvr>
                                        <p:cTn id="34" dur="500"/>
                                        <p:tgtEl>
                                          <p:spTgt spid="48140"/>
                                        </p:tgtEl>
                                      </p:cBhvr>
                                    </p:animEffect>
                                  </p:childTnLst>
                                </p:cTn>
                              </p:par>
                            </p:childTnLst>
                          </p:cTn>
                        </p:par>
                        <p:par>
                          <p:cTn id="35" fill="hold" nodeType="afterGroup">
                            <p:stCondLst>
                              <p:cond delay="3500"/>
                            </p:stCondLst>
                            <p:childTnLst>
                              <p:par>
                                <p:cTn id="36" presetID="22" presetClass="entr" presetSubtype="1" fill="hold" nodeType="afterEffect">
                                  <p:stCondLst>
                                    <p:cond delay="0"/>
                                  </p:stCondLst>
                                  <p:childTnLst>
                                    <p:set>
                                      <p:cBhvr>
                                        <p:cTn id="37" dur="1" fill="hold">
                                          <p:stCondLst>
                                            <p:cond delay="0"/>
                                          </p:stCondLst>
                                        </p:cTn>
                                        <p:tgtEl>
                                          <p:spTgt spid="31751"/>
                                        </p:tgtEl>
                                        <p:attrNameLst>
                                          <p:attrName>style.visibility</p:attrName>
                                        </p:attrNameLst>
                                      </p:cBhvr>
                                      <p:to>
                                        <p:strVal val="visible"/>
                                      </p:to>
                                    </p:set>
                                    <p:animEffect transition="in" filter="wipe(up)">
                                      <p:cBhvr>
                                        <p:cTn id="38" dur="500"/>
                                        <p:tgtEl>
                                          <p:spTgt spid="31751"/>
                                        </p:tgtEl>
                                      </p:cBhvr>
                                    </p:animEffect>
                                  </p:childTnLst>
                                </p:cTn>
                              </p:par>
                            </p:childTnLst>
                          </p:cTn>
                        </p:par>
                        <p:par>
                          <p:cTn id="39" fill="hold" nodeType="afterGroup">
                            <p:stCondLst>
                              <p:cond delay="4000"/>
                            </p:stCondLst>
                            <p:childTnLst>
                              <p:par>
                                <p:cTn id="40" presetID="12" presetClass="entr" presetSubtype="1" fill="hold" grpId="0" nodeType="afterEffect">
                                  <p:stCondLst>
                                    <p:cond delay="0"/>
                                  </p:stCondLst>
                                  <p:childTnLst>
                                    <p:set>
                                      <p:cBhvr>
                                        <p:cTn id="41" dur="1" fill="hold">
                                          <p:stCondLst>
                                            <p:cond delay="0"/>
                                          </p:stCondLst>
                                        </p:cTn>
                                        <p:tgtEl>
                                          <p:spTgt spid="48141"/>
                                        </p:tgtEl>
                                        <p:attrNameLst>
                                          <p:attrName>style.visibility</p:attrName>
                                        </p:attrNameLst>
                                      </p:cBhvr>
                                      <p:to>
                                        <p:strVal val="visible"/>
                                      </p:to>
                                    </p:set>
                                    <p:animEffect transition="in" filter="slide(fromTop)">
                                      <p:cBhvr>
                                        <p:cTn id="42" dur="500"/>
                                        <p:tgtEl>
                                          <p:spTgt spid="48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autoUpdateAnimBg="0"/>
      <p:bldP spid="48133" grpId="0" animBg="1" autoUpdateAnimBg="0"/>
      <p:bldP spid="31755" grpId="0" animBg="1"/>
      <p:bldP spid="48140" grpId="0" animBg="1" autoUpdateAnimBg="0"/>
      <p:bldP spid="48141"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Line 2"/>
          <p:cNvSpPr>
            <a:spLocks noChangeShapeType="1"/>
          </p:cNvSpPr>
          <p:nvPr/>
        </p:nvSpPr>
        <p:spPr bwMode="auto">
          <a:xfrm>
            <a:off x="4589463" y="2406650"/>
            <a:ext cx="0" cy="542925"/>
          </a:xfrm>
          <a:prstGeom prst="line">
            <a:avLst/>
          </a:prstGeom>
          <a:noFill/>
          <a:ln w="25400">
            <a:solidFill>
              <a:schemeClr val="hlink"/>
            </a:solidFill>
            <a:round/>
            <a:headEnd/>
            <a:tailEnd type="triangle" w="med" len="med"/>
          </a:ln>
        </p:spPr>
        <p:txBody>
          <a:bodyPr/>
          <a:lstStyle/>
          <a:p>
            <a:endParaRPr lang="en-US" dirty="0"/>
          </a:p>
        </p:txBody>
      </p:sp>
      <p:sp>
        <p:nvSpPr>
          <p:cNvPr id="151555" name="Rectangle 3"/>
          <p:cNvSpPr>
            <a:spLocks noChangeArrowheads="1"/>
          </p:cNvSpPr>
          <p:nvPr/>
        </p:nvSpPr>
        <p:spPr bwMode="auto">
          <a:xfrm>
            <a:off x="2009775" y="1603375"/>
            <a:ext cx="5159375" cy="966788"/>
          </a:xfrm>
          <a:prstGeom prst="rect">
            <a:avLst/>
          </a:prstGeom>
          <a:solidFill>
            <a:schemeClr val="bg2"/>
          </a:solidFill>
          <a:ln w="25400">
            <a:solidFill>
              <a:schemeClr val="hlink"/>
            </a:solidFill>
            <a:miter lim="800000"/>
            <a:headEnd/>
            <a:tailEnd/>
          </a:ln>
        </p:spPr>
        <p:txBody>
          <a:bodyPr wrap="none" anchor="ctr"/>
          <a:lstStyle/>
          <a:p>
            <a:endParaRPr lang="en-US" altLang="en-US" dirty="0"/>
          </a:p>
        </p:txBody>
      </p:sp>
      <p:sp>
        <p:nvSpPr>
          <p:cNvPr id="151556" name="Rectangle 4"/>
          <p:cNvSpPr>
            <a:spLocks noChangeArrowheads="1"/>
          </p:cNvSpPr>
          <p:nvPr/>
        </p:nvSpPr>
        <p:spPr bwMode="auto">
          <a:xfrm>
            <a:off x="2463800" y="1568450"/>
            <a:ext cx="4256088" cy="942975"/>
          </a:xfrm>
          <a:prstGeom prst="rect">
            <a:avLst/>
          </a:prstGeom>
          <a:noFill/>
          <a:ln w="12700">
            <a:noFill/>
            <a:miter lim="800000"/>
            <a:headEnd/>
            <a:tailEnd/>
          </a:ln>
        </p:spPr>
        <p:txBody>
          <a:bodyPr wrap="none" lIns="90488" tIns="44450" rIns="90488" bIns="44450">
            <a:spAutoFit/>
          </a:bodyPr>
          <a:lstStyle/>
          <a:p>
            <a:r>
              <a:rPr lang="en-US" altLang="en-US" sz="2800" dirty="0">
                <a:solidFill>
                  <a:srgbClr val="FFFFFF"/>
                </a:solidFill>
              </a:rPr>
              <a:t> Update depreciation</a:t>
            </a:r>
            <a:br>
              <a:rPr lang="en-US" altLang="en-US" sz="2800" dirty="0">
                <a:solidFill>
                  <a:srgbClr val="FFFFFF"/>
                </a:solidFill>
              </a:rPr>
            </a:br>
            <a:r>
              <a:rPr lang="en-US" altLang="en-US" sz="2800" dirty="0">
                <a:solidFill>
                  <a:srgbClr val="FFFFFF"/>
                </a:solidFill>
              </a:rPr>
              <a:t>  to the date of disposal.</a:t>
            </a:r>
          </a:p>
        </p:txBody>
      </p:sp>
      <p:sp>
        <p:nvSpPr>
          <p:cNvPr id="151557" name="Rectangle 5"/>
          <p:cNvSpPr>
            <a:spLocks noChangeArrowheads="1"/>
          </p:cNvSpPr>
          <p:nvPr/>
        </p:nvSpPr>
        <p:spPr bwMode="auto">
          <a:xfrm>
            <a:off x="2024063" y="2949575"/>
            <a:ext cx="5133975" cy="541338"/>
          </a:xfrm>
          <a:prstGeom prst="rect">
            <a:avLst/>
          </a:prstGeom>
          <a:solidFill>
            <a:schemeClr val="bg2"/>
          </a:solidFill>
          <a:ln w="25400">
            <a:solidFill>
              <a:schemeClr val="hlink"/>
            </a:solidFill>
            <a:miter lim="800000"/>
            <a:headEnd/>
            <a:tailEnd/>
          </a:ln>
        </p:spPr>
        <p:txBody>
          <a:bodyPr lIns="90488" tIns="44450" rIns="90488" bIns="44450">
            <a:spAutoFit/>
          </a:bodyPr>
          <a:lstStyle/>
          <a:p>
            <a:r>
              <a:rPr lang="en-US" altLang="en-US" sz="2800" dirty="0"/>
              <a:t> Journalize disposal by:</a:t>
            </a:r>
          </a:p>
        </p:txBody>
      </p:sp>
      <p:grpSp>
        <p:nvGrpSpPr>
          <p:cNvPr id="2" name="Group 6"/>
          <p:cNvGrpSpPr>
            <a:grpSpLocks/>
          </p:cNvGrpSpPr>
          <p:nvPr/>
        </p:nvGrpSpPr>
        <p:grpSpPr bwMode="auto">
          <a:xfrm>
            <a:off x="781050" y="1543050"/>
            <a:ext cx="7581900" cy="2019300"/>
            <a:chOff x="492" y="972"/>
            <a:chExt cx="4776" cy="1272"/>
          </a:xfrm>
          <a:solidFill>
            <a:schemeClr val="tx2">
              <a:lumMod val="60000"/>
              <a:lumOff val="40000"/>
            </a:schemeClr>
          </a:solidFill>
        </p:grpSpPr>
        <p:sp>
          <p:nvSpPr>
            <p:cNvPr id="37903" name="Rectangle 7"/>
            <p:cNvSpPr>
              <a:spLocks noChangeArrowheads="1"/>
            </p:cNvSpPr>
            <p:nvPr/>
          </p:nvSpPr>
          <p:spPr bwMode="auto">
            <a:xfrm>
              <a:off x="492" y="972"/>
              <a:ext cx="4776" cy="1272"/>
            </a:xfrm>
            <a:prstGeom prst="rect">
              <a:avLst/>
            </a:prstGeom>
            <a:grp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solidFill>
                  <a:schemeClr val="bg1"/>
                </a:solidFill>
                <a:latin typeface="Arial" charset="0"/>
                <a:ea typeface="Arial" pitchFamily="-84" charset="0"/>
                <a:cs typeface="Arial" pitchFamily="-84" charset="0"/>
              </a:endParaRPr>
            </a:p>
          </p:txBody>
        </p:sp>
        <p:sp>
          <p:nvSpPr>
            <p:cNvPr id="37904" name="Rectangle 8"/>
            <p:cNvSpPr>
              <a:spLocks noChangeArrowheads="1"/>
            </p:cNvSpPr>
            <p:nvPr/>
          </p:nvSpPr>
          <p:spPr bwMode="auto">
            <a:xfrm>
              <a:off x="624" y="1028"/>
              <a:ext cx="4553" cy="1173"/>
            </a:xfrm>
            <a:prstGeom prst="rect">
              <a:avLst/>
            </a:prstGeom>
            <a:grpFill/>
            <a:ln>
              <a:headEnd/>
              <a:tailEnd/>
            </a:ln>
          </p:spPr>
          <p:style>
            <a:lnRef idx="1">
              <a:schemeClr val="accent4"/>
            </a:lnRef>
            <a:fillRef idx="3">
              <a:schemeClr val="accent4"/>
            </a:fillRef>
            <a:effectRef idx="2">
              <a:schemeClr val="accent4"/>
            </a:effectRef>
            <a:fontRef idx="minor">
              <a:schemeClr val="lt1"/>
            </a:fontRef>
          </p:style>
          <p:txBody>
            <a:bodyPr lIns="90488" tIns="44450" rIns="90488" bIns="44450">
              <a:spAutoFit/>
            </a:bodyPr>
            <a:lstStyle/>
            <a:p>
              <a:pPr>
                <a:lnSpc>
                  <a:spcPct val="120000"/>
                </a:lnSpc>
                <a:defRPr/>
              </a:pPr>
              <a:r>
                <a:rPr lang="en-US" sz="3200" dirty="0">
                  <a:solidFill>
                    <a:schemeClr val="bg1"/>
                  </a:solidFill>
                  <a:latin typeface="Arial" charset="0"/>
                  <a:ea typeface="Arial" pitchFamily="-84" charset="0"/>
                  <a:cs typeface="Arial" pitchFamily="-84" charset="0"/>
                </a:rPr>
                <a:t>If Cash &gt; BV, record a gain (credit).</a:t>
              </a:r>
            </a:p>
            <a:p>
              <a:pPr>
                <a:lnSpc>
                  <a:spcPct val="120000"/>
                </a:lnSpc>
                <a:defRPr/>
              </a:pPr>
              <a:r>
                <a:rPr lang="en-US" sz="3200" dirty="0">
                  <a:solidFill>
                    <a:schemeClr val="bg1"/>
                  </a:solidFill>
                  <a:latin typeface="Arial" charset="0"/>
                  <a:ea typeface="Arial" pitchFamily="-84" charset="0"/>
                  <a:cs typeface="Arial" pitchFamily="-84" charset="0"/>
                </a:rPr>
                <a:t>If Cash &lt; BV, record a loss (debit).</a:t>
              </a:r>
            </a:p>
            <a:p>
              <a:pPr>
                <a:lnSpc>
                  <a:spcPct val="120000"/>
                </a:lnSpc>
                <a:defRPr/>
              </a:pPr>
              <a:r>
                <a:rPr lang="en-US" sz="3200" dirty="0">
                  <a:solidFill>
                    <a:schemeClr val="bg1"/>
                  </a:solidFill>
                  <a:latin typeface="Arial" charset="0"/>
                  <a:ea typeface="Arial" pitchFamily="-84" charset="0"/>
                  <a:cs typeface="Arial" pitchFamily="-84" charset="0"/>
                </a:rPr>
                <a:t>If Cash = BV, no gain or loss.</a:t>
              </a:r>
            </a:p>
          </p:txBody>
        </p:sp>
      </p:grpSp>
      <p:sp>
        <p:nvSpPr>
          <p:cNvPr id="151559" name="Rectangle 9"/>
          <p:cNvSpPr>
            <a:spLocks noGrp="1" noChangeArrowheads="1"/>
          </p:cNvSpPr>
          <p:nvPr>
            <p:ph type="title"/>
          </p:nvPr>
        </p:nvSpPr>
        <p:spPr>
          <a:xfrm>
            <a:off x="457200" y="457200"/>
            <a:ext cx="8229600" cy="960438"/>
          </a:xfrm>
        </p:spPr>
        <p:txBody>
          <a:bodyPr/>
          <a:lstStyle/>
          <a:p>
            <a:pPr eaLnBrk="1" hangingPunct="1"/>
            <a:r>
              <a:rPr lang="en-US" altLang="en-US" b="1" dirty="0" smtClean="0">
                <a:ea typeface="ＭＳ Ｐゴシック" pitchFamily="-84" charset="-128"/>
                <a:cs typeface="Arial" charset="0"/>
              </a:rPr>
              <a:t>Discarding Plant Assets</a:t>
            </a:r>
          </a:p>
        </p:txBody>
      </p:sp>
      <p:sp>
        <p:nvSpPr>
          <p:cNvPr id="49162" name="Rectangle 10"/>
          <p:cNvSpPr>
            <a:spLocks noChangeArrowheads="1"/>
          </p:cNvSpPr>
          <p:nvPr/>
        </p:nvSpPr>
        <p:spPr bwMode="auto">
          <a:xfrm>
            <a:off x="415925" y="3824288"/>
            <a:ext cx="2625725" cy="1346200"/>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anchor="ctr"/>
          <a:lstStyle/>
          <a:p>
            <a:pPr algn="ctr">
              <a:defRPr/>
            </a:pPr>
            <a:r>
              <a:rPr lang="en-US" sz="2400" dirty="0">
                <a:solidFill>
                  <a:srgbClr val="006600"/>
                </a:solidFill>
              </a:rPr>
              <a:t>Recording cash</a:t>
            </a:r>
            <a:br>
              <a:rPr lang="en-US" sz="2400" dirty="0">
                <a:solidFill>
                  <a:srgbClr val="006600"/>
                </a:solidFill>
              </a:rPr>
            </a:br>
            <a:r>
              <a:rPr lang="en-US" sz="2400" dirty="0">
                <a:solidFill>
                  <a:srgbClr val="006600"/>
                </a:solidFill>
              </a:rPr>
              <a:t>received (debit)</a:t>
            </a:r>
            <a:br>
              <a:rPr lang="en-US" sz="2400" dirty="0">
                <a:solidFill>
                  <a:srgbClr val="006600"/>
                </a:solidFill>
              </a:rPr>
            </a:br>
            <a:r>
              <a:rPr lang="en-US" sz="2400" dirty="0">
                <a:solidFill>
                  <a:srgbClr val="006600"/>
                </a:solidFill>
              </a:rPr>
              <a:t>or paid (credit).</a:t>
            </a:r>
          </a:p>
        </p:txBody>
      </p:sp>
      <p:sp>
        <p:nvSpPr>
          <p:cNvPr id="49163" name="Rectangle 11"/>
          <p:cNvSpPr>
            <a:spLocks noChangeArrowheads="1"/>
          </p:cNvSpPr>
          <p:nvPr/>
        </p:nvSpPr>
        <p:spPr bwMode="auto">
          <a:xfrm>
            <a:off x="990599" y="5564188"/>
            <a:ext cx="3505201" cy="828432"/>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square" lIns="90488" tIns="44450" rIns="90488" bIns="44450">
            <a:spAutoFit/>
          </a:bodyPr>
          <a:lstStyle/>
          <a:p>
            <a:pPr algn="ctr">
              <a:defRPr/>
            </a:pPr>
            <a:r>
              <a:rPr lang="en-US" sz="2400" dirty="0">
                <a:solidFill>
                  <a:srgbClr val="006600"/>
                </a:solidFill>
              </a:rPr>
              <a:t>Removing accumulated</a:t>
            </a:r>
            <a:br>
              <a:rPr lang="en-US" sz="2400" dirty="0">
                <a:solidFill>
                  <a:srgbClr val="006600"/>
                </a:solidFill>
              </a:rPr>
            </a:br>
            <a:r>
              <a:rPr lang="en-US" sz="2400" dirty="0">
                <a:solidFill>
                  <a:srgbClr val="006600"/>
                </a:solidFill>
              </a:rPr>
              <a:t>depreciation (debit).</a:t>
            </a:r>
          </a:p>
        </p:txBody>
      </p:sp>
      <p:sp>
        <p:nvSpPr>
          <p:cNvPr id="49164" name="Rectangle 12"/>
          <p:cNvSpPr>
            <a:spLocks noChangeArrowheads="1"/>
          </p:cNvSpPr>
          <p:nvPr/>
        </p:nvSpPr>
        <p:spPr bwMode="auto">
          <a:xfrm>
            <a:off x="4886325" y="5564188"/>
            <a:ext cx="3678238" cy="831850"/>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lIns="90488" tIns="44450" rIns="90488" bIns="44450">
            <a:spAutoFit/>
          </a:bodyPr>
          <a:lstStyle/>
          <a:p>
            <a:pPr algn="ctr">
              <a:defRPr/>
            </a:pPr>
            <a:r>
              <a:rPr lang="en-US" sz="2400" dirty="0">
                <a:solidFill>
                  <a:srgbClr val="006600"/>
                </a:solidFill>
              </a:rPr>
              <a:t>Removing the</a:t>
            </a:r>
            <a:br>
              <a:rPr lang="en-US" sz="2400" dirty="0">
                <a:solidFill>
                  <a:srgbClr val="006600"/>
                </a:solidFill>
              </a:rPr>
            </a:br>
            <a:r>
              <a:rPr lang="en-US" sz="2400" dirty="0">
                <a:solidFill>
                  <a:srgbClr val="006600"/>
                </a:solidFill>
              </a:rPr>
              <a:t> asset cost (credit).</a:t>
            </a:r>
          </a:p>
        </p:txBody>
      </p:sp>
      <p:grpSp>
        <p:nvGrpSpPr>
          <p:cNvPr id="3" name="Group 13"/>
          <p:cNvGrpSpPr>
            <a:grpSpLocks/>
          </p:cNvGrpSpPr>
          <p:nvPr/>
        </p:nvGrpSpPr>
        <p:grpSpPr bwMode="auto">
          <a:xfrm>
            <a:off x="4343400" y="3657600"/>
            <a:ext cx="4379913" cy="1512888"/>
            <a:chOff x="2736" y="2304"/>
            <a:chExt cx="2759" cy="953"/>
          </a:xfrm>
        </p:grpSpPr>
        <p:sp>
          <p:nvSpPr>
            <p:cNvPr id="151565" name="Freeform 14"/>
            <p:cNvSpPr>
              <a:spLocks/>
            </p:cNvSpPr>
            <p:nvPr/>
          </p:nvSpPr>
          <p:spPr bwMode="auto">
            <a:xfrm>
              <a:off x="2736" y="2304"/>
              <a:ext cx="1155" cy="611"/>
            </a:xfrm>
            <a:custGeom>
              <a:avLst/>
              <a:gdLst>
                <a:gd name="T0" fmla="*/ 22 w 1443"/>
                <a:gd name="T1" fmla="*/ 44 h 803"/>
                <a:gd name="T2" fmla="*/ 30 w 1443"/>
                <a:gd name="T3" fmla="*/ 51 h 803"/>
                <a:gd name="T4" fmla="*/ 42 w 1443"/>
                <a:gd name="T5" fmla="*/ 62 h 803"/>
                <a:gd name="T6" fmla="*/ 56 w 1443"/>
                <a:gd name="T7" fmla="*/ 72 h 803"/>
                <a:gd name="T8" fmla="*/ 70 w 1443"/>
                <a:gd name="T9" fmla="*/ 81 h 803"/>
                <a:gd name="T10" fmla="*/ 86 w 1443"/>
                <a:gd name="T11" fmla="*/ 89 h 803"/>
                <a:gd name="T12" fmla="*/ 102 w 1443"/>
                <a:gd name="T13" fmla="*/ 97 h 803"/>
                <a:gd name="T14" fmla="*/ 119 w 1443"/>
                <a:gd name="T15" fmla="*/ 103 h 803"/>
                <a:gd name="T16" fmla="*/ 138 w 1443"/>
                <a:gd name="T17" fmla="*/ 109 h 803"/>
                <a:gd name="T18" fmla="*/ 156 w 1443"/>
                <a:gd name="T19" fmla="*/ 113 h 803"/>
                <a:gd name="T20" fmla="*/ 174 w 1443"/>
                <a:gd name="T21" fmla="*/ 116 h 803"/>
                <a:gd name="T22" fmla="*/ 192 w 1443"/>
                <a:gd name="T23" fmla="*/ 117 h 803"/>
                <a:gd name="T24" fmla="*/ 211 w 1443"/>
                <a:gd name="T25" fmla="*/ 119 h 803"/>
                <a:gd name="T26" fmla="*/ 230 w 1443"/>
                <a:gd name="T27" fmla="*/ 118 h 803"/>
                <a:gd name="T28" fmla="*/ 247 w 1443"/>
                <a:gd name="T29" fmla="*/ 117 h 803"/>
                <a:gd name="T30" fmla="*/ 265 w 1443"/>
                <a:gd name="T31" fmla="*/ 113 h 803"/>
                <a:gd name="T32" fmla="*/ 281 w 1443"/>
                <a:gd name="T33" fmla="*/ 110 h 803"/>
                <a:gd name="T34" fmla="*/ 299 w 1443"/>
                <a:gd name="T35" fmla="*/ 104 h 803"/>
                <a:gd name="T36" fmla="*/ 303 w 1443"/>
                <a:gd name="T37" fmla="*/ 103 h 803"/>
                <a:gd name="T38" fmla="*/ 281 w 1443"/>
                <a:gd name="T39" fmla="*/ 108 h 803"/>
                <a:gd name="T40" fmla="*/ 266 w 1443"/>
                <a:gd name="T41" fmla="*/ 110 h 803"/>
                <a:gd name="T42" fmla="*/ 248 w 1443"/>
                <a:gd name="T43" fmla="*/ 110 h 803"/>
                <a:gd name="T44" fmla="*/ 231 w 1443"/>
                <a:gd name="T45" fmla="*/ 108 h 803"/>
                <a:gd name="T46" fmla="*/ 215 w 1443"/>
                <a:gd name="T47" fmla="*/ 106 h 803"/>
                <a:gd name="T48" fmla="*/ 196 w 1443"/>
                <a:gd name="T49" fmla="*/ 103 h 803"/>
                <a:gd name="T50" fmla="*/ 178 w 1443"/>
                <a:gd name="T51" fmla="*/ 97 h 803"/>
                <a:gd name="T52" fmla="*/ 160 w 1443"/>
                <a:gd name="T53" fmla="*/ 90 h 803"/>
                <a:gd name="T54" fmla="*/ 142 w 1443"/>
                <a:gd name="T55" fmla="*/ 81 h 803"/>
                <a:gd name="T56" fmla="*/ 125 w 1443"/>
                <a:gd name="T57" fmla="*/ 72 h 803"/>
                <a:gd name="T58" fmla="*/ 109 w 1443"/>
                <a:gd name="T59" fmla="*/ 62 h 803"/>
                <a:gd name="T60" fmla="*/ 94 w 1443"/>
                <a:gd name="T61" fmla="*/ 50 h 803"/>
                <a:gd name="T62" fmla="*/ 78 w 1443"/>
                <a:gd name="T63" fmla="*/ 37 h 803"/>
                <a:gd name="T64" fmla="*/ 66 w 1443"/>
                <a:gd name="T65" fmla="*/ 25 h 803"/>
                <a:gd name="T66" fmla="*/ 86 w 1443"/>
                <a:gd name="T67" fmla="*/ 15 h 803"/>
                <a:gd name="T68" fmla="*/ 14 w 1443"/>
                <a:gd name="T69" fmla="*/ 0 h 803"/>
                <a:gd name="T70" fmla="*/ 0 w 1443"/>
                <a:gd name="T71" fmla="*/ 53 h 803"/>
                <a:gd name="T72" fmla="*/ 22 w 1443"/>
                <a:gd name="T73" fmla="*/ 44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3"/>
                <a:gd name="T112" fmla="*/ 0 h 803"/>
                <a:gd name="T113" fmla="*/ 1443 w 1443"/>
                <a:gd name="T114" fmla="*/ 803 h 8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3" h="803">
                  <a:moveTo>
                    <a:pt x="101" y="299"/>
                  </a:moveTo>
                  <a:lnTo>
                    <a:pt x="139" y="343"/>
                  </a:lnTo>
                  <a:lnTo>
                    <a:pt x="196" y="416"/>
                  </a:lnTo>
                  <a:lnTo>
                    <a:pt x="265" y="485"/>
                  </a:lnTo>
                  <a:lnTo>
                    <a:pt x="334" y="549"/>
                  </a:lnTo>
                  <a:lnTo>
                    <a:pt x="409" y="606"/>
                  </a:lnTo>
                  <a:lnTo>
                    <a:pt x="487" y="654"/>
                  </a:lnTo>
                  <a:lnTo>
                    <a:pt x="567" y="700"/>
                  </a:lnTo>
                  <a:lnTo>
                    <a:pt x="654" y="736"/>
                  </a:lnTo>
                  <a:lnTo>
                    <a:pt x="740" y="764"/>
                  </a:lnTo>
                  <a:lnTo>
                    <a:pt x="828" y="784"/>
                  </a:lnTo>
                  <a:lnTo>
                    <a:pt x="913" y="796"/>
                  </a:lnTo>
                  <a:lnTo>
                    <a:pt x="1001" y="802"/>
                  </a:lnTo>
                  <a:lnTo>
                    <a:pt x="1089" y="799"/>
                  </a:lnTo>
                  <a:lnTo>
                    <a:pt x="1174" y="788"/>
                  </a:lnTo>
                  <a:lnTo>
                    <a:pt x="1258" y="767"/>
                  </a:lnTo>
                  <a:lnTo>
                    <a:pt x="1338" y="740"/>
                  </a:lnTo>
                  <a:lnTo>
                    <a:pt x="1418" y="707"/>
                  </a:lnTo>
                  <a:lnTo>
                    <a:pt x="1442" y="693"/>
                  </a:lnTo>
                  <a:lnTo>
                    <a:pt x="1336" y="728"/>
                  </a:lnTo>
                  <a:lnTo>
                    <a:pt x="1261" y="743"/>
                  </a:lnTo>
                  <a:lnTo>
                    <a:pt x="1181" y="746"/>
                  </a:lnTo>
                  <a:lnTo>
                    <a:pt x="1099" y="735"/>
                  </a:lnTo>
                  <a:lnTo>
                    <a:pt x="1018" y="720"/>
                  </a:lnTo>
                  <a:lnTo>
                    <a:pt x="930" y="694"/>
                  </a:lnTo>
                  <a:lnTo>
                    <a:pt x="845" y="656"/>
                  </a:lnTo>
                  <a:lnTo>
                    <a:pt x="760" y="609"/>
                  </a:lnTo>
                  <a:lnTo>
                    <a:pt x="678" y="552"/>
                  </a:lnTo>
                  <a:lnTo>
                    <a:pt x="594" y="489"/>
                  </a:lnTo>
                  <a:lnTo>
                    <a:pt x="516" y="417"/>
                  </a:lnTo>
                  <a:lnTo>
                    <a:pt x="443" y="340"/>
                  </a:lnTo>
                  <a:lnTo>
                    <a:pt x="375" y="257"/>
                  </a:lnTo>
                  <a:lnTo>
                    <a:pt x="310" y="168"/>
                  </a:lnTo>
                  <a:lnTo>
                    <a:pt x="409" y="101"/>
                  </a:lnTo>
                  <a:lnTo>
                    <a:pt x="63" y="0"/>
                  </a:lnTo>
                  <a:lnTo>
                    <a:pt x="0" y="357"/>
                  </a:lnTo>
                  <a:lnTo>
                    <a:pt x="101" y="299"/>
                  </a:lnTo>
                </a:path>
              </a:pathLst>
            </a:custGeom>
            <a:solidFill>
              <a:srgbClr val="FF0000"/>
            </a:solidFill>
            <a:ln w="12700" cap="rnd">
              <a:solidFill>
                <a:schemeClr val="tx2"/>
              </a:solidFill>
              <a:round/>
              <a:headEnd/>
              <a:tailEnd/>
            </a:ln>
            <a:effectLst>
              <a:outerShdw dist="35921" dir="2700000" algn="ctr" rotWithShape="0">
                <a:schemeClr val="tx2"/>
              </a:outerShdw>
            </a:effectLst>
          </p:spPr>
          <p:txBody>
            <a:bodyPr/>
            <a:lstStyle/>
            <a:p>
              <a:endParaRPr lang="en-US" dirty="0"/>
            </a:p>
          </p:txBody>
        </p:sp>
        <p:sp>
          <p:nvSpPr>
            <p:cNvPr id="32782" name="Rectangle 15"/>
            <p:cNvSpPr>
              <a:spLocks noChangeArrowheads="1"/>
            </p:cNvSpPr>
            <p:nvPr/>
          </p:nvSpPr>
          <p:spPr bwMode="auto">
            <a:xfrm>
              <a:off x="3841" y="2409"/>
              <a:ext cx="1654" cy="848"/>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r>
                <a:rPr lang="en-US" sz="2400" dirty="0">
                  <a:solidFill>
                    <a:srgbClr val="006600"/>
                  </a:solidFill>
                </a:rPr>
                <a:t>Recording a</a:t>
              </a:r>
              <a:br>
                <a:rPr lang="en-US" sz="2400" dirty="0">
                  <a:solidFill>
                    <a:srgbClr val="006600"/>
                  </a:solidFill>
                </a:rPr>
              </a:br>
              <a:r>
                <a:rPr lang="en-US" sz="2400" dirty="0">
                  <a:solidFill>
                    <a:srgbClr val="006600"/>
                  </a:solidFill>
                </a:rPr>
                <a:t>gain (credit)</a:t>
              </a:r>
            </a:p>
            <a:p>
              <a:pPr algn="ctr">
                <a:defRPr/>
              </a:pPr>
              <a:r>
                <a:rPr lang="en-US" sz="2400" dirty="0">
                  <a:solidFill>
                    <a:srgbClr val="006600"/>
                  </a:solidFill>
                </a:rPr>
                <a:t>or loss (debit).</a:t>
              </a:r>
            </a:p>
          </p:txBody>
        </p:sp>
      </p:gr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8" name="Slide Number Placeholder 17"/>
          <p:cNvSpPr>
            <a:spLocks noGrp="1"/>
          </p:cNvSpPr>
          <p:nvPr>
            <p:ph type="sldNum" sz="quarter" idx="12"/>
          </p:nvPr>
        </p:nvSpPr>
        <p:spPr/>
        <p:txBody>
          <a:bodyPr/>
          <a:lstStyle/>
          <a:p>
            <a:pPr>
              <a:defRPr/>
            </a:pPr>
            <a:fld id="{0D145355-2B45-4605-A47E-A826A3C68F26}" type="slidenum">
              <a:rPr lang="en-US" smtClean="0"/>
              <a:pPr>
                <a:defRPr/>
              </a:pPr>
              <a:t>43</a:t>
            </a:fld>
            <a:endParaRPr lang="en-US" dirty="0"/>
          </a:p>
        </p:txBody>
      </p:sp>
      <p:sp>
        <p:nvSpPr>
          <p:cNvPr id="20" name="Rounded Rectangle 19"/>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Account for asset disposal through discarding or selling an asset.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slide(fromTop)">
                                      <p:cBhvr>
                                        <p:cTn id="7" dur="500"/>
                                        <p:tgtEl>
                                          <p:spTgt spid="49162"/>
                                        </p:tgtEl>
                                      </p:cBhvr>
                                    </p:animEffect>
                                  </p:childTnLst>
                                </p:cTn>
                              </p:par>
                            </p:childTnLst>
                          </p:cTn>
                        </p:par>
                        <p:par>
                          <p:cTn id="8" fill="hold" nodeType="afterGroup">
                            <p:stCondLst>
                              <p:cond delay="500"/>
                            </p:stCondLst>
                            <p:childTnLst>
                              <p:par>
                                <p:cTn id="9" presetID="18" presetClass="entr" presetSubtype="9"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upLeft)">
                                      <p:cBhvr>
                                        <p:cTn id="11" dur="500"/>
                                        <p:tgtEl>
                                          <p:spTgt spid="3"/>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49163"/>
                                        </p:tgtEl>
                                        <p:attrNameLst>
                                          <p:attrName>style.visibility</p:attrName>
                                        </p:attrNameLst>
                                      </p:cBhvr>
                                      <p:to>
                                        <p:strVal val="visible"/>
                                      </p:to>
                                    </p:set>
                                    <p:animEffect transition="in" filter="slide(fromTop)">
                                      <p:cBhvr>
                                        <p:cTn id="15" dur="500"/>
                                        <p:tgtEl>
                                          <p:spTgt spid="49163"/>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49164"/>
                                        </p:tgtEl>
                                        <p:attrNameLst>
                                          <p:attrName>style.visibility</p:attrName>
                                        </p:attrNameLst>
                                      </p:cBhvr>
                                      <p:to>
                                        <p:strVal val="visible"/>
                                      </p:to>
                                    </p:set>
                                    <p:animEffect transition="in" filter="slide(fromTop)">
                                      <p:cBhvr>
                                        <p:cTn id="19"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autoUpdateAnimBg="0"/>
      <p:bldP spid="49163" grpId="0" animBg="1" autoUpdateAnimBg="0"/>
      <p:bldP spid="49164"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152400" y="1600200"/>
            <a:ext cx="8686800" cy="1981200"/>
          </a:xfrm>
          <a:prstGeom prst="rect">
            <a:avLst/>
          </a:prstGeom>
          <a:solidFill>
            <a:srgbClr val="F6E9B4"/>
          </a:solidFill>
          <a:ln w="12700">
            <a:solidFill>
              <a:schemeClr val="tx1"/>
            </a:solidFill>
            <a:miter lim="800000"/>
            <a:headEnd/>
            <a:tailEnd/>
          </a:ln>
        </p:spPr>
        <p:txBody>
          <a:bodyPr lIns="90488" tIns="44450" rIns="90488" bIns="44450"/>
          <a:lstStyle/>
          <a:p>
            <a:pPr marL="342900" indent="-342900" algn="ctr">
              <a:spcBef>
                <a:spcPct val="20000"/>
              </a:spcBef>
            </a:pPr>
            <a:r>
              <a:rPr lang="en-US" altLang="en-US" sz="2400" dirty="0">
                <a:solidFill>
                  <a:srgbClr val="862110"/>
                </a:solidFill>
                <a:latin typeface="Calibri" pitchFamily="-84" charset="0"/>
              </a:rPr>
              <a:t>   A machine costing $9,000, with accumulated depreciation of $9,000 on December 31 of the previous year was discarded on June 5</a:t>
            </a:r>
            <a:r>
              <a:rPr lang="en-US" altLang="en-US" sz="2400" baseline="30000" dirty="0">
                <a:solidFill>
                  <a:srgbClr val="862110"/>
                </a:solidFill>
                <a:latin typeface="Calibri" pitchFamily="-84" charset="0"/>
              </a:rPr>
              <a:t>th</a:t>
            </a:r>
            <a:r>
              <a:rPr lang="en-US" altLang="en-US" sz="2400" dirty="0">
                <a:solidFill>
                  <a:srgbClr val="862110"/>
                </a:solidFill>
                <a:latin typeface="Calibri" pitchFamily="-84" charset="0"/>
              </a:rPr>
              <a:t> of the current year. The company is depreciating the equipment using the straight-line method over eight years with zero salvage value.</a:t>
            </a:r>
          </a:p>
        </p:txBody>
      </p:sp>
      <p:sp>
        <p:nvSpPr>
          <p:cNvPr id="152579" name="Rectangle 3"/>
          <p:cNvSpPr>
            <a:spLocks noGrp="1" noChangeArrowheads="1"/>
          </p:cNvSpPr>
          <p:nvPr>
            <p:ph type="title"/>
          </p:nvPr>
        </p:nvSpPr>
        <p:spPr>
          <a:xfrm>
            <a:off x="457200" y="457200"/>
            <a:ext cx="8229600" cy="1066800"/>
          </a:xfrm>
        </p:spPr>
        <p:txBody>
          <a:bodyPr/>
          <a:lstStyle/>
          <a:p>
            <a:pPr eaLnBrk="1" hangingPunct="1"/>
            <a:r>
              <a:rPr lang="en-US" altLang="en-US" b="1" dirty="0" smtClean="0">
                <a:ea typeface="ＭＳ Ｐゴシック" pitchFamily="-84" charset="-128"/>
                <a:cs typeface="Arial" charset="0"/>
              </a:rPr>
              <a:t>Discarding Plant Assets</a:t>
            </a:r>
            <a:endParaRPr lang="en-US" altLang="en-US" b="1" dirty="0" smtClean="0">
              <a:latin typeface="Arial" charset="0"/>
              <a:ea typeface="ＭＳ Ｐゴシック" pitchFamily="-84" charset="-128"/>
              <a:cs typeface="Arial" charset="0"/>
            </a:endParaRPr>
          </a:p>
        </p:txBody>
      </p:sp>
      <p:pic>
        <p:nvPicPr>
          <p:cNvPr id="77829" name="Picture 7" descr="Chapter 10 Discard of asset.png"/>
          <p:cNvPicPr>
            <a:picLocks noChangeAspect="1"/>
          </p:cNvPicPr>
          <p:nvPr/>
        </p:nvPicPr>
        <p:blipFill>
          <a:blip r:embed="rId3" cstate="print"/>
          <a:srcRect/>
          <a:stretch>
            <a:fillRect/>
          </a:stretch>
        </p:blipFill>
        <p:spPr bwMode="auto">
          <a:xfrm>
            <a:off x="196850" y="3894997"/>
            <a:ext cx="8642350" cy="997678"/>
          </a:xfrm>
          <a:prstGeom prst="rect">
            <a:avLst/>
          </a:prstGeom>
          <a:noFill/>
          <a:ln w="9525">
            <a:solidFill>
              <a:schemeClr val="tx1"/>
            </a:solid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D145355-2B45-4605-A47E-A826A3C68F26}" type="slidenum">
              <a:rPr lang="en-US" smtClean="0"/>
              <a:pPr>
                <a:defRPr/>
              </a:pPr>
              <a:t>44</a:t>
            </a:fld>
            <a:endParaRPr lang="en-US" dirty="0"/>
          </a:p>
        </p:txBody>
      </p:sp>
      <p:sp>
        <p:nvSpPr>
          <p:cNvPr id="8" name="Rounded Rectangle 7"/>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Account for asset disposal through discarding or selling an asset.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77829"/>
                                        </p:tgtEl>
                                        <p:attrNameLst>
                                          <p:attrName>style.visibility</p:attrName>
                                        </p:attrNameLst>
                                      </p:cBhvr>
                                      <p:to>
                                        <p:strVal val="visible"/>
                                      </p:to>
                                    </p:set>
                                    <p:animEffect transition="in" filter="wipe(left)">
                                      <p:cBhvr>
                                        <p:cTn id="7" dur="5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209550" y="1219200"/>
            <a:ext cx="8629650" cy="1981200"/>
          </a:xfrm>
          <a:prstGeom prst="rect">
            <a:avLst/>
          </a:prstGeom>
          <a:solidFill>
            <a:srgbClr val="F6E9B4"/>
          </a:solidFill>
          <a:ln w="12700">
            <a:solidFill>
              <a:schemeClr val="tx1"/>
            </a:solidFill>
            <a:miter lim="800000"/>
            <a:headEnd/>
            <a:tailEnd/>
          </a:ln>
        </p:spPr>
        <p:txBody>
          <a:bodyPr lIns="90488" tIns="44450" rIns="90488" bIns="44450"/>
          <a:lstStyle/>
          <a:p>
            <a:pPr marL="342900" indent="-342900" algn="ctr">
              <a:spcBef>
                <a:spcPct val="20000"/>
              </a:spcBef>
            </a:pPr>
            <a:r>
              <a:rPr lang="en-US" altLang="en-US" sz="2400" dirty="0">
                <a:solidFill>
                  <a:srgbClr val="862110"/>
                </a:solidFill>
                <a:latin typeface="Calibri" pitchFamily="-84" charset="0"/>
              </a:rPr>
              <a:t>   Equipment costing $8,000, with accumulated depreciation of $6,000 on December 31</a:t>
            </a:r>
            <a:r>
              <a:rPr lang="en-US" altLang="en-US" sz="2400" baseline="30000" dirty="0">
                <a:solidFill>
                  <a:srgbClr val="862110"/>
                </a:solidFill>
                <a:latin typeface="Calibri" pitchFamily="-84" charset="0"/>
              </a:rPr>
              <a:t>st</a:t>
            </a:r>
            <a:r>
              <a:rPr lang="en-US" altLang="en-US" sz="2400" dirty="0">
                <a:solidFill>
                  <a:srgbClr val="862110"/>
                </a:solidFill>
                <a:latin typeface="Calibri" pitchFamily="-84" charset="0"/>
              </a:rPr>
              <a:t> of the previous year was discarded on July 1</a:t>
            </a:r>
            <a:r>
              <a:rPr lang="en-US" altLang="en-US" sz="2400" baseline="30000" dirty="0">
                <a:solidFill>
                  <a:srgbClr val="862110"/>
                </a:solidFill>
                <a:latin typeface="Calibri" pitchFamily="-84" charset="0"/>
              </a:rPr>
              <a:t>st</a:t>
            </a:r>
            <a:r>
              <a:rPr lang="en-US" altLang="en-US" sz="2400" dirty="0">
                <a:solidFill>
                  <a:srgbClr val="862110"/>
                </a:solidFill>
                <a:latin typeface="Calibri" pitchFamily="-84" charset="0"/>
              </a:rPr>
              <a:t> of the current year. The company is depreciating the equipment using the straight-line method over eight years with zero salvage value.</a:t>
            </a:r>
          </a:p>
        </p:txBody>
      </p:sp>
      <p:sp>
        <p:nvSpPr>
          <p:cNvPr id="153603" name="Rectangle 3"/>
          <p:cNvSpPr>
            <a:spLocks noGrp="1" noChangeArrowheads="1"/>
          </p:cNvSpPr>
          <p:nvPr>
            <p:ph type="title"/>
          </p:nvPr>
        </p:nvSpPr>
        <p:spPr/>
        <p:txBody>
          <a:bodyPr/>
          <a:lstStyle/>
          <a:p>
            <a:pPr eaLnBrk="1" hangingPunct="1"/>
            <a:r>
              <a:rPr lang="en-US" altLang="en-US" b="1" dirty="0" smtClean="0">
                <a:ea typeface="ＭＳ Ｐゴシック" pitchFamily="-84" charset="-128"/>
                <a:cs typeface="Arial" charset="0"/>
              </a:rPr>
              <a:t>Discarding Plant Assets</a:t>
            </a:r>
            <a:endParaRPr lang="en-US" altLang="en-US" b="1" dirty="0" smtClean="0">
              <a:latin typeface="Arial" charset="0"/>
              <a:ea typeface="ＭＳ Ｐゴシック" pitchFamily="-84" charset="-128"/>
              <a:cs typeface="Arial" charset="0"/>
            </a:endParaRPr>
          </a:p>
        </p:txBody>
      </p:sp>
      <p:grpSp>
        <p:nvGrpSpPr>
          <p:cNvPr id="2" name="Group 8"/>
          <p:cNvGrpSpPr>
            <a:grpSpLocks/>
          </p:cNvGrpSpPr>
          <p:nvPr/>
        </p:nvGrpSpPr>
        <p:grpSpPr bwMode="auto">
          <a:xfrm>
            <a:off x="209550" y="3246439"/>
            <a:ext cx="8629650" cy="1325561"/>
            <a:chOff x="209550" y="3276600"/>
            <a:chExt cx="8724900" cy="1295400"/>
          </a:xfrm>
        </p:grpSpPr>
        <p:sp>
          <p:nvSpPr>
            <p:cNvPr id="153609" name="TextBox 4"/>
            <p:cNvSpPr txBox="1">
              <a:spLocks noChangeArrowheads="1"/>
            </p:cNvSpPr>
            <p:nvPr/>
          </p:nvSpPr>
          <p:spPr bwMode="auto">
            <a:xfrm>
              <a:off x="304800" y="3276600"/>
              <a:ext cx="8534400" cy="369332"/>
            </a:xfrm>
            <a:prstGeom prst="rect">
              <a:avLst/>
            </a:prstGeom>
            <a:noFill/>
            <a:ln w="9525">
              <a:noFill/>
              <a:miter lim="800000"/>
              <a:headEnd/>
              <a:tailEnd/>
            </a:ln>
          </p:spPr>
          <p:txBody>
            <a:bodyPr wrap="square">
              <a:spAutoFit/>
            </a:bodyPr>
            <a:lstStyle/>
            <a:p>
              <a:r>
                <a:rPr lang="en-US" altLang="en-US" dirty="0"/>
                <a:t>Step 1: Bring the depreciation up-to-date.</a:t>
              </a:r>
            </a:p>
          </p:txBody>
        </p:sp>
        <p:pic>
          <p:nvPicPr>
            <p:cNvPr id="153610" name="Picture 7" descr="Chapter 10 Bring depreciation up t date 1.png"/>
            <p:cNvPicPr>
              <a:picLocks noChangeAspect="1"/>
            </p:cNvPicPr>
            <p:nvPr/>
          </p:nvPicPr>
          <p:blipFill>
            <a:blip r:embed="rId3" cstate="print"/>
            <a:srcRect/>
            <a:stretch>
              <a:fillRect/>
            </a:stretch>
          </p:blipFill>
          <p:spPr bwMode="auto">
            <a:xfrm>
              <a:off x="209550" y="3657600"/>
              <a:ext cx="8724900" cy="914400"/>
            </a:xfrm>
            <a:prstGeom prst="rect">
              <a:avLst/>
            </a:prstGeom>
            <a:noFill/>
            <a:ln w="9525">
              <a:solidFill>
                <a:schemeClr val="tx1"/>
              </a:solidFill>
              <a:miter lim="800000"/>
              <a:headEnd/>
              <a:tailEnd/>
            </a:ln>
          </p:spPr>
        </p:pic>
      </p:grpSp>
      <p:grpSp>
        <p:nvGrpSpPr>
          <p:cNvPr id="3" name="Group 9"/>
          <p:cNvGrpSpPr>
            <a:grpSpLocks/>
          </p:cNvGrpSpPr>
          <p:nvPr/>
        </p:nvGrpSpPr>
        <p:grpSpPr bwMode="auto">
          <a:xfrm>
            <a:off x="228601" y="4583940"/>
            <a:ext cx="8610600" cy="1512061"/>
            <a:chOff x="228600" y="4648200"/>
            <a:chExt cx="8702675" cy="1447801"/>
          </a:xfrm>
        </p:grpSpPr>
        <p:sp>
          <p:nvSpPr>
            <p:cNvPr id="153607" name="Rectangle 8"/>
            <p:cNvSpPr>
              <a:spLocks noChangeArrowheads="1"/>
            </p:cNvSpPr>
            <p:nvPr/>
          </p:nvSpPr>
          <p:spPr bwMode="auto">
            <a:xfrm>
              <a:off x="304800" y="4648200"/>
              <a:ext cx="4114800" cy="369332"/>
            </a:xfrm>
            <a:prstGeom prst="rect">
              <a:avLst/>
            </a:prstGeom>
            <a:noFill/>
            <a:ln w="9525">
              <a:noFill/>
              <a:miter lim="800000"/>
              <a:headEnd/>
              <a:tailEnd/>
            </a:ln>
          </p:spPr>
          <p:txBody>
            <a:bodyPr wrap="square">
              <a:spAutoFit/>
            </a:bodyPr>
            <a:lstStyle/>
            <a:p>
              <a:r>
                <a:rPr lang="en-US" altLang="en-US" dirty="0"/>
                <a:t>Step 2: Record discarding of asset.</a:t>
              </a:r>
            </a:p>
          </p:txBody>
        </p:sp>
        <p:pic>
          <p:nvPicPr>
            <p:cNvPr id="153608" name="Picture 9" descr="Chapter 10 Dispose of asset after depreciation.png"/>
            <p:cNvPicPr>
              <a:picLocks noChangeAspect="1"/>
            </p:cNvPicPr>
            <p:nvPr/>
          </p:nvPicPr>
          <p:blipFill>
            <a:blip r:embed="rId4" cstate="print"/>
            <a:srcRect/>
            <a:stretch>
              <a:fillRect/>
            </a:stretch>
          </p:blipFill>
          <p:spPr bwMode="auto">
            <a:xfrm>
              <a:off x="228600" y="5029201"/>
              <a:ext cx="8702675" cy="1066800"/>
            </a:xfrm>
            <a:prstGeom prst="rect">
              <a:avLst/>
            </a:prstGeom>
            <a:noFill/>
            <a:ln w="9525">
              <a:solidFill>
                <a:schemeClr val="tx1"/>
              </a:solidFill>
              <a:miter lim="800000"/>
              <a:headEnd/>
              <a:tailEnd/>
            </a:ln>
          </p:spPr>
        </p:pic>
      </p:gr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0D145355-2B45-4605-A47E-A826A3C68F26}" type="slidenum">
              <a:rPr lang="en-US" smtClean="0"/>
              <a:pPr>
                <a:defRPr/>
              </a:pPr>
              <a:t>45</a:t>
            </a:fld>
            <a:endParaRPr lang="en-US" dirty="0"/>
          </a:p>
        </p:txBody>
      </p:sp>
      <p:sp>
        <p:nvSpPr>
          <p:cNvPr id="13" name="Rounded Rectangle 12"/>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Account for asset disposal through discarding or selling an asset.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3000"/>
                            </p:stCondLst>
                            <p:childTnLst>
                              <p:par>
                                <p:cTn id="9" presetID="22" presetClass="entr" presetSubtype="8" fill="hold"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title"/>
          </p:nvPr>
        </p:nvSpPr>
        <p:spPr>
          <a:xfrm>
            <a:off x="204788" y="533400"/>
            <a:ext cx="8786812" cy="884238"/>
          </a:xfrm>
        </p:spPr>
        <p:txBody>
          <a:bodyPr/>
          <a:lstStyle/>
          <a:p>
            <a:pPr eaLnBrk="1" hangingPunct="1"/>
            <a:r>
              <a:rPr lang="en-US" altLang="en-US" b="1" dirty="0" smtClean="0">
                <a:ea typeface="ＭＳ Ｐゴシック" pitchFamily="-84" charset="-128"/>
                <a:cs typeface="Arial" charset="0"/>
              </a:rPr>
              <a:t>Selling Plant Assets – At Book Value</a:t>
            </a:r>
          </a:p>
        </p:txBody>
      </p:sp>
      <p:sp>
        <p:nvSpPr>
          <p:cNvPr id="9" name="TextBox 8"/>
          <p:cNvSpPr txBox="1"/>
          <p:nvPr/>
        </p:nvSpPr>
        <p:spPr>
          <a:xfrm>
            <a:off x="250825" y="1447800"/>
            <a:ext cx="8534400" cy="1446213"/>
          </a:xfrm>
          <a:prstGeom prst="rect">
            <a:avLst/>
          </a:prstGeom>
          <a:solidFill>
            <a:schemeClr val="bg2">
              <a:lumMod val="75000"/>
            </a:schemeClr>
          </a:solidFill>
          <a:ln>
            <a:solidFill>
              <a:schemeClr val="tx1"/>
            </a:solidFill>
          </a:ln>
        </p:spPr>
        <p:txBody>
          <a:bodyPr>
            <a:spAutoFit/>
          </a:bodyPr>
          <a:lstStyle/>
          <a:p>
            <a:pPr algn="ctr">
              <a:defRPr/>
            </a:pPr>
            <a:r>
              <a:rPr lang="en-US" sz="2200" dirty="0">
                <a:latin typeface="Calibri" pitchFamily="-84" charset="0"/>
              </a:rPr>
              <a:t>On March 31</a:t>
            </a:r>
            <a:r>
              <a:rPr lang="en-US" sz="2200" baseline="30000" dirty="0">
                <a:latin typeface="Calibri" pitchFamily="-84" charset="0"/>
              </a:rPr>
              <a:t>st</a:t>
            </a:r>
            <a:r>
              <a:rPr lang="en-US" sz="2200" dirty="0">
                <a:latin typeface="Calibri" pitchFamily="-84" charset="0"/>
              </a:rPr>
              <a:t>, BTO sells equipment that originally cost $16,000 and has accumulated depreciation of $12,000 at December 31</a:t>
            </a:r>
            <a:r>
              <a:rPr lang="en-US" sz="2200" baseline="30000" dirty="0">
                <a:latin typeface="Calibri" pitchFamily="-84" charset="0"/>
              </a:rPr>
              <a:t>st</a:t>
            </a:r>
            <a:r>
              <a:rPr lang="en-US" sz="2200" dirty="0">
                <a:latin typeface="Calibri" pitchFamily="-84" charset="0"/>
              </a:rPr>
              <a:t> of the prior calendar year-end. Annual depreciation on this equipment is $4,000 using straight-line depreciation. The equipment is sold for $3,000 cash.</a:t>
            </a:r>
          </a:p>
        </p:txBody>
      </p:sp>
      <p:grpSp>
        <p:nvGrpSpPr>
          <p:cNvPr id="2" name="Group 9"/>
          <p:cNvGrpSpPr>
            <a:grpSpLocks/>
          </p:cNvGrpSpPr>
          <p:nvPr/>
        </p:nvGrpSpPr>
        <p:grpSpPr bwMode="auto">
          <a:xfrm>
            <a:off x="209550" y="2971800"/>
            <a:ext cx="8724900" cy="1219200"/>
            <a:chOff x="209550" y="2971800"/>
            <a:chExt cx="8724900" cy="1219200"/>
          </a:xfrm>
        </p:grpSpPr>
        <p:sp>
          <p:nvSpPr>
            <p:cNvPr id="154633" name="TextBox 6"/>
            <p:cNvSpPr txBox="1">
              <a:spLocks noChangeArrowheads="1"/>
            </p:cNvSpPr>
            <p:nvPr/>
          </p:nvSpPr>
          <p:spPr bwMode="auto">
            <a:xfrm>
              <a:off x="304800" y="2971800"/>
              <a:ext cx="8534400" cy="369888"/>
            </a:xfrm>
            <a:prstGeom prst="rect">
              <a:avLst/>
            </a:prstGeom>
            <a:noFill/>
            <a:ln w="9525">
              <a:noFill/>
              <a:miter lim="800000"/>
              <a:headEnd/>
              <a:tailEnd/>
            </a:ln>
          </p:spPr>
          <p:txBody>
            <a:bodyPr>
              <a:spAutoFit/>
            </a:bodyPr>
            <a:lstStyle/>
            <a:p>
              <a:r>
                <a:rPr lang="en-US" altLang="en-US" dirty="0"/>
                <a:t>Step 1: Update depreciation to March 31</a:t>
              </a:r>
              <a:r>
                <a:rPr lang="en-US" altLang="en-US" baseline="30000" dirty="0"/>
                <a:t>st</a:t>
              </a:r>
              <a:r>
                <a:rPr lang="en-US" altLang="en-US" dirty="0"/>
                <a:t>.</a:t>
              </a:r>
            </a:p>
          </p:txBody>
        </p:sp>
        <p:pic>
          <p:nvPicPr>
            <p:cNvPr id="154634" name="Picture 10" descr="Chapter 10 Update depreciation 2.png"/>
            <p:cNvPicPr>
              <a:picLocks noChangeAspect="1"/>
            </p:cNvPicPr>
            <p:nvPr/>
          </p:nvPicPr>
          <p:blipFill>
            <a:blip r:embed="rId3" cstate="print"/>
            <a:srcRect/>
            <a:stretch>
              <a:fillRect/>
            </a:stretch>
          </p:blipFill>
          <p:spPr bwMode="auto">
            <a:xfrm>
              <a:off x="209550" y="3306763"/>
              <a:ext cx="8724900" cy="884237"/>
            </a:xfrm>
            <a:prstGeom prst="rect">
              <a:avLst/>
            </a:prstGeom>
            <a:noFill/>
            <a:ln w="9525">
              <a:solidFill>
                <a:schemeClr val="tx1"/>
              </a:solidFill>
              <a:miter lim="800000"/>
              <a:headEnd/>
              <a:tailEnd/>
            </a:ln>
          </p:spPr>
        </p:pic>
      </p:grpSp>
      <p:grpSp>
        <p:nvGrpSpPr>
          <p:cNvPr id="3" name="Group 10"/>
          <p:cNvGrpSpPr>
            <a:grpSpLocks/>
          </p:cNvGrpSpPr>
          <p:nvPr/>
        </p:nvGrpSpPr>
        <p:grpSpPr bwMode="auto">
          <a:xfrm>
            <a:off x="204788" y="4343400"/>
            <a:ext cx="8710612" cy="1577975"/>
            <a:chOff x="204788" y="4343400"/>
            <a:chExt cx="8710612" cy="1577975"/>
          </a:xfrm>
        </p:grpSpPr>
        <p:sp>
          <p:nvSpPr>
            <p:cNvPr id="154631" name="TextBox 9"/>
            <p:cNvSpPr txBox="1">
              <a:spLocks noChangeArrowheads="1"/>
            </p:cNvSpPr>
            <p:nvPr/>
          </p:nvSpPr>
          <p:spPr bwMode="auto">
            <a:xfrm>
              <a:off x="304800" y="4343400"/>
              <a:ext cx="8534400" cy="369888"/>
            </a:xfrm>
            <a:prstGeom prst="rect">
              <a:avLst/>
            </a:prstGeom>
            <a:noFill/>
            <a:ln w="9525">
              <a:noFill/>
              <a:miter lim="800000"/>
              <a:headEnd/>
              <a:tailEnd/>
            </a:ln>
          </p:spPr>
          <p:txBody>
            <a:bodyPr>
              <a:spAutoFit/>
            </a:bodyPr>
            <a:lstStyle/>
            <a:p>
              <a:r>
                <a:rPr lang="en-US" altLang="en-US" dirty="0"/>
                <a:t>Step 2: Record sale of asset at book value ($16,000 - $13,000 = $3,000).</a:t>
              </a:r>
            </a:p>
          </p:txBody>
        </p:sp>
        <p:pic>
          <p:nvPicPr>
            <p:cNvPr id="154632" name="Picture 11" descr="Chapter 10 Sale of Asset 1.png"/>
            <p:cNvPicPr>
              <a:picLocks noChangeAspect="1"/>
            </p:cNvPicPr>
            <p:nvPr/>
          </p:nvPicPr>
          <p:blipFill>
            <a:blip r:embed="rId4" cstate="print"/>
            <a:srcRect/>
            <a:stretch>
              <a:fillRect/>
            </a:stretch>
          </p:blipFill>
          <p:spPr bwMode="auto">
            <a:xfrm>
              <a:off x="204788" y="4724400"/>
              <a:ext cx="8710612" cy="1196975"/>
            </a:xfrm>
            <a:prstGeom prst="rect">
              <a:avLst/>
            </a:prstGeom>
            <a:noFill/>
            <a:ln w="9525">
              <a:solidFill>
                <a:schemeClr val="tx1"/>
              </a:solidFill>
              <a:miter lim="800000"/>
              <a:headEnd/>
              <a:tailEnd/>
            </a:ln>
          </p:spPr>
        </p:pic>
      </p:gr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0D145355-2B45-4605-A47E-A826A3C68F26}" type="slidenum">
              <a:rPr lang="en-US" smtClean="0"/>
              <a:pPr>
                <a:defRPr/>
              </a:pPr>
              <a:t>46</a:t>
            </a:fld>
            <a:endParaRPr lang="en-US" dirty="0"/>
          </a:p>
        </p:txBody>
      </p:sp>
      <p:sp>
        <p:nvSpPr>
          <p:cNvPr id="13" name="Rounded Rectangle 12"/>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Account for asset disposal through discarding or selling an asset.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3000"/>
                            </p:stCondLst>
                            <p:childTnLst>
                              <p:par>
                                <p:cTn id="9" presetID="22" presetClass="entr" presetSubtype="8" fill="hold"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title"/>
          </p:nvPr>
        </p:nvSpPr>
        <p:spPr>
          <a:xfrm>
            <a:off x="76200" y="274638"/>
            <a:ext cx="8991600" cy="1143000"/>
          </a:xfrm>
        </p:spPr>
        <p:txBody>
          <a:bodyPr/>
          <a:lstStyle/>
          <a:p>
            <a:pPr eaLnBrk="1" hangingPunct="1"/>
            <a:r>
              <a:rPr lang="en-US" altLang="en-US" sz="4200" b="1" dirty="0" smtClean="0">
                <a:ea typeface="ＭＳ Ｐゴシック" pitchFamily="-84" charset="-128"/>
                <a:cs typeface="Arial" charset="0"/>
              </a:rPr>
              <a:t>Selling Plant Assets – Above Book Value</a:t>
            </a:r>
            <a:endParaRPr lang="en-US" altLang="en-US" sz="4200" b="1" dirty="0" smtClean="0">
              <a:latin typeface="Arial" charset="0"/>
              <a:ea typeface="ＭＳ Ｐゴシック" pitchFamily="-84" charset="-128"/>
              <a:cs typeface="Arial" charset="0"/>
            </a:endParaRPr>
          </a:p>
        </p:txBody>
      </p:sp>
      <p:sp>
        <p:nvSpPr>
          <p:cNvPr id="12" name="TextBox 11"/>
          <p:cNvSpPr txBox="1"/>
          <p:nvPr/>
        </p:nvSpPr>
        <p:spPr>
          <a:xfrm>
            <a:off x="250825" y="1219200"/>
            <a:ext cx="8534400" cy="1446550"/>
          </a:xfrm>
          <a:prstGeom prst="rect">
            <a:avLst/>
          </a:prstGeom>
          <a:solidFill>
            <a:schemeClr val="bg2">
              <a:lumMod val="75000"/>
            </a:schemeClr>
          </a:solidFill>
          <a:ln>
            <a:solidFill>
              <a:schemeClr val="tx1"/>
            </a:solidFill>
          </a:ln>
        </p:spPr>
        <p:txBody>
          <a:bodyPr wrap="square">
            <a:spAutoFit/>
          </a:bodyPr>
          <a:lstStyle/>
          <a:p>
            <a:pPr algn="ctr">
              <a:defRPr/>
            </a:pPr>
            <a:r>
              <a:rPr lang="en-US" sz="2200" dirty="0">
                <a:latin typeface="Calibri" pitchFamily="-84" charset="0"/>
              </a:rPr>
              <a:t>On March 31st, BTO sells equipment that originally cost $16,000 and has accumulated depreciation of $</a:t>
            </a:r>
            <a:r>
              <a:rPr lang="en-US" sz="2200" dirty="0" smtClean="0">
                <a:latin typeface="Calibri" pitchFamily="-84" charset="0"/>
              </a:rPr>
              <a:t>12,000 </a:t>
            </a:r>
            <a:r>
              <a:rPr lang="en-US" sz="2200" dirty="0">
                <a:latin typeface="Calibri" pitchFamily="-84" charset="0"/>
              </a:rPr>
              <a:t>at December 31st of the prior calendar year-end. Annual depreciation on this equipment is $4,000 using straight-line depreciation. The equipment is sold for </a:t>
            </a:r>
            <a:r>
              <a:rPr lang="en-US" sz="2200" dirty="0" smtClean="0">
                <a:latin typeface="Calibri" pitchFamily="-84" charset="0"/>
              </a:rPr>
              <a:t>$7,000 </a:t>
            </a:r>
            <a:r>
              <a:rPr lang="en-US" sz="2200" dirty="0">
                <a:latin typeface="Calibri" pitchFamily="-84" charset="0"/>
              </a:rPr>
              <a:t>cash.</a:t>
            </a:r>
          </a:p>
        </p:txBody>
      </p:sp>
      <p:sp>
        <p:nvSpPr>
          <p:cNvPr id="155658" name="TextBox 6"/>
          <p:cNvSpPr txBox="1">
            <a:spLocks noChangeArrowheads="1"/>
          </p:cNvSpPr>
          <p:nvPr/>
        </p:nvSpPr>
        <p:spPr bwMode="auto">
          <a:xfrm>
            <a:off x="304800" y="2759555"/>
            <a:ext cx="8534400" cy="439242"/>
          </a:xfrm>
          <a:prstGeom prst="rect">
            <a:avLst/>
          </a:prstGeom>
          <a:noFill/>
          <a:ln w="9525">
            <a:noFill/>
            <a:miter lim="800000"/>
            <a:headEnd/>
            <a:tailEnd/>
          </a:ln>
        </p:spPr>
        <p:txBody>
          <a:bodyPr>
            <a:spAutoFit/>
          </a:bodyPr>
          <a:lstStyle/>
          <a:p>
            <a:r>
              <a:rPr lang="en-US" altLang="en-US" dirty="0"/>
              <a:t>Step 1: Update depreciation to March 31</a:t>
            </a:r>
            <a:r>
              <a:rPr lang="en-US" altLang="en-US" baseline="30000" dirty="0"/>
              <a:t>st</a:t>
            </a:r>
            <a:r>
              <a:rPr lang="en-US" altLang="en-US" dirty="0"/>
              <a:t>.</a:t>
            </a:r>
          </a:p>
        </p:txBody>
      </p:sp>
      <p:sp>
        <p:nvSpPr>
          <p:cNvPr id="155655" name="TextBox 9"/>
          <p:cNvSpPr txBox="1">
            <a:spLocks noChangeArrowheads="1"/>
          </p:cNvSpPr>
          <p:nvPr/>
        </p:nvSpPr>
        <p:spPr bwMode="auto">
          <a:xfrm>
            <a:off x="318384" y="4206647"/>
            <a:ext cx="8534400" cy="369332"/>
          </a:xfrm>
          <a:prstGeom prst="rect">
            <a:avLst/>
          </a:prstGeom>
          <a:noFill/>
          <a:ln w="9525">
            <a:noFill/>
            <a:miter lim="800000"/>
            <a:headEnd/>
            <a:tailEnd/>
          </a:ln>
        </p:spPr>
        <p:txBody>
          <a:bodyPr wrap="square">
            <a:spAutoFit/>
          </a:bodyPr>
          <a:lstStyle/>
          <a:p>
            <a:r>
              <a:rPr lang="en-US" altLang="en-US" dirty="0"/>
              <a:t>Step 2: Record sale of asset at a </a:t>
            </a:r>
            <a:r>
              <a:rPr lang="en-US" altLang="en-US" dirty="0" smtClean="0"/>
              <a:t>gain. ($7,000 - $</a:t>
            </a:r>
            <a:r>
              <a:rPr lang="en-US" altLang="en-US" dirty="0"/>
              <a:t>3,000 </a:t>
            </a:r>
            <a:r>
              <a:rPr lang="en-US" altLang="en-US" dirty="0" smtClean="0"/>
              <a:t>= $4,000 gain). </a:t>
            </a:r>
            <a:endParaRPr lang="en-US" altLang="en-US" dirty="0"/>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Slide Number Placeholder 12"/>
          <p:cNvSpPr>
            <a:spLocks noGrp="1"/>
          </p:cNvSpPr>
          <p:nvPr>
            <p:ph type="sldNum" sz="quarter" idx="12"/>
          </p:nvPr>
        </p:nvSpPr>
        <p:spPr/>
        <p:txBody>
          <a:bodyPr/>
          <a:lstStyle/>
          <a:p>
            <a:pPr>
              <a:defRPr/>
            </a:pPr>
            <a:fld id="{0D145355-2B45-4605-A47E-A826A3C68F26}" type="slidenum">
              <a:rPr lang="en-US" smtClean="0"/>
              <a:pPr>
                <a:defRPr/>
              </a:pPr>
              <a:t>47</a:t>
            </a:fld>
            <a:endParaRPr lang="en-US" dirty="0"/>
          </a:p>
        </p:txBody>
      </p:sp>
      <p:sp>
        <p:nvSpPr>
          <p:cNvPr id="14" name="Rounded Rectangle 13"/>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Account for asset disposal through discarding or selling an asset. </a:t>
            </a:r>
          </a:p>
        </p:txBody>
      </p:sp>
      <p:pic>
        <p:nvPicPr>
          <p:cNvPr id="7" name="Picture 6"/>
          <p:cNvPicPr>
            <a:picLocks noChangeAspect="1"/>
          </p:cNvPicPr>
          <p:nvPr/>
        </p:nvPicPr>
        <p:blipFill>
          <a:blip r:embed="rId3"/>
          <a:stretch>
            <a:fillRect/>
          </a:stretch>
        </p:blipFill>
        <p:spPr>
          <a:xfrm>
            <a:off x="397873" y="4682218"/>
            <a:ext cx="8375421" cy="1386511"/>
          </a:xfrm>
          <a:prstGeom prst="rect">
            <a:avLst/>
          </a:prstGeom>
        </p:spPr>
      </p:pic>
      <p:pic>
        <p:nvPicPr>
          <p:cNvPr id="8" name="Picture 7"/>
          <p:cNvPicPr>
            <a:picLocks noChangeAspect="1"/>
          </p:cNvPicPr>
          <p:nvPr/>
        </p:nvPicPr>
        <p:blipFill>
          <a:blip r:embed="rId4"/>
          <a:stretch>
            <a:fillRect/>
          </a:stretch>
        </p:blipFill>
        <p:spPr>
          <a:xfrm>
            <a:off x="366942" y="3158897"/>
            <a:ext cx="8406352" cy="941511"/>
          </a:xfrm>
          <a:prstGeom prst="rect">
            <a:avLst/>
          </a:prstGeom>
        </p:spPr>
      </p:pic>
    </p:spTree>
    <p:extLst>
      <p:ext uri="{BB962C8B-B14F-4D97-AF65-F5344CB8AC3E}">
        <p14:creationId xmlns:p14="http://schemas.microsoft.com/office/powerpoint/2010/main" val="4879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title"/>
          </p:nvPr>
        </p:nvSpPr>
        <p:spPr>
          <a:xfrm>
            <a:off x="76200" y="274638"/>
            <a:ext cx="8991600" cy="1143000"/>
          </a:xfrm>
        </p:spPr>
        <p:txBody>
          <a:bodyPr/>
          <a:lstStyle/>
          <a:p>
            <a:pPr eaLnBrk="1" hangingPunct="1"/>
            <a:r>
              <a:rPr lang="en-US" altLang="en-US" sz="4200" b="1" dirty="0" smtClean="0">
                <a:ea typeface="ＭＳ Ｐゴシック" pitchFamily="-84" charset="-128"/>
                <a:cs typeface="Arial" charset="0"/>
              </a:rPr>
              <a:t>Selling Plant Assets – Below Book Value</a:t>
            </a:r>
            <a:endParaRPr lang="en-US" altLang="en-US" sz="4200" b="1" dirty="0" smtClean="0">
              <a:latin typeface="Arial" charset="0"/>
              <a:ea typeface="ＭＳ Ｐゴシック" pitchFamily="-84" charset="-128"/>
              <a:cs typeface="Arial" charset="0"/>
            </a:endParaRPr>
          </a:p>
        </p:txBody>
      </p:sp>
      <p:sp>
        <p:nvSpPr>
          <p:cNvPr id="12" name="TextBox 11"/>
          <p:cNvSpPr txBox="1"/>
          <p:nvPr/>
        </p:nvSpPr>
        <p:spPr>
          <a:xfrm>
            <a:off x="250825" y="1219200"/>
            <a:ext cx="8534400" cy="1446550"/>
          </a:xfrm>
          <a:prstGeom prst="rect">
            <a:avLst/>
          </a:prstGeom>
          <a:solidFill>
            <a:schemeClr val="bg2">
              <a:lumMod val="75000"/>
            </a:schemeClr>
          </a:solidFill>
          <a:ln>
            <a:solidFill>
              <a:schemeClr val="tx1"/>
            </a:solidFill>
          </a:ln>
        </p:spPr>
        <p:txBody>
          <a:bodyPr wrap="square">
            <a:spAutoFit/>
          </a:bodyPr>
          <a:lstStyle/>
          <a:p>
            <a:pPr algn="ctr">
              <a:defRPr/>
            </a:pPr>
            <a:r>
              <a:rPr lang="en-US" sz="2200" dirty="0">
                <a:latin typeface="Calibri" pitchFamily="-84" charset="0"/>
              </a:rPr>
              <a:t>On March 31st, BTO sells equipment that originally cost $16,000 and has accumulated depreciation of $12,000 at December 31st of the prior calendar year-end. Annual depreciation on this equipment is $4,000 using straight-line depreciation. The equipment is sold for $2,500 cash.</a:t>
            </a:r>
          </a:p>
        </p:txBody>
      </p:sp>
      <p:grpSp>
        <p:nvGrpSpPr>
          <p:cNvPr id="2" name="Group 8"/>
          <p:cNvGrpSpPr>
            <a:grpSpLocks/>
          </p:cNvGrpSpPr>
          <p:nvPr/>
        </p:nvGrpSpPr>
        <p:grpSpPr bwMode="auto">
          <a:xfrm>
            <a:off x="209550" y="2743201"/>
            <a:ext cx="8724900" cy="1295400"/>
            <a:chOff x="209550" y="2971800"/>
            <a:chExt cx="8724900" cy="1090863"/>
          </a:xfrm>
        </p:grpSpPr>
        <p:pic>
          <p:nvPicPr>
            <p:cNvPr id="155657" name="Picture 13" descr="Chapter 10 Update depreciation 2.png"/>
            <p:cNvPicPr>
              <a:picLocks noChangeAspect="1"/>
            </p:cNvPicPr>
            <p:nvPr/>
          </p:nvPicPr>
          <p:blipFill>
            <a:blip r:embed="rId3" cstate="print"/>
            <a:srcRect/>
            <a:stretch>
              <a:fillRect/>
            </a:stretch>
          </p:blipFill>
          <p:spPr bwMode="auto">
            <a:xfrm>
              <a:off x="209550" y="3306763"/>
              <a:ext cx="8724900" cy="755900"/>
            </a:xfrm>
            <a:prstGeom prst="rect">
              <a:avLst/>
            </a:prstGeom>
            <a:noFill/>
            <a:ln w="9525">
              <a:solidFill>
                <a:schemeClr val="tx1"/>
              </a:solidFill>
              <a:miter lim="800000"/>
              <a:headEnd/>
              <a:tailEnd/>
            </a:ln>
          </p:spPr>
        </p:pic>
        <p:sp>
          <p:nvSpPr>
            <p:cNvPr id="155658" name="TextBox 6"/>
            <p:cNvSpPr txBox="1">
              <a:spLocks noChangeArrowheads="1"/>
            </p:cNvSpPr>
            <p:nvPr/>
          </p:nvSpPr>
          <p:spPr bwMode="auto">
            <a:xfrm>
              <a:off x="304800" y="2971800"/>
              <a:ext cx="8534400" cy="369888"/>
            </a:xfrm>
            <a:prstGeom prst="rect">
              <a:avLst/>
            </a:prstGeom>
            <a:noFill/>
            <a:ln w="9525">
              <a:noFill/>
              <a:miter lim="800000"/>
              <a:headEnd/>
              <a:tailEnd/>
            </a:ln>
          </p:spPr>
          <p:txBody>
            <a:bodyPr>
              <a:spAutoFit/>
            </a:bodyPr>
            <a:lstStyle/>
            <a:p>
              <a:r>
                <a:rPr lang="en-US" altLang="en-US" dirty="0"/>
                <a:t>Step 1: Update depreciation to March 31</a:t>
              </a:r>
              <a:r>
                <a:rPr lang="en-US" altLang="en-US" baseline="30000" dirty="0"/>
                <a:t>st</a:t>
              </a:r>
              <a:r>
                <a:rPr lang="en-US" altLang="en-US" dirty="0"/>
                <a:t>.</a:t>
              </a:r>
            </a:p>
          </p:txBody>
        </p:sp>
      </p:grpSp>
      <p:grpSp>
        <p:nvGrpSpPr>
          <p:cNvPr id="3" name="Group 9"/>
          <p:cNvGrpSpPr>
            <a:grpSpLocks/>
          </p:cNvGrpSpPr>
          <p:nvPr/>
        </p:nvGrpSpPr>
        <p:grpSpPr bwMode="auto">
          <a:xfrm>
            <a:off x="228600" y="4191000"/>
            <a:ext cx="8648700" cy="1905000"/>
            <a:chOff x="228600" y="4191000"/>
            <a:chExt cx="8648700" cy="1905000"/>
          </a:xfrm>
        </p:grpSpPr>
        <p:sp>
          <p:nvSpPr>
            <p:cNvPr id="155655" name="TextBox 9"/>
            <p:cNvSpPr txBox="1">
              <a:spLocks noChangeArrowheads="1"/>
            </p:cNvSpPr>
            <p:nvPr/>
          </p:nvSpPr>
          <p:spPr bwMode="auto">
            <a:xfrm>
              <a:off x="304800" y="4191000"/>
              <a:ext cx="8534400" cy="369332"/>
            </a:xfrm>
            <a:prstGeom prst="rect">
              <a:avLst/>
            </a:prstGeom>
            <a:noFill/>
            <a:ln w="9525">
              <a:noFill/>
              <a:miter lim="800000"/>
              <a:headEnd/>
              <a:tailEnd/>
            </a:ln>
          </p:spPr>
          <p:txBody>
            <a:bodyPr wrap="square">
              <a:spAutoFit/>
            </a:bodyPr>
            <a:lstStyle/>
            <a:p>
              <a:r>
                <a:rPr lang="en-US" altLang="en-US" dirty="0"/>
                <a:t>Step 2: Record sale of asset at a </a:t>
              </a:r>
              <a:r>
                <a:rPr lang="en-US" altLang="en-US" dirty="0" smtClean="0"/>
                <a:t>loss. ($</a:t>
              </a:r>
              <a:r>
                <a:rPr lang="en-US" altLang="en-US" dirty="0"/>
                <a:t>3,000 - $2,500 </a:t>
              </a:r>
              <a:r>
                <a:rPr lang="en-US" altLang="en-US" dirty="0" smtClean="0"/>
                <a:t>= $500 loss).</a:t>
              </a:r>
              <a:endParaRPr lang="en-US" altLang="en-US" dirty="0"/>
            </a:p>
          </p:txBody>
        </p:sp>
        <p:pic>
          <p:nvPicPr>
            <p:cNvPr id="155656" name="Picture 17" descr="Chapter 10 Loss on sale of asset.png"/>
            <p:cNvPicPr>
              <a:picLocks noChangeAspect="1"/>
            </p:cNvPicPr>
            <p:nvPr/>
          </p:nvPicPr>
          <p:blipFill>
            <a:blip r:embed="rId4" cstate="print"/>
            <a:srcRect/>
            <a:stretch>
              <a:fillRect/>
            </a:stretch>
          </p:blipFill>
          <p:spPr bwMode="auto">
            <a:xfrm>
              <a:off x="228600" y="4572000"/>
              <a:ext cx="8648700" cy="1524000"/>
            </a:xfrm>
            <a:prstGeom prst="rect">
              <a:avLst/>
            </a:prstGeom>
            <a:noFill/>
            <a:ln w="9525">
              <a:solidFill>
                <a:schemeClr val="tx1"/>
              </a:solidFill>
              <a:miter lim="800000"/>
              <a:headEnd/>
              <a:tailEnd/>
            </a:ln>
          </p:spPr>
        </p:pic>
      </p:gr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Slide Number Placeholder 12"/>
          <p:cNvSpPr>
            <a:spLocks noGrp="1"/>
          </p:cNvSpPr>
          <p:nvPr>
            <p:ph type="sldNum" sz="quarter" idx="12"/>
          </p:nvPr>
        </p:nvSpPr>
        <p:spPr/>
        <p:txBody>
          <a:bodyPr/>
          <a:lstStyle/>
          <a:p>
            <a:pPr>
              <a:defRPr/>
            </a:pPr>
            <a:fld id="{0D145355-2B45-4605-A47E-A826A3C68F26}" type="slidenum">
              <a:rPr lang="en-US" smtClean="0"/>
              <a:pPr>
                <a:defRPr/>
              </a:pPr>
              <a:t>48</a:t>
            </a:fld>
            <a:endParaRPr lang="en-US" dirty="0"/>
          </a:p>
        </p:txBody>
      </p:sp>
      <p:sp>
        <p:nvSpPr>
          <p:cNvPr id="14" name="Rounded Rectangle 13"/>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Account for asset disposal through discarding or selling an asset.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3000"/>
                            </p:stCondLst>
                            <p:childTnLst>
                              <p:par>
                                <p:cTn id="9" presetID="22" presetClass="entr" presetSubtype="8" fill="hold"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AutoShape 3"/>
          <p:cNvSpPr>
            <a:spLocks noChangeAspect="1" noChangeArrowheads="1" noTextEdit="1"/>
          </p:cNvSpPr>
          <p:nvPr/>
        </p:nvSpPr>
        <p:spPr bwMode="auto">
          <a:xfrm>
            <a:off x="1131888" y="661988"/>
            <a:ext cx="688022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 name="Rectangle 5"/>
          <p:cNvSpPr>
            <a:spLocks noChangeArrowheads="1"/>
          </p:cNvSpPr>
          <p:nvPr/>
        </p:nvSpPr>
        <p:spPr bwMode="auto">
          <a:xfrm>
            <a:off x="1504951" y="3206750"/>
            <a:ext cx="6507163"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 name="Rectangle 7"/>
          <p:cNvSpPr>
            <a:spLocks noChangeArrowheads="1"/>
          </p:cNvSpPr>
          <p:nvPr/>
        </p:nvSpPr>
        <p:spPr bwMode="auto">
          <a:xfrm>
            <a:off x="533400" y="2628900"/>
            <a:ext cx="809856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FF0000"/>
                </a:solidFill>
                <a:cs typeface="+mn-cs"/>
              </a:rPr>
              <a:t>Betterments</a:t>
            </a:r>
            <a:r>
              <a:rPr lang="en-US" sz="1300" dirty="0">
                <a:solidFill>
                  <a:srgbClr val="000000"/>
                </a:solidFill>
                <a:cs typeface="+mn-cs"/>
              </a:rPr>
              <a:t>, also called improvements, are expenditures that make a plant asset more efficient or productive.</a:t>
            </a:r>
            <a:endParaRPr lang="en-US" dirty="0">
              <a:solidFill>
                <a:prstClr val="black"/>
              </a:solidFill>
              <a:cs typeface="+mn-cs"/>
            </a:endParaRPr>
          </a:p>
        </p:txBody>
      </p:sp>
      <p:sp>
        <p:nvSpPr>
          <p:cNvPr id="12" name="Rectangle 8"/>
          <p:cNvSpPr>
            <a:spLocks noChangeArrowheads="1"/>
          </p:cNvSpPr>
          <p:nvPr/>
        </p:nvSpPr>
        <p:spPr bwMode="auto">
          <a:xfrm>
            <a:off x="533400" y="2927350"/>
            <a:ext cx="74637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FF0000"/>
                </a:solidFill>
                <a:cs typeface="+mn-cs"/>
              </a:rPr>
              <a:t>Extraordinary</a:t>
            </a:r>
            <a:r>
              <a:rPr lang="en-US" sz="1300" dirty="0">
                <a:solidFill>
                  <a:srgbClr val="000000"/>
                </a:solidFill>
                <a:cs typeface="+mn-cs"/>
              </a:rPr>
              <a:t> </a:t>
            </a:r>
            <a:r>
              <a:rPr lang="en-US" sz="1300" b="1" dirty="0">
                <a:solidFill>
                  <a:srgbClr val="FF0000"/>
                </a:solidFill>
                <a:cs typeface="+mn-cs"/>
              </a:rPr>
              <a:t>repairs</a:t>
            </a:r>
            <a:r>
              <a:rPr lang="en-US" sz="1300" dirty="0">
                <a:solidFill>
                  <a:srgbClr val="000000"/>
                </a:solidFill>
                <a:cs typeface="+mn-cs"/>
              </a:rPr>
              <a:t> are expenditures extending the asset’s useful life beyond its original estimate. </a:t>
            </a:r>
            <a:endParaRPr lang="en-US" dirty="0">
              <a:solidFill>
                <a:prstClr val="black"/>
              </a:solidFill>
              <a:cs typeface="+mn-cs"/>
            </a:endParaRPr>
          </a:p>
        </p:txBody>
      </p:sp>
      <p:sp>
        <p:nvSpPr>
          <p:cNvPr id="13" name="Rectangle 9"/>
          <p:cNvSpPr>
            <a:spLocks noChangeArrowheads="1"/>
          </p:cNvSpPr>
          <p:nvPr/>
        </p:nvSpPr>
        <p:spPr bwMode="auto">
          <a:xfrm>
            <a:off x="6246813" y="3227387"/>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14" name="Rectangle 10"/>
          <p:cNvSpPr>
            <a:spLocks noChangeArrowheads="1"/>
          </p:cNvSpPr>
          <p:nvPr/>
        </p:nvSpPr>
        <p:spPr bwMode="auto">
          <a:xfrm>
            <a:off x="7224713" y="3227387"/>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15" name="Rectangle 11"/>
          <p:cNvSpPr>
            <a:spLocks noChangeArrowheads="1"/>
          </p:cNvSpPr>
          <p:nvPr/>
        </p:nvSpPr>
        <p:spPr bwMode="auto">
          <a:xfrm>
            <a:off x="1625601" y="3452812"/>
            <a:ext cx="757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Purchase</a:t>
            </a:r>
            <a:endParaRPr lang="en-US">
              <a:solidFill>
                <a:prstClr val="black"/>
              </a:solidFill>
              <a:cs typeface="+mn-cs"/>
            </a:endParaRPr>
          </a:p>
        </p:txBody>
      </p:sp>
      <p:sp>
        <p:nvSpPr>
          <p:cNvPr id="16" name="Rectangle 12"/>
          <p:cNvSpPr>
            <a:spLocks noChangeArrowheads="1"/>
          </p:cNvSpPr>
          <p:nvPr/>
        </p:nvSpPr>
        <p:spPr bwMode="auto">
          <a:xfrm>
            <a:off x="2493963" y="3452812"/>
            <a:ext cx="847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Equipment</a:t>
            </a:r>
            <a:endParaRPr lang="en-US">
              <a:solidFill>
                <a:prstClr val="black"/>
              </a:solidFill>
              <a:cs typeface="+mn-cs"/>
            </a:endParaRPr>
          </a:p>
        </p:txBody>
      </p:sp>
      <p:sp>
        <p:nvSpPr>
          <p:cNvPr id="17" name="Rectangle 13"/>
          <p:cNvSpPr>
            <a:spLocks noChangeArrowheads="1"/>
          </p:cNvSpPr>
          <p:nvPr/>
        </p:nvSpPr>
        <p:spPr bwMode="auto">
          <a:xfrm>
            <a:off x="6408738" y="3452812"/>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1,000</a:t>
            </a:r>
            <a:endParaRPr lang="en-US">
              <a:solidFill>
                <a:prstClr val="black"/>
              </a:solidFill>
              <a:cs typeface="+mn-cs"/>
            </a:endParaRPr>
          </a:p>
        </p:txBody>
      </p:sp>
      <p:sp>
        <p:nvSpPr>
          <p:cNvPr id="18" name="Rectangle 14"/>
          <p:cNvSpPr>
            <a:spLocks noChangeArrowheads="1"/>
          </p:cNvSpPr>
          <p:nvPr/>
        </p:nvSpPr>
        <p:spPr bwMode="auto">
          <a:xfrm>
            <a:off x="2716213" y="3659187"/>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19" name="Rectangle 15"/>
          <p:cNvSpPr>
            <a:spLocks noChangeArrowheads="1"/>
          </p:cNvSpPr>
          <p:nvPr/>
        </p:nvSpPr>
        <p:spPr bwMode="auto">
          <a:xfrm>
            <a:off x="7518401" y="3659187"/>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1,000</a:t>
            </a:r>
            <a:endParaRPr lang="en-US">
              <a:solidFill>
                <a:prstClr val="black"/>
              </a:solidFill>
              <a:cs typeface="+mn-cs"/>
            </a:endParaRPr>
          </a:p>
        </p:txBody>
      </p:sp>
      <p:sp>
        <p:nvSpPr>
          <p:cNvPr id="20" name="Rectangle 16"/>
          <p:cNvSpPr>
            <a:spLocks noChangeArrowheads="1"/>
          </p:cNvSpPr>
          <p:nvPr/>
        </p:nvSpPr>
        <p:spPr bwMode="auto">
          <a:xfrm>
            <a:off x="1889126" y="4071937"/>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a:t>
            </a:r>
            <a:endParaRPr lang="en-US" dirty="0">
              <a:solidFill>
                <a:prstClr val="black"/>
              </a:solidFill>
              <a:cs typeface="+mn-cs"/>
            </a:endParaRPr>
          </a:p>
        </p:txBody>
      </p:sp>
      <p:sp>
        <p:nvSpPr>
          <p:cNvPr id="21" name="Rectangle 17"/>
          <p:cNvSpPr>
            <a:spLocks noChangeArrowheads="1"/>
          </p:cNvSpPr>
          <p:nvPr/>
        </p:nvSpPr>
        <p:spPr bwMode="auto">
          <a:xfrm>
            <a:off x="2493963" y="4071937"/>
            <a:ext cx="847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Equipment</a:t>
            </a:r>
            <a:endParaRPr lang="en-US">
              <a:solidFill>
                <a:prstClr val="black"/>
              </a:solidFill>
              <a:cs typeface="+mn-cs"/>
            </a:endParaRPr>
          </a:p>
        </p:txBody>
      </p:sp>
      <p:sp>
        <p:nvSpPr>
          <p:cNvPr id="112" name="Rectangle 18"/>
          <p:cNvSpPr>
            <a:spLocks noChangeArrowheads="1"/>
          </p:cNvSpPr>
          <p:nvPr/>
        </p:nvSpPr>
        <p:spPr bwMode="auto">
          <a:xfrm>
            <a:off x="6538913" y="4071937"/>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113" name="Rectangle 19"/>
          <p:cNvSpPr>
            <a:spLocks noChangeArrowheads="1"/>
          </p:cNvSpPr>
          <p:nvPr/>
        </p:nvSpPr>
        <p:spPr bwMode="auto">
          <a:xfrm>
            <a:off x="2765426" y="4278312"/>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114" name="Rectangle 20"/>
          <p:cNvSpPr>
            <a:spLocks noChangeArrowheads="1"/>
          </p:cNvSpPr>
          <p:nvPr/>
        </p:nvSpPr>
        <p:spPr bwMode="auto">
          <a:xfrm>
            <a:off x="7648576" y="427831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115" name="Rectangle 21"/>
          <p:cNvSpPr>
            <a:spLocks noChangeArrowheads="1"/>
          </p:cNvSpPr>
          <p:nvPr/>
        </p:nvSpPr>
        <p:spPr bwMode="auto">
          <a:xfrm>
            <a:off x="1889126" y="4689475"/>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a:t>
            </a:r>
            <a:endParaRPr lang="en-US">
              <a:solidFill>
                <a:prstClr val="black"/>
              </a:solidFill>
              <a:cs typeface="+mn-cs"/>
            </a:endParaRPr>
          </a:p>
        </p:txBody>
      </p:sp>
      <p:sp>
        <p:nvSpPr>
          <p:cNvPr id="116" name="Rectangle 22"/>
          <p:cNvSpPr>
            <a:spLocks noChangeArrowheads="1"/>
          </p:cNvSpPr>
          <p:nvPr/>
        </p:nvSpPr>
        <p:spPr bwMode="auto">
          <a:xfrm>
            <a:off x="2493963" y="4689475"/>
            <a:ext cx="1290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Repairs expense</a:t>
            </a:r>
            <a:endParaRPr lang="en-US">
              <a:solidFill>
                <a:prstClr val="black"/>
              </a:solidFill>
              <a:cs typeface="+mn-cs"/>
            </a:endParaRPr>
          </a:p>
        </p:txBody>
      </p:sp>
      <p:sp>
        <p:nvSpPr>
          <p:cNvPr id="158" name="Rectangle 23"/>
          <p:cNvSpPr>
            <a:spLocks noChangeArrowheads="1"/>
          </p:cNvSpPr>
          <p:nvPr/>
        </p:nvSpPr>
        <p:spPr bwMode="auto">
          <a:xfrm>
            <a:off x="6538913" y="46894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250</a:t>
            </a:r>
            <a:endParaRPr lang="en-US">
              <a:solidFill>
                <a:prstClr val="black"/>
              </a:solidFill>
              <a:cs typeface="+mn-cs"/>
            </a:endParaRPr>
          </a:p>
        </p:txBody>
      </p:sp>
      <p:sp>
        <p:nvSpPr>
          <p:cNvPr id="159" name="Rectangle 24"/>
          <p:cNvSpPr>
            <a:spLocks noChangeArrowheads="1"/>
          </p:cNvSpPr>
          <p:nvPr/>
        </p:nvSpPr>
        <p:spPr bwMode="auto">
          <a:xfrm>
            <a:off x="2765426" y="489585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160" name="Rectangle 25"/>
          <p:cNvSpPr>
            <a:spLocks noChangeArrowheads="1"/>
          </p:cNvSpPr>
          <p:nvPr/>
        </p:nvSpPr>
        <p:spPr bwMode="auto">
          <a:xfrm>
            <a:off x="7648576" y="48958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250</a:t>
            </a:r>
            <a:endParaRPr lang="en-US">
              <a:solidFill>
                <a:prstClr val="black"/>
              </a:solidFill>
              <a:cs typeface="+mn-cs"/>
            </a:endParaRPr>
          </a:p>
        </p:txBody>
      </p:sp>
      <p:sp>
        <p:nvSpPr>
          <p:cNvPr id="161" name="Rectangle 26"/>
          <p:cNvSpPr>
            <a:spLocks noChangeArrowheads="1"/>
          </p:cNvSpPr>
          <p:nvPr/>
        </p:nvSpPr>
        <p:spPr bwMode="auto">
          <a:xfrm>
            <a:off x="1898651" y="5308600"/>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t>
            </a:r>
            <a:endParaRPr lang="en-US">
              <a:solidFill>
                <a:prstClr val="black"/>
              </a:solidFill>
              <a:cs typeface="+mn-cs"/>
            </a:endParaRPr>
          </a:p>
        </p:txBody>
      </p:sp>
      <p:sp>
        <p:nvSpPr>
          <p:cNvPr id="162" name="Rectangle 27"/>
          <p:cNvSpPr>
            <a:spLocks noChangeArrowheads="1"/>
          </p:cNvSpPr>
          <p:nvPr/>
        </p:nvSpPr>
        <p:spPr bwMode="auto">
          <a:xfrm>
            <a:off x="2493963" y="5308600"/>
            <a:ext cx="847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Equipment</a:t>
            </a:r>
            <a:endParaRPr lang="en-US">
              <a:solidFill>
                <a:prstClr val="black"/>
              </a:solidFill>
              <a:cs typeface="+mn-cs"/>
            </a:endParaRPr>
          </a:p>
        </p:txBody>
      </p:sp>
      <p:sp>
        <p:nvSpPr>
          <p:cNvPr id="163" name="Rectangle 28"/>
          <p:cNvSpPr>
            <a:spLocks noChangeArrowheads="1"/>
          </p:cNvSpPr>
          <p:nvPr/>
        </p:nvSpPr>
        <p:spPr bwMode="auto">
          <a:xfrm>
            <a:off x="6538913" y="53086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500</a:t>
            </a:r>
            <a:endParaRPr lang="en-US">
              <a:solidFill>
                <a:prstClr val="black"/>
              </a:solidFill>
              <a:cs typeface="+mn-cs"/>
            </a:endParaRPr>
          </a:p>
        </p:txBody>
      </p:sp>
      <p:sp>
        <p:nvSpPr>
          <p:cNvPr id="164" name="Rectangle 29"/>
          <p:cNvSpPr>
            <a:spLocks noChangeArrowheads="1"/>
          </p:cNvSpPr>
          <p:nvPr/>
        </p:nvSpPr>
        <p:spPr bwMode="auto">
          <a:xfrm>
            <a:off x="2765426" y="5514975"/>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177" name="Rectangle 30"/>
          <p:cNvSpPr>
            <a:spLocks noChangeArrowheads="1"/>
          </p:cNvSpPr>
          <p:nvPr/>
        </p:nvSpPr>
        <p:spPr bwMode="auto">
          <a:xfrm>
            <a:off x="7648576" y="55149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500</a:t>
            </a:r>
            <a:endParaRPr lang="en-US">
              <a:solidFill>
                <a:prstClr val="black"/>
              </a:solidFill>
              <a:cs typeface="+mn-cs"/>
            </a:endParaRPr>
          </a:p>
        </p:txBody>
      </p:sp>
      <p:sp>
        <p:nvSpPr>
          <p:cNvPr id="178" name="Rectangle 31"/>
          <p:cNvSpPr>
            <a:spLocks noChangeArrowheads="1"/>
          </p:cNvSpPr>
          <p:nvPr/>
        </p:nvSpPr>
        <p:spPr bwMode="auto">
          <a:xfrm>
            <a:off x="1171576" y="609600"/>
            <a:ext cx="7213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 company pays $1,000 for equipment expected to last four years and have a $200 salvage value.  </a:t>
            </a:r>
            <a:endParaRPr lang="en-US">
              <a:solidFill>
                <a:prstClr val="black"/>
              </a:solidFill>
              <a:cs typeface="+mn-cs"/>
            </a:endParaRPr>
          </a:p>
        </p:txBody>
      </p:sp>
      <p:sp>
        <p:nvSpPr>
          <p:cNvPr id="179" name="Rectangle 32"/>
          <p:cNvSpPr>
            <a:spLocks noChangeArrowheads="1"/>
          </p:cNvSpPr>
          <p:nvPr/>
        </p:nvSpPr>
        <p:spPr bwMode="auto">
          <a:xfrm>
            <a:off x="1171576" y="804862"/>
            <a:ext cx="5608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Prepare journal entries to record the following costs related to the equipment.</a:t>
            </a:r>
            <a:endParaRPr lang="en-US">
              <a:solidFill>
                <a:prstClr val="black"/>
              </a:solidFill>
              <a:cs typeface="+mn-cs"/>
            </a:endParaRPr>
          </a:p>
        </p:txBody>
      </p:sp>
      <p:sp>
        <p:nvSpPr>
          <p:cNvPr id="180" name="Rectangle 33"/>
          <p:cNvSpPr>
            <a:spLocks noChangeArrowheads="1"/>
          </p:cNvSpPr>
          <p:nvPr/>
        </p:nvSpPr>
        <p:spPr bwMode="auto">
          <a:xfrm>
            <a:off x="3613151" y="3227387"/>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181" name="Rectangle 34"/>
          <p:cNvSpPr>
            <a:spLocks noChangeArrowheads="1"/>
          </p:cNvSpPr>
          <p:nvPr/>
        </p:nvSpPr>
        <p:spPr bwMode="auto">
          <a:xfrm>
            <a:off x="1171576" y="1114425"/>
            <a:ext cx="6557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  During the second year of the equipment’s life, $400 cash is paid for a new component </a:t>
            </a:r>
            <a:endParaRPr lang="en-US">
              <a:solidFill>
                <a:prstClr val="black"/>
              </a:solidFill>
              <a:cs typeface="+mn-cs"/>
            </a:endParaRPr>
          </a:p>
        </p:txBody>
      </p:sp>
      <p:sp>
        <p:nvSpPr>
          <p:cNvPr id="182" name="Rectangle 35"/>
          <p:cNvSpPr>
            <a:spLocks noChangeArrowheads="1"/>
          </p:cNvSpPr>
          <p:nvPr/>
        </p:nvSpPr>
        <p:spPr bwMode="auto">
          <a:xfrm>
            <a:off x="1171576" y="1309687"/>
            <a:ext cx="4751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expected to increase the equipment’s productivity by 20% a year.</a:t>
            </a:r>
            <a:endParaRPr lang="en-US">
              <a:solidFill>
                <a:prstClr val="black"/>
              </a:solidFill>
              <a:cs typeface="+mn-cs"/>
            </a:endParaRPr>
          </a:p>
        </p:txBody>
      </p:sp>
      <p:sp>
        <p:nvSpPr>
          <p:cNvPr id="183" name="Rectangle 36"/>
          <p:cNvSpPr>
            <a:spLocks noChangeArrowheads="1"/>
          </p:cNvSpPr>
          <p:nvPr/>
        </p:nvSpPr>
        <p:spPr bwMode="auto">
          <a:xfrm>
            <a:off x="1171576" y="1412875"/>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solidFill>
                <a:prstClr val="black"/>
              </a:solidFill>
              <a:cs typeface="+mn-cs"/>
            </a:endParaRPr>
          </a:p>
        </p:txBody>
      </p:sp>
      <p:sp>
        <p:nvSpPr>
          <p:cNvPr id="184" name="Rectangle 37"/>
          <p:cNvSpPr>
            <a:spLocks noChangeArrowheads="1"/>
          </p:cNvSpPr>
          <p:nvPr/>
        </p:nvSpPr>
        <p:spPr bwMode="auto">
          <a:xfrm>
            <a:off x="1171576" y="1619250"/>
            <a:ext cx="7091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  During the third year, $250 cash is paid for normal repairs necessary to keep the equipment in </a:t>
            </a:r>
            <a:endParaRPr lang="en-US">
              <a:solidFill>
                <a:prstClr val="black"/>
              </a:solidFill>
              <a:cs typeface="+mn-cs"/>
            </a:endParaRPr>
          </a:p>
        </p:txBody>
      </p:sp>
      <p:sp>
        <p:nvSpPr>
          <p:cNvPr id="185" name="Rectangle 38"/>
          <p:cNvSpPr>
            <a:spLocks noChangeArrowheads="1"/>
          </p:cNvSpPr>
          <p:nvPr/>
        </p:nvSpPr>
        <p:spPr bwMode="auto">
          <a:xfrm>
            <a:off x="1171576" y="1814512"/>
            <a:ext cx="1503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good working order.</a:t>
            </a:r>
            <a:endParaRPr lang="en-US">
              <a:solidFill>
                <a:prstClr val="black"/>
              </a:solidFill>
              <a:cs typeface="+mn-cs"/>
            </a:endParaRPr>
          </a:p>
        </p:txBody>
      </p:sp>
      <p:sp>
        <p:nvSpPr>
          <p:cNvPr id="186" name="Rectangle 39"/>
          <p:cNvSpPr>
            <a:spLocks noChangeArrowheads="1"/>
          </p:cNvSpPr>
          <p:nvPr/>
        </p:nvSpPr>
        <p:spPr bwMode="auto">
          <a:xfrm>
            <a:off x="1171576" y="1917700"/>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solidFill>
                <a:prstClr val="black"/>
              </a:solidFill>
              <a:cs typeface="+mn-cs"/>
            </a:endParaRPr>
          </a:p>
        </p:txBody>
      </p:sp>
      <p:sp>
        <p:nvSpPr>
          <p:cNvPr id="187" name="Rectangle 40"/>
          <p:cNvSpPr>
            <a:spLocks noChangeArrowheads="1"/>
          </p:cNvSpPr>
          <p:nvPr/>
        </p:nvSpPr>
        <p:spPr bwMode="auto">
          <a:xfrm>
            <a:off x="1171576" y="2124075"/>
            <a:ext cx="6637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  During the fourth year, $500 is paid for repairs expected to increase the useful life of the </a:t>
            </a:r>
            <a:endParaRPr lang="en-US">
              <a:solidFill>
                <a:prstClr val="black"/>
              </a:solidFill>
              <a:cs typeface="+mn-cs"/>
            </a:endParaRPr>
          </a:p>
        </p:txBody>
      </p:sp>
      <p:sp>
        <p:nvSpPr>
          <p:cNvPr id="188" name="Rectangle 41"/>
          <p:cNvSpPr>
            <a:spLocks noChangeArrowheads="1"/>
          </p:cNvSpPr>
          <p:nvPr/>
        </p:nvSpPr>
        <p:spPr bwMode="auto">
          <a:xfrm>
            <a:off x="1171576" y="2319337"/>
            <a:ext cx="24812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equipment from four to five years.</a:t>
            </a:r>
            <a:endParaRPr lang="en-US">
              <a:solidFill>
                <a:prstClr val="black"/>
              </a:solidFill>
              <a:cs typeface="+mn-cs"/>
            </a:endParaRPr>
          </a:p>
        </p:txBody>
      </p:sp>
      <p:sp>
        <p:nvSpPr>
          <p:cNvPr id="189" name="Rectangle 42"/>
          <p:cNvSpPr>
            <a:spLocks noChangeArrowheads="1"/>
          </p:cNvSpPr>
          <p:nvPr/>
        </p:nvSpPr>
        <p:spPr bwMode="auto">
          <a:xfrm>
            <a:off x="1495426" y="3195637"/>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0" name="Line 43"/>
          <p:cNvSpPr>
            <a:spLocks noChangeShapeType="1"/>
          </p:cNvSpPr>
          <p:nvPr/>
        </p:nvSpPr>
        <p:spPr bwMode="auto">
          <a:xfrm>
            <a:off x="2403476" y="32162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1" name="Rectangle 44"/>
          <p:cNvSpPr>
            <a:spLocks noChangeArrowheads="1"/>
          </p:cNvSpPr>
          <p:nvPr/>
        </p:nvSpPr>
        <p:spPr bwMode="auto">
          <a:xfrm>
            <a:off x="2403476" y="32162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2" name="Line 45"/>
          <p:cNvSpPr>
            <a:spLocks noChangeShapeType="1"/>
          </p:cNvSpPr>
          <p:nvPr/>
        </p:nvSpPr>
        <p:spPr bwMode="auto">
          <a:xfrm>
            <a:off x="5994401" y="32162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3" name="Rectangle 46"/>
          <p:cNvSpPr>
            <a:spLocks noChangeArrowheads="1"/>
          </p:cNvSpPr>
          <p:nvPr/>
        </p:nvSpPr>
        <p:spPr bwMode="auto">
          <a:xfrm>
            <a:off x="5994401" y="32162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4" name="Line 47"/>
          <p:cNvSpPr>
            <a:spLocks noChangeShapeType="1"/>
          </p:cNvSpPr>
          <p:nvPr/>
        </p:nvSpPr>
        <p:spPr bwMode="auto">
          <a:xfrm>
            <a:off x="6892926" y="32162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5" name="Rectangle 48"/>
          <p:cNvSpPr>
            <a:spLocks noChangeArrowheads="1"/>
          </p:cNvSpPr>
          <p:nvPr/>
        </p:nvSpPr>
        <p:spPr bwMode="auto">
          <a:xfrm>
            <a:off x="6892926" y="32162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6" name="Rectangle 49"/>
          <p:cNvSpPr>
            <a:spLocks noChangeArrowheads="1"/>
          </p:cNvSpPr>
          <p:nvPr/>
        </p:nvSpPr>
        <p:spPr bwMode="auto">
          <a:xfrm>
            <a:off x="7991476" y="321627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7" name="Line 50"/>
          <p:cNvSpPr>
            <a:spLocks noChangeShapeType="1"/>
          </p:cNvSpPr>
          <p:nvPr/>
        </p:nvSpPr>
        <p:spPr bwMode="auto">
          <a:xfrm>
            <a:off x="1504951" y="3443287"/>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8" name="Rectangle 51"/>
          <p:cNvSpPr>
            <a:spLocks noChangeArrowheads="1"/>
          </p:cNvSpPr>
          <p:nvPr/>
        </p:nvSpPr>
        <p:spPr bwMode="auto">
          <a:xfrm>
            <a:off x="1504951" y="3443287"/>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9" name="Line 52"/>
          <p:cNvSpPr>
            <a:spLocks noChangeShapeType="1"/>
          </p:cNvSpPr>
          <p:nvPr/>
        </p:nvSpPr>
        <p:spPr bwMode="auto">
          <a:xfrm>
            <a:off x="2403476" y="3443287"/>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0" name="Rectangle 53"/>
          <p:cNvSpPr>
            <a:spLocks noChangeArrowheads="1"/>
          </p:cNvSpPr>
          <p:nvPr/>
        </p:nvSpPr>
        <p:spPr bwMode="auto">
          <a:xfrm>
            <a:off x="2403476" y="3443287"/>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1" name="Line 54"/>
          <p:cNvSpPr>
            <a:spLocks noChangeShapeType="1"/>
          </p:cNvSpPr>
          <p:nvPr/>
        </p:nvSpPr>
        <p:spPr bwMode="auto">
          <a:xfrm>
            <a:off x="5994401" y="3443287"/>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2" name="Rectangle 55"/>
          <p:cNvSpPr>
            <a:spLocks noChangeArrowheads="1"/>
          </p:cNvSpPr>
          <p:nvPr/>
        </p:nvSpPr>
        <p:spPr bwMode="auto">
          <a:xfrm>
            <a:off x="5994401" y="3443287"/>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3" name="Line 56"/>
          <p:cNvSpPr>
            <a:spLocks noChangeShapeType="1"/>
          </p:cNvSpPr>
          <p:nvPr/>
        </p:nvSpPr>
        <p:spPr bwMode="auto">
          <a:xfrm>
            <a:off x="6892926" y="3443287"/>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4" name="Rectangle 57"/>
          <p:cNvSpPr>
            <a:spLocks noChangeArrowheads="1"/>
          </p:cNvSpPr>
          <p:nvPr/>
        </p:nvSpPr>
        <p:spPr bwMode="auto">
          <a:xfrm>
            <a:off x="6892926" y="3443287"/>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5" name="Line 58"/>
          <p:cNvSpPr>
            <a:spLocks noChangeShapeType="1"/>
          </p:cNvSpPr>
          <p:nvPr/>
        </p:nvSpPr>
        <p:spPr bwMode="auto">
          <a:xfrm>
            <a:off x="8002588" y="3443287"/>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6" name="Rectangle 59"/>
          <p:cNvSpPr>
            <a:spLocks noChangeArrowheads="1"/>
          </p:cNvSpPr>
          <p:nvPr/>
        </p:nvSpPr>
        <p:spPr bwMode="auto">
          <a:xfrm>
            <a:off x="8002588" y="3443287"/>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7" name="Rectangle 60"/>
          <p:cNvSpPr>
            <a:spLocks noChangeArrowheads="1"/>
          </p:cNvSpPr>
          <p:nvPr/>
        </p:nvSpPr>
        <p:spPr bwMode="auto">
          <a:xfrm>
            <a:off x="1514476" y="3195637"/>
            <a:ext cx="64976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8" name="Rectangle 61"/>
          <p:cNvSpPr>
            <a:spLocks noChangeArrowheads="1"/>
          </p:cNvSpPr>
          <p:nvPr/>
        </p:nvSpPr>
        <p:spPr bwMode="auto">
          <a:xfrm>
            <a:off x="1514476" y="3422650"/>
            <a:ext cx="64976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9" name="Line 62"/>
          <p:cNvSpPr>
            <a:spLocks noChangeShapeType="1"/>
          </p:cNvSpPr>
          <p:nvPr/>
        </p:nvSpPr>
        <p:spPr bwMode="auto">
          <a:xfrm>
            <a:off x="1514476" y="3638550"/>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0" name="Rectangle 63"/>
          <p:cNvSpPr>
            <a:spLocks noChangeArrowheads="1"/>
          </p:cNvSpPr>
          <p:nvPr/>
        </p:nvSpPr>
        <p:spPr bwMode="auto">
          <a:xfrm>
            <a:off x="1514476" y="3638550"/>
            <a:ext cx="64976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1" name="Line 64"/>
          <p:cNvSpPr>
            <a:spLocks noChangeShapeType="1"/>
          </p:cNvSpPr>
          <p:nvPr/>
        </p:nvSpPr>
        <p:spPr bwMode="auto">
          <a:xfrm>
            <a:off x="1514476" y="3844925"/>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2" name="Rectangle 65"/>
          <p:cNvSpPr>
            <a:spLocks noChangeArrowheads="1"/>
          </p:cNvSpPr>
          <p:nvPr/>
        </p:nvSpPr>
        <p:spPr bwMode="auto">
          <a:xfrm>
            <a:off x="1514476" y="3844925"/>
            <a:ext cx="64976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3" name="Line 66"/>
          <p:cNvSpPr>
            <a:spLocks noChangeShapeType="1"/>
          </p:cNvSpPr>
          <p:nvPr/>
        </p:nvSpPr>
        <p:spPr bwMode="auto">
          <a:xfrm>
            <a:off x="1514476" y="4051300"/>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4" name="Rectangle 67"/>
          <p:cNvSpPr>
            <a:spLocks noChangeArrowheads="1"/>
          </p:cNvSpPr>
          <p:nvPr/>
        </p:nvSpPr>
        <p:spPr bwMode="auto">
          <a:xfrm>
            <a:off x="1514476" y="4051300"/>
            <a:ext cx="64976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5" name="Line 68"/>
          <p:cNvSpPr>
            <a:spLocks noChangeShapeType="1"/>
          </p:cNvSpPr>
          <p:nvPr/>
        </p:nvSpPr>
        <p:spPr bwMode="auto">
          <a:xfrm>
            <a:off x="1514476" y="4257675"/>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6" name="Rectangle 69"/>
          <p:cNvSpPr>
            <a:spLocks noChangeArrowheads="1"/>
          </p:cNvSpPr>
          <p:nvPr/>
        </p:nvSpPr>
        <p:spPr bwMode="auto">
          <a:xfrm>
            <a:off x="1514476" y="4257675"/>
            <a:ext cx="64976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7" name="Line 70"/>
          <p:cNvSpPr>
            <a:spLocks noChangeShapeType="1"/>
          </p:cNvSpPr>
          <p:nvPr/>
        </p:nvSpPr>
        <p:spPr bwMode="auto">
          <a:xfrm>
            <a:off x="1514476" y="4464050"/>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8" name="Rectangle 71"/>
          <p:cNvSpPr>
            <a:spLocks noChangeArrowheads="1"/>
          </p:cNvSpPr>
          <p:nvPr/>
        </p:nvSpPr>
        <p:spPr bwMode="auto">
          <a:xfrm>
            <a:off x="1514476" y="4464050"/>
            <a:ext cx="64976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9" name="Line 72"/>
          <p:cNvSpPr>
            <a:spLocks noChangeShapeType="1"/>
          </p:cNvSpPr>
          <p:nvPr/>
        </p:nvSpPr>
        <p:spPr bwMode="auto">
          <a:xfrm>
            <a:off x="1514476" y="4668837"/>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0" name="Rectangle 73"/>
          <p:cNvSpPr>
            <a:spLocks noChangeArrowheads="1"/>
          </p:cNvSpPr>
          <p:nvPr/>
        </p:nvSpPr>
        <p:spPr bwMode="auto">
          <a:xfrm>
            <a:off x="1514476" y="4668837"/>
            <a:ext cx="64976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1" name="Line 74"/>
          <p:cNvSpPr>
            <a:spLocks noChangeShapeType="1"/>
          </p:cNvSpPr>
          <p:nvPr/>
        </p:nvSpPr>
        <p:spPr bwMode="auto">
          <a:xfrm>
            <a:off x="1514476" y="4875212"/>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2" name="Rectangle 75"/>
          <p:cNvSpPr>
            <a:spLocks noChangeArrowheads="1"/>
          </p:cNvSpPr>
          <p:nvPr/>
        </p:nvSpPr>
        <p:spPr bwMode="auto">
          <a:xfrm>
            <a:off x="1514476" y="4875212"/>
            <a:ext cx="64976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3" name="Line 76"/>
          <p:cNvSpPr>
            <a:spLocks noChangeShapeType="1"/>
          </p:cNvSpPr>
          <p:nvPr/>
        </p:nvSpPr>
        <p:spPr bwMode="auto">
          <a:xfrm>
            <a:off x="1514476" y="5081587"/>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4" name="Rectangle 77"/>
          <p:cNvSpPr>
            <a:spLocks noChangeArrowheads="1"/>
          </p:cNvSpPr>
          <p:nvPr/>
        </p:nvSpPr>
        <p:spPr bwMode="auto">
          <a:xfrm>
            <a:off x="1514476" y="5081587"/>
            <a:ext cx="64976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5" name="Line 78"/>
          <p:cNvSpPr>
            <a:spLocks noChangeShapeType="1"/>
          </p:cNvSpPr>
          <p:nvPr/>
        </p:nvSpPr>
        <p:spPr bwMode="auto">
          <a:xfrm>
            <a:off x="1514476" y="5287962"/>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6" name="Rectangle 79"/>
          <p:cNvSpPr>
            <a:spLocks noChangeArrowheads="1"/>
          </p:cNvSpPr>
          <p:nvPr/>
        </p:nvSpPr>
        <p:spPr bwMode="auto">
          <a:xfrm>
            <a:off x="1514476" y="5287962"/>
            <a:ext cx="64976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7" name="Line 80"/>
          <p:cNvSpPr>
            <a:spLocks noChangeShapeType="1"/>
          </p:cNvSpPr>
          <p:nvPr/>
        </p:nvSpPr>
        <p:spPr bwMode="auto">
          <a:xfrm>
            <a:off x="1514476" y="5494337"/>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8" name="Rectangle 81"/>
          <p:cNvSpPr>
            <a:spLocks noChangeArrowheads="1"/>
          </p:cNvSpPr>
          <p:nvPr/>
        </p:nvSpPr>
        <p:spPr bwMode="auto">
          <a:xfrm>
            <a:off x="1514476" y="5494337"/>
            <a:ext cx="64976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9" name="Line 82"/>
          <p:cNvSpPr>
            <a:spLocks noChangeShapeType="1"/>
          </p:cNvSpPr>
          <p:nvPr/>
        </p:nvSpPr>
        <p:spPr bwMode="auto">
          <a:xfrm>
            <a:off x="1514476" y="5700712"/>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0" name="Rectangle 83"/>
          <p:cNvSpPr>
            <a:spLocks noChangeArrowheads="1"/>
          </p:cNvSpPr>
          <p:nvPr/>
        </p:nvSpPr>
        <p:spPr bwMode="auto">
          <a:xfrm>
            <a:off x="1514476" y="5700712"/>
            <a:ext cx="64976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1" name="Line 84"/>
          <p:cNvSpPr>
            <a:spLocks noChangeShapeType="1"/>
          </p:cNvSpPr>
          <p:nvPr/>
        </p:nvSpPr>
        <p:spPr bwMode="auto">
          <a:xfrm>
            <a:off x="1514476" y="5905500"/>
            <a:ext cx="64976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2" name="Rectangle 85"/>
          <p:cNvSpPr>
            <a:spLocks noChangeArrowheads="1"/>
          </p:cNvSpPr>
          <p:nvPr/>
        </p:nvSpPr>
        <p:spPr bwMode="auto">
          <a:xfrm>
            <a:off x="1514476" y="5905500"/>
            <a:ext cx="64976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5" name="Rectangle 84"/>
          <p:cNvSpPr/>
          <p:nvPr/>
        </p:nvSpPr>
        <p:spPr>
          <a:xfrm>
            <a:off x="0" y="0"/>
            <a:ext cx="9144000" cy="3937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10-3</a:t>
            </a:r>
            <a:endParaRPr lang="en-US" b="1" dirty="0">
              <a:solidFill>
                <a:prstClr val="white"/>
              </a:solidFill>
            </a:endParaRPr>
          </a:p>
        </p:txBody>
      </p:sp>
      <p:sp>
        <p:nvSpPr>
          <p:cNvPr id="86" name="Rounded Rectangle 85"/>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P2:  </a:t>
            </a:r>
            <a:r>
              <a:rPr lang="en-US" sz="1100" dirty="0">
                <a:solidFill>
                  <a:prstClr val="black"/>
                </a:solidFill>
                <a:latin typeface="Calibri"/>
                <a:cs typeface="+mn-cs"/>
              </a:rPr>
              <a:t>Account for asset disposal through discarding or selling an asset. </a:t>
            </a:r>
          </a:p>
        </p:txBody>
      </p:sp>
    </p:spTree>
    <p:extLst>
      <p:ext uri="{BB962C8B-B14F-4D97-AF65-F5344CB8AC3E}">
        <p14:creationId xmlns:p14="http://schemas.microsoft.com/office/powerpoint/2010/main" val="415541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0"/>
                                        </p:tgtEl>
                                        <p:attrNameLst>
                                          <p:attrName>style.visibility</p:attrName>
                                        </p:attrNameLst>
                                      </p:cBhvr>
                                      <p:to>
                                        <p:strVal val="visible"/>
                                      </p:to>
                                    </p:set>
                                    <p:animEffect transition="in" filter="fade">
                                      <p:cBhvr>
                                        <p:cTn id="41" dur="500"/>
                                        <p:tgtEl>
                                          <p:spTgt spid="18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9"/>
                                        </p:tgtEl>
                                        <p:attrNameLst>
                                          <p:attrName>style.visibility</p:attrName>
                                        </p:attrNameLst>
                                      </p:cBhvr>
                                      <p:to>
                                        <p:strVal val="visible"/>
                                      </p:to>
                                    </p:set>
                                    <p:animEffect transition="in" filter="fade">
                                      <p:cBhvr>
                                        <p:cTn id="44" dur="500"/>
                                        <p:tgtEl>
                                          <p:spTgt spid="18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0"/>
                                        </p:tgtEl>
                                        <p:attrNameLst>
                                          <p:attrName>style.visibility</p:attrName>
                                        </p:attrNameLst>
                                      </p:cBhvr>
                                      <p:to>
                                        <p:strVal val="visible"/>
                                      </p:to>
                                    </p:set>
                                    <p:animEffect transition="in" filter="fade">
                                      <p:cBhvr>
                                        <p:cTn id="47" dur="500"/>
                                        <p:tgtEl>
                                          <p:spTgt spid="19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1"/>
                                        </p:tgtEl>
                                        <p:attrNameLst>
                                          <p:attrName>style.visibility</p:attrName>
                                        </p:attrNameLst>
                                      </p:cBhvr>
                                      <p:to>
                                        <p:strVal val="visible"/>
                                      </p:to>
                                    </p:set>
                                    <p:animEffect transition="in" filter="fade">
                                      <p:cBhvr>
                                        <p:cTn id="50" dur="500"/>
                                        <p:tgtEl>
                                          <p:spTgt spid="19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2"/>
                                        </p:tgtEl>
                                        <p:attrNameLst>
                                          <p:attrName>style.visibility</p:attrName>
                                        </p:attrNameLst>
                                      </p:cBhvr>
                                      <p:to>
                                        <p:strVal val="visible"/>
                                      </p:to>
                                    </p:set>
                                    <p:animEffect transition="in" filter="fade">
                                      <p:cBhvr>
                                        <p:cTn id="53" dur="500"/>
                                        <p:tgtEl>
                                          <p:spTgt spid="19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3"/>
                                        </p:tgtEl>
                                        <p:attrNameLst>
                                          <p:attrName>style.visibility</p:attrName>
                                        </p:attrNameLst>
                                      </p:cBhvr>
                                      <p:to>
                                        <p:strVal val="visible"/>
                                      </p:to>
                                    </p:set>
                                    <p:animEffect transition="in" filter="fade">
                                      <p:cBhvr>
                                        <p:cTn id="56" dur="500"/>
                                        <p:tgtEl>
                                          <p:spTgt spid="19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4"/>
                                        </p:tgtEl>
                                        <p:attrNameLst>
                                          <p:attrName>style.visibility</p:attrName>
                                        </p:attrNameLst>
                                      </p:cBhvr>
                                      <p:to>
                                        <p:strVal val="visible"/>
                                      </p:to>
                                    </p:set>
                                    <p:animEffect transition="in" filter="fade">
                                      <p:cBhvr>
                                        <p:cTn id="59" dur="500"/>
                                        <p:tgtEl>
                                          <p:spTgt spid="19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5"/>
                                        </p:tgtEl>
                                        <p:attrNameLst>
                                          <p:attrName>style.visibility</p:attrName>
                                        </p:attrNameLst>
                                      </p:cBhvr>
                                      <p:to>
                                        <p:strVal val="visible"/>
                                      </p:to>
                                    </p:set>
                                    <p:animEffect transition="in" filter="fade">
                                      <p:cBhvr>
                                        <p:cTn id="62" dur="500"/>
                                        <p:tgtEl>
                                          <p:spTgt spid="19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6"/>
                                        </p:tgtEl>
                                        <p:attrNameLst>
                                          <p:attrName>style.visibility</p:attrName>
                                        </p:attrNameLst>
                                      </p:cBhvr>
                                      <p:to>
                                        <p:strVal val="visible"/>
                                      </p:to>
                                    </p:set>
                                    <p:animEffect transition="in" filter="fade">
                                      <p:cBhvr>
                                        <p:cTn id="65" dur="500"/>
                                        <p:tgtEl>
                                          <p:spTgt spid="19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7"/>
                                        </p:tgtEl>
                                        <p:attrNameLst>
                                          <p:attrName>style.visibility</p:attrName>
                                        </p:attrNameLst>
                                      </p:cBhvr>
                                      <p:to>
                                        <p:strVal val="visible"/>
                                      </p:to>
                                    </p:set>
                                    <p:animEffect transition="in" filter="fade">
                                      <p:cBhvr>
                                        <p:cTn id="68" dur="500"/>
                                        <p:tgtEl>
                                          <p:spTgt spid="19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98"/>
                                        </p:tgtEl>
                                        <p:attrNameLst>
                                          <p:attrName>style.visibility</p:attrName>
                                        </p:attrNameLst>
                                      </p:cBhvr>
                                      <p:to>
                                        <p:strVal val="visible"/>
                                      </p:to>
                                    </p:set>
                                    <p:animEffect transition="in" filter="fade">
                                      <p:cBhvr>
                                        <p:cTn id="71" dur="500"/>
                                        <p:tgtEl>
                                          <p:spTgt spid="19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9"/>
                                        </p:tgtEl>
                                        <p:attrNameLst>
                                          <p:attrName>style.visibility</p:attrName>
                                        </p:attrNameLst>
                                      </p:cBhvr>
                                      <p:to>
                                        <p:strVal val="visible"/>
                                      </p:to>
                                    </p:set>
                                    <p:animEffect transition="in" filter="fade">
                                      <p:cBhvr>
                                        <p:cTn id="74" dur="500"/>
                                        <p:tgtEl>
                                          <p:spTgt spid="19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00"/>
                                        </p:tgtEl>
                                        <p:attrNameLst>
                                          <p:attrName>style.visibility</p:attrName>
                                        </p:attrNameLst>
                                      </p:cBhvr>
                                      <p:to>
                                        <p:strVal val="visible"/>
                                      </p:to>
                                    </p:set>
                                    <p:animEffect transition="in" filter="fade">
                                      <p:cBhvr>
                                        <p:cTn id="77" dur="500"/>
                                        <p:tgtEl>
                                          <p:spTgt spid="20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01"/>
                                        </p:tgtEl>
                                        <p:attrNameLst>
                                          <p:attrName>style.visibility</p:attrName>
                                        </p:attrNameLst>
                                      </p:cBhvr>
                                      <p:to>
                                        <p:strVal val="visible"/>
                                      </p:to>
                                    </p:set>
                                    <p:animEffect transition="in" filter="fade">
                                      <p:cBhvr>
                                        <p:cTn id="80" dur="500"/>
                                        <p:tgtEl>
                                          <p:spTgt spid="20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02"/>
                                        </p:tgtEl>
                                        <p:attrNameLst>
                                          <p:attrName>style.visibility</p:attrName>
                                        </p:attrNameLst>
                                      </p:cBhvr>
                                      <p:to>
                                        <p:strVal val="visible"/>
                                      </p:to>
                                    </p:set>
                                    <p:animEffect transition="in" filter="fade">
                                      <p:cBhvr>
                                        <p:cTn id="83" dur="500"/>
                                        <p:tgtEl>
                                          <p:spTgt spid="20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3"/>
                                        </p:tgtEl>
                                        <p:attrNameLst>
                                          <p:attrName>style.visibility</p:attrName>
                                        </p:attrNameLst>
                                      </p:cBhvr>
                                      <p:to>
                                        <p:strVal val="visible"/>
                                      </p:to>
                                    </p:set>
                                    <p:animEffect transition="in" filter="fade">
                                      <p:cBhvr>
                                        <p:cTn id="86" dur="500"/>
                                        <p:tgtEl>
                                          <p:spTgt spid="20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4"/>
                                        </p:tgtEl>
                                        <p:attrNameLst>
                                          <p:attrName>style.visibility</p:attrName>
                                        </p:attrNameLst>
                                      </p:cBhvr>
                                      <p:to>
                                        <p:strVal val="visible"/>
                                      </p:to>
                                    </p:set>
                                    <p:animEffect transition="in" filter="fade">
                                      <p:cBhvr>
                                        <p:cTn id="89" dur="500"/>
                                        <p:tgtEl>
                                          <p:spTgt spid="20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05"/>
                                        </p:tgtEl>
                                        <p:attrNameLst>
                                          <p:attrName>style.visibility</p:attrName>
                                        </p:attrNameLst>
                                      </p:cBhvr>
                                      <p:to>
                                        <p:strVal val="visible"/>
                                      </p:to>
                                    </p:set>
                                    <p:animEffect transition="in" filter="fade">
                                      <p:cBhvr>
                                        <p:cTn id="92" dur="500"/>
                                        <p:tgtEl>
                                          <p:spTgt spid="20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06"/>
                                        </p:tgtEl>
                                        <p:attrNameLst>
                                          <p:attrName>style.visibility</p:attrName>
                                        </p:attrNameLst>
                                      </p:cBhvr>
                                      <p:to>
                                        <p:strVal val="visible"/>
                                      </p:to>
                                    </p:set>
                                    <p:animEffect transition="in" filter="fade">
                                      <p:cBhvr>
                                        <p:cTn id="95" dur="500"/>
                                        <p:tgtEl>
                                          <p:spTgt spid="20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07"/>
                                        </p:tgtEl>
                                        <p:attrNameLst>
                                          <p:attrName>style.visibility</p:attrName>
                                        </p:attrNameLst>
                                      </p:cBhvr>
                                      <p:to>
                                        <p:strVal val="visible"/>
                                      </p:to>
                                    </p:set>
                                    <p:animEffect transition="in" filter="fade">
                                      <p:cBhvr>
                                        <p:cTn id="98" dur="500"/>
                                        <p:tgtEl>
                                          <p:spTgt spid="20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08"/>
                                        </p:tgtEl>
                                        <p:attrNameLst>
                                          <p:attrName>style.visibility</p:attrName>
                                        </p:attrNameLst>
                                      </p:cBhvr>
                                      <p:to>
                                        <p:strVal val="visible"/>
                                      </p:to>
                                    </p:set>
                                    <p:animEffect transition="in" filter="fade">
                                      <p:cBhvr>
                                        <p:cTn id="101" dur="500"/>
                                        <p:tgtEl>
                                          <p:spTgt spid="20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9"/>
                                        </p:tgtEl>
                                        <p:attrNameLst>
                                          <p:attrName>style.visibility</p:attrName>
                                        </p:attrNameLst>
                                      </p:cBhvr>
                                      <p:to>
                                        <p:strVal val="visible"/>
                                      </p:to>
                                    </p:set>
                                    <p:animEffect transition="in" filter="fade">
                                      <p:cBhvr>
                                        <p:cTn id="104" dur="500"/>
                                        <p:tgtEl>
                                          <p:spTgt spid="20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0"/>
                                        </p:tgtEl>
                                        <p:attrNameLst>
                                          <p:attrName>style.visibility</p:attrName>
                                        </p:attrNameLst>
                                      </p:cBhvr>
                                      <p:to>
                                        <p:strVal val="visible"/>
                                      </p:to>
                                    </p:set>
                                    <p:animEffect transition="in" filter="fade">
                                      <p:cBhvr>
                                        <p:cTn id="107" dur="500"/>
                                        <p:tgtEl>
                                          <p:spTgt spid="21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11"/>
                                        </p:tgtEl>
                                        <p:attrNameLst>
                                          <p:attrName>style.visibility</p:attrName>
                                        </p:attrNameLst>
                                      </p:cBhvr>
                                      <p:to>
                                        <p:strVal val="visible"/>
                                      </p:to>
                                    </p:set>
                                    <p:animEffect transition="in" filter="fade">
                                      <p:cBhvr>
                                        <p:cTn id="110" dur="500"/>
                                        <p:tgtEl>
                                          <p:spTgt spid="21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12"/>
                                        </p:tgtEl>
                                        <p:attrNameLst>
                                          <p:attrName>style.visibility</p:attrName>
                                        </p:attrNameLst>
                                      </p:cBhvr>
                                      <p:to>
                                        <p:strVal val="visible"/>
                                      </p:to>
                                    </p:set>
                                    <p:animEffect transition="in" filter="fade">
                                      <p:cBhvr>
                                        <p:cTn id="113" dur="500"/>
                                        <p:tgtEl>
                                          <p:spTgt spid="21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13"/>
                                        </p:tgtEl>
                                        <p:attrNameLst>
                                          <p:attrName>style.visibility</p:attrName>
                                        </p:attrNameLst>
                                      </p:cBhvr>
                                      <p:to>
                                        <p:strVal val="visible"/>
                                      </p:to>
                                    </p:set>
                                    <p:animEffect transition="in" filter="fade">
                                      <p:cBhvr>
                                        <p:cTn id="116" dur="500"/>
                                        <p:tgtEl>
                                          <p:spTgt spid="21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Effect transition="in" filter="fade">
                                      <p:cBhvr>
                                        <p:cTn id="119" dur="500"/>
                                        <p:tgtEl>
                                          <p:spTgt spid="21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15"/>
                                        </p:tgtEl>
                                        <p:attrNameLst>
                                          <p:attrName>style.visibility</p:attrName>
                                        </p:attrNameLst>
                                      </p:cBhvr>
                                      <p:to>
                                        <p:strVal val="visible"/>
                                      </p:to>
                                    </p:set>
                                    <p:animEffect transition="in" filter="fade">
                                      <p:cBhvr>
                                        <p:cTn id="122" dur="500"/>
                                        <p:tgtEl>
                                          <p:spTgt spid="21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16"/>
                                        </p:tgtEl>
                                        <p:attrNameLst>
                                          <p:attrName>style.visibility</p:attrName>
                                        </p:attrNameLst>
                                      </p:cBhvr>
                                      <p:to>
                                        <p:strVal val="visible"/>
                                      </p:to>
                                    </p:set>
                                    <p:animEffect transition="in" filter="fade">
                                      <p:cBhvr>
                                        <p:cTn id="125" dur="500"/>
                                        <p:tgtEl>
                                          <p:spTgt spid="21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17"/>
                                        </p:tgtEl>
                                        <p:attrNameLst>
                                          <p:attrName>style.visibility</p:attrName>
                                        </p:attrNameLst>
                                      </p:cBhvr>
                                      <p:to>
                                        <p:strVal val="visible"/>
                                      </p:to>
                                    </p:set>
                                    <p:animEffect transition="in" filter="fade">
                                      <p:cBhvr>
                                        <p:cTn id="128" dur="500"/>
                                        <p:tgtEl>
                                          <p:spTgt spid="21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18"/>
                                        </p:tgtEl>
                                        <p:attrNameLst>
                                          <p:attrName>style.visibility</p:attrName>
                                        </p:attrNameLst>
                                      </p:cBhvr>
                                      <p:to>
                                        <p:strVal val="visible"/>
                                      </p:to>
                                    </p:set>
                                    <p:animEffect transition="in" filter="fade">
                                      <p:cBhvr>
                                        <p:cTn id="131" dur="500"/>
                                        <p:tgtEl>
                                          <p:spTgt spid="21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19"/>
                                        </p:tgtEl>
                                        <p:attrNameLst>
                                          <p:attrName>style.visibility</p:attrName>
                                        </p:attrNameLst>
                                      </p:cBhvr>
                                      <p:to>
                                        <p:strVal val="visible"/>
                                      </p:to>
                                    </p:set>
                                    <p:animEffect transition="in" filter="fade">
                                      <p:cBhvr>
                                        <p:cTn id="134" dur="500"/>
                                        <p:tgtEl>
                                          <p:spTgt spid="21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20"/>
                                        </p:tgtEl>
                                        <p:attrNameLst>
                                          <p:attrName>style.visibility</p:attrName>
                                        </p:attrNameLst>
                                      </p:cBhvr>
                                      <p:to>
                                        <p:strVal val="visible"/>
                                      </p:to>
                                    </p:set>
                                    <p:animEffect transition="in" filter="fade">
                                      <p:cBhvr>
                                        <p:cTn id="137" dur="500"/>
                                        <p:tgtEl>
                                          <p:spTgt spid="22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221"/>
                                        </p:tgtEl>
                                        <p:attrNameLst>
                                          <p:attrName>style.visibility</p:attrName>
                                        </p:attrNameLst>
                                      </p:cBhvr>
                                      <p:to>
                                        <p:strVal val="visible"/>
                                      </p:to>
                                    </p:set>
                                    <p:animEffect transition="in" filter="fade">
                                      <p:cBhvr>
                                        <p:cTn id="140" dur="500"/>
                                        <p:tgtEl>
                                          <p:spTgt spid="22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22"/>
                                        </p:tgtEl>
                                        <p:attrNameLst>
                                          <p:attrName>style.visibility</p:attrName>
                                        </p:attrNameLst>
                                      </p:cBhvr>
                                      <p:to>
                                        <p:strVal val="visible"/>
                                      </p:to>
                                    </p:set>
                                    <p:animEffect transition="in" filter="fade">
                                      <p:cBhvr>
                                        <p:cTn id="143" dur="500"/>
                                        <p:tgtEl>
                                          <p:spTgt spid="22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23"/>
                                        </p:tgtEl>
                                        <p:attrNameLst>
                                          <p:attrName>style.visibility</p:attrName>
                                        </p:attrNameLst>
                                      </p:cBhvr>
                                      <p:to>
                                        <p:strVal val="visible"/>
                                      </p:to>
                                    </p:set>
                                    <p:animEffect transition="in" filter="fade">
                                      <p:cBhvr>
                                        <p:cTn id="146" dur="500"/>
                                        <p:tgtEl>
                                          <p:spTgt spid="22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224"/>
                                        </p:tgtEl>
                                        <p:attrNameLst>
                                          <p:attrName>style.visibility</p:attrName>
                                        </p:attrNameLst>
                                      </p:cBhvr>
                                      <p:to>
                                        <p:strVal val="visible"/>
                                      </p:to>
                                    </p:set>
                                    <p:animEffect transition="in" filter="fade">
                                      <p:cBhvr>
                                        <p:cTn id="149" dur="500"/>
                                        <p:tgtEl>
                                          <p:spTgt spid="22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25"/>
                                        </p:tgtEl>
                                        <p:attrNameLst>
                                          <p:attrName>style.visibility</p:attrName>
                                        </p:attrNameLst>
                                      </p:cBhvr>
                                      <p:to>
                                        <p:strVal val="visible"/>
                                      </p:to>
                                    </p:set>
                                    <p:animEffect transition="in" filter="fade">
                                      <p:cBhvr>
                                        <p:cTn id="152" dur="500"/>
                                        <p:tgtEl>
                                          <p:spTgt spid="22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26"/>
                                        </p:tgtEl>
                                        <p:attrNameLst>
                                          <p:attrName>style.visibility</p:attrName>
                                        </p:attrNameLst>
                                      </p:cBhvr>
                                      <p:to>
                                        <p:strVal val="visible"/>
                                      </p:to>
                                    </p:set>
                                    <p:animEffect transition="in" filter="fade">
                                      <p:cBhvr>
                                        <p:cTn id="155" dur="500"/>
                                        <p:tgtEl>
                                          <p:spTgt spid="22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27"/>
                                        </p:tgtEl>
                                        <p:attrNameLst>
                                          <p:attrName>style.visibility</p:attrName>
                                        </p:attrNameLst>
                                      </p:cBhvr>
                                      <p:to>
                                        <p:strVal val="visible"/>
                                      </p:to>
                                    </p:set>
                                    <p:animEffect transition="in" filter="fade">
                                      <p:cBhvr>
                                        <p:cTn id="158" dur="500"/>
                                        <p:tgtEl>
                                          <p:spTgt spid="22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28"/>
                                        </p:tgtEl>
                                        <p:attrNameLst>
                                          <p:attrName>style.visibility</p:attrName>
                                        </p:attrNameLst>
                                      </p:cBhvr>
                                      <p:to>
                                        <p:strVal val="visible"/>
                                      </p:to>
                                    </p:set>
                                    <p:animEffect transition="in" filter="fade">
                                      <p:cBhvr>
                                        <p:cTn id="161" dur="500"/>
                                        <p:tgtEl>
                                          <p:spTgt spid="22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29"/>
                                        </p:tgtEl>
                                        <p:attrNameLst>
                                          <p:attrName>style.visibility</p:attrName>
                                        </p:attrNameLst>
                                      </p:cBhvr>
                                      <p:to>
                                        <p:strVal val="visible"/>
                                      </p:to>
                                    </p:set>
                                    <p:animEffect transition="in" filter="fade">
                                      <p:cBhvr>
                                        <p:cTn id="164" dur="500"/>
                                        <p:tgtEl>
                                          <p:spTgt spid="22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30"/>
                                        </p:tgtEl>
                                        <p:attrNameLst>
                                          <p:attrName>style.visibility</p:attrName>
                                        </p:attrNameLst>
                                      </p:cBhvr>
                                      <p:to>
                                        <p:strVal val="visible"/>
                                      </p:to>
                                    </p:set>
                                    <p:animEffect transition="in" filter="fade">
                                      <p:cBhvr>
                                        <p:cTn id="167" dur="500"/>
                                        <p:tgtEl>
                                          <p:spTgt spid="23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31"/>
                                        </p:tgtEl>
                                        <p:attrNameLst>
                                          <p:attrName>style.visibility</p:attrName>
                                        </p:attrNameLst>
                                      </p:cBhvr>
                                      <p:to>
                                        <p:strVal val="visible"/>
                                      </p:to>
                                    </p:set>
                                    <p:animEffect transition="in" filter="fade">
                                      <p:cBhvr>
                                        <p:cTn id="170" dur="500"/>
                                        <p:tgtEl>
                                          <p:spTgt spid="23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32"/>
                                        </p:tgtEl>
                                        <p:attrNameLst>
                                          <p:attrName>style.visibility</p:attrName>
                                        </p:attrNameLst>
                                      </p:cBhvr>
                                      <p:to>
                                        <p:strVal val="visible"/>
                                      </p:to>
                                    </p:set>
                                    <p:animEffect transition="in" filter="fade">
                                      <p:cBhvr>
                                        <p:cTn id="173" dur="500"/>
                                        <p:tgtEl>
                                          <p:spTgt spid="23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20"/>
                                        </p:tgtEl>
                                        <p:attrNameLst>
                                          <p:attrName>style.visibility</p:attrName>
                                        </p:attrNameLst>
                                      </p:cBhvr>
                                      <p:to>
                                        <p:strVal val="visible"/>
                                      </p:to>
                                    </p:set>
                                    <p:animEffect transition="in" filter="fade">
                                      <p:cBhvr>
                                        <p:cTn id="178" dur="500"/>
                                        <p:tgtEl>
                                          <p:spTgt spid="20"/>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21"/>
                                        </p:tgtEl>
                                        <p:attrNameLst>
                                          <p:attrName>style.visibility</p:attrName>
                                        </p:attrNameLst>
                                      </p:cBhvr>
                                      <p:to>
                                        <p:strVal val="visible"/>
                                      </p:to>
                                    </p:set>
                                    <p:animEffect transition="in" filter="fade">
                                      <p:cBhvr>
                                        <p:cTn id="183" dur="500"/>
                                        <p:tgtEl>
                                          <p:spTgt spid="21"/>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12"/>
                                        </p:tgtEl>
                                        <p:attrNameLst>
                                          <p:attrName>style.visibility</p:attrName>
                                        </p:attrNameLst>
                                      </p:cBhvr>
                                      <p:to>
                                        <p:strVal val="visible"/>
                                      </p:to>
                                    </p:set>
                                    <p:animEffect transition="in" filter="fade">
                                      <p:cBhvr>
                                        <p:cTn id="188" dur="500"/>
                                        <p:tgtEl>
                                          <p:spTgt spid="112"/>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13"/>
                                        </p:tgtEl>
                                        <p:attrNameLst>
                                          <p:attrName>style.visibility</p:attrName>
                                        </p:attrNameLst>
                                      </p:cBhvr>
                                      <p:to>
                                        <p:strVal val="visible"/>
                                      </p:to>
                                    </p:set>
                                    <p:animEffect transition="in" filter="fade">
                                      <p:cBhvr>
                                        <p:cTn id="193" dur="500"/>
                                        <p:tgtEl>
                                          <p:spTgt spid="113"/>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114"/>
                                        </p:tgtEl>
                                        <p:attrNameLst>
                                          <p:attrName>style.visibility</p:attrName>
                                        </p:attrNameLst>
                                      </p:cBhvr>
                                      <p:to>
                                        <p:strVal val="visible"/>
                                      </p:to>
                                    </p:set>
                                    <p:animEffect transition="in" filter="fade">
                                      <p:cBhvr>
                                        <p:cTn id="198" dur="500"/>
                                        <p:tgtEl>
                                          <p:spTgt spid="114"/>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115"/>
                                        </p:tgtEl>
                                        <p:attrNameLst>
                                          <p:attrName>style.visibility</p:attrName>
                                        </p:attrNameLst>
                                      </p:cBhvr>
                                      <p:to>
                                        <p:strVal val="visible"/>
                                      </p:to>
                                    </p:set>
                                    <p:animEffect transition="in" filter="fade">
                                      <p:cBhvr>
                                        <p:cTn id="203" dur="500"/>
                                        <p:tgtEl>
                                          <p:spTgt spid="115"/>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116"/>
                                        </p:tgtEl>
                                        <p:attrNameLst>
                                          <p:attrName>style.visibility</p:attrName>
                                        </p:attrNameLst>
                                      </p:cBhvr>
                                      <p:to>
                                        <p:strVal val="visible"/>
                                      </p:to>
                                    </p:set>
                                    <p:animEffect transition="in" filter="fade">
                                      <p:cBhvr>
                                        <p:cTn id="208" dur="500"/>
                                        <p:tgtEl>
                                          <p:spTgt spid="116"/>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58"/>
                                        </p:tgtEl>
                                        <p:attrNameLst>
                                          <p:attrName>style.visibility</p:attrName>
                                        </p:attrNameLst>
                                      </p:cBhvr>
                                      <p:to>
                                        <p:strVal val="visible"/>
                                      </p:to>
                                    </p:set>
                                    <p:animEffect transition="in" filter="fade">
                                      <p:cBhvr>
                                        <p:cTn id="213" dur="500"/>
                                        <p:tgtEl>
                                          <p:spTgt spid="158"/>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159"/>
                                        </p:tgtEl>
                                        <p:attrNameLst>
                                          <p:attrName>style.visibility</p:attrName>
                                        </p:attrNameLst>
                                      </p:cBhvr>
                                      <p:to>
                                        <p:strVal val="visible"/>
                                      </p:to>
                                    </p:set>
                                    <p:animEffect transition="in" filter="fade">
                                      <p:cBhvr>
                                        <p:cTn id="218" dur="500"/>
                                        <p:tgtEl>
                                          <p:spTgt spid="159"/>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160"/>
                                        </p:tgtEl>
                                        <p:attrNameLst>
                                          <p:attrName>style.visibility</p:attrName>
                                        </p:attrNameLst>
                                      </p:cBhvr>
                                      <p:to>
                                        <p:strVal val="visible"/>
                                      </p:to>
                                    </p:set>
                                    <p:animEffect transition="in" filter="fade">
                                      <p:cBhvr>
                                        <p:cTn id="223" dur="500"/>
                                        <p:tgtEl>
                                          <p:spTgt spid="160"/>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grpId="0" nodeType="clickEffect">
                                  <p:stCondLst>
                                    <p:cond delay="0"/>
                                  </p:stCondLst>
                                  <p:childTnLst>
                                    <p:set>
                                      <p:cBhvr>
                                        <p:cTn id="227" dur="1" fill="hold">
                                          <p:stCondLst>
                                            <p:cond delay="0"/>
                                          </p:stCondLst>
                                        </p:cTn>
                                        <p:tgtEl>
                                          <p:spTgt spid="161"/>
                                        </p:tgtEl>
                                        <p:attrNameLst>
                                          <p:attrName>style.visibility</p:attrName>
                                        </p:attrNameLst>
                                      </p:cBhvr>
                                      <p:to>
                                        <p:strVal val="visible"/>
                                      </p:to>
                                    </p:set>
                                    <p:animEffect transition="in" filter="fade">
                                      <p:cBhvr>
                                        <p:cTn id="228" dur="500"/>
                                        <p:tgtEl>
                                          <p:spTgt spid="161"/>
                                        </p:tgtEl>
                                      </p:cBhvr>
                                    </p:animEffect>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grpId="0" nodeType="clickEffect">
                                  <p:stCondLst>
                                    <p:cond delay="0"/>
                                  </p:stCondLst>
                                  <p:childTnLst>
                                    <p:set>
                                      <p:cBhvr>
                                        <p:cTn id="232" dur="1" fill="hold">
                                          <p:stCondLst>
                                            <p:cond delay="0"/>
                                          </p:stCondLst>
                                        </p:cTn>
                                        <p:tgtEl>
                                          <p:spTgt spid="162"/>
                                        </p:tgtEl>
                                        <p:attrNameLst>
                                          <p:attrName>style.visibility</p:attrName>
                                        </p:attrNameLst>
                                      </p:cBhvr>
                                      <p:to>
                                        <p:strVal val="visible"/>
                                      </p:to>
                                    </p:set>
                                    <p:animEffect transition="in" filter="fade">
                                      <p:cBhvr>
                                        <p:cTn id="233" dur="500"/>
                                        <p:tgtEl>
                                          <p:spTgt spid="162"/>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grpId="0" nodeType="clickEffect">
                                  <p:stCondLst>
                                    <p:cond delay="0"/>
                                  </p:stCondLst>
                                  <p:childTnLst>
                                    <p:set>
                                      <p:cBhvr>
                                        <p:cTn id="237" dur="1" fill="hold">
                                          <p:stCondLst>
                                            <p:cond delay="0"/>
                                          </p:stCondLst>
                                        </p:cTn>
                                        <p:tgtEl>
                                          <p:spTgt spid="163"/>
                                        </p:tgtEl>
                                        <p:attrNameLst>
                                          <p:attrName>style.visibility</p:attrName>
                                        </p:attrNameLst>
                                      </p:cBhvr>
                                      <p:to>
                                        <p:strVal val="visible"/>
                                      </p:to>
                                    </p:set>
                                    <p:animEffect transition="in" filter="fade">
                                      <p:cBhvr>
                                        <p:cTn id="238" dur="500"/>
                                        <p:tgtEl>
                                          <p:spTgt spid="163"/>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grpId="0" nodeType="clickEffect">
                                  <p:stCondLst>
                                    <p:cond delay="0"/>
                                  </p:stCondLst>
                                  <p:childTnLst>
                                    <p:set>
                                      <p:cBhvr>
                                        <p:cTn id="242" dur="1" fill="hold">
                                          <p:stCondLst>
                                            <p:cond delay="0"/>
                                          </p:stCondLst>
                                        </p:cTn>
                                        <p:tgtEl>
                                          <p:spTgt spid="164"/>
                                        </p:tgtEl>
                                        <p:attrNameLst>
                                          <p:attrName>style.visibility</p:attrName>
                                        </p:attrNameLst>
                                      </p:cBhvr>
                                      <p:to>
                                        <p:strVal val="visible"/>
                                      </p:to>
                                    </p:set>
                                    <p:animEffect transition="in" filter="fade">
                                      <p:cBhvr>
                                        <p:cTn id="243" dur="500"/>
                                        <p:tgtEl>
                                          <p:spTgt spid="164"/>
                                        </p:tgtEl>
                                      </p:cBhvr>
                                    </p:animEffect>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grpId="0" nodeType="clickEffect">
                                  <p:stCondLst>
                                    <p:cond delay="0"/>
                                  </p:stCondLst>
                                  <p:childTnLst>
                                    <p:set>
                                      <p:cBhvr>
                                        <p:cTn id="247" dur="1" fill="hold">
                                          <p:stCondLst>
                                            <p:cond delay="0"/>
                                          </p:stCondLst>
                                        </p:cTn>
                                        <p:tgtEl>
                                          <p:spTgt spid="177"/>
                                        </p:tgtEl>
                                        <p:attrNameLst>
                                          <p:attrName>style.visibility</p:attrName>
                                        </p:attrNameLst>
                                      </p:cBhvr>
                                      <p:to>
                                        <p:strVal val="visible"/>
                                      </p:to>
                                    </p:set>
                                    <p:animEffect transition="in" filter="fade">
                                      <p:cBhvr>
                                        <p:cTn id="248"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4" grpId="0"/>
      <p:bldP spid="15" grpId="0"/>
      <p:bldP spid="16" grpId="0"/>
      <p:bldP spid="17" grpId="0"/>
      <p:bldP spid="18" grpId="0"/>
      <p:bldP spid="19" grpId="0"/>
      <p:bldP spid="20" grpId="0"/>
      <p:bldP spid="21" grpId="0"/>
      <p:bldP spid="112" grpId="0"/>
      <p:bldP spid="113" grpId="0"/>
      <p:bldP spid="114" grpId="0"/>
      <p:bldP spid="115" grpId="0"/>
      <p:bldP spid="116" grpId="0"/>
      <p:bldP spid="158" grpId="0"/>
      <p:bldP spid="159" grpId="0"/>
      <p:bldP spid="160" grpId="0"/>
      <p:bldP spid="161" grpId="0"/>
      <p:bldP spid="162" grpId="0"/>
      <p:bldP spid="163" grpId="0"/>
      <p:bldP spid="164" grpId="0"/>
      <p:bldP spid="177" grpId="0"/>
      <p:bldP spid="180" grpId="0"/>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9"/>
          <p:cNvSpPr>
            <a:spLocks noGrp="1" noChangeArrowheads="1"/>
          </p:cNvSpPr>
          <p:nvPr>
            <p:ph type="title"/>
          </p:nvPr>
        </p:nvSpPr>
        <p:spPr>
          <a:xfrm>
            <a:off x="457200" y="533400"/>
            <a:ext cx="8229600" cy="1066800"/>
          </a:xfrm>
        </p:spPr>
        <p:txBody>
          <a:bodyPr/>
          <a:lstStyle/>
          <a:p>
            <a:pPr eaLnBrk="1" hangingPunct="1"/>
            <a:r>
              <a:rPr lang="en-US" altLang="en-US" b="1" dirty="0" smtClean="0">
                <a:latin typeface="Arial" charset="0"/>
                <a:ea typeface="ＭＳ Ｐゴシック" pitchFamily="-84" charset="-128"/>
                <a:cs typeface="Arial" charset="0"/>
              </a:rPr>
              <a:t>PLANT ASSETS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D145355-2B45-4605-A47E-A826A3C68F26}" type="slidenum">
              <a:rPr lang="en-US" smtClean="0"/>
              <a:pPr>
                <a:defRPr/>
              </a:pPr>
              <a:t>5</a:t>
            </a:fld>
            <a:endParaRPr lang="en-US" dirty="0"/>
          </a:p>
        </p:txBody>
      </p:sp>
      <p:sp>
        <p:nvSpPr>
          <p:cNvPr id="7" name="Rounded Rectangle 6"/>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cost principle for computing the cost of plant assets.</a:t>
            </a:r>
          </a:p>
        </p:txBody>
      </p:sp>
      <p:pic>
        <p:nvPicPr>
          <p:cNvPr id="2" name="Picture 1"/>
          <p:cNvPicPr>
            <a:picLocks noChangeAspect="1"/>
          </p:cNvPicPr>
          <p:nvPr/>
        </p:nvPicPr>
        <p:blipFill>
          <a:blip r:embed="rId3"/>
          <a:stretch>
            <a:fillRect/>
          </a:stretch>
        </p:blipFill>
        <p:spPr>
          <a:xfrm>
            <a:off x="552630" y="1657345"/>
            <a:ext cx="7930398" cy="3829055"/>
          </a:xfrm>
          <a:prstGeom prst="rect">
            <a:avLst/>
          </a:prstGeom>
        </p:spPr>
      </p:pic>
      <p:sp>
        <p:nvSpPr>
          <p:cNvPr id="8" name="TextBox 7"/>
          <p:cNvSpPr txBox="1"/>
          <p:nvPr/>
        </p:nvSpPr>
        <p:spPr>
          <a:xfrm>
            <a:off x="8132763" y="634424"/>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 10.2</a:t>
            </a:r>
            <a:endParaRPr lang="en-US" sz="1600"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5"/>
          <p:cNvSpPr>
            <a:spLocks noChangeArrowheads="1"/>
          </p:cNvSpPr>
          <p:nvPr/>
        </p:nvSpPr>
        <p:spPr bwMode="auto">
          <a:xfrm>
            <a:off x="1168401" y="2589213"/>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
          <p:cNvSpPr>
            <a:spLocks noChangeArrowheads="1"/>
          </p:cNvSpPr>
          <p:nvPr/>
        </p:nvSpPr>
        <p:spPr bwMode="auto">
          <a:xfrm>
            <a:off x="5151438" y="2589213"/>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 name="Rectangle 7"/>
          <p:cNvSpPr>
            <a:spLocks noChangeArrowheads="1"/>
          </p:cNvSpPr>
          <p:nvPr/>
        </p:nvSpPr>
        <p:spPr bwMode="auto">
          <a:xfrm>
            <a:off x="1168401" y="3935412"/>
            <a:ext cx="5586413"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 name="Rectangle 8"/>
          <p:cNvSpPr>
            <a:spLocks noChangeArrowheads="1"/>
          </p:cNvSpPr>
          <p:nvPr/>
        </p:nvSpPr>
        <p:spPr bwMode="auto">
          <a:xfrm>
            <a:off x="835026" y="1744663"/>
            <a:ext cx="3540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  The company sold the machine for $80 cash.</a:t>
            </a:r>
            <a:endParaRPr lang="en-US">
              <a:solidFill>
                <a:prstClr val="black"/>
              </a:solidFill>
              <a:cs typeface="+mn-cs"/>
            </a:endParaRPr>
          </a:p>
        </p:txBody>
      </p:sp>
      <p:sp>
        <p:nvSpPr>
          <p:cNvPr id="25" name="Rectangle 9"/>
          <p:cNvSpPr>
            <a:spLocks noChangeArrowheads="1"/>
          </p:cNvSpPr>
          <p:nvPr/>
        </p:nvSpPr>
        <p:spPr bwMode="auto">
          <a:xfrm>
            <a:off x="835026" y="2032000"/>
            <a:ext cx="3621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  The company sold the machine for $100 cash.</a:t>
            </a:r>
            <a:endParaRPr lang="en-US">
              <a:solidFill>
                <a:prstClr val="black"/>
              </a:solidFill>
              <a:cs typeface="+mn-cs"/>
            </a:endParaRPr>
          </a:p>
        </p:txBody>
      </p:sp>
      <p:sp>
        <p:nvSpPr>
          <p:cNvPr id="26" name="Rectangle 10"/>
          <p:cNvSpPr>
            <a:spLocks noChangeArrowheads="1"/>
          </p:cNvSpPr>
          <p:nvPr/>
        </p:nvSpPr>
        <p:spPr bwMode="auto">
          <a:xfrm>
            <a:off x="835026" y="2320925"/>
            <a:ext cx="3630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  The company sold the machine for $110 cash.</a:t>
            </a:r>
            <a:endParaRPr lang="en-US">
              <a:solidFill>
                <a:prstClr val="black"/>
              </a:solidFill>
              <a:cs typeface="+mn-cs"/>
            </a:endParaRPr>
          </a:p>
        </p:txBody>
      </p:sp>
      <p:sp>
        <p:nvSpPr>
          <p:cNvPr id="27" name="Rectangle 11"/>
          <p:cNvSpPr>
            <a:spLocks noChangeArrowheads="1"/>
          </p:cNvSpPr>
          <p:nvPr/>
        </p:nvSpPr>
        <p:spPr bwMode="auto">
          <a:xfrm>
            <a:off x="1208088" y="2836863"/>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Cost</a:t>
            </a:r>
            <a:endParaRPr lang="en-US">
              <a:solidFill>
                <a:prstClr val="black"/>
              </a:solidFill>
              <a:cs typeface="+mn-cs"/>
            </a:endParaRPr>
          </a:p>
        </p:txBody>
      </p:sp>
      <p:sp>
        <p:nvSpPr>
          <p:cNvPr id="28" name="Rectangle 12"/>
          <p:cNvSpPr>
            <a:spLocks noChangeArrowheads="1"/>
          </p:cNvSpPr>
          <p:nvPr/>
        </p:nvSpPr>
        <p:spPr bwMode="auto">
          <a:xfrm>
            <a:off x="2317751" y="283686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500</a:t>
            </a:r>
            <a:endParaRPr lang="en-US">
              <a:solidFill>
                <a:prstClr val="black"/>
              </a:solidFill>
              <a:cs typeface="+mn-cs"/>
            </a:endParaRPr>
          </a:p>
        </p:txBody>
      </p:sp>
      <p:sp>
        <p:nvSpPr>
          <p:cNvPr id="29" name="Rectangle 13"/>
          <p:cNvSpPr>
            <a:spLocks noChangeArrowheads="1"/>
          </p:cNvSpPr>
          <p:nvPr/>
        </p:nvSpPr>
        <p:spPr bwMode="auto">
          <a:xfrm>
            <a:off x="6877051" y="2836863"/>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To date</a:t>
            </a:r>
            <a:endParaRPr lang="en-US">
              <a:solidFill>
                <a:prstClr val="black"/>
              </a:solidFill>
              <a:cs typeface="+mn-cs"/>
            </a:endParaRPr>
          </a:p>
        </p:txBody>
      </p:sp>
      <p:sp>
        <p:nvSpPr>
          <p:cNvPr id="30" name="Rectangle 14"/>
          <p:cNvSpPr>
            <a:spLocks noChangeArrowheads="1"/>
          </p:cNvSpPr>
          <p:nvPr/>
        </p:nvSpPr>
        <p:spPr bwMode="auto">
          <a:xfrm>
            <a:off x="7985126" y="283686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31" name="Rectangle 15"/>
          <p:cNvSpPr>
            <a:spLocks noChangeArrowheads="1"/>
          </p:cNvSpPr>
          <p:nvPr/>
        </p:nvSpPr>
        <p:spPr bwMode="auto">
          <a:xfrm>
            <a:off x="5353051" y="395605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33" name="Rectangle 16"/>
          <p:cNvSpPr>
            <a:spLocks noChangeArrowheads="1"/>
          </p:cNvSpPr>
          <p:nvPr/>
        </p:nvSpPr>
        <p:spPr bwMode="auto">
          <a:xfrm>
            <a:off x="6119813" y="395605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34" name="Rectangle 17"/>
          <p:cNvSpPr>
            <a:spLocks noChangeArrowheads="1"/>
          </p:cNvSpPr>
          <p:nvPr/>
        </p:nvSpPr>
        <p:spPr bwMode="auto">
          <a:xfrm>
            <a:off x="1239838" y="4183062"/>
            <a:ext cx="755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Purchase</a:t>
            </a:r>
            <a:endParaRPr lang="en-US">
              <a:solidFill>
                <a:prstClr val="black"/>
              </a:solidFill>
              <a:cs typeface="+mn-cs"/>
            </a:endParaRPr>
          </a:p>
        </p:txBody>
      </p:sp>
      <p:sp>
        <p:nvSpPr>
          <p:cNvPr id="235" name="Rectangle 18"/>
          <p:cNvSpPr>
            <a:spLocks noChangeArrowheads="1"/>
          </p:cNvSpPr>
          <p:nvPr/>
        </p:nvSpPr>
        <p:spPr bwMode="auto">
          <a:xfrm>
            <a:off x="2055813" y="4183062"/>
            <a:ext cx="685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Machine</a:t>
            </a:r>
            <a:endParaRPr lang="en-US">
              <a:solidFill>
                <a:prstClr val="black"/>
              </a:solidFill>
              <a:cs typeface="+mn-cs"/>
            </a:endParaRPr>
          </a:p>
        </p:txBody>
      </p:sp>
      <p:sp>
        <p:nvSpPr>
          <p:cNvPr id="236" name="Rectangle 19"/>
          <p:cNvSpPr>
            <a:spLocks noChangeArrowheads="1"/>
          </p:cNvSpPr>
          <p:nvPr/>
        </p:nvSpPr>
        <p:spPr bwMode="auto">
          <a:xfrm>
            <a:off x="5595938" y="41830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500</a:t>
            </a:r>
            <a:endParaRPr lang="en-US">
              <a:solidFill>
                <a:prstClr val="black"/>
              </a:solidFill>
              <a:cs typeface="+mn-cs"/>
            </a:endParaRPr>
          </a:p>
        </p:txBody>
      </p:sp>
      <p:sp>
        <p:nvSpPr>
          <p:cNvPr id="237" name="Rectangle 20"/>
          <p:cNvSpPr>
            <a:spLocks noChangeArrowheads="1"/>
          </p:cNvSpPr>
          <p:nvPr/>
        </p:nvSpPr>
        <p:spPr bwMode="auto">
          <a:xfrm>
            <a:off x="2278063" y="4389437"/>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238" name="Rectangle 21"/>
          <p:cNvSpPr>
            <a:spLocks noChangeArrowheads="1"/>
          </p:cNvSpPr>
          <p:nvPr/>
        </p:nvSpPr>
        <p:spPr bwMode="auto">
          <a:xfrm>
            <a:off x="6392863" y="4389437"/>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500</a:t>
            </a:r>
            <a:endParaRPr lang="en-US">
              <a:solidFill>
                <a:prstClr val="black"/>
              </a:solidFill>
              <a:cs typeface="+mn-cs"/>
            </a:endParaRPr>
          </a:p>
        </p:txBody>
      </p:sp>
      <p:sp>
        <p:nvSpPr>
          <p:cNvPr id="239" name="Rectangle 22"/>
          <p:cNvSpPr>
            <a:spLocks noChangeArrowheads="1"/>
          </p:cNvSpPr>
          <p:nvPr/>
        </p:nvSpPr>
        <p:spPr bwMode="auto">
          <a:xfrm>
            <a:off x="1289051" y="4802187"/>
            <a:ext cx="67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Over life</a:t>
            </a:r>
            <a:endParaRPr lang="en-US" dirty="0">
              <a:solidFill>
                <a:prstClr val="black"/>
              </a:solidFill>
              <a:cs typeface="+mn-cs"/>
            </a:endParaRPr>
          </a:p>
        </p:txBody>
      </p:sp>
      <p:sp>
        <p:nvSpPr>
          <p:cNvPr id="240" name="Rectangle 23"/>
          <p:cNvSpPr>
            <a:spLocks noChangeArrowheads="1"/>
          </p:cNvSpPr>
          <p:nvPr/>
        </p:nvSpPr>
        <p:spPr bwMode="auto">
          <a:xfrm>
            <a:off x="2055813" y="4802187"/>
            <a:ext cx="1643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Depreciation expense</a:t>
            </a:r>
            <a:endParaRPr lang="en-US">
              <a:solidFill>
                <a:prstClr val="black"/>
              </a:solidFill>
              <a:cs typeface="+mn-cs"/>
            </a:endParaRPr>
          </a:p>
        </p:txBody>
      </p:sp>
      <p:sp>
        <p:nvSpPr>
          <p:cNvPr id="241" name="Rectangle 24"/>
          <p:cNvSpPr>
            <a:spLocks noChangeArrowheads="1"/>
          </p:cNvSpPr>
          <p:nvPr/>
        </p:nvSpPr>
        <p:spPr bwMode="auto">
          <a:xfrm>
            <a:off x="5595938" y="4802187"/>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42" name="Rectangle 25"/>
          <p:cNvSpPr>
            <a:spLocks noChangeArrowheads="1"/>
          </p:cNvSpPr>
          <p:nvPr/>
        </p:nvSpPr>
        <p:spPr bwMode="auto">
          <a:xfrm>
            <a:off x="2328863" y="5008562"/>
            <a:ext cx="2722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Accumulated Depreciation - Machine</a:t>
            </a:r>
            <a:endParaRPr lang="en-US">
              <a:solidFill>
                <a:prstClr val="black"/>
              </a:solidFill>
              <a:cs typeface="+mn-cs"/>
            </a:endParaRPr>
          </a:p>
        </p:txBody>
      </p:sp>
      <p:sp>
        <p:nvSpPr>
          <p:cNvPr id="243" name="Rectangle 26"/>
          <p:cNvSpPr>
            <a:spLocks noChangeArrowheads="1"/>
          </p:cNvSpPr>
          <p:nvPr/>
        </p:nvSpPr>
        <p:spPr bwMode="auto">
          <a:xfrm>
            <a:off x="6392863" y="50085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44" name="Rectangle 27"/>
          <p:cNvSpPr>
            <a:spLocks noChangeArrowheads="1"/>
          </p:cNvSpPr>
          <p:nvPr/>
        </p:nvSpPr>
        <p:spPr bwMode="auto">
          <a:xfrm>
            <a:off x="5353051" y="2609850"/>
            <a:ext cx="2914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Accumulated Depreciation - Machine</a:t>
            </a:r>
            <a:endParaRPr lang="en-US">
              <a:solidFill>
                <a:prstClr val="black"/>
              </a:solidFill>
              <a:cs typeface="+mn-cs"/>
            </a:endParaRPr>
          </a:p>
        </p:txBody>
      </p:sp>
      <p:sp>
        <p:nvSpPr>
          <p:cNvPr id="245" name="Rectangle 28"/>
          <p:cNvSpPr>
            <a:spLocks noChangeArrowheads="1"/>
          </p:cNvSpPr>
          <p:nvPr/>
        </p:nvSpPr>
        <p:spPr bwMode="auto">
          <a:xfrm>
            <a:off x="835026" y="630238"/>
            <a:ext cx="7530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 A company owns a machine that cost $500 and has accumulated depreciation of $400. Prepare the </a:t>
            </a:r>
            <a:endParaRPr lang="en-US" dirty="0">
              <a:solidFill>
                <a:prstClr val="black"/>
              </a:solidFill>
              <a:cs typeface="+mn-cs"/>
            </a:endParaRPr>
          </a:p>
        </p:txBody>
      </p:sp>
      <p:sp>
        <p:nvSpPr>
          <p:cNvPr id="246" name="Rectangle 29"/>
          <p:cNvSpPr>
            <a:spLocks noChangeArrowheads="1"/>
          </p:cNvSpPr>
          <p:nvPr/>
        </p:nvSpPr>
        <p:spPr bwMode="auto">
          <a:xfrm>
            <a:off x="835026" y="825500"/>
            <a:ext cx="78152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entry to record the disposal of the machine on January 2 under each of the following independent situations.</a:t>
            </a:r>
            <a:endParaRPr lang="en-US">
              <a:solidFill>
                <a:prstClr val="black"/>
              </a:solidFill>
              <a:cs typeface="+mn-cs"/>
            </a:endParaRPr>
          </a:p>
        </p:txBody>
      </p:sp>
      <p:sp>
        <p:nvSpPr>
          <p:cNvPr id="247" name="Rectangle 30"/>
          <p:cNvSpPr>
            <a:spLocks noChangeArrowheads="1"/>
          </p:cNvSpPr>
          <p:nvPr/>
        </p:nvSpPr>
        <p:spPr bwMode="auto">
          <a:xfrm>
            <a:off x="835026" y="1249363"/>
            <a:ext cx="7562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  The machine needed extensive repairs, and it was not worth repairing. The company disposed of the </a:t>
            </a:r>
            <a:endParaRPr lang="en-US">
              <a:solidFill>
                <a:prstClr val="black"/>
              </a:solidFill>
              <a:cs typeface="+mn-cs"/>
            </a:endParaRPr>
          </a:p>
        </p:txBody>
      </p:sp>
      <p:sp>
        <p:nvSpPr>
          <p:cNvPr id="248" name="Rectangle 31"/>
          <p:cNvSpPr>
            <a:spLocks noChangeArrowheads="1"/>
          </p:cNvSpPr>
          <p:nvPr/>
        </p:nvSpPr>
        <p:spPr bwMode="auto">
          <a:xfrm>
            <a:off x="835026" y="1444625"/>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machine, receiving nothing in return.</a:t>
            </a:r>
            <a:endParaRPr lang="en-US">
              <a:solidFill>
                <a:prstClr val="black"/>
              </a:solidFill>
              <a:cs typeface="+mn-cs"/>
            </a:endParaRPr>
          </a:p>
        </p:txBody>
      </p:sp>
      <p:sp>
        <p:nvSpPr>
          <p:cNvPr id="249" name="Rectangle 32"/>
          <p:cNvSpPr>
            <a:spLocks noChangeArrowheads="1"/>
          </p:cNvSpPr>
          <p:nvPr/>
        </p:nvSpPr>
        <p:spPr bwMode="auto">
          <a:xfrm>
            <a:off x="2973388" y="3956050"/>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50" name="Rectangle 33"/>
          <p:cNvSpPr>
            <a:spLocks noChangeArrowheads="1"/>
          </p:cNvSpPr>
          <p:nvPr/>
        </p:nvSpPr>
        <p:spPr bwMode="auto">
          <a:xfrm>
            <a:off x="4052888" y="3594100"/>
            <a:ext cx="1503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FF0000"/>
                </a:solidFill>
                <a:cs typeface="+mn-cs"/>
              </a:rPr>
              <a:t>Book Value = $100</a:t>
            </a:r>
            <a:endParaRPr lang="en-US" dirty="0">
              <a:solidFill>
                <a:prstClr val="black"/>
              </a:solidFill>
              <a:cs typeface="+mn-cs"/>
            </a:endParaRPr>
          </a:p>
        </p:txBody>
      </p:sp>
      <p:sp>
        <p:nvSpPr>
          <p:cNvPr id="251" name="Rectangle 34"/>
          <p:cNvSpPr>
            <a:spLocks noChangeArrowheads="1"/>
          </p:cNvSpPr>
          <p:nvPr/>
        </p:nvSpPr>
        <p:spPr bwMode="auto">
          <a:xfrm>
            <a:off x="2449513" y="2609850"/>
            <a:ext cx="725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Machine</a:t>
            </a:r>
            <a:endParaRPr lang="en-US">
              <a:solidFill>
                <a:prstClr val="black"/>
              </a:solidFill>
              <a:cs typeface="+mn-cs"/>
            </a:endParaRPr>
          </a:p>
        </p:txBody>
      </p:sp>
      <p:sp>
        <p:nvSpPr>
          <p:cNvPr id="252" name="Rectangle 35"/>
          <p:cNvSpPr>
            <a:spLocks noChangeArrowheads="1"/>
          </p:cNvSpPr>
          <p:nvPr/>
        </p:nvSpPr>
        <p:spPr bwMode="auto">
          <a:xfrm>
            <a:off x="1168401" y="2579688"/>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3" name="Rectangle 36"/>
          <p:cNvSpPr>
            <a:spLocks noChangeArrowheads="1"/>
          </p:cNvSpPr>
          <p:nvPr/>
        </p:nvSpPr>
        <p:spPr bwMode="auto">
          <a:xfrm>
            <a:off x="1168401" y="2806700"/>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4" name="Rectangle 37"/>
          <p:cNvSpPr>
            <a:spLocks noChangeArrowheads="1"/>
          </p:cNvSpPr>
          <p:nvPr/>
        </p:nvSpPr>
        <p:spPr bwMode="auto">
          <a:xfrm>
            <a:off x="6735763" y="2827338"/>
            <a:ext cx="19050" cy="41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5" name="Rectangle 38"/>
          <p:cNvSpPr>
            <a:spLocks noChangeArrowheads="1"/>
          </p:cNvSpPr>
          <p:nvPr/>
        </p:nvSpPr>
        <p:spPr bwMode="auto">
          <a:xfrm>
            <a:off x="1158876" y="3925887"/>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4" name="Line 39"/>
          <p:cNvSpPr>
            <a:spLocks noChangeShapeType="1"/>
          </p:cNvSpPr>
          <p:nvPr/>
        </p:nvSpPr>
        <p:spPr bwMode="auto">
          <a:xfrm>
            <a:off x="1965326" y="39465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5" name="Rectangle 40"/>
          <p:cNvSpPr>
            <a:spLocks noChangeArrowheads="1"/>
          </p:cNvSpPr>
          <p:nvPr/>
        </p:nvSpPr>
        <p:spPr bwMode="auto">
          <a:xfrm>
            <a:off x="1965326" y="39465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6" name="Line 41"/>
          <p:cNvSpPr>
            <a:spLocks noChangeShapeType="1"/>
          </p:cNvSpPr>
          <p:nvPr/>
        </p:nvSpPr>
        <p:spPr bwMode="auto">
          <a:xfrm>
            <a:off x="5151438" y="39465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8" name="Rectangle 42"/>
          <p:cNvSpPr>
            <a:spLocks noChangeArrowheads="1"/>
          </p:cNvSpPr>
          <p:nvPr/>
        </p:nvSpPr>
        <p:spPr bwMode="auto">
          <a:xfrm>
            <a:off x="5151438" y="39465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9" name="Line 43"/>
          <p:cNvSpPr>
            <a:spLocks noChangeShapeType="1"/>
          </p:cNvSpPr>
          <p:nvPr/>
        </p:nvSpPr>
        <p:spPr bwMode="auto">
          <a:xfrm>
            <a:off x="5948363" y="39465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0" name="Rectangle 44"/>
          <p:cNvSpPr>
            <a:spLocks noChangeArrowheads="1"/>
          </p:cNvSpPr>
          <p:nvPr/>
        </p:nvSpPr>
        <p:spPr bwMode="auto">
          <a:xfrm>
            <a:off x="5948363" y="39465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1" name="Rectangle 45"/>
          <p:cNvSpPr>
            <a:spLocks noChangeArrowheads="1"/>
          </p:cNvSpPr>
          <p:nvPr/>
        </p:nvSpPr>
        <p:spPr bwMode="auto">
          <a:xfrm>
            <a:off x="6735763" y="3946525"/>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2" name="Rectangle 46"/>
          <p:cNvSpPr>
            <a:spLocks noChangeArrowheads="1"/>
          </p:cNvSpPr>
          <p:nvPr/>
        </p:nvSpPr>
        <p:spPr bwMode="auto">
          <a:xfrm>
            <a:off x="2751138" y="2827338"/>
            <a:ext cx="20638" cy="41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3" name="Line 47"/>
          <p:cNvSpPr>
            <a:spLocks noChangeShapeType="1"/>
          </p:cNvSpPr>
          <p:nvPr/>
        </p:nvSpPr>
        <p:spPr bwMode="auto">
          <a:xfrm>
            <a:off x="6745288" y="4173537"/>
            <a:ext cx="0" cy="12366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4" name="Rectangle 48"/>
          <p:cNvSpPr>
            <a:spLocks noChangeArrowheads="1"/>
          </p:cNvSpPr>
          <p:nvPr/>
        </p:nvSpPr>
        <p:spPr bwMode="auto">
          <a:xfrm>
            <a:off x="6745288" y="4173537"/>
            <a:ext cx="9525" cy="12366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5" name="Line 49"/>
          <p:cNvSpPr>
            <a:spLocks noChangeShapeType="1"/>
          </p:cNvSpPr>
          <p:nvPr/>
        </p:nvSpPr>
        <p:spPr bwMode="auto">
          <a:xfrm>
            <a:off x="1168401" y="4173537"/>
            <a:ext cx="0" cy="12366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6" name="Rectangle 50"/>
          <p:cNvSpPr>
            <a:spLocks noChangeArrowheads="1"/>
          </p:cNvSpPr>
          <p:nvPr/>
        </p:nvSpPr>
        <p:spPr bwMode="auto">
          <a:xfrm>
            <a:off x="1168401" y="4173537"/>
            <a:ext cx="9525" cy="12366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7" name="Line 51"/>
          <p:cNvSpPr>
            <a:spLocks noChangeShapeType="1"/>
          </p:cNvSpPr>
          <p:nvPr/>
        </p:nvSpPr>
        <p:spPr bwMode="auto">
          <a:xfrm>
            <a:off x="1965326" y="4173537"/>
            <a:ext cx="0" cy="12366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8" name="Rectangle 52"/>
          <p:cNvSpPr>
            <a:spLocks noChangeArrowheads="1"/>
          </p:cNvSpPr>
          <p:nvPr/>
        </p:nvSpPr>
        <p:spPr bwMode="auto">
          <a:xfrm>
            <a:off x="1965326" y="4173537"/>
            <a:ext cx="9525" cy="12366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9" name="Line 53"/>
          <p:cNvSpPr>
            <a:spLocks noChangeShapeType="1"/>
          </p:cNvSpPr>
          <p:nvPr/>
        </p:nvSpPr>
        <p:spPr bwMode="auto">
          <a:xfrm>
            <a:off x="5151438" y="4173537"/>
            <a:ext cx="0" cy="12366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0" name="Rectangle 54"/>
          <p:cNvSpPr>
            <a:spLocks noChangeArrowheads="1"/>
          </p:cNvSpPr>
          <p:nvPr/>
        </p:nvSpPr>
        <p:spPr bwMode="auto">
          <a:xfrm>
            <a:off x="5151438" y="4173537"/>
            <a:ext cx="11113" cy="12366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1" name="Line 55"/>
          <p:cNvSpPr>
            <a:spLocks noChangeShapeType="1"/>
          </p:cNvSpPr>
          <p:nvPr/>
        </p:nvSpPr>
        <p:spPr bwMode="auto">
          <a:xfrm>
            <a:off x="5948363" y="4173537"/>
            <a:ext cx="0" cy="12366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2" name="Rectangle 56"/>
          <p:cNvSpPr>
            <a:spLocks noChangeArrowheads="1"/>
          </p:cNvSpPr>
          <p:nvPr/>
        </p:nvSpPr>
        <p:spPr bwMode="auto">
          <a:xfrm>
            <a:off x="5948363" y="4173537"/>
            <a:ext cx="9525" cy="12366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3" name="Rectangle 57"/>
          <p:cNvSpPr>
            <a:spLocks noChangeArrowheads="1"/>
          </p:cNvSpPr>
          <p:nvPr/>
        </p:nvSpPr>
        <p:spPr bwMode="auto">
          <a:xfrm>
            <a:off x="5151438" y="2579688"/>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4" name="Rectangle 58"/>
          <p:cNvSpPr>
            <a:spLocks noChangeArrowheads="1"/>
          </p:cNvSpPr>
          <p:nvPr/>
        </p:nvSpPr>
        <p:spPr bwMode="auto">
          <a:xfrm>
            <a:off x="5151438" y="2806700"/>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5" name="Rectangle 59"/>
          <p:cNvSpPr>
            <a:spLocks noChangeArrowheads="1"/>
          </p:cNvSpPr>
          <p:nvPr/>
        </p:nvSpPr>
        <p:spPr bwMode="auto">
          <a:xfrm>
            <a:off x="1177926" y="3925887"/>
            <a:ext cx="55768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6" name="Rectangle 60"/>
          <p:cNvSpPr>
            <a:spLocks noChangeArrowheads="1"/>
          </p:cNvSpPr>
          <p:nvPr/>
        </p:nvSpPr>
        <p:spPr bwMode="auto">
          <a:xfrm>
            <a:off x="1177926" y="4152900"/>
            <a:ext cx="55768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7" name="Line 61"/>
          <p:cNvSpPr>
            <a:spLocks noChangeShapeType="1"/>
          </p:cNvSpPr>
          <p:nvPr/>
        </p:nvSpPr>
        <p:spPr bwMode="auto">
          <a:xfrm>
            <a:off x="1177926" y="4368800"/>
            <a:ext cx="55768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8" name="Rectangle 62"/>
          <p:cNvSpPr>
            <a:spLocks noChangeArrowheads="1"/>
          </p:cNvSpPr>
          <p:nvPr/>
        </p:nvSpPr>
        <p:spPr bwMode="auto">
          <a:xfrm>
            <a:off x="1177926" y="4368800"/>
            <a:ext cx="557688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9" name="Line 63"/>
          <p:cNvSpPr>
            <a:spLocks noChangeShapeType="1"/>
          </p:cNvSpPr>
          <p:nvPr/>
        </p:nvSpPr>
        <p:spPr bwMode="auto">
          <a:xfrm>
            <a:off x="1177926" y="4575175"/>
            <a:ext cx="55768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0" name="Rectangle 64"/>
          <p:cNvSpPr>
            <a:spLocks noChangeArrowheads="1"/>
          </p:cNvSpPr>
          <p:nvPr/>
        </p:nvSpPr>
        <p:spPr bwMode="auto">
          <a:xfrm>
            <a:off x="1177926" y="4575175"/>
            <a:ext cx="557688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1" name="Line 65"/>
          <p:cNvSpPr>
            <a:spLocks noChangeShapeType="1"/>
          </p:cNvSpPr>
          <p:nvPr/>
        </p:nvSpPr>
        <p:spPr bwMode="auto">
          <a:xfrm>
            <a:off x="1177926" y="4781550"/>
            <a:ext cx="55768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2" name="Rectangle 66"/>
          <p:cNvSpPr>
            <a:spLocks noChangeArrowheads="1"/>
          </p:cNvSpPr>
          <p:nvPr/>
        </p:nvSpPr>
        <p:spPr bwMode="auto">
          <a:xfrm>
            <a:off x="1177926" y="4781550"/>
            <a:ext cx="557688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3" name="Line 67"/>
          <p:cNvSpPr>
            <a:spLocks noChangeShapeType="1"/>
          </p:cNvSpPr>
          <p:nvPr/>
        </p:nvSpPr>
        <p:spPr bwMode="auto">
          <a:xfrm>
            <a:off x="1177926" y="4987925"/>
            <a:ext cx="55768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4" name="Rectangle 68"/>
          <p:cNvSpPr>
            <a:spLocks noChangeArrowheads="1"/>
          </p:cNvSpPr>
          <p:nvPr/>
        </p:nvSpPr>
        <p:spPr bwMode="auto">
          <a:xfrm>
            <a:off x="1177926" y="4987925"/>
            <a:ext cx="557688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5" name="Line 69"/>
          <p:cNvSpPr>
            <a:spLocks noChangeShapeType="1"/>
          </p:cNvSpPr>
          <p:nvPr/>
        </p:nvSpPr>
        <p:spPr bwMode="auto">
          <a:xfrm>
            <a:off x="1177926" y="5194300"/>
            <a:ext cx="55768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6" name="Rectangle 70"/>
          <p:cNvSpPr>
            <a:spLocks noChangeArrowheads="1"/>
          </p:cNvSpPr>
          <p:nvPr/>
        </p:nvSpPr>
        <p:spPr bwMode="auto">
          <a:xfrm>
            <a:off x="1177926" y="5194300"/>
            <a:ext cx="557688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7" name="Line 71"/>
          <p:cNvSpPr>
            <a:spLocks noChangeShapeType="1"/>
          </p:cNvSpPr>
          <p:nvPr/>
        </p:nvSpPr>
        <p:spPr bwMode="auto">
          <a:xfrm>
            <a:off x="1177926" y="5400675"/>
            <a:ext cx="55768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8" name="Rectangle 72"/>
          <p:cNvSpPr>
            <a:spLocks noChangeArrowheads="1"/>
          </p:cNvSpPr>
          <p:nvPr/>
        </p:nvSpPr>
        <p:spPr bwMode="auto">
          <a:xfrm>
            <a:off x="1177926" y="5400675"/>
            <a:ext cx="557688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9" name="Chevron 98"/>
          <p:cNvSpPr/>
          <p:nvPr/>
        </p:nvSpPr>
        <p:spPr>
          <a:xfrm rot="5400000">
            <a:off x="4490243" y="2739232"/>
            <a:ext cx="433388" cy="12366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100" name="Rectangle 99"/>
          <p:cNvSpPr/>
          <p:nvPr/>
        </p:nvSpPr>
        <p:spPr>
          <a:xfrm>
            <a:off x="0" y="0"/>
            <a:ext cx="9144000" cy="3937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10-3 SOLUTION</a:t>
            </a:r>
            <a:endParaRPr lang="en-US" b="1" dirty="0">
              <a:solidFill>
                <a:prstClr val="white"/>
              </a:solidFill>
            </a:endParaRPr>
          </a:p>
        </p:txBody>
      </p:sp>
      <p:sp>
        <p:nvSpPr>
          <p:cNvPr id="101" name="Rounded Rectangle 100"/>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P2:  </a:t>
            </a:r>
            <a:r>
              <a:rPr lang="en-US" sz="1100" dirty="0">
                <a:solidFill>
                  <a:prstClr val="black"/>
                </a:solidFill>
                <a:latin typeface="Calibri"/>
                <a:cs typeface="+mn-cs"/>
              </a:rPr>
              <a:t>Account for asset disposal through discarding or selling an asset. </a:t>
            </a:r>
          </a:p>
        </p:txBody>
      </p:sp>
    </p:spTree>
    <p:extLst>
      <p:ext uri="{BB962C8B-B14F-4D97-AF65-F5344CB8AC3E}">
        <p14:creationId xmlns:p14="http://schemas.microsoft.com/office/powerpoint/2010/main" val="1213077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1"/>
                                        </p:tgtEl>
                                        <p:attrNameLst>
                                          <p:attrName>style.visibility</p:attrName>
                                        </p:attrNameLst>
                                      </p:cBhvr>
                                      <p:to>
                                        <p:strVal val="visible"/>
                                      </p:to>
                                    </p:set>
                                    <p:animEffect transition="in" filter="fade">
                                      <p:cBhvr>
                                        <p:cTn id="16" dur="500"/>
                                        <p:tgtEl>
                                          <p:spTgt spid="2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2"/>
                                        </p:tgtEl>
                                        <p:attrNameLst>
                                          <p:attrName>style.visibility</p:attrName>
                                        </p:attrNameLst>
                                      </p:cBhvr>
                                      <p:to>
                                        <p:strVal val="visible"/>
                                      </p:to>
                                    </p:set>
                                    <p:animEffect transition="in" filter="fade">
                                      <p:cBhvr>
                                        <p:cTn id="19" dur="500"/>
                                        <p:tgtEl>
                                          <p:spTgt spid="2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3"/>
                                        </p:tgtEl>
                                        <p:attrNameLst>
                                          <p:attrName>style.visibility</p:attrName>
                                        </p:attrNameLst>
                                      </p:cBhvr>
                                      <p:to>
                                        <p:strVal val="visible"/>
                                      </p:to>
                                    </p:set>
                                    <p:animEffect transition="in" filter="fade">
                                      <p:cBhvr>
                                        <p:cTn id="22" dur="500"/>
                                        <p:tgtEl>
                                          <p:spTgt spid="2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3"/>
                                        </p:tgtEl>
                                        <p:attrNameLst>
                                          <p:attrName>style.visibility</p:attrName>
                                        </p:attrNameLst>
                                      </p:cBhvr>
                                      <p:to>
                                        <p:strVal val="visible"/>
                                      </p:to>
                                    </p:set>
                                    <p:animEffect transition="in" filter="fade">
                                      <p:cBhvr>
                                        <p:cTn id="36" dur="500"/>
                                        <p:tgtEl>
                                          <p:spTgt spid="2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4"/>
                                        </p:tgtEl>
                                        <p:attrNameLst>
                                          <p:attrName>style.visibility</p:attrName>
                                        </p:attrNameLst>
                                      </p:cBhvr>
                                      <p:to>
                                        <p:strVal val="visible"/>
                                      </p:to>
                                    </p:set>
                                    <p:animEffect transition="in" filter="fade">
                                      <p:cBhvr>
                                        <p:cTn id="39" dur="500"/>
                                        <p:tgtEl>
                                          <p:spTgt spid="2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5"/>
                                        </p:tgtEl>
                                        <p:attrNameLst>
                                          <p:attrName>style.visibility</p:attrName>
                                        </p:attrNameLst>
                                      </p:cBhvr>
                                      <p:to>
                                        <p:strVal val="visible"/>
                                      </p:to>
                                    </p:set>
                                    <p:animEffect transition="in" filter="fade">
                                      <p:cBhvr>
                                        <p:cTn id="42" dur="500"/>
                                        <p:tgtEl>
                                          <p:spTgt spid="2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6"/>
                                        </p:tgtEl>
                                        <p:attrNameLst>
                                          <p:attrName>style.visibility</p:attrName>
                                        </p:attrNameLst>
                                      </p:cBhvr>
                                      <p:to>
                                        <p:strVal val="visible"/>
                                      </p:to>
                                    </p:set>
                                    <p:animEffect transition="in" filter="fade">
                                      <p:cBhvr>
                                        <p:cTn id="45" dur="500"/>
                                        <p:tgtEl>
                                          <p:spTgt spid="2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500"/>
                                        <p:tgtEl>
                                          <p:spTgt spid="2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8"/>
                                        </p:tgtEl>
                                        <p:attrNameLst>
                                          <p:attrName>style.visibility</p:attrName>
                                        </p:attrNameLst>
                                      </p:cBhvr>
                                      <p:to>
                                        <p:strVal val="visible"/>
                                      </p:to>
                                    </p:set>
                                    <p:animEffect transition="in" filter="fade">
                                      <p:cBhvr>
                                        <p:cTn id="51" dur="500"/>
                                        <p:tgtEl>
                                          <p:spTgt spid="2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9"/>
                                        </p:tgtEl>
                                        <p:attrNameLst>
                                          <p:attrName>style.visibility</p:attrName>
                                        </p:attrNameLst>
                                      </p:cBhvr>
                                      <p:to>
                                        <p:strVal val="visible"/>
                                      </p:to>
                                    </p:set>
                                    <p:animEffect transition="in" filter="fade">
                                      <p:cBhvr>
                                        <p:cTn id="54" dur="500"/>
                                        <p:tgtEl>
                                          <p:spTgt spid="2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5"/>
                                        </p:tgtEl>
                                        <p:attrNameLst>
                                          <p:attrName>style.visibility</p:attrName>
                                        </p:attrNameLst>
                                      </p:cBhvr>
                                      <p:to>
                                        <p:strVal val="visible"/>
                                      </p:to>
                                    </p:set>
                                    <p:animEffect transition="in" filter="fade">
                                      <p:cBhvr>
                                        <p:cTn id="57" dur="500"/>
                                        <p:tgtEl>
                                          <p:spTgt spid="25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500"/>
                                        <p:tgtEl>
                                          <p:spTgt spid="6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fade">
                                      <p:cBhvr>
                                        <p:cTn id="72" dur="500"/>
                                        <p:tgtEl>
                                          <p:spTgt spid="6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500"/>
                                        <p:tgtEl>
                                          <p:spTgt spid="7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500"/>
                                        <p:tgtEl>
                                          <p:spTgt spid="7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fade">
                                      <p:cBhvr>
                                        <p:cTn id="81" dur="500"/>
                                        <p:tgtEl>
                                          <p:spTgt spid="7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fade">
                                      <p:cBhvr>
                                        <p:cTn id="84" dur="500"/>
                                        <p:tgtEl>
                                          <p:spTgt spid="7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
                                        <p:tgtEl>
                                          <p:spTgt spid="7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fade">
                                      <p:cBhvr>
                                        <p:cTn id="96" dur="500"/>
                                        <p:tgtEl>
                                          <p:spTgt spid="7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fade">
                                      <p:cBhvr>
                                        <p:cTn id="99" dur="500"/>
                                        <p:tgtEl>
                                          <p:spTgt spid="7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fade">
                                      <p:cBhvr>
                                        <p:cTn id="102" dur="500"/>
                                        <p:tgtEl>
                                          <p:spTgt spid="8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fade">
                                      <p:cBhvr>
                                        <p:cTn id="105" dur="500"/>
                                        <p:tgtEl>
                                          <p:spTgt spid="8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500"/>
                                        <p:tgtEl>
                                          <p:spTgt spid="8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fade">
                                      <p:cBhvr>
                                        <p:cTn id="111" dur="500"/>
                                        <p:tgtEl>
                                          <p:spTgt spid="8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Effect transition="in" filter="fade">
                                      <p:cBhvr>
                                        <p:cTn id="114" dur="500"/>
                                        <p:tgtEl>
                                          <p:spTgt spid="8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Effect transition="in" filter="fade">
                                      <p:cBhvr>
                                        <p:cTn id="117" dur="500"/>
                                        <p:tgtEl>
                                          <p:spTgt spid="8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88"/>
                                        </p:tgtEl>
                                        <p:attrNameLst>
                                          <p:attrName>style.visibility</p:attrName>
                                        </p:attrNameLst>
                                      </p:cBhvr>
                                      <p:to>
                                        <p:strVal val="visible"/>
                                      </p:to>
                                    </p:set>
                                    <p:animEffect transition="in" filter="fade">
                                      <p:cBhvr>
                                        <p:cTn id="120" dur="500"/>
                                        <p:tgtEl>
                                          <p:spTgt spid="8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89"/>
                                        </p:tgtEl>
                                        <p:attrNameLst>
                                          <p:attrName>style.visibility</p:attrName>
                                        </p:attrNameLst>
                                      </p:cBhvr>
                                      <p:to>
                                        <p:strVal val="visible"/>
                                      </p:to>
                                    </p:set>
                                    <p:animEffect transition="in" filter="fade">
                                      <p:cBhvr>
                                        <p:cTn id="123" dur="500"/>
                                        <p:tgtEl>
                                          <p:spTgt spid="8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0"/>
                                        </p:tgtEl>
                                        <p:attrNameLst>
                                          <p:attrName>style.visibility</p:attrName>
                                        </p:attrNameLst>
                                      </p:cBhvr>
                                      <p:to>
                                        <p:strVal val="visible"/>
                                      </p:to>
                                    </p:set>
                                    <p:animEffect transition="in" filter="fade">
                                      <p:cBhvr>
                                        <p:cTn id="126" dur="500"/>
                                        <p:tgtEl>
                                          <p:spTgt spid="9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91"/>
                                        </p:tgtEl>
                                        <p:attrNameLst>
                                          <p:attrName>style.visibility</p:attrName>
                                        </p:attrNameLst>
                                      </p:cBhvr>
                                      <p:to>
                                        <p:strVal val="visible"/>
                                      </p:to>
                                    </p:set>
                                    <p:animEffect transition="in" filter="fade">
                                      <p:cBhvr>
                                        <p:cTn id="129" dur="500"/>
                                        <p:tgtEl>
                                          <p:spTgt spid="9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92"/>
                                        </p:tgtEl>
                                        <p:attrNameLst>
                                          <p:attrName>style.visibility</p:attrName>
                                        </p:attrNameLst>
                                      </p:cBhvr>
                                      <p:to>
                                        <p:strVal val="visible"/>
                                      </p:to>
                                    </p:set>
                                    <p:animEffect transition="in" filter="fade">
                                      <p:cBhvr>
                                        <p:cTn id="132" dur="500"/>
                                        <p:tgtEl>
                                          <p:spTgt spid="9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93"/>
                                        </p:tgtEl>
                                        <p:attrNameLst>
                                          <p:attrName>style.visibility</p:attrName>
                                        </p:attrNameLst>
                                      </p:cBhvr>
                                      <p:to>
                                        <p:strVal val="visible"/>
                                      </p:to>
                                    </p:set>
                                    <p:animEffect transition="in" filter="fade">
                                      <p:cBhvr>
                                        <p:cTn id="135" dur="500"/>
                                        <p:tgtEl>
                                          <p:spTgt spid="9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94"/>
                                        </p:tgtEl>
                                        <p:attrNameLst>
                                          <p:attrName>style.visibility</p:attrName>
                                        </p:attrNameLst>
                                      </p:cBhvr>
                                      <p:to>
                                        <p:strVal val="visible"/>
                                      </p:to>
                                    </p:set>
                                    <p:animEffect transition="in" filter="fade">
                                      <p:cBhvr>
                                        <p:cTn id="138" dur="500"/>
                                        <p:tgtEl>
                                          <p:spTgt spid="9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95"/>
                                        </p:tgtEl>
                                        <p:attrNameLst>
                                          <p:attrName>style.visibility</p:attrName>
                                        </p:attrNameLst>
                                      </p:cBhvr>
                                      <p:to>
                                        <p:strVal val="visible"/>
                                      </p:to>
                                    </p:set>
                                    <p:animEffect transition="in" filter="fade">
                                      <p:cBhvr>
                                        <p:cTn id="141" dur="500"/>
                                        <p:tgtEl>
                                          <p:spTgt spid="9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96"/>
                                        </p:tgtEl>
                                        <p:attrNameLst>
                                          <p:attrName>style.visibility</p:attrName>
                                        </p:attrNameLst>
                                      </p:cBhvr>
                                      <p:to>
                                        <p:strVal val="visible"/>
                                      </p:to>
                                    </p:set>
                                    <p:animEffect transition="in" filter="fade">
                                      <p:cBhvr>
                                        <p:cTn id="144" dur="500"/>
                                        <p:tgtEl>
                                          <p:spTgt spid="9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Effect transition="in" filter="fade">
                                      <p:cBhvr>
                                        <p:cTn id="147" dur="500"/>
                                        <p:tgtEl>
                                          <p:spTgt spid="9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98"/>
                                        </p:tgtEl>
                                        <p:attrNameLst>
                                          <p:attrName>style.visibility</p:attrName>
                                        </p:attrNameLst>
                                      </p:cBhvr>
                                      <p:to>
                                        <p:strVal val="visible"/>
                                      </p:to>
                                    </p:set>
                                    <p:animEffect transition="in" filter="fade">
                                      <p:cBhvr>
                                        <p:cTn id="150" dur="500"/>
                                        <p:tgtEl>
                                          <p:spTgt spid="98"/>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39"/>
                                        </p:tgtEl>
                                        <p:attrNameLst>
                                          <p:attrName>style.visibility</p:attrName>
                                        </p:attrNameLst>
                                      </p:cBhvr>
                                      <p:to>
                                        <p:strVal val="visible"/>
                                      </p:to>
                                    </p:set>
                                    <p:animEffect transition="in" filter="fade">
                                      <p:cBhvr>
                                        <p:cTn id="155" dur="500"/>
                                        <p:tgtEl>
                                          <p:spTgt spid="239"/>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40"/>
                                        </p:tgtEl>
                                        <p:attrNameLst>
                                          <p:attrName>style.visibility</p:attrName>
                                        </p:attrNameLst>
                                      </p:cBhvr>
                                      <p:to>
                                        <p:strVal val="visible"/>
                                      </p:to>
                                    </p:set>
                                    <p:animEffect transition="in" filter="fade">
                                      <p:cBhvr>
                                        <p:cTn id="158" dur="500"/>
                                        <p:tgtEl>
                                          <p:spTgt spid="240"/>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41"/>
                                        </p:tgtEl>
                                        <p:attrNameLst>
                                          <p:attrName>style.visibility</p:attrName>
                                        </p:attrNameLst>
                                      </p:cBhvr>
                                      <p:to>
                                        <p:strVal val="visible"/>
                                      </p:to>
                                    </p:set>
                                    <p:animEffect transition="in" filter="fade">
                                      <p:cBhvr>
                                        <p:cTn id="161" dur="500"/>
                                        <p:tgtEl>
                                          <p:spTgt spid="24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42"/>
                                        </p:tgtEl>
                                        <p:attrNameLst>
                                          <p:attrName>style.visibility</p:attrName>
                                        </p:attrNameLst>
                                      </p:cBhvr>
                                      <p:to>
                                        <p:strVal val="visible"/>
                                      </p:to>
                                    </p:set>
                                    <p:animEffect transition="in" filter="fade">
                                      <p:cBhvr>
                                        <p:cTn id="164" dur="500"/>
                                        <p:tgtEl>
                                          <p:spTgt spid="24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43"/>
                                        </p:tgtEl>
                                        <p:attrNameLst>
                                          <p:attrName>style.visibility</p:attrName>
                                        </p:attrNameLst>
                                      </p:cBhvr>
                                      <p:to>
                                        <p:strVal val="visible"/>
                                      </p:to>
                                    </p:set>
                                    <p:animEffect transition="in" filter="fade">
                                      <p:cBhvr>
                                        <p:cTn id="167" dur="500"/>
                                        <p:tgtEl>
                                          <p:spTgt spid="243"/>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22"/>
                                        </p:tgtEl>
                                        <p:attrNameLst>
                                          <p:attrName>style.visibility</p:attrName>
                                        </p:attrNameLst>
                                      </p:cBhvr>
                                      <p:to>
                                        <p:strVal val="visible"/>
                                      </p:to>
                                    </p:set>
                                    <p:animEffect transition="in" filter="fade">
                                      <p:cBhvr>
                                        <p:cTn id="172" dur="500"/>
                                        <p:tgtEl>
                                          <p:spTgt spid="2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9"/>
                                        </p:tgtEl>
                                        <p:attrNameLst>
                                          <p:attrName>style.visibility</p:attrName>
                                        </p:attrNameLst>
                                      </p:cBhvr>
                                      <p:to>
                                        <p:strVal val="visible"/>
                                      </p:to>
                                    </p:set>
                                    <p:animEffect transition="in" filter="fade">
                                      <p:cBhvr>
                                        <p:cTn id="175" dur="500"/>
                                        <p:tgtEl>
                                          <p:spTgt spid="29"/>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30"/>
                                        </p:tgtEl>
                                        <p:attrNameLst>
                                          <p:attrName>style.visibility</p:attrName>
                                        </p:attrNameLst>
                                      </p:cBhvr>
                                      <p:to>
                                        <p:strVal val="visible"/>
                                      </p:to>
                                    </p:set>
                                    <p:animEffect transition="in" filter="fade">
                                      <p:cBhvr>
                                        <p:cTn id="178" dur="500"/>
                                        <p:tgtEl>
                                          <p:spTgt spid="30"/>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44"/>
                                        </p:tgtEl>
                                        <p:attrNameLst>
                                          <p:attrName>style.visibility</p:attrName>
                                        </p:attrNameLst>
                                      </p:cBhvr>
                                      <p:to>
                                        <p:strVal val="visible"/>
                                      </p:to>
                                    </p:set>
                                    <p:animEffect transition="in" filter="fade">
                                      <p:cBhvr>
                                        <p:cTn id="181" dur="500"/>
                                        <p:tgtEl>
                                          <p:spTgt spid="244"/>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54"/>
                                        </p:tgtEl>
                                        <p:attrNameLst>
                                          <p:attrName>style.visibility</p:attrName>
                                        </p:attrNameLst>
                                      </p:cBhvr>
                                      <p:to>
                                        <p:strVal val="visible"/>
                                      </p:to>
                                    </p:set>
                                    <p:animEffect transition="in" filter="fade">
                                      <p:cBhvr>
                                        <p:cTn id="184" dur="500"/>
                                        <p:tgtEl>
                                          <p:spTgt spid="254"/>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83"/>
                                        </p:tgtEl>
                                        <p:attrNameLst>
                                          <p:attrName>style.visibility</p:attrName>
                                        </p:attrNameLst>
                                      </p:cBhvr>
                                      <p:to>
                                        <p:strVal val="visible"/>
                                      </p:to>
                                    </p:set>
                                    <p:animEffect transition="in" filter="fade">
                                      <p:cBhvr>
                                        <p:cTn id="187" dur="500"/>
                                        <p:tgtEl>
                                          <p:spTgt spid="83"/>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84"/>
                                        </p:tgtEl>
                                        <p:attrNameLst>
                                          <p:attrName>style.visibility</p:attrName>
                                        </p:attrNameLst>
                                      </p:cBhvr>
                                      <p:to>
                                        <p:strVal val="visible"/>
                                      </p:to>
                                    </p:set>
                                    <p:animEffect transition="in" filter="fade">
                                      <p:cBhvr>
                                        <p:cTn id="190" dur="500"/>
                                        <p:tgtEl>
                                          <p:spTgt spid="84"/>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1" fill="hold" grpId="0" nodeType="clickEffect">
                                  <p:stCondLst>
                                    <p:cond delay="0"/>
                                  </p:stCondLst>
                                  <p:childTnLst>
                                    <p:set>
                                      <p:cBhvr>
                                        <p:cTn id="194" dur="1" fill="hold">
                                          <p:stCondLst>
                                            <p:cond delay="0"/>
                                          </p:stCondLst>
                                        </p:cTn>
                                        <p:tgtEl>
                                          <p:spTgt spid="99"/>
                                        </p:tgtEl>
                                        <p:attrNameLst>
                                          <p:attrName>style.visibility</p:attrName>
                                        </p:attrNameLst>
                                      </p:cBhvr>
                                      <p:to>
                                        <p:strVal val="visible"/>
                                      </p:to>
                                    </p:set>
                                    <p:animEffect transition="in" filter="wipe(up)">
                                      <p:cBhvr>
                                        <p:cTn id="195" dur="500"/>
                                        <p:tgtEl>
                                          <p:spTgt spid="99"/>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250"/>
                                        </p:tgtEl>
                                        <p:attrNameLst>
                                          <p:attrName>style.visibility</p:attrName>
                                        </p:attrNameLst>
                                      </p:cBhvr>
                                      <p:to>
                                        <p:strVal val="visible"/>
                                      </p:to>
                                    </p:set>
                                    <p:animEffect transition="in" filter="fade">
                                      <p:cBhvr>
                                        <p:cTn id="200"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3" grpId="0" animBg="1"/>
      <p:bldP spid="27" grpId="0"/>
      <p:bldP spid="28" grpId="0"/>
      <p:bldP spid="29" grpId="0"/>
      <p:bldP spid="30" grpId="0"/>
      <p:bldP spid="31" grpId="0"/>
      <p:bldP spid="233" grpId="0"/>
      <p:bldP spid="234" grpId="0"/>
      <p:bldP spid="235" grpId="0"/>
      <p:bldP spid="236" grpId="0"/>
      <p:bldP spid="237" grpId="0"/>
      <p:bldP spid="238" grpId="0"/>
      <p:bldP spid="239" grpId="0"/>
      <p:bldP spid="240" grpId="0"/>
      <p:bldP spid="241" grpId="0"/>
      <p:bldP spid="242" grpId="0"/>
      <p:bldP spid="243" grpId="0"/>
      <p:bldP spid="244" grpId="0"/>
      <p:bldP spid="249" grpId="0"/>
      <p:bldP spid="250" grpId="0"/>
      <p:bldP spid="251" grpId="0"/>
      <p:bldP spid="252" grpId="0" animBg="1"/>
      <p:bldP spid="253" grpId="0" animBg="1"/>
      <p:bldP spid="254" grpId="0" animBg="1"/>
      <p:bldP spid="255"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393699"/>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5"/>
          <p:cNvSpPr>
            <a:spLocks noChangeArrowheads="1"/>
          </p:cNvSpPr>
          <p:nvPr/>
        </p:nvSpPr>
        <p:spPr bwMode="auto">
          <a:xfrm>
            <a:off x="1168401" y="569912"/>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
          <p:cNvSpPr>
            <a:spLocks noChangeArrowheads="1"/>
          </p:cNvSpPr>
          <p:nvPr/>
        </p:nvSpPr>
        <p:spPr bwMode="auto">
          <a:xfrm>
            <a:off x="5151438" y="569912"/>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 name="Rectangle 8"/>
          <p:cNvSpPr>
            <a:spLocks noChangeArrowheads="1"/>
          </p:cNvSpPr>
          <p:nvPr/>
        </p:nvSpPr>
        <p:spPr bwMode="auto">
          <a:xfrm>
            <a:off x="835026" y="1744663"/>
            <a:ext cx="3540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  The company sold the machine for $80 cash.</a:t>
            </a:r>
            <a:endParaRPr lang="en-US">
              <a:solidFill>
                <a:prstClr val="black"/>
              </a:solidFill>
              <a:cs typeface="+mn-cs"/>
            </a:endParaRPr>
          </a:p>
        </p:txBody>
      </p:sp>
      <p:sp>
        <p:nvSpPr>
          <p:cNvPr id="25" name="Rectangle 9"/>
          <p:cNvSpPr>
            <a:spLocks noChangeArrowheads="1"/>
          </p:cNvSpPr>
          <p:nvPr/>
        </p:nvSpPr>
        <p:spPr bwMode="auto">
          <a:xfrm>
            <a:off x="835026" y="2032000"/>
            <a:ext cx="3621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  The company sold the machine for $100 cash.</a:t>
            </a:r>
            <a:endParaRPr lang="en-US">
              <a:solidFill>
                <a:prstClr val="black"/>
              </a:solidFill>
              <a:cs typeface="+mn-cs"/>
            </a:endParaRPr>
          </a:p>
        </p:txBody>
      </p:sp>
      <p:sp>
        <p:nvSpPr>
          <p:cNvPr id="26" name="Rectangle 10"/>
          <p:cNvSpPr>
            <a:spLocks noChangeArrowheads="1"/>
          </p:cNvSpPr>
          <p:nvPr/>
        </p:nvSpPr>
        <p:spPr bwMode="auto">
          <a:xfrm>
            <a:off x="835026" y="2320925"/>
            <a:ext cx="3630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  The company sold the machine for $110 cash.</a:t>
            </a:r>
            <a:endParaRPr lang="en-US">
              <a:solidFill>
                <a:prstClr val="black"/>
              </a:solidFill>
              <a:cs typeface="+mn-cs"/>
            </a:endParaRPr>
          </a:p>
        </p:txBody>
      </p:sp>
      <p:sp>
        <p:nvSpPr>
          <p:cNvPr id="27" name="Rectangle 11"/>
          <p:cNvSpPr>
            <a:spLocks noChangeArrowheads="1"/>
          </p:cNvSpPr>
          <p:nvPr/>
        </p:nvSpPr>
        <p:spPr bwMode="auto">
          <a:xfrm>
            <a:off x="1208088" y="817562"/>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Cost</a:t>
            </a:r>
            <a:endParaRPr lang="en-US">
              <a:solidFill>
                <a:prstClr val="black"/>
              </a:solidFill>
              <a:cs typeface="+mn-cs"/>
            </a:endParaRPr>
          </a:p>
        </p:txBody>
      </p:sp>
      <p:sp>
        <p:nvSpPr>
          <p:cNvPr id="28" name="Rectangle 12"/>
          <p:cNvSpPr>
            <a:spLocks noChangeArrowheads="1"/>
          </p:cNvSpPr>
          <p:nvPr/>
        </p:nvSpPr>
        <p:spPr bwMode="auto">
          <a:xfrm>
            <a:off x="2317751" y="8175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500</a:t>
            </a:r>
            <a:endParaRPr lang="en-US">
              <a:solidFill>
                <a:prstClr val="black"/>
              </a:solidFill>
              <a:cs typeface="+mn-cs"/>
            </a:endParaRPr>
          </a:p>
        </p:txBody>
      </p:sp>
      <p:sp>
        <p:nvSpPr>
          <p:cNvPr id="29" name="Rectangle 13"/>
          <p:cNvSpPr>
            <a:spLocks noChangeArrowheads="1"/>
          </p:cNvSpPr>
          <p:nvPr/>
        </p:nvSpPr>
        <p:spPr bwMode="auto">
          <a:xfrm>
            <a:off x="6877051" y="817562"/>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To date</a:t>
            </a:r>
            <a:endParaRPr lang="en-US">
              <a:solidFill>
                <a:prstClr val="black"/>
              </a:solidFill>
              <a:cs typeface="+mn-cs"/>
            </a:endParaRPr>
          </a:p>
        </p:txBody>
      </p:sp>
      <p:sp>
        <p:nvSpPr>
          <p:cNvPr id="30" name="Rectangle 14"/>
          <p:cNvSpPr>
            <a:spLocks noChangeArrowheads="1"/>
          </p:cNvSpPr>
          <p:nvPr/>
        </p:nvSpPr>
        <p:spPr bwMode="auto">
          <a:xfrm>
            <a:off x="7985126" y="8175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44" name="Rectangle 27"/>
          <p:cNvSpPr>
            <a:spLocks noChangeArrowheads="1"/>
          </p:cNvSpPr>
          <p:nvPr/>
        </p:nvSpPr>
        <p:spPr bwMode="auto">
          <a:xfrm>
            <a:off x="5353051" y="590549"/>
            <a:ext cx="2914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Accumulated Depreciation - Machine</a:t>
            </a:r>
            <a:endParaRPr lang="en-US">
              <a:solidFill>
                <a:prstClr val="black"/>
              </a:solidFill>
              <a:cs typeface="+mn-cs"/>
            </a:endParaRPr>
          </a:p>
        </p:txBody>
      </p:sp>
      <p:sp>
        <p:nvSpPr>
          <p:cNvPr id="247" name="Rectangle 30"/>
          <p:cNvSpPr>
            <a:spLocks noChangeArrowheads="1"/>
          </p:cNvSpPr>
          <p:nvPr/>
        </p:nvSpPr>
        <p:spPr bwMode="auto">
          <a:xfrm>
            <a:off x="835026" y="1249363"/>
            <a:ext cx="7562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  The machine needed extensive repairs, and it was not worth repairing. The company disposed of the </a:t>
            </a:r>
            <a:endParaRPr lang="en-US">
              <a:solidFill>
                <a:prstClr val="black"/>
              </a:solidFill>
              <a:cs typeface="+mn-cs"/>
            </a:endParaRPr>
          </a:p>
        </p:txBody>
      </p:sp>
      <p:sp>
        <p:nvSpPr>
          <p:cNvPr id="248" name="Rectangle 31"/>
          <p:cNvSpPr>
            <a:spLocks noChangeArrowheads="1"/>
          </p:cNvSpPr>
          <p:nvPr/>
        </p:nvSpPr>
        <p:spPr bwMode="auto">
          <a:xfrm>
            <a:off x="835026" y="1444625"/>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machine, receiving nothing in return.</a:t>
            </a:r>
            <a:endParaRPr lang="en-US">
              <a:solidFill>
                <a:prstClr val="black"/>
              </a:solidFill>
              <a:cs typeface="+mn-cs"/>
            </a:endParaRPr>
          </a:p>
        </p:txBody>
      </p:sp>
      <p:sp>
        <p:nvSpPr>
          <p:cNvPr id="250" name="Rectangle 33"/>
          <p:cNvSpPr>
            <a:spLocks noChangeArrowheads="1"/>
          </p:cNvSpPr>
          <p:nvPr/>
        </p:nvSpPr>
        <p:spPr bwMode="auto">
          <a:xfrm>
            <a:off x="4052888" y="990600"/>
            <a:ext cx="1503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FF0000"/>
                </a:solidFill>
                <a:cs typeface="+mn-cs"/>
              </a:rPr>
              <a:t>Book Value = $100</a:t>
            </a:r>
            <a:endParaRPr lang="en-US" dirty="0">
              <a:solidFill>
                <a:prstClr val="black"/>
              </a:solidFill>
              <a:cs typeface="+mn-cs"/>
            </a:endParaRPr>
          </a:p>
        </p:txBody>
      </p:sp>
      <p:sp>
        <p:nvSpPr>
          <p:cNvPr id="251" name="Rectangle 34"/>
          <p:cNvSpPr>
            <a:spLocks noChangeArrowheads="1"/>
          </p:cNvSpPr>
          <p:nvPr/>
        </p:nvSpPr>
        <p:spPr bwMode="auto">
          <a:xfrm>
            <a:off x="2449513" y="590549"/>
            <a:ext cx="725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Machine</a:t>
            </a:r>
            <a:endParaRPr lang="en-US">
              <a:solidFill>
                <a:prstClr val="black"/>
              </a:solidFill>
              <a:cs typeface="+mn-cs"/>
            </a:endParaRPr>
          </a:p>
        </p:txBody>
      </p:sp>
      <p:sp>
        <p:nvSpPr>
          <p:cNvPr id="252" name="Rectangle 35"/>
          <p:cNvSpPr>
            <a:spLocks noChangeArrowheads="1"/>
          </p:cNvSpPr>
          <p:nvPr/>
        </p:nvSpPr>
        <p:spPr bwMode="auto">
          <a:xfrm>
            <a:off x="1168401" y="560387"/>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3" name="Rectangle 36"/>
          <p:cNvSpPr>
            <a:spLocks noChangeArrowheads="1"/>
          </p:cNvSpPr>
          <p:nvPr/>
        </p:nvSpPr>
        <p:spPr bwMode="auto">
          <a:xfrm>
            <a:off x="1168401" y="787399"/>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4" name="Rectangle 37"/>
          <p:cNvSpPr>
            <a:spLocks noChangeArrowheads="1"/>
          </p:cNvSpPr>
          <p:nvPr/>
        </p:nvSpPr>
        <p:spPr bwMode="auto">
          <a:xfrm>
            <a:off x="6735763" y="808037"/>
            <a:ext cx="19050" cy="41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2" name="Rectangle 46"/>
          <p:cNvSpPr>
            <a:spLocks noChangeArrowheads="1"/>
          </p:cNvSpPr>
          <p:nvPr/>
        </p:nvSpPr>
        <p:spPr bwMode="auto">
          <a:xfrm>
            <a:off x="2751138" y="808037"/>
            <a:ext cx="20638" cy="41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3" name="Rectangle 57"/>
          <p:cNvSpPr>
            <a:spLocks noChangeArrowheads="1"/>
          </p:cNvSpPr>
          <p:nvPr/>
        </p:nvSpPr>
        <p:spPr bwMode="auto">
          <a:xfrm>
            <a:off x="5151438" y="560387"/>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4" name="Rectangle 58"/>
          <p:cNvSpPr>
            <a:spLocks noChangeArrowheads="1"/>
          </p:cNvSpPr>
          <p:nvPr/>
        </p:nvSpPr>
        <p:spPr bwMode="auto">
          <a:xfrm>
            <a:off x="5151438" y="787399"/>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 name="AutoShape 81"/>
          <p:cNvSpPr>
            <a:spLocks noChangeAspect="1" noChangeArrowheads="1" noTextEdit="1"/>
          </p:cNvSpPr>
          <p:nvPr/>
        </p:nvSpPr>
        <p:spPr bwMode="auto">
          <a:xfrm>
            <a:off x="1776413" y="2790825"/>
            <a:ext cx="55911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 name="Rectangle 83"/>
          <p:cNvSpPr>
            <a:spLocks noChangeArrowheads="1"/>
          </p:cNvSpPr>
          <p:nvPr/>
        </p:nvSpPr>
        <p:spPr bwMode="auto">
          <a:xfrm>
            <a:off x="1776413" y="2790825"/>
            <a:ext cx="55911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 name="Rectangle 84"/>
          <p:cNvSpPr>
            <a:spLocks noChangeArrowheads="1"/>
          </p:cNvSpPr>
          <p:nvPr/>
        </p:nvSpPr>
        <p:spPr bwMode="auto">
          <a:xfrm>
            <a:off x="5791200" y="2811463"/>
            <a:ext cx="5048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Debit</a:t>
            </a:r>
            <a:endParaRPr lang="en-US" dirty="0">
              <a:solidFill>
                <a:prstClr val="black"/>
              </a:solidFill>
              <a:cs typeface="+mn-cs"/>
            </a:endParaRPr>
          </a:p>
        </p:txBody>
      </p:sp>
      <p:sp>
        <p:nvSpPr>
          <p:cNvPr id="284" name="Rectangle 85"/>
          <p:cNvSpPr>
            <a:spLocks noChangeArrowheads="1"/>
          </p:cNvSpPr>
          <p:nvPr/>
        </p:nvSpPr>
        <p:spPr bwMode="auto">
          <a:xfrm>
            <a:off x="6731001" y="2811463"/>
            <a:ext cx="574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86" name="Rectangle 87"/>
          <p:cNvSpPr>
            <a:spLocks noChangeArrowheads="1"/>
          </p:cNvSpPr>
          <p:nvPr/>
        </p:nvSpPr>
        <p:spPr bwMode="auto">
          <a:xfrm>
            <a:off x="2663826" y="3040063"/>
            <a:ext cx="4746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Cash</a:t>
            </a:r>
            <a:endParaRPr lang="en-US" dirty="0">
              <a:solidFill>
                <a:prstClr val="black"/>
              </a:solidFill>
              <a:cs typeface="+mn-cs"/>
            </a:endParaRPr>
          </a:p>
        </p:txBody>
      </p:sp>
      <p:sp>
        <p:nvSpPr>
          <p:cNvPr id="287" name="Rectangle 88"/>
          <p:cNvSpPr>
            <a:spLocks noChangeArrowheads="1"/>
          </p:cNvSpPr>
          <p:nvPr/>
        </p:nvSpPr>
        <p:spPr bwMode="auto">
          <a:xfrm>
            <a:off x="5638800" y="3040063"/>
            <a:ext cx="5017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 rec’d</a:t>
            </a:r>
            <a:endParaRPr lang="en-US" dirty="0">
              <a:solidFill>
                <a:prstClr val="black"/>
              </a:solidFill>
              <a:cs typeface="+mn-cs"/>
            </a:endParaRPr>
          </a:p>
        </p:txBody>
      </p:sp>
      <p:sp>
        <p:nvSpPr>
          <p:cNvPr id="288" name="Rectangle 89"/>
          <p:cNvSpPr>
            <a:spLocks noChangeArrowheads="1"/>
          </p:cNvSpPr>
          <p:nvPr/>
        </p:nvSpPr>
        <p:spPr bwMode="auto">
          <a:xfrm>
            <a:off x="2663826" y="3248025"/>
            <a:ext cx="1917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Loss on sale of machine</a:t>
            </a:r>
            <a:endParaRPr lang="en-US">
              <a:solidFill>
                <a:prstClr val="black"/>
              </a:solidFill>
              <a:cs typeface="+mn-cs"/>
            </a:endParaRPr>
          </a:p>
        </p:txBody>
      </p:sp>
      <p:sp>
        <p:nvSpPr>
          <p:cNvPr id="289" name="Rectangle 90"/>
          <p:cNvSpPr>
            <a:spLocks noChangeArrowheads="1"/>
          </p:cNvSpPr>
          <p:nvPr/>
        </p:nvSpPr>
        <p:spPr bwMode="auto">
          <a:xfrm>
            <a:off x="5638800" y="3248025"/>
            <a:ext cx="8015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Cash &lt; BV</a:t>
            </a:r>
            <a:endParaRPr lang="en-US" dirty="0">
              <a:solidFill>
                <a:prstClr val="black"/>
              </a:solidFill>
              <a:cs typeface="+mn-cs"/>
            </a:endParaRPr>
          </a:p>
        </p:txBody>
      </p:sp>
      <p:sp>
        <p:nvSpPr>
          <p:cNvPr id="290" name="Rectangle 91"/>
          <p:cNvSpPr>
            <a:spLocks noChangeArrowheads="1"/>
          </p:cNvSpPr>
          <p:nvPr/>
        </p:nvSpPr>
        <p:spPr bwMode="auto">
          <a:xfrm>
            <a:off x="2663826" y="3454400"/>
            <a:ext cx="28654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Accumulated Depreciation - Machine</a:t>
            </a:r>
            <a:endParaRPr lang="en-US">
              <a:solidFill>
                <a:prstClr val="black"/>
              </a:solidFill>
              <a:cs typeface="+mn-cs"/>
            </a:endParaRPr>
          </a:p>
        </p:txBody>
      </p:sp>
      <p:sp>
        <p:nvSpPr>
          <p:cNvPr id="291" name="Rectangle 92"/>
          <p:cNvSpPr>
            <a:spLocks noChangeArrowheads="1"/>
          </p:cNvSpPr>
          <p:nvPr/>
        </p:nvSpPr>
        <p:spPr bwMode="auto">
          <a:xfrm>
            <a:off x="5638800" y="3454400"/>
            <a:ext cx="6508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 to date</a:t>
            </a:r>
            <a:endParaRPr lang="en-US" dirty="0">
              <a:solidFill>
                <a:prstClr val="black"/>
              </a:solidFill>
              <a:cs typeface="+mn-cs"/>
            </a:endParaRPr>
          </a:p>
        </p:txBody>
      </p:sp>
      <p:sp>
        <p:nvSpPr>
          <p:cNvPr id="292" name="Rectangle 93"/>
          <p:cNvSpPr>
            <a:spLocks noChangeArrowheads="1"/>
          </p:cNvSpPr>
          <p:nvPr/>
        </p:nvSpPr>
        <p:spPr bwMode="auto">
          <a:xfrm>
            <a:off x="2936876" y="3662363"/>
            <a:ext cx="715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Machine</a:t>
            </a:r>
            <a:endParaRPr lang="en-US" dirty="0">
              <a:solidFill>
                <a:prstClr val="black"/>
              </a:solidFill>
              <a:cs typeface="+mn-cs"/>
            </a:endParaRPr>
          </a:p>
        </p:txBody>
      </p:sp>
      <p:sp>
        <p:nvSpPr>
          <p:cNvPr id="293" name="Rectangle 94"/>
          <p:cNvSpPr>
            <a:spLocks noChangeArrowheads="1"/>
          </p:cNvSpPr>
          <p:nvPr/>
        </p:nvSpPr>
        <p:spPr bwMode="auto">
          <a:xfrm>
            <a:off x="6513699" y="3662363"/>
            <a:ext cx="34304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Cost</a:t>
            </a:r>
            <a:endParaRPr lang="en-US" dirty="0">
              <a:solidFill>
                <a:prstClr val="black"/>
              </a:solidFill>
              <a:cs typeface="+mn-cs"/>
            </a:endParaRPr>
          </a:p>
        </p:txBody>
      </p:sp>
      <p:sp>
        <p:nvSpPr>
          <p:cNvPr id="294" name="Rectangle 95"/>
          <p:cNvSpPr>
            <a:spLocks noChangeArrowheads="1"/>
          </p:cNvSpPr>
          <p:nvPr/>
        </p:nvSpPr>
        <p:spPr bwMode="auto">
          <a:xfrm>
            <a:off x="2936876" y="3870325"/>
            <a:ext cx="1917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Gain on sale of machine</a:t>
            </a:r>
            <a:endParaRPr lang="en-US">
              <a:solidFill>
                <a:prstClr val="black"/>
              </a:solidFill>
              <a:cs typeface="+mn-cs"/>
            </a:endParaRPr>
          </a:p>
        </p:txBody>
      </p:sp>
      <p:sp>
        <p:nvSpPr>
          <p:cNvPr id="295" name="Rectangle 96"/>
          <p:cNvSpPr>
            <a:spLocks noChangeArrowheads="1"/>
          </p:cNvSpPr>
          <p:nvPr/>
        </p:nvSpPr>
        <p:spPr bwMode="auto">
          <a:xfrm>
            <a:off x="6513699" y="3870325"/>
            <a:ext cx="8015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Cash &gt; BV</a:t>
            </a:r>
            <a:endParaRPr lang="en-US" dirty="0">
              <a:solidFill>
                <a:prstClr val="black"/>
              </a:solidFill>
              <a:cs typeface="+mn-cs"/>
            </a:endParaRPr>
          </a:p>
        </p:txBody>
      </p:sp>
      <p:sp>
        <p:nvSpPr>
          <p:cNvPr id="296" name="Rectangle 97"/>
          <p:cNvSpPr>
            <a:spLocks noChangeArrowheads="1"/>
          </p:cNvSpPr>
          <p:nvPr/>
        </p:nvSpPr>
        <p:spPr bwMode="auto">
          <a:xfrm>
            <a:off x="3582988" y="2811463"/>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97" name="Rectangle 98"/>
          <p:cNvSpPr>
            <a:spLocks noChangeArrowheads="1"/>
          </p:cNvSpPr>
          <p:nvPr/>
        </p:nvSpPr>
        <p:spPr bwMode="auto">
          <a:xfrm>
            <a:off x="1766888" y="27813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8" name="Line 99"/>
          <p:cNvSpPr>
            <a:spLocks noChangeShapeType="1"/>
          </p:cNvSpPr>
          <p:nvPr/>
        </p:nvSpPr>
        <p:spPr bwMode="auto">
          <a:xfrm>
            <a:off x="2573338" y="28019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9" name="Rectangle 100"/>
          <p:cNvSpPr>
            <a:spLocks noChangeArrowheads="1"/>
          </p:cNvSpPr>
          <p:nvPr/>
        </p:nvSpPr>
        <p:spPr bwMode="auto">
          <a:xfrm>
            <a:off x="2573338" y="28019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0" name="Line 101"/>
          <p:cNvSpPr>
            <a:spLocks noChangeShapeType="1"/>
          </p:cNvSpPr>
          <p:nvPr/>
        </p:nvSpPr>
        <p:spPr bwMode="auto">
          <a:xfrm>
            <a:off x="5762626" y="28019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1" name="Rectangle 102"/>
          <p:cNvSpPr>
            <a:spLocks noChangeArrowheads="1"/>
          </p:cNvSpPr>
          <p:nvPr/>
        </p:nvSpPr>
        <p:spPr bwMode="auto">
          <a:xfrm>
            <a:off x="5762626" y="28019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2" name="Line 103"/>
          <p:cNvSpPr>
            <a:spLocks noChangeShapeType="1"/>
          </p:cNvSpPr>
          <p:nvPr/>
        </p:nvSpPr>
        <p:spPr bwMode="auto">
          <a:xfrm>
            <a:off x="6559551" y="28019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3" name="Rectangle 104"/>
          <p:cNvSpPr>
            <a:spLocks noChangeArrowheads="1"/>
          </p:cNvSpPr>
          <p:nvPr/>
        </p:nvSpPr>
        <p:spPr bwMode="auto">
          <a:xfrm>
            <a:off x="6559551" y="28019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4" name="Rectangle 105"/>
          <p:cNvSpPr>
            <a:spLocks noChangeArrowheads="1"/>
          </p:cNvSpPr>
          <p:nvPr/>
        </p:nvSpPr>
        <p:spPr bwMode="auto">
          <a:xfrm>
            <a:off x="7346951" y="2801938"/>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5" name="Line 106"/>
          <p:cNvSpPr>
            <a:spLocks noChangeShapeType="1"/>
          </p:cNvSpPr>
          <p:nvPr/>
        </p:nvSpPr>
        <p:spPr bwMode="auto">
          <a:xfrm>
            <a:off x="1776413" y="3028950"/>
            <a:ext cx="0" cy="10382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6" name="Rectangle 107"/>
          <p:cNvSpPr>
            <a:spLocks noChangeArrowheads="1"/>
          </p:cNvSpPr>
          <p:nvPr/>
        </p:nvSpPr>
        <p:spPr bwMode="auto">
          <a:xfrm>
            <a:off x="1776413" y="3028950"/>
            <a:ext cx="9525" cy="10382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7" name="Line 108"/>
          <p:cNvSpPr>
            <a:spLocks noChangeShapeType="1"/>
          </p:cNvSpPr>
          <p:nvPr/>
        </p:nvSpPr>
        <p:spPr bwMode="auto">
          <a:xfrm>
            <a:off x="2573338" y="3028950"/>
            <a:ext cx="0" cy="10382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8" name="Rectangle 109"/>
          <p:cNvSpPr>
            <a:spLocks noChangeArrowheads="1"/>
          </p:cNvSpPr>
          <p:nvPr/>
        </p:nvSpPr>
        <p:spPr bwMode="auto">
          <a:xfrm>
            <a:off x="2573338" y="3028950"/>
            <a:ext cx="11113" cy="10382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9" name="Line 110"/>
          <p:cNvSpPr>
            <a:spLocks noChangeShapeType="1"/>
          </p:cNvSpPr>
          <p:nvPr/>
        </p:nvSpPr>
        <p:spPr bwMode="auto">
          <a:xfrm>
            <a:off x="5562600" y="3028950"/>
            <a:ext cx="0" cy="10382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0" name="Rectangle 111"/>
          <p:cNvSpPr>
            <a:spLocks noChangeArrowheads="1"/>
          </p:cNvSpPr>
          <p:nvPr/>
        </p:nvSpPr>
        <p:spPr bwMode="auto">
          <a:xfrm>
            <a:off x="5562600" y="3028950"/>
            <a:ext cx="9525" cy="10382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1" name="Line 112"/>
          <p:cNvSpPr>
            <a:spLocks noChangeShapeType="1"/>
          </p:cNvSpPr>
          <p:nvPr/>
        </p:nvSpPr>
        <p:spPr bwMode="auto">
          <a:xfrm>
            <a:off x="6477000" y="3028950"/>
            <a:ext cx="0" cy="10382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2" name="Rectangle 113"/>
          <p:cNvSpPr>
            <a:spLocks noChangeArrowheads="1"/>
          </p:cNvSpPr>
          <p:nvPr/>
        </p:nvSpPr>
        <p:spPr bwMode="auto">
          <a:xfrm>
            <a:off x="6477000" y="3028950"/>
            <a:ext cx="11113" cy="10382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3" name="Line 114"/>
          <p:cNvSpPr>
            <a:spLocks noChangeShapeType="1"/>
          </p:cNvSpPr>
          <p:nvPr/>
        </p:nvSpPr>
        <p:spPr bwMode="auto">
          <a:xfrm>
            <a:off x="7358063" y="3028950"/>
            <a:ext cx="0" cy="10382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4" name="Rectangle 115"/>
          <p:cNvSpPr>
            <a:spLocks noChangeArrowheads="1"/>
          </p:cNvSpPr>
          <p:nvPr/>
        </p:nvSpPr>
        <p:spPr bwMode="auto">
          <a:xfrm>
            <a:off x="7358063" y="3028950"/>
            <a:ext cx="9525" cy="10382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5" name="Rectangle 116"/>
          <p:cNvSpPr>
            <a:spLocks noChangeArrowheads="1"/>
          </p:cNvSpPr>
          <p:nvPr/>
        </p:nvSpPr>
        <p:spPr bwMode="auto">
          <a:xfrm>
            <a:off x="1785938" y="2781300"/>
            <a:ext cx="55816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6" name="Rectangle 117"/>
          <p:cNvSpPr>
            <a:spLocks noChangeArrowheads="1"/>
          </p:cNvSpPr>
          <p:nvPr/>
        </p:nvSpPr>
        <p:spPr bwMode="auto">
          <a:xfrm>
            <a:off x="1785938" y="3008313"/>
            <a:ext cx="55816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7" name="Line 118"/>
          <p:cNvSpPr>
            <a:spLocks noChangeShapeType="1"/>
          </p:cNvSpPr>
          <p:nvPr/>
        </p:nvSpPr>
        <p:spPr bwMode="auto">
          <a:xfrm>
            <a:off x="1785938" y="322738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8" name="Rectangle 119"/>
          <p:cNvSpPr>
            <a:spLocks noChangeArrowheads="1"/>
          </p:cNvSpPr>
          <p:nvPr/>
        </p:nvSpPr>
        <p:spPr bwMode="auto">
          <a:xfrm>
            <a:off x="1785938" y="3227388"/>
            <a:ext cx="55816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9" name="Line 120"/>
          <p:cNvSpPr>
            <a:spLocks noChangeShapeType="1"/>
          </p:cNvSpPr>
          <p:nvPr/>
        </p:nvSpPr>
        <p:spPr bwMode="auto">
          <a:xfrm>
            <a:off x="1785938" y="3433763"/>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0" name="Rectangle 121"/>
          <p:cNvSpPr>
            <a:spLocks noChangeArrowheads="1"/>
          </p:cNvSpPr>
          <p:nvPr/>
        </p:nvSpPr>
        <p:spPr bwMode="auto">
          <a:xfrm>
            <a:off x="1785938" y="3433763"/>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1" name="Line 122"/>
          <p:cNvSpPr>
            <a:spLocks noChangeShapeType="1"/>
          </p:cNvSpPr>
          <p:nvPr/>
        </p:nvSpPr>
        <p:spPr bwMode="auto">
          <a:xfrm>
            <a:off x="1785938" y="3641725"/>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2" name="Rectangle 123"/>
          <p:cNvSpPr>
            <a:spLocks noChangeArrowheads="1"/>
          </p:cNvSpPr>
          <p:nvPr/>
        </p:nvSpPr>
        <p:spPr bwMode="auto">
          <a:xfrm>
            <a:off x="1785938" y="3641725"/>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3" name="Line 124"/>
          <p:cNvSpPr>
            <a:spLocks noChangeShapeType="1"/>
          </p:cNvSpPr>
          <p:nvPr/>
        </p:nvSpPr>
        <p:spPr bwMode="auto">
          <a:xfrm>
            <a:off x="1785938" y="384968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4" name="Rectangle 125"/>
          <p:cNvSpPr>
            <a:spLocks noChangeArrowheads="1"/>
          </p:cNvSpPr>
          <p:nvPr/>
        </p:nvSpPr>
        <p:spPr bwMode="auto">
          <a:xfrm>
            <a:off x="1785938" y="3849688"/>
            <a:ext cx="55816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5" name="Line 126"/>
          <p:cNvSpPr>
            <a:spLocks noChangeShapeType="1"/>
          </p:cNvSpPr>
          <p:nvPr/>
        </p:nvSpPr>
        <p:spPr bwMode="auto">
          <a:xfrm>
            <a:off x="1785938" y="4057650"/>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6" name="Rectangle 127"/>
          <p:cNvSpPr>
            <a:spLocks noChangeArrowheads="1"/>
          </p:cNvSpPr>
          <p:nvPr/>
        </p:nvSpPr>
        <p:spPr bwMode="auto">
          <a:xfrm>
            <a:off x="1785938" y="4057650"/>
            <a:ext cx="55816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9" name="Rectangle 68"/>
          <p:cNvSpPr/>
          <p:nvPr/>
        </p:nvSpPr>
        <p:spPr>
          <a:xfrm>
            <a:off x="0" y="0"/>
            <a:ext cx="9144000" cy="3937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10-3 SOLUTION</a:t>
            </a:r>
            <a:endParaRPr lang="en-US" b="1" dirty="0">
              <a:solidFill>
                <a:prstClr val="white"/>
              </a:solidFill>
            </a:endParaRPr>
          </a:p>
        </p:txBody>
      </p:sp>
      <p:sp>
        <p:nvSpPr>
          <p:cNvPr id="70" name="Rounded Rectangle 69"/>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P2:  </a:t>
            </a:r>
            <a:r>
              <a:rPr lang="en-US" sz="1100" dirty="0">
                <a:solidFill>
                  <a:prstClr val="black"/>
                </a:solidFill>
                <a:latin typeface="Calibri"/>
                <a:cs typeface="+mn-cs"/>
              </a:rPr>
              <a:t>Account for asset disposal through discarding or selling an asset. </a:t>
            </a:r>
          </a:p>
        </p:txBody>
      </p:sp>
    </p:spTree>
    <p:extLst>
      <p:ext uri="{BB962C8B-B14F-4D97-AF65-F5344CB8AC3E}">
        <p14:creationId xmlns:p14="http://schemas.microsoft.com/office/powerpoint/2010/main" val="157896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3"/>
                                        </p:tgtEl>
                                        <p:attrNameLst>
                                          <p:attrName>style.visibility</p:attrName>
                                        </p:attrNameLst>
                                      </p:cBhvr>
                                      <p:to>
                                        <p:strVal val="visible"/>
                                      </p:to>
                                    </p:set>
                                    <p:animEffect transition="in" filter="fade">
                                      <p:cBhvr>
                                        <p:cTn id="12" dur="500"/>
                                        <p:tgtEl>
                                          <p:spTgt spid="2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0"/>
                                        </p:tgtEl>
                                        <p:attrNameLst>
                                          <p:attrName>style.visibility</p:attrName>
                                        </p:attrNameLst>
                                      </p:cBhvr>
                                      <p:to>
                                        <p:strVal val="visible"/>
                                      </p:to>
                                    </p:set>
                                    <p:animEffect transition="in" filter="fade">
                                      <p:cBhvr>
                                        <p:cTn id="17" dur="500"/>
                                        <p:tgtEl>
                                          <p:spTgt spid="2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1"/>
                                        </p:tgtEl>
                                        <p:attrNameLst>
                                          <p:attrName>style.visibility</p:attrName>
                                        </p:attrNameLst>
                                      </p:cBhvr>
                                      <p:to>
                                        <p:strVal val="visible"/>
                                      </p:to>
                                    </p:set>
                                    <p:animEffect transition="in" filter="fade">
                                      <p:cBhvr>
                                        <p:cTn id="22" dur="500"/>
                                        <p:tgtEl>
                                          <p:spTgt spid="2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
                                        </p:tgtEl>
                                        <p:attrNameLst>
                                          <p:attrName>style.visibility</p:attrName>
                                        </p:attrNameLst>
                                      </p:cBhvr>
                                      <p:to>
                                        <p:strVal val="visible"/>
                                      </p:to>
                                    </p:set>
                                    <p:animEffect transition="in" filter="fade">
                                      <p:cBhvr>
                                        <p:cTn id="27" dur="500"/>
                                        <p:tgtEl>
                                          <p:spTgt spid="28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7"/>
                                        </p:tgtEl>
                                        <p:attrNameLst>
                                          <p:attrName>style.visibility</p:attrName>
                                        </p:attrNameLst>
                                      </p:cBhvr>
                                      <p:to>
                                        <p:strVal val="visible"/>
                                      </p:to>
                                    </p:set>
                                    <p:animEffect transition="in" filter="fade">
                                      <p:cBhvr>
                                        <p:cTn id="32" dur="500"/>
                                        <p:tgtEl>
                                          <p:spTgt spid="2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8"/>
                                        </p:tgtEl>
                                        <p:attrNameLst>
                                          <p:attrName>style.visibility</p:attrName>
                                        </p:attrNameLst>
                                      </p:cBhvr>
                                      <p:to>
                                        <p:strVal val="visible"/>
                                      </p:to>
                                    </p:set>
                                    <p:animEffect transition="in" filter="fade">
                                      <p:cBhvr>
                                        <p:cTn id="37" dur="500"/>
                                        <p:tgtEl>
                                          <p:spTgt spid="28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9"/>
                                        </p:tgtEl>
                                        <p:attrNameLst>
                                          <p:attrName>style.visibility</p:attrName>
                                        </p:attrNameLst>
                                      </p:cBhvr>
                                      <p:to>
                                        <p:strVal val="visible"/>
                                      </p:to>
                                    </p:set>
                                    <p:animEffect transition="in" filter="fade">
                                      <p:cBhvr>
                                        <p:cTn id="42" dur="500"/>
                                        <p:tgtEl>
                                          <p:spTgt spid="28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
                                        </p:tgtEl>
                                        <p:attrNameLst>
                                          <p:attrName>style.visibility</p:attrName>
                                        </p:attrNameLst>
                                      </p:cBhvr>
                                      <p:to>
                                        <p:strVal val="visible"/>
                                      </p:to>
                                    </p:set>
                                    <p:animEffect transition="in" filter="fade">
                                      <p:cBhvr>
                                        <p:cTn id="47" dur="500"/>
                                        <p:tgtEl>
                                          <p:spTgt spid="29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5"/>
                                        </p:tgtEl>
                                        <p:attrNameLst>
                                          <p:attrName>style.visibility</p:attrName>
                                        </p:attrNameLst>
                                      </p:cBhvr>
                                      <p:to>
                                        <p:strVal val="visible"/>
                                      </p:to>
                                    </p:set>
                                    <p:animEffect transition="in" filter="fade">
                                      <p:cBhvr>
                                        <p:cTn id="52"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P spid="287" grpId="0"/>
      <p:bldP spid="288" grpId="0"/>
      <p:bldP spid="289" grpId="0"/>
      <p:bldP spid="290" grpId="0"/>
      <p:bldP spid="291" grpId="0"/>
      <p:bldP spid="292" grpId="0"/>
      <p:bldP spid="293" grpId="0"/>
      <p:bldP spid="294" grpId="0"/>
      <p:bldP spid="29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393699"/>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5"/>
          <p:cNvSpPr>
            <a:spLocks noChangeArrowheads="1"/>
          </p:cNvSpPr>
          <p:nvPr/>
        </p:nvSpPr>
        <p:spPr bwMode="auto">
          <a:xfrm>
            <a:off x="1168401" y="569912"/>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
          <p:cNvSpPr>
            <a:spLocks noChangeArrowheads="1"/>
          </p:cNvSpPr>
          <p:nvPr/>
        </p:nvSpPr>
        <p:spPr bwMode="auto">
          <a:xfrm>
            <a:off x="5151438" y="569912"/>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 name="Rectangle 8"/>
          <p:cNvSpPr>
            <a:spLocks noChangeArrowheads="1"/>
          </p:cNvSpPr>
          <p:nvPr/>
        </p:nvSpPr>
        <p:spPr bwMode="auto">
          <a:xfrm>
            <a:off x="835026" y="1744663"/>
            <a:ext cx="3540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  The company sold the machine for $80 cash.</a:t>
            </a:r>
            <a:endParaRPr lang="en-US">
              <a:solidFill>
                <a:prstClr val="black"/>
              </a:solidFill>
              <a:cs typeface="+mn-cs"/>
            </a:endParaRPr>
          </a:p>
        </p:txBody>
      </p:sp>
      <p:sp>
        <p:nvSpPr>
          <p:cNvPr id="25" name="Rectangle 9"/>
          <p:cNvSpPr>
            <a:spLocks noChangeArrowheads="1"/>
          </p:cNvSpPr>
          <p:nvPr/>
        </p:nvSpPr>
        <p:spPr bwMode="auto">
          <a:xfrm>
            <a:off x="835026" y="2032000"/>
            <a:ext cx="3621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  The company sold the machine for $100 cash.</a:t>
            </a:r>
            <a:endParaRPr lang="en-US">
              <a:solidFill>
                <a:prstClr val="black"/>
              </a:solidFill>
              <a:cs typeface="+mn-cs"/>
            </a:endParaRPr>
          </a:p>
        </p:txBody>
      </p:sp>
      <p:sp>
        <p:nvSpPr>
          <p:cNvPr id="26" name="Rectangle 10"/>
          <p:cNvSpPr>
            <a:spLocks noChangeArrowheads="1"/>
          </p:cNvSpPr>
          <p:nvPr/>
        </p:nvSpPr>
        <p:spPr bwMode="auto">
          <a:xfrm>
            <a:off x="835026" y="2320925"/>
            <a:ext cx="3630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  The company sold the machine for $110 cash.</a:t>
            </a:r>
            <a:endParaRPr lang="en-US">
              <a:solidFill>
                <a:prstClr val="black"/>
              </a:solidFill>
              <a:cs typeface="+mn-cs"/>
            </a:endParaRPr>
          </a:p>
        </p:txBody>
      </p:sp>
      <p:sp>
        <p:nvSpPr>
          <p:cNvPr id="27" name="Rectangle 11"/>
          <p:cNvSpPr>
            <a:spLocks noChangeArrowheads="1"/>
          </p:cNvSpPr>
          <p:nvPr/>
        </p:nvSpPr>
        <p:spPr bwMode="auto">
          <a:xfrm>
            <a:off x="1208088" y="817562"/>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Cost</a:t>
            </a:r>
            <a:endParaRPr lang="en-US">
              <a:solidFill>
                <a:prstClr val="black"/>
              </a:solidFill>
              <a:cs typeface="+mn-cs"/>
            </a:endParaRPr>
          </a:p>
        </p:txBody>
      </p:sp>
      <p:sp>
        <p:nvSpPr>
          <p:cNvPr id="28" name="Rectangle 12"/>
          <p:cNvSpPr>
            <a:spLocks noChangeArrowheads="1"/>
          </p:cNvSpPr>
          <p:nvPr/>
        </p:nvSpPr>
        <p:spPr bwMode="auto">
          <a:xfrm>
            <a:off x="2317751" y="8175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500</a:t>
            </a:r>
            <a:endParaRPr lang="en-US">
              <a:solidFill>
                <a:prstClr val="black"/>
              </a:solidFill>
              <a:cs typeface="+mn-cs"/>
            </a:endParaRPr>
          </a:p>
        </p:txBody>
      </p:sp>
      <p:sp>
        <p:nvSpPr>
          <p:cNvPr id="29" name="Rectangle 13"/>
          <p:cNvSpPr>
            <a:spLocks noChangeArrowheads="1"/>
          </p:cNvSpPr>
          <p:nvPr/>
        </p:nvSpPr>
        <p:spPr bwMode="auto">
          <a:xfrm>
            <a:off x="6877051" y="817562"/>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To date</a:t>
            </a:r>
            <a:endParaRPr lang="en-US">
              <a:solidFill>
                <a:prstClr val="black"/>
              </a:solidFill>
              <a:cs typeface="+mn-cs"/>
            </a:endParaRPr>
          </a:p>
        </p:txBody>
      </p:sp>
      <p:sp>
        <p:nvSpPr>
          <p:cNvPr id="30" name="Rectangle 14"/>
          <p:cNvSpPr>
            <a:spLocks noChangeArrowheads="1"/>
          </p:cNvSpPr>
          <p:nvPr/>
        </p:nvSpPr>
        <p:spPr bwMode="auto">
          <a:xfrm>
            <a:off x="7985126" y="8175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44" name="Rectangle 27"/>
          <p:cNvSpPr>
            <a:spLocks noChangeArrowheads="1"/>
          </p:cNvSpPr>
          <p:nvPr/>
        </p:nvSpPr>
        <p:spPr bwMode="auto">
          <a:xfrm>
            <a:off x="5353051" y="590549"/>
            <a:ext cx="2914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Accumulated Depreciation - Machine</a:t>
            </a:r>
            <a:endParaRPr lang="en-US">
              <a:solidFill>
                <a:prstClr val="black"/>
              </a:solidFill>
              <a:cs typeface="+mn-cs"/>
            </a:endParaRPr>
          </a:p>
        </p:txBody>
      </p:sp>
      <p:sp>
        <p:nvSpPr>
          <p:cNvPr id="247" name="Rectangle 30"/>
          <p:cNvSpPr>
            <a:spLocks noChangeArrowheads="1"/>
          </p:cNvSpPr>
          <p:nvPr/>
        </p:nvSpPr>
        <p:spPr bwMode="auto">
          <a:xfrm>
            <a:off x="835026" y="1249363"/>
            <a:ext cx="7562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  The machine needed extensive repairs, and it was not worth repairing. The company disposed of the </a:t>
            </a:r>
            <a:endParaRPr lang="en-US">
              <a:solidFill>
                <a:prstClr val="black"/>
              </a:solidFill>
              <a:cs typeface="+mn-cs"/>
            </a:endParaRPr>
          </a:p>
        </p:txBody>
      </p:sp>
      <p:sp>
        <p:nvSpPr>
          <p:cNvPr id="248" name="Rectangle 31"/>
          <p:cNvSpPr>
            <a:spLocks noChangeArrowheads="1"/>
          </p:cNvSpPr>
          <p:nvPr/>
        </p:nvSpPr>
        <p:spPr bwMode="auto">
          <a:xfrm>
            <a:off x="835026" y="1444625"/>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machine, receiving nothing in return.</a:t>
            </a:r>
            <a:endParaRPr lang="en-US">
              <a:solidFill>
                <a:prstClr val="black"/>
              </a:solidFill>
              <a:cs typeface="+mn-cs"/>
            </a:endParaRPr>
          </a:p>
        </p:txBody>
      </p:sp>
      <p:sp>
        <p:nvSpPr>
          <p:cNvPr id="250" name="Rectangle 33"/>
          <p:cNvSpPr>
            <a:spLocks noChangeArrowheads="1"/>
          </p:cNvSpPr>
          <p:nvPr/>
        </p:nvSpPr>
        <p:spPr bwMode="auto">
          <a:xfrm>
            <a:off x="4052888" y="990600"/>
            <a:ext cx="1503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FF0000"/>
                </a:solidFill>
                <a:cs typeface="+mn-cs"/>
              </a:rPr>
              <a:t>Book Value = $100</a:t>
            </a:r>
            <a:endParaRPr lang="en-US" dirty="0">
              <a:solidFill>
                <a:prstClr val="black"/>
              </a:solidFill>
              <a:cs typeface="+mn-cs"/>
            </a:endParaRPr>
          </a:p>
        </p:txBody>
      </p:sp>
      <p:sp>
        <p:nvSpPr>
          <p:cNvPr id="251" name="Rectangle 34"/>
          <p:cNvSpPr>
            <a:spLocks noChangeArrowheads="1"/>
          </p:cNvSpPr>
          <p:nvPr/>
        </p:nvSpPr>
        <p:spPr bwMode="auto">
          <a:xfrm>
            <a:off x="2449513" y="590549"/>
            <a:ext cx="725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Machine</a:t>
            </a:r>
            <a:endParaRPr lang="en-US">
              <a:solidFill>
                <a:prstClr val="black"/>
              </a:solidFill>
              <a:cs typeface="+mn-cs"/>
            </a:endParaRPr>
          </a:p>
        </p:txBody>
      </p:sp>
      <p:sp>
        <p:nvSpPr>
          <p:cNvPr id="252" name="Rectangle 35"/>
          <p:cNvSpPr>
            <a:spLocks noChangeArrowheads="1"/>
          </p:cNvSpPr>
          <p:nvPr/>
        </p:nvSpPr>
        <p:spPr bwMode="auto">
          <a:xfrm>
            <a:off x="1168401" y="560387"/>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3" name="Rectangle 36"/>
          <p:cNvSpPr>
            <a:spLocks noChangeArrowheads="1"/>
          </p:cNvSpPr>
          <p:nvPr/>
        </p:nvSpPr>
        <p:spPr bwMode="auto">
          <a:xfrm>
            <a:off x="1168401" y="787399"/>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4" name="Rectangle 37"/>
          <p:cNvSpPr>
            <a:spLocks noChangeArrowheads="1"/>
          </p:cNvSpPr>
          <p:nvPr/>
        </p:nvSpPr>
        <p:spPr bwMode="auto">
          <a:xfrm>
            <a:off x="6735763" y="808037"/>
            <a:ext cx="19050" cy="41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2" name="Rectangle 46"/>
          <p:cNvSpPr>
            <a:spLocks noChangeArrowheads="1"/>
          </p:cNvSpPr>
          <p:nvPr/>
        </p:nvSpPr>
        <p:spPr bwMode="auto">
          <a:xfrm>
            <a:off x="2751138" y="808037"/>
            <a:ext cx="20638" cy="41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3" name="Rectangle 57"/>
          <p:cNvSpPr>
            <a:spLocks noChangeArrowheads="1"/>
          </p:cNvSpPr>
          <p:nvPr/>
        </p:nvSpPr>
        <p:spPr bwMode="auto">
          <a:xfrm>
            <a:off x="5151438" y="560387"/>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4" name="Rectangle 58"/>
          <p:cNvSpPr>
            <a:spLocks noChangeArrowheads="1"/>
          </p:cNvSpPr>
          <p:nvPr/>
        </p:nvSpPr>
        <p:spPr bwMode="auto">
          <a:xfrm>
            <a:off x="5151438" y="787399"/>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4" name="AutoShape 3"/>
          <p:cNvSpPr>
            <a:spLocks noChangeAspect="1" noChangeArrowheads="1" noTextEdit="1"/>
          </p:cNvSpPr>
          <p:nvPr/>
        </p:nvSpPr>
        <p:spPr bwMode="auto">
          <a:xfrm>
            <a:off x="1776413" y="2667000"/>
            <a:ext cx="559117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 name="Rectangle 5"/>
          <p:cNvSpPr>
            <a:spLocks noChangeArrowheads="1"/>
          </p:cNvSpPr>
          <p:nvPr/>
        </p:nvSpPr>
        <p:spPr bwMode="auto">
          <a:xfrm>
            <a:off x="1776413" y="2667000"/>
            <a:ext cx="559117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 name="Rectangle 6"/>
          <p:cNvSpPr>
            <a:spLocks noChangeArrowheads="1"/>
          </p:cNvSpPr>
          <p:nvPr/>
        </p:nvSpPr>
        <p:spPr bwMode="auto">
          <a:xfrm>
            <a:off x="5964238" y="2687638"/>
            <a:ext cx="4841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9" name="Rectangle 7"/>
          <p:cNvSpPr>
            <a:spLocks noChangeArrowheads="1"/>
          </p:cNvSpPr>
          <p:nvPr/>
        </p:nvSpPr>
        <p:spPr bwMode="auto">
          <a:xfrm>
            <a:off x="6731001" y="2687638"/>
            <a:ext cx="54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10" name="Rectangle 8"/>
          <p:cNvSpPr>
            <a:spLocks noChangeArrowheads="1"/>
          </p:cNvSpPr>
          <p:nvPr/>
        </p:nvSpPr>
        <p:spPr bwMode="auto">
          <a:xfrm>
            <a:off x="2109788" y="2914650"/>
            <a:ext cx="21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a:t>
            </a:r>
            <a:endParaRPr lang="en-US">
              <a:solidFill>
                <a:prstClr val="black"/>
              </a:solidFill>
              <a:cs typeface="+mn-cs"/>
            </a:endParaRPr>
          </a:p>
        </p:txBody>
      </p:sp>
      <p:sp>
        <p:nvSpPr>
          <p:cNvPr id="11" name="Rectangle 9"/>
          <p:cNvSpPr>
            <a:spLocks noChangeArrowheads="1"/>
          </p:cNvSpPr>
          <p:nvPr/>
        </p:nvSpPr>
        <p:spPr bwMode="auto">
          <a:xfrm>
            <a:off x="2663826" y="2914650"/>
            <a:ext cx="2724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Accumulated Depreciation - Machine</a:t>
            </a:r>
            <a:endParaRPr lang="en-US" dirty="0">
              <a:solidFill>
                <a:prstClr val="black"/>
              </a:solidFill>
              <a:cs typeface="+mn-cs"/>
            </a:endParaRPr>
          </a:p>
        </p:txBody>
      </p:sp>
      <p:sp>
        <p:nvSpPr>
          <p:cNvPr id="12" name="Rectangle 10"/>
          <p:cNvSpPr>
            <a:spLocks noChangeArrowheads="1"/>
          </p:cNvSpPr>
          <p:nvPr/>
        </p:nvSpPr>
        <p:spPr bwMode="auto">
          <a:xfrm>
            <a:off x="6207126" y="29146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13" name="Rectangle 11"/>
          <p:cNvSpPr>
            <a:spLocks noChangeArrowheads="1"/>
          </p:cNvSpPr>
          <p:nvPr/>
        </p:nvSpPr>
        <p:spPr bwMode="auto">
          <a:xfrm>
            <a:off x="2663826" y="3121025"/>
            <a:ext cx="1281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Loss on disposal</a:t>
            </a:r>
            <a:endParaRPr lang="en-US">
              <a:solidFill>
                <a:prstClr val="black"/>
              </a:solidFill>
              <a:cs typeface="+mn-cs"/>
            </a:endParaRPr>
          </a:p>
        </p:txBody>
      </p:sp>
      <p:sp>
        <p:nvSpPr>
          <p:cNvPr id="14" name="Rectangle 12"/>
          <p:cNvSpPr>
            <a:spLocks noChangeArrowheads="1"/>
          </p:cNvSpPr>
          <p:nvPr/>
        </p:nvSpPr>
        <p:spPr bwMode="auto">
          <a:xfrm>
            <a:off x="6207126" y="31210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100</a:t>
            </a:r>
            <a:endParaRPr lang="en-US">
              <a:solidFill>
                <a:prstClr val="black"/>
              </a:solidFill>
              <a:cs typeface="+mn-cs"/>
            </a:endParaRPr>
          </a:p>
        </p:txBody>
      </p:sp>
      <p:sp>
        <p:nvSpPr>
          <p:cNvPr id="15" name="Rectangle 13"/>
          <p:cNvSpPr>
            <a:spLocks noChangeArrowheads="1"/>
          </p:cNvSpPr>
          <p:nvPr/>
        </p:nvSpPr>
        <p:spPr bwMode="auto">
          <a:xfrm>
            <a:off x="2936876" y="3327400"/>
            <a:ext cx="685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Machine</a:t>
            </a:r>
            <a:endParaRPr lang="en-US" dirty="0">
              <a:solidFill>
                <a:prstClr val="black"/>
              </a:solidFill>
              <a:cs typeface="+mn-cs"/>
            </a:endParaRPr>
          </a:p>
        </p:txBody>
      </p:sp>
      <p:sp>
        <p:nvSpPr>
          <p:cNvPr id="16" name="Rectangle 14"/>
          <p:cNvSpPr>
            <a:spLocks noChangeArrowheads="1"/>
          </p:cNvSpPr>
          <p:nvPr/>
        </p:nvSpPr>
        <p:spPr bwMode="auto">
          <a:xfrm>
            <a:off x="7004051" y="33274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500</a:t>
            </a:r>
            <a:endParaRPr lang="en-US">
              <a:solidFill>
                <a:prstClr val="black"/>
              </a:solidFill>
              <a:cs typeface="+mn-cs"/>
            </a:endParaRPr>
          </a:p>
        </p:txBody>
      </p:sp>
      <p:sp>
        <p:nvSpPr>
          <p:cNvPr id="17" name="Rectangle 15"/>
          <p:cNvSpPr>
            <a:spLocks noChangeArrowheads="1"/>
          </p:cNvSpPr>
          <p:nvPr/>
        </p:nvSpPr>
        <p:spPr bwMode="auto">
          <a:xfrm>
            <a:off x="2109788" y="3740150"/>
            <a:ext cx="21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b)</a:t>
            </a:r>
            <a:endParaRPr lang="en-US" dirty="0">
              <a:solidFill>
                <a:prstClr val="black"/>
              </a:solidFill>
              <a:cs typeface="+mn-cs"/>
            </a:endParaRPr>
          </a:p>
        </p:txBody>
      </p:sp>
      <p:sp>
        <p:nvSpPr>
          <p:cNvPr id="18" name="Rectangle 16"/>
          <p:cNvSpPr>
            <a:spLocks noChangeArrowheads="1"/>
          </p:cNvSpPr>
          <p:nvPr/>
        </p:nvSpPr>
        <p:spPr bwMode="auto">
          <a:xfrm>
            <a:off x="2663826" y="3740150"/>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19" name="Rectangle 17"/>
          <p:cNvSpPr>
            <a:spLocks noChangeArrowheads="1"/>
          </p:cNvSpPr>
          <p:nvPr/>
        </p:nvSpPr>
        <p:spPr bwMode="auto">
          <a:xfrm>
            <a:off x="6297613" y="37401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80</a:t>
            </a:r>
            <a:endParaRPr lang="en-US">
              <a:solidFill>
                <a:prstClr val="black"/>
              </a:solidFill>
              <a:cs typeface="+mn-cs"/>
            </a:endParaRPr>
          </a:p>
        </p:txBody>
      </p:sp>
      <p:sp>
        <p:nvSpPr>
          <p:cNvPr id="20" name="Rectangle 18"/>
          <p:cNvSpPr>
            <a:spLocks noChangeArrowheads="1"/>
          </p:cNvSpPr>
          <p:nvPr/>
        </p:nvSpPr>
        <p:spPr bwMode="auto">
          <a:xfrm>
            <a:off x="2663826" y="3946525"/>
            <a:ext cx="1816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Loss on sale of machine</a:t>
            </a:r>
            <a:endParaRPr lang="en-US">
              <a:solidFill>
                <a:prstClr val="black"/>
              </a:solidFill>
              <a:cs typeface="+mn-cs"/>
            </a:endParaRPr>
          </a:p>
        </p:txBody>
      </p:sp>
      <p:sp>
        <p:nvSpPr>
          <p:cNvPr id="21" name="Rectangle 19"/>
          <p:cNvSpPr>
            <a:spLocks noChangeArrowheads="1"/>
          </p:cNvSpPr>
          <p:nvPr/>
        </p:nvSpPr>
        <p:spPr bwMode="auto">
          <a:xfrm>
            <a:off x="6297613" y="39465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20</a:t>
            </a:r>
            <a:endParaRPr lang="en-US">
              <a:solidFill>
                <a:prstClr val="black"/>
              </a:solidFill>
              <a:cs typeface="+mn-cs"/>
            </a:endParaRPr>
          </a:p>
        </p:txBody>
      </p:sp>
      <p:sp>
        <p:nvSpPr>
          <p:cNvPr id="224" name="Rectangle 20"/>
          <p:cNvSpPr>
            <a:spLocks noChangeArrowheads="1"/>
          </p:cNvSpPr>
          <p:nvPr/>
        </p:nvSpPr>
        <p:spPr bwMode="auto">
          <a:xfrm>
            <a:off x="2663826" y="4152900"/>
            <a:ext cx="2724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Accumulated Depreciation - Machine</a:t>
            </a:r>
            <a:endParaRPr lang="en-US">
              <a:solidFill>
                <a:prstClr val="black"/>
              </a:solidFill>
              <a:cs typeface="+mn-cs"/>
            </a:endParaRPr>
          </a:p>
        </p:txBody>
      </p:sp>
      <p:sp>
        <p:nvSpPr>
          <p:cNvPr id="225" name="Rectangle 21"/>
          <p:cNvSpPr>
            <a:spLocks noChangeArrowheads="1"/>
          </p:cNvSpPr>
          <p:nvPr/>
        </p:nvSpPr>
        <p:spPr bwMode="auto">
          <a:xfrm>
            <a:off x="6207126" y="41529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26" name="Rectangle 22"/>
          <p:cNvSpPr>
            <a:spLocks noChangeArrowheads="1"/>
          </p:cNvSpPr>
          <p:nvPr/>
        </p:nvSpPr>
        <p:spPr bwMode="auto">
          <a:xfrm>
            <a:off x="2936876" y="4359275"/>
            <a:ext cx="685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Machine</a:t>
            </a:r>
            <a:endParaRPr lang="en-US">
              <a:solidFill>
                <a:prstClr val="black"/>
              </a:solidFill>
              <a:cs typeface="+mn-cs"/>
            </a:endParaRPr>
          </a:p>
        </p:txBody>
      </p:sp>
      <p:sp>
        <p:nvSpPr>
          <p:cNvPr id="227" name="Rectangle 23"/>
          <p:cNvSpPr>
            <a:spLocks noChangeArrowheads="1"/>
          </p:cNvSpPr>
          <p:nvPr/>
        </p:nvSpPr>
        <p:spPr bwMode="auto">
          <a:xfrm>
            <a:off x="7004051" y="43592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500</a:t>
            </a:r>
            <a:endParaRPr lang="en-US">
              <a:solidFill>
                <a:prstClr val="black"/>
              </a:solidFill>
              <a:cs typeface="+mn-cs"/>
            </a:endParaRPr>
          </a:p>
        </p:txBody>
      </p:sp>
      <p:sp>
        <p:nvSpPr>
          <p:cNvPr id="228" name="Rectangle 24"/>
          <p:cNvSpPr>
            <a:spLocks noChangeArrowheads="1"/>
          </p:cNvSpPr>
          <p:nvPr/>
        </p:nvSpPr>
        <p:spPr bwMode="auto">
          <a:xfrm>
            <a:off x="2119313" y="4772025"/>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a:t>
            </a:r>
            <a:endParaRPr lang="en-US" dirty="0">
              <a:solidFill>
                <a:prstClr val="black"/>
              </a:solidFill>
              <a:cs typeface="+mn-cs"/>
            </a:endParaRPr>
          </a:p>
        </p:txBody>
      </p:sp>
      <p:sp>
        <p:nvSpPr>
          <p:cNvPr id="229" name="Rectangle 25"/>
          <p:cNvSpPr>
            <a:spLocks noChangeArrowheads="1"/>
          </p:cNvSpPr>
          <p:nvPr/>
        </p:nvSpPr>
        <p:spPr bwMode="auto">
          <a:xfrm>
            <a:off x="2663826" y="4772025"/>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230" name="Rectangle 26"/>
          <p:cNvSpPr>
            <a:spLocks noChangeArrowheads="1"/>
          </p:cNvSpPr>
          <p:nvPr/>
        </p:nvSpPr>
        <p:spPr bwMode="auto">
          <a:xfrm>
            <a:off x="6207126" y="477202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100</a:t>
            </a:r>
            <a:endParaRPr lang="en-US" dirty="0">
              <a:solidFill>
                <a:prstClr val="black"/>
              </a:solidFill>
              <a:cs typeface="+mn-cs"/>
            </a:endParaRPr>
          </a:p>
        </p:txBody>
      </p:sp>
      <p:sp>
        <p:nvSpPr>
          <p:cNvPr id="231" name="Rectangle 27"/>
          <p:cNvSpPr>
            <a:spLocks noChangeArrowheads="1"/>
          </p:cNvSpPr>
          <p:nvPr/>
        </p:nvSpPr>
        <p:spPr bwMode="auto">
          <a:xfrm>
            <a:off x="2663826" y="4978400"/>
            <a:ext cx="2724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Accumulated Depreciation - Machine</a:t>
            </a:r>
            <a:endParaRPr lang="en-US">
              <a:solidFill>
                <a:prstClr val="black"/>
              </a:solidFill>
              <a:cs typeface="+mn-cs"/>
            </a:endParaRPr>
          </a:p>
        </p:txBody>
      </p:sp>
      <p:sp>
        <p:nvSpPr>
          <p:cNvPr id="232" name="Rectangle 28"/>
          <p:cNvSpPr>
            <a:spLocks noChangeArrowheads="1"/>
          </p:cNvSpPr>
          <p:nvPr/>
        </p:nvSpPr>
        <p:spPr bwMode="auto">
          <a:xfrm>
            <a:off x="6207126" y="49784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100" name="Rectangle 29"/>
          <p:cNvSpPr>
            <a:spLocks noChangeArrowheads="1"/>
          </p:cNvSpPr>
          <p:nvPr/>
        </p:nvSpPr>
        <p:spPr bwMode="auto">
          <a:xfrm>
            <a:off x="2936876" y="5184775"/>
            <a:ext cx="685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Machine</a:t>
            </a:r>
            <a:endParaRPr lang="en-US">
              <a:solidFill>
                <a:prstClr val="black"/>
              </a:solidFill>
              <a:cs typeface="+mn-cs"/>
            </a:endParaRPr>
          </a:p>
        </p:txBody>
      </p:sp>
      <p:sp>
        <p:nvSpPr>
          <p:cNvPr id="101" name="Rectangle 30"/>
          <p:cNvSpPr>
            <a:spLocks noChangeArrowheads="1"/>
          </p:cNvSpPr>
          <p:nvPr/>
        </p:nvSpPr>
        <p:spPr bwMode="auto">
          <a:xfrm>
            <a:off x="7004051" y="51847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500</a:t>
            </a:r>
            <a:endParaRPr lang="en-US">
              <a:solidFill>
                <a:prstClr val="black"/>
              </a:solidFill>
              <a:cs typeface="+mn-cs"/>
            </a:endParaRPr>
          </a:p>
        </p:txBody>
      </p:sp>
      <p:sp>
        <p:nvSpPr>
          <p:cNvPr id="104" name="Rectangle 33"/>
          <p:cNvSpPr>
            <a:spLocks noChangeArrowheads="1"/>
          </p:cNvSpPr>
          <p:nvPr/>
        </p:nvSpPr>
        <p:spPr bwMode="auto">
          <a:xfrm>
            <a:off x="3582988" y="2687638"/>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105" name="Rectangle 34"/>
          <p:cNvSpPr>
            <a:spLocks noChangeArrowheads="1"/>
          </p:cNvSpPr>
          <p:nvPr/>
        </p:nvSpPr>
        <p:spPr bwMode="auto">
          <a:xfrm>
            <a:off x="1766888" y="26574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6" name="Line 35"/>
          <p:cNvSpPr>
            <a:spLocks noChangeShapeType="1"/>
          </p:cNvSpPr>
          <p:nvPr/>
        </p:nvSpPr>
        <p:spPr bwMode="auto">
          <a:xfrm>
            <a:off x="2573338" y="26781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7" name="Rectangle 36"/>
          <p:cNvSpPr>
            <a:spLocks noChangeArrowheads="1"/>
          </p:cNvSpPr>
          <p:nvPr/>
        </p:nvSpPr>
        <p:spPr bwMode="auto">
          <a:xfrm>
            <a:off x="2573338" y="26781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8" name="Line 37"/>
          <p:cNvSpPr>
            <a:spLocks noChangeShapeType="1"/>
          </p:cNvSpPr>
          <p:nvPr/>
        </p:nvSpPr>
        <p:spPr bwMode="auto">
          <a:xfrm>
            <a:off x="5762626" y="26781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9" name="Rectangle 38"/>
          <p:cNvSpPr>
            <a:spLocks noChangeArrowheads="1"/>
          </p:cNvSpPr>
          <p:nvPr/>
        </p:nvSpPr>
        <p:spPr bwMode="auto">
          <a:xfrm>
            <a:off x="5762626" y="26781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0" name="Line 39"/>
          <p:cNvSpPr>
            <a:spLocks noChangeShapeType="1"/>
          </p:cNvSpPr>
          <p:nvPr/>
        </p:nvSpPr>
        <p:spPr bwMode="auto">
          <a:xfrm>
            <a:off x="6559551" y="26781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1" name="Rectangle 40"/>
          <p:cNvSpPr>
            <a:spLocks noChangeArrowheads="1"/>
          </p:cNvSpPr>
          <p:nvPr/>
        </p:nvSpPr>
        <p:spPr bwMode="auto">
          <a:xfrm>
            <a:off x="6559551" y="26781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2" name="Rectangle 41"/>
          <p:cNvSpPr>
            <a:spLocks noChangeArrowheads="1"/>
          </p:cNvSpPr>
          <p:nvPr/>
        </p:nvSpPr>
        <p:spPr bwMode="auto">
          <a:xfrm>
            <a:off x="7346951" y="2678113"/>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3" name="Line 42"/>
          <p:cNvSpPr>
            <a:spLocks noChangeShapeType="1"/>
          </p:cNvSpPr>
          <p:nvPr/>
        </p:nvSpPr>
        <p:spPr bwMode="auto">
          <a:xfrm>
            <a:off x="1776413" y="29051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4" name="Rectangle 43"/>
          <p:cNvSpPr>
            <a:spLocks noChangeArrowheads="1"/>
          </p:cNvSpPr>
          <p:nvPr/>
        </p:nvSpPr>
        <p:spPr bwMode="auto">
          <a:xfrm>
            <a:off x="1776413" y="2905125"/>
            <a:ext cx="9525"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5" name="Line 44"/>
          <p:cNvSpPr>
            <a:spLocks noChangeShapeType="1"/>
          </p:cNvSpPr>
          <p:nvPr/>
        </p:nvSpPr>
        <p:spPr bwMode="auto">
          <a:xfrm>
            <a:off x="2573338" y="29051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6" name="Rectangle 45"/>
          <p:cNvSpPr>
            <a:spLocks noChangeArrowheads="1"/>
          </p:cNvSpPr>
          <p:nvPr/>
        </p:nvSpPr>
        <p:spPr bwMode="auto">
          <a:xfrm>
            <a:off x="2573338" y="2905125"/>
            <a:ext cx="11113"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7" name="Line 46"/>
          <p:cNvSpPr>
            <a:spLocks noChangeShapeType="1"/>
          </p:cNvSpPr>
          <p:nvPr/>
        </p:nvSpPr>
        <p:spPr bwMode="auto">
          <a:xfrm>
            <a:off x="5762626" y="29051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8" name="Rectangle 47"/>
          <p:cNvSpPr>
            <a:spLocks noChangeArrowheads="1"/>
          </p:cNvSpPr>
          <p:nvPr/>
        </p:nvSpPr>
        <p:spPr bwMode="auto">
          <a:xfrm>
            <a:off x="5762626" y="2905125"/>
            <a:ext cx="9525"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9" name="Line 48"/>
          <p:cNvSpPr>
            <a:spLocks noChangeShapeType="1"/>
          </p:cNvSpPr>
          <p:nvPr/>
        </p:nvSpPr>
        <p:spPr bwMode="auto">
          <a:xfrm>
            <a:off x="6559551" y="29051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0" name="Rectangle 49"/>
          <p:cNvSpPr>
            <a:spLocks noChangeArrowheads="1"/>
          </p:cNvSpPr>
          <p:nvPr/>
        </p:nvSpPr>
        <p:spPr bwMode="auto">
          <a:xfrm>
            <a:off x="6559551" y="2905125"/>
            <a:ext cx="11113"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1" name="Line 50"/>
          <p:cNvSpPr>
            <a:spLocks noChangeShapeType="1"/>
          </p:cNvSpPr>
          <p:nvPr/>
        </p:nvSpPr>
        <p:spPr bwMode="auto">
          <a:xfrm>
            <a:off x="7358063" y="2905125"/>
            <a:ext cx="0" cy="2682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2" name="Rectangle 51"/>
          <p:cNvSpPr>
            <a:spLocks noChangeArrowheads="1"/>
          </p:cNvSpPr>
          <p:nvPr/>
        </p:nvSpPr>
        <p:spPr bwMode="auto">
          <a:xfrm>
            <a:off x="7358063" y="2905125"/>
            <a:ext cx="9525" cy="2682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3" name="Rectangle 52"/>
          <p:cNvSpPr>
            <a:spLocks noChangeArrowheads="1"/>
          </p:cNvSpPr>
          <p:nvPr/>
        </p:nvSpPr>
        <p:spPr bwMode="auto">
          <a:xfrm>
            <a:off x="1785938" y="2657475"/>
            <a:ext cx="55816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4" name="Rectangle 53"/>
          <p:cNvSpPr>
            <a:spLocks noChangeArrowheads="1"/>
          </p:cNvSpPr>
          <p:nvPr/>
        </p:nvSpPr>
        <p:spPr bwMode="auto">
          <a:xfrm>
            <a:off x="1785938" y="2884488"/>
            <a:ext cx="55816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5" name="Line 54"/>
          <p:cNvSpPr>
            <a:spLocks noChangeShapeType="1"/>
          </p:cNvSpPr>
          <p:nvPr/>
        </p:nvSpPr>
        <p:spPr bwMode="auto">
          <a:xfrm>
            <a:off x="1785938" y="310038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6" name="Rectangle 55"/>
          <p:cNvSpPr>
            <a:spLocks noChangeArrowheads="1"/>
          </p:cNvSpPr>
          <p:nvPr/>
        </p:nvSpPr>
        <p:spPr bwMode="auto">
          <a:xfrm>
            <a:off x="1785938" y="3100388"/>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7" name="Line 56"/>
          <p:cNvSpPr>
            <a:spLocks noChangeShapeType="1"/>
          </p:cNvSpPr>
          <p:nvPr/>
        </p:nvSpPr>
        <p:spPr bwMode="auto">
          <a:xfrm>
            <a:off x="1785938" y="3306763"/>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6" name="Rectangle 57"/>
          <p:cNvSpPr>
            <a:spLocks noChangeArrowheads="1"/>
          </p:cNvSpPr>
          <p:nvPr/>
        </p:nvSpPr>
        <p:spPr bwMode="auto">
          <a:xfrm>
            <a:off x="1785938" y="3306763"/>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7" name="Line 58"/>
          <p:cNvSpPr>
            <a:spLocks noChangeShapeType="1"/>
          </p:cNvSpPr>
          <p:nvPr/>
        </p:nvSpPr>
        <p:spPr bwMode="auto">
          <a:xfrm>
            <a:off x="1785938" y="351313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8" name="Rectangle 59"/>
          <p:cNvSpPr>
            <a:spLocks noChangeArrowheads="1"/>
          </p:cNvSpPr>
          <p:nvPr/>
        </p:nvSpPr>
        <p:spPr bwMode="auto">
          <a:xfrm>
            <a:off x="1785938" y="3513138"/>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9" name="Line 60"/>
          <p:cNvSpPr>
            <a:spLocks noChangeShapeType="1"/>
          </p:cNvSpPr>
          <p:nvPr/>
        </p:nvSpPr>
        <p:spPr bwMode="auto">
          <a:xfrm>
            <a:off x="1785938" y="3719513"/>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0" name="Rectangle 61"/>
          <p:cNvSpPr>
            <a:spLocks noChangeArrowheads="1"/>
          </p:cNvSpPr>
          <p:nvPr/>
        </p:nvSpPr>
        <p:spPr bwMode="auto">
          <a:xfrm>
            <a:off x="1785938" y="3719513"/>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1" name="Line 62"/>
          <p:cNvSpPr>
            <a:spLocks noChangeShapeType="1"/>
          </p:cNvSpPr>
          <p:nvPr/>
        </p:nvSpPr>
        <p:spPr bwMode="auto">
          <a:xfrm>
            <a:off x="1785938" y="392588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2" name="Rectangle 63"/>
          <p:cNvSpPr>
            <a:spLocks noChangeArrowheads="1"/>
          </p:cNvSpPr>
          <p:nvPr/>
        </p:nvSpPr>
        <p:spPr bwMode="auto">
          <a:xfrm>
            <a:off x="1785938" y="3925888"/>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3" name="Line 64"/>
          <p:cNvSpPr>
            <a:spLocks noChangeShapeType="1"/>
          </p:cNvSpPr>
          <p:nvPr/>
        </p:nvSpPr>
        <p:spPr bwMode="auto">
          <a:xfrm>
            <a:off x="1785938" y="4132263"/>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4" name="Rectangle 65"/>
          <p:cNvSpPr>
            <a:spLocks noChangeArrowheads="1"/>
          </p:cNvSpPr>
          <p:nvPr/>
        </p:nvSpPr>
        <p:spPr bwMode="auto">
          <a:xfrm>
            <a:off x="1785938" y="4132263"/>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5" name="Line 66"/>
          <p:cNvSpPr>
            <a:spLocks noChangeShapeType="1"/>
          </p:cNvSpPr>
          <p:nvPr/>
        </p:nvSpPr>
        <p:spPr bwMode="auto">
          <a:xfrm>
            <a:off x="1785938" y="433863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6" name="Rectangle 67"/>
          <p:cNvSpPr>
            <a:spLocks noChangeArrowheads="1"/>
          </p:cNvSpPr>
          <p:nvPr/>
        </p:nvSpPr>
        <p:spPr bwMode="auto">
          <a:xfrm>
            <a:off x="1785938" y="4338638"/>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7" name="Line 68"/>
          <p:cNvSpPr>
            <a:spLocks noChangeShapeType="1"/>
          </p:cNvSpPr>
          <p:nvPr/>
        </p:nvSpPr>
        <p:spPr bwMode="auto">
          <a:xfrm>
            <a:off x="1785938" y="4545013"/>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8" name="Rectangle 69"/>
          <p:cNvSpPr>
            <a:spLocks noChangeArrowheads="1"/>
          </p:cNvSpPr>
          <p:nvPr/>
        </p:nvSpPr>
        <p:spPr bwMode="auto">
          <a:xfrm>
            <a:off x="1785938" y="4545013"/>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 name="Line 70"/>
          <p:cNvSpPr>
            <a:spLocks noChangeShapeType="1"/>
          </p:cNvSpPr>
          <p:nvPr/>
        </p:nvSpPr>
        <p:spPr bwMode="auto">
          <a:xfrm>
            <a:off x="1785938" y="475138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 name="Rectangle 71"/>
          <p:cNvSpPr>
            <a:spLocks noChangeArrowheads="1"/>
          </p:cNvSpPr>
          <p:nvPr/>
        </p:nvSpPr>
        <p:spPr bwMode="auto">
          <a:xfrm>
            <a:off x="1785938" y="4751388"/>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 name="Line 72"/>
          <p:cNvSpPr>
            <a:spLocks noChangeShapeType="1"/>
          </p:cNvSpPr>
          <p:nvPr/>
        </p:nvSpPr>
        <p:spPr bwMode="auto">
          <a:xfrm>
            <a:off x="1785938" y="4957763"/>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 name="Rectangle 73"/>
          <p:cNvSpPr>
            <a:spLocks noChangeArrowheads="1"/>
          </p:cNvSpPr>
          <p:nvPr/>
        </p:nvSpPr>
        <p:spPr bwMode="auto">
          <a:xfrm>
            <a:off x="1785938" y="4957763"/>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 name="Line 74"/>
          <p:cNvSpPr>
            <a:spLocks noChangeShapeType="1"/>
          </p:cNvSpPr>
          <p:nvPr/>
        </p:nvSpPr>
        <p:spPr bwMode="auto">
          <a:xfrm>
            <a:off x="1785938" y="516413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 name="Rectangle 75"/>
          <p:cNvSpPr>
            <a:spLocks noChangeArrowheads="1"/>
          </p:cNvSpPr>
          <p:nvPr/>
        </p:nvSpPr>
        <p:spPr bwMode="auto">
          <a:xfrm>
            <a:off x="1785938" y="5164138"/>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 name="Line 76"/>
          <p:cNvSpPr>
            <a:spLocks noChangeShapeType="1"/>
          </p:cNvSpPr>
          <p:nvPr/>
        </p:nvSpPr>
        <p:spPr bwMode="auto">
          <a:xfrm>
            <a:off x="1785938" y="5370513"/>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6" name="Rectangle 77"/>
          <p:cNvSpPr>
            <a:spLocks noChangeArrowheads="1"/>
          </p:cNvSpPr>
          <p:nvPr/>
        </p:nvSpPr>
        <p:spPr bwMode="auto">
          <a:xfrm>
            <a:off x="1785938" y="5370513"/>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7" name="Line 78"/>
          <p:cNvSpPr>
            <a:spLocks noChangeShapeType="1"/>
          </p:cNvSpPr>
          <p:nvPr/>
        </p:nvSpPr>
        <p:spPr bwMode="auto">
          <a:xfrm>
            <a:off x="1785938" y="5576888"/>
            <a:ext cx="55816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8" name="Rectangle 79"/>
          <p:cNvSpPr>
            <a:spLocks noChangeArrowheads="1"/>
          </p:cNvSpPr>
          <p:nvPr/>
        </p:nvSpPr>
        <p:spPr bwMode="auto">
          <a:xfrm>
            <a:off x="1785938" y="5576888"/>
            <a:ext cx="55816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8" name="Rectangle 97"/>
          <p:cNvSpPr/>
          <p:nvPr/>
        </p:nvSpPr>
        <p:spPr>
          <a:xfrm>
            <a:off x="0" y="0"/>
            <a:ext cx="9144000" cy="3937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10-3 SOLUTION</a:t>
            </a:r>
            <a:endParaRPr lang="en-US" b="1" dirty="0">
              <a:solidFill>
                <a:prstClr val="white"/>
              </a:solidFill>
            </a:endParaRPr>
          </a:p>
        </p:txBody>
      </p:sp>
      <p:sp>
        <p:nvSpPr>
          <p:cNvPr id="99" name="Rounded Rectangle 98"/>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P2:  </a:t>
            </a:r>
            <a:r>
              <a:rPr lang="en-US" sz="1100" dirty="0">
                <a:solidFill>
                  <a:prstClr val="black"/>
                </a:solidFill>
                <a:latin typeface="Calibri"/>
                <a:cs typeface="+mn-cs"/>
              </a:rPr>
              <a:t>Account for asset disposal through discarding or selling an asset. </a:t>
            </a:r>
          </a:p>
        </p:txBody>
      </p:sp>
    </p:spTree>
    <p:extLst>
      <p:ext uri="{BB962C8B-B14F-4D97-AF65-F5344CB8AC3E}">
        <p14:creationId xmlns:p14="http://schemas.microsoft.com/office/powerpoint/2010/main" val="2104898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6"/>
                                        </p:tgtEl>
                                        <p:attrNameLst>
                                          <p:attrName>style.visibility</p:attrName>
                                        </p:attrNameLst>
                                      </p:cBhvr>
                                      <p:to>
                                        <p:strVal val="visible"/>
                                      </p:to>
                                    </p:set>
                                    <p:animEffect transition="in" filter="fade">
                                      <p:cBhvr>
                                        <p:cTn id="42" dur="500"/>
                                        <p:tgtEl>
                                          <p:spTgt spid="2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7"/>
                                        </p:tgtEl>
                                        <p:attrNameLst>
                                          <p:attrName>style.visibility</p:attrName>
                                        </p:attrNameLst>
                                      </p:cBhvr>
                                      <p:to>
                                        <p:strVal val="visible"/>
                                      </p:to>
                                    </p:set>
                                    <p:animEffect transition="in" filter="fade">
                                      <p:cBhvr>
                                        <p:cTn id="47" dur="500"/>
                                        <p:tgtEl>
                                          <p:spTgt spid="2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4"/>
                                        </p:tgtEl>
                                        <p:attrNameLst>
                                          <p:attrName>style.visibility</p:attrName>
                                        </p:attrNameLst>
                                      </p:cBhvr>
                                      <p:to>
                                        <p:strVal val="visible"/>
                                      </p:to>
                                    </p:set>
                                    <p:animEffect transition="in" filter="fade">
                                      <p:cBhvr>
                                        <p:cTn id="52" dur="500"/>
                                        <p:tgtEl>
                                          <p:spTgt spid="2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5"/>
                                        </p:tgtEl>
                                        <p:attrNameLst>
                                          <p:attrName>style.visibility</p:attrName>
                                        </p:attrNameLst>
                                      </p:cBhvr>
                                      <p:to>
                                        <p:strVal val="visible"/>
                                      </p:to>
                                    </p:set>
                                    <p:animEffect transition="in" filter="fade">
                                      <p:cBhvr>
                                        <p:cTn id="57" dur="500"/>
                                        <p:tgtEl>
                                          <p:spTgt spid="2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8"/>
                                        </p:tgtEl>
                                        <p:attrNameLst>
                                          <p:attrName>style.visibility</p:attrName>
                                        </p:attrNameLst>
                                      </p:cBhvr>
                                      <p:to>
                                        <p:strVal val="visible"/>
                                      </p:to>
                                    </p:set>
                                    <p:animEffect transition="in" filter="fade">
                                      <p:cBhvr>
                                        <p:cTn id="82" dur="500"/>
                                        <p:tgtEl>
                                          <p:spTgt spid="2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500"/>
                                        <p:tgtEl>
                                          <p:spTgt spid="10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1"/>
                                        </p:tgtEl>
                                        <p:attrNameLst>
                                          <p:attrName>style.visibility</p:attrName>
                                        </p:attrNameLst>
                                      </p:cBhvr>
                                      <p:to>
                                        <p:strVal val="visible"/>
                                      </p:to>
                                    </p:set>
                                    <p:animEffect transition="in" filter="fade">
                                      <p:cBhvr>
                                        <p:cTn id="92" dur="500"/>
                                        <p:tgtEl>
                                          <p:spTgt spid="10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1"/>
                                        </p:tgtEl>
                                        <p:attrNameLst>
                                          <p:attrName>style.visibility</p:attrName>
                                        </p:attrNameLst>
                                      </p:cBhvr>
                                      <p:to>
                                        <p:strVal val="visible"/>
                                      </p:to>
                                    </p:set>
                                    <p:animEffect transition="in" filter="fade">
                                      <p:cBhvr>
                                        <p:cTn id="97" dur="500"/>
                                        <p:tgtEl>
                                          <p:spTgt spid="23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2"/>
                                        </p:tgtEl>
                                        <p:attrNameLst>
                                          <p:attrName>style.visibility</p:attrName>
                                        </p:attrNameLst>
                                      </p:cBhvr>
                                      <p:to>
                                        <p:strVal val="visible"/>
                                      </p:to>
                                    </p:set>
                                    <p:animEffect transition="in" filter="fade">
                                      <p:cBhvr>
                                        <p:cTn id="102" dur="500"/>
                                        <p:tgtEl>
                                          <p:spTgt spid="23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29"/>
                                        </p:tgtEl>
                                        <p:attrNameLst>
                                          <p:attrName>style.visibility</p:attrName>
                                        </p:attrNameLst>
                                      </p:cBhvr>
                                      <p:to>
                                        <p:strVal val="visible"/>
                                      </p:to>
                                    </p:set>
                                    <p:animEffect transition="in" filter="fade">
                                      <p:cBhvr>
                                        <p:cTn id="107" dur="500"/>
                                        <p:tgtEl>
                                          <p:spTgt spid="22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30"/>
                                        </p:tgtEl>
                                        <p:attrNameLst>
                                          <p:attrName>style.visibility</p:attrName>
                                        </p:attrNameLst>
                                      </p:cBhvr>
                                      <p:to>
                                        <p:strVal val="visible"/>
                                      </p:to>
                                    </p:set>
                                    <p:animEffect transition="in" filter="fade">
                                      <p:cBhvr>
                                        <p:cTn id="112"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4" grpId="0"/>
      <p:bldP spid="225" grpId="0"/>
      <p:bldP spid="226" grpId="0"/>
      <p:bldP spid="227" grpId="0"/>
      <p:bldP spid="228" grpId="0"/>
      <p:bldP spid="229" grpId="0"/>
      <p:bldP spid="230" grpId="0"/>
      <p:bldP spid="231" grpId="0"/>
      <p:bldP spid="232" grpId="0"/>
      <p:bldP spid="100" grpId="0"/>
      <p:bldP spid="10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393699"/>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5"/>
          <p:cNvSpPr>
            <a:spLocks noChangeArrowheads="1"/>
          </p:cNvSpPr>
          <p:nvPr/>
        </p:nvSpPr>
        <p:spPr bwMode="auto">
          <a:xfrm>
            <a:off x="1168401" y="569912"/>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6"/>
          <p:cNvSpPr>
            <a:spLocks noChangeArrowheads="1"/>
          </p:cNvSpPr>
          <p:nvPr/>
        </p:nvSpPr>
        <p:spPr bwMode="auto">
          <a:xfrm>
            <a:off x="5151438" y="569912"/>
            <a:ext cx="3197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 name="Rectangle 8"/>
          <p:cNvSpPr>
            <a:spLocks noChangeArrowheads="1"/>
          </p:cNvSpPr>
          <p:nvPr/>
        </p:nvSpPr>
        <p:spPr bwMode="auto">
          <a:xfrm>
            <a:off x="835026" y="1744663"/>
            <a:ext cx="3540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  The company sold the machine for $80 cash.</a:t>
            </a:r>
            <a:endParaRPr lang="en-US">
              <a:solidFill>
                <a:prstClr val="black"/>
              </a:solidFill>
              <a:cs typeface="+mn-cs"/>
            </a:endParaRPr>
          </a:p>
        </p:txBody>
      </p:sp>
      <p:sp>
        <p:nvSpPr>
          <p:cNvPr id="25" name="Rectangle 9"/>
          <p:cNvSpPr>
            <a:spLocks noChangeArrowheads="1"/>
          </p:cNvSpPr>
          <p:nvPr/>
        </p:nvSpPr>
        <p:spPr bwMode="auto">
          <a:xfrm>
            <a:off x="835026" y="2032000"/>
            <a:ext cx="3621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  The company sold the machine for $100 cash.</a:t>
            </a:r>
            <a:endParaRPr lang="en-US">
              <a:solidFill>
                <a:prstClr val="black"/>
              </a:solidFill>
              <a:cs typeface="+mn-cs"/>
            </a:endParaRPr>
          </a:p>
        </p:txBody>
      </p:sp>
      <p:sp>
        <p:nvSpPr>
          <p:cNvPr id="26" name="Rectangle 10"/>
          <p:cNvSpPr>
            <a:spLocks noChangeArrowheads="1"/>
          </p:cNvSpPr>
          <p:nvPr/>
        </p:nvSpPr>
        <p:spPr bwMode="auto">
          <a:xfrm>
            <a:off x="835026" y="2320925"/>
            <a:ext cx="3630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  The company sold the machine for $110 cash.</a:t>
            </a:r>
            <a:endParaRPr lang="en-US">
              <a:solidFill>
                <a:prstClr val="black"/>
              </a:solidFill>
              <a:cs typeface="+mn-cs"/>
            </a:endParaRPr>
          </a:p>
        </p:txBody>
      </p:sp>
      <p:sp>
        <p:nvSpPr>
          <p:cNvPr id="27" name="Rectangle 11"/>
          <p:cNvSpPr>
            <a:spLocks noChangeArrowheads="1"/>
          </p:cNvSpPr>
          <p:nvPr/>
        </p:nvSpPr>
        <p:spPr bwMode="auto">
          <a:xfrm>
            <a:off x="1208088" y="817562"/>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Cost</a:t>
            </a:r>
            <a:endParaRPr lang="en-US">
              <a:solidFill>
                <a:prstClr val="black"/>
              </a:solidFill>
              <a:cs typeface="+mn-cs"/>
            </a:endParaRPr>
          </a:p>
        </p:txBody>
      </p:sp>
      <p:sp>
        <p:nvSpPr>
          <p:cNvPr id="28" name="Rectangle 12"/>
          <p:cNvSpPr>
            <a:spLocks noChangeArrowheads="1"/>
          </p:cNvSpPr>
          <p:nvPr/>
        </p:nvSpPr>
        <p:spPr bwMode="auto">
          <a:xfrm>
            <a:off x="2317751" y="8175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500</a:t>
            </a:r>
            <a:endParaRPr lang="en-US">
              <a:solidFill>
                <a:prstClr val="black"/>
              </a:solidFill>
              <a:cs typeface="+mn-cs"/>
            </a:endParaRPr>
          </a:p>
        </p:txBody>
      </p:sp>
      <p:sp>
        <p:nvSpPr>
          <p:cNvPr id="29" name="Rectangle 13"/>
          <p:cNvSpPr>
            <a:spLocks noChangeArrowheads="1"/>
          </p:cNvSpPr>
          <p:nvPr/>
        </p:nvSpPr>
        <p:spPr bwMode="auto">
          <a:xfrm>
            <a:off x="6877051" y="817562"/>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To date</a:t>
            </a:r>
            <a:endParaRPr lang="en-US">
              <a:solidFill>
                <a:prstClr val="black"/>
              </a:solidFill>
              <a:cs typeface="+mn-cs"/>
            </a:endParaRPr>
          </a:p>
        </p:txBody>
      </p:sp>
      <p:sp>
        <p:nvSpPr>
          <p:cNvPr id="30" name="Rectangle 14"/>
          <p:cNvSpPr>
            <a:spLocks noChangeArrowheads="1"/>
          </p:cNvSpPr>
          <p:nvPr/>
        </p:nvSpPr>
        <p:spPr bwMode="auto">
          <a:xfrm>
            <a:off x="7985126" y="81756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44" name="Rectangle 27"/>
          <p:cNvSpPr>
            <a:spLocks noChangeArrowheads="1"/>
          </p:cNvSpPr>
          <p:nvPr/>
        </p:nvSpPr>
        <p:spPr bwMode="auto">
          <a:xfrm>
            <a:off x="5353051" y="590549"/>
            <a:ext cx="2914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Accumulated Depreciation - Machine</a:t>
            </a:r>
            <a:endParaRPr lang="en-US">
              <a:solidFill>
                <a:prstClr val="black"/>
              </a:solidFill>
              <a:cs typeface="+mn-cs"/>
            </a:endParaRPr>
          </a:p>
        </p:txBody>
      </p:sp>
      <p:sp>
        <p:nvSpPr>
          <p:cNvPr id="247" name="Rectangle 30"/>
          <p:cNvSpPr>
            <a:spLocks noChangeArrowheads="1"/>
          </p:cNvSpPr>
          <p:nvPr/>
        </p:nvSpPr>
        <p:spPr bwMode="auto">
          <a:xfrm>
            <a:off x="835026" y="1249363"/>
            <a:ext cx="7562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  The machine needed extensive repairs, and it was not worth repairing. The company disposed of the </a:t>
            </a:r>
            <a:endParaRPr lang="en-US">
              <a:solidFill>
                <a:prstClr val="black"/>
              </a:solidFill>
              <a:cs typeface="+mn-cs"/>
            </a:endParaRPr>
          </a:p>
        </p:txBody>
      </p:sp>
      <p:sp>
        <p:nvSpPr>
          <p:cNvPr id="248" name="Rectangle 31"/>
          <p:cNvSpPr>
            <a:spLocks noChangeArrowheads="1"/>
          </p:cNvSpPr>
          <p:nvPr/>
        </p:nvSpPr>
        <p:spPr bwMode="auto">
          <a:xfrm>
            <a:off x="835026" y="1444625"/>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machine, receiving nothing in return.</a:t>
            </a:r>
            <a:endParaRPr lang="en-US">
              <a:solidFill>
                <a:prstClr val="black"/>
              </a:solidFill>
              <a:cs typeface="+mn-cs"/>
            </a:endParaRPr>
          </a:p>
        </p:txBody>
      </p:sp>
      <p:sp>
        <p:nvSpPr>
          <p:cNvPr id="250" name="Rectangle 33"/>
          <p:cNvSpPr>
            <a:spLocks noChangeArrowheads="1"/>
          </p:cNvSpPr>
          <p:nvPr/>
        </p:nvSpPr>
        <p:spPr bwMode="auto">
          <a:xfrm>
            <a:off x="4052888" y="990600"/>
            <a:ext cx="1503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FF0000"/>
                </a:solidFill>
                <a:cs typeface="+mn-cs"/>
              </a:rPr>
              <a:t>Book Value = $100</a:t>
            </a:r>
            <a:endParaRPr lang="en-US" dirty="0">
              <a:solidFill>
                <a:prstClr val="black"/>
              </a:solidFill>
              <a:cs typeface="+mn-cs"/>
            </a:endParaRPr>
          </a:p>
        </p:txBody>
      </p:sp>
      <p:sp>
        <p:nvSpPr>
          <p:cNvPr id="251" name="Rectangle 34"/>
          <p:cNvSpPr>
            <a:spLocks noChangeArrowheads="1"/>
          </p:cNvSpPr>
          <p:nvPr/>
        </p:nvSpPr>
        <p:spPr bwMode="auto">
          <a:xfrm>
            <a:off x="2449513" y="590549"/>
            <a:ext cx="725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Machine</a:t>
            </a:r>
            <a:endParaRPr lang="en-US">
              <a:solidFill>
                <a:prstClr val="black"/>
              </a:solidFill>
              <a:cs typeface="+mn-cs"/>
            </a:endParaRPr>
          </a:p>
        </p:txBody>
      </p:sp>
      <p:sp>
        <p:nvSpPr>
          <p:cNvPr id="252" name="Rectangle 35"/>
          <p:cNvSpPr>
            <a:spLocks noChangeArrowheads="1"/>
          </p:cNvSpPr>
          <p:nvPr/>
        </p:nvSpPr>
        <p:spPr bwMode="auto">
          <a:xfrm>
            <a:off x="1168401" y="560387"/>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3" name="Rectangle 36"/>
          <p:cNvSpPr>
            <a:spLocks noChangeArrowheads="1"/>
          </p:cNvSpPr>
          <p:nvPr/>
        </p:nvSpPr>
        <p:spPr bwMode="auto">
          <a:xfrm>
            <a:off x="1168401" y="787399"/>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4" name="Rectangle 37"/>
          <p:cNvSpPr>
            <a:spLocks noChangeArrowheads="1"/>
          </p:cNvSpPr>
          <p:nvPr/>
        </p:nvSpPr>
        <p:spPr bwMode="auto">
          <a:xfrm>
            <a:off x="6735763" y="808037"/>
            <a:ext cx="19050" cy="41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2" name="Rectangle 46"/>
          <p:cNvSpPr>
            <a:spLocks noChangeArrowheads="1"/>
          </p:cNvSpPr>
          <p:nvPr/>
        </p:nvSpPr>
        <p:spPr bwMode="auto">
          <a:xfrm>
            <a:off x="2751138" y="808037"/>
            <a:ext cx="20638" cy="41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3" name="Rectangle 57"/>
          <p:cNvSpPr>
            <a:spLocks noChangeArrowheads="1"/>
          </p:cNvSpPr>
          <p:nvPr/>
        </p:nvSpPr>
        <p:spPr bwMode="auto">
          <a:xfrm>
            <a:off x="5151438" y="560387"/>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4" name="Rectangle 58"/>
          <p:cNvSpPr>
            <a:spLocks noChangeArrowheads="1"/>
          </p:cNvSpPr>
          <p:nvPr/>
        </p:nvSpPr>
        <p:spPr bwMode="auto">
          <a:xfrm>
            <a:off x="5151438" y="787399"/>
            <a:ext cx="3197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 name="AutoShape 3"/>
          <p:cNvSpPr>
            <a:spLocks noChangeAspect="1" noChangeArrowheads="1" noTextEdit="1"/>
          </p:cNvSpPr>
          <p:nvPr/>
        </p:nvSpPr>
        <p:spPr bwMode="auto">
          <a:xfrm>
            <a:off x="1374775" y="2752725"/>
            <a:ext cx="63944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 name="Rectangle 5"/>
          <p:cNvSpPr>
            <a:spLocks noChangeArrowheads="1"/>
          </p:cNvSpPr>
          <p:nvPr/>
        </p:nvSpPr>
        <p:spPr bwMode="auto">
          <a:xfrm>
            <a:off x="1374775" y="2752725"/>
            <a:ext cx="63944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3" name="Rectangle 6"/>
          <p:cNvSpPr>
            <a:spLocks noChangeArrowheads="1"/>
          </p:cNvSpPr>
          <p:nvPr/>
        </p:nvSpPr>
        <p:spPr bwMode="auto">
          <a:xfrm>
            <a:off x="6286500" y="2773363"/>
            <a:ext cx="5048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34" name="Rectangle 7"/>
          <p:cNvSpPr>
            <a:spLocks noChangeArrowheads="1"/>
          </p:cNvSpPr>
          <p:nvPr/>
        </p:nvSpPr>
        <p:spPr bwMode="auto">
          <a:xfrm>
            <a:off x="7134225" y="2773363"/>
            <a:ext cx="574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35" name="Rectangle 8"/>
          <p:cNvSpPr>
            <a:spLocks noChangeArrowheads="1"/>
          </p:cNvSpPr>
          <p:nvPr/>
        </p:nvSpPr>
        <p:spPr bwMode="auto">
          <a:xfrm>
            <a:off x="1708150" y="3001963"/>
            <a:ext cx="222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a:t>
            </a:r>
            <a:endParaRPr lang="en-US">
              <a:solidFill>
                <a:prstClr val="black"/>
              </a:solidFill>
              <a:cs typeface="+mn-cs"/>
            </a:endParaRPr>
          </a:p>
        </p:txBody>
      </p:sp>
      <p:sp>
        <p:nvSpPr>
          <p:cNvPr id="236" name="Rectangle 9"/>
          <p:cNvSpPr>
            <a:spLocks noChangeArrowheads="1"/>
          </p:cNvSpPr>
          <p:nvPr/>
        </p:nvSpPr>
        <p:spPr bwMode="auto">
          <a:xfrm>
            <a:off x="2262188" y="3001963"/>
            <a:ext cx="4746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237" name="Rectangle 10"/>
          <p:cNvSpPr>
            <a:spLocks noChangeArrowheads="1"/>
          </p:cNvSpPr>
          <p:nvPr/>
        </p:nvSpPr>
        <p:spPr bwMode="auto">
          <a:xfrm>
            <a:off x="6608763" y="3001963"/>
            <a:ext cx="352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110</a:t>
            </a:r>
            <a:endParaRPr lang="en-US">
              <a:solidFill>
                <a:prstClr val="black"/>
              </a:solidFill>
              <a:cs typeface="+mn-cs"/>
            </a:endParaRPr>
          </a:p>
        </p:txBody>
      </p:sp>
      <p:sp>
        <p:nvSpPr>
          <p:cNvPr id="238" name="Rectangle 11"/>
          <p:cNvSpPr>
            <a:spLocks noChangeArrowheads="1"/>
          </p:cNvSpPr>
          <p:nvPr/>
        </p:nvSpPr>
        <p:spPr bwMode="auto">
          <a:xfrm>
            <a:off x="2262188" y="3209925"/>
            <a:ext cx="2874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Accumulated Depreciation - Machine</a:t>
            </a:r>
            <a:endParaRPr lang="en-US">
              <a:solidFill>
                <a:prstClr val="black"/>
              </a:solidFill>
              <a:cs typeface="+mn-cs"/>
            </a:endParaRPr>
          </a:p>
        </p:txBody>
      </p:sp>
      <p:sp>
        <p:nvSpPr>
          <p:cNvPr id="239" name="Rectangle 12"/>
          <p:cNvSpPr>
            <a:spLocks noChangeArrowheads="1"/>
          </p:cNvSpPr>
          <p:nvPr/>
        </p:nvSpPr>
        <p:spPr bwMode="auto">
          <a:xfrm>
            <a:off x="6608763" y="3209925"/>
            <a:ext cx="352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40" name="Rectangle 13"/>
          <p:cNvSpPr>
            <a:spLocks noChangeArrowheads="1"/>
          </p:cNvSpPr>
          <p:nvPr/>
        </p:nvSpPr>
        <p:spPr bwMode="auto">
          <a:xfrm>
            <a:off x="2535238" y="3417888"/>
            <a:ext cx="7159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Machine</a:t>
            </a:r>
            <a:endParaRPr lang="en-US" dirty="0">
              <a:solidFill>
                <a:prstClr val="black"/>
              </a:solidFill>
              <a:cs typeface="+mn-cs"/>
            </a:endParaRPr>
          </a:p>
        </p:txBody>
      </p:sp>
      <p:sp>
        <p:nvSpPr>
          <p:cNvPr id="241" name="Rectangle 14"/>
          <p:cNvSpPr>
            <a:spLocks noChangeArrowheads="1"/>
          </p:cNvSpPr>
          <p:nvPr/>
        </p:nvSpPr>
        <p:spPr bwMode="auto">
          <a:xfrm>
            <a:off x="7405688" y="3417888"/>
            <a:ext cx="352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500</a:t>
            </a:r>
            <a:endParaRPr lang="en-US">
              <a:solidFill>
                <a:prstClr val="black"/>
              </a:solidFill>
              <a:cs typeface="+mn-cs"/>
            </a:endParaRPr>
          </a:p>
        </p:txBody>
      </p:sp>
      <p:sp>
        <p:nvSpPr>
          <p:cNvPr id="242" name="Rectangle 15"/>
          <p:cNvSpPr>
            <a:spLocks noChangeArrowheads="1"/>
          </p:cNvSpPr>
          <p:nvPr/>
        </p:nvSpPr>
        <p:spPr bwMode="auto">
          <a:xfrm>
            <a:off x="2535238" y="3625850"/>
            <a:ext cx="19161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Gain on sale of machine</a:t>
            </a:r>
            <a:endParaRPr lang="en-US">
              <a:solidFill>
                <a:prstClr val="black"/>
              </a:solidFill>
              <a:cs typeface="+mn-cs"/>
            </a:endParaRPr>
          </a:p>
        </p:txBody>
      </p:sp>
      <p:sp>
        <p:nvSpPr>
          <p:cNvPr id="243" name="Rectangle 16"/>
          <p:cNvSpPr>
            <a:spLocks noChangeArrowheads="1"/>
          </p:cNvSpPr>
          <p:nvPr/>
        </p:nvSpPr>
        <p:spPr bwMode="auto">
          <a:xfrm>
            <a:off x="7496175" y="3625850"/>
            <a:ext cx="2619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10</a:t>
            </a:r>
            <a:endParaRPr lang="en-US">
              <a:solidFill>
                <a:prstClr val="black"/>
              </a:solidFill>
              <a:cs typeface="+mn-cs"/>
            </a:endParaRPr>
          </a:p>
        </p:txBody>
      </p:sp>
      <p:sp>
        <p:nvSpPr>
          <p:cNvPr id="245" name="Rectangle 17"/>
          <p:cNvSpPr>
            <a:spLocks noChangeArrowheads="1"/>
          </p:cNvSpPr>
          <p:nvPr/>
        </p:nvSpPr>
        <p:spPr bwMode="auto">
          <a:xfrm>
            <a:off x="3503613" y="2773363"/>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46" name="Rectangle 18"/>
          <p:cNvSpPr>
            <a:spLocks noChangeArrowheads="1"/>
          </p:cNvSpPr>
          <p:nvPr/>
        </p:nvSpPr>
        <p:spPr bwMode="auto">
          <a:xfrm>
            <a:off x="1365250" y="27432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9" name="Line 19"/>
          <p:cNvSpPr>
            <a:spLocks noChangeShapeType="1"/>
          </p:cNvSpPr>
          <p:nvPr/>
        </p:nvSpPr>
        <p:spPr bwMode="auto">
          <a:xfrm>
            <a:off x="2171700" y="27638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5" name="Rectangle 20"/>
          <p:cNvSpPr>
            <a:spLocks noChangeArrowheads="1"/>
          </p:cNvSpPr>
          <p:nvPr/>
        </p:nvSpPr>
        <p:spPr bwMode="auto">
          <a:xfrm>
            <a:off x="2171700" y="27638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 name="Line 21"/>
          <p:cNvSpPr>
            <a:spLocks noChangeShapeType="1"/>
          </p:cNvSpPr>
          <p:nvPr/>
        </p:nvSpPr>
        <p:spPr bwMode="auto">
          <a:xfrm>
            <a:off x="6003925" y="27638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 name="Rectangle 22"/>
          <p:cNvSpPr>
            <a:spLocks noChangeArrowheads="1"/>
          </p:cNvSpPr>
          <p:nvPr/>
        </p:nvSpPr>
        <p:spPr bwMode="auto">
          <a:xfrm>
            <a:off x="6003925" y="27638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 name="Line 23"/>
          <p:cNvSpPr>
            <a:spLocks noChangeShapeType="1"/>
          </p:cNvSpPr>
          <p:nvPr/>
        </p:nvSpPr>
        <p:spPr bwMode="auto">
          <a:xfrm>
            <a:off x="6962775" y="27638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 name="Rectangle 24"/>
          <p:cNvSpPr>
            <a:spLocks noChangeArrowheads="1"/>
          </p:cNvSpPr>
          <p:nvPr/>
        </p:nvSpPr>
        <p:spPr bwMode="auto">
          <a:xfrm>
            <a:off x="6962775" y="27638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 name="Rectangle 25"/>
          <p:cNvSpPr>
            <a:spLocks noChangeArrowheads="1"/>
          </p:cNvSpPr>
          <p:nvPr/>
        </p:nvSpPr>
        <p:spPr bwMode="auto">
          <a:xfrm>
            <a:off x="7748588" y="2763838"/>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 name="Line 26"/>
          <p:cNvSpPr>
            <a:spLocks noChangeShapeType="1"/>
          </p:cNvSpPr>
          <p:nvPr/>
        </p:nvSpPr>
        <p:spPr bwMode="auto">
          <a:xfrm>
            <a:off x="1374775" y="2990850"/>
            <a:ext cx="0"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5" name="Rectangle 27"/>
          <p:cNvSpPr>
            <a:spLocks noChangeArrowheads="1"/>
          </p:cNvSpPr>
          <p:nvPr/>
        </p:nvSpPr>
        <p:spPr bwMode="auto">
          <a:xfrm>
            <a:off x="1374775" y="2990850"/>
            <a:ext cx="9525" cy="8318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6" name="Line 28"/>
          <p:cNvSpPr>
            <a:spLocks noChangeShapeType="1"/>
          </p:cNvSpPr>
          <p:nvPr/>
        </p:nvSpPr>
        <p:spPr bwMode="auto">
          <a:xfrm>
            <a:off x="2171700" y="2990850"/>
            <a:ext cx="0"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7" name="Rectangle 29"/>
          <p:cNvSpPr>
            <a:spLocks noChangeArrowheads="1"/>
          </p:cNvSpPr>
          <p:nvPr/>
        </p:nvSpPr>
        <p:spPr bwMode="auto">
          <a:xfrm>
            <a:off x="2171700" y="2990850"/>
            <a:ext cx="9525" cy="8318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4" name="Line 30"/>
          <p:cNvSpPr>
            <a:spLocks noChangeShapeType="1"/>
          </p:cNvSpPr>
          <p:nvPr/>
        </p:nvSpPr>
        <p:spPr bwMode="auto">
          <a:xfrm>
            <a:off x="6003925" y="2990850"/>
            <a:ext cx="0"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5" name="Rectangle 31"/>
          <p:cNvSpPr>
            <a:spLocks noChangeArrowheads="1"/>
          </p:cNvSpPr>
          <p:nvPr/>
        </p:nvSpPr>
        <p:spPr bwMode="auto">
          <a:xfrm>
            <a:off x="6003925" y="2990850"/>
            <a:ext cx="11113" cy="8318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6" name="Line 32"/>
          <p:cNvSpPr>
            <a:spLocks noChangeShapeType="1"/>
          </p:cNvSpPr>
          <p:nvPr/>
        </p:nvSpPr>
        <p:spPr bwMode="auto">
          <a:xfrm>
            <a:off x="6962775" y="2990850"/>
            <a:ext cx="0"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8" name="Rectangle 33"/>
          <p:cNvSpPr>
            <a:spLocks noChangeArrowheads="1"/>
          </p:cNvSpPr>
          <p:nvPr/>
        </p:nvSpPr>
        <p:spPr bwMode="auto">
          <a:xfrm>
            <a:off x="6962775" y="2990850"/>
            <a:ext cx="9525" cy="8318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9" name="Line 34"/>
          <p:cNvSpPr>
            <a:spLocks noChangeShapeType="1"/>
          </p:cNvSpPr>
          <p:nvPr/>
        </p:nvSpPr>
        <p:spPr bwMode="auto">
          <a:xfrm>
            <a:off x="7759700" y="2990850"/>
            <a:ext cx="0" cy="8318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0" name="Rectangle 35"/>
          <p:cNvSpPr>
            <a:spLocks noChangeArrowheads="1"/>
          </p:cNvSpPr>
          <p:nvPr/>
        </p:nvSpPr>
        <p:spPr bwMode="auto">
          <a:xfrm>
            <a:off x="7759700" y="2990850"/>
            <a:ext cx="9525" cy="8318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1" name="Rectangle 36"/>
          <p:cNvSpPr>
            <a:spLocks noChangeArrowheads="1"/>
          </p:cNvSpPr>
          <p:nvPr/>
        </p:nvSpPr>
        <p:spPr bwMode="auto">
          <a:xfrm>
            <a:off x="1384300" y="2743200"/>
            <a:ext cx="6384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3" name="Rectangle 37"/>
          <p:cNvSpPr>
            <a:spLocks noChangeArrowheads="1"/>
          </p:cNvSpPr>
          <p:nvPr/>
        </p:nvSpPr>
        <p:spPr bwMode="auto">
          <a:xfrm>
            <a:off x="1384300" y="2970213"/>
            <a:ext cx="6384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4" name="Line 38"/>
          <p:cNvSpPr>
            <a:spLocks noChangeShapeType="1"/>
          </p:cNvSpPr>
          <p:nvPr/>
        </p:nvSpPr>
        <p:spPr bwMode="auto">
          <a:xfrm>
            <a:off x="1384300" y="3189288"/>
            <a:ext cx="63849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5" name="Rectangle 39"/>
          <p:cNvSpPr>
            <a:spLocks noChangeArrowheads="1"/>
          </p:cNvSpPr>
          <p:nvPr/>
        </p:nvSpPr>
        <p:spPr bwMode="auto">
          <a:xfrm>
            <a:off x="1384300" y="3189288"/>
            <a:ext cx="63849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6" name="Line 40"/>
          <p:cNvSpPr>
            <a:spLocks noChangeShapeType="1"/>
          </p:cNvSpPr>
          <p:nvPr/>
        </p:nvSpPr>
        <p:spPr bwMode="auto">
          <a:xfrm>
            <a:off x="1384300" y="3397250"/>
            <a:ext cx="63849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7" name="Rectangle 41"/>
          <p:cNvSpPr>
            <a:spLocks noChangeArrowheads="1"/>
          </p:cNvSpPr>
          <p:nvPr/>
        </p:nvSpPr>
        <p:spPr bwMode="auto">
          <a:xfrm>
            <a:off x="1384300" y="3397250"/>
            <a:ext cx="63849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8" name="Line 42"/>
          <p:cNvSpPr>
            <a:spLocks noChangeShapeType="1"/>
          </p:cNvSpPr>
          <p:nvPr/>
        </p:nvSpPr>
        <p:spPr bwMode="auto">
          <a:xfrm>
            <a:off x="1384300" y="3605213"/>
            <a:ext cx="63849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9" name="Rectangle 43"/>
          <p:cNvSpPr>
            <a:spLocks noChangeArrowheads="1"/>
          </p:cNvSpPr>
          <p:nvPr/>
        </p:nvSpPr>
        <p:spPr bwMode="auto">
          <a:xfrm>
            <a:off x="1384300" y="3605213"/>
            <a:ext cx="63849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0" name="Line 44"/>
          <p:cNvSpPr>
            <a:spLocks noChangeShapeType="1"/>
          </p:cNvSpPr>
          <p:nvPr/>
        </p:nvSpPr>
        <p:spPr bwMode="auto">
          <a:xfrm>
            <a:off x="1384300" y="3811588"/>
            <a:ext cx="63849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1" name="Rectangle 45"/>
          <p:cNvSpPr>
            <a:spLocks noChangeArrowheads="1"/>
          </p:cNvSpPr>
          <p:nvPr/>
        </p:nvSpPr>
        <p:spPr bwMode="auto">
          <a:xfrm>
            <a:off x="1384300" y="3811588"/>
            <a:ext cx="63849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2" name="Rectangle 81"/>
          <p:cNvSpPr/>
          <p:nvPr/>
        </p:nvSpPr>
        <p:spPr>
          <a:xfrm>
            <a:off x="0" y="0"/>
            <a:ext cx="9144000" cy="3937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10-3 SOLUTION</a:t>
            </a:r>
            <a:endParaRPr lang="en-US" b="1" dirty="0">
              <a:solidFill>
                <a:prstClr val="white"/>
              </a:solidFill>
            </a:endParaRPr>
          </a:p>
        </p:txBody>
      </p:sp>
      <p:sp>
        <p:nvSpPr>
          <p:cNvPr id="85" name="Rounded Rectangle 84"/>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P2:  </a:t>
            </a:r>
            <a:r>
              <a:rPr lang="en-US" sz="1100" dirty="0">
                <a:solidFill>
                  <a:prstClr val="black"/>
                </a:solidFill>
                <a:latin typeface="Calibri"/>
                <a:cs typeface="+mn-cs"/>
              </a:rPr>
              <a:t>Account for asset disposal through discarding or selling an asset. </a:t>
            </a:r>
          </a:p>
        </p:txBody>
      </p:sp>
    </p:spTree>
    <p:extLst>
      <p:ext uri="{BB962C8B-B14F-4D97-AF65-F5344CB8AC3E}">
        <p14:creationId xmlns:p14="http://schemas.microsoft.com/office/powerpoint/2010/main" val="1133171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fade">
                                      <p:cBhvr>
                                        <p:cTn id="12" dur="500"/>
                                        <p:tgtEl>
                                          <p:spTgt spid="2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8"/>
                                        </p:tgtEl>
                                        <p:attrNameLst>
                                          <p:attrName>style.visibility</p:attrName>
                                        </p:attrNameLst>
                                      </p:cBhvr>
                                      <p:to>
                                        <p:strVal val="visible"/>
                                      </p:to>
                                    </p:set>
                                    <p:animEffect transition="in" filter="fade">
                                      <p:cBhvr>
                                        <p:cTn id="17" dur="500"/>
                                        <p:tgtEl>
                                          <p:spTgt spid="2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9"/>
                                        </p:tgtEl>
                                        <p:attrNameLst>
                                          <p:attrName>style.visibility</p:attrName>
                                        </p:attrNameLst>
                                      </p:cBhvr>
                                      <p:to>
                                        <p:strVal val="visible"/>
                                      </p:to>
                                    </p:set>
                                    <p:animEffect transition="in" filter="fade">
                                      <p:cBhvr>
                                        <p:cTn id="22" dur="500"/>
                                        <p:tgtEl>
                                          <p:spTgt spid="2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6"/>
                                        </p:tgtEl>
                                        <p:attrNameLst>
                                          <p:attrName>style.visibility</p:attrName>
                                        </p:attrNameLst>
                                      </p:cBhvr>
                                      <p:to>
                                        <p:strVal val="visible"/>
                                      </p:to>
                                    </p:set>
                                    <p:animEffect transition="in" filter="fade">
                                      <p:cBhvr>
                                        <p:cTn id="27" dur="500"/>
                                        <p:tgtEl>
                                          <p:spTgt spid="2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7"/>
                                        </p:tgtEl>
                                        <p:attrNameLst>
                                          <p:attrName>style.visibility</p:attrName>
                                        </p:attrNameLst>
                                      </p:cBhvr>
                                      <p:to>
                                        <p:strVal val="visible"/>
                                      </p:to>
                                    </p:set>
                                    <p:animEffect transition="in" filter="fade">
                                      <p:cBhvr>
                                        <p:cTn id="32" dur="500"/>
                                        <p:tgtEl>
                                          <p:spTgt spid="2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2"/>
                                        </p:tgtEl>
                                        <p:attrNameLst>
                                          <p:attrName>style.visibility</p:attrName>
                                        </p:attrNameLst>
                                      </p:cBhvr>
                                      <p:to>
                                        <p:strVal val="visible"/>
                                      </p:to>
                                    </p:set>
                                    <p:animEffect transition="in" filter="fade">
                                      <p:cBhvr>
                                        <p:cTn id="37" dur="500"/>
                                        <p:tgtEl>
                                          <p:spTgt spid="2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3"/>
                                        </p:tgtEl>
                                        <p:attrNameLst>
                                          <p:attrName>style.visibility</p:attrName>
                                        </p:attrNameLst>
                                      </p:cBhvr>
                                      <p:to>
                                        <p:strVal val="visible"/>
                                      </p:to>
                                    </p:set>
                                    <p:animEffect transition="in" filter="fade">
                                      <p:cBhvr>
                                        <p:cTn id="42"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238" grpId="0"/>
      <p:bldP spid="239" grpId="0"/>
      <p:bldP spid="240" grpId="0"/>
      <p:bldP spid="241" grpId="0"/>
      <p:bldP spid="242" grpId="0"/>
      <p:bldP spid="24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53703"/>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P3:	</a:t>
            </a:r>
            <a:br>
              <a:rPr lang="en-US" altLang="en-US" dirty="0" smtClean="0"/>
            </a:br>
            <a:r>
              <a:rPr lang="en-US" dirty="0" smtClean="0"/>
              <a:t>Account </a:t>
            </a:r>
            <a:r>
              <a:rPr lang="en-US" dirty="0"/>
              <a:t>for natural resource assets and their depletion.</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28540" y="189309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8540" y="4987647"/>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2"/>
          <p:cNvSpPr>
            <a:spLocks noChangeArrowheads="1"/>
          </p:cNvSpPr>
          <p:nvPr/>
        </p:nvSpPr>
        <p:spPr bwMode="auto">
          <a:xfrm>
            <a:off x="914400" y="1506538"/>
            <a:ext cx="3302000" cy="3606800"/>
          </a:xfrm>
          <a:prstGeom prst="roundRect">
            <a:avLst>
              <a:gd name="adj" fmla="val 12495"/>
            </a:avLst>
          </a:prstGeom>
          <a:solidFill>
            <a:schemeClr val="bg2">
              <a:lumMod val="50000"/>
            </a:schemeClr>
          </a:solidFill>
          <a:ln w="12700">
            <a:solidFill>
              <a:schemeClr val="tx1"/>
            </a:solidFill>
            <a:round/>
            <a:headEnd/>
            <a:tailEnd/>
          </a:ln>
        </p:spPr>
        <p:txBody>
          <a:bodyPr wrap="none" lIns="90488" tIns="44450" rIns="90488" bIns="44450" anchor="ctr"/>
          <a:lstStyle/>
          <a:p>
            <a:pPr algn="ctr">
              <a:defRPr/>
            </a:pPr>
            <a:r>
              <a:rPr lang="en-US" sz="2800" dirty="0">
                <a:solidFill>
                  <a:schemeClr val="bg1"/>
                </a:solidFill>
                <a:latin typeface="Calibri" pitchFamily="-84" charset="0"/>
              </a:rPr>
              <a:t>Total </a:t>
            </a:r>
            <a:r>
              <a:rPr lang="en-US" sz="2800" dirty="0" smtClean="0">
                <a:solidFill>
                  <a:schemeClr val="bg1"/>
                </a:solidFill>
                <a:latin typeface="Calibri" pitchFamily="-84" charset="0"/>
              </a:rPr>
              <a:t>cost</a:t>
            </a:r>
            <a:r>
              <a:rPr lang="en-US" sz="2800" dirty="0">
                <a:solidFill>
                  <a:schemeClr val="bg1"/>
                </a:solidFill>
                <a:latin typeface="Calibri" pitchFamily="-84" charset="0"/>
              </a:rPr>
              <a:t/>
            </a:r>
            <a:br>
              <a:rPr lang="en-US" sz="2800" dirty="0">
                <a:solidFill>
                  <a:schemeClr val="bg1"/>
                </a:solidFill>
                <a:latin typeface="Calibri" pitchFamily="-84" charset="0"/>
              </a:rPr>
            </a:br>
            <a:r>
              <a:rPr lang="en-US" sz="2800" dirty="0" smtClean="0">
                <a:solidFill>
                  <a:schemeClr val="bg1"/>
                </a:solidFill>
                <a:latin typeface="Calibri" pitchFamily="-84" charset="0"/>
              </a:rPr>
              <a:t>is </a:t>
            </a:r>
            <a:r>
              <a:rPr lang="en-US" sz="2800" dirty="0">
                <a:solidFill>
                  <a:schemeClr val="bg1"/>
                </a:solidFill>
                <a:latin typeface="Calibri" pitchFamily="-84" charset="0"/>
              </a:rPr>
              <a:t>charged to</a:t>
            </a:r>
            <a:br>
              <a:rPr lang="en-US" sz="2800" dirty="0">
                <a:solidFill>
                  <a:schemeClr val="bg1"/>
                </a:solidFill>
                <a:latin typeface="Calibri" pitchFamily="-84" charset="0"/>
              </a:rPr>
            </a:br>
            <a:r>
              <a:rPr lang="en-US" sz="2800" dirty="0">
                <a:solidFill>
                  <a:schemeClr val="bg1"/>
                </a:solidFill>
                <a:latin typeface="Calibri" pitchFamily="-84" charset="0"/>
              </a:rPr>
              <a:t>depletion expense</a:t>
            </a:r>
            <a:br>
              <a:rPr lang="en-US" sz="2800" dirty="0">
                <a:solidFill>
                  <a:schemeClr val="bg1"/>
                </a:solidFill>
                <a:latin typeface="Calibri" pitchFamily="-84" charset="0"/>
              </a:rPr>
            </a:br>
            <a:r>
              <a:rPr lang="en-US" sz="2800" dirty="0">
                <a:solidFill>
                  <a:schemeClr val="bg1"/>
                </a:solidFill>
                <a:latin typeface="Calibri" pitchFamily="-84" charset="0"/>
              </a:rPr>
              <a:t>over periods</a:t>
            </a:r>
            <a:br>
              <a:rPr lang="en-US" sz="2800" dirty="0">
                <a:solidFill>
                  <a:schemeClr val="bg1"/>
                </a:solidFill>
                <a:latin typeface="Calibri" pitchFamily="-84" charset="0"/>
              </a:rPr>
            </a:br>
            <a:r>
              <a:rPr lang="en-US" sz="2800" dirty="0">
                <a:solidFill>
                  <a:schemeClr val="bg1"/>
                </a:solidFill>
                <a:latin typeface="Calibri" pitchFamily="-84" charset="0"/>
              </a:rPr>
              <a:t>benefited.</a:t>
            </a:r>
          </a:p>
        </p:txBody>
      </p:sp>
      <p:sp>
        <p:nvSpPr>
          <p:cNvPr id="9220" name="AutoShape 3"/>
          <p:cNvSpPr>
            <a:spLocks noChangeArrowheads="1"/>
          </p:cNvSpPr>
          <p:nvPr/>
        </p:nvSpPr>
        <p:spPr bwMode="auto">
          <a:xfrm>
            <a:off x="4953000" y="1524000"/>
            <a:ext cx="3302000" cy="3606800"/>
          </a:xfrm>
          <a:prstGeom prst="roundRect">
            <a:avLst>
              <a:gd name="adj" fmla="val 12495"/>
            </a:avLst>
          </a:prstGeom>
          <a:solidFill>
            <a:schemeClr val="tx2">
              <a:lumMod val="60000"/>
              <a:lumOff val="40000"/>
            </a:schemeClr>
          </a:solidFill>
          <a:ln w="12700">
            <a:solidFill>
              <a:schemeClr val="tx1"/>
            </a:solidFill>
            <a:round/>
            <a:headEnd/>
            <a:tailEnd/>
          </a:ln>
        </p:spPr>
        <p:txBody>
          <a:bodyPr wrap="none" lIns="90488" tIns="44450" rIns="90488" bIns="44450" anchor="ctr"/>
          <a:lstStyle/>
          <a:p>
            <a:pPr algn="ctr">
              <a:defRPr/>
            </a:pPr>
            <a:r>
              <a:rPr lang="en-US" sz="2800" dirty="0">
                <a:solidFill>
                  <a:schemeClr val="bg1"/>
                </a:solidFill>
                <a:latin typeface="Calibri" pitchFamily="-84" charset="0"/>
              </a:rPr>
              <a:t>Extracted from</a:t>
            </a:r>
            <a:br>
              <a:rPr lang="en-US" sz="2800" dirty="0">
                <a:solidFill>
                  <a:schemeClr val="bg1"/>
                </a:solidFill>
                <a:latin typeface="Calibri" pitchFamily="-84" charset="0"/>
              </a:rPr>
            </a:br>
            <a:r>
              <a:rPr lang="en-US" sz="2800" dirty="0">
                <a:solidFill>
                  <a:schemeClr val="bg1"/>
                </a:solidFill>
                <a:latin typeface="Calibri" pitchFamily="-84" charset="0"/>
              </a:rPr>
              <a:t>the natural</a:t>
            </a:r>
            <a:br>
              <a:rPr lang="en-US" sz="2800" dirty="0">
                <a:solidFill>
                  <a:schemeClr val="bg1"/>
                </a:solidFill>
                <a:latin typeface="Calibri" pitchFamily="-84" charset="0"/>
              </a:rPr>
            </a:br>
            <a:r>
              <a:rPr lang="en-US" sz="2800" dirty="0">
                <a:solidFill>
                  <a:schemeClr val="bg1"/>
                </a:solidFill>
                <a:latin typeface="Calibri" pitchFamily="-84" charset="0"/>
              </a:rPr>
              <a:t>environment</a:t>
            </a:r>
            <a:br>
              <a:rPr lang="en-US" sz="2800" dirty="0">
                <a:solidFill>
                  <a:schemeClr val="bg1"/>
                </a:solidFill>
                <a:latin typeface="Calibri" pitchFamily="-84" charset="0"/>
              </a:rPr>
            </a:br>
            <a:r>
              <a:rPr lang="en-US" sz="2800" dirty="0">
                <a:solidFill>
                  <a:schemeClr val="bg1"/>
                </a:solidFill>
                <a:latin typeface="Calibri" pitchFamily="-84" charset="0"/>
              </a:rPr>
              <a:t>and reported</a:t>
            </a:r>
            <a:br>
              <a:rPr lang="en-US" sz="2800" dirty="0">
                <a:solidFill>
                  <a:schemeClr val="bg1"/>
                </a:solidFill>
                <a:latin typeface="Calibri" pitchFamily="-84" charset="0"/>
              </a:rPr>
            </a:br>
            <a:r>
              <a:rPr lang="en-US" sz="2800" dirty="0">
                <a:solidFill>
                  <a:schemeClr val="bg1"/>
                </a:solidFill>
                <a:latin typeface="Calibri" pitchFamily="-84" charset="0"/>
              </a:rPr>
              <a:t>at cost less</a:t>
            </a:r>
            <a:br>
              <a:rPr lang="en-US" sz="2800" dirty="0">
                <a:solidFill>
                  <a:schemeClr val="bg1"/>
                </a:solidFill>
                <a:latin typeface="Calibri" pitchFamily="-84" charset="0"/>
              </a:rPr>
            </a:br>
            <a:r>
              <a:rPr lang="en-US" sz="2800" dirty="0">
                <a:solidFill>
                  <a:schemeClr val="bg1"/>
                </a:solidFill>
                <a:latin typeface="Calibri" pitchFamily="-84" charset="0"/>
              </a:rPr>
              <a:t>accumulated</a:t>
            </a:r>
            <a:br>
              <a:rPr lang="en-US" sz="2800" dirty="0">
                <a:solidFill>
                  <a:schemeClr val="bg1"/>
                </a:solidFill>
                <a:latin typeface="Calibri" pitchFamily="-84" charset="0"/>
              </a:rPr>
            </a:br>
            <a:r>
              <a:rPr lang="en-US" sz="2800" dirty="0">
                <a:solidFill>
                  <a:srgbClr val="FFFF00"/>
                </a:solidFill>
                <a:latin typeface="Calibri" pitchFamily="-84" charset="0"/>
              </a:rPr>
              <a:t>depletion</a:t>
            </a:r>
            <a:r>
              <a:rPr lang="en-US" sz="2800" dirty="0">
                <a:solidFill>
                  <a:schemeClr val="bg1"/>
                </a:solidFill>
                <a:latin typeface="Calibri" pitchFamily="-84" charset="0"/>
              </a:rPr>
              <a:t>.</a:t>
            </a:r>
          </a:p>
        </p:txBody>
      </p:sp>
      <p:sp>
        <p:nvSpPr>
          <p:cNvPr id="159748" name="Rectangle 5"/>
          <p:cNvSpPr>
            <a:spLocks noGrp="1" noChangeArrowheads="1"/>
          </p:cNvSpPr>
          <p:nvPr>
            <p:ph type="title"/>
          </p:nvPr>
        </p:nvSpPr>
        <p:spPr>
          <a:xfrm>
            <a:off x="457200" y="457200"/>
            <a:ext cx="8229600" cy="960438"/>
          </a:xfrm>
        </p:spPr>
        <p:txBody>
          <a:bodyPr/>
          <a:lstStyle/>
          <a:p>
            <a:pPr eaLnBrk="1" hangingPunct="1"/>
            <a:r>
              <a:rPr lang="en-US" altLang="en-US" b="1" dirty="0" smtClean="0">
                <a:ea typeface="ＭＳ Ｐゴシック" pitchFamily="-84" charset="-128"/>
                <a:cs typeface="Arial" charset="0"/>
              </a:rPr>
              <a:t>Natural Resources</a:t>
            </a:r>
          </a:p>
        </p:txBody>
      </p:sp>
      <p:sp>
        <p:nvSpPr>
          <p:cNvPr id="63494" name="AutoShape 6"/>
          <p:cNvSpPr>
            <a:spLocks noChangeArrowheads="1"/>
          </p:cNvSpPr>
          <p:nvPr/>
        </p:nvSpPr>
        <p:spPr bwMode="auto">
          <a:xfrm>
            <a:off x="2286000" y="5448300"/>
            <a:ext cx="4403725" cy="711200"/>
          </a:xfrm>
          <a:prstGeom prst="roundRect">
            <a:avLst>
              <a:gd name="adj" fmla="val 12495"/>
            </a:avLst>
          </a:prstGeom>
          <a:solidFill>
            <a:srgbClr val="FFCC99"/>
          </a:solidFill>
          <a:ln w="12700">
            <a:solidFill>
              <a:schemeClr val="tx1"/>
            </a:solidFill>
            <a:round/>
            <a:headEnd/>
            <a:tailEnd/>
          </a:ln>
          <a:effectLst>
            <a:outerShdw dist="35921" dir="2700000" algn="ctr" rotWithShape="0">
              <a:schemeClr val="tx2"/>
            </a:outerShdw>
          </a:effectLst>
        </p:spPr>
        <p:txBody>
          <a:bodyPr wrap="none" lIns="90488" tIns="44450" rIns="90488" bIns="44450" anchor="ctr"/>
          <a:lstStyle/>
          <a:p>
            <a:pPr algn="ctr">
              <a:defRPr/>
            </a:pPr>
            <a:r>
              <a:rPr lang="en-US" sz="2800" dirty="0">
                <a:solidFill>
                  <a:srgbClr val="862110"/>
                </a:solidFill>
                <a:effectLst>
                  <a:outerShdw blurRad="38100" dist="38100" dir="2700000" algn="tl">
                    <a:srgbClr val="000000"/>
                  </a:outerShdw>
                </a:effectLst>
                <a:latin typeface="Calibri" pitchFamily="-84" charset="0"/>
              </a:rPr>
              <a:t>Examples: oil, coal, gold</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D145355-2B45-4605-A47E-A826A3C68F26}" type="slidenum">
              <a:rPr lang="en-US" smtClean="0"/>
              <a:pPr>
                <a:defRPr/>
              </a:pPr>
              <a:t>55</a:t>
            </a:fld>
            <a:endParaRPr lang="en-US" dirty="0"/>
          </a:p>
        </p:txBody>
      </p:sp>
      <p:sp>
        <p:nvSpPr>
          <p:cNvPr id="9" name="Rounded Rectangle 8"/>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Account for natural resource assets and their depletion.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title"/>
          </p:nvPr>
        </p:nvSpPr>
        <p:spPr>
          <a:xfrm>
            <a:off x="457200" y="609600"/>
            <a:ext cx="8229600" cy="808038"/>
          </a:xfrm>
        </p:spPr>
        <p:txBody>
          <a:bodyPr rtlCol="0">
            <a:normAutofit fontScale="90000"/>
          </a:bodyPr>
          <a:lstStyle/>
          <a:p>
            <a:pPr eaLnBrk="1" fontAlgn="auto" hangingPunct="1">
              <a:spcAft>
                <a:spcPts val="0"/>
              </a:spcAft>
              <a:defRPr/>
            </a:pPr>
            <a:r>
              <a:rPr lang="en-US" altLang="en-US" b="1" dirty="0" smtClean="0">
                <a:ea typeface="ＭＳ Ｐゴシック" pitchFamily="-84" charset="-128"/>
                <a:cs typeface="Arial" charset="0"/>
              </a:rPr>
              <a:t>Cost Determination</a:t>
            </a:r>
            <a:br>
              <a:rPr lang="en-US" altLang="en-US" b="1" dirty="0" smtClean="0">
                <a:ea typeface="ＭＳ Ｐゴシック" pitchFamily="-84" charset="-128"/>
                <a:cs typeface="Arial" charset="0"/>
              </a:rPr>
            </a:br>
            <a:r>
              <a:rPr lang="en-US" altLang="en-US" b="1" dirty="0" smtClean="0">
                <a:ea typeface="ＭＳ Ｐゴシック" pitchFamily="-84" charset="-128"/>
                <a:cs typeface="Arial" charset="0"/>
              </a:rPr>
              <a:t>and Depletion</a:t>
            </a:r>
          </a:p>
        </p:txBody>
      </p:sp>
      <p:pic>
        <p:nvPicPr>
          <p:cNvPr id="160772" name="Picture 22" descr="Chapter 10 Cost determination for natural resources.png"/>
          <p:cNvPicPr>
            <a:picLocks noChangeAspect="1"/>
          </p:cNvPicPr>
          <p:nvPr/>
        </p:nvPicPr>
        <p:blipFill>
          <a:blip r:embed="rId3" cstate="print"/>
          <a:srcRect/>
          <a:stretch>
            <a:fillRect/>
          </a:stretch>
        </p:blipFill>
        <p:spPr bwMode="auto">
          <a:xfrm>
            <a:off x="304800" y="3124835"/>
            <a:ext cx="8534400" cy="2209164"/>
          </a:xfrm>
          <a:prstGeom prst="rect">
            <a:avLst/>
          </a:prstGeom>
          <a:noFill/>
          <a:ln w="9525">
            <a:noFill/>
            <a:miter lim="800000"/>
            <a:headEnd/>
            <a:tailEnd/>
          </a:ln>
        </p:spPr>
      </p:pic>
      <p:sp>
        <p:nvSpPr>
          <p:cNvPr id="24" name="TextBox 23"/>
          <p:cNvSpPr txBox="1"/>
          <p:nvPr/>
        </p:nvSpPr>
        <p:spPr>
          <a:xfrm>
            <a:off x="304800" y="1676401"/>
            <a:ext cx="8534400" cy="1292662"/>
          </a:xfrm>
          <a:prstGeom prst="rect">
            <a:avLst/>
          </a:prstGeom>
          <a:solidFill>
            <a:schemeClr val="bg2">
              <a:lumMod val="50000"/>
            </a:schemeClr>
          </a:solidFill>
        </p:spPr>
        <p:txBody>
          <a:bodyPr wrap="square">
            <a:spAutoFit/>
          </a:bodyPr>
          <a:lstStyle/>
          <a:p>
            <a:pPr>
              <a:defRPr/>
            </a:pPr>
            <a:r>
              <a:rPr lang="en-US" sz="2600" dirty="0">
                <a:solidFill>
                  <a:schemeClr val="bg1"/>
                </a:solidFill>
                <a:effectLst>
                  <a:outerShdw blurRad="38100" dist="38100" dir="2700000" algn="tl">
                    <a:srgbClr val="000000"/>
                  </a:outerShdw>
                </a:effectLst>
                <a:latin typeface="Calibri" pitchFamily="-84" charset="0"/>
              </a:rPr>
              <a:t>Let’s consider a mineral deposit with an estimated 250,000 tons of available ore. It is purchased for $500,000, and we expect zero salvage value.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D145355-2B45-4605-A47E-A826A3C68F26}" type="slidenum">
              <a:rPr lang="en-US" smtClean="0"/>
              <a:pPr>
                <a:defRPr/>
              </a:pPr>
              <a:t>56</a:t>
            </a:fld>
            <a:endParaRPr lang="en-US" dirty="0"/>
          </a:p>
        </p:txBody>
      </p:sp>
      <p:sp>
        <p:nvSpPr>
          <p:cNvPr id="9" name="Rounded Rectangle 8"/>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Account for natural resource assets and their depletion.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p:cNvSpPr>
            <a:spLocks noGrp="1" noChangeArrowheads="1"/>
          </p:cNvSpPr>
          <p:nvPr>
            <p:ph type="title"/>
          </p:nvPr>
        </p:nvSpPr>
        <p:spPr>
          <a:xfrm>
            <a:off x="457200" y="457200"/>
            <a:ext cx="8229600" cy="1066800"/>
          </a:xfrm>
        </p:spPr>
        <p:txBody>
          <a:bodyPr/>
          <a:lstStyle/>
          <a:p>
            <a:pPr eaLnBrk="1" hangingPunct="1"/>
            <a:r>
              <a:rPr lang="en-US" altLang="en-US" b="1" dirty="0" smtClean="0">
                <a:ea typeface="ＭＳ Ｐゴシック" pitchFamily="-84" charset="-128"/>
                <a:cs typeface="Arial" charset="0"/>
              </a:rPr>
              <a:t>Depletion of Natural Resources</a:t>
            </a:r>
          </a:p>
        </p:txBody>
      </p:sp>
      <p:sp>
        <p:nvSpPr>
          <p:cNvPr id="161796" name="TextBox 16"/>
          <p:cNvSpPr txBox="1">
            <a:spLocks noChangeArrowheads="1"/>
          </p:cNvSpPr>
          <p:nvPr/>
        </p:nvSpPr>
        <p:spPr bwMode="auto">
          <a:xfrm>
            <a:off x="457200" y="1676400"/>
            <a:ext cx="8229600" cy="400050"/>
          </a:xfrm>
          <a:prstGeom prst="rect">
            <a:avLst/>
          </a:prstGeom>
          <a:noFill/>
          <a:ln w="9525">
            <a:noFill/>
            <a:miter lim="800000"/>
            <a:headEnd/>
            <a:tailEnd/>
          </a:ln>
        </p:spPr>
        <p:txBody>
          <a:bodyPr>
            <a:spAutoFit/>
          </a:bodyPr>
          <a:lstStyle/>
          <a:p>
            <a:r>
              <a:rPr lang="en-US" altLang="en-US" sz="2000" dirty="0"/>
              <a:t>Depletion expense in the first year would be:</a:t>
            </a:r>
          </a:p>
        </p:txBody>
      </p:sp>
      <p:pic>
        <p:nvPicPr>
          <p:cNvPr id="161797" name="Picture 17" descr="Chapter 10 Depretion expense.png"/>
          <p:cNvPicPr>
            <a:picLocks noChangeAspect="1"/>
          </p:cNvPicPr>
          <p:nvPr/>
        </p:nvPicPr>
        <p:blipFill>
          <a:blip r:embed="rId3" cstate="print"/>
          <a:srcRect/>
          <a:stretch>
            <a:fillRect/>
          </a:stretch>
        </p:blipFill>
        <p:spPr bwMode="auto">
          <a:xfrm>
            <a:off x="223838" y="2362200"/>
            <a:ext cx="8696325" cy="930275"/>
          </a:xfrm>
          <a:prstGeom prst="rect">
            <a:avLst/>
          </a:prstGeom>
          <a:noFill/>
          <a:ln w="9525">
            <a:solidFill>
              <a:schemeClr val="tx1"/>
            </a:solidFill>
            <a:miter lim="800000"/>
            <a:headEnd/>
            <a:tailEnd/>
          </a:ln>
        </p:spPr>
      </p:pic>
      <p:sp>
        <p:nvSpPr>
          <p:cNvPr id="161798" name="TextBox 18"/>
          <p:cNvSpPr txBox="1">
            <a:spLocks noChangeArrowheads="1"/>
          </p:cNvSpPr>
          <p:nvPr/>
        </p:nvSpPr>
        <p:spPr bwMode="auto">
          <a:xfrm>
            <a:off x="457200" y="3810000"/>
            <a:ext cx="8229600" cy="400050"/>
          </a:xfrm>
          <a:prstGeom prst="rect">
            <a:avLst/>
          </a:prstGeom>
          <a:noFill/>
          <a:ln w="9525">
            <a:noFill/>
            <a:miter lim="800000"/>
            <a:headEnd/>
            <a:tailEnd/>
          </a:ln>
        </p:spPr>
        <p:txBody>
          <a:bodyPr>
            <a:spAutoFit/>
          </a:bodyPr>
          <a:lstStyle/>
          <a:p>
            <a:r>
              <a:rPr lang="en-US" altLang="en-US" sz="2000" dirty="0"/>
              <a:t>Balance Sheet presentation of natural resources:</a:t>
            </a:r>
          </a:p>
        </p:txBody>
      </p:sp>
      <p:pic>
        <p:nvPicPr>
          <p:cNvPr id="161799" name="Picture 19" descr="Chapter 10 Disclosure of Depletion on BS.png"/>
          <p:cNvPicPr>
            <a:picLocks noChangeAspect="1"/>
          </p:cNvPicPr>
          <p:nvPr/>
        </p:nvPicPr>
        <p:blipFill>
          <a:blip r:embed="rId4" cstate="print"/>
          <a:srcRect/>
          <a:stretch>
            <a:fillRect/>
          </a:stretch>
        </p:blipFill>
        <p:spPr bwMode="auto">
          <a:xfrm>
            <a:off x="276225" y="4419600"/>
            <a:ext cx="8669338" cy="1295400"/>
          </a:xfrm>
          <a:prstGeom prst="rect">
            <a:avLst/>
          </a:prstGeom>
          <a:noFill/>
          <a:ln w="9525">
            <a:no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0D145355-2B45-4605-A47E-A826A3C68F26}" type="slidenum">
              <a:rPr lang="en-US" smtClean="0"/>
              <a:pPr>
                <a:defRPr/>
              </a:pPr>
              <a:t>57</a:t>
            </a:fld>
            <a:endParaRPr lang="en-US" dirty="0"/>
          </a:p>
        </p:txBody>
      </p:sp>
      <p:sp>
        <p:nvSpPr>
          <p:cNvPr id="10" name="Rounded Rectangle 9"/>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Account for natural resource assets and their depletion.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457200"/>
            <a:ext cx="8229600" cy="1143000"/>
          </a:xfrm>
        </p:spPr>
        <p:txBody>
          <a:bodyPr/>
          <a:lstStyle/>
          <a:p>
            <a:pPr eaLnBrk="1" hangingPunct="1"/>
            <a:r>
              <a:rPr lang="en-US" altLang="en-US" b="1" dirty="0" smtClean="0">
                <a:ea typeface="ＭＳ Ｐゴシック" pitchFamily="-84" charset="-128"/>
                <a:cs typeface="Arial" charset="0"/>
              </a:rPr>
              <a:t>Plant Assets Tied into Extracting</a:t>
            </a:r>
          </a:p>
        </p:txBody>
      </p:sp>
      <p:sp>
        <p:nvSpPr>
          <p:cNvPr id="67587" name="Rectangle 3"/>
          <p:cNvSpPr>
            <a:spLocks noGrp="1" noChangeArrowheads="1"/>
          </p:cNvSpPr>
          <p:nvPr>
            <p:ph type="body" idx="4294967295"/>
          </p:nvPr>
        </p:nvSpPr>
        <p:spPr>
          <a:xfrm>
            <a:off x="609601" y="1752600"/>
            <a:ext cx="7924799" cy="2232025"/>
          </a:xfrm>
          <a:solidFill>
            <a:schemeClr val="tx2">
              <a:lumMod val="60000"/>
              <a:lumOff val="40000"/>
            </a:schemeClr>
          </a:solidFill>
          <a:ln>
            <a:solidFill>
              <a:schemeClr val="tx1"/>
            </a:solidFill>
          </a:ln>
          <a:effectLst>
            <a:outerShdw dist="35921" dir="2700000" algn="ctr" rotWithShape="0">
              <a:schemeClr val="tx2"/>
            </a:outerShdw>
          </a:effectLst>
        </p:spPr>
        <p:txBody>
          <a:bodyPr rtlCol="0">
            <a:normAutofit/>
          </a:bodyPr>
          <a:lstStyle/>
          <a:p>
            <a:pPr eaLnBrk="1" fontAlgn="auto" hangingPunct="1">
              <a:spcAft>
                <a:spcPts val="0"/>
              </a:spcAft>
              <a:buClr>
                <a:srgbClr val="0033CC"/>
              </a:buClr>
              <a:buFont typeface="Wingdings" pitchFamily="-84" charset="2"/>
              <a:buChar char=""/>
              <a:defRPr/>
            </a:pPr>
            <a:r>
              <a:rPr lang="en-US" dirty="0" smtClean="0">
                <a:solidFill>
                  <a:schemeClr val="bg1"/>
                </a:solidFill>
                <a:effectLst>
                  <a:outerShdw blurRad="38100" dist="38100" dir="2700000" algn="tl">
                    <a:srgbClr val="000000"/>
                  </a:outerShdw>
                </a:effectLst>
                <a:ea typeface="ＭＳ Ｐゴシック" pitchFamily="-84" charset="-128"/>
                <a:cs typeface="Arial" charset="0"/>
              </a:rPr>
              <a:t>  Specialized plant assets may be required  to extract the natural resource.</a:t>
            </a:r>
          </a:p>
          <a:p>
            <a:pPr eaLnBrk="1" fontAlgn="auto" hangingPunct="1">
              <a:spcAft>
                <a:spcPts val="0"/>
              </a:spcAft>
              <a:buClr>
                <a:srgbClr val="0033CC"/>
              </a:buClr>
              <a:buFont typeface="Wingdings" pitchFamily="-84" charset="2"/>
              <a:buChar char=""/>
              <a:defRPr/>
            </a:pPr>
            <a:r>
              <a:rPr lang="en-US" dirty="0" smtClean="0">
                <a:solidFill>
                  <a:schemeClr val="bg1"/>
                </a:solidFill>
                <a:effectLst>
                  <a:outerShdw blurRad="38100" dist="38100" dir="2700000" algn="tl">
                    <a:srgbClr val="000000"/>
                  </a:outerShdw>
                </a:effectLst>
                <a:ea typeface="ＭＳ Ｐゴシック" pitchFamily="-84" charset="-128"/>
                <a:cs typeface="Arial" charset="0"/>
              </a:rPr>
              <a:t>  These assets are recorded in a separate account and depreciated.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D145355-2B45-4605-A47E-A826A3C68F26}" type="slidenum">
              <a:rPr lang="en-US" smtClean="0"/>
              <a:pPr>
                <a:defRPr/>
              </a:pPr>
              <a:t>58</a:t>
            </a:fld>
            <a:endParaRPr lang="en-US" dirty="0"/>
          </a:p>
        </p:txBody>
      </p:sp>
      <p:sp>
        <p:nvSpPr>
          <p:cNvPr id="7" name="Rounded Rectangle 6"/>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Account for natural resource assets and their depletion.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10-4</a:t>
            </a:r>
            <a:endParaRPr lang="en-US" b="1" dirty="0">
              <a:solidFill>
                <a:prstClr val="white"/>
              </a:solidFill>
            </a:endParaRPr>
          </a:p>
        </p:txBody>
      </p:sp>
      <p:sp>
        <p:nvSpPr>
          <p:cNvPr id="31" name="Rectangle 5"/>
          <p:cNvSpPr>
            <a:spLocks noChangeArrowheads="1"/>
          </p:cNvSpPr>
          <p:nvPr/>
        </p:nvSpPr>
        <p:spPr bwMode="auto">
          <a:xfrm>
            <a:off x="1168400" y="3105150"/>
            <a:ext cx="6383338"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3" name="Rectangle 6"/>
          <p:cNvSpPr>
            <a:spLocks noChangeArrowheads="1"/>
          </p:cNvSpPr>
          <p:nvPr/>
        </p:nvSpPr>
        <p:spPr bwMode="auto">
          <a:xfrm>
            <a:off x="835025" y="630238"/>
            <a:ext cx="7685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company acquires a zinc mine at a cost of $750,000. It incurs additional costs of $100,000 to access the</a:t>
            </a:r>
            <a:endParaRPr lang="en-US" dirty="0" smtClean="0">
              <a:solidFill>
                <a:prstClr val="black"/>
              </a:solidFill>
              <a:cs typeface="+mn-cs"/>
            </a:endParaRPr>
          </a:p>
        </p:txBody>
      </p:sp>
      <p:sp>
        <p:nvSpPr>
          <p:cNvPr id="234" name="Rectangle 7"/>
          <p:cNvSpPr>
            <a:spLocks noChangeArrowheads="1"/>
          </p:cNvSpPr>
          <p:nvPr/>
        </p:nvSpPr>
        <p:spPr bwMode="auto">
          <a:xfrm>
            <a:off x="835025" y="836613"/>
            <a:ext cx="7351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mine, which is estimated to hold 200,000 tons of zinc. The estimated value of the land after the zinc is</a:t>
            </a:r>
            <a:endParaRPr lang="en-US" dirty="0" smtClean="0">
              <a:solidFill>
                <a:prstClr val="black"/>
              </a:solidFill>
              <a:cs typeface="+mn-cs"/>
            </a:endParaRPr>
          </a:p>
        </p:txBody>
      </p:sp>
      <p:sp>
        <p:nvSpPr>
          <p:cNvPr id="235" name="Rectangle 8"/>
          <p:cNvSpPr>
            <a:spLocks noChangeArrowheads="1"/>
          </p:cNvSpPr>
          <p:nvPr/>
        </p:nvSpPr>
        <p:spPr bwMode="auto">
          <a:xfrm>
            <a:off x="835025" y="1042988"/>
            <a:ext cx="1543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removed is $50,000.</a:t>
            </a:r>
            <a:endParaRPr lang="en-US" dirty="0" smtClean="0">
              <a:solidFill>
                <a:prstClr val="black"/>
              </a:solidFill>
              <a:cs typeface="+mn-cs"/>
            </a:endParaRPr>
          </a:p>
        </p:txBody>
      </p:sp>
      <p:sp>
        <p:nvSpPr>
          <p:cNvPr id="236" name="Rectangle 9"/>
          <p:cNvSpPr>
            <a:spLocks noChangeArrowheads="1"/>
          </p:cNvSpPr>
          <p:nvPr/>
        </p:nvSpPr>
        <p:spPr bwMode="auto">
          <a:xfrm>
            <a:off x="915988" y="1249363"/>
            <a:ext cx="2111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a:t>
            </a:r>
            <a:endParaRPr lang="en-US" dirty="0" smtClean="0">
              <a:solidFill>
                <a:prstClr val="black"/>
              </a:solidFill>
              <a:cs typeface="+mn-cs"/>
            </a:endParaRPr>
          </a:p>
        </p:txBody>
      </p:sp>
      <p:sp>
        <p:nvSpPr>
          <p:cNvPr id="237" name="Rectangle 10"/>
          <p:cNvSpPr>
            <a:spLocks noChangeArrowheads="1"/>
          </p:cNvSpPr>
          <p:nvPr/>
        </p:nvSpPr>
        <p:spPr bwMode="auto">
          <a:xfrm>
            <a:off x="1208088" y="1249363"/>
            <a:ext cx="41544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Prepare the entry(ies) to record the cost of the zinc mine.</a:t>
            </a:r>
            <a:endParaRPr lang="en-US" dirty="0" smtClean="0">
              <a:solidFill>
                <a:prstClr val="black"/>
              </a:solidFill>
              <a:cs typeface="+mn-cs"/>
            </a:endParaRPr>
          </a:p>
        </p:txBody>
      </p:sp>
      <p:sp>
        <p:nvSpPr>
          <p:cNvPr id="238" name="Rectangle 11"/>
          <p:cNvSpPr>
            <a:spLocks noChangeArrowheads="1"/>
          </p:cNvSpPr>
          <p:nvPr/>
        </p:nvSpPr>
        <p:spPr bwMode="auto">
          <a:xfrm>
            <a:off x="915988" y="1660525"/>
            <a:ext cx="211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a:t>
            </a:r>
            <a:endParaRPr lang="en-US" dirty="0" smtClean="0">
              <a:solidFill>
                <a:prstClr val="black"/>
              </a:solidFill>
              <a:cs typeface="+mn-cs"/>
            </a:endParaRPr>
          </a:p>
        </p:txBody>
      </p:sp>
      <p:sp>
        <p:nvSpPr>
          <p:cNvPr id="239" name="Rectangle 12"/>
          <p:cNvSpPr>
            <a:spLocks noChangeArrowheads="1"/>
          </p:cNvSpPr>
          <p:nvPr/>
        </p:nvSpPr>
        <p:spPr bwMode="auto">
          <a:xfrm>
            <a:off x="1208088" y="1660525"/>
            <a:ext cx="7442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Prepare the year-end adjusting entry if 50,000 tons of zinc are mined, but only 40,000 tons are sold the</a:t>
            </a:r>
            <a:endParaRPr lang="en-US" dirty="0" smtClean="0">
              <a:solidFill>
                <a:prstClr val="black"/>
              </a:solidFill>
              <a:cs typeface="+mn-cs"/>
            </a:endParaRPr>
          </a:p>
        </p:txBody>
      </p:sp>
      <p:sp>
        <p:nvSpPr>
          <p:cNvPr id="240" name="Rectangle 13"/>
          <p:cNvSpPr>
            <a:spLocks noChangeArrowheads="1"/>
          </p:cNvSpPr>
          <p:nvPr/>
        </p:nvSpPr>
        <p:spPr bwMode="auto">
          <a:xfrm>
            <a:off x="1208088" y="1866900"/>
            <a:ext cx="736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first year.</a:t>
            </a:r>
            <a:endParaRPr lang="en-US" dirty="0" smtClean="0">
              <a:solidFill>
                <a:prstClr val="black"/>
              </a:solidFill>
              <a:cs typeface="+mn-cs"/>
            </a:endParaRPr>
          </a:p>
        </p:txBody>
      </p:sp>
      <p:sp>
        <p:nvSpPr>
          <p:cNvPr id="241" name="Rectangle 14"/>
          <p:cNvSpPr>
            <a:spLocks noChangeArrowheads="1"/>
          </p:cNvSpPr>
          <p:nvPr/>
        </p:nvSpPr>
        <p:spPr bwMode="auto">
          <a:xfrm>
            <a:off x="1208088" y="2279650"/>
            <a:ext cx="2470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Depletion - Units-of-Production</a:t>
            </a:r>
            <a:endParaRPr lang="en-US" dirty="0" smtClean="0">
              <a:solidFill>
                <a:prstClr val="black"/>
              </a:solidFill>
              <a:cs typeface="+mn-cs"/>
            </a:endParaRPr>
          </a:p>
        </p:txBody>
      </p:sp>
      <p:sp>
        <p:nvSpPr>
          <p:cNvPr id="242" name="Rectangle 15"/>
          <p:cNvSpPr>
            <a:spLocks noChangeArrowheads="1"/>
          </p:cNvSpPr>
          <p:nvPr/>
        </p:nvSpPr>
        <p:spPr bwMode="auto">
          <a:xfrm>
            <a:off x="6149975" y="312578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43" name="Rectangle 16"/>
          <p:cNvSpPr>
            <a:spLocks noChangeArrowheads="1"/>
          </p:cNvSpPr>
          <p:nvPr/>
        </p:nvSpPr>
        <p:spPr bwMode="auto">
          <a:xfrm>
            <a:off x="6916738" y="3125788"/>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45" name="Rectangle 17"/>
          <p:cNvSpPr>
            <a:spLocks noChangeArrowheads="1"/>
          </p:cNvSpPr>
          <p:nvPr/>
        </p:nvSpPr>
        <p:spPr bwMode="auto">
          <a:xfrm>
            <a:off x="1501775" y="3351213"/>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a:t>
            </a:r>
            <a:endParaRPr lang="en-US" dirty="0" smtClean="0">
              <a:solidFill>
                <a:prstClr val="black"/>
              </a:solidFill>
              <a:cs typeface="+mn-cs"/>
            </a:endParaRPr>
          </a:p>
        </p:txBody>
      </p:sp>
      <p:sp>
        <p:nvSpPr>
          <p:cNvPr id="246" name="Rectangle 18"/>
          <p:cNvSpPr>
            <a:spLocks noChangeArrowheads="1"/>
          </p:cNvSpPr>
          <p:nvPr/>
        </p:nvSpPr>
        <p:spPr bwMode="auto">
          <a:xfrm>
            <a:off x="2055813" y="3351213"/>
            <a:ext cx="7762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Zinc mine</a:t>
            </a:r>
            <a:endParaRPr lang="en-US" dirty="0" smtClean="0">
              <a:solidFill>
                <a:prstClr val="black"/>
              </a:solidFill>
              <a:cs typeface="+mn-cs"/>
            </a:endParaRPr>
          </a:p>
        </p:txBody>
      </p:sp>
      <p:sp>
        <p:nvSpPr>
          <p:cNvPr id="249" name="Rectangle 19"/>
          <p:cNvSpPr>
            <a:spLocks noChangeArrowheads="1"/>
          </p:cNvSpPr>
          <p:nvPr/>
        </p:nvSpPr>
        <p:spPr bwMode="auto">
          <a:xfrm>
            <a:off x="6080125" y="3351213"/>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850,000</a:t>
            </a:r>
            <a:endParaRPr lang="en-US" dirty="0" smtClean="0">
              <a:solidFill>
                <a:prstClr val="black"/>
              </a:solidFill>
              <a:cs typeface="+mn-cs"/>
            </a:endParaRPr>
          </a:p>
        </p:txBody>
      </p:sp>
      <p:sp>
        <p:nvSpPr>
          <p:cNvPr id="255" name="Rectangle 20"/>
          <p:cNvSpPr>
            <a:spLocks noChangeArrowheads="1"/>
          </p:cNvSpPr>
          <p:nvPr/>
        </p:nvSpPr>
        <p:spPr bwMode="auto">
          <a:xfrm>
            <a:off x="2278063" y="3557588"/>
            <a:ext cx="44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79" name="Rectangle 21"/>
          <p:cNvSpPr>
            <a:spLocks noChangeArrowheads="1"/>
          </p:cNvSpPr>
          <p:nvPr/>
        </p:nvSpPr>
        <p:spPr bwMode="auto">
          <a:xfrm>
            <a:off x="6877050" y="35575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850,000</a:t>
            </a:r>
            <a:endParaRPr lang="en-US" dirty="0" smtClean="0">
              <a:solidFill>
                <a:prstClr val="black"/>
              </a:solidFill>
              <a:cs typeface="+mn-cs"/>
            </a:endParaRPr>
          </a:p>
        </p:txBody>
      </p:sp>
      <p:sp>
        <p:nvSpPr>
          <p:cNvPr id="280" name="Rectangle 22"/>
          <p:cNvSpPr>
            <a:spLocks noChangeArrowheads="1"/>
          </p:cNvSpPr>
          <p:nvPr/>
        </p:nvSpPr>
        <p:spPr bwMode="auto">
          <a:xfrm>
            <a:off x="1501775" y="3970338"/>
            <a:ext cx="211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a:t>
            </a:r>
            <a:endParaRPr lang="en-US" dirty="0" smtClean="0">
              <a:solidFill>
                <a:prstClr val="black"/>
              </a:solidFill>
              <a:cs typeface="+mn-cs"/>
            </a:endParaRPr>
          </a:p>
        </p:txBody>
      </p:sp>
      <p:sp>
        <p:nvSpPr>
          <p:cNvPr id="281" name="Rectangle 23"/>
          <p:cNvSpPr>
            <a:spLocks noChangeArrowheads="1"/>
          </p:cNvSpPr>
          <p:nvPr/>
        </p:nvSpPr>
        <p:spPr bwMode="auto">
          <a:xfrm>
            <a:off x="2055813" y="3970338"/>
            <a:ext cx="22590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Depletion expense - Zinc mine</a:t>
            </a:r>
            <a:endParaRPr lang="en-US" dirty="0" smtClean="0">
              <a:solidFill>
                <a:prstClr val="black"/>
              </a:solidFill>
              <a:cs typeface="+mn-cs"/>
            </a:endParaRPr>
          </a:p>
        </p:txBody>
      </p:sp>
      <p:sp>
        <p:nvSpPr>
          <p:cNvPr id="282" name="Rectangle 24"/>
          <p:cNvSpPr>
            <a:spLocks noChangeArrowheads="1"/>
          </p:cNvSpPr>
          <p:nvPr/>
        </p:nvSpPr>
        <p:spPr bwMode="auto">
          <a:xfrm>
            <a:off x="4395788" y="3970338"/>
            <a:ext cx="1270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40,000 tons x $4</a:t>
            </a:r>
            <a:endParaRPr lang="en-US" dirty="0" smtClean="0">
              <a:solidFill>
                <a:prstClr val="black"/>
              </a:solidFill>
              <a:cs typeface="+mn-cs"/>
            </a:endParaRPr>
          </a:p>
        </p:txBody>
      </p:sp>
      <p:sp>
        <p:nvSpPr>
          <p:cNvPr id="283" name="Rectangle 25"/>
          <p:cNvSpPr>
            <a:spLocks noChangeArrowheads="1"/>
          </p:cNvSpPr>
          <p:nvPr/>
        </p:nvSpPr>
        <p:spPr bwMode="auto">
          <a:xfrm>
            <a:off x="6080125" y="39703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160,000</a:t>
            </a:r>
            <a:endParaRPr lang="en-US" dirty="0" smtClean="0">
              <a:solidFill>
                <a:prstClr val="black"/>
              </a:solidFill>
              <a:cs typeface="+mn-cs"/>
            </a:endParaRPr>
          </a:p>
        </p:txBody>
      </p:sp>
      <p:sp>
        <p:nvSpPr>
          <p:cNvPr id="284" name="Rectangle 26"/>
          <p:cNvSpPr>
            <a:spLocks noChangeArrowheads="1"/>
          </p:cNvSpPr>
          <p:nvPr/>
        </p:nvSpPr>
        <p:spPr bwMode="auto">
          <a:xfrm>
            <a:off x="2055813" y="4176713"/>
            <a:ext cx="1079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Zinc inventory</a:t>
            </a:r>
            <a:endParaRPr lang="en-US" dirty="0" smtClean="0">
              <a:solidFill>
                <a:prstClr val="black"/>
              </a:solidFill>
              <a:cs typeface="+mn-cs"/>
            </a:endParaRPr>
          </a:p>
        </p:txBody>
      </p:sp>
      <p:sp>
        <p:nvSpPr>
          <p:cNvPr id="285" name="Rectangle 27"/>
          <p:cNvSpPr>
            <a:spLocks noChangeArrowheads="1"/>
          </p:cNvSpPr>
          <p:nvPr/>
        </p:nvSpPr>
        <p:spPr bwMode="auto">
          <a:xfrm>
            <a:off x="4395788" y="4176713"/>
            <a:ext cx="1270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10,000 tons x $4</a:t>
            </a:r>
            <a:endParaRPr lang="en-US" dirty="0" smtClean="0">
              <a:solidFill>
                <a:prstClr val="black"/>
              </a:solidFill>
              <a:cs typeface="+mn-cs"/>
            </a:endParaRPr>
          </a:p>
        </p:txBody>
      </p:sp>
      <p:sp>
        <p:nvSpPr>
          <p:cNvPr id="286" name="Rectangle 28"/>
          <p:cNvSpPr>
            <a:spLocks noChangeArrowheads="1"/>
          </p:cNvSpPr>
          <p:nvPr/>
        </p:nvSpPr>
        <p:spPr bwMode="auto">
          <a:xfrm>
            <a:off x="6170613" y="417671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40,000</a:t>
            </a:r>
            <a:endParaRPr lang="en-US" dirty="0" smtClean="0">
              <a:solidFill>
                <a:prstClr val="black"/>
              </a:solidFill>
              <a:cs typeface="+mn-cs"/>
            </a:endParaRPr>
          </a:p>
        </p:txBody>
      </p:sp>
      <p:sp>
        <p:nvSpPr>
          <p:cNvPr id="287" name="Rectangle 29"/>
          <p:cNvSpPr>
            <a:spLocks noChangeArrowheads="1"/>
          </p:cNvSpPr>
          <p:nvPr/>
        </p:nvSpPr>
        <p:spPr bwMode="auto">
          <a:xfrm>
            <a:off x="2328863" y="4383088"/>
            <a:ext cx="2562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Accumulated depletion - Zinc mine</a:t>
            </a:r>
            <a:endParaRPr lang="en-US" dirty="0" smtClean="0">
              <a:solidFill>
                <a:prstClr val="black"/>
              </a:solidFill>
              <a:cs typeface="+mn-cs"/>
            </a:endParaRPr>
          </a:p>
        </p:txBody>
      </p:sp>
      <p:sp>
        <p:nvSpPr>
          <p:cNvPr id="64" name="Rectangle 30"/>
          <p:cNvSpPr>
            <a:spLocks noChangeArrowheads="1"/>
          </p:cNvSpPr>
          <p:nvPr/>
        </p:nvSpPr>
        <p:spPr bwMode="auto">
          <a:xfrm>
            <a:off x="6877050" y="43830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200,000</a:t>
            </a:r>
            <a:endParaRPr lang="en-US" dirty="0" smtClean="0">
              <a:solidFill>
                <a:prstClr val="black"/>
              </a:solidFill>
              <a:cs typeface="+mn-cs"/>
            </a:endParaRPr>
          </a:p>
        </p:txBody>
      </p:sp>
      <p:sp>
        <p:nvSpPr>
          <p:cNvPr id="65" name="Rectangle 31"/>
          <p:cNvSpPr>
            <a:spLocks noChangeArrowheads="1"/>
          </p:cNvSpPr>
          <p:nvPr/>
        </p:nvSpPr>
        <p:spPr bwMode="auto">
          <a:xfrm>
            <a:off x="3225800" y="312578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66" name="Rectangle 32"/>
          <p:cNvSpPr>
            <a:spLocks noChangeArrowheads="1"/>
          </p:cNvSpPr>
          <p:nvPr/>
        </p:nvSpPr>
        <p:spPr bwMode="auto">
          <a:xfrm>
            <a:off x="2247900" y="2495550"/>
            <a:ext cx="1128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 Salvage</a:t>
            </a:r>
            <a:endParaRPr lang="en-US" dirty="0" smtClean="0">
              <a:solidFill>
                <a:prstClr val="black"/>
              </a:solidFill>
              <a:cs typeface="+mn-cs"/>
            </a:endParaRPr>
          </a:p>
        </p:txBody>
      </p:sp>
      <p:sp>
        <p:nvSpPr>
          <p:cNvPr id="68" name="Rectangle 33"/>
          <p:cNvSpPr>
            <a:spLocks noChangeArrowheads="1"/>
          </p:cNvSpPr>
          <p:nvPr/>
        </p:nvSpPr>
        <p:spPr bwMode="auto">
          <a:xfrm>
            <a:off x="2247900" y="2671763"/>
            <a:ext cx="10382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 name="Rectangle 34"/>
          <p:cNvSpPr>
            <a:spLocks noChangeArrowheads="1"/>
          </p:cNvSpPr>
          <p:nvPr/>
        </p:nvSpPr>
        <p:spPr bwMode="auto">
          <a:xfrm>
            <a:off x="3668713" y="2495550"/>
            <a:ext cx="148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$850,000 - $50,000</a:t>
            </a:r>
            <a:endParaRPr lang="en-US" dirty="0" smtClean="0">
              <a:solidFill>
                <a:prstClr val="black"/>
              </a:solidFill>
              <a:cs typeface="+mn-cs"/>
            </a:endParaRPr>
          </a:p>
        </p:txBody>
      </p:sp>
      <p:sp>
        <p:nvSpPr>
          <p:cNvPr id="70" name="Rectangle 35"/>
          <p:cNvSpPr>
            <a:spLocks noChangeArrowheads="1"/>
          </p:cNvSpPr>
          <p:nvPr/>
        </p:nvSpPr>
        <p:spPr bwMode="auto">
          <a:xfrm>
            <a:off x="3668713" y="2671763"/>
            <a:ext cx="13922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1" name="Rectangle 36"/>
          <p:cNvSpPr>
            <a:spLocks noChangeArrowheads="1"/>
          </p:cNvSpPr>
          <p:nvPr/>
        </p:nvSpPr>
        <p:spPr bwMode="auto">
          <a:xfrm>
            <a:off x="5605463" y="2495550"/>
            <a:ext cx="79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 per ton</a:t>
            </a:r>
            <a:endParaRPr lang="en-US" dirty="0" smtClean="0">
              <a:solidFill>
                <a:prstClr val="black"/>
              </a:solidFill>
              <a:cs typeface="+mn-cs"/>
            </a:endParaRPr>
          </a:p>
        </p:txBody>
      </p:sp>
      <p:sp>
        <p:nvSpPr>
          <p:cNvPr id="73" name="Rectangle 37"/>
          <p:cNvSpPr>
            <a:spLocks noChangeArrowheads="1"/>
          </p:cNvSpPr>
          <p:nvPr/>
        </p:nvSpPr>
        <p:spPr bwMode="auto">
          <a:xfrm>
            <a:off x="2378075" y="2701925"/>
            <a:ext cx="877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EUL (units)</a:t>
            </a:r>
            <a:endParaRPr lang="en-US" dirty="0" smtClean="0">
              <a:solidFill>
                <a:prstClr val="black"/>
              </a:solidFill>
              <a:cs typeface="+mn-cs"/>
            </a:endParaRPr>
          </a:p>
        </p:txBody>
      </p:sp>
      <p:sp>
        <p:nvSpPr>
          <p:cNvPr id="74" name="Rectangle 38"/>
          <p:cNvSpPr>
            <a:spLocks noChangeArrowheads="1"/>
          </p:cNvSpPr>
          <p:nvPr/>
        </p:nvSpPr>
        <p:spPr bwMode="auto">
          <a:xfrm>
            <a:off x="3902075" y="2701925"/>
            <a:ext cx="1008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200,000 tons</a:t>
            </a:r>
            <a:endParaRPr lang="en-US" dirty="0" smtClean="0">
              <a:solidFill>
                <a:prstClr val="black"/>
              </a:solidFill>
              <a:cs typeface="+mn-cs"/>
            </a:endParaRPr>
          </a:p>
        </p:txBody>
      </p:sp>
      <p:sp>
        <p:nvSpPr>
          <p:cNvPr id="75" name="Rectangle 39"/>
          <p:cNvSpPr>
            <a:spLocks noChangeArrowheads="1"/>
          </p:cNvSpPr>
          <p:nvPr/>
        </p:nvSpPr>
        <p:spPr bwMode="auto">
          <a:xfrm>
            <a:off x="1158875" y="30940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6" name="Line 40"/>
          <p:cNvSpPr>
            <a:spLocks noChangeShapeType="1"/>
          </p:cNvSpPr>
          <p:nvPr/>
        </p:nvSpPr>
        <p:spPr bwMode="auto">
          <a:xfrm>
            <a:off x="1965325" y="31146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7" name="Rectangle 41"/>
          <p:cNvSpPr>
            <a:spLocks noChangeArrowheads="1"/>
          </p:cNvSpPr>
          <p:nvPr/>
        </p:nvSpPr>
        <p:spPr bwMode="auto">
          <a:xfrm>
            <a:off x="1965325" y="31146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8" name="Line 42"/>
          <p:cNvSpPr>
            <a:spLocks noChangeShapeType="1"/>
          </p:cNvSpPr>
          <p:nvPr/>
        </p:nvSpPr>
        <p:spPr bwMode="auto">
          <a:xfrm>
            <a:off x="5948363" y="31146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9" name="Rectangle 43"/>
          <p:cNvSpPr>
            <a:spLocks noChangeArrowheads="1"/>
          </p:cNvSpPr>
          <p:nvPr/>
        </p:nvSpPr>
        <p:spPr bwMode="auto">
          <a:xfrm>
            <a:off x="5948363" y="31146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0" name="Line 44"/>
          <p:cNvSpPr>
            <a:spLocks noChangeShapeType="1"/>
          </p:cNvSpPr>
          <p:nvPr/>
        </p:nvSpPr>
        <p:spPr bwMode="auto">
          <a:xfrm>
            <a:off x="6745288" y="31146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1" name="Rectangle 45"/>
          <p:cNvSpPr>
            <a:spLocks noChangeArrowheads="1"/>
          </p:cNvSpPr>
          <p:nvPr/>
        </p:nvSpPr>
        <p:spPr bwMode="auto">
          <a:xfrm>
            <a:off x="6745288" y="311467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2" name="Rectangle 46"/>
          <p:cNvSpPr>
            <a:spLocks noChangeArrowheads="1"/>
          </p:cNvSpPr>
          <p:nvPr/>
        </p:nvSpPr>
        <p:spPr bwMode="auto">
          <a:xfrm>
            <a:off x="7531100" y="311467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5" name="Line 47"/>
          <p:cNvSpPr>
            <a:spLocks noChangeShapeType="1"/>
          </p:cNvSpPr>
          <p:nvPr/>
        </p:nvSpPr>
        <p:spPr bwMode="auto">
          <a:xfrm>
            <a:off x="1168400" y="33416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6" name="Rectangle 48"/>
          <p:cNvSpPr>
            <a:spLocks noChangeArrowheads="1"/>
          </p:cNvSpPr>
          <p:nvPr/>
        </p:nvSpPr>
        <p:spPr bwMode="auto">
          <a:xfrm>
            <a:off x="1168400" y="33416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7" name="Line 49"/>
          <p:cNvSpPr>
            <a:spLocks noChangeShapeType="1"/>
          </p:cNvSpPr>
          <p:nvPr/>
        </p:nvSpPr>
        <p:spPr bwMode="auto">
          <a:xfrm>
            <a:off x="1965325" y="33416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8" name="Rectangle 50"/>
          <p:cNvSpPr>
            <a:spLocks noChangeArrowheads="1"/>
          </p:cNvSpPr>
          <p:nvPr/>
        </p:nvSpPr>
        <p:spPr bwMode="auto">
          <a:xfrm>
            <a:off x="1965325" y="33416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9" name="Line 51"/>
          <p:cNvSpPr>
            <a:spLocks noChangeShapeType="1"/>
          </p:cNvSpPr>
          <p:nvPr/>
        </p:nvSpPr>
        <p:spPr bwMode="auto">
          <a:xfrm>
            <a:off x="5151438" y="311467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0" name="Rectangle 52"/>
          <p:cNvSpPr>
            <a:spLocks noChangeArrowheads="1"/>
          </p:cNvSpPr>
          <p:nvPr/>
        </p:nvSpPr>
        <p:spPr bwMode="auto">
          <a:xfrm>
            <a:off x="5151438" y="3114675"/>
            <a:ext cx="11112"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1" name="Line 53"/>
          <p:cNvSpPr>
            <a:spLocks noChangeShapeType="1"/>
          </p:cNvSpPr>
          <p:nvPr/>
        </p:nvSpPr>
        <p:spPr bwMode="auto">
          <a:xfrm>
            <a:off x="5948363" y="33416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Rectangle 54"/>
          <p:cNvSpPr>
            <a:spLocks noChangeArrowheads="1"/>
          </p:cNvSpPr>
          <p:nvPr/>
        </p:nvSpPr>
        <p:spPr bwMode="auto">
          <a:xfrm>
            <a:off x="5948363" y="33416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3" name="Line 55"/>
          <p:cNvSpPr>
            <a:spLocks noChangeShapeType="1"/>
          </p:cNvSpPr>
          <p:nvPr/>
        </p:nvSpPr>
        <p:spPr bwMode="auto">
          <a:xfrm>
            <a:off x="6745288" y="33416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Rectangle 56"/>
          <p:cNvSpPr>
            <a:spLocks noChangeArrowheads="1"/>
          </p:cNvSpPr>
          <p:nvPr/>
        </p:nvSpPr>
        <p:spPr bwMode="auto">
          <a:xfrm>
            <a:off x="6745288" y="33416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5" name="Line 57"/>
          <p:cNvSpPr>
            <a:spLocks noChangeShapeType="1"/>
          </p:cNvSpPr>
          <p:nvPr/>
        </p:nvSpPr>
        <p:spPr bwMode="auto">
          <a:xfrm>
            <a:off x="7542213" y="3341688"/>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6" name="Rectangle 58"/>
          <p:cNvSpPr>
            <a:spLocks noChangeArrowheads="1"/>
          </p:cNvSpPr>
          <p:nvPr/>
        </p:nvSpPr>
        <p:spPr bwMode="auto">
          <a:xfrm>
            <a:off x="7542213" y="3341688"/>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7" name="Rectangle 59"/>
          <p:cNvSpPr>
            <a:spLocks noChangeArrowheads="1"/>
          </p:cNvSpPr>
          <p:nvPr/>
        </p:nvSpPr>
        <p:spPr bwMode="auto">
          <a:xfrm>
            <a:off x="1177925" y="3094038"/>
            <a:ext cx="63738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8" name="Rectangle 60"/>
          <p:cNvSpPr>
            <a:spLocks noChangeArrowheads="1"/>
          </p:cNvSpPr>
          <p:nvPr/>
        </p:nvSpPr>
        <p:spPr bwMode="auto">
          <a:xfrm>
            <a:off x="1177925" y="3321050"/>
            <a:ext cx="63738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9" name="Line 61"/>
          <p:cNvSpPr>
            <a:spLocks noChangeShapeType="1"/>
          </p:cNvSpPr>
          <p:nvPr/>
        </p:nvSpPr>
        <p:spPr bwMode="auto">
          <a:xfrm>
            <a:off x="1177925" y="3536950"/>
            <a:ext cx="63738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62"/>
          <p:cNvSpPr>
            <a:spLocks noChangeArrowheads="1"/>
          </p:cNvSpPr>
          <p:nvPr/>
        </p:nvSpPr>
        <p:spPr bwMode="auto">
          <a:xfrm>
            <a:off x="1177925" y="3536950"/>
            <a:ext cx="63738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Line 63"/>
          <p:cNvSpPr>
            <a:spLocks noChangeShapeType="1"/>
          </p:cNvSpPr>
          <p:nvPr/>
        </p:nvSpPr>
        <p:spPr bwMode="auto">
          <a:xfrm>
            <a:off x="1177925" y="3743325"/>
            <a:ext cx="63738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Rectangle 64"/>
          <p:cNvSpPr>
            <a:spLocks noChangeArrowheads="1"/>
          </p:cNvSpPr>
          <p:nvPr/>
        </p:nvSpPr>
        <p:spPr bwMode="auto">
          <a:xfrm>
            <a:off x="1177925" y="3743325"/>
            <a:ext cx="63738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Line 65"/>
          <p:cNvSpPr>
            <a:spLocks noChangeShapeType="1"/>
          </p:cNvSpPr>
          <p:nvPr/>
        </p:nvSpPr>
        <p:spPr bwMode="auto">
          <a:xfrm>
            <a:off x="1177925" y="3949700"/>
            <a:ext cx="63738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Rectangle 66"/>
          <p:cNvSpPr>
            <a:spLocks noChangeArrowheads="1"/>
          </p:cNvSpPr>
          <p:nvPr/>
        </p:nvSpPr>
        <p:spPr bwMode="auto">
          <a:xfrm>
            <a:off x="1177925" y="3949700"/>
            <a:ext cx="63738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Line 67"/>
          <p:cNvSpPr>
            <a:spLocks noChangeShapeType="1"/>
          </p:cNvSpPr>
          <p:nvPr/>
        </p:nvSpPr>
        <p:spPr bwMode="auto">
          <a:xfrm>
            <a:off x="1177925" y="4156075"/>
            <a:ext cx="63738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Rectangle 68"/>
          <p:cNvSpPr>
            <a:spLocks noChangeArrowheads="1"/>
          </p:cNvSpPr>
          <p:nvPr/>
        </p:nvSpPr>
        <p:spPr bwMode="auto">
          <a:xfrm>
            <a:off x="1177925" y="4156075"/>
            <a:ext cx="63738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Line 69"/>
          <p:cNvSpPr>
            <a:spLocks noChangeShapeType="1"/>
          </p:cNvSpPr>
          <p:nvPr/>
        </p:nvSpPr>
        <p:spPr bwMode="auto">
          <a:xfrm>
            <a:off x="1177925" y="4362450"/>
            <a:ext cx="63738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7" name="Rectangle 70"/>
          <p:cNvSpPr>
            <a:spLocks noChangeArrowheads="1"/>
          </p:cNvSpPr>
          <p:nvPr/>
        </p:nvSpPr>
        <p:spPr bwMode="auto">
          <a:xfrm>
            <a:off x="1177925" y="4362450"/>
            <a:ext cx="63738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Line 71"/>
          <p:cNvSpPr>
            <a:spLocks noChangeShapeType="1"/>
          </p:cNvSpPr>
          <p:nvPr/>
        </p:nvSpPr>
        <p:spPr bwMode="auto">
          <a:xfrm>
            <a:off x="1177925" y="4568825"/>
            <a:ext cx="63738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9" name="Rectangle 72"/>
          <p:cNvSpPr>
            <a:spLocks noChangeArrowheads="1"/>
          </p:cNvSpPr>
          <p:nvPr/>
        </p:nvSpPr>
        <p:spPr bwMode="auto">
          <a:xfrm>
            <a:off x="1177925" y="4568825"/>
            <a:ext cx="63738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3" name="Rectangle 27"/>
          <p:cNvSpPr>
            <a:spLocks noChangeArrowheads="1"/>
          </p:cNvSpPr>
          <p:nvPr/>
        </p:nvSpPr>
        <p:spPr bwMode="auto">
          <a:xfrm>
            <a:off x="5054600" y="4383088"/>
            <a:ext cx="1236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a:t>
            </a:r>
            <a:r>
              <a:rPr lang="en-US" sz="1300" dirty="0" smtClean="0">
                <a:solidFill>
                  <a:srgbClr val="000000"/>
                </a:solidFill>
                <a:cs typeface="+mn-cs"/>
              </a:rPr>
              <a:t>0,000 tons x $4</a:t>
            </a:r>
            <a:endParaRPr lang="en-US" dirty="0" smtClean="0">
              <a:solidFill>
                <a:prstClr val="black"/>
              </a:solidFill>
              <a:cs typeface="+mn-cs"/>
            </a:endParaRPr>
          </a:p>
        </p:txBody>
      </p:sp>
      <p:sp>
        <p:nvSpPr>
          <p:cNvPr id="84" name="Slide Number Placeholder 83"/>
          <p:cNvSpPr>
            <a:spLocks noGrp="1"/>
          </p:cNvSpPr>
          <p:nvPr>
            <p:ph type="sldNum" sz="quarter" idx="12"/>
          </p:nvPr>
        </p:nvSpPr>
        <p:spPr/>
        <p:txBody>
          <a:bodyPr/>
          <a:lstStyle/>
          <a:p>
            <a:pPr>
              <a:defRPr/>
            </a:pPr>
            <a:fld id="{87654032-F1E1-48D6-B3CA-D1190DACE50E}" type="slidenum">
              <a:rPr lang="en-US" smtClean="0"/>
              <a:pPr>
                <a:defRPr/>
              </a:pPr>
              <a:t>59</a:t>
            </a:fld>
            <a:endParaRPr lang="en-US" dirty="0"/>
          </a:p>
        </p:txBody>
      </p:sp>
      <p:sp>
        <p:nvSpPr>
          <p:cNvPr id="100" name="Rounded Rectangle 99"/>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Account for natural resource assets and their depletion.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
                                        </p:tgtEl>
                                        <p:attrNameLst>
                                          <p:attrName>style.visibility</p:attrName>
                                        </p:attrNameLst>
                                      </p:cBhvr>
                                      <p:to>
                                        <p:strVal val="visible"/>
                                      </p:to>
                                    </p:set>
                                    <p:animEffect transition="in" filter="fade">
                                      <p:cBhvr>
                                        <p:cTn id="10" dur="500"/>
                                        <p:tgtEl>
                                          <p:spTgt spid="2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3"/>
                                        </p:tgtEl>
                                        <p:attrNameLst>
                                          <p:attrName>style.visibility</p:attrName>
                                        </p:attrNameLst>
                                      </p:cBhvr>
                                      <p:to>
                                        <p:strVal val="visible"/>
                                      </p:to>
                                    </p:set>
                                    <p:animEffect transition="in" filter="fade">
                                      <p:cBhvr>
                                        <p:cTn id="13" dur="500"/>
                                        <p:tgtEl>
                                          <p:spTgt spid="2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5"/>
                                        </p:tgtEl>
                                        <p:attrNameLst>
                                          <p:attrName>style.visibility</p:attrName>
                                        </p:attrNameLst>
                                      </p:cBhvr>
                                      <p:to>
                                        <p:strVal val="visible"/>
                                      </p:to>
                                    </p:set>
                                    <p:animEffect transition="in" filter="fade">
                                      <p:cBhvr>
                                        <p:cTn id="16" dur="500"/>
                                        <p:tgtEl>
                                          <p:spTgt spid="2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0"/>
                                        </p:tgtEl>
                                        <p:attrNameLst>
                                          <p:attrName>style.visibility</p:attrName>
                                        </p:attrNameLst>
                                      </p:cBhvr>
                                      <p:to>
                                        <p:strVal val="visible"/>
                                      </p:to>
                                    </p:set>
                                    <p:animEffect transition="in" filter="fade">
                                      <p:cBhvr>
                                        <p:cTn id="19" dur="500"/>
                                        <p:tgtEl>
                                          <p:spTgt spid="28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par>
                                <p:cTn id="26" presetID="10" presetClass="entr" presetSubtype="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500"/>
                                        <p:tgtEl>
                                          <p:spTgt spid="7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ntr" presetSubtype="0"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childTnLst>
                                </p:cTn>
                              </p:par>
                              <p:par>
                                <p:cTn id="47" presetID="10"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par>
                                <p:cTn id="53" presetID="10"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par>
                                <p:cTn id="59" presetID="10"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par>
                                <p:cTn id="65" presetID="10" presetClass="entr" presetSubtype="0" fill="hold" nodeType="with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500"/>
                                        <p:tgtEl>
                                          <p:spTgt spid="92"/>
                                        </p:tgtEl>
                                      </p:cBhvr>
                                    </p:animEffect>
                                  </p:childTnLst>
                                </p:cTn>
                              </p:par>
                              <p:par>
                                <p:cTn id="71" presetID="10" presetClass="entr" presetSubtype="0" fill="hold" nodeType="with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500"/>
                                        <p:tgtEl>
                                          <p:spTgt spid="9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fade">
                                      <p:cBhvr>
                                        <p:cTn id="76" dur="500"/>
                                        <p:tgtEl>
                                          <p:spTgt spid="94"/>
                                        </p:tgtEl>
                                      </p:cBhvr>
                                    </p:animEffect>
                                  </p:childTnLst>
                                </p:cTn>
                              </p:par>
                              <p:par>
                                <p:cTn id="77" presetID="10"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500"/>
                                        <p:tgtEl>
                                          <p:spTgt spid="9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500"/>
                                        <p:tgtEl>
                                          <p:spTgt spid="9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fade">
                                      <p:cBhvr>
                                        <p:cTn id="85" dur="500"/>
                                        <p:tgtEl>
                                          <p:spTgt spid="9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8"/>
                                        </p:tgtEl>
                                        <p:attrNameLst>
                                          <p:attrName>style.visibility</p:attrName>
                                        </p:attrNameLst>
                                      </p:cBhvr>
                                      <p:to>
                                        <p:strVal val="visible"/>
                                      </p:to>
                                    </p:set>
                                    <p:animEffect transition="in" filter="fade">
                                      <p:cBhvr>
                                        <p:cTn id="88" dur="500"/>
                                        <p:tgtEl>
                                          <p:spTgt spid="98"/>
                                        </p:tgtEl>
                                      </p:cBhvr>
                                    </p:animEffect>
                                  </p:childTnLst>
                                </p:cTn>
                              </p:par>
                              <p:par>
                                <p:cTn id="89" presetID="10" presetClass="entr" presetSubtype="0" fill="hold" nodeType="with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500"/>
                                        <p:tgtEl>
                                          <p:spTgt spid="9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29"/>
                                        </p:tgtEl>
                                        <p:attrNameLst>
                                          <p:attrName>style.visibility</p:attrName>
                                        </p:attrNameLst>
                                      </p:cBhvr>
                                      <p:to>
                                        <p:strVal val="visible"/>
                                      </p:to>
                                    </p:set>
                                    <p:animEffect transition="in" filter="fade">
                                      <p:cBhvr>
                                        <p:cTn id="94" dur="500"/>
                                        <p:tgtEl>
                                          <p:spTgt spid="129"/>
                                        </p:tgtEl>
                                      </p:cBhvr>
                                    </p:animEffect>
                                  </p:childTnLst>
                                </p:cTn>
                              </p:par>
                              <p:par>
                                <p:cTn id="95" presetID="10" presetClass="entr" presetSubtype="0" fill="hold" nodeType="with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fade">
                                      <p:cBhvr>
                                        <p:cTn id="97" dur="500"/>
                                        <p:tgtEl>
                                          <p:spTgt spid="13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1"/>
                                        </p:tgtEl>
                                        <p:attrNameLst>
                                          <p:attrName>style.visibility</p:attrName>
                                        </p:attrNameLst>
                                      </p:cBhvr>
                                      <p:to>
                                        <p:strVal val="visible"/>
                                      </p:to>
                                    </p:set>
                                    <p:animEffect transition="in" filter="fade">
                                      <p:cBhvr>
                                        <p:cTn id="100" dur="500"/>
                                        <p:tgtEl>
                                          <p:spTgt spid="131"/>
                                        </p:tgtEl>
                                      </p:cBhvr>
                                    </p:animEffect>
                                  </p:childTnLst>
                                </p:cTn>
                              </p:par>
                              <p:par>
                                <p:cTn id="101" presetID="10" presetClass="entr" presetSubtype="0" fill="hold" nodeType="withEffect">
                                  <p:stCondLst>
                                    <p:cond delay="0"/>
                                  </p:stCondLst>
                                  <p:childTnLst>
                                    <p:set>
                                      <p:cBhvr>
                                        <p:cTn id="102" dur="1" fill="hold">
                                          <p:stCondLst>
                                            <p:cond delay="0"/>
                                          </p:stCondLst>
                                        </p:cTn>
                                        <p:tgtEl>
                                          <p:spTgt spid="132"/>
                                        </p:tgtEl>
                                        <p:attrNameLst>
                                          <p:attrName>style.visibility</p:attrName>
                                        </p:attrNameLst>
                                      </p:cBhvr>
                                      <p:to>
                                        <p:strVal val="visible"/>
                                      </p:to>
                                    </p:set>
                                    <p:animEffect transition="in" filter="fade">
                                      <p:cBhvr>
                                        <p:cTn id="103" dur="500"/>
                                        <p:tgtEl>
                                          <p:spTgt spid="13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3"/>
                                        </p:tgtEl>
                                        <p:attrNameLst>
                                          <p:attrName>style.visibility</p:attrName>
                                        </p:attrNameLst>
                                      </p:cBhvr>
                                      <p:to>
                                        <p:strVal val="visible"/>
                                      </p:to>
                                    </p:set>
                                    <p:animEffect transition="in" filter="fade">
                                      <p:cBhvr>
                                        <p:cTn id="106" dur="500"/>
                                        <p:tgtEl>
                                          <p:spTgt spid="133"/>
                                        </p:tgtEl>
                                      </p:cBhvr>
                                    </p:animEffect>
                                  </p:childTnLst>
                                </p:cTn>
                              </p:par>
                              <p:par>
                                <p:cTn id="107" presetID="10" presetClass="entr" presetSubtype="0" fill="hold" nodeType="withEffect">
                                  <p:stCondLst>
                                    <p:cond delay="0"/>
                                  </p:stCondLst>
                                  <p:childTnLst>
                                    <p:set>
                                      <p:cBhvr>
                                        <p:cTn id="108" dur="1" fill="hold">
                                          <p:stCondLst>
                                            <p:cond delay="0"/>
                                          </p:stCondLst>
                                        </p:cTn>
                                        <p:tgtEl>
                                          <p:spTgt spid="134"/>
                                        </p:tgtEl>
                                        <p:attrNameLst>
                                          <p:attrName>style.visibility</p:attrName>
                                        </p:attrNameLst>
                                      </p:cBhvr>
                                      <p:to>
                                        <p:strVal val="visible"/>
                                      </p:to>
                                    </p:set>
                                    <p:animEffect transition="in" filter="fade">
                                      <p:cBhvr>
                                        <p:cTn id="109" dur="500"/>
                                        <p:tgtEl>
                                          <p:spTgt spid="13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5"/>
                                        </p:tgtEl>
                                        <p:attrNameLst>
                                          <p:attrName>style.visibility</p:attrName>
                                        </p:attrNameLst>
                                      </p:cBhvr>
                                      <p:to>
                                        <p:strVal val="visible"/>
                                      </p:to>
                                    </p:set>
                                    <p:animEffect transition="in" filter="fade">
                                      <p:cBhvr>
                                        <p:cTn id="112" dur="500"/>
                                        <p:tgtEl>
                                          <p:spTgt spid="135"/>
                                        </p:tgtEl>
                                      </p:cBhvr>
                                    </p:animEffect>
                                  </p:childTnLst>
                                </p:cTn>
                              </p:par>
                              <p:par>
                                <p:cTn id="113" presetID="10" presetClass="entr" presetSubtype="0" fill="hold" nodeType="withEffect">
                                  <p:stCondLst>
                                    <p:cond delay="0"/>
                                  </p:stCondLst>
                                  <p:childTnLst>
                                    <p:set>
                                      <p:cBhvr>
                                        <p:cTn id="114" dur="1" fill="hold">
                                          <p:stCondLst>
                                            <p:cond delay="0"/>
                                          </p:stCondLst>
                                        </p:cTn>
                                        <p:tgtEl>
                                          <p:spTgt spid="136"/>
                                        </p:tgtEl>
                                        <p:attrNameLst>
                                          <p:attrName>style.visibility</p:attrName>
                                        </p:attrNameLst>
                                      </p:cBhvr>
                                      <p:to>
                                        <p:strVal val="visible"/>
                                      </p:to>
                                    </p:set>
                                    <p:animEffect transition="in" filter="fade">
                                      <p:cBhvr>
                                        <p:cTn id="115" dur="500"/>
                                        <p:tgtEl>
                                          <p:spTgt spid="13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37"/>
                                        </p:tgtEl>
                                        <p:attrNameLst>
                                          <p:attrName>style.visibility</p:attrName>
                                        </p:attrNameLst>
                                      </p:cBhvr>
                                      <p:to>
                                        <p:strVal val="visible"/>
                                      </p:to>
                                    </p:set>
                                    <p:animEffect transition="in" filter="fade">
                                      <p:cBhvr>
                                        <p:cTn id="118" dur="500"/>
                                        <p:tgtEl>
                                          <p:spTgt spid="137"/>
                                        </p:tgtEl>
                                      </p:cBhvr>
                                    </p:animEffect>
                                  </p:childTnLst>
                                </p:cTn>
                              </p:par>
                              <p:par>
                                <p:cTn id="119" presetID="10" presetClass="entr" presetSubtype="0" fill="hold" nodeType="withEffect">
                                  <p:stCondLst>
                                    <p:cond delay="0"/>
                                  </p:stCondLst>
                                  <p:childTnLst>
                                    <p:set>
                                      <p:cBhvr>
                                        <p:cTn id="120" dur="1" fill="hold">
                                          <p:stCondLst>
                                            <p:cond delay="0"/>
                                          </p:stCondLst>
                                        </p:cTn>
                                        <p:tgtEl>
                                          <p:spTgt spid="138"/>
                                        </p:tgtEl>
                                        <p:attrNameLst>
                                          <p:attrName>style.visibility</p:attrName>
                                        </p:attrNameLst>
                                      </p:cBhvr>
                                      <p:to>
                                        <p:strVal val="visible"/>
                                      </p:to>
                                    </p:set>
                                    <p:animEffect transition="in" filter="fade">
                                      <p:cBhvr>
                                        <p:cTn id="121" dur="500"/>
                                        <p:tgtEl>
                                          <p:spTgt spid="13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Effect transition="in" filter="fade">
                                      <p:cBhvr>
                                        <p:cTn id="124" dur="500"/>
                                        <p:tgtEl>
                                          <p:spTgt spid="139"/>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46"/>
                                        </p:tgtEl>
                                        <p:attrNameLst>
                                          <p:attrName>style.visibility</p:attrName>
                                        </p:attrNameLst>
                                      </p:cBhvr>
                                      <p:to>
                                        <p:strVal val="visible"/>
                                      </p:to>
                                    </p:set>
                                    <p:animEffect transition="in" filter="fade">
                                      <p:cBhvr>
                                        <p:cTn id="129" dur="500"/>
                                        <p:tgtEl>
                                          <p:spTgt spid="24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49"/>
                                        </p:tgtEl>
                                        <p:attrNameLst>
                                          <p:attrName>style.visibility</p:attrName>
                                        </p:attrNameLst>
                                      </p:cBhvr>
                                      <p:to>
                                        <p:strVal val="visible"/>
                                      </p:to>
                                    </p:set>
                                    <p:animEffect transition="in" filter="fade">
                                      <p:cBhvr>
                                        <p:cTn id="132" dur="500"/>
                                        <p:tgtEl>
                                          <p:spTgt spid="24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55"/>
                                        </p:tgtEl>
                                        <p:attrNameLst>
                                          <p:attrName>style.visibility</p:attrName>
                                        </p:attrNameLst>
                                      </p:cBhvr>
                                      <p:to>
                                        <p:strVal val="visible"/>
                                      </p:to>
                                    </p:set>
                                    <p:animEffect transition="in" filter="fade">
                                      <p:cBhvr>
                                        <p:cTn id="135" dur="500"/>
                                        <p:tgtEl>
                                          <p:spTgt spid="25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79"/>
                                        </p:tgtEl>
                                        <p:attrNameLst>
                                          <p:attrName>style.visibility</p:attrName>
                                        </p:attrNameLst>
                                      </p:cBhvr>
                                      <p:to>
                                        <p:strVal val="visible"/>
                                      </p:to>
                                    </p:set>
                                    <p:animEffect transition="in" filter="fade">
                                      <p:cBhvr>
                                        <p:cTn id="138" dur="500"/>
                                        <p:tgtEl>
                                          <p:spTgt spid="27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241"/>
                                        </p:tgtEl>
                                        <p:attrNameLst>
                                          <p:attrName>style.visibility</p:attrName>
                                        </p:attrNameLst>
                                      </p:cBhvr>
                                      <p:to>
                                        <p:strVal val="visible"/>
                                      </p:to>
                                    </p:set>
                                    <p:animEffect transition="in" filter="fade">
                                      <p:cBhvr>
                                        <p:cTn id="143" dur="500"/>
                                        <p:tgtEl>
                                          <p:spTgt spid="24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66"/>
                                        </p:tgtEl>
                                        <p:attrNameLst>
                                          <p:attrName>style.visibility</p:attrName>
                                        </p:attrNameLst>
                                      </p:cBhvr>
                                      <p:to>
                                        <p:strVal val="visible"/>
                                      </p:to>
                                    </p:set>
                                    <p:animEffect transition="in" filter="fade">
                                      <p:cBhvr>
                                        <p:cTn id="146" dur="500"/>
                                        <p:tgtEl>
                                          <p:spTgt spid="6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68"/>
                                        </p:tgtEl>
                                        <p:attrNameLst>
                                          <p:attrName>style.visibility</p:attrName>
                                        </p:attrNameLst>
                                      </p:cBhvr>
                                      <p:to>
                                        <p:strVal val="visible"/>
                                      </p:to>
                                    </p:set>
                                    <p:animEffect transition="in" filter="fade">
                                      <p:cBhvr>
                                        <p:cTn id="149" dur="500"/>
                                        <p:tgtEl>
                                          <p:spTgt spid="68"/>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73"/>
                                        </p:tgtEl>
                                        <p:attrNameLst>
                                          <p:attrName>style.visibility</p:attrName>
                                        </p:attrNameLst>
                                      </p:cBhvr>
                                      <p:to>
                                        <p:strVal val="visible"/>
                                      </p:to>
                                    </p:set>
                                    <p:animEffect transition="in" filter="fade">
                                      <p:cBhvr>
                                        <p:cTn id="152" dur="500"/>
                                        <p:tgtEl>
                                          <p:spTgt spid="73"/>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69"/>
                                        </p:tgtEl>
                                        <p:attrNameLst>
                                          <p:attrName>style.visibility</p:attrName>
                                        </p:attrNameLst>
                                      </p:cBhvr>
                                      <p:to>
                                        <p:strVal val="visible"/>
                                      </p:to>
                                    </p:set>
                                    <p:animEffect transition="in" filter="fade">
                                      <p:cBhvr>
                                        <p:cTn id="155" dur="500"/>
                                        <p:tgtEl>
                                          <p:spTgt spid="69"/>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0"/>
                                        </p:tgtEl>
                                        <p:attrNameLst>
                                          <p:attrName>style.visibility</p:attrName>
                                        </p:attrNameLst>
                                      </p:cBhvr>
                                      <p:to>
                                        <p:strVal val="visible"/>
                                      </p:to>
                                    </p:set>
                                    <p:animEffect transition="in" filter="fade">
                                      <p:cBhvr>
                                        <p:cTn id="158" dur="500"/>
                                        <p:tgtEl>
                                          <p:spTgt spid="70"/>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74"/>
                                        </p:tgtEl>
                                        <p:attrNameLst>
                                          <p:attrName>style.visibility</p:attrName>
                                        </p:attrNameLst>
                                      </p:cBhvr>
                                      <p:to>
                                        <p:strVal val="visible"/>
                                      </p:to>
                                    </p:set>
                                    <p:animEffect transition="in" filter="fade">
                                      <p:cBhvr>
                                        <p:cTn id="161" dur="500"/>
                                        <p:tgtEl>
                                          <p:spTgt spid="74"/>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1"/>
                                        </p:tgtEl>
                                        <p:attrNameLst>
                                          <p:attrName>style.visibility</p:attrName>
                                        </p:attrNameLst>
                                      </p:cBhvr>
                                      <p:to>
                                        <p:strVal val="visible"/>
                                      </p:to>
                                    </p:set>
                                    <p:animEffect transition="in" filter="fade">
                                      <p:cBhvr>
                                        <p:cTn id="164" dur="500"/>
                                        <p:tgtEl>
                                          <p:spTgt spid="71"/>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287"/>
                                        </p:tgtEl>
                                        <p:attrNameLst>
                                          <p:attrName>style.visibility</p:attrName>
                                        </p:attrNameLst>
                                      </p:cBhvr>
                                      <p:to>
                                        <p:strVal val="visible"/>
                                      </p:to>
                                    </p:set>
                                    <p:animEffect transition="in" filter="fade">
                                      <p:cBhvr>
                                        <p:cTn id="169" dur="500"/>
                                        <p:tgtEl>
                                          <p:spTgt spid="287"/>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73"/>
                                        </p:tgtEl>
                                        <p:attrNameLst>
                                          <p:attrName>style.visibility</p:attrName>
                                        </p:attrNameLst>
                                      </p:cBhvr>
                                      <p:to>
                                        <p:strVal val="visible"/>
                                      </p:to>
                                    </p:set>
                                    <p:animEffect transition="in" filter="fade">
                                      <p:cBhvr>
                                        <p:cTn id="172" dur="500"/>
                                        <p:tgtEl>
                                          <p:spTgt spid="173"/>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64"/>
                                        </p:tgtEl>
                                        <p:attrNameLst>
                                          <p:attrName>style.visibility</p:attrName>
                                        </p:attrNameLst>
                                      </p:cBhvr>
                                      <p:to>
                                        <p:strVal val="visible"/>
                                      </p:to>
                                    </p:set>
                                    <p:animEffect transition="in" filter="fade">
                                      <p:cBhvr>
                                        <p:cTn id="175" dur="500"/>
                                        <p:tgtEl>
                                          <p:spTgt spid="64"/>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81"/>
                                        </p:tgtEl>
                                        <p:attrNameLst>
                                          <p:attrName>style.visibility</p:attrName>
                                        </p:attrNameLst>
                                      </p:cBhvr>
                                      <p:to>
                                        <p:strVal val="visible"/>
                                      </p:to>
                                    </p:set>
                                    <p:animEffect transition="in" filter="fade">
                                      <p:cBhvr>
                                        <p:cTn id="178" dur="500"/>
                                        <p:tgtEl>
                                          <p:spTgt spid="281"/>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82"/>
                                        </p:tgtEl>
                                        <p:attrNameLst>
                                          <p:attrName>style.visibility</p:attrName>
                                        </p:attrNameLst>
                                      </p:cBhvr>
                                      <p:to>
                                        <p:strVal val="visible"/>
                                      </p:to>
                                    </p:set>
                                    <p:animEffect transition="in" filter="fade">
                                      <p:cBhvr>
                                        <p:cTn id="181" dur="500"/>
                                        <p:tgtEl>
                                          <p:spTgt spid="282"/>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83"/>
                                        </p:tgtEl>
                                        <p:attrNameLst>
                                          <p:attrName>style.visibility</p:attrName>
                                        </p:attrNameLst>
                                      </p:cBhvr>
                                      <p:to>
                                        <p:strVal val="visible"/>
                                      </p:to>
                                    </p:set>
                                    <p:animEffect transition="in" filter="fade">
                                      <p:cBhvr>
                                        <p:cTn id="184" dur="500"/>
                                        <p:tgtEl>
                                          <p:spTgt spid="28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84"/>
                                        </p:tgtEl>
                                        <p:attrNameLst>
                                          <p:attrName>style.visibility</p:attrName>
                                        </p:attrNameLst>
                                      </p:cBhvr>
                                      <p:to>
                                        <p:strVal val="visible"/>
                                      </p:to>
                                    </p:set>
                                    <p:animEffect transition="in" filter="fade">
                                      <p:cBhvr>
                                        <p:cTn id="187" dur="500"/>
                                        <p:tgtEl>
                                          <p:spTgt spid="284"/>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85"/>
                                        </p:tgtEl>
                                        <p:attrNameLst>
                                          <p:attrName>style.visibility</p:attrName>
                                        </p:attrNameLst>
                                      </p:cBhvr>
                                      <p:to>
                                        <p:strVal val="visible"/>
                                      </p:to>
                                    </p:set>
                                    <p:animEffect transition="in" filter="fade">
                                      <p:cBhvr>
                                        <p:cTn id="190" dur="500"/>
                                        <p:tgtEl>
                                          <p:spTgt spid="285"/>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86"/>
                                        </p:tgtEl>
                                        <p:attrNameLst>
                                          <p:attrName>style.visibility</p:attrName>
                                        </p:attrNameLst>
                                      </p:cBhvr>
                                      <p:to>
                                        <p:strVal val="visible"/>
                                      </p:to>
                                    </p:set>
                                    <p:animEffect transition="in" filter="fade">
                                      <p:cBhvr>
                                        <p:cTn id="193"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41" grpId="0"/>
      <p:bldP spid="242" grpId="0"/>
      <p:bldP spid="243" grpId="0"/>
      <p:bldP spid="245" grpId="0"/>
      <p:bldP spid="246" grpId="0"/>
      <p:bldP spid="249" grpId="0"/>
      <p:bldP spid="255" grpId="0"/>
      <p:bldP spid="279" grpId="0"/>
      <p:bldP spid="280" grpId="0"/>
      <p:bldP spid="281" grpId="0"/>
      <p:bldP spid="282" grpId="0"/>
      <p:bldP spid="283" grpId="0"/>
      <p:bldP spid="284" grpId="0"/>
      <p:bldP spid="285" grpId="0"/>
      <p:bldP spid="286" grpId="0"/>
      <p:bldP spid="287" grpId="0"/>
      <p:bldP spid="64" grpId="0"/>
      <p:bldP spid="65" grpId="0"/>
      <p:bldP spid="66" grpId="0"/>
      <p:bldP spid="68" grpId="0" animBg="1"/>
      <p:bldP spid="69" grpId="0"/>
      <p:bldP spid="70" grpId="0" animBg="1"/>
      <p:bldP spid="71" grpId="0"/>
      <p:bldP spid="73" grpId="0"/>
      <p:bldP spid="74" grpId="0"/>
      <p:bldP spid="75" grpId="0" animBg="1"/>
      <p:bldP spid="77" grpId="0" animBg="1"/>
      <p:bldP spid="79" grpId="0" animBg="1"/>
      <p:bldP spid="81" grpId="0" animBg="1"/>
      <p:bldP spid="82" grpId="0" animBg="1"/>
      <p:bldP spid="86" grpId="0" animBg="1"/>
      <p:bldP spid="88" grpId="0" animBg="1"/>
      <p:bldP spid="90" grpId="0" animBg="1"/>
      <p:bldP spid="92" grpId="0" animBg="1"/>
      <p:bldP spid="94" grpId="0" animBg="1"/>
      <p:bldP spid="96" grpId="0" animBg="1"/>
      <p:bldP spid="97" grpId="0" animBg="1"/>
      <p:bldP spid="98" grpId="0" animBg="1"/>
      <p:bldP spid="129" grpId="0" animBg="1"/>
      <p:bldP spid="131" grpId="0" animBg="1"/>
      <p:bldP spid="133" grpId="0" animBg="1"/>
      <p:bldP spid="135" grpId="0" animBg="1"/>
      <p:bldP spid="137" grpId="0" animBg="1"/>
      <p:bldP spid="139" grpId="0" animBg="1"/>
      <p:bldP spid="1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a:off x="3048000" y="2743200"/>
            <a:ext cx="2590800" cy="1295400"/>
          </a:xfrm>
          <a:prstGeom prst="ellipse">
            <a:avLst/>
          </a:prstGeom>
          <a:ln>
            <a:headEnd/>
            <a:tailEnd/>
          </a:ln>
          <a:effectLst>
            <a:outerShdw blurRad="50800" dist="38100" dir="5400000" rotWithShape="0">
              <a:srgbClr val="000000">
                <a:alpha val="43000"/>
              </a:srgbClr>
            </a:outerShdw>
          </a:effec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3200" dirty="0">
                <a:solidFill>
                  <a:schemeClr val="bg1"/>
                </a:solidFill>
                <a:effectLst>
                  <a:outerShdw blurRad="38100" dist="38100" dir="2700000" algn="tl">
                    <a:srgbClr val="C0C0C0"/>
                  </a:outerShdw>
                </a:effectLst>
                <a:cs typeface="Arial" charset="0"/>
              </a:rPr>
              <a:t>Acquisition</a:t>
            </a:r>
            <a:br>
              <a:rPr lang="en-US" sz="3200" dirty="0">
                <a:solidFill>
                  <a:schemeClr val="bg1"/>
                </a:solidFill>
                <a:effectLst>
                  <a:outerShdw blurRad="38100" dist="38100" dir="2700000" algn="tl">
                    <a:srgbClr val="C0C0C0"/>
                  </a:outerShdw>
                </a:effectLst>
                <a:cs typeface="Arial" charset="0"/>
              </a:rPr>
            </a:br>
            <a:r>
              <a:rPr lang="en-US" sz="3200" dirty="0">
                <a:solidFill>
                  <a:schemeClr val="bg1"/>
                </a:solidFill>
                <a:effectLst>
                  <a:outerShdw blurRad="38100" dist="38100" dir="2700000" algn="tl">
                    <a:srgbClr val="C0C0C0"/>
                  </a:outerShdw>
                </a:effectLst>
                <a:cs typeface="Arial" charset="0"/>
              </a:rPr>
              <a:t>Cost</a:t>
            </a:r>
          </a:p>
        </p:txBody>
      </p:sp>
      <p:sp>
        <p:nvSpPr>
          <p:cNvPr id="117765" name="Rectangle 3"/>
          <p:cNvSpPr>
            <a:spLocks noChangeArrowheads="1"/>
          </p:cNvSpPr>
          <p:nvPr/>
        </p:nvSpPr>
        <p:spPr bwMode="auto">
          <a:xfrm>
            <a:off x="2358448" y="4342325"/>
            <a:ext cx="4416425" cy="1936428"/>
          </a:xfrm>
          <a:prstGeom prst="rect">
            <a:avLst/>
          </a:prstGeom>
          <a:gradFill rotWithShape="1">
            <a:gsLst>
              <a:gs pos="0">
                <a:srgbClr val="FFE5E5"/>
              </a:gs>
              <a:gs pos="64999">
                <a:srgbClr val="FFBEBD"/>
              </a:gs>
              <a:gs pos="100000">
                <a:srgbClr val="FFA2A1"/>
              </a:gs>
            </a:gsLst>
            <a:lin ang="5400000" scaled="1"/>
          </a:gradFill>
          <a:ln w="28575">
            <a:solidFill>
              <a:srgbClr val="FF0000"/>
            </a:solidFill>
            <a:round/>
            <a:headEnd/>
            <a:tailEnd/>
          </a:ln>
          <a:effectLst>
            <a:outerShdw dist="38100" dir="2700000" algn="br" rotWithShape="0">
              <a:srgbClr val="808080">
                <a:alpha val="42998"/>
              </a:srgbClr>
            </a:outerShdw>
          </a:effectLst>
        </p:spPr>
        <p:txBody>
          <a:bodyPr lIns="90488" tIns="44450" rIns="90488" bIns="44450">
            <a:spAutoFit/>
          </a:bodyPr>
          <a:lstStyle/>
          <a:p>
            <a:pPr algn="ctr"/>
            <a:r>
              <a:rPr lang="en-US" altLang="en-US" sz="2400" dirty="0">
                <a:latin typeface="Calibri" pitchFamily="-84" charset="0"/>
              </a:rPr>
              <a:t>Acquisition cost </a:t>
            </a:r>
            <a:r>
              <a:rPr lang="en-US" altLang="en-US" sz="2400" dirty="0" smtClean="0">
                <a:latin typeface="Calibri" pitchFamily="-84" charset="0"/>
              </a:rPr>
              <a:t>includes all normal and reasonable expenditures necessary to get the asset in place and ready for intended use</a:t>
            </a:r>
            <a:endParaRPr lang="en-US" altLang="en-US" sz="2400" dirty="0">
              <a:latin typeface="Calibri" pitchFamily="-84" charset="0"/>
            </a:endParaRPr>
          </a:p>
        </p:txBody>
      </p:sp>
      <p:sp>
        <p:nvSpPr>
          <p:cNvPr id="117766" name="Line 5"/>
          <p:cNvSpPr>
            <a:spLocks noChangeShapeType="1"/>
          </p:cNvSpPr>
          <p:nvPr/>
        </p:nvSpPr>
        <p:spPr bwMode="auto">
          <a:xfrm flipH="1">
            <a:off x="5486400" y="2438400"/>
            <a:ext cx="1295400" cy="685800"/>
          </a:xfrm>
          <a:prstGeom prst="line">
            <a:avLst/>
          </a:prstGeom>
          <a:noFill/>
          <a:ln w="50800">
            <a:solidFill>
              <a:srgbClr val="FF0000"/>
            </a:solidFill>
            <a:round/>
            <a:headEnd/>
            <a:tailEnd type="triangle" w="med" len="med"/>
          </a:ln>
          <a:effectLst>
            <a:outerShdw dist="35921" dir="2700000" algn="ctr" rotWithShape="0">
              <a:schemeClr val="tx2"/>
            </a:outerShdw>
          </a:effectLst>
        </p:spPr>
        <p:txBody>
          <a:bodyPr/>
          <a:lstStyle/>
          <a:p>
            <a:endParaRPr lang="en-US" dirty="0"/>
          </a:p>
        </p:txBody>
      </p:sp>
      <p:sp>
        <p:nvSpPr>
          <p:cNvPr id="117767" name="Rectangle 6"/>
          <p:cNvSpPr>
            <a:spLocks noChangeArrowheads="1"/>
          </p:cNvSpPr>
          <p:nvPr/>
        </p:nvSpPr>
        <p:spPr bwMode="auto">
          <a:xfrm>
            <a:off x="6548438" y="1976438"/>
            <a:ext cx="2371725" cy="1844675"/>
          </a:xfrm>
          <a:prstGeom prst="rect">
            <a:avLst/>
          </a:prstGeom>
          <a:gradFill rotWithShape="1">
            <a:gsLst>
              <a:gs pos="0">
                <a:srgbClr val="FFE5E5"/>
              </a:gs>
              <a:gs pos="64999">
                <a:srgbClr val="FFBEBD"/>
              </a:gs>
              <a:gs pos="100000">
                <a:srgbClr val="FFA2A1"/>
              </a:gs>
            </a:gsLst>
            <a:lin ang="5400000" scaled="1"/>
          </a:gradFill>
          <a:ln w="28575">
            <a:solidFill>
              <a:srgbClr val="FF0000"/>
            </a:solidFill>
            <a:round/>
            <a:headEnd/>
            <a:tailEnd/>
          </a:ln>
          <a:effectLst>
            <a:outerShdw dist="38100" dir="2700000" algn="br" rotWithShape="0">
              <a:srgbClr val="808080">
                <a:alpha val="42998"/>
              </a:srgbClr>
            </a:outerShdw>
          </a:effectLst>
        </p:spPr>
        <p:txBody>
          <a:bodyPr lIns="90488" tIns="44450" rIns="90488" bIns="44450">
            <a:spAutoFit/>
          </a:bodyPr>
          <a:lstStyle/>
          <a:p>
            <a:pPr algn="ctr">
              <a:lnSpc>
                <a:spcPct val="95000"/>
              </a:lnSpc>
              <a:spcBef>
                <a:spcPct val="60000"/>
              </a:spcBef>
            </a:pPr>
            <a:r>
              <a:rPr lang="en-US" altLang="en-US" sz="2400" dirty="0">
                <a:latin typeface="Calibri" pitchFamily="-84" charset="0"/>
              </a:rPr>
              <a:t>All expenditures needed to prepare the asset for its intended use</a:t>
            </a:r>
          </a:p>
        </p:txBody>
      </p:sp>
      <p:sp>
        <p:nvSpPr>
          <p:cNvPr id="117768" name="Line 8"/>
          <p:cNvSpPr>
            <a:spLocks noChangeShapeType="1"/>
          </p:cNvSpPr>
          <p:nvPr/>
        </p:nvSpPr>
        <p:spPr bwMode="auto">
          <a:xfrm>
            <a:off x="1725768" y="2860144"/>
            <a:ext cx="1459706" cy="228600"/>
          </a:xfrm>
          <a:prstGeom prst="line">
            <a:avLst/>
          </a:prstGeom>
          <a:noFill/>
          <a:ln w="50800">
            <a:solidFill>
              <a:srgbClr val="FF0000"/>
            </a:solidFill>
            <a:round/>
            <a:headEnd/>
            <a:tailEnd type="triangle" w="med" len="med"/>
          </a:ln>
          <a:effectLst>
            <a:outerShdw dist="35921" dir="2700000" algn="ctr" rotWithShape="0">
              <a:schemeClr val="tx2"/>
            </a:outerShdw>
          </a:effectLst>
        </p:spPr>
        <p:txBody>
          <a:bodyPr/>
          <a:lstStyle/>
          <a:p>
            <a:endParaRPr lang="en-US" dirty="0"/>
          </a:p>
        </p:txBody>
      </p:sp>
      <p:sp>
        <p:nvSpPr>
          <p:cNvPr id="117769" name="Rectangle 9"/>
          <p:cNvSpPr>
            <a:spLocks noChangeArrowheads="1"/>
          </p:cNvSpPr>
          <p:nvPr/>
        </p:nvSpPr>
        <p:spPr bwMode="auto">
          <a:xfrm>
            <a:off x="421482" y="2562225"/>
            <a:ext cx="1319212" cy="828675"/>
          </a:xfrm>
          <a:prstGeom prst="rect">
            <a:avLst/>
          </a:prstGeom>
          <a:gradFill rotWithShape="1">
            <a:gsLst>
              <a:gs pos="0">
                <a:srgbClr val="FFE5E5"/>
              </a:gs>
              <a:gs pos="64999">
                <a:srgbClr val="FFBEBD"/>
              </a:gs>
              <a:gs pos="100000">
                <a:srgbClr val="FFA2A1"/>
              </a:gs>
            </a:gsLst>
            <a:lin ang="5400000" scaled="1"/>
          </a:gradFill>
          <a:ln w="28575">
            <a:solidFill>
              <a:srgbClr val="FF0000"/>
            </a:solidFill>
            <a:round/>
            <a:headEnd/>
            <a:tailEnd/>
          </a:ln>
          <a:effectLst>
            <a:outerShdw dist="38100" dir="2700000" algn="br" rotWithShape="0">
              <a:srgbClr val="808080">
                <a:alpha val="42998"/>
              </a:srgbClr>
            </a:outerShdw>
          </a:effectLst>
        </p:spPr>
        <p:txBody>
          <a:bodyPr wrap="none" lIns="90488" tIns="44450" rIns="90488" bIns="44450">
            <a:spAutoFit/>
          </a:bodyPr>
          <a:lstStyle/>
          <a:p>
            <a:pPr algn="ctr"/>
            <a:r>
              <a:rPr lang="en-US" altLang="en-US" sz="2400" dirty="0">
                <a:latin typeface="Calibri" pitchFamily="-84" charset="0"/>
              </a:rPr>
              <a:t>Purchase</a:t>
            </a:r>
            <a:br>
              <a:rPr lang="en-US" altLang="en-US" sz="2400" dirty="0">
                <a:latin typeface="Calibri" pitchFamily="-84" charset="0"/>
              </a:rPr>
            </a:br>
            <a:r>
              <a:rPr lang="en-US" altLang="en-US" sz="2400" dirty="0">
                <a:latin typeface="Calibri" pitchFamily="-84" charset="0"/>
              </a:rPr>
              <a:t>price</a:t>
            </a:r>
          </a:p>
        </p:txBody>
      </p:sp>
      <p:sp>
        <p:nvSpPr>
          <p:cNvPr id="117770" name="Rectangle 10"/>
          <p:cNvSpPr>
            <a:spLocks noGrp="1" noChangeArrowheads="1"/>
          </p:cNvSpPr>
          <p:nvPr>
            <p:ph type="title"/>
          </p:nvPr>
        </p:nvSpPr>
        <p:spPr>
          <a:xfrm>
            <a:off x="457200" y="533400"/>
            <a:ext cx="8229600" cy="1066800"/>
          </a:xfrm>
        </p:spPr>
        <p:txBody>
          <a:bodyPr/>
          <a:lstStyle/>
          <a:p>
            <a:pPr eaLnBrk="1" hangingPunct="1"/>
            <a:r>
              <a:rPr lang="en-US" altLang="en-US" b="1" dirty="0" smtClean="0">
                <a:ea typeface="ＭＳ Ｐゴシック" pitchFamily="-84" charset="-128"/>
                <a:cs typeface="Arial" charset="0"/>
              </a:rPr>
              <a:t>Cost Determination</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0D145355-2B45-4605-A47E-A826A3C68F26}" type="slidenum">
              <a:rPr lang="en-US" smtClean="0"/>
              <a:pPr>
                <a:defRPr/>
              </a:pPr>
              <a:t>6</a:t>
            </a:fld>
            <a:endParaRPr lang="en-US" dirty="0"/>
          </a:p>
        </p:txBody>
      </p:sp>
      <p:sp>
        <p:nvSpPr>
          <p:cNvPr id="12" name="Rounded Rectangle 11"/>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cost principle for computing the cost of plant assets.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1682" y="2130297"/>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P4:	</a:t>
            </a:r>
            <a:br>
              <a:rPr lang="en-US" altLang="en-US" dirty="0" smtClean="0"/>
            </a:br>
            <a:r>
              <a:rPr lang="en-US" dirty="0" smtClean="0"/>
              <a:t>Account </a:t>
            </a:r>
            <a:r>
              <a:rPr lang="en-US" dirty="0"/>
              <a:t>for intangible assets.</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60</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52107" y="204209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1682" y="504088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73050" y="1752600"/>
            <a:ext cx="2816225" cy="1282700"/>
          </a:xfrm>
          <a:prstGeom prst="rect">
            <a:avLst/>
          </a:prstGeom>
          <a:solidFill>
            <a:schemeClr val="tx2">
              <a:lumMod val="40000"/>
              <a:lumOff val="60000"/>
            </a:schemeClr>
          </a:solidFill>
          <a:ln w="28575">
            <a:solidFill>
              <a:srgbClr val="BE4B48"/>
            </a:solidFill>
            <a:round/>
            <a:headEnd/>
            <a:tailEnd/>
          </a:ln>
          <a:effectLst>
            <a:outerShdw dist="38100" dir="2700000" algn="br" rotWithShape="0">
              <a:srgbClr val="808080">
                <a:alpha val="42998"/>
              </a:srgbClr>
            </a:outerShdw>
          </a:effectLst>
        </p:spPr>
        <p:txBody>
          <a:bodyPr wrap="none" lIns="90488" tIns="44450" rIns="90488" bIns="44450" anchor="ctr"/>
          <a:lstStyle/>
          <a:p>
            <a:pPr algn="ctr"/>
            <a:r>
              <a:rPr lang="en-US" altLang="en-US" sz="2400" dirty="0">
                <a:solidFill>
                  <a:srgbClr val="862110"/>
                </a:solidFill>
                <a:latin typeface="Calibri" pitchFamily="-84" charset="0"/>
              </a:rPr>
              <a:t>Noncurrent assets</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without physical</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substance.</a:t>
            </a:r>
          </a:p>
        </p:txBody>
      </p:sp>
      <p:sp>
        <p:nvSpPr>
          <p:cNvPr id="69635" name="Rectangle 3"/>
          <p:cNvSpPr>
            <a:spLocks noChangeArrowheads="1"/>
          </p:cNvSpPr>
          <p:nvPr/>
        </p:nvSpPr>
        <p:spPr bwMode="auto">
          <a:xfrm>
            <a:off x="273050" y="4965700"/>
            <a:ext cx="2870200" cy="1130300"/>
          </a:xfrm>
          <a:prstGeom prst="rect">
            <a:avLst/>
          </a:prstGeom>
          <a:solidFill>
            <a:schemeClr val="tx2">
              <a:lumMod val="40000"/>
              <a:lumOff val="60000"/>
            </a:schemeClr>
          </a:solidFill>
          <a:ln w="28575">
            <a:solidFill>
              <a:srgbClr val="BE4B48"/>
            </a:solidFill>
            <a:round/>
            <a:headEnd/>
            <a:tailEnd/>
          </a:ln>
          <a:effectLst>
            <a:outerShdw dist="38100" dir="2700000" algn="br" rotWithShape="0">
              <a:srgbClr val="808080">
                <a:alpha val="42998"/>
              </a:srgbClr>
            </a:outerShdw>
          </a:effectLst>
        </p:spPr>
        <p:txBody>
          <a:bodyPr wrap="none" lIns="90488" tIns="44450" rIns="90488" bIns="44450" anchor="ctr"/>
          <a:lstStyle/>
          <a:p>
            <a:pPr algn="ctr"/>
            <a:r>
              <a:rPr lang="en-US" altLang="en-US" sz="2400" dirty="0">
                <a:solidFill>
                  <a:srgbClr val="862110"/>
                </a:solidFill>
                <a:latin typeface="Calibri" pitchFamily="-84" charset="0"/>
              </a:rPr>
              <a:t>Useful life is</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often difficult</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to determine.</a:t>
            </a:r>
          </a:p>
        </p:txBody>
      </p:sp>
      <p:sp>
        <p:nvSpPr>
          <p:cNvPr id="69636" name="Rectangle 4"/>
          <p:cNvSpPr>
            <a:spLocks noChangeArrowheads="1"/>
          </p:cNvSpPr>
          <p:nvPr/>
        </p:nvSpPr>
        <p:spPr bwMode="auto">
          <a:xfrm>
            <a:off x="6042025" y="4943475"/>
            <a:ext cx="2816225" cy="1152525"/>
          </a:xfrm>
          <a:prstGeom prst="rect">
            <a:avLst/>
          </a:prstGeom>
          <a:solidFill>
            <a:schemeClr val="tx2">
              <a:lumMod val="40000"/>
              <a:lumOff val="60000"/>
            </a:schemeClr>
          </a:solidFill>
          <a:ln w="28575">
            <a:solidFill>
              <a:srgbClr val="BE4B48"/>
            </a:solidFill>
            <a:round/>
            <a:headEnd/>
            <a:tailEnd/>
          </a:ln>
          <a:effectLst>
            <a:outerShdw dist="38100" dir="2700000" algn="br" rotWithShape="0">
              <a:srgbClr val="808080">
                <a:alpha val="42998"/>
              </a:srgbClr>
            </a:outerShdw>
          </a:effectLst>
        </p:spPr>
        <p:txBody>
          <a:bodyPr wrap="none" lIns="90488" tIns="44450" rIns="90488" bIns="44450" anchor="ctr"/>
          <a:lstStyle/>
          <a:p>
            <a:pPr algn="ctr"/>
            <a:r>
              <a:rPr lang="en-US" altLang="en-US" sz="2400" dirty="0">
                <a:solidFill>
                  <a:srgbClr val="862110"/>
                </a:solidFill>
                <a:latin typeface="Calibri" pitchFamily="-84" charset="0"/>
              </a:rPr>
              <a:t>Usually acquired</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 for operational</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 use. </a:t>
            </a:r>
          </a:p>
        </p:txBody>
      </p:sp>
      <p:sp>
        <p:nvSpPr>
          <p:cNvPr id="41989" name="Line 5"/>
          <p:cNvSpPr>
            <a:spLocks noChangeShapeType="1"/>
          </p:cNvSpPr>
          <p:nvPr/>
        </p:nvSpPr>
        <p:spPr bwMode="auto">
          <a:xfrm>
            <a:off x="3124200" y="3048000"/>
            <a:ext cx="2927350" cy="1905000"/>
          </a:xfrm>
          <a:prstGeom prst="line">
            <a:avLst/>
          </a:prstGeom>
          <a:noFill/>
          <a:ln w="50800">
            <a:solidFill>
              <a:srgbClr val="FF0000"/>
            </a:solidFill>
            <a:round/>
            <a:headEnd type="arrow" w="med" len="me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41990" name="Line 6"/>
          <p:cNvSpPr>
            <a:spLocks noChangeShapeType="1"/>
          </p:cNvSpPr>
          <p:nvPr/>
        </p:nvSpPr>
        <p:spPr bwMode="auto">
          <a:xfrm flipV="1">
            <a:off x="3079750" y="3048000"/>
            <a:ext cx="2971800" cy="1905000"/>
          </a:xfrm>
          <a:prstGeom prst="line">
            <a:avLst/>
          </a:prstGeom>
          <a:noFill/>
          <a:ln w="50800">
            <a:solidFill>
              <a:srgbClr val="FF0000"/>
            </a:solidFill>
            <a:round/>
            <a:headEnd type="arrow" w="med" len="me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69639" name="Oval 7"/>
          <p:cNvSpPr>
            <a:spLocks noChangeArrowheads="1"/>
          </p:cNvSpPr>
          <p:nvPr/>
        </p:nvSpPr>
        <p:spPr bwMode="auto">
          <a:xfrm>
            <a:off x="3168650" y="3213100"/>
            <a:ext cx="2870200" cy="1651000"/>
          </a:xfrm>
          <a:prstGeom prst="ellipse">
            <a:avLst/>
          </a:prstGeom>
          <a:solidFill>
            <a:schemeClr val="bg2">
              <a:lumMod val="50000"/>
            </a:schemeClr>
          </a:solidFill>
          <a:ln w="12700">
            <a:solidFill>
              <a:schemeClr val="tx1"/>
            </a:solidFill>
            <a:round/>
            <a:headEnd/>
            <a:tailEnd/>
          </a:ln>
          <a:effectLst>
            <a:outerShdw dist="35921" dir="2700000" algn="ctr" rotWithShape="0">
              <a:schemeClr val="tx2"/>
            </a:outerShdw>
          </a:effectLst>
        </p:spPr>
        <p:txBody>
          <a:bodyPr wrap="none" lIns="90488" tIns="44450" rIns="90488" bIns="44450" anchor="ctr"/>
          <a:lstStyle/>
          <a:p>
            <a:pPr algn="ctr">
              <a:defRPr/>
            </a:pPr>
            <a:r>
              <a:rPr lang="en-US" sz="3200" dirty="0">
                <a:solidFill>
                  <a:schemeClr val="bg1"/>
                </a:solidFill>
                <a:effectLst>
                  <a:outerShdw blurRad="38100" dist="38100" dir="2700000" algn="tl">
                    <a:srgbClr val="000000"/>
                  </a:outerShdw>
                </a:effectLst>
                <a:latin typeface="Calibri" pitchFamily="-84" charset="0"/>
              </a:rPr>
              <a:t>Intangible</a:t>
            </a:r>
            <a:br>
              <a:rPr lang="en-US" sz="3200" dirty="0">
                <a:solidFill>
                  <a:schemeClr val="bg1"/>
                </a:solidFill>
                <a:effectLst>
                  <a:outerShdw blurRad="38100" dist="38100" dir="2700000" algn="tl">
                    <a:srgbClr val="000000"/>
                  </a:outerShdw>
                </a:effectLst>
                <a:latin typeface="Calibri" pitchFamily="-84" charset="0"/>
              </a:rPr>
            </a:br>
            <a:r>
              <a:rPr lang="en-US" sz="3200" dirty="0">
                <a:solidFill>
                  <a:schemeClr val="bg1"/>
                </a:solidFill>
                <a:effectLst>
                  <a:outerShdw blurRad="38100" dist="38100" dir="2700000" algn="tl">
                    <a:srgbClr val="000000"/>
                  </a:outerShdw>
                </a:effectLst>
                <a:latin typeface="Calibri" pitchFamily="-84" charset="0"/>
              </a:rPr>
              <a:t>Assets</a:t>
            </a:r>
          </a:p>
        </p:txBody>
      </p:sp>
      <p:sp>
        <p:nvSpPr>
          <p:cNvPr id="69640" name="Rectangle 8"/>
          <p:cNvSpPr>
            <a:spLocks noChangeArrowheads="1"/>
          </p:cNvSpPr>
          <p:nvPr/>
        </p:nvSpPr>
        <p:spPr bwMode="auto">
          <a:xfrm>
            <a:off x="6051550" y="1752599"/>
            <a:ext cx="2806700" cy="1273175"/>
          </a:xfrm>
          <a:prstGeom prst="rect">
            <a:avLst/>
          </a:prstGeom>
          <a:solidFill>
            <a:schemeClr val="tx2">
              <a:lumMod val="40000"/>
              <a:lumOff val="60000"/>
            </a:schemeClr>
          </a:solidFill>
          <a:ln w="28575">
            <a:solidFill>
              <a:srgbClr val="BE4B48"/>
            </a:solidFill>
            <a:round/>
            <a:headEnd/>
            <a:tailEnd/>
          </a:ln>
          <a:effectLst>
            <a:outerShdw dist="38100" dir="2700000" algn="br" rotWithShape="0">
              <a:srgbClr val="808080">
                <a:alpha val="42998"/>
              </a:srgbClr>
            </a:outerShdw>
          </a:effectLst>
        </p:spPr>
        <p:txBody>
          <a:bodyPr wrap="none" lIns="90488" tIns="44450" rIns="90488" bIns="44450" anchor="ctr"/>
          <a:lstStyle/>
          <a:p>
            <a:pPr algn="ctr"/>
            <a:r>
              <a:rPr lang="en-US" altLang="en-US" sz="2400" dirty="0">
                <a:solidFill>
                  <a:srgbClr val="862110"/>
                </a:solidFill>
                <a:latin typeface="Calibri" pitchFamily="-84" charset="0"/>
              </a:rPr>
              <a:t>Often provide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exclusive rights</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or privileges.</a:t>
            </a:r>
          </a:p>
        </p:txBody>
      </p:sp>
      <p:sp>
        <p:nvSpPr>
          <p:cNvPr id="164873" name="Rectangle 9"/>
          <p:cNvSpPr>
            <a:spLocks noGrp="1" noChangeArrowheads="1"/>
          </p:cNvSpPr>
          <p:nvPr>
            <p:ph type="title"/>
          </p:nvPr>
        </p:nvSpPr>
        <p:spPr>
          <a:xfrm>
            <a:off x="457200" y="457200"/>
            <a:ext cx="8229600" cy="1143000"/>
          </a:xfrm>
        </p:spPr>
        <p:txBody>
          <a:bodyPr/>
          <a:lstStyle/>
          <a:p>
            <a:pPr eaLnBrk="1" hangingPunct="1"/>
            <a:r>
              <a:rPr lang="en-US" altLang="en-US" b="1" dirty="0" smtClean="0">
                <a:ea typeface="ＭＳ Ｐゴシック" pitchFamily="-84" charset="-128"/>
                <a:cs typeface="Arial" charset="0"/>
              </a:rPr>
              <a:t>Intangible Assets</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Slide Number Placeholder 11"/>
          <p:cNvSpPr>
            <a:spLocks noGrp="1"/>
          </p:cNvSpPr>
          <p:nvPr>
            <p:ph type="sldNum" sz="quarter" idx="12"/>
          </p:nvPr>
        </p:nvSpPr>
        <p:spPr/>
        <p:txBody>
          <a:bodyPr/>
          <a:lstStyle/>
          <a:p>
            <a:pPr>
              <a:defRPr/>
            </a:pPr>
            <a:fld id="{0D145355-2B45-4605-A47E-A826A3C68F26}" type="slidenum">
              <a:rPr lang="en-US" smtClean="0"/>
              <a:pPr>
                <a:defRPr/>
              </a:pPr>
              <a:t>61</a:t>
            </a:fld>
            <a:endParaRPr lang="en-US" dirty="0"/>
          </a:p>
        </p:txBody>
      </p:sp>
      <p:sp>
        <p:nvSpPr>
          <p:cNvPr id="13" name="Rounded Rectangle 12"/>
          <p:cNvSpPr/>
          <p:nvPr/>
        </p:nvSpPr>
        <p:spPr>
          <a:xfrm>
            <a:off x="7856" y="6477000"/>
            <a:ext cx="34973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smtClean="0"/>
              <a:t>Account </a:t>
            </a:r>
            <a:r>
              <a:rPr lang="en-US" sz="1100" dirty="0"/>
              <a:t>for intangible assets.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ppt_w</p:attrName>
                                        </p:attrNameLst>
                                      </p:cBhvr>
                                      <p:tavLst>
                                        <p:tav tm="0">
                                          <p:val>
                                            <p:fltVal val="0"/>
                                          </p:val>
                                        </p:tav>
                                        <p:tav tm="100000">
                                          <p:val>
                                            <p:strVal val="#ppt_w"/>
                                          </p:val>
                                        </p:tav>
                                      </p:tavLst>
                                    </p:anim>
                                    <p:anim calcmode="lin" valueType="num">
                                      <p:cBhvr>
                                        <p:cTn id="8" dur="500" fill="hold"/>
                                        <p:tgtEl>
                                          <p:spTgt spid="6963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9640"/>
                                        </p:tgtEl>
                                        <p:attrNameLst>
                                          <p:attrName>style.visibility</p:attrName>
                                        </p:attrNameLst>
                                      </p:cBhvr>
                                      <p:to>
                                        <p:strVal val="visible"/>
                                      </p:to>
                                    </p:set>
                                    <p:anim calcmode="lin" valueType="num">
                                      <p:cBhvr>
                                        <p:cTn id="12" dur="500" fill="hold"/>
                                        <p:tgtEl>
                                          <p:spTgt spid="69640"/>
                                        </p:tgtEl>
                                        <p:attrNameLst>
                                          <p:attrName>ppt_w</p:attrName>
                                        </p:attrNameLst>
                                      </p:cBhvr>
                                      <p:tavLst>
                                        <p:tav tm="0">
                                          <p:val>
                                            <p:fltVal val="0"/>
                                          </p:val>
                                        </p:tav>
                                        <p:tav tm="100000">
                                          <p:val>
                                            <p:strVal val="#ppt_w"/>
                                          </p:val>
                                        </p:tav>
                                      </p:tavLst>
                                    </p:anim>
                                    <p:anim calcmode="lin" valueType="num">
                                      <p:cBhvr>
                                        <p:cTn id="13" dur="500" fill="hold"/>
                                        <p:tgtEl>
                                          <p:spTgt spid="69640"/>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69635"/>
                                        </p:tgtEl>
                                        <p:attrNameLst>
                                          <p:attrName>style.visibility</p:attrName>
                                        </p:attrNameLst>
                                      </p:cBhvr>
                                      <p:to>
                                        <p:strVal val="visible"/>
                                      </p:to>
                                    </p:set>
                                    <p:anim calcmode="lin" valueType="num">
                                      <p:cBhvr>
                                        <p:cTn id="17" dur="500" fill="hold"/>
                                        <p:tgtEl>
                                          <p:spTgt spid="69635"/>
                                        </p:tgtEl>
                                        <p:attrNameLst>
                                          <p:attrName>ppt_w</p:attrName>
                                        </p:attrNameLst>
                                      </p:cBhvr>
                                      <p:tavLst>
                                        <p:tav tm="0">
                                          <p:val>
                                            <p:fltVal val="0"/>
                                          </p:val>
                                        </p:tav>
                                        <p:tav tm="100000">
                                          <p:val>
                                            <p:strVal val="#ppt_w"/>
                                          </p:val>
                                        </p:tav>
                                      </p:tavLst>
                                    </p:anim>
                                    <p:anim calcmode="lin" valueType="num">
                                      <p:cBhvr>
                                        <p:cTn id="18" dur="500" fill="hold"/>
                                        <p:tgtEl>
                                          <p:spTgt spid="69635"/>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69636"/>
                                        </p:tgtEl>
                                        <p:attrNameLst>
                                          <p:attrName>style.visibility</p:attrName>
                                        </p:attrNameLst>
                                      </p:cBhvr>
                                      <p:to>
                                        <p:strVal val="visible"/>
                                      </p:to>
                                    </p:set>
                                    <p:anim calcmode="lin" valueType="num">
                                      <p:cBhvr>
                                        <p:cTn id="22" dur="500" fill="hold"/>
                                        <p:tgtEl>
                                          <p:spTgt spid="69636"/>
                                        </p:tgtEl>
                                        <p:attrNameLst>
                                          <p:attrName>ppt_w</p:attrName>
                                        </p:attrNameLst>
                                      </p:cBhvr>
                                      <p:tavLst>
                                        <p:tav tm="0">
                                          <p:val>
                                            <p:fltVal val="0"/>
                                          </p:val>
                                        </p:tav>
                                        <p:tav tm="100000">
                                          <p:val>
                                            <p:strVal val="#ppt_w"/>
                                          </p:val>
                                        </p:tav>
                                      </p:tavLst>
                                    </p:anim>
                                    <p:anim calcmode="lin" valueType="num">
                                      <p:cBhvr>
                                        <p:cTn id="23" dur="500" fill="hold"/>
                                        <p:tgtEl>
                                          <p:spTgt spid="696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autoUpdateAnimBg="0"/>
      <p:bldP spid="69635" grpId="0" animBg="1" autoUpdateAnimBg="0"/>
      <p:bldP spid="69636" grpId="0" animBg="1" autoUpdateAnimBg="0"/>
      <p:bldP spid="69640"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381000" y="2184400"/>
            <a:ext cx="3454400" cy="2794000"/>
          </a:xfrm>
          <a:prstGeom prst="rect">
            <a:avLst/>
          </a:prstGeom>
          <a:solidFill>
            <a:srgbClr val="F6E9B4"/>
          </a:solidFill>
          <a:ln w="12700">
            <a:solidFill>
              <a:schemeClr val="tx2"/>
            </a:solidFill>
            <a:miter lim="800000"/>
            <a:headEnd/>
            <a:tailEnd/>
          </a:ln>
          <a:effectLst>
            <a:outerShdw blurRad="63500" dist="38099" dir="2700000" algn="ctr" rotWithShape="0">
              <a:schemeClr val="tx2">
                <a:alpha val="74997"/>
              </a:schemeClr>
            </a:outerShdw>
          </a:effectLst>
        </p:spPr>
        <p:txBody>
          <a:bodyPr wrap="none" anchor="ctr"/>
          <a:lstStyle/>
          <a:p>
            <a:pPr>
              <a:defRPr/>
            </a:pPr>
            <a:endParaRPr lang="en-US" dirty="0"/>
          </a:p>
        </p:txBody>
      </p:sp>
      <p:sp>
        <p:nvSpPr>
          <p:cNvPr id="53252" name="Rectangle 5"/>
          <p:cNvSpPr>
            <a:spLocks noGrp="1" noChangeArrowheads="1"/>
          </p:cNvSpPr>
          <p:nvPr>
            <p:ph type="title"/>
          </p:nvPr>
        </p:nvSpPr>
        <p:spPr>
          <a:xfrm>
            <a:off x="228600" y="609600"/>
            <a:ext cx="8534400" cy="1066800"/>
          </a:xfrm>
        </p:spPr>
        <p:txBody>
          <a:bodyPr rtlCol="0">
            <a:normAutofit fontScale="90000"/>
          </a:bodyPr>
          <a:lstStyle/>
          <a:p>
            <a:pPr eaLnBrk="1" fontAlgn="auto" hangingPunct="1">
              <a:spcAft>
                <a:spcPts val="0"/>
              </a:spcAft>
              <a:defRPr/>
            </a:pPr>
            <a:r>
              <a:rPr lang="en-US" altLang="en-US" b="1" dirty="0" smtClean="0">
                <a:ea typeface="ＭＳ Ｐゴシック" pitchFamily="-84" charset="-128"/>
                <a:cs typeface="Arial" charset="0"/>
              </a:rPr>
              <a:t>Cost Determination and Amortization</a:t>
            </a:r>
          </a:p>
        </p:txBody>
      </p:sp>
      <p:sp>
        <p:nvSpPr>
          <p:cNvPr id="165892" name="Rectangle 2"/>
          <p:cNvSpPr>
            <a:spLocks noGrp="1" noChangeArrowheads="1"/>
          </p:cNvSpPr>
          <p:nvPr>
            <p:ph type="body" sz="half" idx="4294967295"/>
          </p:nvPr>
        </p:nvSpPr>
        <p:spPr>
          <a:xfrm>
            <a:off x="4114800" y="1752600"/>
            <a:ext cx="4800600" cy="4603750"/>
          </a:xfrm>
          <a:noFill/>
        </p:spPr>
        <p:txBody>
          <a:bodyPr lIns="90488" tIns="44450" rIns="90488" bIns="44450"/>
          <a:lstStyle/>
          <a:p>
            <a:pPr eaLnBrk="1" hangingPunct="1">
              <a:buClr>
                <a:srgbClr val="0033CC"/>
              </a:buClr>
              <a:buFontTx/>
              <a:buChar char="o"/>
            </a:pPr>
            <a:r>
              <a:rPr lang="en-US" altLang="en-US" sz="2700" dirty="0" smtClean="0">
                <a:ea typeface="ＭＳ Ｐゴシック" pitchFamily="-84" charset="-128"/>
                <a:cs typeface="Arial" charset="0"/>
              </a:rPr>
              <a:t>Patents</a:t>
            </a:r>
          </a:p>
          <a:p>
            <a:pPr eaLnBrk="1" hangingPunct="1">
              <a:buClr>
                <a:srgbClr val="0033CC"/>
              </a:buClr>
              <a:buFontTx/>
              <a:buChar char="o"/>
            </a:pPr>
            <a:r>
              <a:rPr lang="en-US" altLang="en-US" sz="2700" dirty="0" smtClean="0">
                <a:ea typeface="ＭＳ Ｐゴシック" pitchFamily="-84" charset="-128"/>
                <a:cs typeface="Arial" charset="0"/>
              </a:rPr>
              <a:t>Copyrights</a:t>
            </a:r>
          </a:p>
          <a:p>
            <a:pPr eaLnBrk="1" hangingPunct="1">
              <a:buClr>
                <a:srgbClr val="0033CC"/>
              </a:buClr>
              <a:buFontTx/>
              <a:buChar char="o"/>
            </a:pPr>
            <a:r>
              <a:rPr lang="en-US" altLang="en-US" sz="2700" dirty="0" smtClean="0">
                <a:ea typeface="ＭＳ Ｐゴシック" pitchFamily="-84" charset="-128"/>
                <a:cs typeface="Arial" charset="0"/>
              </a:rPr>
              <a:t>Franchises and Licenses</a:t>
            </a:r>
          </a:p>
          <a:p>
            <a:pPr eaLnBrk="1" hangingPunct="1">
              <a:buClr>
                <a:srgbClr val="0033CC"/>
              </a:buClr>
              <a:buFontTx/>
              <a:buChar char="o"/>
            </a:pPr>
            <a:r>
              <a:rPr lang="en-US" altLang="en-US" sz="2700" dirty="0" smtClean="0">
                <a:ea typeface="ＭＳ Ｐゴシック" pitchFamily="-84" charset="-128"/>
                <a:cs typeface="Arial" charset="0"/>
              </a:rPr>
              <a:t>Trademarks and Trade Names</a:t>
            </a:r>
          </a:p>
          <a:p>
            <a:pPr eaLnBrk="1" hangingPunct="1">
              <a:buClr>
                <a:srgbClr val="0033CC"/>
              </a:buClr>
              <a:buFontTx/>
              <a:buChar char="o"/>
            </a:pPr>
            <a:r>
              <a:rPr lang="en-US" altLang="en-US" sz="2700" dirty="0" smtClean="0">
                <a:ea typeface="ＭＳ Ｐゴシック" pitchFamily="-84" charset="-128"/>
                <a:cs typeface="Arial" charset="0"/>
              </a:rPr>
              <a:t>Goodwill</a:t>
            </a:r>
          </a:p>
          <a:p>
            <a:pPr eaLnBrk="1" hangingPunct="1">
              <a:buClr>
                <a:srgbClr val="0033CC"/>
              </a:buClr>
              <a:buFontTx/>
              <a:buChar char="o"/>
            </a:pPr>
            <a:r>
              <a:rPr lang="en-US" altLang="en-US" sz="2700" dirty="0" smtClean="0">
                <a:ea typeface="ＭＳ Ｐゴシック" pitchFamily="-84" charset="-128"/>
                <a:cs typeface="Arial" charset="0"/>
              </a:rPr>
              <a:t>Leaseholds</a:t>
            </a:r>
          </a:p>
          <a:p>
            <a:pPr eaLnBrk="1" hangingPunct="1">
              <a:buClr>
                <a:srgbClr val="0033CC"/>
              </a:buClr>
              <a:buFontTx/>
              <a:buChar char="o"/>
            </a:pPr>
            <a:r>
              <a:rPr lang="en-US" altLang="en-US" sz="2700" dirty="0" smtClean="0">
                <a:ea typeface="ＭＳ Ｐゴシック" pitchFamily="-84" charset="-128"/>
                <a:cs typeface="Arial" charset="0"/>
              </a:rPr>
              <a:t>Leasehold Improvements</a:t>
            </a:r>
          </a:p>
          <a:p>
            <a:pPr eaLnBrk="1" hangingPunct="1">
              <a:buClr>
                <a:srgbClr val="0033CC"/>
              </a:buClr>
              <a:buFontTx/>
              <a:buChar char="o"/>
            </a:pPr>
            <a:r>
              <a:rPr lang="en-US" altLang="en-US" sz="2700" dirty="0" smtClean="0">
                <a:ea typeface="ＭＳ Ｐゴシック" pitchFamily="-84" charset="-128"/>
                <a:cs typeface="Arial" charset="0"/>
              </a:rPr>
              <a:t>Research and Development</a:t>
            </a:r>
          </a:p>
          <a:p>
            <a:pPr eaLnBrk="1" hangingPunct="1">
              <a:buClr>
                <a:srgbClr val="0033CC"/>
              </a:buClr>
              <a:buFontTx/>
              <a:buChar char="o"/>
            </a:pPr>
            <a:r>
              <a:rPr lang="en-US" altLang="en-US" sz="2700" dirty="0" smtClean="0">
                <a:ea typeface="ＭＳ Ｐゴシック" pitchFamily="-84" charset="-128"/>
                <a:cs typeface="Arial" charset="0"/>
              </a:rPr>
              <a:t>Other Intangibles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D145355-2B45-4605-A47E-A826A3C68F26}" type="slidenum">
              <a:rPr lang="en-US" smtClean="0"/>
              <a:pPr>
                <a:defRPr/>
              </a:pPr>
              <a:t>62</a:t>
            </a:fld>
            <a:endParaRPr lang="en-US" dirty="0"/>
          </a:p>
        </p:txBody>
      </p:sp>
      <p:sp>
        <p:nvSpPr>
          <p:cNvPr id="9" name="Rounded Rectangle 8"/>
          <p:cNvSpPr/>
          <p:nvPr/>
        </p:nvSpPr>
        <p:spPr>
          <a:xfrm>
            <a:off x="7856" y="6477000"/>
            <a:ext cx="34973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smtClean="0"/>
              <a:t>Account </a:t>
            </a:r>
            <a:r>
              <a:rPr lang="en-US" sz="1100" dirty="0"/>
              <a:t>for intangible assets.</a:t>
            </a:r>
          </a:p>
        </p:txBody>
      </p:sp>
      <p:sp>
        <p:nvSpPr>
          <p:cNvPr id="10" name="Rectangle 4"/>
          <p:cNvSpPr txBox="1">
            <a:spLocks noChangeArrowheads="1"/>
          </p:cNvSpPr>
          <p:nvPr/>
        </p:nvSpPr>
        <p:spPr bwMode="auto">
          <a:xfrm>
            <a:off x="527843" y="2257778"/>
            <a:ext cx="3160713" cy="2494844"/>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 typeface="Wingdings" pitchFamily="-84" charset="2"/>
              <a:buNone/>
            </a:pPr>
            <a:r>
              <a:rPr lang="en-US" altLang="en-US" smtClean="0">
                <a:solidFill>
                  <a:srgbClr val="00279F"/>
                </a:solidFill>
                <a:ea typeface="ＭＳ Ｐゴシック" pitchFamily="-84" charset="-128"/>
                <a:cs typeface="Arial" charset="0"/>
              </a:rPr>
              <a:t>    </a:t>
            </a:r>
            <a:r>
              <a:rPr lang="en-US" altLang="en-US" sz="2800" smtClean="0">
                <a:solidFill>
                  <a:srgbClr val="00279F"/>
                </a:solidFill>
                <a:ea typeface="ＭＳ Ｐゴシック" pitchFamily="-84" charset="-128"/>
                <a:cs typeface="Arial" charset="0"/>
              </a:rPr>
              <a:t>Record at cost, including purchase price, legal fees, and filing fees.</a:t>
            </a:r>
            <a:endParaRPr lang="en-US" altLang="en-US" sz="2800" dirty="0" smtClean="0">
              <a:solidFill>
                <a:srgbClr val="00279F"/>
              </a:solidFill>
              <a:ea typeface="ＭＳ Ｐゴシック" pitchFamily="-84" charset="-128"/>
              <a:cs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10-5</a:t>
            </a:r>
            <a:endParaRPr lang="en-US" b="1" dirty="0">
              <a:solidFill>
                <a:prstClr val="white"/>
              </a:solidFill>
            </a:endParaRPr>
          </a:p>
        </p:txBody>
      </p:sp>
      <p:sp>
        <p:nvSpPr>
          <p:cNvPr id="19" name="Rectangle 5"/>
          <p:cNvSpPr>
            <a:spLocks noChangeArrowheads="1"/>
          </p:cNvSpPr>
          <p:nvPr/>
        </p:nvSpPr>
        <p:spPr bwMode="auto">
          <a:xfrm>
            <a:off x="1163638" y="1651000"/>
            <a:ext cx="7189787"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 name="Rectangle 6"/>
          <p:cNvSpPr>
            <a:spLocks noChangeArrowheads="1"/>
          </p:cNvSpPr>
          <p:nvPr/>
        </p:nvSpPr>
        <p:spPr bwMode="auto">
          <a:xfrm>
            <a:off x="1163638" y="4156075"/>
            <a:ext cx="7189787"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 name="Rectangle 7"/>
          <p:cNvSpPr>
            <a:spLocks noChangeArrowheads="1"/>
          </p:cNvSpPr>
          <p:nvPr/>
        </p:nvSpPr>
        <p:spPr bwMode="auto">
          <a:xfrm>
            <a:off x="6951663" y="1671638"/>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2" name="Rectangle 8"/>
          <p:cNvSpPr>
            <a:spLocks noChangeArrowheads="1"/>
          </p:cNvSpPr>
          <p:nvPr/>
        </p:nvSpPr>
        <p:spPr bwMode="auto">
          <a:xfrm>
            <a:off x="7718425" y="16716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3" name="Rectangle 9"/>
          <p:cNvSpPr>
            <a:spLocks noChangeArrowheads="1"/>
          </p:cNvSpPr>
          <p:nvPr/>
        </p:nvSpPr>
        <p:spPr bwMode="auto">
          <a:xfrm>
            <a:off x="1295400" y="189865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a:t>
            </a:r>
            <a:endParaRPr lang="en-US" dirty="0" smtClean="0">
              <a:solidFill>
                <a:prstClr val="black"/>
              </a:solidFill>
              <a:cs typeface="+mn-cs"/>
            </a:endParaRPr>
          </a:p>
        </p:txBody>
      </p:sp>
      <p:sp>
        <p:nvSpPr>
          <p:cNvPr id="24" name="Rectangle 10"/>
          <p:cNvSpPr>
            <a:spLocks noChangeArrowheads="1"/>
          </p:cNvSpPr>
          <p:nvPr/>
        </p:nvSpPr>
        <p:spPr bwMode="auto">
          <a:xfrm>
            <a:off x="2051050" y="1898650"/>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Copyright </a:t>
            </a:r>
            <a:endParaRPr lang="en-US" dirty="0" smtClean="0">
              <a:solidFill>
                <a:prstClr val="black"/>
              </a:solidFill>
              <a:cs typeface="+mn-cs"/>
            </a:endParaRPr>
          </a:p>
        </p:txBody>
      </p:sp>
      <p:sp>
        <p:nvSpPr>
          <p:cNvPr id="25" name="Rectangle 11"/>
          <p:cNvSpPr>
            <a:spLocks noChangeArrowheads="1"/>
          </p:cNvSpPr>
          <p:nvPr/>
        </p:nvSpPr>
        <p:spPr bwMode="auto">
          <a:xfrm>
            <a:off x="7062788" y="18986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a:t>
            </a:r>
            <a:endParaRPr lang="en-US" dirty="0" smtClean="0">
              <a:solidFill>
                <a:prstClr val="black"/>
              </a:solidFill>
              <a:cs typeface="+mn-cs"/>
            </a:endParaRPr>
          </a:p>
        </p:txBody>
      </p:sp>
      <p:sp>
        <p:nvSpPr>
          <p:cNvPr id="26" name="Rectangle 12"/>
          <p:cNvSpPr>
            <a:spLocks noChangeArrowheads="1"/>
          </p:cNvSpPr>
          <p:nvPr/>
        </p:nvSpPr>
        <p:spPr bwMode="auto">
          <a:xfrm>
            <a:off x="2273300" y="2103438"/>
            <a:ext cx="4429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7" name="Rectangle 13"/>
          <p:cNvSpPr>
            <a:spLocks noChangeArrowheads="1"/>
          </p:cNvSpPr>
          <p:nvPr/>
        </p:nvSpPr>
        <p:spPr bwMode="auto">
          <a:xfrm>
            <a:off x="7859713" y="21034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a:t>
            </a:r>
            <a:endParaRPr lang="en-US" dirty="0" smtClean="0">
              <a:solidFill>
                <a:prstClr val="black"/>
              </a:solidFill>
              <a:cs typeface="+mn-cs"/>
            </a:endParaRPr>
          </a:p>
        </p:txBody>
      </p:sp>
      <p:sp>
        <p:nvSpPr>
          <p:cNvPr id="28" name="Rectangle 14"/>
          <p:cNvSpPr>
            <a:spLocks noChangeArrowheads="1"/>
          </p:cNvSpPr>
          <p:nvPr/>
        </p:nvSpPr>
        <p:spPr bwMode="auto">
          <a:xfrm>
            <a:off x="1295400" y="2516188"/>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29" name="Rectangle 15"/>
          <p:cNvSpPr>
            <a:spLocks noChangeArrowheads="1"/>
          </p:cNvSpPr>
          <p:nvPr/>
        </p:nvSpPr>
        <p:spPr bwMode="auto">
          <a:xfrm>
            <a:off x="2051050" y="2516188"/>
            <a:ext cx="2470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Amortization expense - Copyright</a:t>
            </a:r>
            <a:endParaRPr lang="en-US" dirty="0" smtClean="0">
              <a:solidFill>
                <a:prstClr val="black"/>
              </a:solidFill>
              <a:cs typeface="+mn-cs"/>
            </a:endParaRPr>
          </a:p>
        </p:txBody>
      </p:sp>
      <p:sp>
        <p:nvSpPr>
          <p:cNvPr id="30" name="Rectangle 16"/>
          <p:cNvSpPr>
            <a:spLocks noChangeArrowheads="1"/>
          </p:cNvSpPr>
          <p:nvPr/>
        </p:nvSpPr>
        <p:spPr bwMode="auto">
          <a:xfrm>
            <a:off x="4875213" y="2516188"/>
            <a:ext cx="12303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$1,000 / 5 years</a:t>
            </a:r>
            <a:endParaRPr lang="en-US" dirty="0" smtClean="0">
              <a:solidFill>
                <a:prstClr val="black"/>
              </a:solidFill>
              <a:cs typeface="+mn-cs"/>
            </a:endParaRPr>
          </a:p>
        </p:txBody>
      </p:sp>
      <p:sp>
        <p:nvSpPr>
          <p:cNvPr id="31" name="Rectangle 17"/>
          <p:cNvSpPr>
            <a:spLocks noChangeArrowheads="1"/>
          </p:cNvSpPr>
          <p:nvPr/>
        </p:nvSpPr>
        <p:spPr bwMode="auto">
          <a:xfrm>
            <a:off x="7194550" y="251618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a:t>
            </a:r>
            <a:endParaRPr lang="en-US" dirty="0" smtClean="0">
              <a:solidFill>
                <a:prstClr val="black"/>
              </a:solidFill>
              <a:cs typeface="+mn-cs"/>
            </a:endParaRPr>
          </a:p>
        </p:txBody>
      </p:sp>
      <p:sp>
        <p:nvSpPr>
          <p:cNvPr id="224" name="Rectangle 18"/>
          <p:cNvSpPr>
            <a:spLocks noChangeArrowheads="1"/>
          </p:cNvSpPr>
          <p:nvPr/>
        </p:nvSpPr>
        <p:spPr bwMode="auto">
          <a:xfrm>
            <a:off x="2324100" y="2722563"/>
            <a:ext cx="2773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Accumulated amortization - Copyright</a:t>
            </a:r>
            <a:endParaRPr lang="en-US" dirty="0" smtClean="0">
              <a:solidFill>
                <a:prstClr val="black"/>
              </a:solidFill>
              <a:cs typeface="+mn-cs"/>
            </a:endParaRPr>
          </a:p>
        </p:txBody>
      </p:sp>
      <p:sp>
        <p:nvSpPr>
          <p:cNvPr id="225" name="Rectangle 19"/>
          <p:cNvSpPr>
            <a:spLocks noChangeArrowheads="1"/>
          </p:cNvSpPr>
          <p:nvPr/>
        </p:nvSpPr>
        <p:spPr bwMode="auto">
          <a:xfrm>
            <a:off x="7989888" y="27225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a:t>
            </a:r>
            <a:endParaRPr lang="en-US" dirty="0" smtClean="0">
              <a:solidFill>
                <a:prstClr val="black"/>
              </a:solidFill>
              <a:cs typeface="+mn-cs"/>
            </a:endParaRPr>
          </a:p>
        </p:txBody>
      </p:sp>
      <p:sp>
        <p:nvSpPr>
          <p:cNvPr id="226" name="Rectangle 20"/>
          <p:cNvSpPr>
            <a:spLocks noChangeArrowheads="1"/>
          </p:cNvSpPr>
          <p:nvPr/>
        </p:nvSpPr>
        <p:spPr bwMode="auto">
          <a:xfrm>
            <a:off x="6951663" y="4176713"/>
            <a:ext cx="484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27" name="Rectangle 21"/>
          <p:cNvSpPr>
            <a:spLocks noChangeArrowheads="1"/>
          </p:cNvSpPr>
          <p:nvPr/>
        </p:nvSpPr>
        <p:spPr bwMode="auto">
          <a:xfrm>
            <a:off x="7718425" y="4176713"/>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28" name="Rectangle 22"/>
          <p:cNvSpPr>
            <a:spLocks noChangeArrowheads="1"/>
          </p:cNvSpPr>
          <p:nvPr/>
        </p:nvSpPr>
        <p:spPr bwMode="auto">
          <a:xfrm>
            <a:off x="1295400" y="4402138"/>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3</a:t>
            </a:r>
            <a:endParaRPr lang="en-US" dirty="0" smtClean="0">
              <a:solidFill>
                <a:prstClr val="black"/>
              </a:solidFill>
              <a:cs typeface="+mn-cs"/>
            </a:endParaRPr>
          </a:p>
        </p:txBody>
      </p:sp>
      <p:sp>
        <p:nvSpPr>
          <p:cNvPr id="229" name="Rectangle 23"/>
          <p:cNvSpPr>
            <a:spLocks noChangeArrowheads="1"/>
          </p:cNvSpPr>
          <p:nvPr/>
        </p:nvSpPr>
        <p:spPr bwMode="auto">
          <a:xfrm>
            <a:off x="2051050" y="4402138"/>
            <a:ext cx="1885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Leasehold improvements</a:t>
            </a:r>
            <a:endParaRPr lang="en-US" dirty="0" smtClean="0">
              <a:solidFill>
                <a:prstClr val="black"/>
              </a:solidFill>
              <a:cs typeface="+mn-cs"/>
            </a:endParaRPr>
          </a:p>
        </p:txBody>
      </p:sp>
      <p:sp>
        <p:nvSpPr>
          <p:cNvPr id="230" name="Rectangle 24"/>
          <p:cNvSpPr>
            <a:spLocks noChangeArrowheads="1"/>
          </p:cNvSpPr>
          <p:nvPr/>
        </p:nvSpPr>
        <p:spPr bwMode="auto">
          <a:xfrm>
            <a:off x="7062788" y="44021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9,000</a:t>
            </a:r>
            <a:endParaRPr lang="en-US" dirty="0" smtClean="0">
              <a:solidFill>
                <a:prstClr val="black"/>
              </a:solidFill>
              <a:cs typeface="+mn-cs"/>
            </a:endParaRPr>
          </a:p>
        </p:txBody>
      </p:sp>
      <p:sp>
        <p:nvSpPr>
          <p:cNvPr id="231" name="Rectangle 25"/>
          <p:cNvSpPr>
            <a:spLocks noChangeArrowheads="1"/>
          </p:cNvSpPr>
          <p:nvPr/>
        </p:nvSpPr>
        <p:spPr bwMode="auto">
          <a:xfrm>
            <a:off x="2273300" y="4608513"/>
            <a:ext cx="4429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33" name="Rectangle 26"/>
          <p:cNvSpPr>
            <a:spLocks noChangeArrowheads="1"/>
          </p:cNvSpPr>
          <p:nvPr/>
        </p:nvSpPr>
        <p:spPr bwMode="auto">
          <a:xfrm>
            <a:off x="7859713" y="46085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9,000</a:t>
            </a:r>
            <a:endParaRPr lang="en-US" dirty="0" smtClean="0">
              <a:solidFill>
                <a:prstClr val="black"/>
              </a:solidFill>
              <a:cs typeface="+mn-cs"/>
            </a:endParaRPr>
          </a:p>
        </p:txBody>
      </p:sp>
      <p:sp>
        <p:nvSpPr>
          <p:cNvPr id="234" name="Rectangle 27"/>
          <p:cNvSpPr>
            <a:spLocks noChangeArrowheads="1"/>
          </p:cNvSpPr>
          <p:nvPr/>
        </p:nvSpPr>
        <p:spPr bwMode="auto">
          <a:xfrm>
            <a:off x="1295400" y="502126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 31</a:t>
            </a:r>
            <a:endParaRPr lang="en-US" dirty="0" smtClean="0">
              <a:solidFill>
                <a:prstClr val="black"/>
              </a:solidFill>
              <a:cs typeface="+mn-cs"/>
            </a:endParaRPr>
          </a:p>
        </p:txBody>
      </p:sp>
      <p:sp>
        <p:nvSpPr>
          <p:cNvPr id="235" name="Rectangle 28"/>
          <p:cNvSpPr>
            <a:spLocks noChangeArrowheads="1"/>
          </p:cNvSpPr>
          <p:nvPr/>
        </p:nvSpPr>
        <p:spPr bwMode="auto">
          <a:xfrm>
            <a:off x="2051050" y="5021263"/>
            <a:ext cx="32242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Amortization expense - Leasehold Improv.</a:t>
            </a:r>
            <a:endParaRPr lang="en-US" dirty="0" smtClean="0">
              <a:solidFill>
                <a:prstClr val="black"/>
              </a:solidFill>
              <a:cs typeface="+mn-cs"/>
            </a:endParaRPr>
          </a:p>
        </p:txBody>
      </p:sp>
      <p:sp>
        <p:nvSpPr>
          <p:cNvPr id="236" name="Rectangle 29"/>
          <p:cNvSpPr>
            <a:spLocks noChangeArrowheads="1"/>
          </p:cNvSpPr>
          <p:nvPr/>
        </p:nvSpPr>
        <p:spPr bwMode="auto">
          <a:xfrm>
            <a:off x="5486400" y="5021263"/>
            <a:ext cx="12303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$9,000 / 3 years</a:t>
            </a:r>
            <a:endParaRPr lang="en-US" dirty="0" smtClean="0">
              <a:solidFill>
                <a:prstClr val="black"/>
              </a:solidFill>
              <a:cs typeface="+mn-cs"/>
            </a:endParaRPr>
          </a:p>
        </p:txBody>
      </p:sp>
      <p:sp>
        <p:nvSpPr>
          <p:cNvPr id="237" name="Rectangle 30"/>
          <p:cNvSpPr>
            <a:spLocks noChangeArrowheads="1"/>
          </p:cNvSpPr>
          <p:nvPr/>
        </p:nvSpPr>
        <p:spPr bwMode="auto">
          <a:xfrm>
            <a:off x="7062788" y="50212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3,000</a:t>
            </a:r>
            <a:endParaRPr lang="en-US" dirty="0" smtClean="0">
              <a:solidFill>
                <a:prstClr val="black"/>
              </a:solidFill>
              <a:cs typeface="+mn-cs"/>
            </a:endParaRPr>
          </a:p>
        </p:txBody>
      </p:sp>
      <p:sp>
        <p:nvSpPr>
          <p:cNvPr id="238" name="Rectangle 31"/>
          <p:cNvSpPr>
            <a:spLocks noChangeArrowheads="1"/>
          </p:cNvSpPr>
          <p:nvPr/>
        </p:nvSpPr>
        <p:spPr bwMode="auto">
          <a:xfrm>
            <a:off x="2324100" y="5227638"/>
            <a:ext cx="38925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Accumulated amortization - Leasehold improvements</a:t>
            </a:r>
            <a:endParaRPr lang="en-US" dirty="0" smtClean="0">
              <a:solidFill>
                <a:prstClr val="black"/>
              </a:solidFill>
              <a:cs typeface="+mn-cs"/>
            </a:endParaRPr>
          </a:p>
        </p:txBody>
      </p:sp>
      <p:sp>
        <p:nvSpPr>
          <p:cNvPr id="239" name="Rectangle 32"/>
          <p:cNvSpPr>
            <a:spLocks noChangeArrowheads="1"/>
          </p:cNvSpPr>
          <p:nvPr/>
        </p:nvSpPr>
        <p:spPr bwMode="auto">
          <a:xfrm>
            <a:off x="7859713" y="52276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3,000</a:t>
            </a:r>
            <a:endParaRPr lang="en-US" dirty="0" smtClean="0">
              <a:solidFill>
                <a:prstClr val="black"/>
              </a:solidFill>
              <a:cs typeface="+mn-cs"/>
            </a:endParaRPr>
          </a:p>
        </p:txBody>
      </p:sp>
      <p:sp>
        <p:nvSpPr>
          <p:cNvPr id="240" name="Rectangle 33"/>
          <p:cNvSpPr>
            <a:spLocks noChangeArrowheads="1"/>
          </p:cNvSpPr>
          <p:nvPr/>
        </p:nvSpPr>
        <p:spPr bwMode="auto">
          <a:xfrm>
            <a:off x="3775075" y="4176713"/>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41" name="Rectangle 34"/>
          <p:cNvSpPr>
            <a:spLocks noChangeArrowheads="1"/>
          </p:cNvSpPr>
          <p:nvPr/>
        </p:nvSpPr>
        <p:spPr bwMode="auto">
          <a:xfrm>
            <a:off x="830263" y="630238"/>
            <a:ext cx="7683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Part 1.  A publisher purchases the copyright on a book for $1,000 on January 1 of this year. The copyright </a:t>
            </a:r>
            <a:endParaRPr lang="en-US" dirty="0" smtClean="0">
              <a:solidFill>
                <a:prstClr val="black"/>
              </a:solidFill>
              <a:cs typeface="+mn-cs"/>
            </a:endParaRPr>
          </a:p>
        </p:txBody>
      </p:sp>
      <p:sp>
        <p:nvSpPr>
          <p:cNvPr id="242" name="Rectangle 35"/>
          <p:cNvSpPr>
            <a:spLocks noChangeArrowheads="1"/>
          </p:cNvSpPr>
          <p:nvPr/>
        </p:nvSpPr>
        <p:spPr bwMode="auto">
          <a:xfrm>
            <a:off x="830263" y="825500"/>
            <a:ext cx="77739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legally protects its owner for 5 more years. The company plans to market and sell prints of the original for 7 </a:t>
            </a:r>
            <a:endParaRPr lang="en-US" dirty="0" smtClean="0">
              <a:solidFill>
                <a:prstClr val="black"/>
              </a:solidFill>
              <a:cs typeface="+mn-cs"/>
            </a:endParaRPr>
          </a:p>
        </p:txBody>
      </p:sp>
      <p:sp>
        <p:nvSpPr>
          <p:cNvPr id="243" name="Rectangle 36"/>
          <p:cNvSpPr>
            <a:spLocks noChangeArrowheads="1"/>
          </p:cNvSpPr>
          <p:nvPr/>
        </p:nvSpPr>
        <p:spPr bwMode="auto">
          <a:xfrm>
            <a:off x="830263" y="1031875"/>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years. Prepare entries to record the purchase of the copyright on January 1 of this year, and its annual </a:t>
            </a:r>
            <a:endParaRPr lang="en-US" dirty="0" smtClean="0">
              <a:solidFill>
                <a:prstClr val="black"/>
              </a:solidFill>
              <a:cs typeface="+mn-cs"/>
            </a:endParaRPr>
          </a:p>
        </p:txBody>
      </p:sp>
      <p:sp>
        <p:nvSpPr>
          <p:cNvPr id="245" name="Rectangle 37"/>
          <p:cNvSpPr>
            <a:spLocks noChangeArrowheads="1"/>
          </p:cNvSpPr>
          <p:nvPr/>
        </p:nvSpPr>
        <p:spPr bwMode="auto">
          <a:xfrm>
            <a:off x="830263" y="1238250"/>
            <a:ext cx="30749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amortization on December 31 of this year.</a:t>
            </a:r>
            <a:endParaRPr lang="en-US" dirty="0" smtClean="0">
              <a:solidFill>
                <a:prstClr val="black"/>
              </a:solidFill>
              <a:cs typeface="+mn-cs"/>
            </a:endParaRPr>
          </a:p>
        </p:txBody>
      </p:sp>
      <p:sp>
        <p:nvSpPr>
          <p:cNvPr id="246" name="Rectangle 38"/>
          <p:cNvSpPr>
            <a:spLocks noChangeArrowheads="1"/>
          </p:cNvSpPr>
          <p:nvPr/>
        </p:nvSpPr>
        <p:spPr bwMode="auto">
          <a:xfrm>
            <a:off x="830263" y="3135313"/>
            <a:ext cx="74120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Part 2.  On January 3 of this year, a retailer incurs a $9,000 cost to modernize its store. Improvements </a:t>
            </a:r>
            <a:endParaRPr lang="en-US" dirty="0" smtClean="0">
              <a:solidFill>
                <a:prstClr val="black"/>
              </a:solidFill>
              <a:cs typeface="+mn-cs"/>
            </a:endParaRPr>
          </a:p>
        </p:txBody>
      </p:sp>
      <p:sp>
        <p:nvSpPr>
          <p:cNvPr id="249" name="Rectangle 39"/>
          <p:cNvSpPr>
            <a:spLocks noChangeArrowheads="1"/>
          </p:cNvSpPr>
          <p:nvPr/>
        </p:nvSpPr>
        <p:spPr bwMode="auto">
          <a:xfrm>
            <a:off x="830263" y="3330575"/>
            <a:ext cx="7762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include lighting, partitions, and a sound system. These improvements are estimated to yield benefits for 5 </a:t>
            </a:r>
            <a:endParaRPr lang="en-US" dirty="0" smtClean="0">
              <a:solidFill>
                <a:prstClr val="black"/>
              </a:solidFill>
              <a:cs typeface="+mn-cs"/>
            </a:endParaRPr>
          </a:p>
        </p:txBody>
      </p:sp>
      <p:sp>
        <p:nvSpPr>
          <p:cNvPr id="250" name="Rectangle 40"/>
          <p:cNvSpPr>
            <a:spLocks noChangeArrowheads="1"/>
          </p:cNvSpPr>
          <p:nvPr/>
        </p:nvSpPr>
        <p:spPr bwMode="auto">
          <a:xfrm>
            <a:off x="830263" y="3536950"/>
            <a:ext cx="7632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years. The retailer leases its store and has 3 years remaining on its lease. Prepare the entry to record (a) </a:t>
            </a:r>
            <a:endParaRPr lang="en-US" dirty="0" smtClean="0">
              <a:solidFill>
                <a:prstClr val="black"/>
              </a:solidFill>
              <a:cs typeface="+mn-cs"/>
            </a:endParaRPr>
          </a:p>
        </p:txBody>
      </p:sp>
      <p:sp>
        <p:nvSpPr>
          <p:cNvPr id="251" name="Rectangle 41"/>
          <p:cNvSpPr>
            <a:spLocks noChangeArrowheads="1"/>
          </p:cNvSpPr>
          <p:nvPr/>
        </p:nvSpPr>
        <p:spPr bwMode="auto">
          <a:xfrm>
            <a:off x="830263" y="3743325"/>
            <a:ext cx="5565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cost of modernization and (b) amortization at the end of this current year.</a:t>
            </a:r>
            <a:endParaRPr lang="en-US" dirty="0" smtClean="0">
              <a:solidFill>
                <a:prstClr val="black"/>
              </a:solidFill>
              <a:cs typeface="+mn-cs"/>
            </a:endParaRPr>
          </a:p>
        </p:txBody>
      </p:sp>
      <p:sp>
        <p:nvSpPr>
          <p:cNvPr id="252" name="Rectangle 42"/>
          <p:cNvSpPr>
            <a:spLocks noChangeArrowheads="1"/>
          </p:cNvSpPr>
          <p:nvPr/>
        </p:nvSpPr>
        <p:spPr bwMode="auto">
          <a:xfrm>
            <a:off x="3775075" y="167163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253" name="Rectangle 43"/>
          <p:cNvSpPr>
            <a:spLocks noChangeArrowheads="1"/>
          </p:cNvSpPr>
          <p:nvPr/>
        </p:nvSpPr>
        <p:spPr bwMode="auto">
          <a:xfrm>
            <a:off x="1154113" y="16398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4" name="Line 44"/>
          <p:cNvSpPr>
            <a:spLocks noChangeShapeType="1"/>
          </p:cNvSpPr>
          <p:nvPr/>
        </p:nvSpPr>
        <p:spPr bwMode="auto">
          <a:xfrm>
            <a:off x="1960563" y="16605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5" name="Rectangle 45"/>
          <p:cNvSpPr>
            <a:spLocks noChangeArrowheads="1"/>
          </p:cNvSpPr>
          <p:nvPr/>
        </p:nvSpPr>
        <p:spPr bwMode="auto">
          <a:xfrm>
            <a:off x="1960563" y="16605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6" name="Line 46"/>
          <p:cNvSpPr>
            <a:spLocks noChangeShapeType="1"/>
          </p:cNvSpPr>
          <p:nvPr/>
        </p:nvSpPr>
        <p:spPr bwMode="auto">
          <a:xfrm>
            <a:off x="6750050" y="16605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7" name="Rectangle 47"/>
          <p:cNvSpPr>
            <a:spLocks noChangeArrowheads="1"/>
          </p:cNvSpPr>
          <p:nvPr/>
        </p:nvSpPr>
        <p:spPr bwMode="auto">
          <a:xfrm>
            <a:off x="6750050" y="16605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 name="Line 48"/>
          <p:cNvSpPr>
            <a:spLocks noChangeShapeType="1"/>
          </p:cNvSpPr>
          <p:nvPr/>
        </p:nvSpPr>
        <p:spPr bwMode="auto">
          <a:xfrm>
            <a:off x="7546975" y="16605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 name="Rectangle 49"/>
          <p:cNvSpPr>
            <a:spLocks noChangeArrowheads="1"/>
          </p:cNvSpPr>
          <p:nvPr/>
        </p:nvSpPr>
        <p:spPr bwMode="auto">
          <a:xfrm>
            <a:off x="7546975" y="16605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Rectangle 50"/>
          <p:cNvSpPr>
            <a:spLocks noChangeArrowheads="1"/>
          </p:cNvSpPr>
          <p:nvPr/>
        </p:nvSpPr>
        <p:spPr bwMode="auto">
          <a:xfrm>
            <a:off x="8332788" y="166052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Line 51"/>
          <p:cNvSpPr>
            <a:spLocks noChangeShapeType="1"/>
          </p:cNvSpPr>
          <p:nvPr/>
        </p:nvSpPr>
        <p:spPr bwMode="auto">
          <a:xfrm>
            <a:off x="1163638" y="1887538"/>
            <a:ext cx="0" cy="10302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Rectangle 52"/>
          <p:cNvSpPr>
            <a:spLocks noChangeArrowheads="1"/>
          </p:cNvSpPr>
          <p:nvPr/>
        </p:nvSpPr>
        <p:spPr bwMode="auto">
          <a:xfrm>
            <a:off x="1163638" y="1887538"/>
            <a:ext cx="9525" cy="10302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Line 53"/>
          <p:cNvSpPr>
            <a:spLocks noChangeShapeType="1"/>
          </p:cNvSpPr>
          <p:nvPr/>
        </p:nvSpPr>
        <p:spPr bwMode="auto">
          <a:xfrm>
            <a:off x="1960563" y="1887538"/>
            <a:ext cx="0" cy="10302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Rectangle 54"/>
          <p:cNvSpPr>
            <a:spLocks noChangeArrowheads="1"/>
          </p:cNvSpPr>
          <p:nvPr/>
        </p:nvSpPr>
        <p:spPr bwMode="auto">
          <a:xfrm>
            <a:off x="1960563" y="1887538"/>
            <a:ext cx="9525" cy="10302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Line 55"/>
          <p:cNvSpPr>
            <a:spLocks noChangeShapeType="1"/>
          </p:cNvSpPr>
          <p:nvPr/>
        </p:nvSpPr>
        <p:spPr bwMode="auto">
          <a:xfrm>
            <a:off x="6750050" y="1887538"/>
            <a:ext cx="0" cy="10302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7" name="Rectangle 56"/>
          <p:cNvSpPr>
            <a:spLocks noChangeArrowheads="1"/>
          </p:cNvSpPr>
          <p:nvPr/>
        </p:nvSpPr>
        <p:spPr bwMode="auto">
          <a:xfrm>
            <a:off x="6750050" y="1887538"/>
            <a:ext cx="9525" cy="10302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 name="Line 57"/>
          <p:cNvSpPr>
            <a:spLocks noChangeShapeType="1"/>
          </p:cNvSpPr>
          <p:nvPr/>
        </p:nvSpPr>
        <p:spPr bwMode="auto">
          <a:xfrm>
            <a:off x="7546975" y="1887538"/>
            <a:ext cx="0" cy="10302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 name="Rectangle 58"/>
          <p:cNvSpPr>
            <a:spLocks noChangeArrowheads="1"/>
          </p:cNvSpPr>
          <p:nvPr/>
        </p:nvSpPr>
        <p:spPr bwMode="auto">
          <a:xfrm>
            <a:off x="7546975" y="1887538"/>
            <a:ext cx="9525" cy="10302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 name="Line 59"/>
          <p:cNvSpPr>
            <a:spLocks noChangeShapeType="1"/>
          </p:cNvSpPr>
          <p:nvPr/>
        </p:nvSpPr>
        <p:spPr bwMode="auto">
          <a:xfrm>
            <a:off x="8343900" y="1887538"/>
            <a:ext cx="0" cy="10302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8" name="Rectangle 60"/>
          <p:cNvSpPr>
            <a:spLocks noChangeArrowheads="1"/>
          </p:cNvSpPr>
          <p:nvPr/>
        </p:nvSpPr>
        <p:spPr bwMode="auto">
          <a:xfrm>
            <a:off x="8343900" y="1887538"/>
            <a:ext cx="9525" cy="10302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 name="Rectangle 61"/>
          <p:cNvSpPr>
            <a:spLocks noChangeArrowheads="1"/>
          </p:cNvSpPr>
          <p:nvPr/>
        </p:nvSpPr>
        <p:spPr bwMode="auto">
          <a:xfrm>
            <a:off x="1154113" y="414496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0" name="Line 62"/>
          <p:cNvSpPr>
            <a:spLocks noChangeShapeType="1"/>
          </p:cNvSpPr>
          <p:nvPr/>
        </p:nvSpPr>
        <p:spPr bwMode="auto">
          <a:xfrm>
            <a:off x="1960563" y="416560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1" name="Rectangle 63"/>
          <p:cNvSpPr>
            <a:spLocks noChangeArrowheads="1"/>
          </p:cNvSpPr>
          <p:nvPr/>
        </p:nvSpPr>
        <p:spPr bwMode="auto">
          <a:xfrm>
            <a:off x="1960563" y="416560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3" name="Line 64"/>
          <p:cNvSpPr>
            <a:spLocks noChangeShapeType="1"/>
          </p:cNvSpPr>
          <p:nvPr/>
        </p:nvSpPr>
        <p:spPr bwMode="auto">
          <a:xfrm>
            <a:off x="6750050" y="416560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4" name="Rectangle 65"/>
          <p:cNvSpPr>
            <a:spLocks noChangeArrowheads="1"/>
          </p:cNvSpPr>
          <p:nvPr/>
        </p:nvSpPr>
        <p:spPr bwMode="auto">
          <a:xfrm>
            <a:off x="6750050" y="416560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5" name="Line 66"/>
          <p:cNvSpPr>
            <a:spLocks noChangeShapeType="1"/>
          </p:cNvSpPr>
          <p:nvPr/>
        </p:nvSpPr>
        <p:spPr bwMode="auto">
          <a:xfrm>
            <a:off x="7546975" y="416560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6" name="Rectangle 67"/>
          <p:cNvSpPr>
            <a:spLocks noChangeArrowheads="1"/>
          </p:cNvSpPr>
          <p:nvPr/>
        </p:nvSpPr>
        <p:spPr bwMode="auto">
          <a:xfrm>
            <a:off x="7546975" y="416560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7" name="Rectangle 68"/>
          <p:cNvSpPr>
            <a:spLocks noChangeArrowheads="1"/>
          </p:cNvSpPr>
          <p:nvPr/>
        </p:nvSpPr>
        <p:spPr bwMode="auto">
          <a:xfrm>
            <a:off x="8332788" y="416560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9" name="Line 69"/>
          <p:cNvSpPr>
            <a:spLocks noChangeShapeType="1"/>
          </p:cNvSpPr>
          <p:nvPr/>
        </p:nvSpPr>
        <p:spPr bwMode="auto">
          <a:xfrm>
            <a:off x="1163638" y="439261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0" name="Rectangle 70"/>
          <p:cNvSpPr>
            <a:spLocks noChangeArrowheads="1"/>
          </p:cNvSpPr>
          <p:nvPr/>
        </p:nvSpPr>
        <p:spPr bwMode="auto">
          <a:xfrm>
            <a:off x="1163638" y="439261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1" name="Line 71"/>
          <p:cNvSpPr>
            <a:spLocks noChangeShapeType="1"/>
          </p:cNvSpPr>
          <p:nvPr/>
        </p:nvSpPr>
        <p:spPr bwMode="auto">
          <a:xfrm>
            <a:off x="1960563" y="439261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2" name="Rectangle 72"/>
          <p:cNvSpPr>
            <a:spLocks noChangeArrowheads="1"/>
          </p:cNvSpPr>
          <p:nvPr/>
        </p:nvSpPr>
        <p:spPr bwMode="auto">
          <a:xfrm>
            <a:off x="1960563" y="439261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5" name="Line 73"/>
          <p:cNvSpPr>
            <a:spLocks noChangeShapeType="1"/>
          </p:cNvSpPr>
          <p:nvPr/>
        </p:nvSpPr>
        <p:spPr bwMode="auto">
          <a:xfrm>
            <a:off x="6750050" y="439261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6" name="Rectangle 74"/>
          <p:cNvSpPr>
            <a:spLocks noChangeArrowheads="1"/>
          </p:cNvSpPr>
          <p:nvPr/>
        </p:nvSpPr>
        <p:spPr bwMode="auto">
          <a:xfrm>
            <a:off x="6750050" y="439261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7" name="Line 75"/>
          <p:cNvSpPr>
            <a:spLocks noChangeShapeType="1"/>
          </p:cNvSpPr>
          <p:nvPr/>
        </p:nvSpPr>
        <p:spPr bwMode="auto">
          <a:xfrm>
            <a:off x="7546975" y="439261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8" name="Rectangle 76"/>
          <p:cNvSpPr>
            <a:spLocks noChangeArrowheads="1"/>
          </p:cNvSpPr>
          <p:nvPr/>
        </p:nvSpPr>
        <p:spPr bwMode="auto">
          <a:xfrm>
            <a:off x="7546975" y="439261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9" name="Line 77"/>
          <p:cNvSpPr>
            <a:spLocks noChangeShapeType="1"/>
          </p:cNvSpPr>
          <p:nvPr/>
        </p:nvSpPr>
        <p:spPr bwMode="auto">
          <a:xfrm>
            <a:off x="8343900" y="4392613"/>
            <a:ext cx="0" cy="12366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0" name="Rectangle 78"/>
          <p:cNvSpPr>
            <a:spLocks noChangeArrowheads="1"/>
          </p:cNvSpPr>
          <p:nvPr/>
        </p:nvSpPr>
        <p:spPr bwMode="auto">
          <a:xfrm>
            <a:off x="8343900" y="4392613"/>
            <a:ext cx="9525" cy="12366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1" name="Rectangle 79"/>
          <p:cNvSpPr>
            <a:spLocks noChangeArrowheads="1"/>
          </p:cNvSpPr>
          <p:nvPr/>
        </p:nvSpPr>
        <p:spPr bwMode="auto">
          <a:xfrm>
            <a:off x="1173163" y="1639888"/>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 name="Rectangle 80"/>
          <p:cNvSpPr>
            <a:spLocks noChangeArrowheads="1"/>
          </p:cNvSpPr>
          <p:nvPr/>
        </p:nvSpPr>
        <p:spPr bwMode="auto">
          <a:xfrm>
            <a:off x="1173163" y="1866900"/>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3" name="Line 81"/>
          <p:cNvSpPr>
            <a:spLocks noChangeShapeType="1"/>
          </p:cNvSpPr>
          <p:nvPr/>
        </p:nvSpPr>
        <p:spPr bwMode="auto">
          <a:xfrm>
            <a:off x="1173163" y="20828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4" name="Rectangle 82"/>
          <p:cNvSpPr>
            <a:spLocks noChangeArrowheads="1"/>
          </p:cNvSpPr>
          <p:nvPr/>
        </p:nvSpPr>
        <p:spPr bwMode="auto">
          <a:xfrm>
            <a:off x="1173163" y="2082800"/>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5" name="Line 83"/>
          <p:cNvSpPr>
            <a:spLocks noChangeShapeType="1"/>
          </p:cNvSpPr>
          <p:nvPr/>
        </p:nvSpPr>
        <p:spPr bwMode="auto">
          <a:xfrm>
            <a:off x="1173163" y="22891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6" name="Rectangle 84"/>
          <p:cNvSpPr>
            <a:spLocks noChangeArrowheads="1"/>
          </p:cNvSpPr>
          <p:nvPr/>
        </p:nvSpPr>
        <p:spPr bwMode="auto">
          <a:xfrm>
            <a:off x="1173163" y="228917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7" name="Line 85"/>
          <p:cNvSpPr>
            <a:spLocks noChangeShapeType="1"/>
          </p:cNvSpPr>
          <p:nvPr/>
        </p:nvSpPr>
        <p:spPr bwMode="auto">
          <a:xfrm>
            <a:off x="1173163" y="24955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8" name="Rectangle 86"/>
          <p:cNvSpPr>
            <a:spLocks noChangeArrowheads="1"/>
          </p:cNvSpPr>
          <p:nvPr/>
        </p:nvSpPr>
        <p:spPr bwMode="auto">
          <a:xfrm>
            <a:off x="1173163" y="2495550"/>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9" name="Line 87"/>
          <p:cNvSpPr>
            <a:spLocks noChangeShapeType="1"/>
          </p:cNvSpPr>
          <p:nvPr/>
        </p:nvSpPr>
        <p:spPr bwMode="auto">
          <a:xfrm>
            <a:off x="1173163" y="27019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88"/>
          <p:cNvSpPr>
            <a:spLocks noChangeArrowheads="1"/>
          </p:cNvSpPr>
          <p:nvPr/>
        </p:nvSpPr>
        <p:spPr bwMode="auto">
          <a:xfrm>
            <a:off x="1173163" y="270192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Line 89"/>
          <p:cNvSpPr>
            <a:spLocks noChangeShapeType="1"/>
          </p:cNvSpPr>
          <p:nvPr/>
        </p:nvSpPr>
        <p:spPr bwMode="auto">
          <a:xfrm>
            <a:off x="1173163" y="29083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Rectangle 90"/>
          <p:cNvSpPr>
            <a:spLocks noChangeArrowheads="1"/>
          </p:cNvSpPr>
          <p:nvPr/>
        </p:nvSpPr>
        <p:spPr bwMode="auto">
          <a:xfrm>
            <a:off x="1173163" y="29083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Rectangle 91"/>
          <p:cNvSpPr>
            <a:spLocks noChangeArrowheads="1"/>
          </p:cNvSpPr>
          <p:nvPr/>
        </p:nvSpPr>
        <p:spPr bwMode="auto">
          <a:xfrm>
            <a:off x="1173163" y="4144963"/>
            <a:ext cx="7180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Rectangle 92"/>
          <p:cNvSpPr>
            <a:spLocks noChangeArrowheads="1"/>
          </p:cNvSpPr>
          <p:nvPr/>
        </p:nvSpPr>
        <p:spPr bwMode="auto">
          <a:xfrm>
            <a:off x="1173163" y="4371975"/>
            <a:ext cx="71802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Line 93"/>
          <p:cNvSpPr>
            <a:spLocks noChangeShapeType="1"/>
          </p:cNvSpPr>
          <p:nvPr/>
        </p:nvSpPr>
        <p:spPr bwMode="auto">
          <a:xfrm>
            <a:off x="1173163" y="45878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Rectangle 94"/>
          <p:cNvSpPr>
            <a:spLocks noChangeArrowheads="1"/>
          </p:cNvSpPr>
          <p:nvPr/>
        </p:nvSpPr>
        <p:spPr bwMode="auto">
          <a:xfrm>
            <a:off x="1173163" y="4587875"/>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Line 95"/>
          <p:cNvSpPr>
            <a:spLocks noChangeShapeType="1"/>
          </p:cNvSpPr>
          <p:nvPr/>
        </p:nvSpPr>
        <p:spPr bwMode="auto">
          <a:xfrm>
            <a:off x="1173163" y="47942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7" name="Rectangle 96"/>
          <p:cNvSpPr>
            <a:spLocks noChangeArrowheads="1"/>
          </p:cNvSpPr>
          <p:nvPr/>
        </p:nvSpPr>
        <p:spPr bwMode="auto">
          <a:xfrm>
            <a:off x="1173163" y="4794250"/>
            <a:ext cx="7180262"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Line 97"/>
          <p:cNvSpPr>
            <a:spLocks noChangeShapeType="1"/>
          </p:cNvSpPr>
          <p:nvPr/>
        </p:nvSpPr>
        <p:spPr bwMode="auto">
          <a:xfrm>
            <a:off x="1173163" y="500062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9" name="Rectangle 98"/>
          <p:cNvSpPr>
            <a:spLocks noChangeArrowheads="1"/>
          </p:cNvSpPr>
          <p:nvPr/>
        </p:nvSpPr>
        <p:spPr bwMode="auto">
          <a:xfrm>
            <a:off x="1173163" y="500062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4" name="Line 99"/>
          <p:cNvSpPr>
            <a:spLocks noChangeShapeType="1"/>
          </p:cNvSpPr>
          <p:nvPr/>
        </p:nvSpPr>
        <p:spPr bwMode="auto">
          <a:xfrm>
            <a:off x="1173163" y="520700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5" name="Rectangle 100"/>
          <p:cNvSpPr>
            <a:spLocks noChangeArrowheads="1"/>
          </p:cNvSpPr>
          <p:nvPr/>
        </p:nvSpPr>
        <p:spPr bwMode="auto">
          <a:xfrm>
            <a:off x="1173163" y="520700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Line 101"/>
          <p:cNvSpPr>
            <a:spLocks noChangeShapeType="1"/>
          </p:cNvSpPr>
          <p:nvPr/>
        </p:nvSpPr>
        <p:spPr bwMode="auto">
          <a:xfrm>
            <a:off x="1173163" y="5413375"/>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Rectangle 102"/>
          <p:cNvSpPr>
            <a:spLocks noChangeArrowheads="1"/>
          </p:cNvSpPr>
          <p:nvPr/>
        </p:nvSpPr>
        <p:spPr bwMode="auto">
          <a:xfrm>
            <a:off x="1173163" y="5413375"/>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Line 103"/>
          <p:cNvSpPr>
            <a:spLocks noChangeShapeType="1"/>
          </p:cNvSpPr>
          <p:nvPr/>
        </p:nvSpPr>
        <p:spPr bwMode="auto">
          <a:xfrm>
            <a:off x="1173163" y="5619750"/>
            <a:ext cx="7180262"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Rectangle 104"/>
          <p:cNvSpPr>
            <a:spLocks noChangeArrowheads="1"/>
          </p:cNvSpPr>
          <p:nvPr/>
        </p:nvSpPr>
        <p:spPr bwMode="auto">
          <a:xfrm>
            <a:off x="1173163" y="5619750"/>
            <a:ext cx="7180262"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5" name="Slide Number Placeholder 104"/>
          <p:cNvSpPr>
            <a:spLocks noGrp="1"/>
          </p:cNvSpPr>
          <p:nvPr>
            <p:ph type="sldNum" sz="quarter" idx="12"/>
          </p:nvPr>
        </p:nvSpPr>
        <p:spPr/>
        <p:txBody>
          <a:bodyPr/>
          <a:lstStyle/>
          <a:p>
            <a:pPr>
              <a:defRPr/>
            </a:pPr>
            <a:fld id="{C3A5A48D-C4A6-42CA-B4EA-53739D57B7F5}" type="slidenum">
              <a:rPr lang="en-US" smtClean="0"/>
              <a:pPr>
                <a:defRPr/>
              </a:pPr>
              <a:t>63</a:t>
            </a:fld>
            <a:endParaRPr lang="en-US" dirty="0"/>
          </a:p>
        </p:txBody>
      </p:sp>
      <p:sp>
        <p:nvSpPr>
          <p:cNvPr id="106" name="Rounded Rectangle 105"/>
          <p:cNvSpPr/>
          <p:nvPr/>
        </p:nvSpPr>
        <p:spPr>
          <a:xfrm>
            <a:off x="7856" y="6477000"/>
            <a:ext cx="34973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smtClean="0"/>
              <a:t>Account </a:t>
            </a:r>
            <a:r>
              <a:rPr lang="en-US" sz="1100" dirty="0"/>
              <a:t>for intangible assets.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2"/>
                                        </p:tgtEl>
                                        <p:attrNameLst>
                                          <p:attrName>style.visibility</p:attrName>
                                        </p:attrNameLst>
                                      </p:cBhvr>
                                      <p:to>
                                        <p:strVal val="visible"/>
                                      </p:to>
                                    </p:set>
                                    <p:animEffect transition="in" filter="fade">
                                      <p:cBhvr>
                                        <p:cTn id="22" dur="500"/>
                                        <p:tgtEl>
                                          <p:spTgt spid="2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3"/>
                                        </p:tgtEl>
                                        <p:attrNameLst>
                                          <p:attrName>style.visibility</p:attrName>
                                        </p:attrNameLst>
                                      </p:cBhvr>
                                      <p:to>
                                        <p:strVal val="visible"/>
                                      </p:to>
                                    </p:set>
                                    <p:animEffect transition="in" filter="fade">
                                      <p:cBhvr>
                                        <p:cTn id="25" dur="500"/>
                                        <p:tgtEl>
                                          <p:spTgt spid="253"/>
                                        </p:tgtEl>
                                      </p:cBhvr>
                                    </p:animEffect>
                                  </p:childTnLst>
                                </p:cTn>
                              </p:par>
                              <p:par>
                                <p:cTn id="26" presetID="10" presetClass="entr" presetSubtype="0" fill="hold" nodeType="withEffect">
                                  <p:stCondLst>
                                    <p:cond delay="0"/>
                                  </p:stCondLst>
                                  <p:childTnLst>
                                    <p:set>
                                      <p:cBhvr>
                                        <p:cTn id="27" dur="1" fill="hold">
                                          <p:stCondLst>
                                            <p:cond delay="0"/>
                                          </p:stCondLst>
                                        </p:cTn>
                                        <p:tgtEl>
                                          <p:spTgt spid="254"/>
                                        </p:tgtEl>
                                        <p:attrNameLst>
                                          <p:attrName>style.visibility</p:attrName>
                                        </p:attrNameLst>
                                      </p:cBhvr>
                                      <p:to>
                                        <p:strVal val="visible"/>
                                      </p:to>
                                    </p:set>
                                    <p:animEffect transition="in" filter="fade">
                                      <p:cBhvr>
                                        <p:cTn id="28" dur="500"/>
                                        <p:tgtEl>
                                          <p:spTgt spid="2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5"/>
                                        </p:tgtEl>
                                        <p:attrNameLst>
                                          <p:attrName>style.visibility</p:attrName>
                                        </p:attrNameLst>
                                      </p:cBhvr>
                                      <p:to>
                                        <p:strVal val="visible"/>
                                      </p:to>
                                    </p:set>
                                    <p:animEffect transition="in" filter="fade">
                                      <p:cBhvr>
                                        <p:cTn id="31" dur="500"/>
                                        <p:tgtEl>
                                          <p:spTgt spid="255"/>
                                        </p:tgtEl>
                                      </p:cBhvr>
                                    </p:animEffect>
                                  </p:childTnLst>
                                </p:cTn>
                              </p:par>
                              <p:par>
                                <p:cTn id="32" presetID="10" presetClass="entr" presetSubtype="0" fill="hold" nodeType="withEffect">
                                  <p:stCondLst>
                                    <p:cond delay="0"/>
                                  </p:stCondLst>
                                  <p:childTnLst>
                                    <p:set>
                                      <p:cBhvr>
                                        <p:cTn id="33" dur="1" fill="hold">
                                          <p:stCondLst>
                                            <p:cond delay="0"/>
                                          </p:stCondLst>
                                        </p:cTn>
                                        <p:tgtEl>
                                          <p:spTgt spid="256"/>
                                        </p:tgtEl>
                                        <p:attrNameLst>
                                          <p:attrName>style.visibility</p:attrName>
                                        </p:attrNameLst>
                                      </p:cBhvr>
                                      <p:to>
                                        <p:strVal val="visible"/>
                                      </p:to>
                                    </p:set>
                                    <p:animEffect transition="in" filter="fade">
                                      <p:cBhvr>
                                        <p:cTn id="34" dur="500"/>
                                        <p:tgtEl>
                                          <p:spTgt spid="2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7"/>
                                        </p:tgtEl>
                                        <p:attrNameLst>
                                          <p:attrName>style.visibility</p:attrName>
                                        </p:attrNameLst>
                                      </p:cBhvr>
                                      <p:to>
                                        <p:strVal val="visible"/>
                                      </p:to>
                                    </p:set>
                                    <p:animEffect transition="in" filter="fade">
                                      <p:cBhvr>
                                        <p:cTn id="37" dur="500"/>
                                        <p:tgtEl>
                                          <p:spTgt spid="257"/>
                                        </p:tgtEl>
                                      </p:cBhvr>
                                    </p:animEffect>
                                  </p:childTnLst>
                                </p:cTn>
                              </p:par>
                              <p:par>
                                <p:cTn id="38" presetID="10" presetClass="entr" presetSubtype="0" fill="hold" nodeType="withEffect">
                                  <p:stCondLst>
                                    <p:cond delay="0"/>
                                  </p:stCondLst>
                                  <p:childTnLst>
                                    <p:set>
                                      <p:cBhvr>
                                        <p:cTn id="39" dur="1" fill="hold">
                                          <p:stCondLst>
                                            <p:cond delay="0"/>
                                          </p:stCondLst>
                                        </p:cTn>
                                        <p:tgtEl>
                                          <p:spTgt spid="279"/>
                                        </p:tgtEl>
                                        <p:attrNameLst>
                                          <p:attrName>style.visibility</p:attrName>
                                        </p:attrNameLst>
                                      </p:cBhvr>
                                      <p:to>
                                        <p:strVal val="visible"/>
                                      </p:to>
                                    </p:set>
                                    <p:animEffect transition="in" filter="fade">
                                      <p:cBhvr>
                                        <p:cTn id="40" dur="500"/>
                                        <p:tgtEl>
                                          <p:spTgt spid="27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0"/>
                                        </p:tgtEl>
                                        <p:attrNameLst>
                                          <p:attrName>style.visibility</p:attrName>
                                        </p:attrNameLst>
                                      </p:cBhvr>
                                      <p:to>
                                        <p:strVal val="visible"/>
                                      </p:to>
                                    </p:set>
                                    <p:animEffect transition="in" filter="fade">
                                      <p:cBhvr>
                                        <p:cTn id="43" dur="500"/>
                                        <p:tgtEl>
                                          <p:spTgt spid="2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1"/>
                                        </p:tgtEl>
                                        <p:attrNameLst>
                                          <p:attrName>style.visibility</p:attrName>
                                        </p:attrNameLst>
                                      </p:cBhvr>
                                      <p:to>
                                        <p:strVal val="visible"/>
                                      </p:to>
                                    </p:set>
                                    <p:animEffect transition="in" filter="fade">
                                      <p:cBhvr>
                                        <p:cTn id="46" dur="500"/>
                                        <p:tgtEl>
                                          <p:spTgt spid="281"/>
                                        </p:tgtEl>
                                      </p:cBhvr>
                                    </p:animEffect>
                                  </p:childTnLst>
                                </p:cTn>
                              </p:par>
                              <p:par>
                                <p:cTn id="47" presetID="10" presetClass="entr" presetSubtype="0" fill="hold" nodeType="withEffect">
                                  <p:stCondLst>
                                    <p:cond delay="0"/>
                                  </p:stCondLst>
                                  <p:childTnLst>
                                    <p:set>
                                      <p:cBhvr>
                                        <p:cTn id="48" dur="1" fill="hold">
                                          <p:stCondLst>
                                            <p:cond delay="0"/>
                                          </p:stCondLst>
                                        </p:cTn>
                                        <p:tgtEl>
                                          <p:spTgt spid="282"/>
                                        </p:tgtEl>
                                        <p:attrNameLst>
                                          <p:attrName>style.visibility</p:attrName>
                                        </p:attrNameLst>
                                      </p:cBhvr>
                                      <p:to>
                                        <p:strVal val="visible"/>
                                      </p:to>
                                    </p:set>
                                    <p:animEffect transition="in" filter="fade">
                                      <p:cBhvr>
                                        <p:cTn id="49" dur="500"/>
                                        <p:tgtEl>
                                          <p:spTgt spid="28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3"/>
                                        </p:tgtEl>
                                        <p:attrNameLst>
                                          <p:attrName>style.visibility</p:attrName>
                                        </p:attrNameLst>
                                      </p:cBhvr>
                                      <p:to>
                                        <p:strVal val="visible"/>
                                      </p:to>
                                    </p:set>
                                    <p:animEffect transition="in" filter="fade">
                                      <p:cBhvr>
                                        <p:cTn id="52" dur="500"/>
                                        <p:tgtEl>
                                          <p:spTgt spid="283"/>
                                        </p:tgtEl>
                                      </p:cBhvr>
                                    </p:animEffect>
                                  </p:childTnLst>
                                </p:cTn>
                              </p:par>
                              <p:par>
                                <p:cTn id="53" presetID="10" presetClass="entr" presetSubtype="0" fill="hold" nodeType="withEffect">
                                  <p:stCondLst>
                                    <p:cond delay="0"/>
                                  </p:stCondLst>
                                  <p:childTnLst>
                                    <p:set>
                                      <p:cBhvr>
                                        <p:cTn id="54" dur="1" fill="hold">
                                          <p:stCondLst>
                                            <p:cond delay="0"/>
                                          </p:stCondLst>
                                        </p:cTn>
                                        <p:tgtEl>
                                          <p:spTgt spid="284"/>
                                        </p:tgtEl>
                                        <p:attrNameLst>
                                          <p:attrName>style.visibility</p:attrName>
                                        </p:attrNameLst>
                                      </p:cBhvr>
                                      <p:to>
                                        <p:strVal val="visible"/>
                                      </p:to>
                                    </p:set>
                                    <p:animEffect transition="in" filter="fade">
                                      <p:cBhvr>
                                        <p:cTn id="55" dur="500"/>
                                        <p:tgtEl>
                                          <p:spTgt spid="28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5"/>
                                        </p:tgtEl>
                                        <p:attrNameLst>
                                          <p:attrName>style.visibility</p:attrName>
                                        </p:attrNameLst>
                                      </p:cBhvr>
                                      <p:to>
                                        <p:strVal val="visible"/>
                                      </p:to>
                                    </p:set>
                                    <p:animEffect transition="in" filter="fade">
                                      <p:cBhvr>
                                        <p:cTn id="58" dur="500"/>
                                        <p:tgtEl>
                                          <p:spTgt spid="285"/>
                                        </p:tgtEl>
                                      </p:cBhvr>
                                    </p:animEffect>
                                  </p:childTnLst>
                                </p:cTn>
                              </p:par>
                              <p:par>
                                <p:cTn id="59" presetID="10" presetClass="entr" presetSubtype="0" fill="hold" nodeType="withEffect">
                                  <p:stCondLst>
                                    <p:cond delay="0"/>
                                  </p:stCondLst>
                                  <p:childTnLst>
                                    <p:set>
                                      <p:cBhvr>
                                        <p:cTn id="60" dur="1" fill="hold">
                                          <p:stCondLst>
                                            <p:cond delay="0"/>
                                          </p:stCondLst>
                                        </p:cTn>
                                        <p:tgtEl>
                                          <p:spTgt spid="286"/>
                                        </p:tgtEl>
                                        <p:attrNameLst>
                                          <p:attrName>style.visibility</p:attrName>
                                        </p:attrNameLst>
                                      </p:cBhvr>
                                      <p:to>
                                        <p:strVal val="visible"/>
                                      </p:to>
                                    </p:set>
                                    <p:animEffect transition="in" filter="fade">
                                      <p:cBhvr>
                                        <p:cTn id="61" dur="500"/>
                                        <p:tgtEl>
                                          <p:spTgt spid="28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7"/>
                                        </p:tgtEl>
                                        <p:attrNameLst>
                                          <p:attrName>style.visibility</p:attrName>
                                        </p:attrNameLst>
                                      </p:cBhvr>
                                      <p:to>
                                        <p:strVal val="visible"/>
                                      </p:to>
                                    </p:set>
                                    <p:animEffect transition="in" filter="fade">
                                      <p:cBhvr>
                                        <p:cTn id="64" dur="500"/>
                                        <p:tgtEl>
                                          <p:spTgt spid="287"/>
                                        </p:tgtEl>
                                      </p:cBhvr>
                                    </p:animEffect>
                                  </p:childTnLst>
                                </p:cTn>
                              </p:par>
                              <p:par>
                                <p:cTn id="65" presetID="10"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500"/>
                                        <p:tgtEl>
                                          <p:spTgt spid="65"/>
                                        </p:tgtEl>
                                      </p:cBhvr>
                                    </p:animEffect>
                                  </p:childTnLst>
                                </p:cTn>
                              </p:par>
                              <p:par>
                                <p:cTn id="71" presetID="10" presetClass="entr" presetSubtype="0" fill="hold"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500"/>
                                        <p:tgtEl>
                                          <p:spTgt spid="9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500"/>
                                        <p:tgtEl>
                                          <p:spTgt spid="92"/>
                                        </p:tgtEl>
                                      </p:cBhvr>
                                    </p:animEffect>
                                  </p:childTnLst>
                                </p:cTn>
                              </p:par>
                              <p:par>
                                <p:cTn id="83" presetID="10" presetClass="entr" presetSubtype="0"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500"/>
                                        <p:tgtEl>
                                          <p:spTgt spid="9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fade">
                                      <p:cBhvr>
                                        <p:cTn id="88" dur="500"/>
                                        <p:tgtEl>
                                          <p:spTgt spid="94"/>
                                        </p:tgtEl>
                                      </p:cBhvr>
                                    </p:animEffect>
                                  </p:childTnLst>
                                </p:cTn>
                              </p:par>
                              <p:par>
                                <p:cTn id="89" presetID="10" presetClass="entr" presetSubtype="0" fill="hold" nodeType="with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fade">
                                      <p:cBhvr>
                                        <p:cTn id="91" dur="500"/>
                                        <p:tgtEl>
                                          <p:spTgt spid="9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6"/>
                                        </p:tgtEl>
                                        <p:attrNameLst>
                                          <p:attrName>style.visibility</p:attrName>
                                        </p:attrNameLst>
                                      </p:cBhvr>
                                      <p:to>
                                        <p:strVal val="visible"/>
                                      </p:to>
                                    </p:set>
                                    <p:animEffect transition="in" filter="fade">
                                      <p:cBhvr>
                                        <p:cTn id="94" dur="500"/>
                                        <p:tgtEl>
                                          <p:spTgt spid="96"/>
                                        </p:tgtEl>
                                      </p:cBhvr>
                                    </p:animEffect>
                                  </p:childTnLst>
                                </p:cTn>
                              </p:par>
                              <p:par>
                                <p:cTn id="95" presetID="10" presetClass="entr" presetSubtype="0" fill="hold" nodeType="with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500"/>
                                        <p:tgtEl>
                                          <p:spTgt spid="9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Effect transition="in" filter="fade">
                                      <p:cBhvr>
                                        <p:cTn id="100" dur="500"/>
                                        <p:tgtEl>
                                          <p:spTgt spid="98"/>
                                        </p:tgtEl>
                                      </p:cBhvr>
                                    </p:animEffect>
                                  </p:childTnLst>
                                </p:cTn>
                              </p:par>
                              <p:par>
                                <p:cTn id="101" presetID="10" presetClass="entr" presetSubtype="0" fill="hold" nodeType="with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500"/>
                                        <p:tgtEl>
                                          <p:spTgt spid="9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29"/>
                                        </p:tgtEl>
                                        <p:attrNameLst>
                                          <p:attrName>style.visibility</p:attrName>
                                        </p:attrNameLst>
                                      </p:cBhvr>
                                      <p:to>
                                        <p:strVal val="visible"/>
                                      </p:to>
                                    </p:set>
                                    <p:animEffect transition="in" filter="fade">
                                      <p:cBhvr>
                                        <p:cTn id="106" dur="500"/>
                                        <p:tgtEl>
                                          <p:spTgt spid="129"/>
                                        </p:tgtEl>
                                      </p:cBhvr>
                                    </p:animEffect>
                                  </p:childTnLst>
                                </p:cTn>
                              </p:par>
                              <p:par>
                                <p:cTn id="107" presetID="10" presetClass="entr" presetSubtype="0" fill="hold" nodeType="withEffect">
                                  <p:stCondLst>
                                    <p:cond delay="0"/>
                                  </p:stCondLst>
                                  <p:childTnLst>
                                    <p:set>
                                      <p:cBhvr>
                                        <p:cTn id="108" dur="1" fill="hold">
                                          <p:stCondLst>
                                            <p:cond delay="0"/>
                                          </p:stCondLst>
                                        </p:cTn>
                                        <p:tgtEl>
                                          <p:spTgt spid="130"/>
                                        </p:tgtEl>
                                        <p:attrNameLst>
                                          <p:attrName>style.visibility</p:attrName>
                                        </p:attrNameLst>
                                      </p:cBhvr>
                                      <p:to>
                                        <p:strVal val="visible"/>
                                      </p:to>
                                    </p:set>
                                    <p:animEffect transition="in" filter="fade">
                                      <p:cBhvr>
                                        <p:cTn id="109" dur="500"/>
                                        <p:tgtEl>
                                          <p:spTgt spid="13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1"/>
                                        </p:tgtEl>
                                        <p:attrNameLst>
                                          <p:attrName>style.visibility</p:attrName>
                                        </p:attrNameLst>
                                      </p:cBhvr>
                                      <p:to>
                                        <p:strVal val="visible"/>
                                      </p:to>
                                    </p:set>
                                    <p:animEffect transition="in" filter="fade">
                                      <p:cBhvr>
                                        <p:cTn id="112" dur="500"/>
                                        <p:tgtEl>
                                          <p:spTgt spid="13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500"/>
                                        <p:tgtEl>
                                          <p:spTgt spid="2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500"/>
                                        <p:tgtEl>
                                          <p:spTgt spid="2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500"/>
                                        <p:tgtEl>
                                          <p:spTgt spid="2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500"/>
                                        <p:tgtEl>
                                          <p:spTgt spid="2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500"/>
                                        <p:tgtEl>
                                          <p:spTgt spid="3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500"/>
                                        <p:tgtEl>
                                          <p:spTgt spid="3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24"/>
                                        </p:tgtEl>
                                        <p:attrNameLst>
                                          <p:attrName>style.visibility</p:attrName>
                                        </p:attrNameLst>
                                      </p:cBhvr>
                                      <p:to>
                                        <p:strVal val="visible"/>
                                      </p:to>
                                    </p:set>
                                    <p:animEffect transition="in" filter="fade">
                                      <p:cBhvr>
                                        <p:cTn id="136" dur="500"/>
                                        <p:tgtEl>
                                          <p:spTgt spid="22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25"/>
                                        </p:tgtEl>
                                        <p:attrNameLst>
                                          <p:attrName>style.visibility</p:attrName>
                                        </p:attrNameLst>
                                      </p:cBhvr>
                                      <p:to>
                                        <p:strVal val="visible"/>
                                      </p:to>
                                    </p:set>
                                    <p:animEffect transition="in" filter="fade">
                                      <p:cBhvr>
                                        <p:cTn id="139" dur="500"/>
                                        <p:tgtEl>
                                          <p:spTgt spid="225"/>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246"/>
                                        </p:tgtEl>
                                        <p:attrNameLst>
                                          <p:attrName>style.visibility</p:attrName>
                                        </p:attrNameLst>
                                      </p:cBhvr>
                                      <p:to>
                                        <p:strVal val="visible"/>
                                      </p:to>
                                    </p:set>
                                    <p:animEffect transition="in" filter="fade">
                                      <p:cBhvr>
                                        <p:cTn id="144" dur="500"/>
                                        <p:tgtEl>
                                          <p:spTgt spid="24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49"/>
                                        </p:tgtEl>
                                        <p:attrNameLst>
                                          <p:attrName>style.visibility</p:attrName>
                                        </p:attrNameLst>
                                      </p:cBhvr>
                                      <p:to>
                                        <p:strVal val="visible"/>
                                      </p:to>
                                    </p:set>
                                    <p:animEffect transition="in" filter="fade">
                                      <p:cBhvr>
                                        <p:cTn id="147" dur="500"/>
                                        <p:tgtEl>
                                          <p:spTgt spid="24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50"/>
                                        </p:tgtEl>
                                        <p:attrNameLst>
                                          <p:attrName>style.visibility</p:attrName>
                                        </p:attrNameLst>
                                      </p:cBhvr>
                                      <p:to>
                                        <p:strVal val="visible"/>
                                      </p:to>
                                    </p:set>
                                    <p:animEffect transition="in" filter="fade">
                                      <p:cBhvr>
                                        <p:cTn id="150" dur="500"/>
                                        <p:tgtEl>
                                          <p:spTgt spid="25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51"/>
                                        </p:tgtEl>
                                        <p:attrNameLst>
                                          <p:attrName>style.visibility</p:attrName>
                                        </p:attrNameLst>
                                      </p:cBhvr>
                                      <p:to>
                                        <p:strVal val="visible"/>
                                      </p:to>
                                    </p:set>
                                    <p:animEffect transition="in" filter="fade">
                                      <p:cBhvr>
                                        <p:cTn id="153" dur="500"/>
                                        <p:tgtEl>
                                          <p:spTgt spid="251"/>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226"/>
                                        </p:tgtEl>
                                        <p:attrNameLst>
                                          <p:attrName>style.visibility</p:attrName>
                                        </p:attrNameLst>
                                      </p:cBhvr>
                                      <p:to>
                                        <p:strVal val="visible"/>
                                      </p:to>
                                    </p:set>
                                    <p:animEffect transition="in" filter="fade">
                                      <p:cBhvr>
                                        <p:cTn id="158" dur="500"/>
                                        <p:tgtEl>
                                          <p:spTgt spid="22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0"/>
                                        </p:tgtEl>
                                        <p:attrNameLst>
                                          <p:attrName>style.visibility</p:attrName>
                                        </p:attrNameLst>
                                      </p:cBhvr>
                                      <p:to>
                                        <p:strVal val="visible"/>
                                      </p:to>
                                    </p:set>
                                    <p:animEffect transition="in" filter="fade">
                                      <p:cBhvr>
                                        <p:cTn id="161" dur="500"/>
                                        <p:tgtEl>
                                          <p:spTgt spid="2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27"/>
                                        </p:tgtEl>
                                        <p:attrNameLst>
                                          <p:attrName>style.visibility</p:attrName>
                                        </p:attrNameLst>
                                      </p:cBhvr>
                                      <p:to>
                                        <p:strVal val="visible"/>
                                      </p:to>
                                    </p:set>
                                    <p:animEffect transition="in" filter="fade">
                                      <p:cBhvr>
                                        <p:cTn id="164" dur="500"/>
                                        <p:tgtEl>
                                          <p:spTgt spid="227"/>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28"/>
                                        </p:tgtEl>
                                        <p:attrNameLst>
                                          <p:attrName>style.visibility</p:attrName>
                                        </p:attrNameLst>
                                      </p:cBhvr>
                                      <p:to>
                                        <p:strVal val="visible"/>
                                      </p:to>
                                    </p:set>
                                    <p:animEffect transition="in" filter="fade">
                                      <p:cBhvr>
                                        <p:cTn id="167" dur="500"/>
                                        <p:tgtEl>
                                          <p:spTgt spid="228"/>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34"/>
                                        </p:tgtEl>
                                        <p:attrNameLst>
                                          <p:attrName>style.visibility</p:attrName>
                                        </p:attrNameLst>
                                      </p:cBhvr>
                                      <p:to>
                                        <p:strVal val="visible"/>
                                      </p:to>
                                    </p:set>
                                    <p:animEffect transition="in" filter="fade">
                                      <p:cBhvr>
                                        <p:cTn id="170" dur="500"/>
                                        <p:tgtEl>
                                          <p:spTgt spid="23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40"/>
                                        </p:tgtEl>
                                        <p:attrNameLst>
                                          <p:attrName>style.visibility</p:attrName>
                                        </p:attrNameLst>
                                      </p:cBhvr>
                                      <p:to>
                                        <p:strVal val="visible"/>
                                      </p:to>
                                    </p:set>
                                    <p:animEffect transition="in" filter="fade">
                                      <p:cBhvr>
                                        <p:cTn id="173" dur="500"/>
                                        <p:tgtEl>
                                          <p:spTgt spid="240"/>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9"/>
                                        </p:tgtEl>
                                        <p:attrNameLst>
                                          <p:attrName>style.visibility</p:attrName>
                                        </p:attrNameLst>
                                      </p:cBhvr>
                                      <p:to>
                                        <p:strVal val="visible"/>
                                      </p:to>
                                    </p:set>
                                    <p:animEffect transition="in" filter="fade">
                                      <p:cBhvr>
                                        <p:cTn id="176" dur="500"/>
                                        <p:tgtEl>
                                          <p:spTgt spid="69"/>
                                        </p:tgtEl>
                                      </p:cBhvr>
                                    </p:animEffect>
                                  </p:childTnLst>
                                </p:cTn>
                              </p:par>
                              <p:par>
                                <p:cTn id="177" presetID="10" presetClass="entr" presetSubtype="0" fill="hold" nodeType="withEffect">
                                  <p:stCondLst>
                                    <p:cond delay="0"/>
                                  </p:stCondLst>
                                  <p:childTnLst>
                                    <p:set>
                                      <p:cBhvr>
                                        <p:cTn id="178" dur="1" fill="hold">
                                          <p:stCondLst>
                                            <p:cond delay="0"/>
                                          </p:stCondLst>
                                        </p:cTn>
                                        <p:tgtEl>
                                          <p:spTgt spid="70"/>
                                        </p:tgtEl>
                                        <p:attrNameLst>
                                          <p:attrName>style.visibility</p:attrName>
                                        </p:attrNameLst>
                                      </p:cBhvr>
                                      <p:to>
                                        <p:strVal val="visible"/>
                                      </p:to>
                                    </p:set>
                                    <p:animEffect transition="in" filter="fade">
                                      <p:cBhvr>
                                        <p:cTn id="179" dur="500"/>
                                        <p:tgtEl>
                                          <p:spTgt spid="7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500"/>
                                        <p:tgtEl>
                                          <p:spTgt spid="71"/>
                                        </p:tgtEl>
                                      </p:cBhvr>
                                    </p:animEffect>
                                  </p:childTnLst>
                                </p:cTn>
                              </p:par>
                              <p:par>
                                <p:cTn id="183" presetID="10" presetClass="entr" presetSubtype="0" fill="hold" nodeType="withEffect">
                                  <p:stCondLst>
                                    <p:cond delay="0"/>
                                  </p:stCondLst>
                                  <p:childTnLst>
                                    <p:set>
                                      <p:cBhvr>
                                        <p:cTn id="184" dur="1" fill="hold">
                                          <p:stCondLst>
                                            <p:cond delay="0"/>
                                          </p:stCondLst>
                                        </p:cTn>
                                        <p:tgtEl>
                                          <p:spTgt spid="73"/>
                                        </p:tgtEl>
                                        <p:attrNameLst>
                                          <p:attrName>style.visibility</p:attrName>
                                        </p:attrNameLst>
                                      </p:cBhvr>
                                      <p:to>
                                        <p:strVal val="visible"/>
                                      </p:to>
                                    </p:set>
                                    <p:animEffect transition="in" filter="fade">
                                      <p:cBhvr>
                                        <p:cTn id="185" dur="500"/>
                                        <p:tgtEl>
                                          <p:spTgt spid="7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74"/>
                                        </p:tgtEl>
                                        <p:attrNameLst>
                                          <p:attrName>style.visibility</p:attrName>
                                        </p:attrNameLst>
                                      </p:cBhvr>
                                      <p:to>
                                        <p:strVal val="visible"/>
                                      </p:to>
                                    </p:set>
                                    <p:animEffect transition="in" filter="fade">
                                      <p:cBhvr>
                                        <p:cTn id="188" dur="500"/>
                                        <p:tgtEl>
                                          <p:spTgt spid="74"/>
                                        </p:tgtEl>
                                      </p:cBhvr>
                                    </p:animEffect>
                                  </p:childTnLst>
                                </p:cTn>
                              </p:par>
                              <p:par>
                                <p:cTn id="189" presetID="10" presetClass="entr" presetSubtype="0" fill="hold" nodeType="withEffect">
                                  <p:stCondLst>
                                    <p:cond delay="0"/>
                                  </p:stCondLst>
                                  <p:childTnLst>
                                    <p:set>
                                      <p:cBhvr>
                                        <p:cTn id="190" dur="1" fill="hold">
                                          <p:stCondLst>
                                            <p:cond delay="0"/>
                                          </p:stCondLst>
                                        </p:cTn>
                                        <p:tgtEl>
                                          <p:spTgt spid="75"/>
                                        </p:tgtEl>
                                        <p:attrNameLst>
                                          <p:attrName>style.visibility</p:attrName>
                                        </p:attrNameLst>
                                      </p:cBhvr>
                                      <p:to>
                                        <p:strVal val="visible"/>
                                      </p:to>
                                    </p:set>
                                    <p:animEffect transition="in" filter="fade">
                                      <p:cBhvr>
                                        <p:cTn id="191" dur="500"/>
                                        <p:tgtEl>
                                          <p:spTgt spid="7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76"/>
                                        </p:tgtEl>
                                        <p:attrNameLst>
                                          <p:attrName>style.visibility</p:attrName>
                                        </p:attrNameLst>
                                      </p:cBhvr>
                                      <p:to>
                                        <p:strVal val="visible"/>
                                      </p:to>
                                    </p:set>
                                    <p:animEffect transition="in" filter="fade">
                                      <p:cBhvr>
                                        <p:cTn id="194" dur="500"/>
                                        <p:tgtEl>
                                          <p:spTgt spid="7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77"/>
                                        </p:tgtEl>
                                        <p:attrNameLst>
                                          <p:attrName>style.visibility</p:attrName>
                                        </p:attrNameLst>
                                      </p:cBhvr>
                                      <p:to>
                                        <p:strVal val="visible"/>
                                      </p:to>
                                    </p:set>
                                    <p:animEffect transition="in" filter="fade">
                                      <p:cBhvr>
                                        <p:cTn id="197" dur="500"/>
                                        <p:tgtEl>
                                          <p:spTgt spid="77"/>
                                        </p:tgtEl>
                                      </p:cBhvr>
                                    </p:animEffect>
                                  </p:childTnLst>
                                </p:cTn>
                              </p:par>
                              <p:par>
                                <p:cTn id="198" presetID="10" presetClass="entr" presetSubtype="0" fill="hold" nodeType="withEffect">
                                  <p:stCondLst>
                                    <p:cond delay="0"/>
                                  </p:stCondLst>
                                  <p:childTnLst>
                                    <p:set>
                                      <p:cBhvr>
                                        <p:cTn id="199" dur="1" fill="hold">
                                          <p:stCondLst>
                                            <p:cond delay="0"/>
                                          </p:stCondLst>
                                        </p:cTn>
                                        <p:tgtEl>
                                          <p:spTgt spid="79"/>
                                        </p:tgtEl>
                                        <p:attrNameLst>
                                          <p:attrName>style.visibility</p:attrName>
                                        </p:attrNameLst>
                                      </p:cBhvr>
                                      <p:to>
                                        <p:strVal val="visible"/>
                                      </p:to>
                                    </p:set>
                                    <p:animEffect transition="in" filter="fade">
                                      <p:cBhvr>
                                        <p:cTn id="200" dur="500"/>
                                        <p:tgtEl>
                                          <p:spTgt spid="79"/>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80"/>
                                        </p:tgtEl>
                                        <p:attrNameLst>
                                          <p:attrName>style.visibility</p:attrName>
                                        </p:attrNameLst>
                                      </p:cBhvr>
                                      <p:to>
                                        <p:strVal val="visible"/>
                                      </p:to>
                                    </p:set>
                                    <p:animEffect transition="in" filter="fade">
                                      <p:cBhvr>
                                        <p:cTn id="203" dur="500"/>
                                        <p:tgtEl>
                                          <p:spTgt spid="80"/>
                                        </p:tgtEl>
                                      </p:cBhvr>
                                    </p:animEffect>
                                  </p:childTnLst>
                                </p:cTn>
                              </p:par>
                              <p:par>
                                <p:cTn id="204" presetID="10" presetClass="entr" presetSubtype="0" fill="hold" nodeType="withEffect">
                                  <p:stCondLst>
                                    <p:cond delay="0"/>
                                  </p:stCondLst>
                                  <p:childTnLst>
                                    <p:set>
                                      <p:cBhvr>
                                        <p:cTn id="205" dur="1" fill="hold">
                                          <p:stCondLst>
                                            <p:cond delay="0"/>
                                          </p:stCondLst>
                                        </p:cTn>
                                        <p:tgtEl>
                                          <p:spTgt spid="81"/>
                                        </p:tgtEl>
                                        <p:attrNameLst>
                                          <p:attrName>style.visibility</p:attrName>
                                        </p:attrNameLst>
                                      </p:cBhvr>
                                      <p:to>
                                        <p:strVal val="visible"/>
                                      </p:to>
                                    </p:set>
                                    <p:animEffect transition="in" filter="fade">
                                      <p:cBhvr>
                                        <p:cTn id="206" dur="500"/>
                                        <p:tgtEl>
                                          <p:spTgt spid="81"/>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82"/>
                                        </p:tgtEl>
                                        <p:attrNameLst>
                                          <p:attrName>style.visibility</p:attrName>
                                        </p:attrNameLst>
                                      </p:cBhvr>
                                      <p:to>
                                        <p:strVal val="visible"/>
                                      </p:to>
                                    </p:set>
                                    <p:animEffect transition="in" filter="fade">
                                      <p:cBhvr>
                                        <p:cTn id="209" dur="500"/>
                                        <p:tgtEl>
                                          <p:spTgt spid="82"/>
                                        </p:tgtEl>
                                      </p:cBhvr>
                                    </p:animEffect>
                                  </p:childTnLst>
                                </p:cTn>
                              </p:par>
                              <p:par>
                                <p:cTn id="210" presetID="10" presetClass="entr" presetSubtype="0" fill="hold" nodeType="withEffect">
                                  <p:stCondLst>
                                    <p:cond delay="0"/>
                                  </p:stCondLst>
                                  <p:childTnLst>
                                    <p:set>
                                      <p:cBhvr>
                                        <p:cTn id="211" dur="1" fill="hold">
                                          <p:stCondLst>
                                            <p:cond delay="0"/>
                                          </p:stCondLst>
                                        </p:cTn>
                                        <p:tgtEl>
                                          <p:spTgt spid="85"/>
                                        </p:tgtEl>
                                        <p:attrNameLst>
                                          <p:attrName>style.visibility</p:attrName>
                                        </p:attrNameLst>
                                      </p:cBhvr>
                                      <p:to>
                                        <p:strVal val="visible"/>
                                      </p:to>
                                    </p:set>
                                    <p:animEffect transition="in" filter="fade">
                                      <p:cBhvr>
                                        <p:cTn id="212" dur="500"/>
                                        <p:tgtEl>
                                          <p:spTgt spid="85"/>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86"/>
                                        </p:tgtEl>
                                        <p:attrNameLst>
                                          <p:attrName>style.visibility</p:attrName>
                                        </p:attrNameLst>
                                      </p:cBhvr>
                                      <p:to>
                                        <p:strVal val="visible"/>
                                      </p:to>
                                    </p:set>
                                    <p:animEffect transition="in" filter="fade">
                                      <p:cBhvr>
                                        <p:cTn id="215" dur="500"/>
                                        <p:tgtEl>
                                          <p:spTgt spid="86"/>
                                        </p:tgtEl>
                                      </p:cBhvr>
                                    </p:animEffect>
                                  </p:childTnLst>
                                </p:cTn>
                              </p:par>
                              <p:par>
                                <p:cTn id="216" presetID="10" presetClass="entr" presetSubtype="0" fill="hold" nodeType="withEffect">
                                  <p:stCondLst>
                                    <p:cond delay="0"/>
                                  </p:stCondLst>
                                  <p:childTnLst>
                                    <p:set>
                                      <p:cBhvr>
                                        <p:cTn id="217" dur="1" fill="hold">
                                          <p:stCondLst>
                                            <p:cond delay="0"/>
                                          </p:stCondLst>
                                        </p:cTn>
                                        <p:tgtEl>
                                          <p:spTgt spid="87"/>
                                        </p:tgtEl>
                                        <p:attrNameLst>
                                          <p:attrName>style.visibility</p:attrName>
                                        </p:attrNameLst>
                                      </p:cBhvr>
                                      <p:to>
                                        <p:strVal val="visible"/>
                                      </p:to>
                                    </p:set>
                                    <p:animEffect transition="in" filter="fade">
                                      <p:cBhvr>
                                        <p:cTn id="218" dur="500"/>
                                        <p:tgtEl>
                                          <p:spTgt spid="87"/>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88"/>
                                        </p:tgtEl>
                                        <p:attrNameLst>
                                          <p:attrName>style.visibility</p:attrName>
                                        </p:attrNameLst>
                                      </p:cBhvr>
                                      <p:to>
                                        <p:strVal val="visible"/>
                                      </p:to>
                                    </p:set>
                                    <p:animEffect transition="in" filter="fade">
                                      <p:cBhvr>
                                        <p:cTn id="221" dur="500"/>
                                        <p:tgtEl>
                                          <p:spTgt spid="88"/>
                                        </p:tgtEl>
                                      </p:cBhvr>
                                    </p:animEffect>
                                  </p:childTnLst>
                                </p:cTn>
                              </p:par>
                              <p:par>
                                <p:cTn id="222" presetID="10" presetClass="entr" presetSubtype="0" fill="hold" nodeType="withEffect">
                                  <p:stCondLst>
                                    <p:cond delay="0"/>
                                  </p:stCondLst>
                                  <p:childTnLst>
                                    <p:set>
                                      <p:cBhvr>
                                        <p:cTn id="223" dur="1" fill="hold">
                                          <p:stCondLst>
                                            <p:cond delay="0"/>
                                          </p:stCondLst>
                                        </p:cTn>
                                        <p:tgtEl>
                                          <p:spTgt spid="89"/>
                                        </p:tgtEl>
                                        <p:attrNameLst>
                                          <p:attrName>style.visibility</p:attrName>
                                        </p:attrNameLst>
                                      </p:cBhvr>
                                      <p:to>
                                        <p:strVal val="visible"/>
                                      </p:to>
                                    </p:set>
                                    <p:animEffect transition="in" filter="fade">
                                      <p:cBhvr>
                                        <p:cTn id="224" dur="500"/>
                                        <p:tgtEl>
                                          <p:spTgt spid="89"/>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90"/>
                                        </p:tgtEl>
                                        <p:attrNameLst>
                                          <p:attrName>style.visibility</p:attrName>
                                        </p:attrNameLst>
                                      </p:cBhvr>
                                      <p:to>
                                        <p:strVal val="visible"/>
                                      </p:to>
                                    </p:set>
                                    <p:animEffect transition="in" filter="fade">
                                      <p:cBhvr>
                                        <p:cTn id="227" dur="500"/>
                                        <p:tgtEl>
                                          <p:spTgt spid="90"/>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32"/>
                                        </p:tgtEl>
                                        <p:attrNameLst>
                                          <p:attrName>style.visibility</p:attrName>
                                        </p:attrNameLst>
                                      </p:cBhvr>
                                      <p:to>
                                        <p:strVal val="visible"/>
                                      </p:to>
                                    </p:set>
                                    <p:animEffect transition="in" filter="fade">
                                      <p:cBhvr>
                                        <p:cTn id="230" dur="500"/>
                                        <p:tgtEl>
                                          <p:spTgt spid="132"/>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133"/>
                                        </p:tgtEl>
                                        <p:attrNameLst>
                                          <p:attrName>style.visibility</p:attrName>
                                        </p:attrNameLst>
                                      </p:cBhvr>
                                      <p:to>
                                        <p:strVal val="visible"/>
                                      </p:to>
                                    </p:set>
                                    <p:animEffect transition="in" filter="fade">
                                      <p:cBhvr>
                                        <p:cTn id="233" dur="500"/>
                                        <p:tgtEl>
                                          <p:spTgt spid="133"/>
                                        </p:tgtEl>
                                      </p:cBhvr>
                                    </p:animEffect>
                                  </p:childTnLst>
                                </p:cTn>
                              </p:par>
                              <p:par>
                                <p:cTn id="234" presetID="10" presetClass="entr" presetSubtype="0" fill="hold" nodeType="withEffect">
                                  <p:stCondLst>
                                    <p:cond delay="0"/>
                                  </p:stCondLst>
                                  <p:childTnLst>
                                    <p:set>
                                      <p:cBhvr>
                                        <p:cTn id="235" dur="1" fill="hold">
                                          <p:stCondLst>
                                            <p:cond delay="0"/>
                                          </p:stCondLst>
                                        </p:cTn>
                                        <p:tgtEl>
                                          <p:spTgt spid="134"/>
                                        </p:tgtEl>
                                        <p:attrNameLst>
                                          <p:attrName>style.visibility</p:attrName>
                                        </p:attrNameLst>
                                      </p:cBhvr>
                                      <p:to>
                                        <p:strVal val="visible"/>
                                      </p:to>
                                    </p:set>
                                    <p:animEffect transition="in" filter="fade">
                                      <p:cBhvr>
                                        <p:cTn id="236" dur="500"/>
                                        <p:tgtEl>
                                          <p:spTgt spid="134"/>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35"/>
                                        </p:tgtEl>
                                        <p:attrNameLst>
                                          <p:attrName>style.visibility</p:attrName>
                                        </p:attrNameLst>
                                      </p:cBhvr>
                                      <p:to>
                                        <p:strVal val="visible"/>
                                      </p:to>
                                    </p:set>
                                    <p:animEffect transition="in" filter="fade">
                                      <p:cBhvr>
                                        <p:cTn id="239" dur="500"/>
                                        <p:tgtEl>
                                          <p:spTgt spid="135"/>
                                        </p:tgtEl>
                                      </p:cBhvr>
                                    </p:animEffect>
                                  </p:childTnLst>
                                </p:cTn>
                              </p:par>
                              <p:par>
                                <p:cTn id="240" presetID="10" presetClass="entr" presetSubtype="0" fill="hold" nodeType="withEffect">
                                  <p:stCondLst>
                                    <p:cond delay="0"/>
                                  </p:stCondLst>
                                  <p:childTnLst>
                                    <p:set>
                                      <p:cBhvr>
                                        <p:cTn id="241" dur="1" fill="hold">
                                          <p:stCondLst>
                                            <p:cond delay="0"/>
                                          </p:stCondLst>
                                        </p:cTn>
                                        <p:tgtEl>
                                          <p:spTgt spid="136"/>
                                        </p:tgtEl>
                                        <p:attrNameLst>
                                          <p:attrName>style.visibility</p:attrName>
                                        </p:attrNameLst>
                                      </p:cBhvr>
                                      <p:to>
                                        <p:strVal val="visible"/>
                                      </p:to>
                                    </p:set>
                                    <p:animEffect transition="in" filter="fade">
                                      <p:cBhvr>
                                        <p:cTn id="242" dur="500"/>
                                        <p:tgtEl>
                                          <p:spTgt spid="136"/>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37"/>
                                        </p:tgtEl>
                                        <p:attrNameLst>
                                          <p:attrName>style.visibility</p:attrName>
                                        </p:attrNameLst>
                                      </p:cBhvr>
                                      <p:to>
                                        <p:strVal val="visible"/>
                                      </p:to>
                                    </p:set>
                                    <p:animEffect transition="in" filter="fade">
                                      <p:cBhvr>
                                        <p:cTn id="245" dur="500"/>
                                        <p:tgtEl>
                                          <p:spTgt spid="137"/>
                                        </p:tgtEl>
                                      </p:cBhvr>
                                    </p:animEffect>
                                  </p:childTnLst>
                                </p:cTn>
                              </p:par>
                              <p:par>
                                <p:cTn id="246" presetID="10" presetClass="entr" presetSubtype="0" fill="hold" nodeType="withEffect">
                                  <p:stCondLst>
                                    <p:cond delay="0"/>
                                  </p:stCondLst>
                                  <p:childTnLst>
                                    <p:set>
                                      <p:cBhvr>
                                        <p:cTn id="247" dur="1" fill="hold">
                                          <p:stCondLst>
                                            <p:cond delay="0"/>
                                          </p:stCondLst>
                                        </p:cTn>
                                        <p:tgtEl>
                                          <p:spTgt spid="138"/>
                                        </p:tgtEl>
                                        <p:attrNameLst>
                                          <p:attrName>style.visibility</p:attrName>
                                        </p:attrNameLst>
                                      </p:cBhvr>
                                      <p:to>
                                        <p:strVal val="visible"/>
                                      </p:to>
                                    </p:set>
                                    <p:animEffect transition="in" filter="fade">
                                      <p:cBhvr>
                                        <p:cTn id="248" dur="500"/>
                                        <p:tgtEl>
                                          <p:spTgt spid="138"/>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139"/>
                                        </p:tgtEl>
                                        <p:attrNameLst>
                                          <p:attrName>style.visibility</p:attrName>
                                        </p:attrNameLst>
                                      </p:cBhvr>
                                      <p:to>
                                        <p:strVal val="visible"/>
                                      </p:to>
                                    </p:set>
                                    <p:animEffect transition="in" filter="fade">
                                      <p:cBhvr>
                                        <p:cTn id="251" dur="500"/>
                                        <p:tgtEl>
                                          <p:spTgt spid="139"/>
                                        </p:tgtEl>
                                      </p:cBhvr>
                                    </p:animEffect>
                                  </p:childTnLst>
                                </p:cTn>
                              </p:par>
                              <p:par>
                                <p:cTn id="252" presetID="10" presetClass="entr" presetSubtype="0" fill="hold" nodeType="withEffect">
                                  <p:stCondLst>
                                    <p:cond delay="0"/>
                                  </p:stCondLst>
                                  <p:childTnLst>
                                    <p:set>
                                      <p:cBhvr>
                                        <p:cTn id="253" dur="1" fill="hold">
                                          <p:stCondLst>
                                            <p:cond delay="0"/>
                                          </p:stCondLst>
                                        </p:cTn>
                                        <p:tgtEl>
                                          <p:spTgt spid="144"/>
                                        </p:tgtEl>
                                        <p:attrNameLst>
                                          <p:attrName>style.visibility</p:attrName>
                                        </p:attrNameLst>
                                      </p:cBhvr>
                                      <p:to>
                                        <p:strVal val="visible"/>
                                      </p:to>
                                    </p:set>
                                    <p:animEffect transition="in" filter="fade">
                                      <p:cBhvr>
                                        <p:cTn id="254" dur="500"/>
                                        <p:tgtEl>
                                          <p:spTgt spid="144"/>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45"/>
                                        </p:tgtEl>
                                        <p:attrNameLst>
                                          <p:attrName>style.visibility</p:attrName>
                                        </p:attrNameLst>
                                      </p:cBhvr>
                                      <p:to>
                                        <p:strVal val="visible"/>
                                      </p:to>
                                    </p:set>
                                    <p:animEffect transition="in" filter="fade">
                                      <p:cBhvr>
                                        <p:cTn id="257" dur="500"/>
                                        <p:tgtEl>
                                          <p:spTgt spid="145"/>
                                        </p:tgtEl>
                                      </p:cBhvr>
                                    </p:animEffect>
                                  </p:childTnLst>
                                </p:cTn>
                              </p:par>
                              <p:par>
                                <p:cTn id="258" presetID="10" presetClass="entr" presetSubtype="0" fill="hold" nodeType="withEffect">
                                  <p:stCondLst>
                                    <p:cond delay="0"/>
                                  </p:stCondLst>
                                  <p:childTnLst>
                                    <p:set>
                                      <p:cBhvr>
                                        <p:cTn id="259" dur="1" fill="hold">
                                          <p:stCondLst>
                                            <p:cond delay="0"/>
                                          </p:stCondLst>
                                        </p:cTn>
                                        <p:tgtEl>
                                          <p:spTgt spid="146"/>
                                        </p:tgtEl>
                                        <p:attrNameLst>
                                          <p:attrName>style.visibility</p:attrName>
                                        </p:attrNameLst>
                                      </p:cBhvr>
                                      <p:to>
                                        <p:strVal val="visible"/>
                                      </p:to>
                                    </p:set>
                                    <p:animEffect transition="in" filter="fade">
                                      <p:cBhvr>
                                        <p:cTn id="260" dur="500"/>
                                        <p:tgtEl>
                                          <p:spTgt spid="146"/>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147"/>
                                        </p:tgtEl>
                                        <p:attrNameLst>
                                          <p:attrName>style.visibility</p:attrName>
                                        </p:attrNameLst>
                                      </p:cBhvr>
                                      <p:to>
                                        <p:strVal val="visible"/>
                                      </p:to>
                                    </p:set>
                                    <p:animEffect transition="in" filter="fade">
                                      <p:cBhvr>
                                        <p:cTn id="263" dur="500"/>
                                        <p:tgtEl>
                                          <p:spTgt spid="147"/>
                                        </p:tgtEl>
                                      </p:cBhvr>
                                    </p:animEffect>
                                  </p:childTnLst>
                                </p:cTn>
                              </p:par>
                              <p:par>
                                <p:cTn id="264" presetID="10" presetClass="entr" presetSubtype="0" fill="hold" nodeType="withEffect">
                                  <p:stCondLst>
                                    <p:cond delay="0"/>
                                  </p:stCondLst>
                                  <p:childTnLst>
                                    <p:set>
                                      <p:cBhvr>
                                        <p:cTn id="265" dur="1" fill="hold">
                                          <p:stCondLst>
                                            <p:cond delay="0"/>
                                          </p:stCondLst>
                                        </p:cTn>
                                        <p:tgtEl>
                                          <p:spTgt spid="148"/>
                                        </p:tgtEl>
                                        <p:attrNameLst>
                                          <p:attrName>style.visibility</p:attrName>
                                        </p:attrNameLst>
                                      </p:cBhvr>
                                      <p:to>
                                        <p:strVal val="visible"/>
                                      </p:to>
                                    </p:set>
                                    <p:animEffect transition="in" filter="fade">
                                      <p:cBhvr>
                                        <p:cTn id="266" dur="500"/>
                                        <p:tgtEl>
                                          <p:spTgt spid="148"/>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149"/>
                                        </p:tgtEl>
                                        <p:attrNameLst>
                                          <p:attrName>style.visibility</p:attrName>
                                        </p:attrNameLst>
                                      </p:cBhvr>
                                      <p:to>
                                        <p:strVal val="visible"/>
                                      </p:to>
                                    </p:set>
                                    <p:animEffect transition="in" filter="fade">
                                      <p:cBhvr>
                                        <p:cTn id="269" dur="500"/>
                                        <p:tgtEl>
                                          <p:spTgt spid="149"/>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229"/>
                                        </p:tgtEl>
                                        <p:attrNameLst>
                                          <p:attrName>style.visibility</p:attrName>
                                        </p:attrNameLst>
                                      </p:cBhvr>
                                      <p:to>
                                        <p:strVal val="visible"/>
                                      </p:to>
                                    </p:set>
                                    <p:animEffect transition="in" filter="fade">
                                      <p:cBhvr>
                                        <p:cTn id="272" dur="500"/>
                                        <p:tgtEl>
                                          <p:spTgt spid="229"/>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230"/>
                                        </p:tgtEl>
                                        <p:attrNameLst>
                                          <p:attrName>style.visibility</p:attrName>
                                        </p:attrNameLst>
                                      </p:cBhvr>
                                      <p:to>
                                        <p:strVal val="visible"/>
                                      </p:to>
                                    </p:set>
                                    <p:animEffect transition="in" filter="fade">
                                      <p:cBhvr>
                                        <p:cTn id="275" dur="500"/>
                                        <p:tgtEl>
                                          <p:spTgt spid="230"/>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231"/>
                                        </p:tgtEl>
                                        <p:attrNameLst>
                                          <p:attrName>style.visibility</p:attrName>
                                        </p:attrNameLst>
                                      </p:cBhvr>
                                      <p:to>
                                        <p:strVal val="visible"/>
                                      </p:to>
                                    </p:set>
                                    <p:animEffect transition="in" filter="fade">
                                      <p:cBhvr>
                                        <p:cTn id="278" dur="500"/>
                                        <p:tgtEl>
                                          <p:spTgt spid="231"/>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233"/>
                                        </p:tgtEl>
                                        <p:attrNameLst>
                                          <p:attrName>style.visibility</p:attrName>
                                        </p:attrNameLst>
                                      </p:cBhvr>
                                      <p:to>
                                        <p:strVal val="visible"/>
                                      </p:to>
                                    </p:set>
                                    <p:animEffect transition="in" filter="fade">
                                      <p:cBhvr>
                                        <p:cTn id="281" dur="500"/>
                                        <p:tgtEl>
                                          <p:spTgt spid="233"/>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235"/>
                                        </p:tgtEl>
                                        <p:attrNameLst>
                                          <p:attrName>style.visibility</p:attrName>
                                        </p:attrNameLst>
                                      </p:cBhvr>
                                      <p:to>
                                        <p:strVal val="visible"/>
                                      </p:to>
                                    </p:set>
                                    <p:animEffect transition="in" filter="fade">
                                      <p:cBhvr>
                                        <p:cTn id="284" dur="500"/>
                                        <p:tgtEl>
                                          <p:spTgt spid="235"/>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fade">
                                      <p:cBhvr>
                                        <p:cTn id="287" dur="500"/>
                                        <p:tgtEl>
                                          <p:spTgt spid="236"/>
                                        </p:tgtEl>
                                      </p:cBhvr>
                                    </p:animEffect>
                                  </p:childTnLst>
                                </p:cTn>
                              </p:par>
                              <p:par>
                                <p:cTn id="288" presetID="10" presetClass="entr" presetSubtype="0" fill="hold" grpId="0" nodeType="withEffect">
                                  <p:stCondLst>
                                    <p:cond delay="0"/>
                                  </p:stCondLst>
                                  <p:childTnLst>
                                    <p:set>
                                      <p:cBhvr>
                                        <p:cTn id="289" dur="1" fill="hold">
                                          <p:stCondLst>
                                            <p:cond delay="0"/>
                                          </p:stCondLst>
                                        </p:cTn>
                                        <p:tgtEl>
                                          <p:spTgt spid="237"/>
                                        </p:tgtEl>
                                        <p:attrNameLst>
                                          <p:attrName>style.visibility</p:attrName>
                                        </p:attrNameLst>
                                      </p:cBhvr>
                                      <p:to>
                                        <p:strVal val="visible"/>
                                      </p:to>
                                    </p:set>
                                    <p:animEffect transition="in" filter="fade">
                                      <p:cBhvr>
                                        <p:cTn id="290" dur="500"/>
                                        <p:tgtEl>
                                          <p:spTgt spid="237"/>
                                        </p:tgtEl>
                                      </p:cBhvr>
                                    </p:animEffect>
                                  </p:childTnLst>
                                </p:cTn>
                              </p:par>
                              <p:par>
                                <p:cTn id="291" presetID="10" presetClass="entr" presetSubtype="0" fill="hold" grpId="0" nodeType="withEffect">
                                  <p:stCondLst>
                                    <p:cond delay="0"/>
                                  </p:stCondLst>
                                  <p:childTnLst>
                                    <p:set>
                                      <p:cBhvr>
                                        <p:cTn id="292" dur="1" fill="hold">
                                          <p:stCondLst>
                                            <p:cond delay="0"/>
                                          </p:stCondLst>
                                        </p:cTn>
                                        <p:tgtEl>
                                          <p:spTgt spid="238"/>
                                        </p:tgtEl>
                                        <p:attrNameLst>
                                          <p:attrName>style.visibility</p:attrName>
                                        </p:attrNameLst>
                                      </p:cBhvr>
                                      <p:to>
                                        <p:strVal val="visible"/>
                                      </p:to>
                                    </p:set>
                                    <p:animEffect transition="in" filter="fade">
                                      <p:cBhvr>
                                        <p:cTn id="293" dur="500"/>
                                        <p:tgtEl>
                                          <p:spTgt spid="238"/>
                                        </p:tgtEl>
                                      </p:cBhvr>
                                    </p:animEffect>
                                  </p:childTnLst>
                                </p:cTn>
                              </p:par>
                              <p:par>
                                <p:cTn id="294" presetID="10" presetClass="entr" presetSubtype="0" fill="hold" grpId="0" nodeType="withEffect">
                                  <p:stCondLst>
                                    <p:cond delay="0"/>
                                  </p:stCondLst>
                                  <p:childTnLst>
                                    <p:set>
                                      <p:cBhvr>
                                        <p:cTn id="295" dur="1" fill="hold">
                                          <p:stCondLst>
                                            <p:cond delay="0"/>
                                          </p:stCondLst>
                                        </p:cTn>
                                        <p:tgtEl>
                                          <p:spTgt spid="239"/>
                                        </p:tgtEl>
                                        <p:attrNameLst>
                                          <p:attrName>style.visibility</p:attrName>
                                        </p:attrNameLst>
                                      </p:cBhvr>
                                      <p:to>
                                        <p:strVal val="visible"/>
                                      </p:to>
                                    </p:set>
                                    <p:animEffect transition="in" filter="fade">
                                      <p:cBhvr>
                                        <p:cTn id="296"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P spid="23" grpId="0"/>
      <p:bldP spid="24" grpId="0"/>
      <p:bldP spid="25" grpId="0"/>
      <p:bldP spid="26" grpId="0"/>
      <p:bldP spid="27" grpId="0"/>
      <p:bldP spid="28" grpId="0"/>
      <p:bldP spid="29" grpId="0"/>
      <p:bldP spid="30" grpId="0"/>
      <p:bldP spid="31" grpId="0"/>
      <p:bldP spid="224" grpId="0"/>
      <p:bldP spid="225" grpId="0"/>
      <p:bldP spid="226" grpId="0"/>
      <p:bldP spid="227" grpId="0"/>
      <p:bldP spid="228" grpId="0"/>
      <p:bldP spid="229" grpId="0"/>
      <p:bldP spid="230" grpId="0"/>
      <p:bldP spid="231" grpId="0"/>
      <p:bldP spid="233" grpId="0"/>
      <p:bldP spid="234" grpId="0"/>
      <p:bldP spid="235" grpId="0"/>
      <p:bldP spid="236" grpId="0"/>
      <p:bldP spid="237" grpId="0"/>
      <p:bldP spid="238" grpId="0"/>
      <p:bldP spid="239" grpId="0"/>
      <p:bldP spid="240" grpId="0"/>
      <p:bldP spid="246" grpId="0"/>
      <p:bldP spid="249" grpId="0"/>
      <p:bldP spid="250" grpId="0"/>
      <p:bldP spid="251" grpId="0"/>
      <p:bldP spid="252" grpId="0"/>
      <p:bldP spid="253" grpId="0" animBg="1"/>
      <p:bldP spid="255" grpId="0" animBg="1"/>
      <p:bldP spid="257" grpId="0" animBg="1"/>
      <p:bldP spid="280" grpId="0" animBg="1"/>
      <p:bldP spid="281" grpId="0" animBg="1"/>
      <p:bldP spid="283" grpId="0" animBg="1"/>
      <p:bldP spid="285" grpId="0" animBg="1"/>
      <p:bldP spid="287" grpId="0" animBg="1"/>
      <p:bldP spid="65" grpId="0" animBg="1"/>
      <p:bldP spid="68" grpId="0" animBg="1"/>
      <p:bldP spid="69" grpId="0" animBg="1"/>
      <p:bldP spid="71" grpId="0" animBg="1"/>
      <p:bldP spid="74" grpId="0" animBg="1"/>
      <p:bldP spid="76" grpId="0" animBg="1"/>
      <p:bldP spid="77" grpId="0" animBg="1"/>
      <p:bldP spid="80" grpId="0" animBg="1"/>
      <p:bldP spid="82" grpId="0" animBg="1"/>
      <p:bldP spid="86" grpId="0" animBg="1"/>
      <p:bldP spid="88" grpId="0" animBg="1"/>
      <p:bldP spid="90" grpId="0" animBg="1"/>
      <p:bldP spid="91" grpId="0" animBg="1"/>
      <p:bldP spid="92" grpId="0" animBg="1"/>
      <p:bldP spid="94" grpId="0" animBg="1"/>
      <p:bldP spid="96" grpId="0" animBg="1"/>
      <p:bldP spid="98" grpId="0" animBg="1"/>
      <p:bldP spid="129" grpId="0" animBg="1"/>
      <p:bldP spid="131" grpId="0" animBg="1"/>
      <p:bldP spid="132" grpId="0" animBg="1"/>
      <p:bldP spid="133" grpId="0" animBg="1"/>
      <p:bldP spid="135" grpId="0" animBg="1"/>
      <p:bldP spid="137" grpId="0" animBg="1"/>
      <p:bldP spid="139" grpId="0" animBg="1"/>
      <p:bldP spid="145" grpId="0" animBg="1"/>
      <p:bldP spid="147" grpId="0" animBg="1"/>
      <p:bldP spid="14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p:cNvSpPr>
            <a:spLocks noChangeArrowheads="1"/>
          </p:cNvSpPr>
          <p:nvPr/>
        </p:nvSpPr>
        <p:spPr bwMode="auto">
          <a:xfrm>
            <a:off x="923925" y="1535112"/>
            <a:ext cx="7189788"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7"/>
          <p:cNvSpPr>
            <a:spLocks noChangeArrowheads="1"/>
          </p:cNvSpPr>
          <p:nvPr/>
        </p:nvSpPr>
        <p:spPr bwMode="auto">
          <a:xfrm>
            <a:off x="6711950" y="155575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panose="020B0604020202020204" pitchFamily="34" charset="0"/>
              </a:rPr>
              <a:t>Debit</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2" name="Rectangle 8"/>
          <p:cNvSpPr>
            <a:spLocks noChangeArrowheads="1"/>
          </p:cNvSpPr>
          <p:nvPr/>
        </p:nvSpPr>
        <p:spPr bwMode="auto">
          <a:xfrm>
            <a:off x="7478712" y="155575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panose="020B0604020202020204" pitchFamily="34" charset="0"/>
              </a:rPr>
              <a:t>Credit</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3" name="Rectangle 9"/>
          <p:cNvSpPr>
            <a:spLocks noChangeArrowheads="1"/>
          </p:cNvSpPr>
          <p:nvPr/>
        </p:nvSpPr>
        <p:spPr bwMode="auto">
          <a:xfrm>
            <a:off x="1055687" y="1782762"/>
            <a:ext cx="455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anose="020B0604020202020204" pitchFamily="34" charset="0"/>
              </a:rPr>
              <a:t>Jan. </a:t>
            </a:r>
            <a:r>
              <a:rPr lang="en-US" sz="1300" dirty="0">
                <a:solidFill>
                  <a:srgbClr val="000000"/>
                </a:solidFill>
              </a:rPr>
              <a:t>6</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10"/>
          <p:cNvSpPr>
            <a:spLocks noChangeArrowheads="1"/>
          </p:cNvSpPr>
          <p:nvPr/>
        </p:nvSpPr>
        <p:spPr bwMode="auto">
          <a:xfrm>
            <a:off x="1811337" y="1782762"/>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anose="020B0604020202020204" pitchFamily="34" charset="0"/>
              </a:rPr>
              <a:t>Patents</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11"/>
          <p:cNvSpPr>
            <a:spLocks noChangeArrowheads="1"/>
          </p:cNvSpPr>
          <p:nvPr/>
        </p:nvSpPr>
        <p:spPr bwMode="auto">
          <a:xfrm>
            <a:off x="6823075" y="1782762"/>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a:solidFill>
                  <a:srgbClr val="000000"/>
                </a:solidFill>
              </a:rPr>
              <a:t>6</a:t>
            </a:r>
            <a:r>
              <a:rPr kumimoji="0" lang="en-US" sz="1300" b="0" i="0" u="none" strike="noStrike" cap="none" normalizeH="0" baseline="0" dirty="0">
                <a:ln>
                  <a:noFill/>
                </a:ln>
                <a:solidFill>
                  <a:srgbClr val="000000"/>
                </a:solidFill>
                <a:effectLst/>
                <a:latin typeface="Arial" panose="020B0604020202020204" pitchFamily="34" charset="0"/>
              </a:rPr>
              <a:t>,000</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12"/>
          <p:cNvSpPr>
            <a:spLocks noChangeArrowheads="1"/>
          </p:cNvSpPr>
          <p:nvPr/>
        </p:nvSpPr>
        <p:spPr bwMode="auto">
          <a:xfrm>
            <a:off x="2033587" y="1987550"/>
            <a:ext cx="442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Cash</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7" name="Rectangle 13"/>
          <p:cNvSpPr>
            <a:spLocks noChangeArrowheads="1"/>
          </p:cNvSpPr>
          <p:nvPr/>
        </p:nvSpPr>
        <p:spPr bwMode="auto">
          <a:xfrm>
            <a:off x="7620000" y="198755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a:solidFill>
                  <a:srgbClr val="000000"/>
                </a:solidFill>
              </a:rPr>
              <a:t>6</a:t>
            </a:r>
            <a:r>
              <a:rPr kumimoji="0" lang="en-US" sz="1300" b="0" i="0" u="none" strike="noStrike" cap="none" normalizeH="0" baseline="0" dirty="0">
                <a:ln>
                  <a:noFill/>
                </a:ln>
                <a:solidFill>
                  <a:srgbClr val="000000"/>
                </a:solidFill>
                <a:effectLst/>
                <a:latin typeface="Arial" panose="020B0604020202020204" pitchFamily="34" charset="0"/>
              </a:rPr>
              <a:t>,000</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14"/>
          <p:cNvSpPr>
            <a:spLocks noChangeArrowheads="1"/>
          </p:cNvSpPr>
          <p:nvPr/>
        </p:nvSpPr>
        <p:spPr bwMode="auto">
          <a:xfrm>
            <a:off x="1055687" y="2400300"/>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panose="020B0604020202020204" pitchFamily="34" charset="0"/>
              </a:rPr>
              <a:t>Dec. 31</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9" name="Rectangle 15"/>
          <p:cNvSpPr>
            <a:spLocks noChangeArrowheads="1"/>
          </p:cNvSpPr>
          <p:nvPr/>
        </p:nvSpPr>
        <p:spPr bwMode="auto">
          <a:xfrm>
            <a:off x="1811337" y="2400300"/>
            <a:ext cx="23211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anose="020B0604020202020204" pitchFamily="34" charset="0"/>
              </a:rPr>
              <a:t>Amortization expense - </a:t>
            </a:r>
            <a:r>
              <a:rPr lang="en-US" sz="1300" dirty="0">
                <a:solidFill>
                  <a:srgbClr val="000000"/>
                </a:solidFill>
              </a:rPr>
              <a:t>Patents</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16"/>
          <p:cNvSpPr>
            <a:spLocks noChangeArrowheads="1"/>
          </p:cNvSpPr>
          <p:nvPr/>
        </p:nvSpPr>
        <p:spPr bwMode="auto">
          <a:xfrm>
            <a:off x="4635500" y="2400300"/>
            <a:ext cx="119904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anose="020B0604020202020204" pitchFamily="34" charset="0"/>
              </a:rPr>
              <a:t>$6,000 / 3 years</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17"/>
          <p:cNvSpPr>
            <a:spLocks noChangeArrowheads="1"/>
          </p:cNvSpPr>
          <p:nvPr/>
        </p:nvSpPr>
        <p:spPr bwMode="auto">
          <a:xfrm>
            <a:off x="6823075" y="240030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anose="020B0604020202020204" pitchFamily="34" charset="0"/>
              </a:rPr>
              <a:t>2,000</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24" name="Rectangle 18"/>
          <p:cNvSpPr>
            <a:spLocks noChangeArrowheads="1"/>
          </p:cNvSpPr>
          <p:nvPr/>
        </p:nvSpPr>
        <p:spPr bwMode="auto">
          <a:xfrm>
            <a:off x="2084387" y="2606675"/>
            <a:ext cx="26369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panose="020B0604020202020204" pitchFamily="34" charset="0"/>
              </a:rPr>
              <a:t>Accumulated amortization - Patents</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25" name="Rectangle 19"/>
          <p:cNvSpPr>
            <a:spLocks noChangeArrowheads="1"/>
          </p:cNvSpPr>
          <p:nvPr/>
        </p:nvSpPr>
        <p:spPr bwMode="auto">
          <a:xfrm>
            <a:off x="7620000" y="260667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2,000</a:t>
            </a:r>
            <a:endParaRPr lang="en-US" dirty="0"/>
          </a:p>
        </p:txBody>
      </p:sp>
      <p:sp>
        <p:nvSpPr>
          <p:cNvPr id="241" name="Rectangle 34"/>
          <p:cNvSpPr>
            <a:spLocks noChangeArrowheads="1"/>
          </p:cNvSpPr>
          <p:nvPr/>
        </p:nvSpPr>
        <p:spPr bwMode="auto">
          <a:xfrm>
            <a:off x="533400" y="630238"/>
            <a:ext cx="82552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b="1" dirty="0"/>
              <a:t>Part 3. </a:t>
            </a:r>
            <a:r>
              <a:rPr lang="en-US" sz="1400" dirty="0"/>
              <a:t>On January 6 of this year, a company pays $6,000 for a patent with a remaining 12-year legal life</a:t>
            </a:r>
          </a:p>
          <a:p>
            <a:r>
              <a:rPr lang="en-US" sz="1400" dirty="0"/>
              <a:t>to produce a supplement expected to be marketable for 3 years. Prepare entries to record its acquisition</a:t>
            </a:r>
          </a:p>
          <a:p>
            <a:r>
              <a:rPr lang="en-US" sz="1400" dirty="0"/>
              <a:t>and the December 31 amortization entry for this current year.</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52" name="Rectangle 42"/>
          <p:cNvSpPr>
            <a:spLocks noChangeArrowheads="1"/>
          </p:cNvSpPr>
          <p:nvPr/>
        </p:nvSpPr>
        <p:spPr bwMode="auto">
          <a:xfrm>
            <a:off x="3535362" y="1555750"/>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a:ln>
                  <a:noFill/>
                </a:ln>
                <a:solidFill>
                  <a:srgbClr val="000000"/>
                </a:solidFill>
                <a:effectLst/>
                <a:latin typeface="Arial" panose="020B0604020202020204" pitchFamily="34" charset="0"/>
              </a:rPr>
              <a:t>General Journal</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53" name="Rectangle 43"/>
          <p:cNvSpPr>
            <a:spLocks noChangeArrowheads="1"/>
          </p:cNvSpPr>
          <p:nvPr/>
        </p:nvSpPr>
        <p:spPr bwMode="auto">
          <a:xfrm>
            <a:off x="914400" y="15240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Line 44"/>
          <p:cNvSpPr>
            <a:spLocks noChangeShapeType="1"/>
          </p:cNvSpPr>
          <p:nvPr/>
        </p:nvSpPr>
        <p:spPr bwMode="auto">
          <a:xfrm>
            <a:off x="1720850" y="1544637"/>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Rectangle 45"/>
          <p:cNvSpPr>
            <a:spLocks noChangeArrowheads="1"/>
          </p:cNvSpPr>
          <p:nvPr/>
        </p:nvSpPr>
        <p:spPr bwMode="auto">
          <a:xfrm>
            <a:off x="1720850" y="1544637"/>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Line 46"/>
          <p:cNvSpPr>
            <a:spLocks noChangeShapeType="1"/>
          </p:cNvSpPr>
          <p:nvPr/>
        </p:nvSpPr>
        <p:spPr bwMode="auto">
          <a:xfrm>
            <a:off x="6510337" y="1544637"/>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Rectangle 47"/>
          <p:cNvSpPr>
            <a:spLocks noChangeArrowheads="1"/>
          </p:cNvSpPr>
          <p:nvPr/>
        </p:nvSpPr>
        <p:spPr bwMode="auto">
          <a:xfrm>
            <a:off x="6510337" y="1544637"/>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Line 48"/>
          <p:cNvSpPr>
            <a:spLocks noChangeShapeType="1"/>
          </p:cNvSpPr>
          <p:nvPr/>
        </p:nvSpPr>
        <p:spPr bwMode="auto">
          <a:xfrm>
            <a:off x="7307262" y="1544637"/>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Rectangle 49"/>
          <p:cNvSpPr>
            <a:spLocks noChangeArrowheads="1"/>
          </p:cNvSpPr>
          <p:nvPr/>
        </p:nvSpPr>
        <p:spPr bwMode="auto">
          <a:xfrm>
            <a:off x="7307262" y="1544637"/>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50"/>
          <p:cNvSpPr>
            <a:spLocks noChangeArrowheads="1"/>
          </p:cNvSpPr>
          <p:nvPr/>
        </p:nvSpPr>
        <p:spPr bwMode="auto">
          <a:xfrm>
            <a:off x="8093075" y="1544637"/>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Line 51"/>
          <p:cNvSpPr>
            <a:spLocks noChangeShapeType="1"/>
          </p:cNvSpPr>
          <p:nvPr/>
        </p:nvSpPr>
        <p:spPr bwMode="auto">
          <a:xfrm>
            <a:off x="923925" y="1771650"/>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Rectangle 52"/>
          <p:cNvSpPr>
            <a:spLocks noChangeArrowheads="1"/>
          </p:cNvSpPr>
          <p:nvPr/>
        </p:nvSpPr>
        <p:spPr bwMode="auto">
          <a:xfrm>
            <a:off x="923925" y="1771650"/>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Line 53"/>
          <p:cNvSpPr>
            <a:spLocks noChangeShapeType="1"/>
          </p:cNvSpPr>
          <p:nvPr/>
        </p:nvSpPr>
        <p:spPr bwMode="auto">
          <a:xfrm>
            <a:off x="1720850" y="1771650"/>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Rectangle 54"/>
          <p:cNvSpPr>
            <a:spLocks noChangeArrowheads="1"/>
          </p:cNvSpPr>
          <p:nvPr/>
        </p:nvSpPr>
        <p:spPr bwMode="auto">
          <a:xfrm>
            <a:off x="1720850" y="1771650"/>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Line 55"/>
          <p:cNvSpPr>
            <a:spLocks noChangeShapeType="1"/>
          </p:cNvSpPr>
          <p:nvPr/>
        </p:nvSpPr>
        <p:spPr bwMode="auto">
          <a:xfrm>
            <a:off x="6510337" y="1771650"/>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Rectangle 56"/>
          <p:cNvSpPr>
            <a:spLocks noChangeArrowheads="1"/>
          </p:cNvSpPr>
          <p:nvPr/>
        </p:nvSpPr>
        <p:spPr bwMode="auto">
          <a:xfrm>
            <a:off x="6510337" y="1771650"/>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Line 57"/>
          <p:cNvSpPr>
            <a:spLocks noChangeShapeType="1"/>
          </p:cNvSpPr>
          <p:nvPr/>
        </p:nvSpPr>
        <p:spPr bwMode="auto">
          <a:xfrm>
            <a:off x="7307262" y="1771650"/>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58"/>
          <p:cNvSpPr>
            <a:spLocks noChangeArrowheads="1"/>
          </p:cNvSpPr>
          <p:nvPr/>
        </p:nvSpPr>
        <p:spPr bwMode="auto">
          <a:xfrm>
            <a:off x="7307262" y="1771650"/>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Line 59"/>
          <p:cNvSpPr>
            <a:spLocks noChangeShapeType="1"/>
          </p:cNvSpPr>
          <p:nvPr/>
        </p:nvSpPr>
        <p:spPr bwMode="auto">
          <a:xfrm>
            <a:off x="8104187" y="1771650"/>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60"/>
          <p:cNvSpPr>
            <a:spLocks noChangeArrowheads="1"/>
          </p:cNvSpPr>
          <p:nvPr/>
        </p:nvSpPr>
        <p:spPr bwMode="auto">
          <a:xfrm>
            <a:off x="8104187" y="1771650"/>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9"/>
          <p:cNvSpPr>
            <a:spLocks noChangeArrowheads="1"/>
          </p:cNvSpPr>
          <p:nvPr/>
        </p:nvSpPr>
        <p:spPr bwMode="auto">
          <a:xfrm>
            <a:off x="933450" y="1524000"/>
            <a:ext cx="71802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0"/>
          <p:cNvSpPr>
            <a:spLocks noChangeArrowheads="1"/>
          </p:cNvSpPr>
          <p:nvPr/>
        </p:nvSpPr>
        <p:spPr bwMode="auto">
          <a:xfrm>
            <a:off x="933450" y="1751012"/>
            <a:ext cx="71802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Line 81"/>
          <p:cNvSpPr>
            <a:spLocks noChangeShapeType="1"/>
          </p:cNvSpPr>
          <p:nvPr/>
        </p:nvSpPr>
        <p:spPr bwMode="auto">
          <a:xfrm>
            <a:off x="933450" y="1966912"/>
            <a:ext cx="71802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82"/>
          <p:cNvSpPr>
            <a:spLocks noChangeArrowheads="1"/>
          </p:cNvSpPr>
          <p:nvPr/>
        </p:nvSpPr>
        <p:spPr bwMode="auto">
          <a:xfrm>
            <a:off x="933450" y="1966912"/>
            <a:ext cx="718026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Line 83"/>
          <p:cNvSpPr>
            <a:spLocks noChangeShapeType="1"/>
          </p:cNvSpPr>
          <p:nvPr/>
        </p:nvSpPr>
        <p:spPr bwMode="auto">
          <a:xfrm>
            <a:off x="933450" y="2173287"/>
            <a:ext cx="71802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84"/>
          <p:cNvSpPr>
            <a:spLocks noChangeArrowheads="1"/>
          </p:cNvSpPr>
          <p:nvPr/>
        </p:nvSpPr>
        <p:spPr bwMode="auto">
          <a:xfrm>
            <a:off x="933450" y="2173287"/>
            <a:ext cx="718026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Line 85"/>
          <p:cNvSpPr>
            <a:spLocks noChangeShapeType="1"/>
          </p:cNvSpPr>
          <p:nvPr/>
        </p:nvSpPr>
        <p:spPr bwMode="auto">
          <a:xfrm>
            <a:off x="933450" y="2379662"/>
            <a:ext cx="71802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86"/>
          <p:cNvSpPr>
            <a:spLocks noChangeArrowheads="1"/>
          </p:cNvSpPr>
          <p:nvPr/>
        </p:nvSpPr>
        <p:spPr bwMode="auto">
          <a:xfrm>
            <a:off x="933450" y="2379662"/>
            <a:ext cx="718026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Line 87"/>
          <p:cNvSpPr>
            <a:spLocks noChangeShapeType="1"/>
          </p:cNvSpPr>
          <p:nvPr/>
        </p:nvSpPr>
        <p:spPr bwMode="auto">
          <a:xfrm>
            <a:off x="933450" y="2586037"/>
            <a:ext cx="71802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88"/>
          <p:cNvSpPr>
            <a:spLocks noChangeArrowheads="1"/>
          </p:cNvSpPr>
          <p:nvPr/>
        </p:nvSpPr>
        <p:spPr bwMode="auto">
          <a:xfrm>
            <a:off x="933450" y="2586037"/>
            <a:ext cx="718026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Line 89"/>
          <p:cNvSpPr>
            <a:spLocks noChangeShapeType="1"/>
          </p:cNvSpPr>
          <p:nvPr/>
        </p:nvSpPr>
        <p:spPr bwMode="auto">
          <a:xfrm>
            <a:off x="933450" y="2792412"/>
            <a:ext cx="71802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90"/>
          <p:cNvSpPr>
            <a:spLocks noChangeArrowheads="1"/>
          </p:cNvSpPr>
          <p:nvPr/>
        </p:nvSpPr>
        <p:spPr bwMode="auto">
          <a:xfrm>
            <a:off x="933450" y="2792412"/>
            <a:ext cx="71802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10-5</a:t>
            </a:r>
            <a:endParaRPr lang="en-US" b="1" dirty="0">
              <a:solidFill>
                <a:prstClr val="white"/>
              </a:solidFill>
            </a:endParaRPr>
          </a:p>
        </p:txBody>
      </p:sp>
      <p:sp>
        <p:nvSpPr>
          <p:cNvPr id="51" name="Rounded Rectangle 50"/>
          <p:cNvSpPr/>
          <p:nvPr/>
        </p:nvSpPr>
        <p:spPr>
          <a:xfrm>
            <a:off x="7856" y="6477000"/>
            <a:ext cx="34973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smtClean="0"/>
              <a:t>Account </a:t>
            </a:r>
            <a:r>
              <a:rPr lang="en-US" sz="1100" dirty="0"/>
              <a:t>for intangible assets.</a:t>
            </a:r>
          </a:p>
        </p:txBody>
      </p:sp>
    </p:spTree>
    <p:extLst>
      <p:ext uri="{BB962C8B-B14F-4D97-AF65-F5344CB8AC3E}">
        <p14:creationId xmlns:p14="http://schemas.microsoft.com/office/powerpoint/2010/main" val="1075476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2"/>
                                        </p:tgtEl>
                                        <p:attrNameLst>
                                          <p:attrName>style.visibility</p:attrName>
                                        </p:attrNameLst>
                                      </p:cBhvr>
                                      <p:to>
                                        <p:strVal val="visible"/>
                                      </p:to>
                                    </p:set>
                                    <p:animEffect transition="in" filter="fade">
                                      <p:cBhvr>
                                        <p:cTn id="22" dur="500"/>
                                        <p:tgtEl>
                                          <p:spTgt spid="2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3"/>
                                        </p:tgtEl>
                                        <p:attrNameLst>
                                          <p:attrName>style.visibility</p:attrName>
                                        </p:attrNameLst>
                                      </p:cBhvr>
                                      <p:to>
                                        <p:strVal val="visible"/>
                                      </p:to>
                                    </p:set>
                                    <p:animEffect transition="in" filter="fade">
                                      <p:cBhvr>
                                        <p:cTn id="25" dur="500"/>
                                        <p:tgtEl>
                                          <p:spTgt spid="2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4"/>
                                        </p:tgtEl>
                                        <p:attrNameLst>
                                          <p:attrName>style.visibility</p:attrName>
                                        </p:attrNameLst>
                                      </p:cBhvr>
                                      <p:to>
                                        <p:strVal val="visible"/>
                                      </p:to>
                                    </p:set>
                                    <p:animEffect transition="in" filter="fade">
                                      <p:cBhvr>
                                        <p:cTn id="28" dur="500"/>
                                        <p:tgtEl>
                                          <p:spTgt spid="2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5"/>
                                        </p:tgtEl>
                                        <p:attrNameLst>
                                          <p:attrName>style.visibility</p:attrName>
                                        </p:attrNameLst>
                                      </p:cBhvr>
                                      <p:to>
                                        <p:strVal val="visible"/>
                                      </p:to>
                                    </p:set>
                                    <p:animEffect transition="in" filter="fade">
                                      <p:cBhvr>
                                        <p:cTn id="31" dur="500"/>
                                        <p:tgtEl>
                                          <p:spTgt spid="2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6"/>
                                        </p:tgtEl>
                                        <p:attrNameLst>
                                          <p:attrName>style.visibility</p:attrName>
                                        </p:attrNameLst>
                                      </p:cBhvr>
                                      <p:to>
                                        <p:strVal val="visible"/>
                                      </p:to>
                                    </p:set>
                                    <p:animEffect transition="in" filter="fade">
                                      <p:cBhvr>
                                        <p:cTn id="34" dur="500"/>
                                        <p:tgtEl>
                                          <p:spTgt spid="2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7"/>
                                        </p:tgtEl>
                                        <p:attrNameLst>
                                          <p:attrName>style.visibility</p:attrName>
                                        </p:attrNameLst>
                                      </p:cBhvr>
                                      <p:to>
                                        <p:strVal val="visible"/>
                                      </p:to>
                                    </p:set>
                                    <p:animEffect transition="in" filter="fade">
                                      <p:cBhvr>
                                        <p:cTn id="37" dur="500"/>
                                        <p:tgtEl>
                                          <p:spTgt spid="25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9"/>
                                        </p:tgtEl>
                                        <p:attrNameLst>
                                          <p:attrName>style.visibility</p:attrName>
                                        </p:attrNameLst>
                                      </p:cBhvr>
                                      <p:to>
                                        <p:strVal val="visible"/>
                                      </p:to>
                                    </p:set>
                                    <p:animEffect transition="in" filter="fade">
                                      <p:cBhvr>
                                        <p:cTn id="40" dur="500"/>
                                        <p:tgtEl>
                                          <p:spTgt spid="27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0"/>
                                        </p:tgtEl>
                                        <p:attrNameLst>
                                          <p:attrName>style.visibility</p:attrName>
                                        </p:attrNameLst>
                                      </p:cBhvr>
                                      <p:to>
                                        <p:strVal val="visible"/>
                                      </p:to>
                                    </p:set>
                                    <p:animEffect transition="in" filter="fade">
                                      <p:cBhvr>
                                        <p:cTn id="43" dur="500"/>
                                        <p:tgtEl>
                                          <p:spTgt spid="2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1"/>
                                        </p:tgtEl>
                                        <p:attrNameLst>
                                          <p:attrName>style.visibility</p:attrName>
                                        </p:attrNameLst>
                                      </p:cBhvr>
                                      <p:to>
                                        <p:strVal val="visible"/>
                                      </p:to>
                                    </p:set>
                                    <p:animEffect transition="in" filter="fade">
                                      <p:cBhvr>
                                        <p:cTn id="46" dur="500"/>
                                        <p:tgtEl>
                                          <p:spTgt spid="28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2"/>
                                        </p:tgtEl>
                                        <p:attrNameLst>
                                          <p:attrName>style.visibility</p:attrName>
                                        </p:attrNameLst>
                                      </p:cBhvr>
                                      <p:to>
                                        <p:strVal val="visible"/>
                                      </p:to>
                                    </p:set>
                                    <p:animEffect transition="in" filter="fade">
                                      <p:cBhvr>
                                        <p:cTn id="49" dur="500"/>
                                        <p:tgtEl>
                                          <p:spTgt spid="28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3"/>
                                        </p:tgtEl>
                                        <p:attrNameLst>
                                          <p:attrName>style.visibility</p:attrName>
                                        </p:attrNameLst>
                                      </p:cBhvr>
                                      <p:to>
                                        <p:strVal val="visible"/>
                                      </p:to>
                                    </p:set>
                                    <p:animEffect transition="in" filter="fade">
                                      <p:cBhvr>
                                        <p:cTn id="52" dur="500"/>
                                        <p:tgtEl>
                                          <p:spTgt spid="28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4"/>
                                        </p:tgtEl>
                                        <p:attrNameLst>
                                          <p:attrName>style.visibility</p:attrName>
                                        </p:attrNameLst>
                                      </p:cBhvr>
                                      <p:to>
                                        <p:strVal val="visible"/>
                                      </p:to>
                                    </p:set>
                                    <p:animEffect transition="in" filter="fade">
                                      <p:cBhvr>
                                        <p:cTn id="55" dur="500"/>
                                        <p:tgtEl>
                                          <p:spTgt spid="28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5"/>
                                        </p:tgtEl>
                                        <p:attrNameLst>
                                          <p:attrName>style.visibility</p:attrName>
                                        </p:attrNameLst>
                                      </p:cBhvr>
                                      <p:to>
                                        <p:strVal val="visible"/>
                                      </p:to>
                                    </p:set>
                                    <p:animEffect transition="in" filter="fade">
                                      <p:cBhvr>
                                        <p:cTn id="58" dur="500"/>
                                        <p:tgtEl>
                                          <p:spTgt spid="28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6"/>
                                        </p:tgtEl>
                                        <p:attrNameLst>
                                          <p:attrName>style.visibility</p:attrName>
                                        </p:attrNameLst>
                                      </p:cBhvr>
                                      <p:to>
                                        <p:strVal val="visible"/>
                                      </p:to>
                                    </p:set>
                                    <p:animEffect transition="in" filter="fade">
                                      <p:cBhvr>
                                        <p:cTn id="61" dur="500"/>
                                        <p:tgtEl>
                                          <p:spTgt spid="28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7"/>
                                        </p:tgtEl>
                                        <p:attrNameLst>
                                          <p:attrName>style.visibility</p:attrName>
                                        </p:attrNameLst>
                                      </p:cBhvr>
                                      <p:to>
                                        <p:strVal val="visible"/>
                                      </p:to>
                                    </p:set>
                                    <p:animEffect transition="in" filter="fade">
                                      <p:cBhvr>
                                        <p:cTn id="64" dur="500"/>
                                        <p:tgtEl>
                                          <p:spTgt spid="28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500"/>
                                        <p:tgtEl>
                                          <p:spTgt spid="6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500"/>
                                        <p:tgtEl>
                                          <p:spTgt spid="9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500"/>
                                        <p:tgtEl>
                                          <p:spTgt spid="9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500"/>
                                        <p:tgtEl>
                                          <p:spTgt spid="9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fade">
                                      <p:cBhvr>
                                        <p:cTn id="88" dur="500"/>
                                        <p:tgtEl>
                                          <p:spTgt spid="9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fade">
                                      <p:cBhvr>
                                        <p:cTn id="91" dur="500"/>
                                        <p:tgtEl>
                                          <p:spTgt spid="9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6"/>
                                        </p:tgtEl>
                                        <p:attrNameLst>
                                          <p:attrName>style.visibility</p:attrName>
                                        </p:attrNameLst>
                                      </p:cBhvr>
                                      <p:to>
                                        <p:strVal val="visible"/>
                                      </p:to>
                                    </p:set>
                                    <p:animEffect transition="in" filter="fade">
                                      <p:cBhvr>
                                        <p:cTn id="94" dur="500"/>
                                        <p:tgtEl>
                                          <p:spTgt spid="9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500"/>
                                        <p:tgtEl>
                                          <p:spTgt spid="9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Effect transition="in" filter="fade">
                                      <p:cBhvr>
                                        <p:cTn id="100" dur="500"/>
                                        <p:tgtEl>
                                          <p:spTgt spid="9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500"/>
                                        <p:tgtEl>
                                          <p:spTgt spid="9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29"/>
                                        </p:tgtEl>
                                        <p:attrNameLst>
                                          <p:attrName>style.visibility</p:attrName>
                                        </p:attrNameLst>
                                      </p:cBhvr>
                                      <p:to>
                                        <p:strVal val="visible"/>
                                      </p:to>
                                    </p:set>
                                    <p:animEffect transition="in" filter="fade">
                                      <p:cBhvr>
                                        <p:cTn id="106" dur="500"/>
                                        <p:tgtEl>
                                          <p:spTgt spid="12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30"/>
                                        </p:tgtEl>
                                        <p:attrNameLst>
                                          <p:attrName>style.visibility</p:attrName>
                                        </p:attrNameLst>
                                      </p:cBhvr>
                                      <p:to>
                                        <p:strVal val="visible"/>
                                      </p:to>
                                    </p:set>
                                    <p:animEffect transition="in" filter="fade">
                                      <p:cBhvr>
                                        <p:cTn id="109" dur="500"/>
                                        <p:tgtEl>
                                          <p:spTgt spid="13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1"/>
                                        </p:tgtEl>
                                        <p:attrNameLst>
                                          <p:attrName>style.visibility</p:attrName>
                                        </p:attrNameLst>
                                      </p:cBhvr>
                                      <p:to>
                                        <p:strVal val="visible"/>
                                      </p:to>
                                    </p:set>
                                    <p:animEffect transition="in" filter="fade">
                                      <p:cBhvr>
                                        <p:cTn id="112" dur="500"/>
                                        <p:tgtEl>
                                          <p:spTgt spid="13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500"/>
                                        <p:tgtEl>
                                          <p:spTgt spid="2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500"/>
                                        <p:tgtEl>
                                          <p:spTgt spid="2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500"/>
                                        <p:tgtEl>
                                          <p:spTgt spid="2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500"/>
                                        <p:tgtEl>
                                          <p:spTgt spid="2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5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500"/>
                                        <p:tgtEl>
                                          <p:spTgt spid="30"/>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fade">
                                      <p:cBhvr>
                                        <p:cTn id="147" dur="500"/>
                                        <p:tgtEl>
                                          <p:spTgt spid="31"/>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24"/>
                                        </p:tgtEl>
                                        <p:attrNameLst>
                                          <p:attrName>style.visibility</p:attrName>
                                        </p:attrNameLst>
                                      </p:cBhvr>
                                      <p:to>
                                        <p:strVal val="visible"/>
                                      </p:to>
                                    </p:set>
                                    <p:animEffect transition="in" filter="fade">
                                      <p:cBhvr>
                                        <p:cTn id="152" dur="500"/>
                                        <p:tgtEl>
                                          <p:spTgt spid="224"/>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225"/>
                                        </p:tgtEl>
                                        <p:attrNameLst>
                                          <p:attrName>style.visibility</p:attrName>
                                        </p:attrNameLst>
                                      </p:cBhvr>
                                      <p:to>
                                        <p:strVal val="visible"/>
                                      </p:to>
                                    </p:set>
                                    <p:animEffect transition="in" filter="fade">
                                      <p:cBhvr>
                                        <p:cTn id="157"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P spid="23" grpId="0"/>
      <p:bldP spid="24" grpId="0"/>
      <p:bldP spid="25" grpId="0"/>
      <p:bldP spid="26" grpId="0"/>
      <p:bldP spid="27" grpId="0"/>
      <p:bldP spid="28" grpId="0"/>
      <p:bldP spid="29" grpId="0"/>
      <p:bldP spid="30" grpId="0"/>
      <p:bldP spid="31" grpId="0"/>
      <p:bldP spid="224" grpId="0"/>
      <p:bldP spid="225" grpId="0"/>
      <p:bldP spid="252" grpId="0"/>
      <p:bldP spid="253" grpId="0" animBg="1"/>
      <p:bldP spid="254" grpId="0" animBg="1"/>
      <p:bldP spid="255" grpId="0" animBg="1"/>
      <p:bldP spid="256" grpId="0" animBg="1"/>
      <p:bldP spid="257"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64" grpId="0" animBg="1"/>
      <p:bldP spid="65" grpId="0" animBg="1"/>
      <p:bldP spid="66" grpId="0" animBg="1"/>
      <p:bldP spid="68" grpId="0" animBg="1"/>
      <p:bldP spid="91" grpId="0" animBg="1"/>
      <p:bldP spid="92" grpId="0" animBg="1"/>
      <p:bldP spid="93" grpId="0" animBg="1"/>
      <p:bldP spid="94" grpId="0" animBg="1"/>
      <p:bldP spid="95" grpId="0" animBg="1"/>
      <p:bldP spid="96" grpId="0" animBg="1"/>
      <p:bldP spid="97" grpId="0" animBg="1"/>
      <p:bldP spid="98" grpId="0" animBg="1"/>
      <p:bldP spid="99" grpId="0" animBg="1"/>
      <p:bldP spid="129" grpId="0" animBg="1"/>
      <p:bldP spid="130" grpId="0" animBg="1"/>
      <p:bldP spid="13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6969" y="22860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A1:	</a:t>
            </a:r>
            <a:br>
              <a:rPr lang="en-US" altLang="en-US" dirty="0" smtClean="0"/>
            </a:br>
            <a:r>
              <a:rPr lang="en-US" dirty="0" smtClean="0"/>
              <a:t>Compute </a:t>
            </a:r>
            <a:r>
              <a:rPr lang="en-US" dirty="0"/>
              <a:t>total asset turnover and apply it to analyze a company’s use of assets.</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65</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6198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1682" y="508618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ChangeArrowheads="1"/>
          </p:cNvSpPr>
          <p:nvPr/>
        </p:nvSpPr>
        <p:spPr bwMode="auto">
          <a:xfrm>
            <a:off x="939800" y="2871097"/>
            <a:ext cx="7264400" cy="939800"/>
          </a:xfrm>
          <a:prstGeom prst="roundRect">
            <a:avLst>
              <a:gd name="adj" fmla="val 12495"/>
            </a:avLst>
          </a:prstGeom>
          <a:solidFill>
            <a:schemeClr val="tx2">
              <a:lumMod val="60000"/>
              <a:lumOff val="40000"/>
            </a:schemeClr>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lnSpc>
                <a:spcPct val="90000"/>
              </a:lnSpc>
              <a:defRPr/>
            </a:pPr>
            <a:r>
              <a:rPr lang="en-US" sz="2800" dirty="0">
                <a:solidFill>
                  <a:schemeClr val="bg1"/>
                </a:solidFill>
                <a:cs typeface="Arial" charset="0"/>
              </a:rPr>
              <a:t>Provides information about a company’s</a:t>
            </a:r>
            <a:br>
              <a:rPr lang="en-US" sz="2800" dirty="0">
                <a:solidFill>
                  <a:schemeClr val="bg1"/>
                </a:solidFill>
                <a:cs typeface="Arial" charset="0"/>
              </a:rPr>
            </a:br>
            <a:r>
              <a:rPr lang="en-US" sz="2800" dirty="0">
                <a:solidFill>
                  <a:schemeClr val="bg1"/>
                </a:solidFill>
                <a:cs typeface="Arial" charset="0"/>
              </a:rPr>
              <a:t> efficiency in using its assets.</a:t>
            </a:r>
          </a:p>
        </p:txBody>
      </p:sp>
      <p:sp>
        <p:nvSpPr>
          <p:cNvPr id="45059" name="Line 3"/>
          <p:cNvSpPr>
            <a:spLocks noChangeShapeType="1"/>
          </p:cNvSpPr>
          <p:nvPr/>
        </p:nvSpPr>
        <p:spPr bwMode="auto">
          <a:xfrm>
            <a:off x="4572000" y="2438400"/>
            <a:ext cx="0" cy="4572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grpSp>
        <p:nvGrpSpPr>
          <p:cNvPr id="168964" name="Group 11"/>
          <p:cNvGrpSpPr>
            <a:grpSpLocks/>
          </p:cNvGrpSpPr>
          <p:nvPr/>
        </p:nvGrpSpPr>
        <p:grpSpPr bwMode="auto">
          <a:xfrm>
            <a:off x="1714500" y="1447799"/>
            <a:ext cx="5715000" cy="990600"/>
            <a:chOff x="1714500" y="1447799"/>
            <a:chExt cx="5715000" cy="991598"/>
          </a:xfrm>
          <a:solidFill>
            <a:schemeClr val="bg2">
              <a:lumMod val="75000"/>
            </a:schemeClr>
          </a:solidFill>
        </p:grpSpPr>
        <p:sp>
          <p:nvSpPr>
            <p:cNvPr id="168968" name="Rectangle 5"/>
            <p:cNvSpPr>
              <a:spLocks noChangeArrowheads="1"/>
            </p:cNvSpPr>
            <p:nvPr/>
          </p:nvSpPr>
          <p:spPr bwMode="auto">
            <a:xfrm>
              <a:off x="1714500" y="1447799"/>
              <a:ext cx="5715000" cy="991598"/>
            </a:xfrm>
            <a:prstGeom prst="rect">
              <a:avLst/>
            </a:prstGeom>
            <a:grpFill/>
            <a:ln w="12700">
              <a:solidFill>
                <a:schemeClr val="tx1"/>
              </a:solidFill>
              <a:miter lim="800000"/>
              <a:headEnd/>
              <a:tailEnd/>
            </a:ln>
            <a:effectLst>
              <a:outerShdw dist="38100" dir="2700000" algn="tl" rotWithShape="0">
                <a:srgbClr val="808080">
                  <a:alpha val="39998"/>
                </a:srgbClr>
              </a:outerShdw>
            </a:effectLst>
          </p:spPr>
          <p:txBody>
            <a:bodyPr wrap="none" anchor="ctr"/>
            <a:lstStyle/>
            <a:p>
              <a:endParaRPr lang="en-US" altLang="en-US" sz="1600" dirty="0"/>
            </a:p>
          </p:txBody>
        </p:sp>
        <p:sp>
          <p:nvSpPr>
            <p:cNvPr id="168969" name="Rectangle 6"/>
            <p:cNvSpPr>
              <a:spLocks noChangeArrowheads="1"/>
            </p:cNvSpPr>
            <p:nvPr/>
          </p:nvSpPr>
          <p:spPr bwMode="auto">
            <a:xfrm>
              <a:off x="1862138" y="1650059"/>
              <a:ext cx="1943100" cy="620712"/>
            </a:xfrm>
            <a:prstGeom prst="rect">
              <a:avLst/>
            </a:prstGeom>
            <a:grpFill/>
            <a:ln w="12700">
              <a:noFill/>
              <a:miter lim="800000"/>
              <a:headEnd/>
              <a:tailEnd/>
            </a:ln>
          </p:spPr>
          <p:txBody>
            <a:bodyPr lIns="90488" tIns="44450" rIns="90488" bIns="44450">
              <a:spAutoFit/>
            </a:bodyPr>
            <a:lstStyle/>
            <a:p>
              <a:pPr>
                <a:lnSpc>
                  <a:spcPct val="60000"/>
                </a:lnSpc>
                <a:spcBef>
                  <a:spcPct val="20000"/>
                </a:spcBef>
              </a:pPr>
              <a:r>
                <a:rPr lang="en-US" altLang="en-US" sz="2400" dirty="0">
                  <a:solidFill>
                    <a:srgbClr val="663300"/>
                  </a:solidFill>
                </a:rPr>
                <a:t>Total </a:t>
              </a:r>
              <a:r>
                <a:rPr lang="en-US" altLang="en-US" sz="2400" dirty="0" smtClean="0">
                  <a:solidFill>
                    <a:srgbClr val="663300"/>
                  </a:solidFill>
                </a:rPr>
                <a:t>asset</a:t>
              </a:r>
              <a:endParaRPr lang="en-US" altLang="en-US" sz="2400" dirty="0">
                <a:solidFill>
                  <a:srgbClr val="663300"/>
                </a:solidFill>
              </a:endParaRPr>
            </a:p>
            <a:p>
              <a:pPr>
                <a:lnSpc>
                  <a:spcPct val="60000"/>
                </a:lnSpc>
                <a:spcBef>
                  <a:spcPct val="20000"/>
                </a:spcBef>
              </a:pPr>
              <a:r>
                <a:rPr lang="en-US" altLang="en-US" sz="2400" dirty="0" smtClean="0">
                  <a:solidFill>
                    <a:srgbClr val="663300"/>
                  </a:solidFill>
                </a:rPr>
                <a:t>turnover</a:t>
              </a:r>
              <a:endParaRPr lang="en-US" altLang="en-US" sz="2400" dirty="0">
                <a:solidFill>
                  <a:srgbClr val="663300"/>
                </a:solidFill>
              </a:endParaRPr>
            </a:p>
          </p:txBody>
        </p:sp>
        <p:sp>
          <p:nvSpPr>
            <p:cNvPr id="168970" name="Rectangle 7"/>
            <p:cNvSpPr>
              <a:spLocks noChangeArrowheads="1"/>
            </p:cNvSpPr>
            <p:nvPr/>
          </p:nvSpPr>
          <p:spPr bwMode="auto">
            <a:xfrm>
              <a:off x="3495675" y="1676400"/>
              <a:ext cx="349250" cy="458788"/>
            </a:xfrm>
            <a:prstGeom prst="rect">
              <a:avLst/>
            </a:prstGeom>
            <a:grpFill/>
            <a:ln w="12700">
              <a:noFill/>
              <a:miter lim="800000"/>
              <a:headEnd/>
              <a:tailEnd/>
            </a:ln>
          </p:spPr>
          <p:txBody>
            <a:bodyPr lIns="90488" tIns="44450" rIns="90488" bIns="44450">
              <a:spAutoFit/>
            </a:bodyPr>
            <a:lstStyle/>
            <a:p>
              <a:r>
                <a:rPr lang="en-US" altLang="en-US" sz="2400" dirty="0">
                  <a:solidFill>
                    <a:srgbClr val="663300"/>
                  </a:solidFill>
                </a:rPr>
                <a:t>=</a:t>
              </a:r>
            </a:p>
          </p:txBody>
        </p:sp>
        <p:sp>
          <p:nvSpPr>
            <p:cNvPr id="168971" name="Rectangle 8"/>
            <p:cNvSpPr>
              <a:spLocks noChangeArrowheads="1"/>
            </p:cNvSpPr>
            <p:nvPr/>
          </p:nvSpPr>
          <p:spPr bwMode="auto">
            <a:xfrm>
              <a:off x="3919538" y="1594971"/>
              <a:ext cx="3049587" cy="755326"/>
            </a:xfrm>
            <a:prstGeom prst="rect">
              <a:avLst/>
            </a:prstGeom>
            <a:grpFill/>
            <a:ln w="12700">
              <a:noFill/>
              <a:miter lim="800000"/>
              <a:headEnd/>
              <a:tailEnd/>
            </a:ln>
          </p:spPr>
          <p:txBody>
            <a:bodyPr lIns="90488" tIns="44450" rIns="90488" bIns="44450">
              <a:spAutoFit/>
            </a:bodyPr>
            <a:lstStyle/>
            <a:p>
              <a:pPr algn="ctr">
                <a:lnSpc>
                  <a:spcPct val="60000"/>
                </a:lnSpc>
              </a:pPr>
              <a:r>
                <a:rPr lang="en-US" altLang="en-US" sz="2400" dirty="0">
                  <a:solidFill>
                    <a:srgbClr val="663300"/>
                  </a:solidFill>
                </a:rPr>
                <a:t>Net </a:t>
              </a:r>
              <a:r>
                <a:rPr lang="en-US" altLang="en-US" sz="2400" dirty="0" smtClean="0">
                  <a:solidFill>
                    <a:srgbClr val="663300"/>
                  </a:solidFill>
                </a:rPr>
                <a:t>sales</a:t>
              </a:r>
              <a:endParaRPr lang="en-US" altLang="en-US" sz="2400" dirty="0">
                <a:solidFill>
                  <a:srgbClr val="663300"/>
                </a:solidFill>
              </a:endParaRPr>
            </a:p>
            <a:p>
              <a:pPr algn="ctr">
                <a:lnSpc>
                  <a:spcPct val="60000"/>
                </a:lnSpc>
              </a:pPr>
              <a:endParaRPr lang="en-US" altLang="en-US" sz="2400" u="sng" dirty="0">
                <a:solidFill>
                  <a:srgbClr val="663300"/>
                </a:solidFill>
              </a:endParaRPr>
            </a:p>
            <a:p>
              <a:pPr algn="ctr">
                <a:lnSpc>
                  <a:spcPct val="60000"/>
                </a:lnSpc>
              </a:pPr>
              <a:r>
                <a:rPr lang="en-US" altLang="en-US" sz="2400" dirty="0">
                  <a:solidFill>
                    <a:srgbClr val="663300"/>
                  </a:solidFill>
                </a:rPr>
                <a:t>Average </a:t>
              </a:r>
              <a:r>
                <a:rPr lang="en-US" altLang="en-US" sz="2400" dirty="0" smtClean="0">
                  <a:solidFill>
                    <a:srgbClr val="663300"/>
                  </a:solidFill>
                </a:rPr>
                <a:t>total assets</a:t>
              </a:r>
              <a:endParaRPr lang="en-US" altLang="en-US" sz="2400" dirty="0">
                <a:solidFill>
                  <a:srgbClr val="663300"/>
                </a:solidFill>
              </a:endParaRPr>
            </a:p>
          </p:txBody>
        </p:sp>
        <p:sp>
          <p:nvSpPr>
            <p:cNvPr id="45121" name="Line 9"/>
            <p:cNvSpPr>
              <a:spLocks noChangeShapeType="1"/>
            </p:cNvSpPr>
            <p:nvPr/>
          </p:nvSpPr>
          <p:spPr bwMode="auto">
            <a:xfrm>
              <a:off x="4071938" y="1905459"/>
              <a:ext cx="2786062" cy="0"/>
            </a:xfrm>
            <a:prstGeom prst="line">
              <a:avLst/>
            </a:prstGeom>
            <a:grpFill/>
            <a:ln w="12700">
              <a:solidFill>
                <a:schemeClr val="accent2">
                  <a:lumMod val="50000"/>
                </a:schemeClr>
              </a:solidFill>
              <a:round/>
              <a:headEnd/>
              <a:tailEnd/>
            </a:ln>
            <a:effectLst>
              <a:outerShdw blurRad="63500" dist="12700" dir="16200000" algn="ctr" rotWithShape="0">
                <a:schemeClr val="tx2">
                  <a:alpha val="74998"/>
                </a:schemeClr>
              </a:outerShdw>
            </a:effectLst>
          </p:spPr>
          <p:txBody>
            <a:bodyPr/>
            <a:lstStyle/>
            <a:p>
              <a:pPr>
                <a:defRPr/>
              </a:pPr>
              <a:endParaRPr lang="en-US" dirty="0">
                <a:latin typeface="Arial" pitchFamily="-84" charset="0"/>
                <a:ea typeface="Arial" pitchFamily="-84" charset="0"/>
                <a:cs typeface="Arial" pitchFamily="-84" charset="0"/>
              </a:endParaRPr>
            </a:p>
          </p:txBody>
        </p:sp>
      </p:grpSp>
      <p:sp>
        <p:nvSpPr>
          <p:cNvPr id="168965" name="Rectangle 10"/>
          <p:cNvSpPr>
            <a:spLocks noGrp="1" noChangeArrowheads="1"/>
          </p:cNvSpPr>
          <p:nvPr>
            <p:ph type="title"/>
          </p:nvPr>
        </p:nvSpPr>
        <p:spPr>
          <a:xfrm>
            <a:off x="457200" y="457200"/>
            <a:ext cx="8229600" cy="960438"/>
          </a:xfrm>
        </p:spPr>
        <p:txBody>
          <a:bodyPr/>
          <a:lstStyle/>
          <a:p>
            <a:pPr eaLnBrk="1" hangingPunct="1"/>
            <a:r>
              <a:rPr lang="en-US" altLang="en-US" b="1" dirty="0" smtClean="0">
                <a:ea typeface="ＭＳ Ｐゴシック" pitchFamily="-84" charset="-128"/>
                <a:cs typeface="Arial" charset="0"/>
              </a:rPr>
              <a:t>Total Asset Turnover</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Slide Number Placeholder 13"/>
          <p:cNvSpPr>
            <a:spLocks noGrp="1"/>
          </p:cNvSpPr>
          <p:nvPr>
            <p:ph type="sldNum" sz="quarter" idx="12"/>
          </p:nvPr>
        </p:nvSpPr>
        <p:spPr/>
        <p:txBody>
          <a:bodyPr/>
          <a:lstStyle/>
          <a:p>
            <a:pPr>
              <a:defRPr/>
            </a:pPr>
            <a:fld id="{0D145355-2B45-4605-A47E-A826A3C68F26}" type="slidenum">
              <a:rPr lang="en-US" smtClean="0"/>
              <a:pPr>
                <a:defRPr/>
              </a:pPr>
              <a:t>66</a:t>
            </a:fld>
            <a:endParaRPr lang="en-US" dirty="0"/>
          </a:p>
        </p:txBody>
      </p:sp>
      <p:sp>
        <p:nvSpPr>
          <p:cNvPr id="15" name="Rounded Rectangle 14"/>
          <p:cNvSpPr/>
          <p:nvPr/>
        </p:nvSpPr>
        <p:spPr>
          <a:xfrm>
            <a:off x="7856" y="6477000"/>
            <a:ext cx="65453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t>Compute total asset turnover and apply it to analyze a company’s use of assets.</a:t>
            </a:r>
          </a:p>
        </p:txBody>
      </p:sp>
      <p:sp>
        <p:nvSpPr>
          <p:cNvPr id="17" name="TextBox 16"/>
          <p:cNvSpPr txBox="1"/>
          <p:nvPr/>
        </p:nvSpPr>
        <p:spPr>
          <a:xfrm>
            <a:off x="8226261" y="725269"/>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 10.19</a:t>
            </a:r>
            <a:endParaRPr lang="en-US" sz="1600"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949024" y="4110008"/>
            <a:ext cx="7295904" cy="1747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09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P5: </a:t>
            </a:r>
            <a:r>
              <a:rPr lang="en-US" altLang="en-US" i="1" dirty="0" smtClean="0"/>
              <a:t>Appendix A</a:t>
            </a:r>
            <a:br>
              <a:rPr lang="en-US" altLang="en-US" i="1" dirty="0" smtClean="0"/>
            </a:br>
            <a:r>
              <a:rPr lang="en-US" dirty="0" smtClean="0"/>
              <a:t>Account </a:t>
            </a:r>
            <a:r>
              <a:rPr lang="en-US" dirty="0"/>
              <a:t>for asset exchanges.</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67</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20007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006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4"/>
          <p:cNvSpPr>
            <a:spLocks noGrp="1"/>
          </p:cNvSpPr>
          <p:nvPr>
            <p:ph type="title"/>
          </p:nvPr>
        </p:nvSpPr>
        <p:spPr>
          <a:xfrm>
            <a:off x="457200" y="274638"/>
            <a:ext cx="8229600" cy="1249362"/>
          </a:xfrm>
        </p:spPr>
        <p:txBody>
          <a:bodyPr/>
          <a:lstStyle/>
          <a:p>
            <a:pPr eaLnBrk="1" hangingPunct="1"/>
            <a:r>
              <a:rPr lang="en-US" altLang="en-US" b="1" dirty="0" smtClean="0">
                <a:ea typeface="ＭＳ Ｐゴシック" pitchFamily="-84" charset="-128"/>
                <a:cs typeface="Arial" charset="0"/>
              </a:rPr>
              <a:t>10A – Exchanging Plant Assets</a:t>
            </a:r>
          </a:p>
        </p:txBody>
      </p:sp>
      <p:sp>
        <p:nvSpPr>
          <p:cNvPr id="169988" name="TextBox 3"/>
          <p:cNvSpPr txBox="1">
            <a:spLocks noChangeArrowheads="1"/>
          </p:cNvSpPr>
          <p:nvPr/>
        </p:nvSpPr>
        <p:spPr bwMode="auto">
          <a:xfrm>
            <a:off x="609600" y="1600200"/>
            <a:ext cx="8001000" cy="2308225"/>
          </a:xfrm>
          <a:prstGeom prst="rect">
            <a:avLst/>
          </a:prstGeom>
          <a:solidFill>
            <a:schemeClr val="bg2">
              <a:lumMod val="75000"/>
            </a:schemeClr>
          </a:solidFill>
          <a:ln w="28575">
            <a:solidFill>
              <a:srgbClr val="F69240"/>
            </a:solidFill>
            <a:round/>
            <a:headEnd/>
            <a:tailEnd/>
          </a:ln>
          <a:effectLst>
            <a:outerShdw dist="38100" dir="2700000" algn="br" rotWithShape="0">
              <a:srgbClr val="808080">
                <a:alpha val="42998"/>
              </a:srgbClr>
            </a:outerShdw>
          </a:effectLst>
        </p:spPr>
        <p:txBody>
          <a:bodyPr>
            <a:spAutoFit/>
          </a:bodyPr>
          <a:lstStyle/>
          <a:p>
            <a:r>
              <a:rPr lang="en-US" altLang="en-US" sz="2400" dirty="0">
                <a:solidFill>
                  <a:srgbClr val="000000"/>
                </a:solidFill>
                <a:latin typeface="Calibri" pitchFamily="-84" charset="0"/>
              </a:rPr>
              <a:t>Many plant assets such as machinery, automobiles, and office equipment are disposed of by exchanging them for newer assets. In a typical exchange of plant assets, a trade-in allowance is received on the old asset and the balance is paid in cash. Accounting for the exchange of assets depends on whether the transaction has commercial substance</a:t>
            </a:r>
            <a:r>
              <a:rPr lang="en-US" altLang="en-US" sz="2400" i="1" dirty="0">
                <a:solidFill>
                  <a:srgbClr val="000000"/>
                </a:solidFill>
                <a:latin typeface="Calibri" pitchFamily="-84" charset="0"/>
              </a:rPr>
              <a:t>.</a:t>
            </a:r>
            <a:endParaRPr lang="en-US" altLang="en-US" sz="2400" dirty="0">
              <a:solidFill>
                <a:srgbClr val="000000"/>
              </a:solidFill>
              <a:latin typeface="Calibri" pitchFamily="-84" charset="0"/>
            </a:endParaRPr>
          </a:p>
        </p:txBody>
      </p:sp>
      <p:grpSp>
        <p:nvGrpSpPr>
          <p:cNvPr id="2" name="Group 11"/>
          <p:cNvGrpSpPr>
            <a:grpSpLocks/>
          </p:cNvGrpSpPr>
          <p:nvPr/>
        </p:nvGrpSpPr>
        <p:grpSpPr bwMode="auto">
          <a:xfrm>
            <a:off x="609600" y="3505200"/>
            <a:ext cx="8458200" cy="2168525"/>
            <a:chOff x="766969" y="3851031"/>
            <a:chExt cx="8083325" cy="2168809"/>
          </a:xfrm>
        </p:grpSpPr>
        <p:sp>
          <p:nvSpPr>
            <p:cNvPr id="169990" name="Rounded Rectangle 5"/>
            <p:cNvSpPr>
              <a:spLocks noChangeArrowheads="1"/>
            </p:cNvSpPr>
            <p:nvPr/>
          </p:nvSpPr>
          <p:spPr bwMode="auto">
            <a:xfrm>
              <a:off x="2363001" y="4800480"/>
              <a:ext cx="6487293" cy="1219360"/>
            </a:xfrm>
            <a:prstGeom prst="roundRect">
              <a:avLst>
                <a:gd name="adj" fmla="val 16667"/>
              </a:avLst>
            </a:prstGeom>
            <a:gradFill rotWithShape="1">
              <a:gsLst>
                <a:gs pos="0">
                  <a:srgbClr val="E5EEFF"/>
                </a:gs>
                <a:gs pos="64999">
                  <a:srgbClr val="BFD5FF"/>
                </a:gs>
                <a:gs pos="100000">
                  <a:srgbClr val="A3C4FF"/>
                </a:gs>
              </a:gsLst>
              <a:lin ang="5400000" scaled="1"/>
            </a:gradFill>
            <a:ln w="28575">
              <a:solidFill>
                <a:srgbClr val="4A7EBB"/>
              </a:solidFill>
              <a:round/>
              <a:headEnd/>
              <a:tailEnd/>
            </a:ln>
            <a:effectLst>
              <a:outerShdw dist="38100" dir="2700000" algn="br" rotWithShape="0">
                <a:srgbClr val="808080">
                  <a:alpha val="42998"/>
                </a:srgbClr>
              </a:outerShdw>
            </a:effectLst>
          </p:spPr>
          <p:txBody>
            <a:bodyPr anchor="ctr"/>
            <a:lstStyle/>
            <a:p>
              <a:pPr algn="ctr"/>
              <a:r>
                <a:rPr lang="en-US" altLang="en-US" sz="2800" dirty="0">
                  <a:latin typeface="Calibri" pitchFamily="-84" charset="0"/>
                </a:rPr>
                <a:t>Commercial substance implies the company’s future cash flows will be altered.</a:t>
              </a:r>
            </a:p>
          </p:txBody>
        </p:sp>
        <p:sp>
          <p:nvSpPr>
            <p:cNvPr id="169991" name="Rectangle 6"/>
            <p:cNvSpPr>
              <a:spLocks noChangeArrowheads="1"/>
            </p:cNvSpPr>
            <p:nvPr/>
          </p:nvSpPr>
          <p:spPr bwMode="auto">
            <a:xfrm>
              <a:off x="766969" y="3851031"/>
              <a:ext cx="6189934" cy="381050"/>
            </a:xfrm>
            <a:prstGeom prst="rect">
              <a:avLst/>
            </a:prstGeom>
            <a:noFill/>
            <a:ln w="28575">
              <a:solidFill>
                <a:srgbClr val="FF0000"/>
              </a:solidFill>
              <a:miter lim="800000"/>
              <a:headEnd/>
              <a:tailEnd/>
            </a:ln>
            <a:effectLst>
              <a:outerShdw dist="38100" dir="2700000" algn="tl" rotWithShape="0">
                <a:srgbClr val="808080">
                  <a:alpha val="39998"/>
                </a:srgbClr>
              </a:outerShdw>
            </a:effectLst>
          </p:spPr>
          <p:txBody>
            <a:bodyPr anchor="ctr"/>
            <a:lstStyle/>
            <a:p>
              <a:pPr algn="ctr"/>
              <a:endParaRPr lang="en-US" altLang="en-US" dirty="0">
                <a:solidFill>
                  <a:srgbClr val="FFFFFF"/>
                </a:solidFill>
                <a:latin typeface="Century Schoolbook" pitchFamily="-84" charset="0"/>
              </a:endParaRPr>
            </a:p>
          </p:txBody>
        </p:sp>
        <p:cxnSp>
          <p:nvCxnSpPr>
            <p:cNvPr id="169992" name="Elbow Connector 10"/>
            <p:cNvCxnSpPr>
              <a:cxnSpLocks noChangeShapeType="1"/>
              <a:stCxn id="169990" idx="0"/>
              <a:endCxn id="169991" idx="2"/>
            </p:cNvCxnSpPr>
            <p:nvPr/>
          </p:nvCxnSpPr>
          <p:spPr bwMode="auto">
            <a:xfrm rot="16200000" flipV="1">
              <a:off x="4450092" y="3643925"/>
              <a:ext cx="568399" cy="1744712"/>
            </a:xfrm>
            <a:prstGeom prst="bentConnector3">
              <a:avLst>
                <a:gd name="adj1" fmla="val 50000"/>
              </a:avLst>
            </a:prstGeom>
            <a:noFill/>
            <a:ln w="28575">
              <a:solidFill>
                <a:srgbClr val="FF0000"/>
              </a:solidFill>
              <a:miter lim="800000"/>
              <a:headEnd/>
              <a:tailEnd type="arrow" w="med" len="med"/>
            </a:ln>
            <a:effectLst>
              <a:outerShdw dist="38100" dir="2700000" algn="tl" rotWithShape="0">
                <a:srgbClr val="808080">
                  <a:alpha val="39998"/>
                </a:srgbClr>
              </a:outerShdw>
            </a:effectLst>
          </p:spPr>
        </p:cxnSp>
      </p:gr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Slide Number Placeholder 13"/>
          <p:cNvSpPr>
            <a:spLocks noGrp="1"/>
          </p:cNvSpPr>
          <p:nvPr>
            <p:ph type="sldNum" sz="quarter" idx="12"/>
          </p:nvPr>
        </p:nvSpPr>
        <p:spPr/>
        <p:txBody>
          <a:bodyPr/>
          <a:lstStyle/>
          <a:p>
            <a:pPr>
              <a:defRPr/>
            </a:pPr>
            <a:fld id="{0D145355-2B45-4605-A47E-A826A3C68F26}" type="slidenum">
              <a:rPr lang="en-US" smtClean="0"/>
              <a:pPr>
                <a:defRPr/>
              </a:pPr>
              <a:t>68</a:t>
            </a:fld>
            <a:endParaRPr lang="en-US" dirty="0"/>
          </a:p>
        </p:txBody>
      </p:sp>
      <p:sp>
        <p:nvSpPr>
          <p:cNvPr id="11" name="Rounded Rectangle 10"/>
          <p:cNvSpPr/>
          <p:nvPr/>
        </p:nvSpPr>
        <p:spPr>
          <a:xfrm>
            <a:off x="7856" y="6477000"/>
            <a:ext cx="3344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a:t>Account for asset exchanges.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4"/>
          <p:cNvSpPr>
            <a:spLocks noGrp="1"/>
          </p:cNvSpPr>
          <p:nvPr>
            <p:ph type="title"/>
          </p:nvPr>
        </p:nvSpPr>
        <p:spPr>
          <a:xfrm>
            <a:off x="457200" y="533400"/>
            <a:ext cx="8229600" cy="1295400"/>
          </a:xfrm>
        </p:spPr>
        <p:txBody>
          <a:bodyPr/>
          <a:lstStyle/>
          <a:p>
            <a:pPr eaLnBrk="1" hangingPunct="1"/>
            <a:r>
              <a:rPr lang="en-US" altLang="en-US" b="1" dirty="0" smtClean="0">
                <a:ea typeface="ＭＳ Ｐゴシック" pitchFamily="-84" charset="-128"/>
                <a:cs typeface="Arial" charset="0"/>
              </a:rPr>
              <a:t>Exchange with Commercial Substance: A Loss</a:t>
            </a:r>
          </a:p>
        </p:txBody>
      </p:sp>
      <p:sp>
        <p:nvSpPr>
          <p:cNvPr id="9" name="TextBox 8"/>
          <p:cNvSpPr txBox="1">
            <a:spLocks noChangeArrowheads="1"/>
          </p:cNvSpPr>
          <p:nvPr/>
        </p:nvSpPr>
        <p:spPr bwMode="auto">
          <a:xfrm>
            <a:off x="217488" y="1905000"/>
            <a:ext cx="8763000" cy="1631216"/>
          </a:xfrm>
          <a:prstGeom prst="rect">
            <a:avLst/>
          </a:prstGeom>
          <a:solidFill>
            <a:schemeClr val="bg2">
              <a:lumMod val="75000"/>
            </a:schemeClr>
          </a:solidFill>
          <a:ln w="9525">
            <a:solidFill>
              <a:srgbClr val="BE4B48"/>
            </a:solidFill>
            <a:miter lim="800000"/>
            <a:headEnd/>
            <a:tailEnd/>
          </a:ln>
          <a:effectLst>
            <a:outerShdw dist="23000" dir="5400000" rotWithShape="0">
              <a:srgbClr val="808080">
                <a:alpha val="34998"/>
              </a:srgbClr>
            </a:outerShdw>
          </a:effectLst>
        </p:spPr>
        <p:txBody>
          <a:bodyPr wrap="square">
            <a:spAutoFit/>
          </a:bodyPr>
          <a:lstStyle/>
          <a:p>
            <a:pPr>
              <a:defRPr/>
            </a:pPr>
            <a:r>
              <a:rPr lang="en-US" sz="2000" dirty="0">
                <a:latin typeface="Calibri" pitchFamily="-84" charset="0"/>
              </a:rPr>
              <a:t>A company acquires $42,000 in new equipment. In exchange, the company pays $33,000 cash and trades in old equipment. The old equipment originally cost $36,000 and has accumulated depreciation of $20,000 (book value is $16,000). This exchange has commercial substance. The old equipment has a trade-in allowance of $9,000.</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D145355-2B45-4605-A47E-A826A3C68F26}" type="slidenum">
              <a:rPr lang="en-US" smtClean="0"/>
              <a:pPr>
                <a:defRPr/>
              </a:pPr>
              <a:t>69</a:t>
            </a:fld>
            <a:endParaRPr lang="en-US" dirty="0"/>
          </a:p>
        </p:txBody>
      </p:sp>
      <p:sp>
        <p:nvSpPr>
          <p:cNvPr id="8" name="Rounded Rectangle 7"/>
          <p:cNvSpPr/>
          <p:nvPr/>
        </p:nvSpPr>
        <p:spPr>
          <a:xfrm>
            <a:off x="7856" y="6477000"/>
            <a:ext cx="3344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a:t>Account for asset exchanges.</a:t>
            </a:r>
          </a:p>
        </p:txBody>
      </p:sp>
      <p:sp>
        <p:nvSpPr>
          <p:cNvPr id="10" name="TextBox 9"/>
          <p:cNvSpPr txBox="1"/>
          <p:nvPr/>
        </p:nvSpPr>
        <p:spPr>
          <a:xfrm>
            <a:off x="8226261" y="725269"/>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 10A.1</a:t>
            </a:r>
            <a:endParaRPr lang="en-US" sz="1600"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793648" y="3802499"/>
            <a:ext cx="7610679" cy="16928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flipH="1">
            <a:off x="6013450" y="4008438"/>
            <a:ext cx="533400" cy="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0243" name="Line 3"/>
          <p:cNvSpPr>
            <a:spLocks noChangeShapeType="1"/>
          </p:cNvSpPr>
          <p:nvPr/>
        </p:nvSpPr>
        <p:spPr bwMode="auto">
          <a:xfrm flipH="1" flipV="1">
            <a:off x="5562600" y="5105400"/>
            <a:ext cx="1066800" cy="5334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0244" name="Line 4"/>
          <p:cNvSpPr>
            <a:spLocks noChangeShapeType="1"/>
          </p:cNvSpPr>
          <p:nvPr/>
        </p:nvSpPr>
        <p:spPr bwMode="auto">
          <a:xfrm flipV="1">
            <a:off x="5486400" y="2667000"/>
            <a:ext cx="838200" cy="381000"/>
          </a:xfrm>
          <a:prstGeom prst="line">
            <a:avLst/>
          </a:prstGeom>
          <a:noFill/>
          <a:ln w="50800">
            <a:solidFill>
              <a:srgbClr val="FF0000"/>
            </a:solidFill>
            <a:round/>
            <a:headEnd type="triangle" w="med" len="med"/>
            <a:tailEn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0245" name="Line 5"/>
          <p:cNvSpPr>
            <a:spLocks noChangeShapeType="1"/>
          </p:cNvSpPr>
          <p:nvPr/>
        </p:nvSpPr>
        <p:spPr bwMode="auto">
          <a:xfrm>
            <a:off x="2133600" y="2514600"/>
            <a:ext cx="1371600" cy="6096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0246" name="Line 6"/>
          <p:cNvSpPr>
            <a:spLocks noChangeShapeType="1"/>
          </p:cNvSpPr>
          <p:nvPr/>
        </p:nvSpPr>
        <p:spPr bwMode="auto">
          <a:xfrm flipV="1">
            <a:off x="1905000" y="4267200"/>
            <a:ext cx="1219200" cy="6096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18791" name="Rectangle 7"/>
          <p:cNvSpPr>
            <a:spLocks noChangeArrowheads="1"/>
          </p:cNvSpPr>
          <p:nvPr/>
        </p:nvSpPr>
        <p:spPr bwMode="auto">
          <a:xfrm>
            <a:off x="863600" y="2182813"/>
            <a:ext cx="1319213" cy="828675"/>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Purchase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price</a:t>
            </a:r>
          </a:p>
        </p:txBody>
      </p:sp>
      <p:sp>
        <p:nvSpPr>
          <p:cNvPr id="118792" name="Rectangle 8"/>
          <p:cNvSpPr>
            <a:spLocks noChangeArrowheads="1"/>
          </p:cNvSpPr>
          <p:nvPr/>
        </p:nvSpPr>
        <p:spPr bwMode="auto">
          <a:xfrm>
            <a:off x="311150" y="4876800"/>
            <a:ext cx="2200275" cy="1197764"/>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square" lIns="90488" tIns="44450" rIns="90488" bIns="44450">
            <a:spAutoFit/>
          </a:bodyPr>
          <a:lstStyle/>
          <a:p>
            <a:pPr algn="ctr"/>
            <a:r>
              <a:rPr lang="en-US" altLang="en-US" sz="2400" dirty="0">
                <a:solidFill>
                  <a:srgbClr val="862110"/>
                </a:solidFill>
                <a:latin typeface="Calibri" pitchFamily="-84" charset="0"/>
              </a:rPr>
              <a:t>Installing,</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assembling, and</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testing</a:t>
            </a:r>
          </a:p>
        </p:txBody>
      </p:sp>
      <p:sp>
        <p:nvSpPr>
          <p:cNvPr id="118793" name="Rectangle 9"/>
          <p:cNvSpPr>
            <a:spLocks noChangeArrowheads="1"/>
          </p:cNvSpPr>
          <p:nvPr/>
        </p:nvSpPr>
        <p:spPr bwMode="auto">
          <a:xfrm>
            <a:off x="6357938" y="5192713"/>
            <a:ext cx="2143125" cy="828675"/>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Insurance while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in transit</a:t>
            </a:r>
          </a:p>
        </p:txBody>
      </p:sp>
      <p:sp>
        <p:nvSpPr>
          <p:cNvPr id="118794" name="Rectangle 10"/>
          <p:cNvSpPr>
            <a:spLocks noChangeArrowheads="1"/>
          </p:cNvSpPr>
          <p:nvPr/>
        </p:nvSpPr>
        <p:spPr bwMode="auto">
          <a:xfrm>
            <a:off x="6218238" y="2411413"/>
            <a:ext cx="852487" cy="458787"/>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Taxes</a:t>
            </a:r>
          </a:p>
        </p:txBody>
      </p:sp>
      <p:sp>
        <p:nvSpPr>
          <p:cNvPr id="118795" name="Rectangle 11"/>
          <p:cNvSpPr>
            <a:spLocks noChangeArrowheads="1"/>
          </p:cNvSpPr>
          <p:nvPr/>
        </p:nvSpPr>
        <p:spPr bwMode="auto">
          <a:xfrm>
            <a:off x="6572250" y="3592513"/>
            <a:ext cx="2017713" cy="828675"/>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Transportation</a:t>
            </a:r>
          </a:p>
          <a:p>
            <a:pPr algn="ctr"/>
            <a:r>
              <a:rPr lang="en-US" altLang="en-US" sz="2400" dirty="0">
                <a:solidFill>
                  <a:srgbClr val="862110"/>
                </a:solidFill>
                <a:latin typeface="Calibri" pitchFamily="-84" charset="0"/>
              </a:rPr>
              <a:t>charges</a:t>
            </a:r>
          </a:p>
        </p:txBody>
      </p:sp>
      <p:sp>
        <p:nvSpPr>
          <p:cNvPr id="118796" name="Rectangle 12"/>
          <p:cNvSpPr>
            <a:spLocks noGrp="1" noChangeArrowheads="1"/>
          </p:cNvSpPr>
          <p:nvPr>
            <p:ph type="title"/>
          </p:nvPr>
        </p:nvSpPr>
        <p:spPr>
          <a:xfrm>
            <a:off x="457200" y="457200"/>
            <a:ext cx="8229600" cy="1219200"/>
          </a:xfrm>
        </p:spPr>
        <p:txBody>
          <a:bodyPr/>
          <a:lstStyle/>
          <a:p>
            <a:pPr eaLnBrk="1" hangingPunct="1"/>
            <a:r>
              <a:rPr lang="en-US" altLang="en-US" b="1" dirty="0" smtClean="0">
                <a:ea typeface="ＭＳ Ｐゴシック" pitchFamily="-84" charset="-128"/>
                <a:cs typeface="Arial" charset="0"/>
              </a:rPr>
              <a:t>Machinery and Equipment</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Slide Number Placeholder 15"/>
          <p:cNvSpPr>
            <a:spLocks noGrp="1"/>
          </p:cNvSpPr>
          <p:nvPr>
            <p:ph type="sldNum" sz="quarter" idx="12"/>
          </p:nvPr>
        </p:nvSpPr>
        <p:spPr/>
        <p:txBody>
          <a:bodyPr/>
          <a:lstStyle/>
          <a:p>
            <a:pPr>
              <a:defRPr/>
            </a:pPr>
            <a:fld id="{0D145355-2B45-4605-A47E-A826A3C68F26}" type="slidenum">
              <a:rPr lang="en-US" smtClean="0"/>
              <a:pPr>
                <a:defRPr/>
              </a:pPr>
              <a:t>7</a:t>
            </a:fld>
            <a:endParaRPr lang="en-US" dirty="0"/>
          </a:p>
        </p:txBody>
      </p:sp>
      <p:sp>
        <p:nvSpPr>
          <p:cNvPr id="17" name="Oval 16"/>
          <p:cNvSpPr/>
          <p:nvPr/>
        </p:nvSpPr>
        <p:spPr>
          <a:xfrm>
            <a:off x="3124200" y="2853267"/>
            <a:ext cx="2971800" cy="2937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Machinery and Equipment</a:t>
            </a:r>
            <a:endParaRPr lang="en-US" sz="2800" b="1" dirty="0">
              <a:solidFill>
                <a:srgbClr val="FF0000"/>
              </a:solidFill>
            </a:endParaRPr>
          </a:p>
        </p:txBody>
      </p:sp>
      <p:sp>
        <p:nvSpPr>
          <p:cNvPr id="18" name="Rounded Rectangle 17"/>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cost principle for computing the cost of plant assets.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4"/>
          <p:cNvSpPr>
            <a:spLocks noGrp="1"/>
          </p:cNvSpPr>
          <p:nvPr>
            <p:ph type="title"/>
          </p:nvPr>
        </p:nvSpPr>
        <p:spPr>
          <a:xfrm>
            <a:off x="457200" y="539292"/>
            <a:ext cx="8153400" cy="910046"/>
          </a:xfrm>
        </p:spPr>
        <p:txBody>
          <a:bodyPr/>
          <a:lstStyle/>
          <a:p>
            <a:pPr eaLnBrk="1" hangingPunct="1"/>
            <a:r>
              <a:rPr lang="en-US" altLang="en-US" sz="3200" b="1" dirty="0" smtClean="0">
                <a:ea typeface="ＭＳ Ｐゴシック" pitchFamily="-84" charset="-128"/>
                <a:cs typeface="Arial" charset="0"/>
              </a:rPr>
              <a:t>Exchange with Commercial Substance: A Loss</a:t>
            </a:r>
          </a:p>
        </p:txBody>
      </p:sp>
      <p:sp>
        <p:nvSpPr>
          <p:cNvPr id="9" name="TextBox 8"/>
          <p:cNvSpPr txBox="1">
            <a:spLocks noChangeArrowheads="1"/>
          </p:cNvSpPr>
          <p:nvPr/>
        </p:nvSpPr>
        <p:spPr bwMode="auto">
          <a:xfrm>
            <a:off x="304800" y="1814463"/>
            <a:ext cx="8610600" cy="2308324"/>
          </a:xfrm>
          <a:prstGeom prst="rect">
            <a:avLst/>
          </a:prstGeom>
          <a:solidFill>
            <a:schemeClr val="bg2">
              <a:lumMod val="75000"/>
            </a:schemeClr>
          </a:solidFill>
          <a:ln w="9525">
            <a:solidFill>
              <a:srgbClr val="BE4B48"/>
            </a:solidFill>
            <a:miter lim="800000"/>
            <a:headEnd/>
            <a:tailEnd/>
          </a:ln>
          <a:effectLst>
            <a:outerShdw dist="23000" dir="5400000" rotWithShape="0">
              <a:srgbClr val="808080">
                <a:alpha val="34998"/>
              </a:srgbClr>
            </a:outerShdw>
          </a:effectLst>
        </p:spPr>
        <p:txBody>
          <a:bodyPr wrap="square">
            <a:spAutoFit/>
          </a:bodyPr>
          <a:lstStyle/>
          <a:p>
            <a:pPr>
              <a:defRPr/>
            </a:pPr>
            <a:r>
              <a:rPr lang="en-US" sz="2400" dirty="0">
                <a:solidFill>
                  <a:srgbClr val="000000"/>
                </a:solidFill>
                <a:latin typeface="Calibri" pitchFamily="-84" charset="0"/>
              </a:rPr>
              <a:t>A company acquires $42,000 in new equipment. In exchange, the company pays $33,000 cash and trades in old equipment. The old equipment originally cost $36,000 and has accumulated depreciation of $20,000 (book value is $16,000). This exchange has commercial substance. The old equipment has a trade-in allowance of $9,000.</a:t>
            </a:r>
          </a:p>
        </p:txBody>
      </p:sp>
      <p:pic>
        <p:nvPicPr>
          <p:cNvPr id="104454" name="Picture 11" descr="Chapter 10 Journal entry for loss on exchange.png"/>
          <p:cNvPicPr>
            <a:picLocks noChangeAspect="1"/>
          </p:cNvPicPr>
          <p:nvPr/>
        </p:nvPicPr>
        <p:blipFill>
          <a:blip r:embed="rId3" cstate="print"/>
          <a:srcRect/>
          <a:stretch>
            <a:fillRect/>
          </a:stretch>
        </p:blipFill>
        <p:spPr bwMode="auto">
          <a:xfrm>
            <a:off x="304800" y="4222750"/>
            <a:ext cx="8610600" cy="2133600"/>
          </a:xfrm>
          <a:prstGeom prst="rect">
            <a:avLst/>
          </a:prstGeom>
          <a:noFill/>
          <a:ln w="9525">
            <a:solidFill>
              <a:schemeClr val="tx1"/>
            </a:solid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D145355-2B45-4605-A47E-A826A3C68F26}" type="slidenum">
              <a:rPr lang="en-US" smtClean="0"/>
              <a:pPr>
                <a:defRPr/>
              </a:pPr>
              <a:t>70</a:t>
            </a:fld>
            <a:endParaRPr lang="en-US" dirty="0"/>
          </a:p>
        </p:txBody>
      </p:sp>
      <p:sp>
        <p:nvSpPr>
          <p:cNvPr id="8" name="Rounded Rectangle 7"/>
          <p:cNvSpPr/>
          <p:nvPr/>
        </p:nvSpPr>
        <p:spPr>
          <a:xfrm>
            <a:off x="7856" y="6477000"/>
            <a:ext cx="3344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a:t>Account for asset exchanges.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3000"/>
                                  </p:stCondLst>
                                  <p:childTnLst>
                                    <p:set>
                                      <p:cBhvr>
                                        <p:cTn id="6" dur="1" fill="hold">
                                          <p:stCondLst>
                                            <p:cond delay="0"/>
                                          </p:stCondLst>
                                        </p:cTn>
                                        <p:tgtEl>
                                          <p:spTgt spid="104454"/>
                                        </p:tgtEl>
                                        <p:attrNameLst>
                                          <p:attrName>style.visibility</p:attrName>
                                        </p:attrNameLst>
                                      </p:cBhvr>
                                      <p:to>
                                        <p:strVal val="visible"/>
                                      </p:to>
                                    </p:set>
                                    <p:animEffect transition="in" filter="wipe(left)">
                                      <p:cBhvr>
                                        <p:cTn id="7" dur="10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4"/>
          <p:cNvSpPr>
            <a:spLocks noGrp="1"/>
          </p:cNvSpPr>
          <p:nvPr>
            <p:ph type="title"/>
          </p:nvPr>
        </p:nvSpPr>
        <p:spPr>
          <a:xfrm>
            <a:off x="457200" y="429173"/>
            <a:ext cx="8229600" cy="866227"/>
          </a:xfrm>
        </p:spPr>
        <p:txBody>
          <a:bodyPr/>
          <a:lstStyle/>
          <a:p>
            <a:pPr eaLnBrk="1" hangingPunct="1"/>
            <a:r>
              <a:rPr lang="en-US" altLang="en-US" sz="3200" b="1" dirty="0" smtClean="0">
                <a:ea typeface="ＭＳ Ｐゴシック" pitchFamily="-84" charset="-128"/>
                <a:cs typeface="Arial" charset="0"/>
              </a:rPr>
              <a:t>Exchange With Commercial Substance: A Gain</a:t>
            </a:r>
          </a:p>
        </p:txBody>
      </p:sp>
      <p:sp>
        <p:nvSpPr>
          <p:cNvPr id="9" name="TextBox 8"/>
          <p:cNvSpPr txBox="1">
            <a:spLocks noChangeArrowheads="1"/>
          </p:cNvSpPr>
          <p:nvPr/>
        </p:nvSpPr>
        <p:spPr bwMode="auto">
          <a:xfrm>
            <a:off x="239713" y="1542011"/>
            <a:ext cx="8664575" cy="830997"/>
          </a:xfrm>
          <a:prstGeom prst="rect">
            <a:avLst/>
          </a:prstGeom>
          <a:solidFill>
            <a:schemeClr val="bg2">
              <a:lumMod val="75000"/>
            </a:schemeClr>
          </a:solidFill>
          <a:ln w="9525">
            <a:solidFill>
              <a:srgbClr val="BE4B48"/>
            </a:solidFill>
            <a:miter lim="800000"/>
            <a:headEnd/>
            <a:tailEnd/>
          </a:ln>
          <a:effectLst>
            <a:outerShdw dist="23000" dir="5400000" rotWithShape="0">
              <a:srgbClr val="808080">
                <a:alpha val="34998"/>
              </a:srgbClr>
            </a:outerShdw>
          </a:effectLst>
        </p:spPr>
        <p:txBody>
          <a:bodyPr wrap="square">
            <a:spAutoFit/>
          </a:bodyPr>
          <a:lstStyle/>
          <a:p>
            <a:pPr>
              <a:defRPr/>
            </a:pPr>
            <a:r>
              <a:rPr lang="en-US" sz="2400" dirty="0">
                <a:solidFill>
                  <a:srgbClr val="000000"/>
                </a:solidFill>
                <a:latin typeface="Calibri" pitchFamily="-84" charset="0"/>
              </a:rPr>
              <a:t>Let’s assume the same facts as on the previous screen except that the </a:t>
            </a:r>
            <a:r>
              <a:rPr lang="en-US" sz="2400" dirty="0" smtClean="0">
                <a:solidFill>
                  <a:srgbClr val="000000"/>
                </a:solidFill>
                <a:latin typeface="Calibri" pitchFamily="-84" charset="0"/>
              </a:rPr>
              <a:t>company pays $23,000 cash with the trade-in.</a:t>
            </a:r>
            <a:endParaRPr lang="en-US" sz="2400" dirty="0">
              <a:solidFill>
                <a:srgbClr val="000000"/>
              </a:solidFill>
              <a:latin typeface="Calibri" pitchFamily="-84"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D145355-2B45-4605-A47E-A826A3C68F26}" type="slidenum">
              <a:rPr lang="en-US" smtClean="0"/>
              <a:pPr>
                <a:defRPr/>
              </a:pPr>
              <a:t>71</a:t>
            </a:fld>
            <a:endParaRPr lang="en-US" dirty="0"/>
          </a:p>
        </p:txBody>
      </p:sp>
      <p:sp>
        <p:nvSpPr>
          <p:cNvPr id="8" name="Rounded Rectangle 7"/>
          <p:cNvSpPr/>
          <p:nvPr/>
        </p:nvSpPr>
        <p:spPr>
          <a:xfrm>
            <a:off x="7856" y="6477000"/>
            <a:ext cx="3344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a:t>Account for asset exchanges.</a:t>
            </a:r>
          </a:p>
        </p:txBody>
      </p:sp>
      <p:pic>
        <p:nvPicPr>
          <p:cNvPr id="3" name="Picture 2"/>
          <p:cNvPicPr>
            <a:picLocks noChangeAspect="1"/>
          </p:cNvPicPr>
          <p:nvPr/>
        </p:nvPicPr>
        <p:blipFill>
          <a:blip r:embed="rId3"/>
          <a:stretch>
            <a:fillRect/>
          </a:stretch>
        </p:blipFill>
        <p:spPr>
          <a:xfrm>
            <a:off x="430192" y="2732392"/>
            <a:ext cx="8178361" cy="190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Box 178"/>
          <p:cNvSpPr txBox="1"/>
          <p:nvPr/>
        </p:nvSpPr>
        <p:spPr>
          <a:xfrm>
            <a:off x="4952949" y="1585734"/>
            <a:ext cx="3429051" cy="1200329"/>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Proxima Nova" panose="02000506030000020004" pitchFamily="50" charset="0"/>
                <a:cs typeface="+mn-cs"/>
              </a:rPr>
              <a:t>Per </a:t>
            </a:r>
            <a:r>
              <a:rPr lang="en-US" i="1" dirty="0">
                <a:solidFill>
                  <a:prstClr val="black"/>
                </a:solidFill>
                <a:latin typeface="Proxima Nova" panose="02000506030000020004" pitchFamily="50" charset="0"/>
                <a:cs typeface="+mn-cs"/>
              </a:rPr>
              <a:t>SFAS 153, </a:t>
            </a:r>
            <a:r>
              <a:rPr lang="en-US" dirty="0">
                <a:solidFill>
                  <a:prstClr val="black"/>
                </a:solidFill>
                <a:latin typeface="Proxima Nova" panose="02000506030000020004" pitchFamily="50" charset="0"/>
                <a:cs typeface="+mn-cs"/>
              </a:rPr>
              <a:t>commercial substance implies that it alters the company’s future cash flows.</a:t>
            </a:r>
          </a:p>
        </p:txBody>
      </p:sp>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Rectangle 5"/>
          <p:cNvSpPr>
            <a:spLocks noChangeArrowheads="1"/>
          </p:cNvSpPr>
          <p:nvPr/>
        </p:nvSpPr>
        <p:spPr bwMode="auto">
          <a:xfrm>
            <a:off x="630238" y="3397250"/>
            <a:ext cx="7883525" cy="2190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9" name="Rectangle 7"/>
          <p:cNvSpPr>
            <a:spLocks noChangeArrowheads="1"/>
          </p:cNvSpPr>
          <p:nvPr/>
        </p:nvSpPr>
        <p:spPr bwMode="auto">
          <a:xfrm>
            <a:off x="668338" y="575746"/>
            <a:ext cx="74294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A company acquires $45,000 in new web servers.  In exchange, the company trades in old web servers along</a:t>
            </a:r>
            <a:endParaRPr lang="en-US" altLang="en-US" dirty="0">
              <a:solidFill>
                <a:prstClr val="black"/>
              </a:solidFill>
              <a:latin typeface="Proxima Nova" panose="02000506030000020004" pitchFamily="50" charset="0"/>
              <a:cs typeface="+mn-cs"/>
            </a:endParaRPr>
          </a:p>
        </p:txBody>
      </p:sp>
      <p:sp>
        <p:nvSpPr>
          <p:cNvPr id="10" name="Rectangle 8"/>
          <p:cNvSpPr>
            <a:spLocks noChangeArrowheads="1"/>
          </p:cNvSpPr>
          <p:nvPr/>
        </p:nvSpPr>
        <p:spPr bwMode="auto">
          <a:xfrm>
            <a:off x="668338" y="766246"/>
            <a:ext cx="74688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with a cash payment.  The old servers originally cost $30,000 and had accumulated depreciation of $23,400 at</a:t>
            </a:r>
            <a:endParaRPr lang="en-US" altLang="en-US" dirty="0">
              <a:solidFill>
                <a:prstClr val="black"/>
              </a:solidFill>
              <a:latin typeface="Proxima Nova" panose="02000506030000020004" pitchFamily="50" charset="0"/>
              <a:cs typeface="+mn-cs"/>
            </a:endParaRPr>
          </a:p>
        </p:txBody>
      </p:sp>
      <p:sp>
        <p:nvSpPr>
          <p:cNvPr id="11" name="Rectangle 9"/>
          <p:cNvSpPr>
            <a:spLocks noChangeArrowheads="1"/>
          </p:cNvSpPr>
          <p:nvPr/>
        </p:nvSpPr>
        <p:spPr bwMode="auto">
          <a:xfrm>
            <a:off x="668338" y="958334"/>
            <a:ext cx="776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the time of the trade.  Prepare entries to record the trade under two different assumptions where (a) the exchange</a:t>
            </a:r>
            <a:endParaRPr lang="en-US" altLang="en-US" dirty="0">
              <a:solidFill>
                <a:prstClr val="black"/>
              </a:solidFill>
              <a:latin typeface="Proxima Nova" panose="02000506030000020004" pitchFamily="50" charset="0"/>
              <a:cs typeface="+mn-cs"/>
            </a:endParaRPr>
          </a:p>
        </p:txBody>
      </p:sp>
      <p:sp>
        <p:nvSpPr>
          <p:cNvPr id="12" name="Rectangle 10"/>
          <p:cNvSpPr>
            <a:spLocks noChangeArrowheads="1"/>
          </p:cNvSpPr>
          <p:nvPr/>
        </p:nvSpPr>
        <p:spPr bwMode="auto">
          <a:xfrm>
            <a:off x="668338" y="1148834"/>
            <a:ext cx="74331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has commercial substance and the old servers have a trade-in allowance of $3,000 and  (b) the exchange has </a:t>
            </a:r>
            <a:endParaRPr lang="en-US" altLang="en-US" dirty="0">
              <a:solidFill>
                <a:prstClr val="black"/>
              </a:solidFill>
              <a:latin typeface="Proxima Nova" panose="02000506030000020004" pitchFamily="50" charset="0"/>
              <a:cs typeface="+mn-cs"/>
            </a:endParaRPr>
          </a:p>
        </p:txBody>
      </p:sp>
      <p:sp>
        <p:nvSpPr>
          <p:cNvPr id="13" name="Rectangle 11"/>
          <p:cNvSpPr>
            <a:spLocks noChangeArrowheads="1"/>
          </p:cNvSpPr>
          <p:nvPr/>
        </p:nvSpPr>
        <p:spPr bwMode="auto">
          <a:xfrm>
            <a:off x="668338" y="1339334"/>
            <a:ext cx="53892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commercial substance and the old servers have a trade-in allowance of $7,000.</a:t>
            </a:r>
            <a:endParaRPr lang="en-US" altLang="en-US" dirty="0">
              <a:solidFill>
                <a:prstClr val="black"/>
              </a:solidFill>
              <a:latin typeface="Proxima Nova" panose="02000506030000020004" pitchFamily="50" charset="0"/>
              <a:cs typeface="+mn-cs"/>
            </a:endParaRPr>
          </a:p>
        </p:txBody>
      </p:sp>
      <p:sp>
        <p:nvSpPr>
          <p:cNvPr id="14" name="Rectangle 12"/>
          <p:cNvSpPr>
            <a:spLocks noChangeArrowheads="1"/>
          </p:cNvSpPr>
          <p:nvPr/>
        </p:nvSpPr>
        <p:spPr bwMode="auto">
          <a:xfrm>
            <a:off x="839788" y="1851025"/>
            <a:ext cx="1532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Cost of old equipment</a:t>
            </a:r>
            <a:endParaRPr lang="en-US" altLang="en-US" dirty="0">
              <a:solidFill>
                <a:prstClr val="black"/>
              </a:solidFill>
              <a:latin typeface="Proxima Nova" panose="02000506030000020004" pitchFamily="50" charset="0"/>
              <a:cs typeface="+mn-cs"/>
            </a:endParaRPr>
          </a:p>
        </p:txBody>
      </p:sp>
      <p:sp>
        <p:nvSpPr>
          <p:cNvPr id="15" name="Rectangle 13"/>
          <p:cNvSpPr>
            <a:spLocks noChangeArrowheads="1"/>
          </p:cNvSpPr>
          <p:nvPr/>
        </p:nvSpPr>
        <p:spPr bwMode="auto">
          <a:xfrm>
            <a:off x="3402013" y="1851025"/>
            <a:ext cx="5899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$30,000</a:t>
            </a:r>
            <a:endParaRPr lang="en-US" altLang="en-US">
              <a:solidFill>
                <a:prstClr val="black"/>
              </a:solidFill>
              <a:latin typeface="Proxima Nova" panose="02000506030000020004" pitchFamily="50" charset="0"/>
              <a:cs typeface="+mn-cs"/>
            </a:endParaRPr>
          </a:p>
        </p:txBody>
      </p:sp>
      <p:sp>
        <p:nvSpPr>
          <p:cNvPr id="16" name="Rectangle 14"/>
          <p:cNvSpPr>
            <a:spLocks noChangeArrowheads="1"/>
          </p:cNvSpPr>
          <p:nvPr/>
        </p:nvSpPr>
        <p:spPr bwMode="auto">
          <a:xfrm>
            <a:off x="839788" y="2041525"/>
            <a:ext cx="18065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Accumulated depreciation </a:t>
            </a:r>
            <a:endParaRPr lang="en-US" altLang="en-US" dirty="0">
              <a:solidFill>
                <a:prstClr val="black"/>
              </a:solidFill>
              <a:latin typeface="Proxima Nova" panose="02000506030000020004" pitchFamily="50" charset="0"/>
              <a:cs typeface="+mn-cs"/>
            </a:endParaRPr>
          </a:p>
        </p:txBody>
      </p:sp>
      <p:sp>
        <p:nvSpPr>
          <p:cNvPr id="17" name="Rectangle 15"/>
          <p:cNvSpPr>
            <a:spLocks noChangeArrowheads="1"/>
          </p:cNvSpPr>
          <p:nvPr/>
        </p:nvSpPr>
        <p:spPr bwMode="auto">
          <a:xfrm>
            <a:off x="3440113" y="2041525"/>
            <a:ext cx="5626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(23,400)</a:t>
            </a:r>
            <a:endParaRPr lang="en-US" altLang="en-US">
              <a:solidFill>
                <a:prstClr val="black"/>
              </a:solidFill>
              <a:latin typeface="Proxima Nova" panose="02000506030000020004" pitchFamily="50" charset="0"/>
              <a:cs typeface="+mn-cs"/>
            </a:endParaRPr>
          </a:p>
        </p:txBody>
      </p:sp>
      <p:sp>
        <p:nvSpPr>
          <p:cNvPr id="18" name="Rectangle 16"/>
          <p:cNvSpPr>
            <a:spLocks noChangeArrowheads="1"/>
          </p:cNvSpPr>
          <p:nvPr/>
        </p:nvSpPr>
        <p:spPr bwMode="auto">
          <a:xfrm>
            <a:off x="839788" y="2232025"/>
            <a:ext cx="19781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Book value of old equipment</a:t>
            </a:r>
            <a:endParaRPr lang="en-US" altLang="en-US" dirty="0">
              <a:solidFill>
                <a:prstClr val="black"/>
              </a:solidFill>
              <a:latin typeface="Proxima Nova" panose="02000506030000020004" pitchFamily="50" charset="0"/>
              <a:cs typeface="+mn-cs"/>
            </a:endParaRPr>
          </a:p>
        </p:txBody>
      </p:sp>
      <p:sp>
        <p:nvSpPr>
          <p:cNvPr id="19" name="Rectangle 17"/>
          <p:cNvSpPr>
            <a:spLocks noChangeArrowheads="1"/>
          </p:cNvSpPr>
          <p:nvPr/>
        </p:nvSpPr>
        <p:spPr bwMode="auto">
          <a:xfrm>
            <a:off x="3487738" y="2232025"/>
            <a:ext cx="4985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$6,600</a:t>
            </a:r>
            <a:endParaRPr lang="en-US" altLang="en-US">
              <a:solidFill>
                <a:prstClr val="black"/>
              </a:solidFill>
              <a:latin typeface="Proxima Nova" panose="02000506030000020004" pitchFamily="50" charset="0"/>
              <a:cs typeface="+mn-cs"/>
            </a:endParaRPr>
          </a:p>
        </p:txBody>
      </p:sp>
      <p:sp>
        <p:nvSpPr>
          <p:cNvPr id="20" name="Rectangle 18"/>
          <p:cNvSpPr>
            <a:spLocks noChangeArrowheads="1"/>
          </p:cNvSpPr>
          <p:nvPr/>
        </p:nvSpPr>
        <p:spPr bwMode="auto">
          <a:xfrm>
            <a:off x="839788" y="2672834"/>
            <a:ext cx="13256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Trade-in allowance </a:t>
            </a:r>
            <a:endParaRPr lang="en-US" altLang="en-US">
              <a:solidFill>
                <a:prstClr val="black"/>
              </a:solidFill>
              <a:latin typeface="Proxima Nova" panose="02000506030000020004" pitchFamily="50" charset="0"/>
              <a:cs typeface="+mn-cs"/>
            </a:endParaRPr>
          </a:p>
        </p:txBody>
      </p:sp>
      <p:sp>
        <p:nvSpPr>
          <p:cNvPr id="21" name="Rectangle 19"/>
          <p:cNvSpPr>
            <a:spLocks noChangeArrowheads="1"/>
          </p:cNvSpPr>
          <p:nvPr/>
        </p:nvSpPr>
        <p:spPr bwMode="auto">
          <a:xfrm>
            <a:off x="3487738" y="2672834"/>
            <a:ext cx="4953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$3,000</a:t>
            </a:r>
            <a:endParaRPr lang="en-US" altLang="en-US">
              <a:solidFill>
                <a:prstClr val="black"/>
              </a:solidFill>
              <a:latin typeface="Proxima Nova" panose="02000506030000020004" pitchFamily="50" charset="0"/>
              <a:cs typeface="+mn-cs"/>
            </a:endParaRPr>
          </a:p>
        </p:txBody>
      </p:sp>
      <p:sp>
        <p:nvSpPr>
          <p:cNvPr id="22" name="Rectangle 20"/>
          <p:cNvSpPr>
            <a:spLocks noChangeArrowheads="1"/>
          </p:cNvSpPr>
          <p:nvPr/>
        </p:nvSpPr>
        <p:spPr bwMode="auto">
          <a:xfrm>
            <a:off x="839788" y="2863334"/>
            <a:ext cx="12295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Loss on exchange</a:t>
            </a:r>
            <a:endParaRPr lang="en-US" altLang="en-US">
              <a:solidFill>
                <a:prstClr val="black"/>
              </a:solidFill>
              <a:latin typeface="Proxima Nova" panose="02000506030000020004" pitchFamily="50" charset="0"/>
              <a:cs typeface="+mn-cs"/>
            </a:endParaRPr>
          </a:p>
        </p:txBody>
      </p:sp>
      <p:sp>
        <p:nvSpPr>
          <p:cNvPr id="23" name="Rectangle 21"/>
          <p:cNvSpPr>
            <a:spLocks noChangeArrowheads="1"/>
          </p:cNvSpPr>
          <p:nvPr/>
        </p:nvSpPr>
        <p:spPr bwMode="auto">
          <a:xfrm>
            <a:off x="3487738" y="2863334"/>
            <a:ext cx="4921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$3,600</a:t>
            </a:r>
            <a:endParaRPr lang="en-US" altLang="en-US">
              <a:solidFill>
                <a:prstClr val="black"/>
              </a:solidFill>
              <a:latin typeface="Proxima Nova" panose="02000506030000020004" pitchFamily="50" charset="0"/>
              <a:cs typeface="+mn-cs"/>
            </a:endParaRPr>
          </a:p>
        </p:txBody>
      </p:sp>
      <p:sp>
        <p:nvSpPr>
          <p:cNvPr id="24" name="Rectangle 22"/>
          <p:cNvSpPr>
            <a:spLocks noChangeArrowheads="1"/>
          </p:cNvSpPr>
          <p:nvPr/>
        </p:nvSpPr>
        <p:spPr bwMode="auto">
          <a:xfrm>
            <a:off x="5005387" y="2863334"/>
            <a:ext cx="15677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Loss to be recognized?</a:t>
            </a:r>
            <a:endParaRPr lang="en-US" altLang="en-US" dirty="0">
              <a:solidFill>
                <a:prstClr val="black"/>
              </a:solidFill>
              <a:latin typeface="Proxima Nova" panose="02000506030000020004" pitchFamily="50" charset="0"/>
              <a:cs typeface="+mn-cs"/>
            </a:endParaRPr>
          </a:p>
        </p:txBody>
      </p:sp>
      <p:sp>
        <p:nvSpPr>
          <p:cNvPr id="25" name="Rectangle 23"/>
          <p:cNvSpPr>
            <a:spLocks noChangeArrowheads="1"/>
          </p:cNvSpPr>
          <p:nvPr/>
        </p:nvSpPr>
        <p:spPr bwMode="auto">
          <a:xfrm>
            <a:off x="6842126" y="286333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Yes</a:t>
            </a:r>
            <a:endParaRPr lang="en-US" altLang="en-US" dirty="0">
              <a:solidFill>
                <a:prstClr val="black"/>
              </a:solidFill>
              <a:latin typeface="Proxima Nova" panose="02000506030000020004" pitchFamily="50" charset="0"/>
              <a:cs typeface="+mn-cs"/>
            </a:endParaRPr>
          </a:p>
        </p:txBody>
      </p:sp>
      <p:sp>
        <p:nvSpPr>
          <p:cNvPr id="26" name="Rectangle 24"/>
          <p:cNvSpPr>
            <a:spLocks noChangeArrowheads="1"/>
          </p:cNvSpPr>
          <p:nvPr/>
        </p:nvSpPr>
        <p:spPr bwMode="auto">
          <a:xfrm>
            <a:off x="839788" y="3206750"/>
            <a:ext cx="1968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With Commercial Substance</a:t>
            </a:r>
            <a:endParaRPr lang="en-US" altLang="en-US">
              <a:solidFill>
                <a:prstClr val="black"/>
              </a:solidFill>
              <a:latin typeface="Proxima Nova" panose="02000506030000020004" pitchFamily="50" charset="0"/>
              <a:cs typeface="+mn-cs"/>
            </a:endParaRPr>
          </a:p>
        </p:txBody>
      </p:sp>
      <p:sp>
        <p:nvSpPr>
          <p:cNvPr id="27" name="Rectangle 25"/>
          <p:cNvSpPr>
            <a:spLocks noChangeArrowheads="1"/>
          </p:cNvSpPr>
          <p:nvPr/>
        </p:nvSpPr>
        <p:spPr bwMode="auto">
          <a:xfrm>
            <a:off x="6640513" y="3416300"/>
            <a:ext cx="3751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Debit</a:t>
            </a:r>
            <a:endParaRPr lang="en-US" altLang="en-US">
              <a:solidFill>
                <a:prstClr val="black"/>
              </a:solidFill>
              <a:latin typeface="Proxima Nova" panose="02000506030000020004" pitchFamily="50" charset="0"/>
              <a:cs typeface="+mn-cs"/>
            </a:endParaRPr>
          </a:p>
        </p:txBody>
      </p:sp>
      <p:sp>
        <p:nvSpPr>
          <p:cNvPr id="28" name="Rectangle 26"/>
          <p:cNvSpPr>
            <a:spLocks noChangeArrowheads="1"/>
          </p:cNvSpPr>
          <p:nvPr/>
        </p:nvSpPr>
        <p:spPr bwMode="auto">
          <a:xfrm>
            <a:off x="7729538" y="3416300"/>
            <a:ext cx="4263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Credit</a:t>
            </a:r>
            <a:endParaRPr lang="en-US" altLang="en-US">
              <a:solidFill>
                <a:prstClr val="black"/>
              </a:solidFill>
              <a:latin typeface="Proxima Nova" panose="02000506030000020004" pitchFamily="50" charset="0"/>
              <a:cs typeface="+mn-cs"/>
            </a:endParaRPr>
          </a:p>
        </p:txBody>
      </p:sp>
      <p:sp>
        <p:nvSpPr>
          <p:cNvPr id="29" name="Rectangle 27"/>
          <p:cNvSpPr>
            <a:spLocks noChangeArrowheads="1"/>
          </p:cNvSpPr>
          <p:nvPr/>
        </p:nvSpPr>
        <p:spPr bwMode="auto">
          <a:xfrm>
            <a:off x="6842126" y="3625850"/>
            <a:ext cx="4969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45,000</a:t>
            </a:r>
            <a:endParaRPr lang="en-US" altLang="en-US">
              <a:solidFill>
                <a:prstClr val="black"/>
              </a:solidFill>
              <a:latin typeface="Proxima Nova" panose="02000506030000020004" pitchFamily="50" charset="0"/>
              <a:cs typeface="+mn-cs"/>
            </a:endParaRPr>
          </a:p>
        </p:txBody>
      </p:sp>
      <p:sp>
        <p:nvSpPr>
          <p:cNvPr id="30" name="Rectangle 28"/>
          <p:cNvSpPr>
            <a:spLocks noChangeArrowheads="1"/>
          </p:cNvSpPr>
          <p:nvPr/>
        </p:nvSpPr>
        <p:spPr bwMode="auto">
          <a:xfrm>
            <a:off x="6842126" y="3816350"/>
            <a:ext cx="4857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23,400</a:t>
            </a:r>
            <a:endParaRPr lang="en-US" altLang="en-US">
              <a:solidFill>
                <a:prstClr val="black"/>
              </a:solidFill>
              <a:latin typeface="Proxima Nova" panose="02000506030000020004" pitchFamily="50" charset="0"/>
              <a:cs typeface="+mn-cs"/>
            </a:endParaRPr>
          </a:p>
        </p:txBody>
      </p:sp>
      <p:sp>
        <p:nvSpPr>
          <p:cNvPr id="224" name="Rectangle 29"/>
          <p:cNvSpPr>
            <a:spLocks noChangeArrowheads="1"/>
          </p:cNvSpPr>
          <p:nvPr/>
        </p:nvSpPr>
        <p:spPr bwMode="auto">
          <a:xfrm>
            <a:off x="6927851" y="4008438"/>
            <a:ext cx="4007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3,600</a:t>
            </a:r>
            <a:endParaRPr lang="en-US" altLang="en-US">
              <a:solidFill>
                <a:prstClr val="black"/>
              </a:solidFill>
              <a:latin typeface="Proxima Nova" panose="02000506030000020004" pitchFamily="50" charset="0"/>
              <a:cs typeface="+mn-cs"/>
            </a:endParaRPr>
          </a:p>
        </p:txBody>
      </p:sp>
      <p:sp>
        <p:nvSpPr>
          <p:cNvPr id="225" name="Rectangle 30"/>
          <p:cNvSpPr>
            <a:spLocks noChangeArrowheads="1"/>
          </p:cNvSpPr>
          <p:nvPr/>
        </p:nvSpPr>
        <p:spPr bwMode="auto">
          <a:xfrm>
            <a:off x="7959726" y="4198938"/>
            <a:ext cx="4953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42,000</a:t>
            </a:r>
            <a:endParaRPr lang="en-US" altLang="en-US">
              <a:solidFill>
                <a:prstClr val="black"/>
              </a:solidFill>
              <a:latin typeface="Proxima Nova" panose="02000506030000020004" pitchFamily="50" charset="0"/>
              <a:cs typeface="+mn-cs"/>
            </a:endParaRPr>
          </a:p>
        </p:txBody>
      </p:sp>
      <p:sp>
        <p:nvSpPr>
          <p:cNvPr id="226" name="Rectangle 31"/>
          <p:cNvSpPr>
            <a:spLocks noChangeArrowheads="1"/>
          </p:cNvSpPr>
          <p:nvPr/>
        </p:nvSpPr>
        <p:spPr bwMode="auto">
          <a:xfrm>
            <a:off x="7959726" y="4389438"/>
            <a:ext cx="4985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30,000</a:t>
            </a:r>
            <a:endParaRPr lang="en-US" altLang="en-US">
              <a:solidFill>
                <a:prstClr val="black"/>
              </a:solidFill>
              <a:latin typeface="Proxima Nova" panose="02000506030000020004" pitchFamily="50" charset="0"/>
              <a:cs typeface="+mn-cs"/>
            </a:endParaRPr>
          </a:p>
        </p:txBody>
      </p:sp>
      <p:sp>
        <p:nvSpPr>
          <p:cNvPr id="265" name="Rectangle 55"/>
          <p:cNvSpPr>
            <a:spLocks noChangeArrowheads="1"/>
          </p:cNvSpPr>
          <p:nvPr/>
        </p:nvSpPr>
        <p:spPr bwMode="auto">
          <a:xfrm>
            <a:off x="3440113" y="3416300"/>
            <a:ext cx="11092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General Journal</a:t>
            </a:r>
            <a:endParaRPr lang="en-US" altLang="en-US">
              <a:solidFill>
                <a:prstClr val="black"/>
              </a:solidFill>
              <a:latin typeface="Proxima Nova" panose="02000506030000020004" pitchFamily="50" charset="0"/>
              <a:cs typeface="+mn-cs"/>
            </a:endParaRPr>
          </a:p>
        </p:txBody>
      </p:sp>
      <p:sp>
        <p:nvSpPr>
          <p:cNvPr id="266" name="Rectangle 56"/>
          <p:cNvSpPr>
            <a:spLocks noChangeArrowheads="1"/>
          </p:cNvSpPr>
          <p:nvPr/>
        </p:nvSpPr>
        <p:spPr bwMode="auto">
          <a:xfrm>
            <a:off x="1833563" y="3625850"/>
            <a:ext cx="11269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Equipment (new)</a:t>
            </a:r>
            <a:endParaRPr lang="en-US" altLang="en-US">
              <a:solidFill>
                <a:prstClr val="black"/>
              </a:solidFill>
              <a:latin typeface="Proxima Nova" panose="02000506030000020004" pitchFamily="50" charset="0"/>
              <a:cs typeface="+mn-cs"/>
            </a:endParaRPr>
          </a:p>
        </p:txBody>
      </p:sp>
      <p:sp>
        <p:nvSpPr>
          <p:cNvPr id="267" name="Rectangle 57"/>
          <p:cNvSpPr>
            <a:spLocks noChangeArrowheads="1"/>
          </p:cNvSpPr>
          <p:nvPr/>
        </p:nvSpPr>
        <p:spPr bwMode="auto">
          <a:xfrm>
            <a:off x="1833563" y="3816350"/>
            <a:ext cx="17937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Accumulated Depreciation</a:t>
            </a:r>
            <a:endParaRPr lang="en-US" altLang="en-US">
              <a:solidFill>
                <a:prstClr val="black"/>
              </a:solidFill>
              <a:latin typeface="Proxima Nova" panose="02000506030000020004" pitchFamily="50" charset="0"/>
              <a:cs typeface="+mn-cs"/>
            </a:endParaRPr>
          </a:p>
        </p:txBody>
      </p:sp>
      <p:sp>
        <p:nvSpPr>
          <p:cNvPr id="268" name="Rectangle 58"/>
          <p:cNvSpPr>
            <a:spLocks noChangeArrowheads="1"/>
          </p:cNvSpPr>
          <p:nvPr/>
        </p:nvSpPr>
        <p:spPr bwMode="auto">
          <a:xfrm>
            <a:off x="1833563" y="4008438"/>
            <a:ext cx="3169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Loss on Exchange of Assets ($6,600  - $3,000)</a:t>
            </a:r>
            <a:endParaRPr lang="en-US" altLang="en-US">
              <a:solidFill>
                <a:prstClr val="black"/>
              </a:solidFill>
              <a:latin typeface="Proxima Nova" panose="02000506030000020004" pitchFamily="50" charset="0"/>
              <a:cs typeface="+mn-cs"/>
            </a:endParaRPr>
          </a:p>
        </p:txBody>
      </p:sp>
      <p:sp>
        <p:nvSpPr>
          <p:cNvPr id="269" name="Rectangle 59"/>
          <p:cNvSpPr>
            <a:spLocks noChangeArrowheads="1"/>
          </p:cNvSpPr>
          <p:nvPr/>
        </p:nvSpPr>
        <p:spPr bwMode="auto">
          <a:xfrm>
            <a:off x="2092326" y="4389438"/>
            <a:ext cx="10547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Equipment (old)</a:t>
            </a:r>
            <a:endParaRPr lang="en-US" altLang="en-US" dirty="0">
              <a:solidFill>
                <a:prstClr val="black"/>
              </a:solidFill>
              <a:latin typeface="Proxima Nova" panose="02000506030000020004" pitchFamily="50" charset="0"/>
              <a:cs typeface="+mn-cs"/>
            </a:endParaRPr>
          </a:p>
        </p:txBody>
      </p:sp>
      <p:sp>
        <p:nvSpPr>
          <p:cNvPr id="270" name="Rectangle 60"/>
          <p:cNvSpPr>
            <a:spLocks noChangeArrowheads="1"/>
          </p:cNvSpPr>
          <p:nvPr/>
        </p:nvSpPr>
        <p:spPr bwMode="auto">
          <a:xfrm>
            <a:off x="1785938" y="4572000"/>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latin typeface="Proxima Nova" panose="02000506030000020004" pitchFamily="50" charset="0"/>
              <a:cs typeface="+mn-cs"/>
            </a:endParaRPr>
          </a:p>
        </p:txBody>
      </p:sp>
      <p:sp>
        <p:nvSpPr>
          <p:cNvPr id="271" name="Rectangle 61"/>
          <p:cNvSpPr>
            <a:spLocks noChangeArrowheads="1"/>
          </p:cNvSpPr>
          <p:nvPr/>
        </p:nvSpPr>
        <p:spPr bwMode="auto">
          <a:xfrm>
            <a:off x="2092326" y="4198938"/>
            <a:ext cx="16703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Cash ($45,000 - $3,000)</a:t>
            </a:r>
            <a:endParaRPr lang="en-US" altLang="en-US" dirty="0">
              <a:solidFill>
                <a:prstClr val="black"/>
              </a:solidFill>
              <a:latin typeface="Proxima Nova" panose="02000506030000020004" pitchFamily="50" charset="0"/>
              <a:cs typeface="+mn-cs"/>
            </a:endParaRPr>
          </a:p>
        </p:txBody>
      </p:sp>
      <p:sp>
        <p:nvSpPr>
          <p:cNvPr id="274" name="Rectangle 64"/>
          <p:cNvSpPr>
            <a:spLocks noChangeArrowheads="1"/>
          </p:cNvSpPr>
          <p:nvPr/>
        </p:nvSpPr>
        <p:spPr bwMode="auto">
          <a:xfrm>
            <a:off x="620713" y="3387725"/>
            <a:ext cx="19050"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275" name="Line 65"/>
          <p:cNvSpPr>
            <a:spLocks noChangeShapeType="1"/>
          </p:cNvSpPr>
          <p:nvPr/>
        </p:nvSpPr>
        <p:spPr bwMode="auto">
          <a:xfrm>
            <a:off x="1747838" y="3406775"/>
            <a:ext cx="0" cy="1905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276" name="Rectangle 66"/>
          <p:cNvSpPr>
            <a:spLocks noChangeArrowheads="1"/>
          </p:cNvSpPr>
          <p:nvPr/>
        </p:nvSpPr>
        <p:spPr bwMode="auto">
          <a:xfrm>
            <a:off x="1747838" y="3406775"/>
            <a:ext cx="9525" cy="1905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277" name="Line 67"/>
          <p:cNvSpPr>
            <a:spLocks noChangeShapeType="1"/>
          </p:cNvSpPr>
          <p:nvPr/>
        </p:nvSpPr>
        <p:spPr bwMode="auto">
          <a:xfrm>
            <a:off x="6267451" y="3406775"/>
            <a:ext cx="0" cy="1905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278" name="Rectangle 68"/>
          <p:cNvSpPr>
            <a:spLocks noChangeArrowheads="1"/>
          </p:cNvSpPr>
          <p:nvPr/>
        </p:nvSpPr>
        <p:spPr bwMode="auto">
          <a:xfrm>
            <a:off x="6267451" y="3406775"/>
            <a:ext cx="9525" cy="1905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67" name="Line 69"/>
          <p:cNvSpPr>
            <a:spLocks noChangeShapeType="1"/>
          </p:cNvSpPr>
          <p:nvPr/>
        </p:nvSpPr>
        <p:spPr bwMode="auto">
          <a:xfrm>
            <a:off x="7386638" y="3406775"/>
            <a:ext cx="0" cy="1905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72" name="Rectangle 70"/>
          <p:cNvSpPr>
            <a:spLocks noChangeArrowheads="1"/>
          </p:cNvSpPr>
          <p:nvPr/>
        </p:nvSpPr>
        <p:spPr bwMode="auto">
          <a:xfrm>
            <a:off x="7386638" y="3406775"/>
            <a:ext cx="9525" cy="1905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83" name="Rectangle 71"/>
          <p:cNvSpPr>
            <a:spLocks noChangeArrowheads="1"/>
          </p:cNvSpPr>
          <p:nvPr/>
        </p:nvSpPr>
        <p:spPr bwMode="auto">
          <a:xfrm>
            <a:off x="8494713" y="3406775"/>
            <a:ext cx="19050" cy="209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84" name="Line 72"/>
          <p:cNvSpPr>
            <a:spLocks noChangeShapeType="1"/>
          </p:cNvSpPr>
          <p:nvPr/>
        </p:nvSpPr>
        <p:spPr bwMode="auto">
          <a:xfrm>
            <a:off x="630238" y="3616325"/>
            <a:ext cx="0" cy="11461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00" name="Rectangle 73"/>
          <p:cNvSpPr>
            <a:spLocks noChangeArrowheads="1"/>
          </p:cNvSpPr>
          <p:nvPr/>
        </p:nvSpPr>
        <p:spPr bwMode="auto">
          <a:xfrm>
            <a:off x="630238" y="3616325"/>
            <a:ext cx="9525" cy="11461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01" name="Line 74"/>
          <p:cNvSpPr>
            <a:spLocks noChangeShapeType="1"/>
          </p:cNvSpPr>
          <p:nvPr/>
        </p:nvSpPr>
        <p:spPr bwMode="auto">
          <a:xfrm>
            <a:off x="1747838" y="3616325"/>
            <a:ext cx="0" cy="11461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02" name="Rectangle 75"/>
          <p:cNvSpPr>
            <a:spLocks noChangeArrowheads="1"/>
          </p:cNvSpPr>
          <p:nvPr/>
        </p:nvSpPr>
        <p:spPr bwMode="auto">
          <a:xfrm>
            <a:off x="1747838" y="3616325"/>
            <a:ext cx="9525" cy="11461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03" name="Line 76"/>
          <p:cNvSpPr>
            <a:spLocks noChangeShapeType="1"/>
          </p:cNvSpPr>
          <p:nvPr/>
        </p:nvSpPr>
        <p:spPr bwMode="auto">
          <a:xfrm>
            <a:off x="6267451" y="3616325"/>
            <a:ext cx="0" cy="11461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04" name="Rectangle 77"/>
          <p:cNvSpPr>
            <a:spLocks noChangeArrowheads="1"/>
          </p:cNvSpPr>
          <p:nvPr/>
        </p:nvSpPr>
        <p:spPr bwMode="auto">
          <a:xfrm>
            <a:off x="6267451" y="3616325"/>
            <a:ext cx="9525" cy="11461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05" name="Line 78"/>
          <p:cNvSpPr>
            <a:spLocks noChangeShapeType="1"/>
          </p:cNvSpPr>
          <p:nvPr/>
        </p:nvSpPr>
        <p:spPr bwMode="auto">
          <a:xfrm>
            <a:off x="7386638" y="3616325"/>
            <a:ext cx="0" cy="11461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06" name="Rectangle 79"/>
          <p:cNvSpPr>
            <a:spLocks noChangeArrowheads="1"/>
          </p:cNvSpPr>
          <p:nvPr/>
        </p:nvSpPr>
        <p:spPr bwMode="auto">
          <a:xfrm>
            <a:off x="7386638" y="3616325"/>
            <a:ext cx="9525" cy="11461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07" name="Line 80"/>
          <p:cNvSpPr>
            <a:spLocks noChangeShapeType="1"/>
          </p:cNvSpPr>
          <p:nvPr/>
        </p:nvSpPr>
        <p:spPr bwMode="auto">
          <a:xfrm>
            <a:off x="8504238" y="3616325"/>
            <a:ext cx="0" cy="11461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08" name="Rectangle 81"/>
          <p:cNvSpPr>
            <a:spLocks noChangeArrowheads="1"/>
          </p:cNvSpPr>
          <p:nvPr/>
        </p:nvSpPr>
        <p:spPr bwMode="auto">
          <a:xfrm>
            <a:off x="8504238" y="3616325"/>
            <a:ext cx="9525" cy="11461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27" name="Line 100"/>
          <p:cNvSpPr>
            <a:spLocks noChangeShapeType="1"/>
          </p:cNvSpPr>
          <p:nvPr/>
        </p:nvSpPr>
        <p:spPr bwMode="auto">
          <a:xfrm>
            <a:off x="3190876" y="2212975"/>
            <a:ext cx="850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40" name="Rectangle 101"/>
          <p:cNvSpPr>
            <a:spLocks noChangeArrowheads="1"/>
          </p:cNvSpPr>
          <p:nvPr/>
        </p:nvSpPr>
        <p:spPr bwMode="auto">
          <a:xfrm>
            <a:off x="3190876" y="2212975"/>
            <a:ext cx="850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41" name="Line 102"/>
          <p:cNvSpPr>
            <a:spLocks noChangeShapeType="1"/>
          </p:cNvSpPr>
          <p:nvPr/>
        </p:nvSpPr>
        <p:spPr bwMode="auto">
          <a:xfrm>
            <a:off x="3190876" y="2403475"/>
            <a:ext cx="850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42" name="Rectangle 103"/>
          <p:cNvSpPr>
            <a:spLocks noChangeArrowheads="1"/>
          </p:cNvSpPr>
          <p:nvPr/>
        </p:nvSpPr>
        <p:spPr bwMode="auto">
          <a:xfrm>
            <a:off x="3190876" y="2403475"/>
            <a:ext cx="850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43" name="Line 104"/>
          <p:cNvSpPr>
            <a:spLocks noChangeShapeType="1"/>
          </p:cNvSpPr>
          <p:nvPr/>
        </p:nvSpPr>
        <p:spPr bwMode="auto">
          <a:xfrm>
            <a:off x="3190876" y="2422525"/>
            <a:ext cx="850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44" name="Rectangle 105"/>
          <p:cNvSpPr>
            <a:spLocks noChangeArrowheads="1"/>
          </p:cNvSpPr>
          <p:nvPr/>
        </p:nvSpPr>
        <p:spPr bwMode="auto">
          <a:xfrm>
            <a:off x="3190876" y="2422525"/>
            <a:ext cx="850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45" name="Rectangle 106"/>
          <p:cNvSpPr>
            <a:spLocks noChangeArrowheads="1"/>
          </p:cNvSpPr>
          <p:nvPr/>
        </p:nvSpPr>
        <p:spPr bwMode="auto">
          <a:xfrm>
            <a:off x="639763" y="3387725"/>
            <a:ext cx="787400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46" name="Rectangle 107"/>
          <p:cNvSpPr>
            <a:spLocks noChangeArrowheads="1"/>
          </p:cNvSpPr>
          <p:nvPr/>
        </p:nvSpPr>
        <p:spPr bwMode="auto">
          <a:xfrm>
            <a:off x="639763" y="3597275"/>
            <a:ext cx="787400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47" name="Line 108"/>
          <p:cNvSpPr>
            <a:spLocks noChangeShapeType="1"/>
          </p:cNvSpPr>
          <p:nvPr/>
        </p:nvSpPr>
        <p:spPr bwMode="auto">
          <a:xfrm>
            <a:off x="639763" y="3797300"/>
            <a:ext cx="78740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48" name="Rectangle 109"/>
          <p:cNvSpPr>
            <a:spLocks noChangeArrowheads="1"/>
          </p:cNvSpPr>
          <p:nvPr/>
        </p:nvSpPr>
        <p:spPr bwMode="auto">
          <a:xfrm>
            <a:off x="639763" y="3797300"/>
            <a:ext cx="78740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49" name="Line 110"/>
          <p:cNvSpPr>
            <a:spLocks noChangeShapeType="1"/>
          </p:cNvSpPr>
          <p:nvPr/>
        </p:nvSpPr>
        <p:spPr bwMode="auto">
          <a:xfrm>
            <a:off x="639763" y="3989388"/>
            <a:ext cx="78740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50" name="Rectangle 111"/>
          <p:cNvSpPr>
            <a:spLocks noChangeArrowheads="1"/>
          </p:cNvSpPr>
          <p:nvPr/>
        </p:nvSpPr>
        <p:spPr bwMode="auto">
          <a:xfrm>
            <a:off x="639763" y="3989388"/>
            <a:ext cx="78740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51" name="Line 112"/>
          <p:cNvSpPr>
            <a:spLocks noChangeShapeType="1"/>
          </p:cNvSpPr>
          <p:nvPr/>
        </p:nvSpPr>
        <p:spPr bwMode="auto">
          <a:xfrm>
            <a:off x="639763" y="4179888"/>
            <a:ext cx="78740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52" name="Rectangle 113"/>
          <p:cNvSpPr>
            <a:spLocks noChangeArrowheads="1"/>
          </p:cNvSpPr>
          <p:nvPr/>
        </p:nvSpPr>
        <p:spPr bwMode="auto">
          <a:xfrm>
            <a:off x="639763" y="4179888"/>
            <a:ext cx="78740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53" name="Line 114"/>
          <p:cNvSpPr>
            <a:spLocks noChangeShapeType="1"/>
          </p:cNvSpPr>
          <p:nvPr/>
        </p:nvSpPr>
        <p:spPr bwMode="auto">
          <a:xfrm>
            <a:off x="639763" y="4370388"/>
            <a:ext cx="78740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54" name="Rectangle 115"/>
          <p:cNvSpPr>
            <a:spLocks noChangeArrowheads="1"/>
          </p:cNvSpPr>
          <p:nvPr/>
        </p:nvSpPr>
        <p:spPr bwMode="auto">
          <a:xfrm>
            <a:off x="639763" y="4370388"/>
            <a:ext cx="78740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55" name="Line 116"/>
          <p:cNvSpPr>
            <a:spLocks noChangeShapeType="1"/>
          </p:cNvSpPr>
          <p:nvPr/>
        </p:nvSpPr>
        <p:spPr bwMode="auto">
          <a:xfrm>
            <a:off x="639763" y="4562475"/>
            <a:ext cx="78740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56" name="Rectangle 117"/>
          <p:cNvSpPr>
            <a:spLocks noChangeArrowheads="1"/>
          </p:cNvSpPr>
          <p:nvPr/>
        </p:nvSpPr>
        <p:spPr bwMode="auto">
          <a:xfrm>
            <a:off x="639763" y="4562475"/>
            <a:ext cx="78740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57" name="Line 118"/>
          <p:cNvSpPr>
            <a:spLocks noChangeShapeType="1"/>
          </p:cNvSpPr>
          <p:nvPr/>
        </p:nvSpPr>
        <p:spPr bwMode="auto">
          <a:xfrm>
            <a:off x="639763" y="4752975"/>
            <a:ext cx="78740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58" name="Rectangle 119"/>
          <p:cNvSpPr>
            <a:spLocks noChangeArrowheads="1"/>
          </p:cNvSpPr>
          <p:nvPr/>
        </p:nvSpPr>
        <p:spPr bwMode="auto">
          <a:xfrm>
            <a:off x="639763" y="4752975"/>
            <a:ext cx="78740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78" name="Rectangle 177"/>
          <p:cNvSpPr/>
          <p:nvPr/>
        </p:nvSpPr>
        <p:spPr>
          <a:xfrm>
            <a:off x="4549392" y="1549399"/>
            <a:ext cx="3964372" cy="1265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Proxima Nova" panose="02000506030000020004" pitchFamily="50" charset="0"/>
              </a:rPr>
              <a:t>Does the exchange have commercial substance?  If the answer is “yes”, then the answer to “Are gains and losses recognized?” is also “yes”.</a:t>
            </a:r>
          </a:p>
        </p:txBody>
      </p:sp>
      <p:sp>
        <p:nvSpPr>
          <p:cNvPr id="77" name="Rounded Rectangle 76"/>
          <p:cNvSpPr/>
          <p:nvPr/>
        </p:nvSpPr>
        <p:spPr>
          <a:xfrm>
            <a:off x="7856" y="6477000"/>
            <a:ext cx="3344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P5: </a:t>
            </a:r>
            <a:r>
              <a:rPr lang="en-US" sz="1100" dirty="0">
                <a:solidFill>
                  <a:prstClr val="black"/>
                </a:solidFill>
                <a:latin typeface="Calibri"/>
                <a:cs typeface="+mn-cs"/>
              </a:rPr>
              <a:t>Account for asset exchanges.</a:t>
            </a:r>
          </a:p>
        </p:txBody>
      </p:sp>
      <p:sp>
        <p:nvSpPr>
          <p:cNvPr id="78" name="Rectangle 77"/>
          <p:cNvSpPr/>
          <p:nvPr/>
        </p:nvSpPr>
        <p:spPr>
          <a:xfrm>
            <a:off x="-14" y="1354"/>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10-7</a:t>
            </a:r>
            <a:endParaRPr lang="en-US" b="1" dirty="0">
              <a:solidFill>
                <a:prstClr val="white"/>
              </a:solidFill>
            </a:endParaRPr>
          </a:p>
        </p:txBody>
      </p:sp>
    </p:spTree>
    <p:extLst>
      <p:ext uri="{BB962C8B-B14F-4D97-AF65-F5344CB8AC3E}">
        <p14:creationId xmlns:p14="http://schemas.microsoft.com/office/powerpoint/2010/main" val="3002480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fade">
                                      <p:cBhvr>
                                        <p:cTn id="43" dur="500"/>
                                        <p:tgtEl>
                                          <p:spTgt spid="1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1"/>
                                        </p:tgtEl>
                                        <p:attrNameLst>
                                          <p:attrName>style.visibility</p:attrName>
                                        </p:attrNameLst>
                                      </p:cBhvr>
                                      <p:to>
                                        <p:strVal val="visible"/>
                                      </p:to>
                                    </p:set>
                                    <p:animEffect transition="in" filter="fade">
                                      <p:cBhvr>
                                        <p:cTn id="46" dur="500"/>
                                        <p:tgtEl>
                                          <p:spTgt spid="1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2"/>
                                        </p:tgtEl>
                                        <p:attrNameLst>
                                          <p:attrName>style.visibility</p:attrName>
                                        </p:attrNameLst>
                                      </p:cBhvr>
                                      <p:to>
                                        <p:strVal val="visible"/>
                                      </p:to>
                                    </p:set>
                                    <p:animEffect transition="in" filter="fade">
                                      <p:cBhvr>
                                        <p:cTn id="49" dur="500"/>
                                        <p:tgtEl>
                                          <p:spTgt spid="1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3"/>
                                        </p:tgtEl>
                                        <p:attrNameLst>
                                          <p:attrName>style.visibility</p:attrName>
                                        </p:attrNameLst>
                                      </p:cBhvr>
                                      <p:to>
                                        <p:strVal val="visible"/>
                                      </p:to>
                                    </p:set>
                                    <p:animEffect transition="in" filter="fade">
                                      <p:cBhvr>
                                        <p:cTn id="52" dur="500"/>
                                        <p:tgtEl>
                                          <p:spTgt spid="1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4"/>
                                        </p:tgtEl>
                                        <p:attrNameLst>
                                          <p:attrName>style.visibility</p:attrName>
                                        </p:attrNameLst>
                                      </p:cBhvr>
                                      <p:to>
                                        <p:strVal val="visible"/>
                                      </p:to>
                                    </p:set>
                                    <p:animEffect transition="in" filter="fade">
                                      <p:cBhvr>
                                        <p:cTn id="55" dur="500"/>
                                        <p:tgtEl>
                                          <p:spTgt spid="14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78"/>
                                        </p:tgtEl>
                                        <p:attrNameLst>
                                          <p:attrName>style.visibility</p:attrName>
                                        </p:attrNameLst>
                                      </p:cBhvr>
                                      <p:to>
                                        <p:strVal val="visible"/>
                                      </p:to>
                                    </p:set>
                                    <p:animEffect transition="in" filter="fade">
                                      <p:cBhvr>
                                        <p:cTn id="80" dur="500"/>
                                        <p:tgtEl>
                                          <p:spTgt spid="17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65"/>
                                        </p:tgtEl>
                                        <p:attrNameLst>
                                          <p:attrName>style.visibility</p:attrName>
                                        </p:attrNameLst>
                                      </p:cBhvr>
                                      <p:to>
                                        <p:strVal val="visible"/>
                                      </p:to>
                                    </p:set>
                                    <p:animEffect transition="in" filter="fade">
                                      <p:cBhvr>
                                        <p:cTn id="107" dur="500"/>
                                        <p:tgtEl>
                                          <p:spTgt spid="265"/>
                                        </p:tgtEl>
                                      </p:cBhvr>
                                    </p:animEffect>
                                  </p:childTnLst>
                                </p:cTn>
                              </p:par>
                              <p:par>
                                <p:cTn id="108" presetID="10" presetClass="entr" presetSubtype="0" fill="hold" grpId="0" nodeType="withEffect" nodePh="1">
                                  <p:stCondLst>
                                    <p:cond delay="0"/>
                                  </p:stCondLst>
                                  <p:endCondLst>
                                    <p:cond evt="begin" delay="0">
                                      <p:tn val="108"/>
                                    </p:cond>
                                  </p:endCondLst>
                                  <p:childTnLst>
                                    <p:set>
                                      <p:cBhvr>
                                        <p:cTn id="109" dur="1" fill="hold">
                                          <p:stCondLst>
                                            <p:cond delay="0"/>
                                          </p:stCondLst>
                                        </p:cTn>
                                        <p:tgtEl>
                                          <p:spTgt spid="270"/>
                                        </p:tgtEl>
                                        <p:attrNameLst>
                                          <p:attrName>style.visibility</p:attrName>
                                        </p:attrNameLst>
                                      </p:cBhvr>
                                      <p:to>
                                        <p:strVal val="visible"/>
                                      </p:to>
                                    </p:set>
                                    <p:animEffect transition="in" filter="fade">
                                      <p:cBhvr>
                                        <p:cTn id="110" dur="500"/>
                                        <p:tgtEl>
                                          <p:spTgt spid="27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74"/>
                                        </p:tgtEl>
                                        <p:attrNameLst>
                                          <p:attrName>style.visibility</p:attrName>
                                        </p:attrNameLst>
                                      </p:cBhvr>
                                      <p:to>
                                        <p:strVal val="visible"/>
                                      </p:to>
                                    </p:set>
                                    <p:animEffect transition="in" filter="fade">
                                      <p:cBhvr>
                                        <p:cTn id="113" dur="500"/>
                                        <p:tgtEl>
                                          <p:spTgt spid="27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75"/>
                                        </p:tgtEl>
                                        <p:attrNameLst>
                                          <p:attrName>style.visibility</p:attrName>
                                        </p:attrNameLst>
                                      </p:cBhvr>
                                      <p:to>
                                        <p:strVal val="visible"/>
                                      </p:to>
                                    </p:set>
                                    <p:animEffect transition="in" filter="fade">
                                      <p:cBhvr>
                                        <p:cTn id="116" dur="500"/>
                                        <p:tgtEl>
                                          <p:spTgt spid="27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76"/>
                                        </p:tgtEl>
                                        <p:attrNameLst>
                                          <p:attrName>style.visibility</p:attrName>
                                        </p:attrNameLst>
                                      </p:cBhvr>
                                      <p:to>
                                        <p:strVal val="visible"/>
                                      </p:to>
                                    </p:set>
                                    <p:animEffect transition="in" filter="fade">
                                      <p:cBhvr>
                                        <p:cTn id="119" dur="500"/>
                                        <p:tgtEl>
                                          <p:spTgt spid="27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77"/>
                                        </p:tgtEl>
                                        <p:attrNameLst>
                                          <p:attrName>style.visibility</p:attrName>
                                        </p:attrNameLst>
                                      </p:cBhvr>
                                      <p:to>
                                        <p:strVal val="visible"/>
                                      </p:to>
                                    </p:set>
                                    <p:animEffect transition="in" filter="fade">
                                      <p:cBhvr>
                                        <p:cTn id="122" dur="500"/>
                                        <p:tgtEl>
                                          <p:spTgt spid="27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78"/>
                                        </p:tgtEl>
                                        <p:attrNameLst>
                                          <p:attrName>style.visibility</p:attrName>
                                        </p:attrNameLst>
                                      </p:cBhvr>
                                      <p:to>
                                        <p:strVal val="visible"/>
                                      </p:to>
                                    </p:set>
                                    <p:animEffect transition="in" filter="fade">
                                      <p:cBhvr>
                                        <p:cTn id="125" dur="500"/>
                                        <p:tgtEl>
                                          <p:spTgt spid="27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fade">
                                      <p:cBhvr>
                                        <p:cTn id="128" dur="500"/>
                                        <p:tgtEl>
                                          <p:spTgt spid="6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500"/>
                                        <p:tgtEl>
                                          <p:spTgt spid="7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3"/>
                                        </p:tgtEl>
                                        <p:attrNameLst>
                                          <p:attrName>style.visibility</p:attrName>
                                        </p:attrNameLst>
                                      </p:cBhvr>
                                      <p:to>
                                        <p:strVal val="visible"/>
                                      </p:to>
                                    </p:set>
                                    <p:animEffect transition="in" filter="fade">
                                      <p:cBhvr>
                                        <p:cTn id="134" dur="500"/>
                                        <p:tgtEl>
                                          <p:spTgt spid="83"/>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500"/>
                                        <p:tgtEl>
                                          <p:spTgt spid="84"/>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00"/>
                                        </p:tgtEl>
                                        <p:attrNameLst>
                                          <p:attrName>style.visibility</p:attrName>
                                        </p:attrNameLst>
                                      </p:cBhvr>
                                      <p:to>
                                        <p:strVal val="visible"/>
                                      </p:to>
                                    </p:set>
                                    <p:animEffect transition="in" filter="fade">
                                      <p:cBhvr>
                                        <p:cTn id="140" dur="500"/>
                                        <p:tgtEl>
                                          <p:spTgt spid="100"/>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500"/>
                                        <p:tgtEl>
                                          <p:spTgt spid="10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02"/>
                                        </p:tgtEl>
                                        <p:attrNameLst>
                                          <p:attrName>style.visibility</p:attrName>
                                        </p:attrNameLst>
                                      </p:cBhvr>
                                      <p:to>
                                        <p:strVal val="visible"/>
                                      </p:to>
                                    </p:set>
                                    <p:animEffect transition="in" filter="fade">
                                      <p:cBhvr>
                                        <p:cTn id="146" dur="500"/>
                                        <p:tgtEl>
                                          <p:spTgt spid="10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03"/>
                                        </p:tgtEl>
                                        <p:attrNameLst>
                                          <p:attrName>style.visibility</p:attrName>
                                        </p:attrNameLst>
                                      </p:cBhvr>
                                      <p:to>
                                        <p:strVal val="visible"/>
                                      </p:to>
                                    </p:set>
                                    <p:animEffect transition="in" filter="fade">
                                      <p:cBhvr>
                                        <p:cTn id="149" dur="500"/>
                                        <p:tgtEl>
                                          <p:spTgt spid="103"/>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04"/>
                                        </p:tgtEl>
                                        <p:attrNameLst>
                                          <p:attrName>style.visibility</p:attrName>
                                        </p:attrNameLst>
                                      </p:cBhvr>
                                      <p:to>
                                        <p:strVal val="visible"/>
                                      </p:to>
                                    </p:set>
                                    <p:animEffect transition="in" filter="fade">
                                      <p:cBhvr>
                                        <p:cTn id="152" dur="500"/>
                                        <p:tgtEl>
                                          <p:spTgt spid="10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05"/>
                                        </p:tgtEl>
                                        <p:attrNameLst>
                                          <p:attrName>style.visibility</p:attrName>
                                        </p:attrNameLst>
                                      </p:cBhvr>
                                      <p:to>
                                        <p:strVal val="visible"/>
                                      </p:to>
                                    </p:set>
                                    <p:animEffect transition="in" filter="fade">
                                      <p:cBhvr>
                                        <p:cTn id="155" dur="500"/>
                                        <p:tgtEl>
                                          <p:spTgt spid="105"/>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06"/>
                                        </p:tgtEl>
                                        <p:attrNameLst>
                                          <p:attrName>style.visibility</p:attrName>
                                        </p:attrNameLst>
                                      </p:cBhvr>
                                      <p:to>
                                        <p:strVal val="visible"/>
                                      </p:to>
                                    </p:set>
                                    <p:animEffect transition="in" filter="fade">
                                      <p:cBhvr>
                                        <p:cTn id="158" dur="500"/>
                                        <p:tgtEl>
                                          <p:spTgt spid="10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07"/>
                                        </p:tgtEl>
                                        <p:attrNameLst>
                                          <p:attrName>style.visibility</p:attrName>
                                        </p:attrNameLst>
                                      </p:cBhvr>
                                      <p:to>
                                        <p:strVal val="visible"/>
                                      </p:to>
                                    </p:set>
                                    <p:animEffect transition="in" filter="fade">
                                      <p:cBhvr>
                                        <p:cTn id="161" dur="500"/>
                                        <p:tgtEl>
                                          <p:spTgt spid="10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08"/>
                                        </p:tgtEl>
                                        <p:attrNameLst>
                                          <p:attrName>style.visibility</p:attrName>
                                        </p:attrNameLst>
                                      </p:cBhvr>
                                      <p:to>
                                        <p:strVal val="visible"/>
                                      </p:to>
                                    </p:set>
                                    <p:animEffect transition="in" filter="fade">
                                      <p:cBhvr>
                                        <p:cTn id="164" dur="500"/>
                                        <p:tgtEl>
                                          <p:spTgt spid="10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45"/>
                                        </p:tgtEl>
                                        <p:attrNameLst>
                                          <p:attrName>style.visibility</p:attrName>
                                        </p:attrNameLst>
                                      </p:cBhvr>
                                      <p:to>
                                        <p:strVal val="visible"/>
                                      </p:to>
                                    </p:set>
                                    <p:animEffect transition="in" filter="fade">
                                      <p:cBhvr>
                                        <p:cTn id="167" dur="500"/>
                                        <p:tgtEl>
                                          <p:spTgt spid="145"/>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46"/>
                                        </p:tgtEl>
                                        <p:attrNameLst>
                                          <p:attrName>style.visibility</p:attrName>
                                        </p:attrNameLst>
                                      </p:cBhvr>
                                      <p:to>
                                        <p:strVal val="visible"/>
                                      </p:to>
                                    </p:set>
                                    <p:animEffect transition="in" filter="fade">
                                      <p:cBhvr>
                                        <p:cTn id="170" dur="500"/>
                                        <p:tgtEl>
                                          <p:spTgt spid="146"/>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47"/>
                                        </p:tgtEl>
                                        <p:attrNameLst>
                                          <p:attrName>style.visibility</p:attrName>
                                        </p:attrNameLst>
                                      </p:cBhvr>
                                      <p:to>
                                        <p:strVal val="visible"/>
                                      </p:to>
                                    </p:set>
                                    <p:animEffect transition="in" filter="fade">
                                      <p:cBhvr>
                                        <p:cTn id="173" dur="500"/>
                                        <p:tgtEl>
                                          <p:spTgt spid="147"/>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48"/>
                                        </p:tgtEl>
                                        <p:attrNameLst>
                                          <p:attrName>style.visibility</p:attrName>
                                        </p:attrNameLst>
                                      </p:cBhvr>
                                      <p:to>
                                        <p:strVal val="visible"/>
                                      </p:to>
                                    </p:set>
                                    <p:animEffect transition="in" filter="fade">
                                      <p:cBhvr>
                                        <p:cTn id="176" dur="500"/>
                                        <p:tgtEl>
                                          <p:spTgt spid="148"/>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49"/>
                                        </p:tgtEl>
                                        <p:attrNameLst>
                                          <p:attrName>style.visibility</p:attrName>
                                        </p:attrNameLst>
                                      </p:cBhvr>
                                      <p:to>
                                        <p:strVal val="visible"/>
                                      </p:to>
                                    </p:set>
                                    <p:animEffect transition="in" filter="fade">
                                      <p:cBhvr>
                                        <p:cTn id="179" dur="500"/>
                                        <p:tgtEl>
                                          <p:spTgt spid="149"/>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50"/>
                                        </p:tgtEl>
                                        <p:attrNameLst>
                                          <p:attrName>style.visibility</p:attrName>
                                        </p:attrNameLst>
                                      </p:cBhvr>
                                      <p:to>
                                        <p:strVal val="visible"/>
                                      </p:to>
                                    </p:set>
                                    <p:animEffect transition="in" filter="fade">
                                      <p:cBhvr>
                                        <p:cTn id="182" dur="500"/>
                                        <p:tgtEl>
                                          <p:spTgt spid="150"/>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51"/>
                                        </p:tgtEl>
                                        <p:attrNameLst>
                                          <p:attrName>style.visibility</p:attrName>
                                        </p:attrNameLst>
                                      </p:cBhvr>
                                      <p:to>
                                        <p:strVal val="visible"/>
                                      </p:to>
                                    </p:set>
                                    <p:animEffect transition="in" filter="fade">
                                      <p:cBhvr>
                                        <p:cTn id="185" dur="500"/>
                                        <p:tgtEl>
                                          <p:spTgt spid="151"/>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52"/>
                                        </p:tgtEl>
                                        <p:attrNameLst>
                                          <p:attrName>style.visibility</p:attrName>
                                        </p:attrNameLst>
                                      </p:cBhvr>
                                      <p:to>
                                        <p:strVal val="visible"/>
                                      </p:to>
                                    </p:set>
                                    <p:animEffect transition="in" filter="fade">
                                      <p:cBhvr>
                                        <p:cTn id="188" dur="500"/>
                                        <p:tgtEl>
                                          <p:spTgt spid="152"/>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53"/>
                                        </p:tgtEl>
                                        <p:attrNameLst>
                                          <p:attrName>style.visibility</p:attrName>
                                        </p:attrNameLst>
                                      </p:cBhvr>
                                      <p:to>
                                        <p:strVal val="visible"/>
                                      </p:to>
                                    </p:set>
                                    <p:animEffect transition="in" filter="fade">
                                      <p:cBhvr>
                                        <p:cTn id="191" dur="500"/>
                                        <p:tgtEl>
                                          <p:spTgt spid="153"/>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54"/>
                                        </p:tgtEl>
                                        <p:attrNameLst>
                                          <p:attrName>style.visibility</p:attrName>
                                        </p:attrNameLst>
                                      </p:cBhvr>
                                      <p:to>
                                        <p:strVal val="visible"/>
                                      </p:to>
                                    </p:set>
                                    <p:animEffect transition="in" filter="fade">
                                      <p:cBhvr>
                                        <p:cTn id="194" dur="500"/>
                                        <p:tgtEl>
                                          <p:spTgt spid="154"/>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55"/>
                                        </p:tgtEl>
                                        <p:attrNameLst>
                                          <p:attrName>style.visibility</p:attrName>
                                        </p:attrNameLst>
                                      </p:cBhvr>
                                      <p:to>
                                        <p:strVal val="visible"/>
                                      </p:to>
                                    </p:set>
                                    <p:animEffect transition="in" filter="fade">
                                      <p:cBhvr>
                                        <p:cTn id="197" dur="500"/>
                                        <p:tgtEl>
                                          <p:spTgt spid="155"/>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56"/>
                                        </p:tgtEl>
                                        <p:attrNameLst>
                                          <p:attrName>style.visibility</p:attrName>
                                        </p:attrNameLst>
                                      </p:cBhvr>
                                      <p:to>
                                        <p:strVal val="visible"/>
                                      </p:to>
                                    </p:set>
                                    <p:animEffect transition="in" filter="fade">
                                      <p:cBhvr>
                                        <p:cTn id="200" dur="500"/>
                                        <p:tgtEl>
                                          <p:spTgt spid="156"/>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57"/>
                                        </p:tgtEl>
                                        <p:attrNameLst>
                                          <p:attrName>style.visibility</p:attrName>
                                        </p:attrNameLst>
                                      </p:cBhvr>
                                      <p:to>
                                        <p:strVal val="visible"/>
                                      </p:to>
                                    </p:set>
                                    <p:animEffect transition="in" filter="fade">
                                      <p:cBhvr>
                                        <p:cTn id="203" dur="500"/>
                                        <p:tgtEl>
                                          <p:spTgt spid="157"/>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58"/>
                                        </p:tgtEl>
                                        <p:attrNameLst>
                                          <p:attrName>style.visibility</p:attrName>
                                        </p:attrNameLst>
                                      </p:cBhvr>
                                      <p:to>
                                        <p:strVal val="visible"/>
                                      </p:to>
                                    </p:set>
                                    <p:animEffect transition="in" filter="fade">
                                      <p:cBhvr>
                                        <p:cTn id="206" dur="500"/>
                                        <p:tgtEl>
                                          <p:spTgt spid="158"/>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269"/>
                                        </p:tgtEl>
                                        <p:attrNameLst>
                                          <p:attrName>style.visibility</p:attrName>
                                        </p:attrNameLst>
                                      </p:cBhvr>
                                      <p:to>
                                        <p:strVal val="visible"/>
                                      </p:to>
                                    </p:set>
                                    <p:animEffect transition="in" filter="fade">
                                      <p:cBhvr>
                                        <p:cTn id="211" dur="500"/>
                                        <p:tgtEl>
                                          <p:spTgt spid="269"/>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226"/>
                                        </p:tgtEl>
                                        <p:attrNameLst>
                                          <p:attrName>style.visibility</p:attrName>
                                        </p:attrNameLst>
                                      </p:cBhvr>
                                      <p:to>
                                        <p:strVal val="visible"/>
                                      </p:to>
                                    </p:set>
                                    <p:animEffect transition="in" filter="fade">
                                      <p:cBhvr>
                                        <p:cTn id="216" dur="500"/>
                                        <p:tgtEl>
                                          <p:spTgt spid="226"/>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grpId="0" nodeType="clickEffect">
                                  <p:stCondLst>
                                    <p:cond delay="0"/>
                                  </p:stCondLst>
                                  <p:childTnLst>
                                    <p:set>
                                      <p:cBhvr>
                                        <p:cTn id="220" dur="1" fill="hold">
                                          <p:stCondLst>
                                            <p:cond delay="0"/>
                                          </p:stCondLst>
                                        </p:cTn>
                                        <p:tgtEl>
                                          <p:spTgt spid="267"/>
                                        </p:tgtEl>
                                        <p:attrNameLst>
                                          <p:attrName>style.visibility</p:attrName>
                                        </p:attrNameLst>
                                      </p:cBhvr>
                                      <p:to>
                                        <p:strVal val="visible"/>
                                      </p:to>
                                    </p:set>
                                    <p:animEffect transition="in" filter="fade">
                                      <p:cBhvr>
                                        <p:cTn id="221" dur="500"/>
                                        <p:tgtEl>
                                          <p:spTgt spid="267"/>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30"/>
                                        </p:tgtEl>
                                        <p:attrNameLst>
                                          <p:attrName>style.visibility</p:attrName>
                                        </p:attrNameLst>
                                      </p:cBhvr>
                                      <p:to>
                                        <p:strVal val="visible"/>
                                      </p:to>
                                    </p:set>
                                    <p:animEffect transition="in" filter="fade">
                                      <p:cBhvr>
                                        <p:cTn id="226" dur="500"/>
                                        <p:tgtEl>
                                          <p:spTgt spid="30"/>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268"/>
                                        </p:tgtEl>
                                        <p:attrNameLst>
                                          <p:attrName>style.visibility</p:attrName>
                                        </p:attrNameLst>
                                      </p:cBhvr>
                                      <p:to>
                                        <p:strVal val="visible"/>
                                      </p:to>
                                    </p:set>
                                    <p:animEffect transition="in" filter="fade">
                                      <p:cBhvr>
                                        <p:cTn id="231" dur="500"/>
                                        <p:tgtEl>
                                          <p:spTgt spid="268"/>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224"/>
                                        </p:tgtEl>
                                        <p:attrNameLst>
                                          <p:attrName>style.visibility</p:attrName>
                                        </p:attrNameLst>
                                      </p:cBhvr>
                                      <p:to>
                                        <p:strVal val="visible"/>
                                      </p:to>
                                    </p:set>
                                    <p:animEffect transition="in" filter="fade">
                                      <p:cBhvr>
                                        <p:cTn id="236" dur="500"/>
                                        <p:tgtEl>
                                          <p:spTgt spid="224"/>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grpId="0" nodeType="clickEffect">
                                  <p:stCondLst>
                                    <p:cond delay="0"/>
                                  </p:stCondLst>
                                  <p:childTnLst>
                                    <p:set>
                                      <p:cBhvr>
                                        <p:cTn id="240" dur="1" fill="hold">
                                          <p:stCondLst>
                                            <p:cond delay="0"/>
                                          </p:stCondLst>
                                        </p:cTn>
                                        <p:tgtEl>
                                          <p:spTgt spid="271"/>
                                        </p:tgtEl>
                                        <p:attrNameLst>
                                          <p:attrName>style.visibility</p:attrName>
                                        </p:attrNameLst>
                                      </p:cBhvr>
                                      <p:to>
                                        <p:strVal val="visible"/>
                                      </p:to>
                                    </p:set>
                                    <p:animEffect transition="in" filter="fade">
                                      <p:cBhvr>
                                        <p:cTn id="241" dur="500"/>
                                        <p:tgtEl>
                                          <p:spTgt spid="271"/>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grpId="0" nodeType="clickEffect">
                                  <p:stCondLst>
                                    <p:cond delay="0"/>
                                  </p:stCondLst>
                                  <p:childTnLst>
                                    <p:set>
                                      <p:cBhvr>
                                        <p:cTn id="245" dur="1" fill="hold">
                                          <p:stCondLst>
                                            <p:cond delay="0"/>
                                          </p:stCondLst>
                                        </p:cTn>
                                        <p:tgtEl>
                                          <p:spTgt spid="225"/>
                                        </p:tgtEl>
                                        <p:attrNameLst>
                                          <p:attrName>style.visibility</p:attrName>
                                        </p:attrNameLst>
                                      </p:cBhvr>
                                      <p:to>
                                        <p:strVal val="visible"/>
                                      </p:to>
                                    </p:set>
                                    <p:animEffect transition="in" filter="fade">
                                      <p:cBhvr>
                                        <p:cTn id="246" dur="500"/>
                                        <p:tgtEl>
                                          <p:spTgt spid="225"/>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grpId="0" nodeType="clickEffect">
                                  <p:stCondLst>
                                    <p:cond delay="0"/>
                                  </p:stCondLst>
                                  <p:childTnLst>
                                    <p:set>
                                      <p:cBhvr>
                                        <p:cTn id="250" dur="1" fill="hold">
                                          <p:stCondLst>
                                            <p:cond delay="0"/>
                                          </p:stCondLst>
                                        </p:cTn>
                                        <p:tgtEl>
                                          <p:spTgt spid="266"/>
                                        </p:tgtEl>
                                        <p:attrNameLst>
                                          <p:attrName>style.visibility</p:attrName>
                                        </p:attrNameLst>
                                      </p:cBhvr>
                                      <p:to>
                                        <p:strVal val="visible"/>
                                      </p:to>
                                    </p:set>
                                    <p:animEffect transition="in" filter="fade">
                                      <p:cBhvr>
                                        <p:cTn id="251" dur="500"/>
                                        <p:tgtEl>
                                          <p:spTgt spid="266"/>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grpId="0" nodeType="clickEffect">
                                  <p:stCondLst>
                                    <p:cond delay="0"/>
                                  </p:stCondLst>
                                  <p:childTnLst>
                                    <p:set>
                                      <p:cBhvr>
                                        <p:cTn id="255" dur="1" fill="hold">
                                          <p:stCondLst>
                                            <p:cond delay="0"/>
                                          </p:stCondLst>
                                        </p:cTn>
                                        <p:tgtEl>
                                          <p:spTgt spid="29"/>
                                        </p:tgtEl>
                                        <p:attrNameLst>
                                          <p:attrName>style.visibility</p:attrName>
                                        </p:attrNameLst>
                                      </p:cBhvr>
                                      <p:to>
                                        <p:strVal val="visible"/>
                                      </p:to>
                                    </p:set>
                                    <p:animEffect transition="in" filter="fade">
                                      <p:cBhvr>
                                        <p:cTn id="2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7"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224" grpId="0"/>
      <p:bldP spid="225" grpId="0"/>
      <p:bldP spid="226" grpId="0"/>
      <p:bldP spid="265" grpId="0"/>
      <p:bldP spid="266" grpId="0"/>
      <p:bldP spid="267" grpId="0"/>
      <p:bldP spid="268" grpId="0"/>
      <p:bldP spid="269" grpId="0"/>
      <p:bldP spid="270" grpId="0"/>
      <p:bldP spid="271" grpId="0"/>
      <p:bldP spid="274" grpId="0" animBg="1"/>
      <p:bldP spid="275" grpId="0" animBg="1"/>
      <p:bldP spid="276" grpId="0" animBg="1"/>
      <p:bldP spid="277" grpId="0" animBg="1"/>
      <p:bldP spid="278" grpId="0" animBg="1"/>
      <p:bldP spid="67" grpId="0" animBg="1"/>
      <p:bldP spid="72" grpId="0" animBg="1"/>
      <p:bldP spid="83" grpId="0" animBg="1"/>
      <p:bldP spid="84"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27"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7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6"/>
          <p:cNvSpPr>
            <a:spLocks noChangeArrowheads="1"/>
          </p:cNvSpPr>
          <p:nvPr/>
        </p:nvSpPr>
        <p:spPr bwMode="auto">
          <a:xfrm>
            <a:off x="630238" y="3298825"/>
            <a:ext cx="7883525" cy="22066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227" name="Rectangle 32"/>
          <p:cNvSpPr>
            <a:spLocks noChangeArrowheads="1"/>
          </p:cNvSpPr>
          <p:nvPr/>
        </p:nvSpPr>
        <p:spPr bwMode="auto">
          <a:xfrm>
            <a:off x="839788" y="1752600"/>
            <a:ext cx="1532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Cost of old equipment</a:t>
            </a:r>
            <a:endParaRPr lang="en-US" altLang="en-US" dirty="0">
              <a:solidFill>
                <a:prstClr val="black"/>
              </a:solidFill>
              <a:latin typeface="Proxima Nova" panose="02000506030000020004" pitchFamily="50" charset="0"/>
              <a:cs typeface="+mn-cs"/>
            </a:endParaRPr>
          </a:p>
        </p:txBody>
      </p:sp>
      <p:sp>
        <p:nvSpPr>
          <p:cNvPr id="228" name="Rectangle 33"/>
          <p:cNvSpPr>
            <a:spLocks noChangeArrowheads="1"/>
          </p:cNvSpPr>
          <p:nvPr/>
        </p:nvSpPr>
        <p:spPr bwMode="auto">
          <a:xfrm>
            <a:off x="3402013" y="1752600"/>
            <a:ext cx="5899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$30,000</a:t>
            </a:r>
            <a:endParaRPr lang="en-US" altLang="en-US">
              <a:solidFill>
                <a:prstClr val="black"/>
              </a:solidFill>
              <a:latin typeface="Proxima Nova" panose="02000506030000020004" pitchFamily="50" charset="0"/>
              <a:cs typeface="+mn-cs"/>
            </a:endParaRPr>
          </a:p>
        </p:txBody>
      </p:sp>
      <p:sp>
        <p:nvSpPr>
          <p:cNvPr id="229" name="Rectangle 34"/>
          <p:cNvSpPr>
            <a:spLocks noChangeArrowheads="1"/>
          </p:cNvSpPr>
          <p:nvPr/>
        </p:nvSpPr>
        <p:spPr bwMode="auto">
          <a:xfrm>
            <a:off x="839788" y="1943100"/>
            <a:ext cx="926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Accumulated </a:t>
            </a:r>
            <a:endParaRPr lang="en-US" altLang="en-US">
              <a:solidFill>
                <a:prstClr val="black"/>
              </a:solidFill>
              <a:latin typeface="Proxima Nova" panose="02000506030000020004" pitchFamily="50" charset="0"/>
              <a:cs typeface="+mn-cs"/>
            </a:endParaRPr>
          </a:p>
        </p:txBody>
      </p:sp>
      <p:sp>
        <p:nvSpPr>
          <p:cNvPr id="230" name="Rectangle 35"/>
          <p:cNvSpPr>
            <a:spLocks noChangeArrowheads="1"/>
          </p:cNvSpPr>
          <p:nvPr/>
        </p:nvSpPr>
        <p:spPr bwMode="auto">
          <a:xfrm>
            <a:off x="3440113" y="1943100"/>
            <a:ext cx="5626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(23,400)</a:t>
            </a:r>
            <a:endParaRPr lang="en-US" altLang="en-US">
              <a:solidFill>
                <a:prstClr val="black"/>
              </a:solidFill>
              <a:latin typeface="Proxima Nova" panose="02000506030000020004" pitchFamily="50" charset="0"/>
              <a:cs typeface="+mn-cs"/>
            </a:endParaRPr>
          </a:p>
        </p:txBody>
      </p:sp>
      <p:sp>
        <p:nvSpPr>
          <p:cNvPr id="231" name="Rectangle 36"/>
          <p:cNvSpPr>
            <a:spLocks noChangeArrowheads="1"/>
          </p:cNvSpPr>
          <p:nvPr/>
        </p:nvSpPr>
        <p:spPr bwMode="auto">
          <a:xfrm>
            <a:off x="839788" y="2135188"/>
            <a:ext cx="19781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Book value of old equipment</a:t>
            </a:r>
            <a:endParaRPr lang="en-US" altLang="en-US" dirty="0">
              <a:solidFill>
                <a:prstClr val="black"/>
              </a:solidFill>
              <a:latin typeface="Proxima Nova" panose="02000506030000020004" pitchFamily="50" charset="0"/>
              <a:cs typeface="+mn-cs"/>
            </a:endParaRPr>
          </a:p>
        </p:txBody>
      </p:sp>
      <p:sp>
        <p:nvSpPr>
          <p:cNvPr id="232" name="Rectangle 37"/>
          <p:cNvSpPr>
            <a:spLocks noChangeArrowheads="1"/>
          </p:cNvSpPr>
          <p:nvPr/>
        </p:nvSpPr>
        <p:spPr bwMode="auto">
          <a:xfrm>
            <a:off x="3487738" y="2135188"/>
            <a:ext cx="4985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$6,600</a:t>
            </a:r>
            <a:endParaRPr lang="en-US" altLang="en-US">
              <a:solidFill>
                <a:prstClr val="black"/>
              </a:solidFill>
              <a:latin typeface="Proxima Nova" panose="02000506030000020004" pitchFamily="50" charset="0"/>
              <a:cs typeface="+mn-cs"/>
            </a:endParaRPr>
          </a:p>
        </p:txBody>
      </p:sp>
      <p:sp>
        <p:nvSpPr>
          <p:cNvPr id="244" name="Rectangle 38"/>
          <p:cNvSpPr>
            <a:spLocks noChangeArrowheads="1"/>
          </p:cNvSpPr>
          <p:nvPr/>
        </p:nvSpPr>
        <p:spPr bwMode="auto">
          <a:xfrm>
            <a:off x="839788" y="2667000"/>
            <a:ext cx="13256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Trade-in allowance </a:t>
            </a:r>
            <a:endParaRPr lang="en-US" altLang="en-US" dirty="0">
              <a:solidFill>
                <a:prstClr val="black"/>
              </a:solidFill>
              <a:latin typeface="Proxima Nova" panose="02000506030000020004" pitchFamily="50" charset="0"/>
              <a:cs typeface="+mn-cs"/>
            </a:endParaRPr>
          </a:p>
        </p:txBody>
      </p:sp>
      <p:sp>
        <p:nvSpPr>
          <p:cNvPr id="247" name="Rectangle 39"/>
          <p:cNvSpPr>
            <a:spLocks noChangeArrowheads="1"/>
          </p:cNvSpPr>
          <p:nvPr/>
        </p:nvSpPr>
        <p:spPr bwMode="auto">
          <a:xfrm>
            <a:off x="3487738" y="2667000"/>
            <a:ext cx="4889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$7,000</a:t>
            </a:r>
            <a:endParaRPr lang="en-US" altLang="en-US">
              <a:solidFill>
                <a:prstClr val="black"/>
              </a:solidFill>
              <a:latin typeface="Proxima Nova" panose="02000506030000020004" pitchFamily="50" charset="0"/>
              <a:cs typeface="+mn-cs"/>
            </a:endParaRPr>
          </a:p>
        </p:txBody>
      </p:sp>
      <p:sp>
        <p:nvSpPr>
          <p:cNvPr id="248" name="Rectangle 40"/>
          <p:cNvSpPr>
            <a:spLocks noChangeArrowheads="1"/>
          </p:cNvSpPr>
          <p:nvPr/>
        </p:nvSpPr>
        <p:spPr bwMode="auto">
          <a:xfrm>
            <a:off x="839788" y="2857500"/>
            <a:ext cx="12295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Gain on exchange</a:t>
            </a:r>
            <a:endParaRPr lang="en-US" altLang="en-US">
              <a:solidFill>
                <a:prstClr val="black"/>
              </a:solidFill>
              <a:latin typeface="Proxima Nova" panose="02000506030000020004" pitchFamily="50" charset="0"/>
              <a:cs typeface="+mn-cs"/>
            </a:endParaRPr>
          </a:p>
        </p:txBody>
      </p:sp>
      <p:sp>
        <p:nvSpPr>
          <p:cNvPr id="250" name="Rectangle 41"/>
          <p:cNvSpPr>
            <a:spLocks noChangeArrowheads="1"/>
          </p:cNvSpPr>
          <p:nvPr/>
        </p:nvSpPr>
        <p:spPr bwMode="auto">
          <a:xfrm>
            <a:off x="3611563" y="2857500"/>
            <a:ext cx="367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$400</a:t>
            </a:r>
            <a:endParaRPr lang="en-US" altLang="en-US">
              <a:solidFill>
                <a:prstClr val="black"/>
              </a:solidFill>
              <a:latin typeface="Proxima Nova" panose="02000506030000020004" pitchFamily="50" charset="0"/>
              <a:cs typeface="+mn-cs"/>
            </a:endParaRPr>
          </a:p>
        </p:txBody>
      </p:sp>
      <p:sp>
        <p:nvSpPr>
          <p:cNvPr id="251" name="Rectangle 42"/>
          <p:cNvSpPr>
            <a:spLocks noChangeArrowheads="1"/>
          </p:cNvSpPr>
          <p:nvPr/>
        </p:nvSpPr>
        <p:spPr bwMode="auto">
          <a:xfrm>
            <a:off x="4800600" y="2857500"/>
            <a:ext cx="16286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Gain to be recognized? </a:t>
            </a:r>
            <a:endParaRPr lang="en-US" altLang="en-US" dirty="0">
              <a:solidFill>
                <a:prstClr val="black"/>
              </a:solidFill>
              <a:latin typeface="Proxima Nova" panose="02000506030000020004" pitchFamily="50" charset="0"/>
              <a:cs typeface="+mn-cs"/>
            </a:endParaRPr>
          </a:p>
        </p:txBody>
      </p:sp>
      <p:sp>
        <p:nvSpPr>
          <p:cNvPr id="252" name="Rectangle 43"/>
          <p:cNvSpPr>
            <a:spLocks noChangeArrowheads="1"/>
          </p:cNvSpPr>
          <p:nvPr/>
        </p:nvSpPr>
        <p:spPr bwMode="auto">
          <a:xfrm>
            <a:off x="7137401" y="285750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Yes</a:t>
            </a:r>
            <a:endParaRPr lang="en-US" altLang="en-US" dirty="0">
              <a:solidFill>
                <a:prstClr val="black"/>
              </a:solidFill>
              <a:latin typeface="Proxima Nova" panose="02000506030000020004" pitchFamily="50" charset="0"/>
              <a:cs typeface="+mn-cs"/>
            </a:endParaRPr>
          </a:p>
        </p:txBody>
      </p:sp>
      <p:sp>
        <p:nvSpPr>
          <p:cNvPr id="253" name="Rectangle 44"/>
          <p:cNvSpPr>
            <a:spLocks noChangeArrowheads="1"/>
          </p:cNvSpPr>
          <p:nvPr/>
        </p:nvSpPr>
        <p:spPr bwMode="auto">
          <a:xfrm>
            <a:off x="839788" y="3108325"/>
            <a:ext cx="1968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000000"/>
                </a:solidFill>
                <a:latin typeface="Proxima Nova" panose="02000506030000020004" pitchFamily="50" charset="0"/>
                <a:cs typeface="+mn-cs"/>
              </a:rPr>
              <a:t>With Commercial Substance</a:t>
            </a:r>
            <a:endParaRPr lang="en-US" altLang="en-US" dirty="0">
              <a:solidFill>
                <a:prstClr val="black"/>
              </a:solidFill>
              <a:latin typeface="Proxima Nova" panose="02000506030000020004" pitchFamily="50" charset="0"/>
              <a:cs typeface="+mn-cs"/>
            </a:endParaRPr>
          </a:p>
        </p:txBody>
      </p:sp>
      <p:sp>
        <p:nvSpPr>
          <p:cNvPr id="254" name="Rectangle 45"/>
          <p:cNvSpPr>
            <a:spLocks noChangeArrowheads="1"/>
          </p:cNvSpPr>
          <p:nvPr/>
        </p:nvSpPr>
        <p:spPr bwMode="auto">
          <a:xfrm>
            <a:off x="6640513" y="3317875"/>
            <a:ext cx="3751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Debit</a:t>
            </a:r>
            <a:endParaRPr lang="en-US" altLang="en-US">
              <a:solidFill>
                <a:prstClr val="black"/>
              </a:solidFill>
              <a:latin typeface="Proxima Nova" panose="02000506030000020004" pitchFamily="50" charset="0"/>
              <a:cs typeface="+mn-cs"/>
            </a:endParaRPr>
          </a:p>
        </p:txBody>
      </p:sp>
      <p:sp>
        <p:nvSpPr>
          <p:cNvPr id="256" name="Rectangle 46"/>
          <p:cNvSpPr>
            <a:spLocks noChangeArrowheads="1"/>
          </p:cNvSpPr>
          <p:nvPr/>
        </p:nvSpPr>
        <p:spPr bwMode="auto">
          <a:xfrm>
            <a:off x="7729538" y="3317875"/>
            <a:ext cx="4263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Credit</a:t>
            </a:r>
            <a:endParaRPr lang="en-US" altLang="en-US">
              <a:solidFill>
                <a:prstClr val="black"/>
              </a:solidFill>
              <a:latin typeface="Proxima Nova" panose="02000506030000020004" pitchFamily="50" charset="0"/>
              <a:cs typeface="+mn-cs"/>
            </a:endParaRPr>
          </a:p>
        </p:txBody>
      </p:sp>
      <p:sp>
        <p:nvSpPr>
          <p:cNvPr id="257" name="Rectangle 47"/>
          <p:cNvSpPr>
            <a:spLocks noChangeArrowheads="1"/>
          </p:cNvSpPr>
          <p:nvPr/>
        </p:nvSpPr>
        <p:spPr bwMode="auto">
          <a:xfrm>
            <a:off x="6842126" y="3529013"/>
            <a:ext cx="4969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45,000</a:t>
            </a:r>
            <a:endParaRPr lang="en-US" altLang="en-US" dirty="0">
              <a:solidFill>
                <a:prstClr val="black"/>
              </a:solidFill>
              <a:latin typeface="Proxima Nova" panose="02000506030000020004" pitchFamily="50" charset="0"/>
              <a:cs typeface="+mn-cs"/>
            </a:endParaRPr>
          </a:p>
        </p:txBody>
      </p:sp>
      <p:sp>
        <p:nvSpPr>
          <p:cNvPr id="258" name="Rectangle 48"/>
          <p:cNvSpPr>
            <a:spLocks noChangeArrowheads="1"/>
          </p:cNvSpPr>
          <p:nvPr/>
        </p:nvSpPr>
        <p:spPr bwMode="auto">
          <a:xfrm>
            <a:off x="6842126" y="3719513"/>
            <a:ext cx="4857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23,400</a:t>
            </a:r>
            <a:endParaRPr lang="en-US" altLang="en-US">
              <a:solidFill>
                <a:prstClr val="black"/>
              </a:solidFill>
              <a:latin typeface="Proxima Nova" panose="02000506030000020004" pitchFamily="50" charset="0"/>
              <a:cs typeface="+mn-cs"/>
            </a:endParaRPr>
          </a:p>
        </p:txBody>
      </p:sp>
      <p:sp>
        <p:nvSpPr>
          <p:cNvPr id="259" name="Rectangle 49"/>
          <p:cNvSpPr>
            <a:spLocks noChangeArrowheads="1"/>
          </p:cNvSpPr>
          <p:nvPr/>
        </p:nvSpPr>
        <p:spPr bwMode="auto">
          <a:xfrm>
            <a:off x="7959726" y="3910013"/>
            <a:ext cx="4937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38,000</a:t>
            </a:r>
            <a:endParaRPr lang="en-US" altLang="en-US">
              <a:solidFill>
                <a:prstClr val="black"/>
              </a:solidFill>
              <a:latin typeface="Proxima Nova" panose="02000506030000020004" pitchFamily="50" charset="0"/>
              <a:cs typeface="+mn-cs"/>
            </a:endParaRPr>
          </a:p>
        </p:txBody>
      </p:sp>
      <p:sp>
        <p:nvSpPr>
          <p:cNvPr id="260" name="Rectangle 50"/>
          <p:cNvSpPr>
            <a:spLocks noChangeArrowheads="1"/>
          </p:cNvSpPr>
          <p:nvPr/>
        </p:nvSpPr>
        <p:spPr bwMode="auto">
          <a:xfrm>
            <a:off x="7959726" y="4100513"/>
            <a:ext cx="4985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30,000</a:t>
            </a:r>
            <a:endParaRPr lang="en-US" altLang="en-US">
              <a:solidFill>
                <a:prstClr val="black"/>
              </a:solidFill>
              <a:latin typeface="Proxima Nova" panose="02000506030000020004" pitchFamily="50" charset="0"/>
              <a:cs typeface="+mn-cs"/>
            </a:endParaRPr>
          </a:p>
        </p:txBody>
      </p:sp>
      <p:sp>
        <p:nvSpPr>
          <p:cNvPr id="261" name="Rectangle 51"/>
          <p:cNvSpPr>
            <a:spLocks noChangeArrowheads="1"/>
          </p:cNvSpPr>
          <p:nvPr/>
        </p:nvSpPr>
        <p:spPr bwMode="auto">
          <a:xfrm>
            <a:off x="1833563" y="3719513"/>
            <a:ext cx="17937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Accumulated Depreciation</a:t>
            </a:r>
            <a:endParaRPr lang="en-US" altLang="en-US">
              <a:solidFill>
                <a:prstClr val="black"/>
              </a:solidFill>
              <a:latin typeface="Proxima Nova" panose="02000506030000020004" pitchFamily="50" charset="0"/>
              <a:cs typeface="+mn-cs"/>
            </a:endParaRPr>
          </a:p>
        </p:txBody>
      </p:sp>
      <p:sp>
        <p:nvSpPr>
          <p:cNvPr id="262" name="Rectangle 52"/>
          <p:cNvSpPr>
            <a:spLocks noChangeArrowheads="1"/>
          </p:cNvSpPr>
          <p:nvPr/>
        </p:nvSpPr>
        <p:spPr bwMode="auto">
          <a:xfrm>
            <a:off x="2092326" y="3910013"/>
            <a:ext cx="16639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Cash ($45,000 - $7,000)</a:t>
            </a:r>
            <a:endParaRPr lang="en-US" altLang="en-US">
              <a:solidFill>
                <a:prstClr val="black"/>
              </a:solidFill>
              <a:latin typeface="Proxima Nova" panose="02000506030000020004" pitchFamily="50" charset="0"/>
              <a:cs typeface="+mn-cs"/>
            </a:endParaRPr>
          </a:p>
        </p:txBody>
      </p:sp>
      <p:sp>
        <p:nvSpPr>
          <p:cNvPr id="263" name="Rectangle 53"/>
          <p:cNvSpPr>
            <a:spLocks noChangeArrowheads="1"/>
          </p:cNvSpPr>
          <p:nvPr/>
        </p:nvSpPr>
        <p:spPr bwMode="auto">
          <a:xfrm>
            <a:off x="2092326" y="4100513"/>
            <a:ext cx="10547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Equipment (old)</a:t>
            </a:r>
            <a:endParaRPr lang="en-US" altLang="en-US" dirty="0">
              <a:solidFill>
                <a:prstClr val="black"/>
              </a:solidFill>
              <a:latin typeface="Proxima Nova" panose="02000506030000020004" pitchFamily="50" charset="0"/>
              <a:cs typeface="+mn-cs"/>
            </a:endParaRPr>
          </a:p>
        </p:txBody>
      </p:sp>
      <p:sp>
        <p:nvSpPr>
          <p:cNvPr id="264" name="Rectangle 54"/>
          <p:cNvSpPr>
            <a:spLocks noChangeArrowheads="1"/>
          </p:cNvSpPr>
          <p:nvPr/>
        </p:nvSpPr>
        <p:spPr bwMode="auto">
          <a:xfrm>
            <a:off x="1785938" y="428307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latin typeface="Proxima Nova" panose="02000506030000020004" pitchFamily="50" charset="0"/>
              <a:cs typeface="+mn-cs"/>
            </a:endParaRPr>
          </a:p>
        </p:txBody>
      </p:sp>
      <p:sp>
        <p:nvSpPr>
          <p:cNvPr id="272" name="Rectangle 62"/>
          <p:cNvSpPr>
            <a:spLocks noChangeArrowheads="1"/>
          </p:cNvSpPr>
          <p:nvPr/>
        </p:nvSpPr>
        <p:spPr bwMode="auto">
          <a:xfrm>
            <a:off x="3440113" y="3317875"/>
            <a:ext cx="11092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General Journal</a:t>
            </a:r>
            <a:endParaRPr lang="en-US" altLang="en-US">
              <a:solidFill>
                <a:prstClr val="black"/>
              </a:solidFill>
              <a:latin typeface="Proxima Nova" panose="02000506030000020004" pitchFamily="50" charset="0"/>
              <a:cs typeface="+mn-cs"/>
            </a:endParaRPr>
          </a:p>
        </p:txBody>
      </p:sp>
      <p:sp>
        <p:nvSpPr>
          <p:cNvPr id="273" name="Rectangle 63"/>
          <p:cNvSpPr>
            <a:spLocks noChangeArrowheads="1"/>
          </p:cNvSpPr>
          <p:nvPr/>
        </p:nvSpPr>
        <p:spPr bwMode="auto">
          <a:xfrm>
            <a:off x="1833563" y="3529013"/>
            <a:ext cx="12022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Equipment (new) </a:t>
            </a:r>
            <a:endParaRPr lang="en-US" altLang="en-US" dirty="0">
              <a:solidFill>
                <a:prstClr val="black"/>
              </a:solidFill>
              <a:latin typeface="Proxima Nova" panose="02000506030000020004" pitchFamily="50" charset="0"/>
              <a:cs typeface="+mn-cs"/>
            </a:endParaRPr>
          </a:p>
        </p:txBody>
      </p:sp>
      <p:sp>
        <p:nvSpPr>
          <p:cNvPr id="109" name="Rectangle 82"/>
          <p:cNvSpPr>
            <a:spLocks noChangeArrowheads="1"/>
          </p:cNvSpPr>
          <p:nvPr/>
        </p:nvSpPr>
        <p:spPr bwMode="auto">
          <a:xfrm>
            <a:off x="620713" y="3289300"/>
            <a:ext cx="19050" cy="230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10" name="Line 83"/>
          <p:cNvSpPr>
            <a:spLocks noChangeShapeType="1"/>
          </p:cNvSpPr>
          <p:nvPr/>
        </p:nvSpPr>
        <p:spPr bwMode="auto">
          <a:xfrm>
            <a:off x="1747838" y="3308350"/>
            <a:ext cx="0" cy="1920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11" name="Rectangle 84"/>
          <p:cNvSpPr>
            <a:spLocks noChangeArrowheads="1"/>
          </p:cNvSpPr>
          <p:nvPr/>
        </p:nvSpPr>
        <p:spPr bwMode="auto">
          <a:xfrm>
            <a:off x="1747838" y="3308350"/>
            <a:ext cx="9525" cy="1920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12" name="Line 85"/>
          <p:cNvSpPr>
            <a:spLocks noChangeShapeType="1"/>
          </p:cNvSpPr>
          <p:nvPr/>
        </p:nvSpPr>
        <p:spPr bwMode="auto">
          <a:xfrm>
            <a:off x="6267451" y="3308350"/>
            <a:ext cx="0" cy="1920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13" name="Rectangle 86"/>
          <p:cNvSpPr>
            <a:spLocks noChangeArrowheads="1"/>
          </p:cNvSpPr>
          <p:nvPr/>
        </p:nvSpPr>
        <p:spPr bwMode="auto">
          <a:xfrm>
            <a:off x="6267451" y="3308350"/>
            <a:ext cx="9525" cy="1920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14" name="Line 87"/>
          <p:cNvSpPr>
            <a:spLocks noChangeShapeType="1"/>
          </p:cNvSpPr>
          <p:nvPr/>
        </p:nvSpPr>
        <p:spPr bwMode="auto">
          <a:xfrm>
            <a:off x="7386638" y="3308350"/>
            <a:ext cx="0" cy="1920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15" name="Rectangle 88"/>
          <p:cNvSpPr>
            <a:spLocks noChangeArrowheads="1"/>
          </p:cNvSpPr>
          <p:nvPr/>
        </p:nvSpPr>
        <p:spPr bwMode="auto">
          <a:xfrm>
            <a:off x="7386638" y="3308350"/>
            <a:ext cx="9525" cy="1920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16" name="Rectangle 89"/>
          <p:cNvSpPr>
            <a:spLocks noChangeArrowheads="1"/>
          </p:cNvSpPr>
          <p:nvPr/>
        </p:nvSpPr>
        <p:spPr bwMode="auto">
          <a:xfrm>
            <a:off x="8494713" y="3308350"/>
            <a:ext cx="19050" cy="211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17" name="Line 90"/>
          <p:cNvSpPr>
            <a:spLocks noChangeShapeType="1"/>
          </p:cNvSpPr>
          <p:nvPr/>
        </p:nvSpPr>
        <p:spPr bwMode="auto">
          <a:xfrm>
            <a:off x="630238" y="3519488"/>
            <a:ext cx="0" cy="9540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18" name="Rectangle 91"/>
          <p:cNvSpPr>
            <a:spLocks noChangeArrowheads="1"/>
          </p:cNvSpPr>
          <p:nvPr/>
        </p:nvSpPr>
        <p:spPr bwMode="auto">
          <a:xfrm>
            <a:off x="630238" y="3519488"/>
            <a:ext cx="9525" cy="9540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19" name="Line 92"/>
          <p:cNvSpPr>
            <a:spLocks noChangeShapeType="1"/>
          </p:cNvSpPr>
          <p:nvPr/>
        </p:nvSpPr>
        <p:spPr bwMode="auto">
          <a:xfrm>
            <a:off x="1747838" y="3519488"/>
            <a:ext cx="0" cy="9540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20" name="Rectangle 93"/>
          <p:cNvSpPr>
            <a:spLocks noChangeArrowheads="1"/>
          </p:cNvSpPr>
          <p:nvPr/>
        </p:nvSpPr>
        <p:spPr bwMode="auto">
          <a:xfrm>
            <a:off x="1747838" y="3519488"/>
            <a:ext cx="9525" cy="9540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21" name="Line 94"/>
          <p:cNvSpPr>
            <a:spLocks noChangeShapeType="1"/>
          </p:cNvSpPr>
          <p:nvPr/>
        </p:nvSpPr>
        <p:spPr bwMode="auto">
          <a:xfrm>
            <a:off x="6267451" y="3519488"/>
            <a:ext cx="0" cy="9540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22" name="Rectangle 95"/>
          <p:cNvSpPr>
            <a:spLocks noChangeArrowheads="1"/>
          </p:cNvSpPr>
          <p:nvPr/>
        </p:nvSpPr>
        <p:spPr bwMode="auto">
          <a:xfrm>
            <a:off x="6267451" y="3519488"/>
            <a:ext cx="9525" cy="9540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23" name="Line 96"/>
          <p:cNvSpPr>
            <a:spLocks noChangeShapeType="1"/>
          </p:cNvSpPr>
          <p:nvPr/>
        </p:nvSpPr>
        <p:spPr bwMode="auto">
          <a:xfrm>
            <a:off x="7386638" y="3519488"/>
            <a:ext cx="0" cy="9540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24" name="Rectangle 97"/>
          <p:cNvSpPr>
            <a:spLocks noChangeArrowheads="1"/>
          </p:cNvSpPr>
          <p:nvPr/>
        </p:nvSpPr>
        <p:spPr bwMode="auto">
          <a:xfrm>
            <a:off x="7386638" y="3519488"/>
            <a:ext cx="9525" cy="9540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25" name="Line 98"/>
          <p:cNvSpPr>
            <a:spLocks noChangeShapeType="1"/>
          </p:cNvSpPr>
          <p:nvPr/>
        </p:nvSpPr>
        <p:spPr bwMode="auto">
          <a:xfrm>
            <a:off x="8504238" y="3519488"/>
            <a:ext cx="0" cy="9540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26" name="Rectangle 99"/>
          <p:cNvSpPr>
            <a:spLocks noChangeArrowheads="1"/>
          </p:cNvSpPr>
          <p:nvPr/>
        </p:nvSpPr>
        <p:spPr bwMode="auto">
          <a:xfrm>
            <a:off x="8504238" y="3519488"/>
            <a:ext cx="9525" cy="9540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59" name="Line 120"/>
          <p:cNvSpPr>
            <a:spLocks noChangeShapeType="1"/>
          </p:cNvSpPr>
          <p:nvPr/>
        </p:nvSpPr>
        <p:spPr bwMode="auto">
          <a:xfrm>
            <a:off x="3190876" y="2116138"/>
            <a:ext cx="850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60" name="Rectangle 121"/>
          <p:cNvSpPr>
            <a:spLocks noChangeArrowheads="1"/>
          </p:cNvSpPr>
          <p:nvPr/>
        </p:nvSpPr>
        <p:spPr bwMode="auto">
          <a:xfrm>
            <a:off x="3190876" y="2116138"/>
            <a:ext cx="850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61" name="Line 122"/>
          <p:cNvSpPr>
            <a:spLocks noChangeShapeType="1"/>
          </p:cNvSpPr>
          <p:nvPr/>
        </p:nvSpPr>
        <p:spPr bwMode="auto">
          <a:xfrm>
            <a:off x="3190876" y="2306638"/>
            <a:ext cx="850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62" name="Rectangle 123"/>
          <p:cNvSpPr>
            <a:spLocks noChangeArrowheads="1"/>
          </p:cNvSpPr>
          <p:nvPr/>
        </p:nvSpPr>
        <p:spPr bwMode="auto">
          <a:xfrm>
            <a:off x="3190876" y="2306638"/>
            <a:ext cx="850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63" name="Line 124"/>
          <p:cNvSpPr>
            <a:spLocks noChangeShapeType="1"/>
          </p:cNvSpPr>
          <p:nvPr/>
        </p:nvSpPr>
        <p:spPr bwMode="auto">
          <a:xfrm>
            <a:off x="3190876" y="2325688"/>
            <a:ext cx="850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64" name="Rectangle 125"/>
          <p:cNvSpPr>
            <a:spLocks noChangeArrowheads="1"/>
          </p:cNvSpPr>
          <p:nvPr/>
        </p:nvSpPr>
        <p:spPr bwMode="auto">
          <a:xfrm>
            <a:off x="3190876" y="2325688"/>
            <a:ext cx="850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65" name="Rectangle 126"/>
          <p:cNvSpPr>
            <a:spLocks noChangeArrowheads="1"/>
          </p:cNvSpPr>
          <p:nvPr/>
        </p:nvSpPr>
        <p:spPr bwMode="auto">
          <a:xfrm>
            <a:off x="639763" y="3289300"/>
            <a:ext cx="787400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66" name="Rectangle 127"/>
          <p:cNvSpPr>
            <a:spLocks noChangeArrowheads="1"/>
          </p:cNvSpPr>
          <p:nvPr/>
        </p:nvSpPr>
        <p:spPr bwMode="auto">
          <a:xfrm>
            <a:off x="639763" y="3500438"/>
            <a:ext cx="787400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67" name="Line 128"/>
          <p:cNvSpPr>
            <a:spLocks noChangeShapeType="1"/>
          </p:cNvSpPr>
          <p:nvPr/>
        </p:nvSpPr>
        <p:spPr bwMode="auto">
          <a:xfrm>
            <a:off x="639763" y="3700463"/>
            <a:ext cx="78740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68" name="Rectangle 129"/>
          <p:cNvSpPr>
            <a:spLocks noChangeArrowheads="1"/>
          </p:cNvSpPr>
          <p:nvPr/>
        </p:nvSpPr>
        <p:spPr bwMode="auto">
          <a:xfrm>
            <a:off x="639763" y="3700463"/>
            <a:ext cx="78740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69" name="Line 130"/>
          <p:cNvSpPr>
            <a:spLocks noChangeShapeType="1"/>
          </p:cNvSpPr>
          <p:nvPr/>
        </p:nvSpPr>
        <p:spPr bwMode="auto">
          <a:xfrm>
            <a:off x="639763" y="3890963"/>
            <a:ext cx="78740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70" name="Rectangle 131"/>
          <p:cNvSpPr>
            <a:spLocks noChangeArrowheads="1"/>
          </p:cNvSpPr>
          <p:nvPr/>
        </p:nvSpPr>
        <p:spPr bwMode="auto">
          <a:xfrm>
            <a:off x="639763" y="3890963"/>
            <a:ext cx="78740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71" name="Line 132"/>
          <p:cNvSpPr>
            <a:spLocks noChangeShapeType="1"/>
          </p:cNvSpPr>
          <p:nvPr/>
        </p:nvSpPr>
        <p:spPr bwMode="auto">
          <a:xfrm>
            <a:off x="639763" y="4081463"/>
            <a:ext cx="78740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72" name="Rectangle 133"/>
          <p:cNvSpPr>
            <a:spLocks noChangeArrowheads="1"/>
          </p:cNvSpPr>
          <p:nvPr/>
        </p:nvSpPr>
        <p:spPr bwMode="auto">
          <a:xfrm>
            <a:off x="639763" y="4081463"/>
            <a:ext cx="78740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74" name="Line 134"/>
          <p:cNvSpPr>
            <a:spLocks noChangeShapeType="1"/>
          </p:cNvSpPr>
          <p:nvPr/>
        </p:nvSpPr>
        <p:spPr bwMode="auto">
          <a:xfrm>
            <a:off x="639763" y="4273550"/>
            <a:ext cx="78740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75" name="Rectangle 135"/>
          <p:cNvSpPr>
            <a:spLocks noChangeArrowheads="1"/>
          </p:cNvSpPr>
          <p:nvPr/>
        </p:nvSpPr>
        <p:spPr bwMode="auto">
          <a:xfrm>
            <a:off x="639763" y="4273550"/>
            <a:ext cx="78740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76" name="Line 136"/>
          <p:cNvSpPr>
            <a:spLocks noChangeShapeType="1"/>
          </p:cNvSpPr>
          <p:nvPr/>
        </p:nvSpPr>
        <p:spPr bwMode="auto">
          <a:xfrm>
            <a:off x="639763" y="4464050"/>
            <a:ext cx="78740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77" name="Rectangle 137"/>
          <p:cNvSpPr>
            <a:spLocks noChangeArrowheads="1"/>
          </p:cNvSpPr>
          <p:nvPr/>
        </p:nvSpPr>
        <p:spPr bwMode="auto">
          <a:xfrm>
            <a:off x="639763" y="4464050"/>
            <a:ext cx="78740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Proxima Nova" panose="02000506030000020004" pitchFamily="50" charset="0"/>
              <a:cs typeface="+mn-cs"/>
            </a:endParaRPr>
          </a:p>
        </p:txBody>
      </p:sp>
      <p:sp>
        <p:nvSpPr>
          <p:cNvPr id="137" name="Rectangle 136"/>
          <p:cNvSpPr/>
          <p:nvPr/>
        </p:nvSpPr>
        <p:spPr>
          <a:xfrm>
            <a:off x="4414758" y="1549399"/>
            <a:ext cx="4099005" cy="1265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Proxima Nova" panose="02000506030000020004" pitchFamily="50" charset="0"/>
              </a:rPr>
              <a:t>Does the exchange have commercial substance?  If the answer is “yes”, then the answer to “Are gains and losses recognized?” is also “yes”.</a:t>
            </a:r>
          </a:p>
        </p:txBody>
      </p:sp>
      <p:sp>
        <p:nvSpPr>
          <p:cNvPr id="72" name="Rectangle 50"/>
          <p:cNvSpPr>
            <a:spLocks noChangeArrowheads="1"/>
          </p:cNvSpPr>
          <p:nvPr/>
        </p:nvSpPr>
        <p:spPr bwMode="auto">
          <a:xfrm>
            <a:off x="7959726" y="4286250"/>
            <a:ext cx="4760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     400</a:t>
            </a:r>
            <a:endParaRPr lang="en-US" altLang="en-US" dirty="0">
              <a:solidFill>
                <a:prstClr val="black"/>
              </a:solidFill>
              <a:latin typeface="Proxima Nova" panose="02000506030000020004" pitchFamily="50" charset="0"/>
              <a:cs typeface="+mn-cs"/>
            </a:endParaRPr>
          </a:p>
        </p:txBody>
      </p:sp>
      <p:sp>
        <p:nvSpPr>
          <p:cNvPr id="73" name="Rectangle 53"/>
          <p:cNvSpPr>
            <a:spLocks noChangeArrowheads="1"/>
          </p:cNvSpPr>
          <p:nvPr/>
        </p:nvSpPr>
        <p:spPr bwMode="auto">
          <a:xfrm>
            <a:off x="2092326" y="4286250"/>
            <a:ext cx="19295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Gain on Exchange of Assets</a:t>
            </a:r>
            <a:endParaRPr lang="en-US" altLang="en-US" dirty="0">
              <a:solidFill>
                <a:prstClr val="black"/>
              </a:solidFill>
              <a:latin typeface="Proxima Nova" panose="02000506030000020004" pitchFamily="50" charset="0"/>
              <a:cs typeface="+mn-cs"/>
            </a:endParaRPr>
          </a:p>
        </p:txBody>
      </p:sp>
      <p:sp>
        <p:nvSpPr>
          <p:cNvPr id="74" name="Rectangle 7"/>
          <p:cNvSpPr>
            <a:spLocks noChangeArrowheads="1"/>
          </p:cNvSpPr>
          <p:nvPr/>
        </p:nvSpPr>
        <p:spPr bwMode="auto">
          <a:xfrm>
            <a:off x="668338" y="575746"/>
            <a:ext cx="74294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A company acquires $45,000 in new web servers.  In exchange, the company trades in old web servers along</a:t>
            </a:r>
            <a:endParaRPr lang="en-US" altLang="en-US" dirty="0">
              <a:solidFill>
                <a:prstClr val="black"/>
              </a:solidFill>
              <a:latin typeface="Proxima Nova" panose="02000506030000020004" pitchFamily="50" charset="0"/>
              <a:cs typeface="+mn-cs"/>
            </a:endParaRPr>
          </a:p>
        </p:txBody>
      </p:sp>
      <p:sp>
        <p:nvSpPr>
          <p:cNvPr id="75" name="Rectangle 8"/>
          <p:cNvSpPr>
            <a:spLocks noChangeArrowheads="1"/>
          </p:cNvSpPr>
          <p:nvPr/>
        </p:nvSpPr>
        <p:spPr bwMode="auto">
          <a:xfrm>
            <a:off x="668338" y="766246"/>
            <a:ext cx="74688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with a cash payment.  The old servers originally cost $30,000 and had accumulated depreciation of $23,400 at</a:t>
            </a:r>
            <a:endParaRPr lang="en-US" altLang="en-US" dirty="0">
              <a:solidFill>
                <a:prstClr val="black"/>
              </a:solidFill>
              <a:latin typeface="Proxima Nova" panose="02000506030000020004" pitchFamily="50" charset="0"/>
              <a:cs typeface="+mn-cs"/>
            </a:endParaRPr>
          </a:p>
        </p:txBody>
      </p:sp>
      <p:sp>
        <p:nvSpPr>
          <p:cNvPr id="76" name="Rectangle 9"/>
          <p:cNvSpPr>
            <a:spLocks noChangeArrowheads="1"/>
          </p:cNvSpPr>
          <p:nvPr/>
        </p:nvSpPr>
        <p:spPr bwMode="auto">
          <a:xfrm>
            <a:off x="668338" y="958334"/>
            <a:ext cx="776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the time of the trade.  Prepare entries to record the trade under two different assumptions where (a) the exchange</a:t>
            </a:r>
            <a:endParaRPr lang="en-US" altLang="en-US" dirty="0">
              <a:solidFill>
                <a:prstClr val="black"/>
              </a:solidFill>
              <a:latin typeface="Proxima Nova" panose="02000506030000020004" pitchFamily="50" charset="0"/>
              <a:cs typeface="+mn-cs"/>
            </a:endParaRPr>
          </a:p>
        </p:txBody>
      </p:sp>
      <p:sp>
        <p:nvSpPr>
          <p:cNvPr id="77" name="Rectangle 10"/>
          <p:cNvSpPr>
            <a:spLocks noChangeArrowheads="1"/>
          </p:cNvSpPr>
          <p:nvPr/>
        </p:nvSpPr>
        <p:spPr bwMode="auto">
          <a:xfrm>
            <a:off x="668338" y="1148834"/>
            <a:ext cx="74331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has commercial substance and the old servers have a trade-in allowance of $3,000 and  (b) the exchange has </a:t>
            </a:r>
            <a:endParaRPr lang="en-US" altLang="en-US" dirty="0">
              <a:solidFill>
                <a:prstClr val="black"/>
              </a:solidFill>
              <a:latin typeface="Proxima Nova" panose="02000506030000020004" pitchFamily="50" charset="0"/>
              <a:cs typeface="+mn-cs"/>
            </a:endParaRPr>
          </a:p>
        </p:txBody>
      </p:sp>
      <p:sp>
        <p:nvSpPr>
          <p:cNvPr id="78" name="Rectangle 11"/>
          <p:cNvSpPr>
            <a:spLocks noChangeArrowheads="1"/>
          </p:cNvSpPr>
          <p:nvPr/>
        </p:nvSpPr>
        <p:spPr bwMode="auto">
          <a:xfrm>
            <a:off x="668338" y="1339334"/>
            <a:ext cx="53892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commercial substance and the old servers have a trade-in allowance of $7,000.</a:t>
            </a:r>
            <a:endParaRPr lang="en-US" altLang="en-US" dirty="0">
              <a:solidFill>
                <a:prstClr val="black"/>
              </a:solidFill>
              <a:latin typeface="Proxima Nova" panose="02000506030000020004" pitchFamily="50" charset="0"/>
              <a:cs typeface="+mn-cs"/>
            </a:endParaRPr>
          </a:p>
        </p:txBody>
      </p:sp>
      <p:sp>
        <p:nvSpPr>
          <p:cNvPr id="79" name="Rounded Rectangle 78"/>
          <p:cNvSpPr/>
          <p:nvPr/>
        </p:nvSpPr>
        <p:spPr>
          <a:xfrm>
            <a:off x="7856" y="6477000"/>
            <a:ext cx="3344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P5: </a:t>
            </a:r>
            <a:r>
              <a:rPr lang="en-US" sz="1100" dirty="0">
                <a:solidFill>
                  <a:prstClr val="black"/>
                </a:solidFill>
                <a:latin typeface="Calibri"/>
                <a:cs typeface="+mn-cs"/>
              </a:rPr>
              <a:t>Account for asset exchanges.</a:t>
            </a:r>
          </a:p>
        </p:txBody>
      </p:sp>
      <p:sp>
        <p:nvSpPr>
          <p:cNvPr id="80" name="Rectangle 79"/>
          <p:cNvSpPr/>
          <p:nvPr/>
        </p:nvSpPr>
        <p:spPr>
          <a:xfrm>
            <a:off x="-14" y="1354"/>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10-7</a:t>
            </a:r>
            <a:endParaRPr lang="en-US" b="1" dirty="0">
              <a:solidFill>
                <a:prstClr val="white"/>
              </a:solidFill>
            </a:endParaRPr>
          </a:p>
        </p:txBody>
      </p:sp>
    </p:spTree>
    <p:extLst>
      <p:ext uri="{BB962C8B-B14F-4D97-AF65-F5344CB8AC3E}">
        <p14:creationId xmlns:p14="http://schemas.microsoft.com/office/powerpoint/2010/main" val="1061226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5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8"/>
                                        </p:tgtEl>
                                        <p:attrNameLst>
                                          <p:attrName>style.visibility</p:attrName>
                                        </p:attrNameLst>
                                      </p:cBhvr>
                                      <p:to>
                                        <p:strVal val="visible"/>
                                      </p:to>
                                    </p:set>
                                    <p:animEffect transition="in" filter="fade">
                                      <p:cBhvr>
                                        <p:cTn id="17" dur="500"/>
                                        <p:tgtEl>
                                          <p:spTgt spid="2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0"/>
                                        </p:tgtEl>
                                        <p:attrNameLst>
                                          <p:attrName>style.visibility</p:attrName>
                                        </p:attrNameLst>
                                      </p:cBhvr>
                                      <p:to>
                                        <p:strVal val="visible"/>
                                      </p:to>
                                    </p:set>
                                    <p:animEffect transition="in" filter="fade">
                                      <p:cBhvr>
                                        <p:cTn id="22" dur="500"/>
                                        <p:tgtEl>
                                          <p:spTgt spid="2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fade">
                                      <p:cBhvr>
                                        <p:cTn id="27" dur="500"/>
                                        <p:tgtEl>
                                          <p:spTgt spid="1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1"/>
                                        </p:tgtEl>
                                        <p:attrNameLst>
                                          <p:attrName>style.visibility</p:attrName>
                                        </p:attrNameLst>
                                      </p:cBhvr>
                                      <p:to>
                                        <p:strVal val="visible"/>
                                      </p:to>
                                    </p:set>
                                    <p:animEffect transition="in" filter="fade">
                                      <p:cBhvr>
                                        <p:cTn id="32" dur="500"/>
                                        <p:tgtEl>
                                          <p:spTgt spid="2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2"/>
                                        </p:tgtEl>
                                        <p:attrNameLst>
                                          <p:attrName>style.visibility</p:attrName>
                                        </p:attrNameLst>
                                      </p:cBhvr>
                                      <p:to>
                                        <p:strVal val="visible"/>
                                      </p:to>
                                    </p:set>
                                    <p:animEffect transition="in" filter="fade">
                                      <p:cBhvr>
                                        <p:cTn id="35" dur="500"/>
                                        <p:tgtEl>
                                          <p:spTgt spid="25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3"/>
                                        </p:tgtEl>
                                        <p:attrNameLst>
                                          <p:attrName>style.visibility</p:attrName>
                                        </p:attrNameLst>
                                      </p:cBhvr>
                                      <p:to>
                                        <p:strVal val="visible"/>
                                      </p:to>
                                    </p:set>
                                    <p:animEffect transition="in" filter="fade">
                                      <p:cBhvr>
                                        <p:cTn id="43" dur="500"/>
                                        <p:tgtEl>
                                          <p:spTgt spid="25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4"/>
                                        </p:tgtEl>
                                        <p:attrNameLst>
                                          <p:attrName>style.visibility</p:attrName>
                                        </p:attrNameLst>
                                      </p:cBhvr>
                                      <p:to>
                                        <p:strVal val="visible"/>
                                      </p:to>
                                    </p:set>
                                    <p:animEffect transition="in" filter="fade">
                                      <p:cBhvr>
                                        <p:cTn id="46" dur="500"/>
                                        <p:tgtEl>
                                          <p:spTgt spid="25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6"/>
                                        </p:tgtEl>
                                        <p:attrNameLst>
                                          <p:attrName>style.visibility</p:attrName>
                                        </p:attrNameLst>
                                      </p:cBhvr>
                                      <p:to>
                                        <p:strVal val="visible"/>
                                      </p:to>
                                    </p:set>
                                    <p:animEffect transition="in" filter="fade">
                                      <p:cBhvr>
                                        <p:cTn id="49" dur="500"/>
                                        <p:tgtEl>
                                          <p:spTgt spid="256"/>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64"/>
                                        </p:tgtEl>
                                        <p:attrNameLst>
                                          <p:attrName>style.visibility</p:attrName>
                                        </p:attrNameLst>
                                      </p:cBhvr>
                                      <p:to>
                                        <p:strVal val="visible"/>
                                      </p:to>
                                    </p:set>
                                    <p:animEffect transition="in" filter="fade">
                                      <p:cBhvr>
                                        <p:cTn id="52" dur="500"/>
                                        <p:tgtEl>
                                          <p:spTgt spid="26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2"/>
                                        </p:tgtEl>
                                        <p:attrNameLst>
                                          <p:attrName>style.visibility</p:attrName>
                                        </p:attrNameLst>
                                      </p:cBhvr>
                                      <p:to>
                                        <p:strVal val="visible"/>
                                      </p:to>
                                    </p:set>
                                    <p:animEffect transition="in" filter="fade">
                                      <p:cBhvr>
                                        <p:cTn id="55" dur="500"/>
                                        <p:tgtEl>
                                          <p:spTgt spid="27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500"/>
                                        <p:tgtEl>
                                          <p:spTgt spid="10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fade">
                                      <p:cBhvr>
                                        <p:cTn id="61" dur="500"/>
                                        <p:tgtEl>
                                          <p:spTgt spid="1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fade">
                                      <p:cBhvr>
                                        <p:cTn id="64" dur="500"/>
                                        <p:tgtEl>
                                          <p:spTgt spid="1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2"/>
                                        </p:tgtEl>
                                        <p:attrNameLst>
                                          <p:attrName>style.visibility</p:attrName>
                                        </p:attrNameLst>
                                      </p:cBhvr>
                                      <p:to>
                                        <p:strVal val="visible"/>
                                      </p:to>
                                    </p:set>
                                    <p:animEffect transition="in" filter="fade">
                                      <p:cBhvr>
                                        <p:cTn id="67" dur="500"/>
                                        <p:tgtEl>
                                          <p:spTgt spid="1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3"/>
                                        </p:tgtEl>
                                        <p:attrNameLst>
                                          <p:attrName>style.visibility</p:attrName>
                                        </p:attrNameLst>
                                      </p:cBhvr>
                                      <p:to>
                                        <p:strVal val="visible"/>
                                      </p:to>
                                    </p:set>
                                    <p:animEffect transition="in" filter="fade">
                                      <p:cBhvr>
                                        <p:cTn id="70" dur="500"/>
                                        <p:tgtEl>
                                          <p:spTgt spid="11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4"/>
                                        </p:tgtEl>
                                        <p:attrNameLst>
                                          <p:attrName>style.visibility</p:attrName>
                                        </p:attrNameLst>
                                      </p:cBhvr>
                                      <p:to>
                                        <p:strVal val="visible"/>
                                      </p:to>
                                    </p:set>
                                    <p:animEffect transition="in" filter="fade">
                                      <p:cBhvr>
                                        <p:cTn id="73" dur="500"/>
                                        <p:tgtEl>
                                          <p:spTgt spid="11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5"/>
                                        </p:tgtEl>
                                        <p:attrNameLst>
                                          <p:attrName>style.visibility</p:attrName>
                                        </p:attrNameLst>
                                      </p:cBhvr>
                                      <p:to>
                                        <p:strVal val="visible"/>
                                      </p:to>
                                    </p:set>
                                    <p:animEffect transition="in" filter="fade">
                                      <p:cBhvr>
                                        <p:cTn id="76" dur="500"/>
                                        <p:tgtEl>
                                          <p:spTgt spid="11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500"/>
                                        <p:tgtEl>
                                          <p:spTgt spid="1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7"/>
                                        </p:tgtEl>
                                        <p:attrNameLst>
                                          <p:attrName>style.visibility</p:attrName>
                                        </p:attrNameLst>
                                      </p:cBhvr>
                                      <p:to>
                                        <p:strVal val="visible"/>
                                      </p:to>
                                    </p:set>
                                    <p:animEffect transition="in" filter="fade">
                                      <p:cBhvr>
                                        <p:cTn id="82" dur="500"/>
                                        <p:tgtEl>
                                          <p:spTgt spid="11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18"/>
                                        </p:tgtEl>
                                        <p:attrNameLst>
                                          <p:attrName>style.visibility</p:attrName>
                                        </p:attrNameLst>
                                      </p:cBhvr>
                                      <p:to>
                                        <p:strVal val="visible"/>
                                      </p:to>
                                    </p:set>
                                    <p:animEffect transition="in" filter="fade">
                                      <p:cBhvr>
                                        <p:cTn id="85" dur="500"/>
                                        <p:tgtEl>
                                          <p:spTgt spid="11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9"/>
                                        </p:tgtEl>
                                        <p:attrNameLst>
                                          <p:attrName>style.visibility</p:attrName>
                                        </p:attrNameLst>
                                      </p:cBhvr>
                                      <p:to>
                                        <p:strVal val="visible"/>
                                      </p:to>
                                    </p:set>
                                    <p:animEffect transition="in" filter="fade">
                                      <p:cBhvr>
                                        <p:cTn id="88" dur="500"/>
                                        <p:tgtEl>
                                          <p:spTgt spid="11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500"/>
                                        <p:tgtEl>
                                          <p:spTgt spid="12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fade">
                                      <p:cBhvr>
                                        <p:cTn id="94" dur="500"/>
                                        <p:tgtEl>
                                          <p:spTgt spid="12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fade">
                                      <p:cBhvr>
                                        <p:cTn id="97" dur="500"/>
                                        <p:tgtEl>
                                          <p:spTgt spid="12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23"/>
                                        </p:tgtEl>
                                        <p:attrNameLst>
                                          <p:attrName>style.visibility</p:attrName>
                                        </p:attrNameLst>
                                      </p:cBhvr>
                                      <p:to>
                                        <p:strVal val="visible"/>
                                      </p:to>
                                    </p:set>
                                    <p:animEffect transition="in" filter="fade">
                                      <p:cBhvr>
                                        <p:cTn id="100" dur="500"/>
                                        <p:tgtEl>
                                          <p:spTgt spid="12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24"/>
                                        </p:tgtEl>
                                        <p:attrNameLst>
                                          <p:attrName>style.visibility</p:attrName>
                                        </p:attrNameLst>
                                      </p:cBhvr>
                                      <p:to>
                                        <p:strVal val="visible"/>
                                      </p:to>
                                    </p:set>
                                    <p:animEffect transition="in" filter="fade">
                                      <p:cBhvr>
                                        <p:cTn id="103" dur="500"/>
                                        <p:tgtEl>
                                          <p:spTgt spid="12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25"/>
                                        </p:tgtEl>
                                        <p:attrNameLst>
                                          <p:attrName>style.visibility</p:attrName>
                                        </p:attrNameLst>
                                      </p:cBhvr>
                                      <p:to>
                                        <p:strVal val="visible"/>
                                      </p:to>
                                    </p:set>
                                    <p:animEffect transition="in" filter="fade">
                                      <p:cBhvr>
                                        <p:cTn id="106" dur="500"/>
                                        <p:tgtEl>
                                          <p:spTgt spid="12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6"/>
                                        </p:tgtEl>
                                        <p:attrNameLst>
                                          <p:attrName>style.visibility</p:attrName>
                                        </p:attrNameLst>
                                      </p:cBhvr>
                                      <p:to>
                                        <p:strVal val="visible"/>
                                      </p:to>
                                    </p:set>
                                    <p:animEffect transition="in" filter="fade">
                                      <p:cBhvr>
                                        <p:cTn id="109" dur="500"/>
                                        <p:tgtEl>
                                          <p:spTgt spid="12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65"/>
                                        </p:tgtEl>
                                        <p:attrNameLst>
                                          <p:attrName>style.visibility</p:attrName>
                                        </p:attrNameLst>
                                      </p:cBhvr>
                                      <p:to>
                                        <p:strVal val="visible"/>
                                      </p:to>
                                    </p:set>
                                    <p:animEffect transition="in" filter="fade">
                                      <p:cBhvr>
                                        <p:cTn id="112" dur="500"/>
                                        <p:tgtEl>
                                          <p:spTgt spid="16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66"/>
                                        </p:tgtEl>
                                        <p:attrNameLst>
                                          <p:attrName>style.visibility</p:attrName>
                                        </p:attrNameLst>
                                      </p:cBhvr>
                                      <p:to>
                                        <p:strVal val="visible"/>
                                      </p:to>
                                    </p:set>
                                    <p:animEffect transition="in" filter="fade">
                                      <p:cBhvr>
                                        <p:cTn id="115" dur="500"/>
                                        <p:tgtEl>
                                          <p:spTgt spid="16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67"/>
                                        </p:tgtEl>
                                        <p:attrNameLst>
                                          <p:attrName>style.visibility</p:attrName>
                                        </p:attrNameLst>
                                      </p:cBhvr>
                                      <p:to>
                                        <p:strVal val="visible"/>
                                      </p:to>
                                    </p:set>
                                    <p:animEffect transition="in" filter="fade">
                                      <p:cBhvr>
                                        <p:cTn id="118" dur="500"/>
                                        <p:tgtEl>
                                          <p:spTgt spid="16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68"/>
                                        </p:tgtEl>
                                        <p:attrNameLst>
                                          <p:attrName>style.visibility</p:attrName>
                                        </p:attrNameLst>
                                      </p:cBhvr>
                                      <p:to>
                                        <p:strVal val="visible"/>
                                      </p:to>
                                    </p:set>
                                    <p:animEffect transition="in" filter="fade">
                                      <p:cBhvr>
                                        <p:cTn id="121" dur="500"/>
                                        <p:tgtEl>
                                          <p:spTgt spid="16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69"/>
                                        </p:tgtEl>
                                        <p:attrNameLst>
                                          <p:attrName>style.visibility</p:attrName>
                                        </p:attrNameLst>
                                      </p:cBhvr>
                                      <p:to>
                                        <p:strVal val="visible"/>
                                      </p:to>
                                    </p:set>
                                    <p:animEffect transition="in" filter="fade">
                                      <p:cBhvr>
                                        <p:cTn id="124" dur="500"/>
                                        <p:tgtEl>
                                          <p:spTgt spid="16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70"/>
                                        </p:tgtEl>
                                        <p:attrNameLst>
                                          <p:attrName>style.visibility</p:attrName>
                                        </p:attrNameLst>
                                      </p:cBhvr>
                                      <p:to>
                                        <p:strVal val="visible"/>
                                      </p:to>
                                    </p:set>
                                    <p:animEffect transition="in" filter="fade">
                                      <p:cBhvr>
                                        <p:cTn id="127" dur="500"/>
                                        <p:tgtEl>
                                          <p:spTgt spid="17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71"/>
                                        </p:tgtEl>
                                        <p:attrNameLst>
                                          <p:attrName>style.visibility</p:attrName>
                                        </p:attrNameLst>
                                      </p:cBhvr>
                                      <p:to>
                                        <p:strVal val="visible"/>
                                      </p:to>
                                    </p:set>
                                    <p:animEffect transition="in" filter="fade">
                                      <p:cBhvr>
                                        <p:cTn id="130" dur="500"/>
                                        <p:tgtEl>
                                          <p:spTgt spid="17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animEffect transition="in" filter="fade">
                                      <p:cBhvr>
                                        <p:cTn id="133" dur="500"/>
                                        <p:tgtEl>
                                          <p:spTgt spid="17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74"/>
                                        </p:tgtEl>
                                        <p:attrNameLst>
                                          <p:attrName>style.visibility</p:attrName>
                                        </p:attrNameLst>
                                      </p:cBhvr>
                                      <p:to>
                                        <p:strVal val="visible"/>
                                      </p:to>
                                    </p:set>
                                    <p:animEffect transition="in" filter="fade">
                                      <p:cBhvr>
                                        <p:cTn id="136" dur="500"/>
                                        <p:tgtEl>
                                          <p:spTgt spid="17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75"/>
                                        </p:tgtEl>
                                        <p:attrNameLst>
                                          <p:attrName>style.visibility</p:attrName>
                                        </p:attrNameLst>
                                      </p:cBhvr>
                                      <p:to>
                                        <p:strVal val="visible"/>
                                      </p:to>
                                    </p:set>
                                    <p:animEffect transition="in" filter="fade">
                                      <p:cBhvr>
                                        <p:cTn id="139" dur="500"/>
                                        <p:tgtEl>
                                          <p:spTgt spid="17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76"/>
                                        </p:tgtEl>
                                        <p:attrNameLst>
                                          <p:attrName>style.visibility</p:attrName>
                                        </p:attrNameLst>
                                      </p:cBhvr>
                                      <p:to>
                                        <p:strVal val="visible"/>
                                      </p:to>
                                    </p:set>
                                    <p:animEffect transition="in" filter="fade">
                                      <p:cBhvr>
                                        <p:cTn id="142" dur="500"/>
                                        <p:tgtEl>
                                          <p:spTgt spid="17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77"/>
                                        </p:tgtEl>
                                        <p:attrNameLst>
                                          <p:attrName>style.visibility</p:attrName>
                                        </p:attrNameLst>
                                      </p:cBhvr>
                                      <p:to>
                                        <p:strVal val="visible"/>
                                      </p:to>
                                    </p:set>
                                    <p:animEffect transition="in" filter="fade">
                                      <p:cBhvr>
                                        <p:cTn id="145" dur="500"/>
                                        <p:tgtEl>
                                          <p:spTgt spid="177"/>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63"/>
                                        </p:tgtEl>
                                        <p:attrNameLst>
                                          <p:attrName>style.visibility</p:attrName>
                                        </p:attrNameLst>
                                      </p:cBhvr>
                                      <p:to>
                                        <p:strVal val="visible"/>
                                      </p:to>
                                    </p:set>
                                    <p:animEffect transition="in" filter="fade">
                                      <p:cBhvr>
                                        <p:cTn id="150" dur="500"/>
                                        <p:tgtEl>
                                          <p:spTgt spid="263"/>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60"/>
                                        </p:tgtEl>
                                        <p:attrNameLst>
                                          <p:attrName>style.visibility</p:attrName>
                                        </p:attrNameLst>
                                      </p:cBhvr>
                                      <p:to>
                                        <p:strVal val="visible"/>
                                      </p:to>
                                    </p:set>
                                    <p:animEffect transition="in" filter="fade">
                                      <p:cBhvr>
                                        <p:cTn id="155" dur="500"/>
                                        <p:tgtEl>
                                          <p:spTgt spid="260"/>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261"/>
                                        </p:tgtEl>
                                        <p:attrNameLst>
                                          <p:attrName>style.visibility</p:attrName>
                                        </p:attrNameLst>
                                      </p:cBhvr>
                                      <p:to>
                                        <p:strVal val="visible"/>
                                      </p:to>
                                    </p:set>
                                    <p:animEffect transition="in" filter="fade">
                                      <p:cBhvr>
                                        <p:cTn id="160" dur="500"/>
                                        <p:tgtEl>
                                          <p:spTgt spid="261"/>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258"/>
                                        </p:tgtEl>
                                        <p:attrNameLst>
                                          <p:attrName>style.visibility</p:attrName>
                                        </p:attrNameLst>
                                      </p:cBhvr>
                                      <p:to>
                                        <p:strVal val="visible"/>
                                      </p:to>
                                    </p:set>
                                    <p:animEffect transition="in" filter="fade">
                                      <p:cBhvr>
                                        <p:cTn id="165" dur="500"/>
                                        <p:tgtEl>
                                          <p:spTgt spid="258"/>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500"/>
                                        <p:tgtEl>
                                          <p:spTgt spid="73"/>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72"/>
                                        </p:tgtEl>
                                        <p:attrNameLst>
                                          <p:attrName>style.visibility</p:attrName>
                                        </p:attrNameLst>
                                      </p:cBhvr>
                                      <p:to>
                                        <p:strVal val="visible"/>
                                      </p:to>
                                    </p:set>
                                    <p:animEffect transition="in" filter="fade">
                                      <p:cBhvr>
                                        <p:cTn id="175" dur="500"/>
                                        <p:tgtEl>
                                          <p:spTgt spid="72"/>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262"/>
                                        </p:tgtEl>
                                        <p:attrNameLst>
                                          <p:attrName>style.visibility</p:attrName>
                                        </p:attrNameLst>
                                      </p:cBhvr>
                                      <p:to>
                                        <p:strVal val="visible"/>
                                      </p:to>
                                    </p:set>
                                    <p:animEffect transition="in" filter="fade">
                                      <p:cBhvr>
                                        <p:cTn id="180" dur="500"/>
                                        <p:tgtEl>
                                          <p:spTgt spid="262"/>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259"/>
                                        </p:tgtEl>
                                        <p:attrNameLst>
                                          <p:attrName>style.visibility</p:attrName>
                                        </p:attrNameLst>
                                      </p:cBhvr>
                                      <p:to>
                                        <p:strVal val="visible"/>
                                      </p:to>
                                    </p:set>
                                    <p:animEffect transition="in" filter="fade">
                                      <p:cBhvr>
                                        <p:cTn id="185" dur="500"/>
                                        <p:tgtEl>
                                          <p:spTgt spid="259"/>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273"/>
                                        </p:tgtEl>
                                        <p:attrNameLst>
                                          <p:attrName>style.visibility</p:attrName>
                                        </p:attrNameLst>
                                      </p:cBhvr>
                                      <p:to>
                                        <p:strVal val="visible"/>
                                      </p:to>
                                    </p:set>
                                    <p:animEffect transition="in" filter="fade">
                                      <p:cBhvr>
                                        <p:cTn id="190" dur="500"/>
                                        <p:tgtEl>
                                          <p:spTgt spid="273"/>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257"/>
                                        </p:tgtEl>
                                        <p:attrNameLst>
                                          <p:attrName>style.visibility</p:attrName>
                                        </p:attrNameLst>
                                      </p:cBhvr>
                                      <p:to>
                                        <p:strVal val="visible"/>
                                      </p:to>
                                    </p:set>
                                    <p:animEffect transition="in" filter="fade">
                                      <p:cBhvr>
                                        <p:cTn id="195"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4" grpId="0"/>
      <p:bldP spid="247" grpId="0"/>
      <p:bldP spid="248" grpId="0"/>
      <p:bldP spid="250" grpId="0"/>
      <p:bldP spid="251" grpId="0"/>
      <p:bldP spid="252" grpId="0"/>
      <p:bldP spid="253" grpId="0"/>
      <p:bldP spid="254" grpId="0"/>
      <p:bldP spid="256" grpId="0"/>
      <p:bldP spid="257" grpId="0"/>
      <p:bldP spid="258" grpId="0"/>
      <p:bldP spid="259" grpId="0"/>
      <p:bldP spid="260" grpId="0"/>
      <p:bldP spid="261" grpId="0"/>
      <p:bldP spid="262" grpId="0"/>
      <p:bldP spid="263" grpId="0"/>
      <p:bldP spid="264" grpId="0"/>
      <p:bldP spid="272" grpId="0"/>
      <p:bldP spid="273" grpId="0"/>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65" grpId="0" animBg="1"/>
      <p:bldP spid="166" grpId="0" animBg="1"/>
      <p:bldP spid="167" grpId="0" animBg="1"/>
      <p:bldP spid="168" grpId="0" animBg="1"/>
      <p:bldP spid="169" grpId="0" animBg="1"/>
      <p:bldP spid="170" grpId="0" animBg="1"/>
      <p:bldP spid="171" grpId="0" animBg="1"/>
      <p:bldP spid="172" grpId="0" animBg="1"/>
      <p:bldP spid="174" grpId="0" animBg="1"/>
      <p:bldP spid="175" grpId="0" animBg="1"/>
      <p:bldP spid="176" grpId="0" animBg="1"/>
      <p:bldP spid="177" grpId="0" animBg="1"/>
      <p:bldP spid="137" grpId="0" animBg="1"/>
      <p:bldP spid="72" grpId="0"/>
      <p:bldP spid="7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3"/>
          <p:cNvSpPr>
            <a:spLocks noGrp="1"/>
          </p:cNvSpPr>
          <p:nvPr>
            <p:ph type="title"/>
          </p:nvPr>
        </p:nvSpPr>
        <p:spPr>
          <a:xfrm>
            <a:off x="457200" y="1600200"/>
            <a:ext cx="8229600" cy="1447800"/>
          </a:xfrm>
        </p:spPr>
        <p:txBody>
          <a:bodyPr/>
          <a:lstStyle/>
          <a:p>
            <a:pPr eaLnBrk="1" hangingPunct="1"/>
            <a:r>
              <a:rPr lang="en-US" altLang="en-US" b="1" dirty="0" smtClean="0">
                <a:ea typeface="ＭＳ Ｐゴシック" pitchFamily="-84" charset="-128"/>
              </a:rPr>
              <a:t>End of Chapter 10</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 name="Slide Number Placeholder 3"/>
          <p:cNvSpPr>
            <a:spLocks noGrp="1"/>
          </p:cNvSpPr>
          <p:nvPr>
            <p:ph type="sldNum" sz="quarter" idx="12"/>
          </p:nvPr>
        </p:nvSpPr>
        <p:spPr/>
        <p:txBody>
          <a:bodyPr/>
          <a:lstStyle/>
          <a:p>
            <a:pPr>
              <a:defRPr/>
            </a:pPr>
            <a:fld id="{0D145355-2B45-4605-A47E-A826A3C68F26}" type="slidenum">
              <a:rPr lang="en-US" smtClean="0"/>
              <a:pPr>
                <a:defRPr/>
              </a:pPr>
              <a:t>74</a:t>
            </a:fld>
            <a:endParaRPr lang="en-US" dirty="0"/>
          </a:p>
        </p:txBody>
      </p:sp>
    </p:spTree>
    <p:extLst>
      <p:ext uri="{BB962C8B-B14F-4D97-AF65-F5344CB8AC3E}">
        <p14:creationId xmlns:p14="http://schemas.microsoft.com/office/powerpoint/2010/main" val="160306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flipH="1">
            <a:off x="5943600" y="3886200"/>
            <a:ext cx="533400" cy="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9219" name="Line 3"/>
          <p:cNvSpPr>
            <a:spLocks noChangeShapeType="1"/>
          </p:cNvSpPr>
          <p:nvPr/>
        </p:nvSpPr>
        <p:spPr bwMode="auto">
          <a:xfrm flipV="1">
            <a:off x="5638800" y="2209800"/>
            <a:ext cx="1524000" cy="762000"/>
          </a:xfrm>
          <a:prstGeom prst="line">
            <a:avLst/>
          </a:prstGeom>
          <a:noFill/>
          <a:ln w="50800">
            <a:solidFill>
              <a:srgbClr val="FF0000"/>
            </a:solidFill>
            <a:round/>
            <a:headEnd type="triangle" w="med" len="med"/>
            <a:tailEn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9220" name="Line 4"/>
          <p:cNvSpPr>
            <a:spLocks noChangeShapeType="1"/>
          </p:cNvSpPr>
          <p:nvPr/>
        </p:nvSpPr>
        <p:spPr bwMode="auto">
          <a:xfrm>
            <a:off x="3657600" y="2438400"/>
            <a:ext cx="685800" cy="6096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9221" name="Line 5"/>
          <p:cNvSpPr>
            <a:spLocks noChangeShapeType="1"/>
          </p:cNvSpPr>
          <p:nvPr/>
        </p:nvSpPr>
        <p:spPr bwMode="auto">
          <a:xfrm flipV="1">
            <a:off x="4572000" y="4953000"/>
            <a:ext cx="0" cy="6096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9222" name="Line 6"/>
          <p:cNvSpPr>
            <a:spLocks noChangeShapeType="1"/>
          </p:cNvSpPr>
          <p:nvPr/>
        </p:nvSpPr>
        <p:spPr bwMode="auto">
          <a:xfrm>
            <a:off x="2209800" y="4008438"/>
            <a:ext cx="1143000" cy="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19815" name="Rectangle 7"/>
          <p:cNvSpPr>
            <a:spLocks noChangeArrowheads="1"/>
          </p:cNvSpPr>
          <p:nvPr/>
        </p:nvSpPr>
        <p:spPr bwMode="auto">
          <a:xfrm>
            <a:off x="685800" y="1828800"/>
            <a:ext cx="3105150" cy="831850"/>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lIns="90488" tIns="44450" rIns="90488" bIns="44450">
            <a:spAutoFit/>
          </a:bodyPr>
          <a:lstStyle/>
          <a:p>
            <a:pPr algn="ctr"/>
            <a:r>
              <a:rPr lang="en-US" altLang="en-US" sz="2400" dirty="0">
                <a:solidFill>
                  <a:srgbClr val="862110"/>
                </a:solidFill>
                <a:latin typeface="Calibri" pitchFamily="-84" charset="0"/>
              </a:rPr>
              <a:t>Cost of purchase or construction</a:t>
            </a:r>
          </a:p>
        </p:txBody>
      </p:sp>
      <p:sp>
        <p:nvSpPr>
          <p:cNvPr id="119816" name="Rectangle 8"/>
          <p:cNvSpPr>
            <a:spLocks noChangeArrowheads="1"/>
          </p:cNvSpPr>
          <p:nvPr/>
        </p:nvSpPr>
        <p:spPr bwMode="auto">
          <a:xfrm>
            <a:off x="571500" y="3592513"/>
            <a:ext cx="1441450" cy="828675"/>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Brokerage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fees</a:t>
            </a:r>
          </a:p>
        </p:txBody>
      </p:sp>
      <p:sp>
        <p:nvSpPr>
          <p:cNvPr id="119817" name="Rectangle 9"/>
          <p:cNvSpPr>
            <a:spLocks noChangeArrowheads="1"/>
          </p:cNvSpPr>
          <p:nvPr/>
        </p:nvSpPr>
        <p:spPr bwMode="auto">
          <a:xfrm>
            <a:off x="4038600" y="5486400"/>
            <a:ext cx="852488" cy="458788"/>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Taxes</a:t>
            </a:r>
          </a:p>
        </p:txBody>
      </p:sp>
      <p:sp>
        <p:nvSpPr>
          <p:cNvPr id="119818" name="Rectangle 10"/>
          <p:cNvSpPr>
            <a:spLocks noChangeArrowheads="1"/>
          </p:cNvSpPr>
          <p:nvPr/>
        </p:nvSpPr>
        <p:spPr bwMode="auto">
          <a:xfrm>
            <a:off x="6831013" y="1954213"/>
            <a:ext cx="1312862" cy="458787"/>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Title fees</a:t>
            </a:r>
          </a:p>
        </p:txBody>
      </p:sp>
      <p:sp>
        <p:nvSpPr>
          <p:cNvPr id="119819" name="Rectangle 11"/>
          <p:cNvSpPr>
            <a:spLocks noChangeArrowheads="1"/>
          </p:cNvSpPr>
          <p:nvPr/>
        </p:nvSpPr>
        <p:spPr bwMode="auto">
          <a:xfrm>
            <a:off x="6492875" y="3617913"/>
            <a:ext cx="1860550" cy="458787"/>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Attorney fees</a:t>
            </a:r>
          </a:p>
        </p:txBody>
      </p:sp>
      <p:sp>
        <p:nvSpPr>
          <p:cNvPr id="119820" name="Rectangle 12"/>
          <p:cNvSpPr>
            <a:spLocks noGrp="1" noChangeArrowheads="1"/>
          </p:cNvSpPr>
          <p:nvPr>
            <p:ph type="title"/>
          </p:nvPr>
        </p:nvSpPr>
        <p:spPr>
          <a:xfrm>
            <a:off x="457200" y="533400"/>
            <a:ext cx="8229600" cy="1066800"/>
          </a:xfrm>
        </p:spPr>
        <p:txBody>
          <a:bodyPr/>
          <a:lstStyle/>
          <a:p>
            <a:pPr eaLnBrk="1" hangingPunct="1"/>
            <a:r>
              <a:rPr lang="en-US" altLang="en-US" b="1" dirty="0" smtClean="0">
                <a:ea typeface="ＭＳ Ｐゴシック" pitchFamily="-84" charset="-128"/>
                <a:cs typeface="Arial" charset="0"/>
              </a:rPr>
              <a:t>Buildings</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Slide Number Placeholder 15"/>
          <p:cNvSpPr>
            <a:spLocks noGrp="1"/>
          </p:cNvSpPr>
          <p:nvPr>
            <p:ph type="sldNum" sz="quarter" idx="12"/>
          </p:nvPr>
        </p:nvSpPr>
        <p:spPr/>
        <p:txBody>
          <a:bodyPr/>
          <a:lstStyle/>
          <a:p>
            <a:pPr>
              <a:defRPr/>
            </a:pPr>
            <a:fld id="{0D145355-2B45-4605-A47E-A826A3C68F26}" type="slidenum">
              <a:rPr lang="en-US" smtClean="0"/>
              <a:pPr>
                <a:defRPr/>
              </a:pPr>
              <a:t>8</a:t>
            </a:fld>
            <a:endParaRPr lang="en-US" dirty="0"/>
          </a:p>
        </p:txBody>
      </p:sp>
      <p:sp>
        <p:nvSpPr>
          <p:cNvPr id="17" name="Oval 16"/>
          <p:cNvSpPr/>
          <p:nvPr/>
        </p:nvSpPr>
        <p:spPr>
          <a:xfrm>
            <a:off x="3397956" y="2827338"/>
            <a:ext cx="2707922"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Buildings</a:t>
            </a:r>
            <a:endParaRPr lang="en-US" sz="2400" b="1" dirty="0">
              <a:solidFill>
                <a:srgbClr val="FF0000"/>
              </a:solidFill>
            </a:endParaRPr>
          </a:p>
        </p:txBody>
      </p:sp>
      <p:sp>
        <p:nvSpPr>
          <p:cNvPr id="18" name="Rounded Rectangle 17"/>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cost principle for computing the cost of plant assets.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533400"/>
            <a:ext cx="8229600" cy="1066800"/>
          </a:xfrm>
        </p:spPr>
        <p:txBody>
          <a:bodyPr/>
          <a:lstStyle/>
          <a:p>
            <a:pPr eaLnBrk="1" hangingPunct="1"/>
            <a:r>
              <a:rPr lang="en-US" altLang="en-US" b="1" dirty="0" smtClean="0">
                <a:ea typeface="ＭＳ Ｐゴシック" pitchFamily="-84" charset="-128"/>
                <a:cs typeface="Arial" charset="0"/>
              </a:rPr>
              <a:t>Land Improvements</a:t>
            </a:r>
          </a:p>
        </p:txBody>
      </p:sp>
      <p:sp>
        <p:nvSpPr>
          <p:cNvPr id="120835" name="Text Box 3"/>
          <p:cNvSpPr txBox="1">
            <a:spLocks noChangeArrowheads="1"/>
          </p:cNvSpPr>
          <p:nvPr/>
        </p:nvSpPr>
        <p:spPr bwMode="auto">
          <a:xfrm>
            <a:off x="381000" y="1905000"/>
            <a:ext cx="8305800" cy="1066800"/>
          </a:xfrm>
          <a:prstGeom prst="rect">
            <a:avLst/>
          </a:prstGeom>
          <a:gradFill rotWithShape="1">
            <a:gsLst>
              <a:gs pos="0">
                <a:srgbClr val="E5EEFF"/>
              </a:gs>
              <a:gs pos="64999">
                <a:srgbClr val="BFD5FF"/>
              </a:gs>
              <a:gs pos="100000">
                <a:srgbClr val="A3C4FF"/>
              </a:gs>
            </a:gsLst>
            <a:lin ang="5400000" scaled="1"/>
          </a:gradFill>
          <a:ln w="28575">
            <a:solidFill>
              <a:srgbClr val="10253F"/>
            </a:solidFill>
            <a:round/>
            <a:headEnd/>
            <a:tailEnd/>
          </a:ln>
          <a:effectLst>
            <a:outerShdw dist="38100" dir="2700000" algn="br" rotWithShape="0">
              <a:srgbClr val="808080">
                <a:alpha val="42998"/>
              </a:srgbClr>
            </a:outerShdw>
          </a:effectLst>
        </p:spPr>
        <p:txBody>
          <a:bodyPr>
            <a:spAutoFit/>
          </a:bodyPr>
          <a:lstStyle/>
          <a:p>
            <a:pPr algn="ctr"/>
            <a:r>
              <a:rPr lang="en-US" altLang="en-US" sz="3200" dirty="0">
                <a:solidFill>
                  <a:srgbClr val="000000"/>
                </a:solidFill>
                <a:latin typeface="Calibri" pitchFamily="-84" charset="0"/>
              </a:rPr>
              <a:t>Parking lots, driveways, fences, walks, shrubs, and lighting systems.</a:t>
            </a:r>
          </a:p>
        </p:txBody>
      </p:sp>
      <p:sp>
        <p:nvSpPr>
          <p:cNvPr id="7" name="Oval 6"/>
          <p:cNvSpPr>
            <a:spLocks noChangeArrowheads="1"/>
          </p:cNvSpPr>
          <p:nvPr/>
        </p:nvSpPr>
        <p:spPr bwMode="auto">
          <a:xfrm>
            <a:off x="2362200" y="3505200"/>
            <a:ext cx="4343400" cy="24384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38100" dir="2700000" algn="br" rotWithShape="0">
              <a:srgbClr val="808080">
                <a:alpha val="42998"/>
              </a:srgbClr>
            </a:outerShdw>
          </a:effectLst>
        </p:spPr>
        <p:txBody>
          <a:bodyPr anchor="ctr"/>
          <a:lstStyle/>
          <a:p>
            <a:pPr algn="ctr">
              <a:defRPr/>
            </a:pPr>
            <a:r>
              <a:rPr lang="en-US" sz="3200" dirty="0">
                <a:solidFill>
                  <a:srgbClr val="FFFFFF"/>
                </a:solidFill>
                <a:effectLst>
                  <a:outerShdw blurRad="38100" dist="38100" dir="2700000" algn="tl">
                    <a:srgbClr val="000000"/>
                  </a:outerShdw>
                </a:effectLst>
                <a:latin typeface="Calibri" pitchFamily="-84" charset="0"/>
              </a:rPr>
              <a:t>Depreciate</a:t>
            </a:r>
            <a:br>
              <a:rPr lang="en-US" sz="3200" dirty="0">
                <a:solidFill>
                  <a:srgbClr val="FFFFFF"/>
                </a:solidFill>
                <a:effectLst>
                  <a:outerShdw blurRad="38100" dist="38100" dir="2700000" algn="tl">
                    <a:srgbClr val="000000"/>
                  </a:outerShdw>
                </a:effectLst>
                <a:latin typeface="Calibri" pitchFamily="-84" charset="0"/>
              </a:rPr>
            </a:br>
            <a:r>
              <a:rPr lang="en-US" sz="3200" dirty="0">
                <a:solidFill>
                  <a:srgbClr val="FFFFFF"/>
                </a:solidFill>
                <a:effectLst>
                  <a:outerShdw blurRad="38100" dist="38100" dir="2700000" algn="tl">
                    <a:srgbClr val="000000"/>
                  </a:outerShdw>
                </a:effectLst>
                <a:latin typeface="Calibri" pitchFamily="-84" charset="0"/>
              </a:rPr>
              <a:t>over useful life of improvements.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D145355-2B45-4605-A47E-A826A3C68F26}" type="slidenum">
              <a:rPr lang="en-US" smtClean="0"/>
              <a:pPr>
                <a:defRPr/>
              </a:pPr>
              <a:t>9</a:t>
            </a:fld>
            <a:endParaRPr lang="en-US" dirty="0"/>
          </a:p>
        </p:txBody>
      </p:sp>
      <p:sp>
        <p:nvSpPr>
          <p:cNvPr id="9" name="Rounded Rectangle 8"/>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cost principle for computing the cost of plant assets.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7006</TotalTime>
  <Words>12213</Words>
  <Application>Microsoft Office PowerPoint</Application>
  <PresentationFormat>On-screen Show (4:3)</PresentationFormat>
  <Paragraphs>1223</Paragraphs>
  <Slides>74</Slides>
  <Notes>74</Notes>
  <HiddenSlides>0</HiddenSlides>
  <MMClips>0</MMClips>
  <ScaleCrop>false</ScaleCrop>
  <HeadingPairs>
    <vt:vector size="8" baseType="variant">
      <vt:variant>
        <vt:lpstr>Fonts Used</vt:lpstr>
      </vt:variant>
      <vt:variant>
        <vt:i4>10</vt:i4>
      </vt:variant>
      <vt:variant>
        <vt:lpstr>Theme</vt:lpstr>
      </vt:variant>
      <vt:variant>
        <vt:i4>9</vt:i4>
      </vt:variant>
      <vt:variant>
        <vt:lpstr>Embedded OLE Servers</vt:lpstr>
      </vt:variant>
      <vt:variant>
        <vt:i4>1</vt:i4>
      </vt:variant>
      <vt:variant>
        <vt:lpstr>Slide Titles</vt:lpstr>
      </vt:variant>
      <vt:variant>
        <vt:i4>74</vt:i4>
      </vt:variant>
    </vt:vector>
  </HeadingPairs>
  <TitlesOfParts>
    <vt:vector size="94" baseType="lpstr">
      <vt:lpstr>ＭＳ Ｐゴシック</vt:lpstr>
      <vt:lpstr>Arial</vt:lpstr>
      <vt:lpstr>Arial Narrow</vt:lpstr>
      <vt:lpstr>Berlin Sans FB</vt:lpstr>
      <vt:lpstr>Calibri</vt:lpstr>
      <vt:lpstr>Century Schoolbook</vt:lpstr>
      <vt:lpstr>Palatino Linotype</vt:lpstr>
      <vt:lpstr>Proxima Nova</vt:lpstr>
      <vt:lpstr>Times New Roman</vt:lpstr>
      <vt:lpstr>Wingdings</vt:lpstr>
      <vt:lpstr>16_Office Theme</vt:lpstr>
      <vt:lpstr>1_Office Theme</vt:lpstr>
      <vt:lpstr>2_Office Theme</vt:lpstr>
      <vt:lpstr>3_Office Theme</vt:lpstr>
      <vt:lpstr>6_Office Theme</vt:lpstr>
      <vt:lpstr>7_Office Theme</vt:lpstr>
      <vt:lpstr>8_Office Theme</vt:lpstr>
      <vt:lpstr>Office Theme</vt:lpstr>
      <vt:lpstr>4_Office Theme</vt:lpstr>
      <vt:lpstr>Worksheet</vt:lpstr>
      <vt:lpstr>Plant Assets, Natural Resources, and Intangibles</vt:lpstr>
      <vt:lpstr>PowerPoint Presentation</vt:lpstr>
      <vt:lpstr>   C1:  Explain the cost principle for computing the cost of plant assets.   </vt:lpstr>
      <vt:lpstr>Plant Assets</vt:lpstr>
      <vt:lpstr>PLANT ASSETS</vt:lpstr>
      <vt:lpstr>Cost Determination</vt:lpstr>
      <vt:lpstr>Machinery and Equipment</vt:lpstr>
      <vt:lpstr>Buildings</vt:lpstr>
      <vt:lpstr>Land Improvements</vt:lpstr>
      <vt:lpstr>Land</vt:lpstr>
      <vt:lpstr>Lump-Sum Purchase</vt:lpstr>
      <vt:lpstr>PowerPoint Presentation</vt:lpstr>
      <vt:lpstr>   P1:  Compute and record depreciation using the straight-line, units-of-production, and declining-balance methods. </vt:lpstr>
      <vt:lpstr>Depreciation</vt:lpstr>
      <vt:lpstr>Factors in Computing Depreciation</vt:lpstr>
      <vt:lpstr>Depreciation Methods</vt:lpstr>
      <vt:lpstr>Straight-Line Method</vt:lpstr>
      <vt:lpstr>Straight-Line Method</vt:lpstr>
      <vt:lpstr>Straight-Line Depreciation Schedule</vt:lpstr>
      <vt:lpstr>Units-of-Production Method</vt:lpstr>
      <vt:lpstr>Units-of-Production Method</vt:lpstr>
      <vt:lpstr>Units-of-Production Depreciation Schedule</vt:lpstr>
      <vt:lpstr>Double-Declining-Balance Method</vt:lpstr>
      <vt:lpstr>Double-Declining-Balance Method</vt:lpstr>
      <vt:lpstr>Comparing Depreciation Methods</vt:lpstr>
      <vt:lpstr>Depreciation for Tax Reporting</vt:lpstr>
      <vt:lpstr>   C2:  Explain depreciation for partial years and changes in estimates.   </vt:lpstr>
      <vt:lpstr>Partial-Year Depreciation</vt:lpstr>
      <vt:lpstr>Changes in Estimates for Depreciation</vt:lpstr>
      <vt:lpstr>Changes in Estimates for Depreciation</vt:lpstr>
      <vt:lpstr>Reporting Depreciation</vt:lpstr>
      <vt:lpstr>PowerPoint Presentation</vt:lpstr>
      <vt:lpstr>PowerPoint Presentation</vt:lpstr>
      <vt:lpstr>PowerPoint Presentation</vt:lpstr>
      <vt:lpstr>PowerPoint Presentation</vt:lpstr>
      <vt:lpstr>PowerPoint Presentation</vt:lpstr>
      <vt:lpstr>PowerPoint Presentation</vt:lpstr>
      <vt:lpstr>   C3:  Distinguish between revenue and capital expenditures, and account for them.   </vt:lpstr>
      <vt:lpstr>Additional Expenditures</vt:lpstr>
      <vt:lpstr>Revenue and Capital Expenditures</vt:lpstr>
      <vt:lpstr>  P2:  Account for asset disposal through discarding or selling an asset.    </vt:lpstr>
      <vt:lpstr>Disposals of Plant Assets</vt:lpstr>
      <vt:lpstr>Discarding Plant Assets</vt:lpstr>
      <vt:lpstr>Discarding Plant Assets</vt:lpstr>
      <vt:lpstr>Discarding Plant Assets</vt:lpstr>
      <vt:lpstr>Selling Plant Assets – At Book Value</vt:lpstr>
      <vt:lpstr>Selling Plant Assets – Above Book Value</vt:lpstr>
      <vt:lpstr>Selling Plant Assets – Below Book Value</vt:lpstr>
      <vt:lpstr>PowerPoint Presentation</vt:lpstr>
      <vt:lpstr>PowerPoint Presentation</vt:lpstr>
      <vt:lpstr>PowerPoint Presentation</vt:lpstr>
      <vt:lpstr>PowerPoint Presentation</vt:lpstr>
      <vt:lpstr>PowerPoint Presentation</vt:lpstr>
      <vt:lpstr>   P3:  Account for natural resource assets and their depletion.   </vt:lpstr>
      <vt:lpstr>Natural Resources</vt:lpstr>
      <vt:lpstr>Cost Determination and Depletion</vt:lpstr>
      <vt:lpstr>Depletion of Natural Resources</vt:lpstr>
      <vt:lpstr>Plant Assets Tied into Extracting</vt:lpstr>
      <vt:lpstr>PowerPoint Presentation</vt:lpstr>
      <vt:lpstr>   P4:  Account for intangible assets.   </vt:lpstr>
      <vt:lpstr>Intangible Assets</vt:lpstr>
      <vt:lpstr>Cost Determination and Amortization</vt:lpstr>
      <vt:lpstr>PowerPoint Presentation</vt:lpstr>
      <vt:lpstr>PowerPoint Presentation</vt:lpstr>
      <vt:lpstr>   A1:  Compute total asset turnover and apply it to analyze a company’s use of assets.   </vt:lpstr>
      <vt:lpstr>Total Asset Turnover</vt:lpstr>
      <vt:lpstr>   P5: Appendix A Account for asset exchanges.   </vt:lpstr>
      <vt:lpstr>10A – Exchanging Plant Assets</vt:lpstr>
      <vt:lpstr>Exchange with Commercial Substance: A Loss</vt:lpstr>
      <vt:lpstr>Exchange with Commercial Substance: A Loss</vt:lpstr>
      <vt:lpstr>Exchange With Commercial Substance: A Gain</vt:lpstr>
      <vt:lpstr>PowerPoint Presentation</vt:lpstr>
      <vt:lpstr>PowerPoint Presentation</vt:lpstr>
      <vt:lpstr>End of Chapter 10</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407</cp:revision>
  <dcterms:created xsi:type="dcterms:W3CDTF">2012-08-14T20:05:32Z</dcterms:created>
  <dcterms:modified xsi:type="dcterms:W3CDTF">2018-01-02T00:00:33Z</dcterms:modified>
</cp:coreProperties>
</file>