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9" r:id="rId2"/>
  </p:sldMasterIdLst>
  <p:notesMasterIdLst>
    <p:notesMasterId r:id="rId33"/>
  </p:notesMasterIdLst>
  <p:handoutMasterIdLst>
    <p:handoutMasterId r:id="rId34"/>
  </p:handoutMasterIdLst>
  <p:sldIdLst>
    <p:sldId id="28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custDataLst>
    <p:tags r:id="rId35"/>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800" autoAdjust="0"/>
    <p:restoredTop sz="86380" autoAdjust="0"/>
  </p:normalViewPr>
  <p:slideViewPr>
    <p:cSldViewPr>
      <p:cViewPr varScale="1">
        <p:scale>
          <a:sx n="60" d="100"/>
          <a:sy n="60" d="100"/>
        </p:scale>
        <p:origin x="780" y="56"/>
      </p:cViewPr>
      <p:guideLst>
        <p:guide orient="horz" pos="2160"/>
        <p:guide pos="2880"/>
      </p:guideLst>
    </p:cSldViewPr>
  </p:slideViewPr>
  <p:outlineViewPr>
    <p:cViewPr>
      <p:scale>
        <a:sx n="33" d="100"/>
        <a:sy n="33" d="100"/>
      </p:scale>
      <p:origin x="0" y="-190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1065F4F-BD6D-4177-BA1F-F0ABEB6BBD8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5DD75044-72B9-4721-9B1D-DA6F9EA3E083}"/>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1B8B5F1-5CC9-446C-9458-945F9BFAE7F7}"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8EBCE353-A4B2-44AD-BD8E-13026D9A6BCE}"/>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A1D48B86-1986-46D4-BB5A-5F18AF1731A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5CDF1A8-F03F-4C12-8573-903160B288FC}" type="slidenum">
              <a:rPr lang="en-US" altLang="en-US"/>
              <a:pPr/>
              <a:t>‹#›</a:t>
            </a:fld>
            <a:endParaRPr lang="en-US" altLang="en-US"/>
          </a:p>
        </p:txBody>
      </p:sp>
    </p:spTree>
    <p:extLst>
      <p:ext uri="{BB962C8B-B14F-4D97-AF65-F5344CB8AC3E}">
        <p14:creationId xmlns:p14="http://schemas.microsoft.com/office/powerpoint/2010/main" val="29643021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6006B70-681E-44E3-A785-DE3F8D5F5F4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FD8B3926-D895-45ED-A2D7-D8D881F4678D}"/>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D2CB7B2F-29BC-4054-9063-3A52BD64A479}"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7AC6FEE4-7689-4A06-AF4B-B957232B28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A86CEE90-560C-474C-B9D2-93F353F1220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9E54F4B8-2595-4433-BB3E-B41655E13B7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11E5649C-4B54-4861-B2CE-A6640A01A3D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6050641-46F3-44B6-B781-A756DA395464}" type="slidenum">
              <a:rPr lang="en-US" altLang="en-US"/>
              <a:pPr/>
              <a:t>‹#›</a:t>
            </a:fld>
            <a:endParaRPr lang="en-US" altLang="en-US"/>
          </a:p>
        </p:txBody>
      </p:sp>
    </p:spTree>
    <p:extLst>
      <p:ext uri="{BB962C8B-B14F-4D97-AF65-F5344CB8AC3E}">
        <p14:creationId xmlns:p14="http://schemas.microsoft.com/office/powerpoint/2010/main" val="30066343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ct val="0"/>
              </a:spcBef>
              <a:spcAft>
                <a:spcPts val="0"/>
              </a:spcAft>
              <a:defRPr/>
            </a:pPr>
            <a:r>
              <a:rPr lang="en-US" altLang="en-US" dirty="0"/>
              <a:t>Chapter 17: </a:t>
            </a:r>
            <a:r>
              <a:rPr lang="en-US" sz="1200" dirty="0">
                <a:solidFill>
                  <a:schemeClr val="tx1"/>
                </a:solidFill>
              </a:rPr>
              <a:t>Negotiable Instruments: Negotiability and Transferability</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1857893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2C6688AD-3F59-402F-9239-3F801CD037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5C6A3F49-8D97-4220-98DA-6F920A079A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four types of commercial paper endorsements.  A “blank” endorsement is simply the payee’s (or last endorsee’s) signature.  A “special” endorsement represents the endorser’s signature, plus a named endorsee.  A “qualified” endorsement includes the endorser’s signature, plus use of the language “without recourse,” which serves to limit endorser liability.  A “restrictive” endorsement contains the endorser’s signature, plus restrictions on future negotiation of the instrument.  An example of a restrictive endorsement is an endorsement for deposit or collection only.</a:t>
            </a:r>
          </a:p>
        </p:txBody>
      </p:sp>
      <p:sp>
        <p:nvSpPr>
          <p:cNvPr id="21507" name="Slide Number Placeholder 3">
            <a:extLst>
              <a:ext uri="{FF2B5EF4-FFF2-40B4-BE49-F238E27FC236}">
                <a16:creationId xmlns:a16="http://schemas.microsoft.com/office/drawing/2014/main" xmlns="" id="{13C7E51E-C986-4822-B7DF-19C291FC91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6DEB8A0-49E1-4B54-9B74-D4843CD5877D}" type="slidenum">
              <a:rPr lang="en-US" altLang="en-US" sz="1200"/>
              <a:pPr/>
              <a:t>10</a:t>
            </a:fld>
            <a:endParaRPr lang="en-US" altLang="en-US" sz="1200"/>
          </a:p>
        </p:txBody>
      </p:sp>
    </p:spTree>
    <p:extLst>
      <p:ext uri="{BB962C8B-B14F-4D97-AF65-F5344CB8AC3E}">
        <p14:creationId xmlns:p14="http://schemas.microsoft.com/office/powerpoint/2010/main" val="3516959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8EFF0938-0A01-4822-9575-885E1D66D4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6B0B1F9D-0E33-4522-86B4-AFEE89799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a payee’s name is misspelled, the payee may endorse the document with the misspelled name, the payee’s actual name, or both.  If an instrument is payable to a legal entity (such as an estate, an organization, or a partnership,) the instrument may be endorsed by any authorized representative of the entity.</a:t>
            </a:r>
          </a:p>
        </p:txBody>
      </p:sp>
      <p:sp>
        <p:nvSpPr>
          <p:cNvPr id="23555" name="Slide Number Placeholder 3">
            <a:extLst>
              <a:ext uri="{FF2B5EF4-FFF2-40B4-BE49-F238E27FC236}">
                <a16:creationId xmlns:a16="http://schemas.microsoft.com/office/drawing/2014/main" xmlns="" id="{F882F630-5B69-43DF-A0F5-58FB82B8F7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DC1BB96-6E46-4236-AFCF-FB2DA58E61BC}" type="slidenum">
              <a:rPr lang="en-US" altLang="en-US" sz="1200"/>
              <a:pPr/>
              <a:t>11</a:t>
            </a:fld>
            <a:endParaRPr lang="en-US" altLang="en-US" sz="1200"/>
          </a:p>
        </p:txBody>
      </p:sp>
    </p:spTree>
    <p:extLst>
      <p:ext uri="{BB962C8B-B14F-4D97-AF65-F5344CB8AC3E}">
        <p14:creationId xmlns:p14="http://schemas.microsoft.com/office/powerpoint/2010/main" val="3651428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D8BFD87A-3CD4-48F0-B040-734BB6B512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C7CC39D1-40CB-44C4-B063-0422306ED9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alternative payees are named in the instrument (for example, “Pay to the order of John Smith or Jane Smith,”) endorsement by any one of the listed payees is sufficient.  If joint payees are named in the instrument (for example, “Pay to order of John Smith and Jane Smith,”) endorsement by all listed payees is required.</a:t>
            </a:r>
          </a:p>
        </p:txBody>
      </p:sp>
      <p:sp>
        <p:nvSpPr>
          <p:cNvPr id="25603" name="Slide Number Placeholder 3">
            <a:extLst>
              <a:ext uri="{FF2B5EF4-FFF2-40B4-BE49-F238E27FC236}">
                <a16:creationId xmlns:a16="http://schemas.microsoft.com/office/drawing/2014/main" xmlns="" id="{E078BC98-E34E-4879-A83C-7B4FF4E7D2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02783C9-1F40-4D3A-8B39-597DD1ED121C}" type="slidenum">
              <a:rPr lang="en-US" altLang="en-US" sz="1200"/>
              <a:pPr/>
              <a:t>12</a:t>
            </a:fld>
            <a:endParaRPr lang="en-US" altLang="en-US" sz="1200"/>
          </a:p>
        </p:txBody>
      </p:sp>
    </p:spTree>
    <p:extLst>
      <p:ext uri="{BB962C8B-B14F-4D97-AF65-F5344CB8AC3E}">
        <p14:creationId xmlns:p14="http://schemas.microsoft.com/office/powerpoint/2010/main" val="2011205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9611E15E-44F2-485B-881E-1276C30AFB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8EFFC33C-8DE7-4876-9171-62DB8B1FC2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Check Transactions</a:t>
            </a:r>
          </a:p>
        </p:txBody>
      </p:sp>
      <p:sp>
        <p:nvSpPr>
          <p:cNvPr id="27651" name="Slide Number Placeholder 3">
            <a:extLst>
              <a:ext uri="{FF2B5EF4-FFF2-40B4-BE49-F238E27FC236}">
                <a16:creationId xmlns:a16="http://schemas.microsoft.com/office/drawing/2014/main" xmlns="" id="{95C41D3E-CD58-45F8-AC4F-64C5D5B6A9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61CFA82-D3DE-489E-852D-1DF36CBA9893}" type="slidenum">
              <a:rPr lang="en-US" altLang="en-US" sz="1200"/>
              <a:pPr/>
              <a:t>13</a:t>
            </a:fld>
            <a:endParaRPr lang="en-US" altLang="en-US" sz="1200"/>
          </a:p>
        </p:txBody>
      </p:sp>
    </p:spTree>
    <p:extLst>
      <p:ext uri="{BB962C8B-B14F-4D97-AF65-F5344CB8AC3E}">
        <p14:creationId xmlns:p14="http://schemas.microsoft.com/office/powerpoint/2010/main" val="3642646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78F72A1C-7114-4206-B93C-33703635AB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xmlns="" id="{A491643C-9941-4FB8-B1C2-45A87DF9EE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terms of check transactions, a “draft” is an order instrument where one party orders a second party to pay money to a party listed on the instrument.  A “drawer” is a party who gives an order to pay a draft.  A “drawee” is a party that must obey the drawer’s order to pay a draft.  A “payee” is a party who receives the benefit of the drawer’s order, in receiving money from the draft.  A “check” is a special draft that orders a drawee (typically a bank) to pay a fixed amount of money on demand.</a:t>
            </a:r>
          </a:p>
        </p:txBody>
      </p:sp>
      <p:sp>
        <p:nvSpPr>
          <p:cNvPr id="29699" name="Slide Number Placeholder 3">
            <a:extLst>
              <a:ext uri="{FF2B5EF4-FFF2-40B4-BE49-F238E27FC236}">
                <a16:creationId xmlns:a16="http://schemas.microsoft.com/office/drawing/2014/main" xmlns="" id="{50947909-74A3-4978-B757-9A8BD388B6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6AF036B-EAFC-43DA-8DFD-D0B4A182D874}" type="slidenum">
              <a:rPr lang="en-US" altLang="en-US" sz="1200"/>
              <a:pPr/>
              <a:t>14</a:t>
            </a:fld>
            <a:endParaRPr lang="en-US" altLang="en-US" sz="1200"/>
          </a:p>
        </p:txBody>
      </p:sp>
    </p:spTree>
    <p:extLst>
      <p:ext uri="{BB962C8B-B14F-4D97-AF65-F5344CB8AC3E}">
        <p14:creationId xmlns:p14="http://schemas.microsoft.com/office/powerpoint/2010/main" val="1343948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7B8BCDB1-0483-4A51-9A46-6B6EBF07C1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xmlns="" id="{A99A5BDF-EE28-4A71-8D04-636F9D6FD0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“cashier’s check” is a check in which both the drawer and the drawee are the same bank.  A “teller’s check” is a check drawn by one bank and usually drawn on another bank.  A “traveler’s check” is an instrument payable on demand, drawn on or through a bank, designated as a “traveler’s check”, and requiring a countersignature by the person whose signature appears on the instrument. A “money order” is an instrument, usually in the same form as a personal check, stating that a certain amount of money is to be paid to a particular person.  A “certified check” is a check accepted at the bank at which it is drawn.</a:t>
            </a:r>
          </a:p>
        </p:txBody>
      </p:sp>
      <p:sp>
        <p:nvSpPr>
          <p:cNvPr id="31747" name="Slide Number Placeholder 3">
            <a:extLst>
              <a:ext uri="{FF2B5EF4-FFF2-40B4-BE49-F238E27FC236}">
                <a16:creationId xmlns:a16="http://schemas.microsoft.com/office/drawing/2014/main" xmlns="" id="{4C76C994-178B-4DF5-B102-41429E7A0F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9370F22-C524-42EA-B6EB-218DD674F865}" type="slidenum">
              <a:rPr lang="en-US" altLang="en-US" sz="1200"/>
              <a:pPr/>
              <a:t>15</a:t>
            </a:fld>
            <a:endParaRPr lang="en-US" altLang="en-US" sz="1200"/>
          </a:p>
        </p:txBody>
      </p:sp>
    </p:spTree>
    <p:extLst>
      <p:ext uri="{BB962C8B-B14F-4D97-AF65-F5344CB8AC3E}">
        <p14:creationId xmlns:p14="http://schemas.microsoft.com/office/powerpoint/2010/main" val="3080991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1A309832-C771-486B-AFEF-C376E31A5F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xmlns="" id="{C9F1A00A-9875-4FDA-AE06-0D1CE9727C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terms of acceptance of deposits, a “depositary bank” is the first bank that receives a check for payment.  A “payor bank” is a bank on which a check is drawn that is ultimately responsible from granting funds for the check.  An “intermediary bank” is any bank, except the payor bank and the depositary bank, to which a check is transferred.  Through the process of “electronic check presentment,” a check is transmitted electronically from bank to bank; thus, the check is effectively processed on the day on which it is deposited.</a:t>
            </a:r>
          </a:p>
        </p:txBody>
      </p:sp>
      <p:sp>
        <p:nvSpPr>
          <p:cNvPr id="33795" name="Slide Number Placeholder 3">
            <a:extLst>
              <a:ext uri="{FF2B5EF4-FFF2-40B4-BE49-F238E27FC236}">
                <a16:creationId xmlns:a16="http://schemas.microsoft.com/office/drawing/2014/main" xmlns="" id="{A3C03F87-D580-4D3C-B749-21F46E826A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22E5C75-21D2-499F-8409-11543C5EBC59}" type="slidenum">
              <a:rPr lang="en-US" altLang="en-US" sz="1200"/>
              <a:pPr/>
              <a:t>16</a:t>
            </a:fld>
            <a:endParaRPr lang="en-US" altLang="en-US" sz="1200"/>
          </a:p>
        </p:txBody>
      </p:sp>
    </p:spTree>
    <p:extLst>
      <p:ext uri="{BB962C8B-B14F-4D97-AF65-F5344CB8AC3E}">
        <p14:creationId xmlns:p14="http://schemas.microsoft.com/office/powerpoint/2010/main" val="4034920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xmlns="" id="{BA1848B4-7293-4D79-8F9A-582C4CD1D4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xmlns="" id="{0E43740C-6EC5-494D-92C0-2878468D5A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Check Clearing For The 21st Century Act, also known as “Check 21” or the “Check Truncation” Act, allows banks to forgo sending original checks as part of a collection or return process, and send a “truncated” version instead.  Instead of an original check, the bank may send a substitute check (a paper reproduction of the original check,) or, by agreement, an electronic image of the check, along with data from the magnetic ink character recognition (MICR) line on the original check.</a:t>
            </a:r>
          </a:p>
        </p:txBody>
      </p:sp>
      <p:sp>
        <p:nvSpPr>
          <p:cNvPr id="35843" name="Slide Number Placeholder 3">
            <a:extLst>
              <a:ext uri="{FF2B5EF4-FFF2-40B4-BE49-F238E27FC236}">
                <a16:creationId xmlns:a16="http://schemas.microsoft.com/office/drawing/2014/main" xmlns="" id="{4ED55458-7D96-411B-B112-452F790949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A3CC1E3-63E1-42B4-BF0A-593E815D3F33}" type="slidenum">
              <a:rPr lang="en-US" altLang="en-US" sz="1200"/>
              <a:pPr/>
              <a:t>17</a:t>
            </a:fld>
            <a:endParaRPr lang="en-US" altLang="en-US" sz="1200"/>
          </a:p>
        </p:txBody>
      </p:sp>
    </p:spTree>
    <p:extLst>
      <p:ext uri="{BB962C8B-B14F-4D97-AF65-F5344CB8AC3E}">
        <p14:creationId xmlns:p14="http://schemas.microsoft.com/office/powerpoint/2010/main" val="2733366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xmlns="" id="{F1504F82-9AD9-4C9D-8FC4-43E681B833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a:extLst>
              <a:ext uri="{FF2B5EF4-FFF2-40B4-BE49-F238E27FC236}">
                <a16:creationId xmlns:a16="http://schemas.microsoft.com/office/drawing/2014/main" xmlns="" id="{BA7E8DB2-5385-437C-AC18-61516FC19B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“substitute check” must contain a clear replication of the front and back of the original paper check, bear the MICR line (with all the information from the original check’s MICR line,) conform with industry standard for paper stock, dimensions, and other general qualities, and be suitable for automated processing in the same manner as the original paper check.</a:t>
            </a:r>
          </a:p>
        </p:txBody>
      </p:sp>
      <p:sp>
        <p:nvSpPr>
          <p:cNvPr id="37891" name="Slide Number Placeholder 3">
            <a:extLst>
              <a:ext uri="{FF2B5EF4-FFF2-40B4-BE49-F238E27FC236}">
                <a16:creationId xmlns:a16="http://schemas.microsoft.com/office/drawing/2014/main" xmlns="" id="{4DE5E605-B63C-4BB0-A0BC-4A897AC35E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0BFA82E-2DA2-4723-A90E-EC84FAF6951D}" type="slidenum">
              <a:rPr lang="en-US" altLang="en-US" sz="1200"/>
              <a:pPr/>
              <a:t>18</a:t>
            </a:fld>
            <a:endParaRPr lang="en-US" altLang="en-US" sz="1200"/>
          </a:p>
        </p:txBody>
      </p:sp>
    </p:spTree>
    <p:extLst>
      <p:ext uri="{BB962C8B-B14F-4D97-AF65-F5344CB8AC3E}">
        <p14:creationId xmlns:p14="http://schemas.microsoft.com/office/powerpoint/2010/main" val="3693628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xmlns="" id="{F11C2C1C-560F-45C9-A573-EA2410F943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xmlns="" id="{8FBC9E11-43EA-4A8E-BF5A-6462858D0F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Truth-In-Savings Act requires that the following information be given to a bank customer:  The minimum balance required to open an account and be paid interest; the manner in which the balance of the account will be calculated; the annual percentage yield of interest on the account; the manner in which interest on the account is calculated; notification of fees, charges, and penalties the account may be assessed and how they are calculated; and notification of any limitations on withdrawals and deposits.</a:t>
            </a:r>
          </a:p>
        </p:txBody>
      </p:sp>
      <p:sp>
        <p:nvSpPr>
          <p:cNvPr id="39939" name="Slide Number Placeholder 3">
            <a:extLst>
              <a:ext uri="{FF2B5EF4-FFF2-40B4-BE49-F238E27FC236}">
                <a16:creationId xmlns:a16="http://schemas.microsoft.com/office/drawing/2014/main" xmlns="" id="{851F7EAE-3A7D-43EA-B203-A90095FA32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98F4615-5481-425D-AC6F-2A5DFB1120C5}" type="slidenum">
              <a:rPr lang="en-US" altLang="en-US" sz="1200"/>
              <a:pPr/>
              <a:t>19</a:t>
            </a:fld>
            <a:endParaRPr lang="en-US" altLang="en-US" sz="1200"/>
          </a:p>
        </p:txBody>
      </p:sp>
    </p:spTree>
    <p:extLst>
      <p:ext uri="{BB962C8B-B14F-4D97-AF65-F5344CB8AC3E}">
        <p14:creationId xmlns:p14="http://schemas.microsoft.com/office/powerpoint/2010/main" val="3038185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4598C15B-B775-4A94-9587-EAD800F43A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xmlns="" id="{2BB1E71B-4DCD-46F2-A2FC-6731805FD3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negotiable instrument is a substitute for cash; it is a written document, containing the signature of the creator, that makes an unconditional promise or order to pay a sum certain in money, either on demand or at a definite time.</a:t>
            </a:r>
          </a:p>
        </p:txBody>
      </p:sp>
      <p:sp>
        <p:nvSpPr>
          <p:cNvPr id="5123" name="Slide Number Placeholder 3">
            <a:extLst>
              <a:ext uri="{FF2B5EF4-FFF2-40B4-BE49-F238E27FC236}">
                <a16:creationId xmlns:a16="http://schemas.microsoft.com/office/drawing/2014/main" xmlns="" id="{88659D17-B814-41DD-BF4D-25D239B59B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FA66D33-57F0-4961-A99D-4C27F1E45669}" type="slidenum">
              <a:rPr lang="en-US" altLang="en-US" sz="1200"/>
              <a:pPr/>
              <a:t>2</a:t>
            </a:fld>
            <a:endParaRPr lang="en-US" altLang="en-US" sz="1200"/>
          </a:p>
        </p:txBody>
      </p:sp>
    </p:spTree>
    <p:extLst>
      <p:ext uri="{BB962C8B-B14F-4D97-AF65-F5344CB8AC3E}">
        <p14:creationId xmlns:p14="http://schemas.microsoft.com/office/powerpoint/2010/main" val="3601401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xmlns="" id="{926D9F2B-9DF7-4E3D-824A-1C9354424A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xmlns="" id="{8FDF2DBF-C02C-4CD2-9FF1-7784AACDA0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According to the “properly payable” rule, a bank may pay an instrument only when authorized by the drawer, and payment does not violate the agreement between the bank and the customer.  A “properly payable” check must:  </a:t>
            </a:r>
            <a:r>
              <a:rPr lang="en-US" altLang="en-US" sz="2000"/>
              <a:t>have the drawer’s authorized signature on the check; be paid to the person entitled to enforce the check; not have been altered; not have been completed by the addition of unauthorized terms if the check was incomplete; be paid on or after the date of the check; and not be subject to “stop payment” from the drawer.  W</a:t>
            </a:r>
            <a:r>
              <a:rPr lang="en-US" altLang="en-US"/>
              <a:t>rongful dishonor occurs when a bank refuses to pay a properly payable check; a bank incurs liability upon wrongful dishonor. </a:t>
            </a:r>
          </a:p>
        </p:txBody>
      </p:sp>
      <p:sp>
        <p:nvSpPr>
          <p:cNvPr id="41987" name="Slide Number Placeholder 3">
            <a:extLst>
              <a:ext uri="{FF2B5EF4-FFF2-40B4-BE49-F238E27FC236}">
                <a16:creationId xmlns:a16="http://schemas.microsoft.com/office/drawing/2014/main" xmlns="" id="{6B54263B-0F44-43E2-897A-4293DAACCC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681B1D9-41C8-4194-949A-1DE94DCD83E2}" type="slidenum">
              <a:rPr lang="en-US" altLang="en-US" sz="1200"/>
              <a:pPr/>
              <a:t>20</a:t>
            </a:fld>
            <a:endParaRPr lang="en-US" altLang="en-US" sz="1200"/>
          </a:p>
        </p:txBody>
      </p:sp>
    </p:spTree>
    <p:extLst>
      <p:ext uri="{BB962C8B-B14F-4D97-AF65-F5344CB8AC3E}">
        <p14:creationId xmlns:p14="http://schemas.microsoft.com/office/powerpoint/2010/main" val="3454790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xmlns="" id="{3C218FFF-BD1E-4B11-A45C-39BBB0C878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a:extLst>
              <a:ext uri="{FF2B5EF4-FFF2-40B4-BE49-F238E27FC236}">
                <a16:creationId xmlns:a16="http://schemas.microsoft.com/office/drawing/2014/main" xmlns="" id="{05650079-E0EF-4A7A-9EDC-660EAE43D7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With a “stop-payment” order, the drawer orders the bank to not pay a check drawn on the customer’s account.  A customer can “post-date” a check, but must give the bank advance notice of the post-date in order to legally require the bank to honor the post-date.  A “stale” check is a check not presented to a bank within six months of its date.  Banks generally have the choice whether to honor a stale check. </a:t>
            </a:r>
          </a:p>
        </p:txBody>
      </p:sp>
      <p:sp>
        <p:nvSpPr>
          <p:cNvPr id="44035" name="Slide Number Placeholder 3">
            <a:extLst>
              <a:ext uri="{FF2B5EF4-FFF2-40B4-BE49-F238E27FC236}">
                <a16:creationId xmlns:a16="http://schemas.microsoft.com/office/drawing/2014/main" xmlns="" id="{A1670927-70A8-4975-814F-2BE485DF72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00565D6-ACCC-48F3-8BDF-395109D448A0}" type="slidenum">
              <a:rPr lang="en-US" altLang="en-US" sz="1200"/>
              <a:pPr/>
              <a:t>21</a:t>
            </a:fld>
            <a:endParaRPr lang="en-US" altLang="en-US" sz="1200"/>
          </a:p>
        </p:txBody>
      </p:sp>
    </p:spTree>
    <p:extLst>
      <p:ext uri="{BB962C8B-B14F-4D97-AF65-F5344CB8AC3E}">
        <p14:creationId xmlns:p14="http://schemas.microsoft.com/office/powerpoint/2010/main" val="1586056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xmlns="" id="{43C38522-24C2-44BF-850E-6662066B81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a:extLst>
              <a:ext uri="{FF2B5EF4-FFF2-40B4-BE49-F238E27FC236}">
                <a16:creationId xmlns:a16="http://schemas.microsoft.com/office/drawing/2014/main" xmlns="" id="{4545CECD-8994-4917-8A93-A20E3AF00A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a check bears the drawer’s forged signature, the drawer is generally not liable for the forged check, unless the drawer’s negligence substantially contributed to the forgery.  If a check bears a forged endorsement, neither the drawer nor the drawer’s bank is generally liable for the forged endorsement.  If a check is altered, (in other words, if an unauthorized change apparently modifies the obligation of a party to the instrument,) the drawer is generally not liable for the altered amount, unless the drawer’s negligence substantially contributed to the alteration.</a:t>
            </a:r>
          </a:p>
        </p:txBody>
      </p:sp>
      <p:sp>
        <p:nvSpPr>
          <p:cNvPr id="46083" name="Slide Number Placeholder 3">
            <a:extLst>
              <a:ext uri="{FF2B5EF4-FFF2-40B4-BE49-F238E27FC236}">
                <a16:creationId xmlns:a16="http://schemas.microsoft.com/office/drawing/2014/main" xmlns="" id="{57EAC672-FCBC-4364-B24D-D1C77890AF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815F01D-71E2-409C-9F16-C1026E22E71B}" type="slidenum">
              <a:rPr lang="en-US" altLang="en-US" sz="1200"/>
              <a:pPr/>
              <a:t>22</a:t>
            </a:fld>
            <a:endParaRPr lang="en-US" altLang="en-US" sz="1200"/>
          </a:p>
        </p:txBody>
      </p:sp>
    </p:spTree>
    <p:extLst>
      <p:ext uri="{BB962C8B-B14F-4D97-AF65-F5344CB8AC3E}">
        <p14:creationId xmlns:p14="http://schemas.microsoft.com/office/powerpoint/2010/main" val="643817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xmlns="" id="{48DA2D86-E940-48C2-8F5C-381D7A3BA5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a:extLst>
              <a:ext uri="{FF2B5EF4-FFF2-40B4-BE49-F238E27FC236}">
                <a16:creationId xmlns:a16="http://schemas.microsoft.com/office/drawing/2014/main" xmlns="" id="{43C35AF1-1FAF-4F2B-97D6-AE96908BDF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An “electronic fund transfer” results when money is transferred by an electronic terminal, by telephone, or by computer.  Examples of electronic funds transfers include debit card transactions, automated teller machine (ATM) transactions, and direct deposits of paychecks.</a:t>
            </a:r>
          </a:p>
        </p:txBody>
      </p:sp>
      <p:sp>
        <p:nvSpPr>
          <p:cNvPr id="48131" name="Slide Number Placeholder 3">
            <a:extLst>
              <a:ext uri="{FF2B5EF4-FFF2-40B4-BE49-F238E27FC236}">
                <a16:creationId xmlns:a16="http://schemas.microsoft.com/office/drawing/2014/main" xmlns="" id="{9496EDDA-725C-4875-9387-5C9C78F507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9EA2F1A-6CC6-4AEE-A4E0-6F02885C9505}" type="slidenum">
              <a:rPr lang="en-US" altLang="en-US" sz="1200"/>
              <a:pPr/>
              <a:t>23</a:t>
            </a:fld>
            <a:endParaRPr lang="en-US" altLang="en-US" sz="1200"/>
          </a:p>
        </p:txBody>
      </p:sp>
    </p:spTree>
    <p:extLst>
      <p:ext uri="{BB962C8B-B14F-4D97-AF65-F5344CB8AC3E}">
        <p14:creationId xmlns:p14="http://schemas.microsoft.com/office/powerpoint/2010/main" val="15085100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xmlns="" id="{231DD939-EF1A-4B22-AEC9-288380DA3F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a:extLst>
              <a:ext uri="{FF2B5EF4-FFF2-40B4-BE49-F238E27FC236}">
                <a16:creationId xmlns:a16="http://schemas.microsoft.com/office/drawing/2014/main" xmlns="" id="{209FBE81-99C9-4DD0-8C94-94887E9A79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terms of customer rights and responsibilities regarding electronic fund transfers, if a customer’s ATM card is lost or stolen, the customer must notify his or her bank within two days.  If the notification requirement is satisfied, the customer is only liable for the first $50 stolen; however, if the notification requirement is not met, the customer is liable for up to $500 stolen.  A bank has a duty to provide its customer with monthly statements that include electronic fund transfers.</a:t>
            </a:r>
          </a:p>
        </p:txBody>
      </p:sp>
      <p:sp>
        <p:nvSpPr>
          <p:cNvPr id="50179" name="Slide Number Placeholder 3">
            <a:extLst>
              <a:ext uri="{FF2B5EF4-FFF2-40B4-BE49-F238E27FC236}">
                <a16:creationId xmlns:a16="http://schemas.microsoft.com/office/drawing/2014/main" xmlns="" id="{C7E5DA9B-057B-4FC6-9A0E-CF8B3A7F41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613F0DD-530E-42CE-8619-1F49E44AA413}" type="slidenum">
              <a:rPr lang="en-US" altLang="en-US" sz="1200"/>
              <a:pPr/>
              <a:t>24</a:t>
            </a:fld>
            <a:endParaRPr lang="en-US" altLang="en-US" sz="1200"/>
          </a:p>
        </p:txBody>
      </p:sp>
    </p:spTree>
    <p:extLst>
      <p:ext uri="{BB962C8B-B14F-4D97-AF65-F5344CB8AC3E}">
        <p14:creationId xmlns:p14="http://schemas.microsoft.com/office/powerpoint/2010/main" val="24956129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xmlns="" id="{E80CDC28-1E9C-4829-98D7-00870403A5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a:extLst>
              <a:ext uri="{FF2B5EF4-FFF2-40B4-BE49-F238E27FC236}">
                <a16:creationId xmlns:a16="http://schemas.microsoft.com/office/drawing/2014/main" xmlns="" id="{ADFC8ED8-ACC0-4984-89CD-14D68F2CFD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customer has a duty to examine his or her bank statement for unauthorized electronic fund transfers or errors, and notify his or her bank of any errors within sixty days of receiving the statement.  A bank is required to provide its customer with receipts for electronic transactions.  The bank must notify its customer that preauthorized payments may be stopped; however, the customer must stop payment by notifying the bank up to three days before the preauthorized payment is scheduled.  A c</a:t>
            </a:r>
            <a:r>
              <a:rPr lang="en-US" altLang="en-US" sz="1000"/>
              <a:t>ustomer cannot order stop payment on an electronic fund transfer, since it occurs instantaneously.</a:t>
            </a:r>
          </a:p>
        </p:txBody>
      </p:sp>
      <p:sp>
        <p:nvSpPr>
          <p:cNvPr id="52227" name="Slide Number Placeholder 3">
            <a:extLst>
              <a:ext uri="{FF2B5EF4-FFF2-40B4-BE49-F238E27FC236}">
                <a16:creationId xmlns:a16="http://schemas.microsoft.com/office/drawing/2014/main" xmlns="" id="{7E94874D-E478-424D-B783-3C5FB5B0AB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FE22DEF-5F23-4F4C-B8B5-A55AD2F4F8FA}" type="slidenum">
              <a:rPr lang="en-US" altLang="en-US" sz="1200"/>
              <a:pPr/>
              <a:t>25</a:t>
            </a:fld>
            <a:endParaRPr lang="en-US" altLang="en-US" sz="1200"/>
          </a:p>
        </p:txBody>
      </p:sp>
    </p:spTree>
    <p:extLst>
      <p:ext uri="{BB962C8B-B14F-4D97-AF65-F5344CB8AC3E}">
        <p14:creationId xmlns:p14="http://schemas.microsoft.com/office/powerpoint/2010/main" val="1731835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xmlns="" id="{9272754A-D951-4980-BA07-BEDB477DB2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a:extLst>
              <a:ext uri="{FF2B5EF4-FFF2-40B4-BE49-F238E27FC236}">
                <a16:creationId xmlns:a16="http://schemas.microsoft.com/office/drawing/2014/main" xmlns="" id="{C4BBE859-5DBE-47B7-8554-B94B41216A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Under the Electronic Fund Transfer Act, an unauthorized electronic transfer is a federal felony punishable through criminal sanctions, such as a $10,000 fine or a ten-year prison sentence.  An electronic transfer is “unauthorized” if: it is initiated by a person with no authority to transfer; the customer receives no benefit from the transfer; and the customer did not give his or her personal identification number to an unauthorized party.</a:t>
            </a:r>
          </a:p>
        </p:txBody>
      </p:sp>
      <p:sp>
        <p:nvSpPr>
          <p:cNvPr id="54275" name="Slide Number Placeholder 3">
            <a:extLst>
              <a:ext uri="{FF2B5EF4-FFF2-40B4-BE49-F238E27FC236}">
                <a16:creationId xmlns:a16="http://schemas.microsoft.com/office/drawing/2014/main" xmlns="" id="{3594C130-6D6C-47AA-8BD3-EDE42BF72A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2AD58A5-2F83-4A62-B50F-1D52A349ACDF}" type="slidenum">
              <a:rPr lang="en-US" altLang="en-US" sz="1200"/>
              <a:pPr/>
              <a:t>26</a:t>
            </a:fld>
            <a:endParaRPr lang="en-US" altLang="en-US" sz="1200"/>
          </a:p>
        </p:txBody>
      </p:sp>
    </p:spTree>
    <p:extLst>
      <p:ext uri="{BB962C8B-B14F-4D97-AF65-F5344CB8AC3E}">
        <p14:creationId xmlns:p14="http://schemas.microsoft.com/office/powerpoint/2010/main" val="29282712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xmlns="" id="{5305A6DE-6BC3-41DD-B414-CBA1BEF71E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a:extLst>
              <a:ext uri="{FF2B5EF4-FFF2-40B4-BE49-F238E27FC236}">
                <a16:creationId xmlns:a16="http://schemas.microsoft.com/office/drawing/2014/main" xmlns="" id="{0CD7A7AD-9E8A-4C76-9B83-1B97BB456C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With regard to “e-money” and online banking, “digital cash” is money stored electronically (through the use of microchips, magnetic strips, or other computer media.)  “Stored-value” cards are plastic cards with magnetic strips (similar to those on credit cards and ATM cards) containing card value data. </a:t>
            </a:r>
            <a:r>
              <a:rPr lang="en-US" altLang="en-US" sz="2000"/>
              <a:t>Examples of online banking services include:  bill consolidation and payment; transferring funds from one account to another; and loan applications (although the borrower’s appearance at the bank to sign the loan is typically required to finalize the loan.)</a:t>
            </a:r>
            <a:endParaRPr lang="en-US" altLang="en-US"/>
          </a:p>
        </p:txBody>
      </p:sp>
      <p:sp>
        <p:nvSpPr>
          <p:cNvPr id="56323" name="Slide Number Placeholder 3">
            <a:extLst>
              <a:ext uri="{FF2B5EF4-FFF2-40B4-BE49-F238E27FC236}">
                <a16:creationId xmlns:a16="http://schemas.microsoft.com/office/drawing/2014/main" xmlns="" id="{798EBD35-ADA4-4F31-8C5F-A448D34227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01F5767-DB21-4B2C-9B42-534CD4896E1C}" type="slidenum">
              <a:rPr lang="en-US" altLang="en-US" sz="1200"/>
              <a:pPr/>
              <a:t>27</a:t>
            </a:fld>
            <a:endParaRPr lang="en-US" altLang="en-US" sz="1200"/>
          </a:p>
        </p:txBody>
      </p:sp>
    </p:spTree>
    <p:extLst>
      <p:ext uri="{BB962C8B-B14F-4D97-AF65-F5344CB8AC3E}">
        <p14:creationId xmlns:p14="http://schemas.microsoft.com/office/powerpoint/2010/main" val="435768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C61772CB-2044-4F24-9D94-676DDBA5EC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xmlns="" id="{2DB9ACC7-D702-48AD-A02D-ADF8B5D1BB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Types of negotiable instruments include notes and drafts.  A note is a promise by a maker to pay a payee; an example of a note is a certificate of deposit.  A draft is an order by a drawer to a drawee to pay a payee; an example of a draft is a check.</a:t>
            </a:r>
          </a:p>
        </p:txBody>
      </p:sp>
      <p:sp>
        <p:nvSpPr>
          <p:cNvPr id="7171" name="Slide Number Placeholder 3">
            <a:extLst>
              <a:ext uri="{FF2B5EF4-FFF2-40B4-BE49-F238E27FC236}">
                <a16:creationId xmlns:a16="http://schemas.microsoft.com/office/drawing/2014/main" xmlns="" id="{F093E922-8FA2-49DB-9328-63EE5EB82B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932266B-50C9-4442-B606-19536A10A4BC}" type="slidenum">
              <a:rPr lang="en-US" altLang="en-US" sz="1200"/>
              <a:pPr/>
              <a:t>3</a:t>
            </a:fld>
            <a:endParaRPr lang="en-US" altLang="en-US" sz="1200"/>
          </a:p>
        </p:txBody>
      </p:sp>
    </p:spTree>
    <p:extLst>
      <p:ext uri="{BB962C8B-B14F-4D97-AF65-F5344CB8AC3E}">
        <p14:creationId xmlns:p14="http://schemas.microsoft.com/office/powerpoint/2010/main" val="3621721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CB36DF2C-7E4B-464D-AA5F-F5017414FD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BE53A3C0-7190-4E3B-B902-66450F5409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“demand” instrument is distinguishable from a “time” instrument.  With a “demand” instrument, the payee can demand actual payment at any time, while with a “time” instrument, payment is made only at a specific designated time in the future.</a:t>
            </a:r>
          </a:p>
        </p:txBody>
      </p:sp>
      <p:sp>
        <p:nvSpPr>
          <p:cNvPr id="9219" name="Slide Number Placeholder 3">
            <a:extLst>
              <a:ext uri="{FF2B5EF4-FFF2-40B4-BE49-F238E27FC236}">
                <a16:creationId xmlns:a16="http://schemas.microsoft.com/office/drawing/2014/main" xmlns="" id="{A927B3FE-4708-49D8-BF02-68384F6CC1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9F7958B-C34A-4C2A-BB5F-5FF901E498F7}" type="slidenum">
              <a:rPr lang="en-US" altLang="en-US" sz="1200"/>
              <a:pPr/>
              <a:t>4</a:t>
            </a:fld>
            <a:endParaRPr lang="en-US" altLang="en-US" sz="1200"/>
          </a:p>
        </p:txBody>
      </p:sp>
    </p:spTree>
    <p:extLst>
      <p:ext uri="{BB962C8B-B14F-4D97-AF65-F5344CB8AC3E}">
        <p14:creationId xmlns:p14="http://schemas.microsoft.com/office/powerpoint/2010/main" val="1826041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xmlns="" id="{9D49CBDF-CBD9-46F3-834D-966476E29F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6" name="Notes Placeholder 2">
            <a:extLst>
              <a:ext uri="{FF2B5EF4-FFF2-40B4-BE49-F238E27FC236}">
                <a16:creationId xmlns:a16="http://schemas.microsoft.com/office/drawing/2014/main" xmlns="" id="{0639C45C-E765-4010-9A87-AB5E9A1D73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Types of checks include cashier’s checks, traveler’s checks, and certified checks.  A cashier’s check is a draft with respect to which the drawer and the drawee are the same bank (or branches of the same bank.)  A traveler’s check is an instrument that is payable on demand, drawn on or payable at or through a bank, designated as a “traveler’s check” (or by a substantially similar term,) and that requires, as a condition of payment, a countersignature by the person whose signature appears on the instrument.  A certified check is a check accepted by the bank on which it is drawn.</a:t>
            </a:r>
          </a:p>
        </p:txBody>
      </p:sp>
      <p:sp>
        <p:nvSpPr>
          <p:cNvPr id="11267" name="Slide Number Placeholder 3">
            <a:extLst>
              <a:ext uri="{FF2B5EF4-FFF2-40B4-BE49-F238E27FC236}">
                <a16:creationId xmlns:a16="http://schemas.microsoft.com/office/drawing/2014/main" xmlns="" id="{8AA03813-329D-495D-AAA9-F486E2E2DF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7C2B9A0-765F-45FE-9AEA-A3DD76C66ABC}" type="slidenum">
              <a:rPr lang="en-US" altLang="en-US" sz="1200"/>
              <a:pPr/>
              <a:t>5</a:t>
            </a:fld>
            <a:endParaRPr lang="en-US" altLang="en-US" sz="1200"/>
          </a:p>
        </p:txBody>
      </p:sp>
    </p:spTree>
    <p:extLst>
      <p:ext uri="{BB962C8B-B14F-4D97-AF65-F5344CB8AC3E}">
        <p14:creationId xmlns:p14="http://schemas.microsoft.com/office/powerpoint/2010/main" val="2883016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xmlns="" id="{3C328C34-4753-4738-BC68-848F009371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4" name="Notes Placeholder 2">
            <a:extLst>
              <a:ext uri="{FF2B5EF4-FFF2-40B4-BE49-F238E27FC236}">
                <a16:creationId xmlns:a16="http://schemas.microsoft.com/office/drawing/2014/main" xmlns="" id="{02471548-C22B-4C08-8B50-AA43F7CBD7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order for an instrument to be negotiable, it must be in writing, signed by the creator of the instrument, containing an unconditional promise or order to pay a certain sum in money, payable on demand or at a fixed future time (a time certain,) and payable to order or bearer.</a:t>
            </a:r>
          </a:p>
        </p:txBody>
      </p:sp>
      <p:sp>
        <p:nvSpPr>
          <p:cNvPr id="13315" name="Slide Number Placeholder 3">
            <a:extLst>
              <a:ext uri="{FF2B5EF4-FFF2-40B4-BE49-F238E27FC236}">
                <a16:creationId xmlns:a16="http://schemas.microsoft.com/office/drawing/2014/main" xmlns="" id="{7DFFF93A-A35F-45C1-811B-9CD52EA41F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0A0A446-1F80-4539-8183-601F8F68A10C}" type="slidenum">
              <a:rPr lang="en-US" altLang="en-US" sz="1200"/>
              <a:pPr/>
              <a:t>6</a:t>
            </a:fld>
            <a:endParaRPr lang="en-US" altLang="en-US" sz="1200"/>
          </a:p>
        </p:txBody>
      </p:sp>
    </p:spTree>
    <p:extLst>
      <p:ext uri="{BB962C8B-B14F-4D97-AF65-F5344CB8AC3E}">
        <p14:creationId xmlns:p14="http://schemas.microsoft.com/office/powerpoint/2010/main" val="1858470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xmlns="" id="{731432DB-ACF2-4F08-81FE-680C7C1949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xmlns="" id="{9CE1078B-247B-4080-8D55-534F72F995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“Order” paper is distinguishable from “bearer” paper.  With “order” paper, a specific payee is named on the instrument.  A classic example of order paper is “Pay to the order of John Smith.”  “Bearer” paper is an instrument payable to its possessor.  Bearer paper is treated like cash.  Endorsing an order instrument converts the instrument into bearer paper.  Instruments payable to no one, to “X”, or to “cash” are considered bearer paper.</a:t>
            </a:r>
          </a:p>
        </p:txBody>
      </p:sp>
      <p:sp>
        <p:nvSpPr>
          <p:cNvPr id="15363" name="Slide Number Placeholder 3">
            <a:extLst>
              <a:ext uri="{FF2B5EF4-FFF2-40B4-BE49-F238E27FC236}">
                <a16:creationId xmlns:a16="http://schemas.microsoft.com/office/drawing/2014/main" xmlns="" id="{5F766E5D-A74C-476A-9820-38ADACDCBC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0E901E8-772D-4932-B543-713506CBB04C}" type="slidenum">
              <a:rPr lang="en-US" altLang="en-US" sz="1200"/>
              <a:pPr/>
              <a:t>7</a:t>
            </a:fld>
            <a:endParaRPr lang="en-US" altLang="en-US" sz="1200"/>
          </a:p>
        </p:txBody>
      </p:sp>
    </p:spTree>
    <p:extLst>
      <p:ext uri="{BB962C8B-B14F-4D97-AF65-F5344CB8AC3E}">
        <p14:creationId xmlns:p14="http://schemas.microsoft.com/office/powerpoint/2010/main" val="3999028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xmlns="" id="{A9FE7469-A306-4726-B3B1-82780C074D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xmlns="" id="{F097E538-E890-497F-A3C3-AD8B803747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“negotiable instrument” is a written document signed by the maker or drawer with an unconditional promise or order to pay a certain sum of money on demand or at a definite time, to order or to bearer.  “Negotiation” represents the transfer of possession to a third party, who becomes the holder of the negotiable instrument.  A “holder” is a party who possesses the negotiable instrument payable to the party, or to bearer.</a:t>
            </a:r>
          </a:p>
        </p:txBody>
      </p:sp>
      <p:sp>
        <p:nvSpPr>
          <p:cNvPr id="17411" name="Slide Number Placeholder 3">
            <a:extLst>
              <a:ext uri="{FF2B5EF4-FFF2-40B4-BE49-F238E27FC236}">
                <a16:creationId xmlns:a16="http://schemas.microsoft.com/office/drawing/2014/main" xmlns="" id="{C7973C17-6D5F-486C-A7C1-A105E8D8FB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3C3155B-3AE5-4E5F-B2C1-3F4F8C4CD5C0}" type="slidenum">
              <a:rPr lang="en-US" altLang="en-US" sz="1200"/>
              <a:pPr/>
              <a:t>8</a:t>
            </a:fld>
            <a:endParaRPr lang="en-US" altLang="en-US" sz="1200"/>
          </a:p>
        </p:txBody>
      </p:sp>
    </p:spTree>
    <p:extLst>
      <p:ext uri="{BB962C8B-B14F-4D97-AF65-F5344CB8AC3E}">
        <p14:creationId xmlns:p14="http://schemas.microsoft.com/office/powerpoint/2010/main" val="1572486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xmlns="" id="{F9A31A08-D945-435B-A3FD-99A1DCF401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xmlns="" id="{7BAA7C11-55C7-4188-9EA1-31DFB6F1E4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Negotiation of bearer paper merely requires the payee’s physical delivery of the instrument to the holder.  Negotiation of order paper requires endorsement </a:t>
            </a:r>
            <a:r>
              <a:rPr lang="en-US" altLang="en-US" u="sng"/>
              <a:t>and</a:t>
            </a:r>
            <a:r>
              <a:rPr lang="en-US" altLang="en-US"/>
              <a:t> delivery.</a:t>
            </a:r>
          </a:p>
        </p:txBody>
      </p:sp>
      <p:sp>
        <p:nvSpPr>
          <p:cNvPr id="19459" name="Slide Number Placeholder 3">
            <a:extLst>
              <a:ext uri="{FF2B5EF4-FFF2-40B4-BE49-F238E27FC236}">
                <a16:creationId xmlns:a16="http://schemas.microsoft.com/office/drawing/2014/main" xmlns="" id="{17CB53EA-AB3B-4B64-9BE1-5780C5334F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0D062FF-D342-43B3-A5F8-A2CDB5762E18}" type="slidenum">
              <a:rPr lang="en-US" altLang="en-US" sz="1200"/>
              <a:pPr/>
              <a:t>9</a:t>
            </a:fld>
            <a:endParaRPr lang="en-US" altLang="en-US" sz="1200"/>
          </a:p>
        </p:txBody>
      </p:sp>
    </p:spTree>
    <p:extLst>
      <p:ext uri="{BB962C8B-B14F-4D97-AF65-F5344CB8AC3E}">
        <p14:creationId xmlns:p14="http://schemas.microsoft.com/office/powerpoint/2010/main" val="2070689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DF8EAE60-572E-4612-922E-7566F5129B0C}"/>
              </a:ext>
            </a:extLst>
          </p:cNvPr>
          <p:cNvSpPr>
            <a:spLocks noGrp="1"/>
          </p:cNvSpPr>
          <p:nvPr>
            <p:ph type="sldNum" sz="quarter" idx="10"/>
          </p:nvPr>
        </p:nvSpPr>
        <p:spPr>
          <a:ln/>
        </p:spPr>
        <p:txBody>
          <a:bodyPr/>
          <a:lstStyle>
            <a:lvl1pPr>
              <a:defRPr/>
            </a:lvl1pPr>
          </a:lstStyle>
          <a:p>
            <a:fld id="{3931954D-62E9-4856-A592-9CB6060241F6}" type="slidenum">
              <a:rPr lang="en-US" altLang="en-US"/>
              <a:pPr/>
              <a:t>‹#›</a:t>
            </a:fld>
            <a:endParaRPr lang="en-US" altLang="en-US"/>
          </a:p>
        </p:txBody>
      </p:sp>
    </p:spTree>
    <p:extLst>
      <p:ext uri="{BB962C8B-B14F-4D97-AF65-F5344CB8AC3E}">
        <p14:creationId xmlns:p14="http://schemas.microsoft.com/office/powerpoint/2010/main" val="3677812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69B35AC6-C382-4873-A4DF-8D9E3757CC1C}"/>
              </a:ext>
            </a:extLst>
          </p:cNvPr>
          <p:cNvSpPr>
            <a:spLocks noGrp="1"/>
          </p:cNvSpPr>
          <p:nvPr>
            <p:ph type="sldNum" sz="quarter" idx="10"/>
          </p:nvPr>
        </p:nvSpPr>
        <p:spPr>
          <a:ln/>
        </p:spPr>
        <p:txBody>
          <a:bodyPr/>
          <a:lstStyle>
            <a:lvl1pPr>
              <a:defRPr/>
            </a:lvl1pPr>
          </a:lstStyle>
          <a:p>
            <a:fld id="{69B92140-4613-4195-AF5C-EC6A9F8E2EBF}" type="slidenum">
              <a:rPr lang="en-US" altLang="en-US"/>
              <a:pPr/>
              <a:t>‹#›</a:t>
            </a:fld>
            <a:endParaRPr lang="en-US" altLang="en-US"/>
          </a:p>
        </p:txBody>
      </p:sp>
    </p:spTree>
    <p:extLst>
      <p:ext uri="{BB962C8B-B14F-4D97-AF65-F5344CB8AC3E}">
        <p14:creationId xmlns:p14="http://schemas.microsoft.com/office/powerpoint/2010/main" val="235018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7C1B0164-7276-4661-947B-B79544839BAE}"/>
              </a:ext>
            </a:extLst>
          </p:cNvPr>
          <p:cNvSpPr>
            <a:spLocks noGrp="1"/>
          </p:cNvSpPr>
          <p:nvPr>
            <p:ph type="sldNum" sz="quarter" idx="10"/>
          </p:nvPr>
        </p:nvSpPr>
        <p:spPr>
          <a:ln/>
        </p:spPr>
        <p:txBody>
          <a:bodyPr/>
          <a:lstStyle>
            <a:lvl1pPr>
              <a:defRPr/>
            </a:lvl1pPr>
          </a:lstStyle>
          <a:p>
            <a:fld id="{A47F46C0-69B4-4A62-B334-DABFACCAA0EF}" type="slidenum">
              <a:rPr lang="en-US" altLang="en-US"/>
              <a:pPr/>
              <a:t>‹#›</a:t>
            </a:fld>
            <a:endParaRPr lang="en-US" altLang="en-US"/>
          </a:p>
        </p:txBody>
      </p:sp>
    </p:spTree>
    <p:extLst>
      <p:ext uri="{BB962C8B-B14F-4D97-AF65-F5344CB8AC3E}">
        <p14:creationId xmlns:p14="http://schemas.microsoft.com/office/powerpoint/2010/main" val="3622542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6FE5DA4E-7509-4CA3-8AFD-1A93BED3FFD8}"/>
              </a:ext>
            </a:extLst>
          </p:cNvPr>
          <p:cNvSpPr>
            <a:spLocks noGrp="1"/>
          </p:cNvSpPr>
          <p:nvPr>
            <p:ph type="sldNum" sz="quarter" idx="11"/>
          </p:nvPr>
        </p:nvSpPr>
        <p:spPr/>
        <p:txBody>
          <a:bodyPr/>
          <a:lstStyle>
            <a:lvl1pPr>
              <a:defRPr/>
            </a:lvl1pPr>
          </a:lstStyle>
          <a:p>
            <a:fld id="{8C23F831-545F-43C8-A931-9F765BC038EC}" type="slidenum">
              <a:rPr lang="en-US" altLang="en-US"/>
              <a:pPr/>
              <a:t>‹#›</a:t>
            </a:fld>
            <a:endParaRPr lang="en-US" altLang="en-US"/>
          </a:p>
        </p:txBody>
      </p:sp>
    </p:spTree>
    <p:extLst>
      <p:ext uri="{BB962C8B-B14F-4D97-AF65-F5344CB8AC3E}">
        <p14:creationId xmlns:p14="http://schemas.microsoft.com/office/powerpoint/2010/main" val="1651404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DF8EAE60-572E-4612-922E-7566F5129B0C}"/>
              </a:ext>
            </a:extLst>
          </p:cNvPr>
          <p:cNvSpPr>
            <a:spLocks noGrp="1"/>
          </p:cNvSpPr>
          <p:nvPr>
            <p:ph type="sldNum" sz="quarter" idx="10"/>
          </p:nvPr>
        </p:nvSpPr>
        <p:spPr>
          <a:ln/>
        </p:spPr>
        <p:txBody>
          <a:bodyPr/>
          <a:lstStyle>
            <a:lvl1pPr>
              <a:defRPr/>
            </a:lvl1pPr>
          </a:lstStyle>
          <a:p>
            <a:fld id="{3931954D-62E9-4856-A592-9CB6060241F6}" type="slidenum">
              <a:rPr lang="en-US" altLang="en-US"/>
              <a:pPr/>
              <a:t>‹#›</a:t>
            </a:fld>
            <a:endParaRPr lang="en-US" altLang="en-US"/>
          </a:p>
        </p:txBody>
      </p:sp>
      <p:sp>
        <p:nvSpPr>
          <p:cNvPr id="7" name="Content Placeholder 6"/>
          <p:cNvSpPr>
            <a:spLocks noGrp="1"/>
          </p:cNvSpPr>
          <p:nvPr>
            <p:ph sz="quarter" idx="11"/>
          </p:nvPr>
        </p:nvSpPr>
        <p:spPr>
          <a:xfrm>
            <a:off x="2286000" y="6502398"/>
            <a:ext cx="5029200" cy="228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879396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1A9B8DC4-FA1B-47C9-9999-63E1D215EA84}"/>
              </a:ext>
            </a:extLst>
          </p:cNvPr>
          <p:cNvSpPr>
            <a:spLocks noGrp="1"/>
          </p:cNvSpPr>
          <p:nvPr>
            <p:ph type="sldNum" sz="quarter" idx="10"/>
          </p:nvPr>
        </p:nvSpPr>
        <p:spPr>
          <a:ln/>
        </p:spPr>
        <p:txBody>
          <a:bodyPr/>
          <a:lstStyle>
            <a:lvl1pPr>
              <a:defRPr/>
            </a:lvl1pPr>
          </a:lstStyle>
          <a:p>
            <a:fld id="{3523F645-AAF7-4BA7-9E36-48D204FC0AC8}" type="slidenum">
              <a:rPr lang="en-US" altLang="en-US"/>
              <a:pPr/>
              <a:t>‹#›</a:t>
            </a:fld>
            <a:endParaRPr lang="en-US" altLang="en-US"/>
          </a:p>
        </p:txBody>
      </p:sp>
      <p:sp>
        <p:nvSpPr>
          <p:cNvPr id="5" name="Footer Placeholder 4">
            <a:extLst>
              <a:ext uri="{FF2B5EF4-FFF2-40B4-BE49-F238E27FC236}">
                <a16:creationId xmlns:a16="http://schemas.microsoft.com/office/drawing/2014/main" xmlns="" id="{A283B3B3-FDD8-45B5-88DD-FE17EEFCE7EE}"/>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844575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30E09085-956E-4F22-AD53-E4C0BA808CFE}"/>
              </a:ext>
            </a:extLst>
          </p:cNvPr>
          <p:cNvSpPr>
            <a:spLocks noGrp="1"/>
          </p:cNvSpPr>
          <p:nvPr>
            <p:ph type="sldNum" sz="quarter" idx="10"/>
          </p:nvPr>
        </p:nvSpPr>
        <p:spPr>
          <a:ln/>
        </p:spPr>
        <p:txBody>
          <a:bodyPr/>
          <a:lstStyle>
            <a:lvl1pPr>
              <a:defRPr/>
            </a:lvl1pPr>
          </a:lstStyle>
          <a:p>
            <a:fld id="{91890902-3F9F-4F14-BF93-D4BD44E24909}" type="slidenum">
              <a:rPr lang="en-US" altLang="en-US"/>
              <a:pPr/>
              <a:t>‹#›</a:t>
            </a:fld>
            <a:endParaRPr lang="en-US" altLang="en-US"/>
          </a:p>
        </p:txBody>
      </p:sp>
      <p:sp>
        <p:nvSpPr>
          <p:cNvPr id="5" name="Footer Placeholder 4">
            <a:extLst>
              <a:ext uri="{FF2B5EF4-FFF2-40B4-BE49-F238E27FC236}">
                <a16:creationId xmlns:a16="http://schemas.microsoft.com/office/drawing/2014/main" xmlns="" id="{A43D9B4D-6BAB-4B60-802E-D887A4B4AE1A}"/>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861157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02C92A7C-FEDA-4AEC-9D5D-9BD7E6E411F9}"/>
              </a:ext>
            </a:extLst>
          </p:cNvPr>
          <p:cNvSpPr>
            <a:spLocks noGrp="1"/>
          </p:cNvSpPr>
          <p:nvPr>
            <p:ph type="sldNum" sz="quarter" idx="10"/>
          </p:nvPr>
        </p:nvSpPr>
        <p:spPr>
          <a:ln/>
        </p:spPr>
        <p:txBody>
          <a:bodyPr/>
          <a:lstStyle>
            <a:lvl1pPr>
              <a:defRPr/>
            </a:lvl1pPr>
          </a:lstStyle>
          <a:p>
            <a:fld id="{C067A3B1-D5DC-4D1F-A811-4B873F56DF16}" type="slidenum">
              <a:rPr lang="en-US" altLang="en-US"/>
              <a:pPr/>
              <a:t>‹#›</a:t>
            </a:fld>
            <a:endParaRPr lang="en-US" altLang="en-US"/>
          </a:p>
        </p:txBody>
      </p:sp>
      <p:sp>
        <p:nvSpPr>
          <p:cNvPr id="6" name="Footer Placeholder 4">
            <a:extLst>
              <a:ext uri="{FF2B5EF4-FFF2-40B4-BE49-F238E27FC236}">
                <a16:creationId xmlns:a16="http://schemas.microsoft.com/office/drawing/2014/main" xmlns="" id="{66B40793-E596-40F4-8AE7-702D186BB715}"/>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399977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A6A82123-56F7-4781-AB9F-259F643861ED}"/>
              </a:ext>
            </a:extLst>
          </p:cNvPr>
          <p:cNvSpPr>
            <a:spLocks noGrp="1"/>
          </p:cNvSpPr>
          <p:nvPr>
            <p:ph type="sldNum" sz="quarter" idx="10"/>
          </p:nvPr>
        </p:nvSpPr>
        <p:spPr>
          <a:ln/>
        </p:spPr>
        <p:txBody>
          <a:bodyPr/>
          <a:lstStyle>
            <a:lvl1pPr>
              <a:defRPr/>
            </a:lvl1pPr>
          </a:lstStyle>
          <a:p>
            <a:fld id="{2F8E602B-6F66-401B-912A-442A1CA1D152}" type="slidenum">
              <a:rPr lang="en-US" altLang="en-US"/>
              <a:pPr/>
              <a:t>‹#›</a:t>
            </a:fld>
            <a:endParaRPr lang="en-US" altLang="en-US"/>
          </a:p>
        </p:txBody>
      </p:sp>
      <p:sp>
        <p:nvSpPr>
          <p:cNvPr id="8" name="Footer Placeholder 4">
            <a:extLst>
              <a:ext uri="{FF2B5EF4-FFF2-40B4-BE49-F238E27FC236}">
                <a16:creationId xmlns:a16="http://schemas.microsoft.com/office/drawing/2014/main" xmlns="" id="{CD83DC94-3C94-473F-AF86-3F649529417F}"/>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935783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93D6EB20-452F-48C7-9AAC-102ED849433F}"/>
              </a:ext>
            </a:extLst>
          </p:cNvPr>
          <p:cNvSpPr>
            <a:spLocks noGrp="1"/>
          </p:cNvSpPr>
          <p:nvPr>
            <p:ph type="sldNum" sz="quarter" idx="10"/>
          </p:nvPr>
        </p:nvSpPr>
        <p:spPr>
          <a:ln/>
        </p:spPr>
        <p:txBody>
          <a:bodyPr/>
          <a:lstStyle>
            <a:lvl1pPr>
              <a:defRPr/>
            </a:lvl1pPr>
          </a:lstStyle>
          <a:p>
            <a:fld id="{42514501-44BA-4E82-82FA-595184FABCA2}" type="slidenum">
              <a:rPr lang="en-US" altLang="en-US"/>
              <a:pPr/>
              <a:t>‹#›</a:t>
            </a:fld>
            <a:endParaRPr lang="en-US" altLang="en-US"/>
          </a:p>
        </p:txBody>
      </p:sp>
      <p:sp>
        <p:nvSpPr>
          <p:cNvPr id="4" name="Footer Placeholder 4">
            <a:extLst>
              <a:ext uri="{FF2B5EF4-FFF2-40B4-BE49-F238E27FC236}">
                <a16:creationId xmlns:a16="http://schemas.microsoft.com/office/drawing/2014/main" xmlns="" id="{2E1AE000-6C0B-4E49-B39F-F162BC15C3A1}"/>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647511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29A16E86-D669-44BA-A2EC-5B00168794EA}"/>
              </a:ext>
            </a:extLst>
          </p:cNvPr>
          <p:cNvSpPr>
            <a:spLocks noGrp="1"/>
          </p:cNvSpPr>
          <p:nvPr>
            <p:ph type="sldNum" sz="quarter" idx="10"/>
          </p:nvPr>
        </p:nvSpPr>
        <p:spPr>
          <a:ln/>
        </p:spPr>
        <p:txBody>
          <a:bodyPr/>
          <a:lstStyle>
            <a:lvl1pPr>
              <a:defRPr/>
            </a:lvl1pPr>
          </a:lstStyle>
          <a:p>
            <a:fld id="{94783965-BFD1-4BD9-9946-748E2F4DF520}" type="slidenum">
              <a:rPr lang="en-US" altLang="en-US"/>
              <a:pPr/>
              <a:t>‹#›</a:t>
            </a:fld>
            <a:endParaRPr lang="en-US" altLang="en-US"/>
          </a:p>
        </p:txBody>
      </p:sp>
      <p:sp>
        <p:nvSpPr>
          <p:cNvPr id="3" name="Footer Placeholder 4">
            <a:extLst>
              <a:ext uri="{FF2B5EF4-FFF2-40B4-BE49-F238E27FC236}">
                <a16:creationId xmlns:a16="http://schemas.microsoft.com/office/drawing/2014/main" xmlns="" id="{450FE0F2-2279-4A0D-BB6B-650449BFAFA7}"/>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197291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1A9B8DC4-FA1B-47C9-9999-63E1D215EA84}"/>
              </a:ext>
            </a:extLst>
          </p:cNvPr>
          <p:cNvSpPr>
            <a:spLocks noGrp="1"/>
          </p:cNvSpPr>
          <p:nvPr>
            <p:ph type="sldNum" sz="quarter" idx="10"/>
          </p:nvPr>
        </p:nvSpPr>
        <p:spPr>
          <a:ln/>
        </p:spPr>
        <p:txBody>
          <a:bodyPr/>
          <a:lstStyle>
            <a:lvl1pPr>
              <a:defRPr/>
            </a:lvl1pPr>
          </a:lstStyle>
          <a:p>
            <a:fld id="{3523F645-AAF7-4BA7-9E36-48D204FC0AC8}" type="slidenum">
              <a:rPr lang="en-US" altLang="en-US"/>
              <a:pPr/>
              <a:t>‹#›</a:t>
            </a:fld>
            <a:endParaRPr lang="en-US" altLang="en-US"/>
          </a:p>
        </p:txBody>
      </p:sp>
    </p:spTree>
    <p:extLst>
      <p:ext uri="{BB962C8B-B14F-4D97-AF65-F5344CB8AC3E}">
        <p14:creationId xmlns:p14="http://schemas.microsoft.com/office/powerpoint/2010/main" val="838510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FEA828A8-F836-4874-BFF8-632F0C93CF26}"/>
              </a:ext>
            </a:extLst>
          </p:cNvPr>
          <p:cNvSpPr>
            <a:spLocks noGrp="1"/>
          </p:cNvSpPr>
          <p:nvPr>
            <p:ph type="sldNum" sz="quarter" idx="14"/>
          </p:nvPr>
        </p:nvSpPr>
        <p:spPr>
          <a:ln/>
        </p:spPr>
        <p:txBody>
          <a:bodyPr/>
          <a:lstStyle>
            <a:lvl1pPr>
              <a:defRPr/>
            </a:lvl1pPr>
          </a:lstStyle>
          <a:p>
            <a:fld id="{87ACA559-E78A-4725-9F5B-5CD7F29F2CCF}" type="slidenum">
              <a:rPr lang="en-US" altLang="en-US"/>
              <a:pPr/>
              <a:t>‹#›</a:t>
            </a:fld>
            <a:endParaRPr lang="en-US" altLang="en-US"/>
          </a:p>
        </p:txBody>
      </p:sp>
      <p:sp>
        <p:nvSpPr>
          <p:cNvPr id="6" name="Footer Placeholder 4">
            <a:extLst>
              <a:ext uri="{FF2B5EF4-FFF2-40B4-BE49-F238E27FC236}">
                <a16:creationId xmlns:a16="http://schemas.microsoft.com/office/drawing/2014/main" xmlns="" id="{D0E587A0-98C0-45C9-9333-7037EACF806F}"/>
              </a:ext>
            </a:extLst>
          </p:cNvPr>
          <p:cNvSpPr>
            <a:spLocks noGrp="1"/>
          </p:cNvSpPr>
          <p:nvPr>
            <p:ph type="ftr" sz="quarter" idx="15"/>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5137448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3F1A2280-76FD-4B08-BF9E-869BFFE6B372}"/>
              </a:ext>
            </a:extLst>
          </p:cNvPr>
          <p:cNvSpPr>
            <a:spLocks noGrp="1"/>
          </p:cNvSpPr>
          <p:nvPr>
            <p:ph type="sldNum" sz="quarter" idx="10"/>
          </p:nvPr>
        </p:nvSpPr>
        <p:spPr>
          <a:ln/>
        </p:spPr>
        <p:txBody>
          <a:bodyPr/>
          <a:lstStyle>
            <a:lvl1pPr>
              <a:defRPr/>
            </a:lvl1pPr>
          </a:lstStyle>
          <a:p>
            <a:fld id="{241A13FD-451B-4446-A50B-09FA669171D0}" type="slidenum">
              <a:rPr lang="en-US" altLang="en-US"/>
              <a:pPr/>
              <a:t>‹#›</a:t>
            </a:fld>
            <a:endParaRPr lang="en-US" altLang="en-US"/>
          </a:p>
        </p:txBody>
      </p:sp>
      <p:sp>
        <p:nvSpPr>
          <p:cNvPr id="6" name="Footer Placeholder 4">
            <a:extLst>
              <a:ext uri="{FF2B5EF4-FFF2-40B4-BE49-F238E27FC236}">
                <a16:creationId xmlns:a16="http://schemas.microsoft.com/office/drawing/2014/main" xmlns="" id="{D853C5EB-C211-4A8A-A28D-244A22EEB026}"/>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320878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69B35AC6-C382-4873-A4DF-8D9E3757CC1C}"/>
              </a:ext>
            </a:extLst>
          </p:cNvPr>
          <p:cNvSpPr>
            <a:spLocks noGrp="1"/>
          </p:cNvSpPr>
          <p:nvPr>
            <p:ph type="sldNum" sz="quarter" idx="10"/>
          </p:nvPr>
        </p:nvSpPr>
        <p:spPr>
          <a:ln/>
        </p:spPr>
        <p:txBody>
          <a:bodyPr/>
          <a:lstStyle>
            <a:lvl1pPr>
              <a:defRPr/>
            </a:lvl1pPr>
          </a:lstStyle>
          <a:p>
            <a:fld id="{69B92140-4613-4195-AF5C-EC6A9F8E2EBF}" type="slidenum">
              <a:rPr lang="en-US" altLang="en-US"/>
              <a:pPr/>
              <a:t>‹#›</a:t>
            </a:fld>
            <a:endParaRPr lang="en-US" altLang="en-US"/>
          </a:p>
        </p:txBody>
      </p:sp>
      <p:sp>
        <p:nvSpPr>
          <p:cNvPr id="5" name="Footer Placeholder 4">
            <a:extLst>
              <a:ext uri="{FF2B5EF4-FFF2-40B4-BE49-F238E27FC236}">
                <a16:creationId xmlns:a16="http://schemas.microsoft.com/office/drawing/2014/main" xmlns="" id="{FF23F37F-7FCB-4225-A16F-BC7C160EAE9A}"/>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7396291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7C1B0164-7276-4661-947B-B79544839BAE}"/>
              </a:ext>
            </a:extLst>
          </p:cNvPr>
          <p:cNvSpPr>
            <a:spLocks noGrp="1"/>
          </p:cNvSpPr>
          <p:nvPr>
            <p:ph type="sldNum" sz="quarter" idx="10"/>
          </p:nvPr>
        </p:nvSpPr>
        <p:spPr>
          <a:ln/>
        </p:spPr>
        <p:txBody>
          <a:bodyPr/>
          <a:lstStyle>
            <a:lvl1pPr>
              <a:defRPr/>
            </a:lvl1pPr>
          </a:lstStyle>
          <a:p>
            <a:fld id="{A47F46C0-69B4-4A62-B334-DABFACCAA0EF}" type="slidenum">
              <a:rPr lang="en-US" altLang="en-US"/>
              <a:pPr/>
              <a:t>‹#›</a:t>
            </a:fld>
            <a:endParaRPr lang="en-US" altLang="en-US"/>
          </a:p>
        </p:txBody>
      </p:sp>
      <p:sp>
        <p:nvSpPr>
          <p:cNvPr id="5" name="Footer Placeholder 4">
            <a:extLst>
              <a:ext uri="{FF2B5EF4-FFF2-40B4-BE49-F238E27FC236}">
                <a16:creationId xmlns:a16="http://schemas.microsoft.com/office/drawing/2014/main" xmlns="" id="{961B625D-A342-4463-9381-E177F8234704}"/>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8224227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a:extLst>
              <a:ext uri="{FF2B5EF4-FFF2-40B4-BE49-F238E27FC236}">
                <a16:creationId xmlns:a16="http://schemas.microsoft.com/office/drawing/2014/main" xmlns="" id="{6B24484C-1662-49C5-96A0-84F18093FD28}"/>
              </a:ext>
            </a:extLst>
          </p:cNvPr>
          <p:cNvSpPr>
            <a:spLocks noGrp="1"/>
          </p:cNvSpPr>
          <p:nvPr>
            <p:ph type="ftr" sz="quarter" idx="10"/>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
        <p:nvSpPr>
          <p:cNvPr id="6" name="Slide Number Placeholder 6">
            <a:extLst>
              <a:ext uri="{FF2B5EF4-FFF2-40B4-BE49-F238E27FC236}">
                <a16:creationId xmlns:a16="http://schemas.microsoft.com/office/drawing/2014/main" xmlns="" id="{6FE5DA4E-7509-4CA3-8AFD-1A93BED3FFD8}"/>
              </a:ext>
            </a:extLst>
          </p:cNvPr>
          <p:cNvSpPr>
            <a:spLocks noGrp="1"/>
          </p:cNvSpPr>
          <p:nvPr>
            <p:ph type="sldNum" sz="quarter" idx="11"/>
          </p:nvPr>
        </p:nvSpPr>
        <p:spPr/>
        <p:txBody>
          <a:bodyPr/>
          <a:lstStyle>
            <a:lvl1pPr>
              <a:defRPr/>
            </a:lvl1pPr>
          </a:lstStyle>
          <a:p>
            <a:fld id="{8C23F831-545F-43C8-A931-9F765BC038EC}" type="slidenum">
              <a:rPr lang="en-US" altLang="en-US"/>
              <a:pPr/>
              <a:t>‹#›</a:t>
            </a:fld>
            <a:endParaRPr lang="en-US" altLang="en-US"/>
          </a:p>
        </p:txBody>
      </p:sp>
    </p:spTree>
    <p:extLst>
      <p:ext uri="{BB962C8B-B14F-4D97-AF65-F5344CB8AC3E}">
        <p14:creationId xmlns:p14="http://schemas.microsoft.com/office/powerpoint/2010/main" val="264502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30E09085-956E-4F22-AD53-E4C0BA808CFE}"/>
              </a:ext>
            </a:extLst>
          </p:cNvPr>
          <p:cNvSpPr>
            <a:spLocks noGrp="1"/>
          </p:cNvSpPr>
          <p:nvPr>
            <p:ph type="sldNum" sz="quarter" idx="10"/>
          </p:nvPr>
        </p:nvSpPr>
        <p:spPr>
          <a:ln/>
        </p:spPr>
        <p:txBody>
          <a:bodyPr/>
          <a:lstStyle>
            <a:lvl1pPr>
              <a:defRPr/>
            </a:lvl1pPr>
          </a:lstStyle>
          <a:p>
            <a:fld id="{91890902-3F9F-4F14-BF93-D4BD44E24909}" type="slidenum">
              <a:rPr lang="en-US" altLang="en-US"/>
              <a:pPr/>
              <a:t>‹#›</a:t>
            </a:fld>
            <a:endParaRPr lang="en-US" altLang="en-US"/>
          </a:p>
        </p:txBody>
      </p:sp>
    </p:spTree>
    <p:extLst>
      <p:ext uri="{BB962C8B-B14F-4D97-AF65-F5344CB8AC3E}">
        <p14:creationId xmlns:p14="http://schemas.microsoft.com/office/powerpoint/2010/main" val="242499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02C92A7C-FEDA-4AEC-9D5D-9BD7E6E411F9}"/>
              </a:ext>
            </a:extLst>
          </p:cNvPr>
          <p:cNvSpPr>
            <a:spLocks noGrp="1"/>
          </p:cNvSpPr>
          <p:nvPr>
            <p:ph type="sldNum" sz="quarter" idx="10"/>
          </p:nvPr>
        </p:nvSpPr>
        <p:spPr>
          <a:ln/>
        </p:spPr>
        <p:txBody>
          <a:bodyPr/>
          <a:lstStyle>
            <a:lvl1pPr>
              <a:defRPr/>
            </a:lvl1pPr>
          </a:lstStyle>
          <a:p>
            <a:fld id="{C067A3B1-D5DC-4D1F-A811-4B873F56DF16}" type="slidenum">
              <a:rPr lang="en-US" altLang="en-US"/>
              <a:pPr/>
              <a:t>‹#›</a:t>
            </a:fld>
            <a:endParaRPr lang="en-US" altLang="en-US"/>
          </a:p>
        </p:txBody>
      </p:sp>
    </p:spTree>
    <p:extLst>
      <p:ext uri="{BB962C8B-B14F-4D97-AF65-F5344CB8AC3E}">
        <p14:creationId xmlns:p14="http://schemas.microsoft.com/office/powerpoint/2010/main" val="3416227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A6A82123-56F7-4781-AB9F-259F643861ED}"/>
              </a:ext>
            </a:extLst>
          </p:cNvPr>
          <p:cNvSpPr>
            <a:spLocks noGrp="1"/>
          </p:cNvSpPr>
          <p:nvPr>
            <p:ph type="sldNum" sz="quarter" idx="10"/>
          </p:nvPr>
        </p:nvSpPr>
        <p:spPr>
          <a:ln/>
        </p:spPr>
        <p:txBody>
          <a:bodyPr/>
          <a:lstStyle>
            <a:lvl1pPr>
              <a:defRPr/>
            </a:lvl1pPr>
          </a:lstStyle>
          <a:p>
            <a:fld id="{2F8E602B-6F66-401B-912A-442A1CA1D152}" type="slidenum">
              <a:rPr lang="en-US" altLang="en-US"/>
              <a:pPr/>
              <a:t>‹#›</a:t>
            </a:fld>
            <a:endParaRPr lang="en-US" altLang="en-US"/>
          </a:p>
        </p:txBody>
      </p:sp>
    </p:spTree>
    <p:extLst>
      <p:ext uri="{BB962C8B-B14F-4D97-AF65-F5344CB8AC3E}">
        <p14:creationId xmlns:p14="http://schemas.microsoft.com/office/powerpoint/2010/main" val="418303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93D6EB20-452F-48C7-9AAC-102ED849433F}"/>
              </a:ext>
            </a:extLst>
          </p:cNvPr>
          <p:cNvSpPr>
            <a:spLocks noGrp="1"/>
          </p:cNvSpPr>
          <p:nvPr>
            <p:ph type="sldNum" sz="quarter" idx="10"/>
          </p:nvPr>
        </p:nvSpPr>
        <p:spPr>
          <a:ln/>
        </p:spPr>
        <p:txBody>
          <a:bodyPr/>
          <a:lstStyle>
            <a:lvl1pPr>
              <a:defRPr/>
            </a:lvl1pPr>
          </a:lstStyle>
          <a:p>
            <a:fld id="{42514501-44BA-4E82-82FA-595184FABCA2}" type="slidenum">
              <a:rPr lang="en-US" altLang="en-US"/>
              <a:pPr/>
              <a:t>‹#›</a:t>
            </a:fld>
            <a:endParaRPr lang="en-US" altLang="en-US"/>
          </a:p>
        </p:txBody>
      </p:sp>
    </p:spTree>
    <p:extLst>
      <p:ext uri="{BB962C8B-B14F-4D97-AF65-F5344CB8AC3E}">
        <p14:creationId xmlns:p14="http://schemas.microsoft.com/office/powerpoint/2010/main" val="88109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29A16E86-D669-44BA-A2EC-5B00168794EA}"/>
              </a:ext>
            </a:extLst>
          </p:cNvPr>
          <p:cNvSpPr>
            <a:spLocks noGrp="1"/>
          </p:cNvSpPr>
          <p:nvPr>
            <p:ph type="sldNum" sz="quarter" idx="10"/>
          </p:nvPr>
        </p:nvSpPr>
        <p:spPr>
          <a:ln/>
        </p:spPr>
        <p:txBody>
          <a:bodyPr/>
          <a:lstStyle>
            <a:lvl1pPr>
              <a:defRPr/>
            </a:lvl1pPr>
          </a:lstStyle>
          <a:p>
            <a:fld id="{94783965-BFD1-4BD9-9946-748E2F4DF520}" type="slidenum">
              <a:rPr lang="en-US" altLang="en-US"/>
              <a:pPr/>
              <a:t>‹#›</a:t>
            </a:fld>
            <a:endParaRPr lang="en-US" altLang="en-US"/>
          </a:p>
        </p:txBody>
      </p:sp>
    </p:spTree>
    <p:extLst>
      <p:ext uri="{BB962C8B-B14F-4D97-AF65-F5344CB8AC3E}">
        <p14:creationId xmlns:p14="http://schemas.microsoft.com/office/powerpoint/2010/main" val="270968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FEA828A8-F836-4874-BFF8-632F0C93CF26}"/>
              </a:ext>
            </a:extLst>
          </p:cNvPr>
          <p:cNvSpPr>
            <a:spLocks noGrp="1"/>
          </p:cNvSpPr>
          <p:nvPr>
            <p:ph type="sldNum" sz="quarter" idx="14"/>
          </p:nvPr>
        </p:nvSpPr>
        <p:spPr>
          <a:ln/>
        </p:spPr>
        <p:txBody>
          <a:bodyPr/>
          <a:lstStyle>
            <a:lvl1pPr>
              <a:defRPr/>
            </a:lvl1pPr>
          </a:lstStyle>
          <a:p>
            <a:fld id="{87ACA559-E78A-4725-9F5B-5CD7F29F2CCF}" type="slidenum">
              <a:rPr lang="en-US" altLang="en-US"/>
              <a:pPr/>
              <a:t>‹#›</a:t>
            </a:fld>
            <a:endParaRPr lang="en-US" altLang="en-US"/>
          </a:p>
        </p:txBody>
      </p:sp>
    </p:spTree>
    <p:extLst>
      <p:ext uri="{BB962C8B-B14F-4D97-AF65-F5344CB8AC3E}">
        <p14:creationId xmlns:p14="http://schemas.microsoft.com/office/powerpoint/2010/main" val="4269882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3F1A2280-76FD-4B08-BF9E-869BFFE6B372}"/>
              </a:ext>
            </a:extLst>
          </p:cNvPr>
          <p:cNvSpPr>
            <a:spLocks noGrp="1"/>
          </p:cNvSpPr>
          <p:nvPr>
            <p:ph type="sldNum" sz="quarter" idx="10"/>
          </p:nvPr>
        </p:nvSpPr>
        <p:spPr>
          <a:ln/>
        </p:spPr>
        <p:txBody>
          <a:bodyPr/>
          <a:lstStyle>
            <a:lvl1pPr>
              <a:defRPr/>
            </a:lvl1pPr>
          </a:lstStyle>
          <a:p>
            <a:fld id="{241A13FD-451B-4446-A50B-09FA669171D0}" type="slidenum">
              <a:rPr lang="en-US" altLang="en-US"/>
              <a:pPr/>
              <a:t>‹#›</a:t>
            </a:fld>
            <a:endParaRPr lang="en-US" altLang="en-US"/>
          </a:p>
        </p:txBody>
      </p:sp>
    </p:spTree>
    <p:extLst>
      <p:ext uri="{BB962C8B-B14F-4D97-AF65-F5344CB8AC3E}">
        <p14:creationId xmlns:p14="http://schemas.microsoft.com/office/powerpoint/2010/main" val="41982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B2F6562-E9B2-4ACF-B153-4E218B976EB5}"/>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60419" name="Text Placeholder 2">
            <a:extLst>
              <a:ext uri="{FF2B5EF4-FFF2-40B4-BE49-F238E27FC236}">
                <a16:creationId xmlns:a16="http://schemas.microsoft.com/office/drawing/2014/main" xmlns="" id="{68E9E9C0-1D3F-4EBB-80EE-B77EEADC7641}"/>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500B7DD9-B50F-4B17-A19B-1A49DEDC270E}"/>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z="1400">
                <a:latin typeface="+mn-lt"/>
              </a:defRPr>
            </a:lvl1pPr>
          </a:lstStyle>
          <a:p>
            <a:fld id="{FEEFBE0B-0FB2-4306-8F5A-0A8EA1F538A0}" type="slidenum">
              <a:rPr lang="en-US" altLang="en-US" smtClean="0"/>
              <a:pPr/>
              <a:t>‹#›</a:t>
            </a:fld>
            <a:endParaRPr lang="en-US" altLang="en-US" dirty="0"/>
          </a:p>
        </p:txBody>
      </p:sp>
      <p:sp>
        <p:nvSpPr>
          <p:cNvPr id="7" name="Text Placeholder 6"/>
          <p:cNvSpPr txBox="1">
            <a:spLocks/>
          </p:cNvSpPr>
          <p:nvPr userDrawn="1"/>
        </p:nvSpPr>
        <p:spPr>
          <a:xfrm>
            <a:off x="1490132" y="6461128"/>
            <a:ext cx="6400800" cy="244475"/>
          </a:xfrm>
          <a:prstGeom prst="rect">
            <a:avLst/>
          </a:prstGeom>
        </p:spPr>
        <p:txBody>
          <a:bodyPr/>
          <a:lstStyle>
            <a:lvl1pPr marL="114300" indent="0" algn="ctr" rtl="0" fontAlgn="base">
              <a:spcBef>
                <a:spcPct val="20000"/>
              </a:spcBef>
              <a:spcAft>
                <a:spcPct val="0"/>
              </a:spcAft>
              <a:buClr>
                <a:schemeClr val="accent1"/>
              </a:buClr>
              <a:buFont typeface="Arial" panose="020B0604020202020204" pitchFamily="34" charset="0"/>
              <a:buNone/>
              <a:defRPr sz="9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eaLnBrk="1" hangingPunct="1"/>
            <a:r>
              <a:rPr lang="en-IN" dirty="0"/>
              <a:t>© 2019 McGraw-Hill Education.</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B2F6562-E9B2-4ACF-B153-4E218B976EB5}"/>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60419" name="Text Placeholder 2">
            <a:extLst>
              <a:ext uri="{FF2B5EF4-FFF2-40B4-BE49-F238E27FC236}">
                <a16:creationId xmlns:a16="http://schemas.microsoft.com/office/drawing/2014/main" xmlns="" id="{68E9E9C0-1D3F-4EBB-80EE-B77EEADC7641}"/>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500B7DD9-B50F-4B17-A19B-1A49DEDC270E}"/>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z="1400">
                <a:latin typeface="+mn-lt"/>
              </a:defRPr>
            </a:lvl1pPr>
          </a:lstStyle>
          <a:p>
            <a:fld id="{FEEFBE0B-0FB2-4306-8F5A-0A8EA1F538A0}" type="slidenum">
              <a:rPr lang="en-US" altLang="en-US" smtClean="0"/>
              <a:pPr/>
              <a:t>‹#›</a:t>
            </a:fld>
            <a:endParaRPr lang="en-US" altLang="en-US" dirty="0"/>
          </a:p>
        </p:txBody>
      </p:sp>
    </p:spTree>
    <p:extLst>
      <p:ext uri="{BB962C8B-B14F-4D97-AF65-F5344CB8AC3E}">
        <p14:creationId xmlns:p14="http://schemas.microsoft.com/office/powerpoint/2010/main" val="227122231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962400" cy="990600"/>
          </a:xfrm>
        </p:spPr>
        <p:txBody>
          <a:bodyPr/>
          <a:lstStyle/>
          <a:p>
            <a:r>
              <a:rPr lang="en-US" altLang="en-US" dirty="0">
                <a:solidFill>
                  <a:srgbClr val="4F4837"/>
                </a:solidFill>
                <a:latin typeface="+mn-lt"/>
              </a:rPr>
              <a:t>Chapter 17</a:t>
            </a:r>
            <a:endParaRPr lang="en-IN" dirty="0">
              <a:latin typeface="+mn-lt"/>
            </a:endParaRPr>
          </a:p>
        </p:txBody>
      </p:sp>
      <p:sp>
        <p:nvSpPr>
          <p:cNvPr id="3" name="Subtitle 2"/>
          <p:cNvSpPr>
            <a:spLocks noGrp="1"/>
          </p:cNvSpPr>
          <p:nvPr>
            <p:ph type="subTitle" idx="1"/>
          </p:nvPr>
        </p:nvSpPr>
        <p:spPr>
          <a:xfrm>
            <a:off x="4800600" y="3352800"/>
            <a:ext cx="3810000" cy="2514600"/>
          </a:xfrm>
        </p:spPr>
        <p:txBody>
          <a:bodyPr>
            <a:noAutofit/>
          </a:bodyPr>
          <a:lstStyle/>
          <a:p>
            <a:pPr fontAlgn="auto">
              <a:spcBef>
                <a:spcPct val="0"/>
              </a:spcBef>
              <a:spcAft>
                <a:spcPts val="0"/>
              </a:spcAft>
              <a:defRPr/>
            </a:pPr>
            <a:r>
              <a:rPr lang="en-US" sz="3600" dirty="0">
                <a:solidFill>
                  <a:schemeClr val="tx1"/>
                </a:solidFill>
              </a:rPr>
              <a:t>Negotiable Instruments: Negotiability and Transferability</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a:extLst>
              <a:ext uri="{FF2B5EF4-FFF2-40B4-BE49-F238E27FC236}">
                <a16:creationId xmlns:a16="http://schemas.microsoft.com/office/drawing/2014/main" xmlns="" id="{094E9167-5BD3-4779-8F49-339B92EF27C9}"/>
              </a:ext>
            </a:extLst>
          </p:cNvPr>
          <p:cNvSpPr txBox="1">
            <a:spLocks/>
          </p:cNvSpPr>
          <p:nvPr/>
        </p:nvSpPr>
        <p:spPr bwMode="auto">
          <a:xfrm>
            <a:off x="8531788" y="6385560"/>
            <a:ext cx="548640" cy="396240"/>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lIns="0" tIns="0" rIns="0" bIns="0" rtlCol="0" anchor="ctr"/>
          <a:lstStyle>
            <a:defPPr>
              <a:defRPr lang="en-US"/>
            </a:defPPr>
            <a:lvl1pPr marL="0" algn="ctr" defTabSz="457200" rtl="0" eaLnBrk="1" latinLnBrk="0" hangingPunct="1">
              <a:spcBef>
                <a:spcPct val="20000"/>
              </a:spcBef>
              <a:buClr>
                <a:schemeClr val="accent1"/>
              </a:buClr>
              <a:buFont typeface="Arial" panose="020B0604020202020204" pitchFamily="34" charset="0"/>
              <a:buChar char="•"/>
              <a:defRPr sz="2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0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ct val="20000"/>
              </a:spcBef>
              <a:buClr>
                <a:srgbClr val="D2CB6C"/>
              </a:buClr>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ct val="20000"/>
              </a:spcBef>
              <a:buClr>
                <a:srgbClr val="95A39D"/>
              </a:buClr>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ct val="20000"/>
              </a:spcBef>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5pPr>
            <a:lvl6pPr marL="25146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6pPr>
            <a:lvl7pPr marL="29718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7pPr>
            <a:lvl8pPr marL="34290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8pPr>
            <a:lvl9pPr marL="38862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9pPr>
          </a:lstStyle>
          <a:p>
            <a:pPr>
              <a:spcBef>
                <a:spcPct val="0"/>
              </a:spcBef>
              <a:buClrTx/>
              <a:buFontTx/>
              <a:buNone/>
            </a:pPr>
            <a:r>
              <a:rPr lang="en-US" altLang="en-US" sz="1400" dirty="0">
                <a:latin typeface="+mn-lt"/>
              </a:rPr>
              <a:t>1</a:t>
            </a:r>
          </a:p>
        </p:txBody>
      </p:sp>
      <p:sp>
        <p:nvSpPr>
          <p:cNvPr id="6" name="Content Placeholder 5"/>
          <p:cNvSpPr>
            <a:spLocks noGrp="1"/>
          </p:cNvSpPr>
          <p:nvPr>
            <p:ph sz="quarter" idx="4294967295"/>
          </p:nvPr>
        </p:nvSpPr>
        <p:spPr>
          <a:xfrm>
            <a:off x="550492" y="6455728"/>
            <a:ext cx="7391400" cy="326071"/>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445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6EA8BB25-5672-47D0-9CC1-B07C7BB36DA7}"/>
              </a:ext>
            </a:extLst>
          </p:cNvPr>
          <p:cNvSpPr>
            <a:spLocks noGrp="1" noChangeArrowheads="1"/>
          </p:cNvSpPr>
          <p:nvPr>
            <p:ph type="title"/>
          </p:nvPr>
        </p:nvSpPr>
        <p:spPr/>
        <p:txBody>
          <a:bodyPr/>
          <a:lstStyle/>
          <a:p>
            <a:pPr fontAlgn="auto">
              <a:spcAft>
                <a:spcPts val="0"/>
              </a:spcAft>
              <a:defRPr/>
            </a:pPr>
            <a:r>
              <a:rPr lang="en-US" sz="3600" dirty="0">
                <a:latin typeface="+mn-lt"/>
                <a:ea typeface="+mj-ea"/>
              </a:rPr>
              <a:t>Types of Endorsements</a:t>
            </a:r>
          </a:p>
        </p:txBody>
      </p:sp>
      <p:sp>
        <p:nvSpPr>
          <p:cNvPr id="21507" name="Content Placeholder 3">
            <a:extLst>
              <a:ext uri="{FF2B5EF4-FFF2-40B4-BE49-F238E27FC236}">
                <a16:creationId xmlns:a16="http://schemas.microsoft.com/office/drawing/2014/main" xmlns="" id="{0AEDF27A-6CFC-4468-929D-0737CE535F54}"/>
              </a:ext>
            </a:extLst>
          </p:cNvPr>
          <p:cNvSpPr>
            <a:spLocks noGrp="1" noChangeArrowheads="1"/>
          </p:cNvSpPr>
          <p:nvPr>
            <p:ph idx="1"/>
          </p:nvPr>
        </p:nvSpPr>
        <p:spPr>
          <a:xfrm>
            <a:off x="457200" y="1600200"/>
            <a:ext cx="7924800" cy="4800600"/>
          </a:xfrm>
        </p:spPr>
        <p:txBody>
          <a:bodyPr/>
          <a:lstStyle/>
          <a:p>
            <a:pPr marL="0" lvl="1" indent="0" algn="l">
              <a:lnSpc>
                <a:spcPct val="80000"/>
              </a:lnSpc>
              <a:spcBef>
                <a:spcPts val="1500"/>
              </a:spcBef>
              <a:buClr>
                <a:schemeClr val="tx2"/>
              </a:buClr>
              <a:buNone/>
            </a:pPr>
            <a:r>
              <a:rPr lang="en-US" altLang="en-US" sz="2800" dirty="0"/>
              <a:t>“</a:t>
            </a:r>
            <a:r>
              <a:rPr lang="en-US" altLang="ja-JP" sz="2800" dirty="0"/>
              <a:t>Blank</a:t>
            </a:r>
            <a:r>
              <a:rPr lang="en-US" altLang="en-US" sz="2800" dirty="0"/>
              <a:t>”</a:t>
            </a:r>
            <a:r>
              <a:rPr lang="en-US" altLang="ja-JP" sz="2800" dirty="0"/>
              <a:t>: Payee</a:t>
            </a:r>
            <a:r>
              <a:rPr lang="en-US" altLang="en-US" sz="2800" dirty="0"/>
              <a:t>’</a:t>
            </a:r>
            <a:r>
              <a:rPr lang="en-US" altLang="ja-JP" sz="2800" dirty="0"/>
              <a:t>s (or last </a:t>
            </a:r>
            <a:r>
              <a:rPr lang="en-US" altLang="ja-JP" sz="2800" dirty="0" smtClean="0"/>
              <a:t>endorsee</a:t>
            </a:r>
            <a:r>
              <a:rPr lang="en-US" altLang="en-US" sz="2800" dirty="0" smtClean="0"/>
              <a:t>’</a:t>
            </a:r>
            <a:r>
              <a:rPr lang="en-US" altLang="ja-JP" sz="2800" dirty="0" smtClean="0"/>
              <a:t>s) signature</a:t>
            </a:r>
            <a:r>
              <a:rPr lang="en-US" altLang="ja-JP" sz="2800" dirty="0"/>
              <a:t>.</a:t>
            </a:r>
            <a:endParaRPr lang="en-US" altLang="en-US" sz="2800" dirty="0"/>
          </a:p>
          <a:p>
            <a:pPr marL="0" lvl="1" indent="0">
              <a:lnSpc>
                <a:spcPct val="80000"/>
              </a:lnSpc>
              <a:spcBef>
                <a:spcPts val="1500"/>
              </a:spcBef>
              <a:buClr>
                <a:schemeClr val="tx2"/>
              </a:buClr>
              <a:buNone/>
            </a:pPr>
            <a:r>
              <a:rPr lang="en-US" altLang="en-US" sz="2800" dirty="0"/>
              <a:t>“Special”: Endorser’s signature</a:t>
            </a:r>
            <a:r>
              <a:rPr lang="en-US" altLang="en-US" sz="100" dirty="0"/>
              <a:t> </a:t>
            </a:r>
            <a:r>
              <a:rPr lang="en-US" altLang="en-US" sz="100" dirty="0">
                <a:solidFill>
                  <a:schemeClr val="bg1"/>
                </a:solidFill>
              </a:rPr>
              <a:t>begin underline </a:t>
            </a:r>
            <a:r>
              <a:rPr lang="en-US" altLang="en-US" sz="2800" u="sng" dirty="0"/>
              <a:t>plus end underline</a:t>
            </a:r>
            <a:r>
              <a:rPr lang="en-US" altLang="en-US" sz="2800" dirty="0"/>
              <a:t> named endorsee.</a:t>
            </a:r>
          </a:p>
          <a:p>
            <a:pPr marL="0" lvl="1" indent="0">
              <a:lnSpc>
                <a:spcPct val="80000"/>
              </a:lnSpc>
              <a:spcBef>
                <a:spcPts val="1500"/>
              </a:spcBef>
              <a:buClr>
                <a:schemeClr val="tx2"/>
              </a:buClr>
              <a:buNone/>
            </a:pPr>
            <a:r>
              <a:rPr lang="en-US" altLang="en-US" sz="2800" dirty="0"/>
              <a:t>“Qualified”: Endorser’s signature</a:t>
            </a:r>
            <a:r>
              <a:rPr lang="en-US" altLang="en-US" sz="100" dirty="0"/>
              <a:t> </a:t>
            </a:r>
            <a:r>
              <a:rPr lang="en-US" altLang="en-US" sz="100" dirty="0">
                <a:solidFill>
                  <a:schemeClr val="bg1"/>
                </a:solidFill>
              </a:rPr>
              <a:t>begin underline </a:t>
            </a:r>
            <a:r>
              <a:rPr lang="en-US" altLang="en-US" sz="2800" u="sng" dirty="0"/>
              <a:t>plus</a:t>
            </a:r>
            <a:r>
              <a:rPr lang="en-US" altLang="en-US" sz="100" dirty="0"/>
              <a:t> </a:t>
            </a:r>
            <a:r>
              <a:rPr lang="en-US" altLang="en-US" sz="100" dirty="0">
                <a:solidFill>
                  <a:schemeClr val="bg1"/>
                </a:solidFill>
              </a:rPr>
              <a:t>end underline </a:t>
            </a:r>
            <a:r>
              <a:rPr lang="en-US" altLang="en-US" sz="2800" dirty="0"/>
              <a:t>use of language “without recourse” (limits endorser liability).</a:t>
            </a:r>
          </a:p>
          <a:p>
            <a:pPr marL="0" lvl="1" indent="0">
              <a:lnSpc>
                <a:spcPct val="80000"/>
              </a:lnSpc>
              <a:spcBef>
                <a:spcPts val="1500"/>
              </a:spcBef>
              <a:buClr>
                <a:schemeClr val="tx2"/>
              </a:buClr>
              <a:buNone/>
            </a:pPr>
            <a:r>
              <a:rPr lang="en-US" altLang="en-US" sz="2800" dirty="0"/>
              <a:t>“Restrictive”: Endorser’s signature</a:t>
            </a:r>
            <a:r>
              <a:rPr lang="en-US" altLang="en-US" sz="100" dirty="0"/>
              <a:t> </a:t>
            </a:r>
            <a:r>
              <a:rPr lang="en-US" altLang="en-US" sz="100" dirty="0">
                <a:solidFill>
                  <a:schemeClr val="bg1"/>
                </a:solidFill>
              </a:rPr>
              <a:t>begin underline </a:t>
            </a:r>
            <a:r>
              <a:rPr lang="en-US" altLang="en-US" sz="2800" u="sng" dirty="0"/>
              <a:t>plus</a:t>
            </a:r>
            <a:r>
              <a:rPr lang="en-US" altLang="en-US" sz="100" dirty="0"/>
              <a:t> </a:t>
            </a:r>
            <a:r>
              <a:rPr lang="en-US" altLang="en-US" sz="100" dirty="0">
                <a:solidFill>
                  <a:schemeClr val="bg1"/>
                </a:solidFill>
              </a:rPr>
              <a:t>end underline </a:t>
            </a:r>
            <a:r>
              <a:rPr lang="en-US" altLang="en-US" sz="2800" dirty="0"/>
              <a:t>restrictions on future negotiation of instrument.</a:t>
            </a:r>
          </a:p>
          <a:p>
            <a:pPr marL="342900" lvl="2" indent="-342900" algn="l">
              <a:lnSpc>
                <a:spcPct val="80000"/>
              </a:lnSpc>
              <a:spcBef>
                <a:spcPts val="1500"/>
              </a:spcBef>
              <a:buClr>
                <a:schemeClr val="tx2"/>
              </a:buClr>
            </a:pPr>
            <a:r>
              <a:rPr lang="en-US" altLang="en-US" sz="2800" dirty="0"/>
              <a:t>Example: Endorsement for deposit or collection only.</a:t>
            </a:r>
          </a:p>
        </p:txBody>
      </p:sp>
      <p:sp>
        <p:nvSpPr>
          <p:cNvPr id="20483" name="Slide Number Placeholder 3">
            <a:extLst>
              <a:ext uri="{FF2B5EF4-FFF2-40B4-BE49-F238E27FC236}">
                <a16:creationId xmlns:a16="http://schemas.microsoft.com/office/drawing/2014/main" xmlns="" id="{9C7D7B42-CB3D-4412-B090-30DA935C94F3}"/>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F4972AF-6D83-4211-9A3E-3CE6C1C1E83C}"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B1EDD75C-EC37-4611-AB4E-D7E58F9E71B7}"/>
              </a:ext>
            </a:extLst>
          </p:cNvPr>
          <p:cNvSpPr>
            <a:spLocks noGrp="1" noChangeArrowheads="1"/>
          </p:cNvSpPr>
          <p:nvPr>
            <p:ph type="title"/>
          </p:nvPr>
        </p:nvSpPr>
        <p:spPr/>
        <p:txBody>
          <a:bodyPr/>
          <a:lstStyle/>
          <a:p>
            <a:pPr fontAlgn="auto">
              <a:spcAft>
                <a:spcPts val="0"/>
              </a:spcAft>
              <a:defRPr/>
            </a:pPr>
            <a:r>
              <a:rPr lang="en-US" sz="3600" dirty="0">
                <a:latin typeface="+mn-lt"/>
                <a:ea typeface="+mj-ea"/>
              </a:rPr>
              <a:t>Non-criminal Endorsement Problems </a:t>
            </a:r>
            <a:r>
              <a:rPr lang="en-US" sz="2400" dirty="0">
                <a:latin typeface="+mn-lt"/>
                <a:ea typeface="+mj-ea"/>
              </a:rPr>
              <a:t>1</a:t>
            </a:r>
          </a:p>
        </p:txBody>
      </p:sp>
      <p:sp>
        <p:nvSpPr>
          <p:cNvPr id="23555" name="Content Placeholder 3">
            <a:extLst>
              <a:ext uri="{FF2B5EF4-FFF2-40B4-BE49-F238E27FC236}">
                <a16:creationId xmlns:a16="http://schemas.microsoft.com/office/drawing/2014/main" xmlns="" id="{2B6D70F1-89A3-4278-8335-D5F091FBEEB3}"/>
              </a:ext>
            </a:extLst>
          </p:cNvPr>
          <p:cNvSpPr>
            <a:spLocks noGrp="1" noChangeArrowheads="1"/>
          </p:cNvSpPr>
          <p:nvPr>
            <p:ph idx="1"/>
          </p:nvPr>
        </p:nvSpPr>
        <p:spPr/>
        <p:txBody>
          <a:bodyPr/>
          <a:lstStyle/>
          <a:p>
            <a:pPr marL="0" indent="0">
              <a:lnSpc>
                <a:spcPct val="80000"/>
              </a:lnSpc>
              <a:spcBef>
                <a:spcPts val="1500"/>
              </a:spcBef>
              <a:buClr>
                <a:schemeClr val="tx2"/>
              </a:buClr>
              <a:buNone/>
            </a:pPr>
            <a:r>
              <a:rPr lang="en-US" altLang="en-US" sz="2800" dirty="0"/>
              <a:t>Misspelled Name: Holder may endorse document with misspelled name, holder’s actual name, or both.</a:t>
            </a:r>
          </a:p>
          <a:p>
            <a:pPr marL="0" indent="0">
              <a:lnSpc>
                <a:spcPct val="80000"/>
              </a:lnSpc>
              <a:spcBef>
                <a:spcPts val="1500"/>
              </a:spcBef>
              <a:buClr>
                <a:schemeClr val="tx2"/>
              </a:buClr>
              <a:buNone/>
            </a:pPr>
            <a:r>
              <a:rPr lang="en-US" altLang="en-US" sz="2800" dirty="0"/>
              <a:t>Payable to Legal Entity: </a:t>
            </a:r>
          </a:p>
          <a:p>
            <a:pPr marL="292608" lvl="1" indent="-292608" algn="l">
              <a:lnSpc>
                <a:spcPct val="80000"/>
              </a:lnSpc>
              <a:spcBef>
                <a:spcPts val="1500"/>
              </a:spcBef>
              <a:buClr>
                <a:schemeClr val="tx2"/>
              </a:buClr>
            </a:pPr>
            <a:r>
              <a:rPr lang="en-US" altLang="en-US" sz="2800" dirty="0"/>
              <a:t>Examples of “legal entity”—Estate, organization, partnership.</a:t>
            </a:r>
          </a:p>
          <a:p>
            <a:pPr marL="292608" lvl="1" indent="-292608" algn="l">
              <a:lnSpc>
                <a:spcPct val="80000"/>
              </a:lnSpc>
              <a:spcBef>
                <a:spcPts val="1500"/>
              </a:spcBef>
              <a:buClr>
                <a:schemeClr val="tx2"/>
              </a:buClr>
            </a:pPr>
            <a:r>
              <a:rPr lang="en-US" altLang="en-US" sz="2800" dirty="0"/>
              <a:t>Instrument may be endorsed by any authorized representative of entity.</a:t>
            </a:r>
          </a:p>
        </p:txBody>
      </p:sp>
      <p:sp>
        <p:nvSpPr>
          <p:cNvPr id="22531" name="Slide Number Placeholder 3">
            <a:extLst>
              <a:ext uri="{FF2B5EF4-FFF2-40B4-BE49-F238E27FC236}">
                <a16:creationId xmlns:a16="http://schemas.microsoft.com/office/drawing/2014/main" xmlns="" id="{FB5ECF67-216F-461B-B74D-1F0F4145D274}"/>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0CEE46C-1F66-4DDB-ACAD-56460153096E}" type="slidenum">
              <a:rPr lang="en-US" altLang="en-US" sz="1400">
                <a:latin typeface="+mn-lt"/>
              </a:rPr>
              <a:pPr/>
              <a:t>11</a:t>
            </a:fld>
            <a:endParaRPr lang="en-US" altLang="en-US" sz="140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E5A82D51-DCCA-4251-95A5-03CB91D623B9}"/>
              </a:ext>
            </a:extLst>
          </p:cNvPr>
          <p:cNvSpPr>
            <a:spLocks noGrp="1" noChangeArrowheads="1"/>
          </p:cNvSpPr>
          <p:nvPr>
            <p:ph type="title"/>
          </p:nvPr>
        </p:nvSpPr>
        <p:spPr/>
        <p:txBody>
          <a:bodyPr/>
          <a:lstStyle/>
          <a:p>
            <a:pPr fontAlgn="auto">
              <a:spcAft>
                <a:spcPts val="0"/>
              </a:spcAft>
              <a:defRPr/>
            </a:pPr>
            <a:r>
              <a:rPr lang="en-US" sz="3600" dirty="0">
                <a:latin typeface="+mn-lt"/>
                <a:ea typeface="+mj-ea"/>
              </a:rPr>
              <a:t>Non-Criminal Endorsement Problems </a:t>
            </a:r>
            <a:r>
              <a:rPr lang="en-US" sz="2400" dirty="0">
                <a:latin typeface="+mn-lt"/>
                <a:ea typeface="+mj-ea"/>
              </a:rPr>
              <a:t>2</a:t>
            </a:r>
          </a:p>
        </p:txBody>
      </p:sp>
      <p:sp>
        <p:nvSpPr>
          <p:cNvPr id="25603" name="Content Placeholder 3">
            <a:extLst>
              <a:ext uri="{FF2B5EF4-FFF2-40B4-BE49-F238E27FC236}">
                <a16:creationId xmlns:a16="http://schemas.microsoft.com/office/drawing/2014/main" xmlns="" id="{7EAF518F-312C-41C8-A253-ED1A9D00CB75}"/>
              </a:ext>
            </a:extLst>
          </p:cNvPr>
          <p:cNvSpPr>
            <a:spLocks noGrp="1" noChangeArrowheads="1"/>
          </p:cNvSpPr>
          <p:nvPr>
            <p:ph idx="1"/>
          </p:nvPr>
        </p:nvSpPr>
        <p:spPr/>
        <p:txBody>
          <a:bodyPr/>
          <a:lstStyle/>
          <a:p>
            <a:pPr marL="0" indent="0">
              <a:lnSpc>
                <a:spcPct val="80000"/>
              </a:lnSpc>
              <a:buNone/>
            </a:pPr>
            <a:r>
              <a:rPr lang="en-US" altLang="en-US" sz="2400" dirty="0"/>
              <a:t>Alternative/Joint Payees:</a:t>
            </a:r>
          </a:p>
          <a:p>
            <a:pPr marL="291600" lvl="1" indent="-291600" algn="l">
              <a:lnSpc>
                <a:spcPct val="80000"/>
              </a:lnSpc>
              <a:spcBef>
                <a:spcPts val="1500"/>
              </a:spcBef>
              <a:buClr>
                <a:schemeClr val="tx2"/>
              </a:buClr>
            </a:pPr>
            <a:r>
              <a:rPr lang="en-US" altLang="en-US" sz="2400" dirty="0"/>
              <a:t>Alternative payees (“Pay to order of John Smith or Jane Smith)—.	</a:t>
            </a:r>
          </a:p>
          <a:p>
            <a:pPr marL="291600" lvl="1" indent="-291600" algn="l">
              <a:lnSpc>
                <a:spcPct val="80000"/>
              </a:lnSpc>
              <a:spcBef>
                <a:spcPts val="1500"/>
              </a:spcBef>
              <a:buClr>
                <a:schemeClr val="tx2"/>
              </a:buClr>
            </a:pPr>
            <a:r>
              <a:rPr lang="en-US" altLang="en-US" sz="2400" dirty="0"/>
              <a:t>Endorsement by any one of listed payees sufficient.</a:t>
            </a:r>
          </a:p>
          <a:p>
            <a:pPr marL="291600" lvl="1" indent="-291600">
              <a:lnSpc>
                <a:spcPct val="80000"/>
              </a:lnSpc>
              <a:spcBef>
                <a:spcPts val="1500"/>
              </a:spcBef>
              <a:buClr>
                <a:schemeClr val="tx2"/>
              </a:buClr>
            </a:pPr>
            <a:r>
              <a:rPr lang="en-US" altLang="en-US" sz="2400" dirty="0"/>
              <a:t>Joint payees (“Pay to order of John Smith</a:t>
            </a:r>
            <a:r>
              <a:rPr lang="en-US" altLang="en-US" sz="100" dirty="0"/>
              <a:t> </a:t>
            </a:r>
            <a:r>
              <a:rPr lang="en-US" altLang="en-US" sz="100" dirty="0">
                <a:solidFill>
                  <a:schemeClr val="bg1"/>
                </a:solidFill>
              </a:rPr>
              <a:t>begin underline </a:t>
            </a:r>
            <a:r>
              <a:rPr lang="en-US" altLang="en-US" sz="2400" u="sng" dirty="0"/>
              <a:t>and</a:t>
            </a:r>
            <a:r>
              <a:rPr lang="en-US" altLang="en-US" sz="100" dirty="0"/>
              <a:t> </a:t>
            </a:r>
            <a:r>
              <a:rPr lang="en-US" altLang="en-US" sz="100" dirty="0">
                <a:solidFill>
                  <a:schemeClr val="bg1"/>
                </a:solidFill>
              </a:rPr>
              <a:t>end underline </a:t>
            </a:r>
            <a:r>
              <a:rPr lang="en-US" altLang="en-US" sz="2400" dirty="0"/>
              <a:t>Jane Smith)—.</a:t>
            </a:r>
          </a:p>
          <a:p>
            <a:pPr marL="291600" lvl="1" indent="-291600" algn="l">
              <a:lnSpc>
                <a:spcPct val="80000"/>
              </a:lnSpc>
              <a:spcBef>
                <a:spcPts val="1500"/>
              </a:spcBef>
              <a:buClr>
                <a:schemeClr val="tx2"/>
              </a:buClr>
            </a:pPr>
            <a:r>
              <a:rPr lang="en-US" altLang="en-US" sz="2400" dirty="0"/>
              <a:t>Endorsement by all listed payees required.</a:t>
            </a:r>
          </a:p>
        </p:txBody>
      </p:sp>
      <p:sp>
        <p:nvSpPr>
          <p:cNvPr id="24579" name="Slide Number Placeholder 3">
            <a:extLst>
              <a:ext uri="{FF2B5EF4-FFF2-40B4-BE49-F238E27FC236}">
                <a16:creationId xmlns:a16="http://schemas.microsoft.com/office/drawing/2014/main" xmlns="" id="{07A5B216-958E-4042-BDD8-777EE28D29E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949A965-1489-4C5E-B19A-BC4A7D1B3373}"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a:extLst>
              <a:ext uri="{FF2B5EF4-FFF2-40B4-BE49-F238E27FC236}">
                <a16:creationId xmlns:a16="http://schemas.microsoft.com/office/drawing/2014/main" xmlns="" id="{E40D8194-BA2D-4FF7-BFCC-5C02E04DCBCB}"/>
              </a:ext>
            </a:extLst>
          </p:cNvPr>
          <p:cNvSpPr>
            <a:spLocks noGrp="1" noChangeArrowheads="1"/>
          </p:cNvSpPr>
          <p:nvPr>
            <p:ph type="title"/>
          </p:nvPr>
        </p:nvSpPr>
        <p:spPr>
          <a:xfrm>
            <a:off x="457200" y="1447800"/>
            <a:ext cx="8229600" cy="2819400"/>
          </a:xfrm>
        </p:spPr>
        <p:txBody>
          <a:bodyPr/>
          <a:lstStyle/>
          <a:p>
            <a:pPr fontAlgn="auto">
              <a:spcAft>
                <a:spcPts val="0"/>
              </a:spcAft>
              <a:defRPr/>
            </a:pPr>
            <a:r>
              <a:rPr lang="en-US" dirty="0">
                <a:latin typeface="+mn-lt"/>
                <a:ea typeface="+mj-ea"/>
              </a:rPr>
              <a:t>Check Transactions</a:t>
            </a:r>
          </a:p>
        </p:txBody>
      </p:sp>
      <p:sp>
        <p:nvSpPr>
          <p:cNvPr id="26626" name="Slide Number Placeholder 4">
            <a:extLst>
              <a:ext uri="{FF2B5EF4-FFF2-40B4-BE49-F238E27FC236}">
                <a16:creationId xmlns:a16="http://schemas.microsoft.com/office/drawing/2014/main" xmlns="" id="{C3458398-DB97-44B4-9848-DBB492D0A51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5EA5AA0-B27C-4E1B-872A-5DFAA356E93B}" type="slidenum">
              <a:rPr lang="en-US" altLang="en-US" sz="1400">
                <a:latin typeface="+mn-lt"/>
              </a:rPr>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7BD51294-FAFC-4C6A-9767-7037610A975F}"/>
              </a:ext>
            </a:extLst>
          </p:cNvPr>
          <p:cNvSpPr>
            <a:spLocks noGrp="1" noChangeArrowheads="1"/>
          </p:cNvSpPr>
          <p:nvPr>
            <p:ph type="title"/>
          </p:nvPr>
        </p:nvSpPr>
        <p:spPr/>
        <p:txBody>
          <a:bodyPr/>
          <a:lstStyle/>
          <a:p>
            <a:pPr fontAlgn="auto">
              <a:spcAft>
                <a:spcPts val="0"/>
              </a:spcAft>
              <a:defRPr/>
            </a:pPr>
            <a:r>
              <a:rPr lang="en-US" sz="3200" dirty="0">
                <a:latin typeface="+mn-lt"/>
                <a:ea typeface="+mj-ea"/>
              </a:rPr>
              <a:t>Terminology Regarding Check Transactions </a:t>
            </a:r>
            <a:r>
              <a:rPr lang="en-US" sz="2400" dirty="0">
                <a:latin typeface="+mn-lt"/>
                <a:ea typeface="+mj-ea"/>
              </a:rPr>
              <a:t>1</a:t>
            </a:r>
          </a:p>
        </p:txBody>
      </p:sp>
      <p:sp>
        <p:nvSpPr>
          <p:cNvPr id="29699" name="Content Placeholder 3">
            <a:extLst>
              <a:ext uri="{FF2B5EF4-FFF2-40B4-BE49-F238E27FC236}">
                <a16:creationId xmlns:a16="http://schemas.microsoft.com/office/drawing/2014/main" xmlns="" id="{8C1FEFD0-9AD5-4633-9712-3FDC1D1D8038}"/>
              </a:ext>
            </a:extLst>
          </p:cNvPr>
          <p:cNvSpPr>
            <a:spLocks noGrp="1" noChangeArrowheads="1"/>
          </p:cNvSpPr>
          <p:nvPr>
            <p:ph idx="1"/>
          </p:nvPr>
        </p:nvSpPr>
        <p:spPr/>
        <p:txBody>
          <a:bodyPr/>
          <a:lstStyle/>
          <a:p>
            <a:pPr marL="291600" indent="-291600">
              <a:lnSpc>
                <a:spcPct val="70000"/>
              </a:lnSpc>
              <a:spcBef>
                <a:spcPts val="1500"/>
              </a:spcBef>
              <a:buClr>
                <a:schemeClr val="tx2"/>
              </a:buClr>
              <a:buFontTx/>
              <a:buChar char="•"/>
            </a:pPr>
            <a:r>
              <a:rPr lang="en-US" altLang="en-US" sz="2400" dirty="0"/>
              <a:t>Draft: Order instrument; one party orders second party to pay money to party listed on instrument.</a:t>
            </a:r>
          </a:p>
          <a:p>
            <a:pPr marL="291600" indent="-291600">
              <a:lnSpc>
                <a:spcPct val="70000"/>
              </a:lnSpc>
              <a:spcBef>
                <a:spcPts val="1500"/>
              </a:spcBef>
              <a:buClr>
                <a:schemeClr val="tx2"/>
              </a:buClr>
              <a:buFontTx/>
              <a:buChar char="•"/>
            </a:pPr>
            <a:r>
              <a:rPr lang="en-US" altLang="en-US" sz="2400" dirty="0"/>
              <a:t>Drawer: Party who gives order to pay draft.</a:t>
            </a:r>
          </a:p>
          <a:p>
            <a:pPr marL="291600" indent="-291600">
              <a:lnSpc>
                <a:spcPct val="70000"/>
              </a:lnSpc>
              <a:spcBef>
                <a:spcPts val="1500"/>
              </a:spcBef>
              <a:buClr>
                <a:schemeClr val="tx2"/>
              </a:buClr>
              <a:buFontTx/>
              <a:buChar char="•"/>
            </a:pPr>
            <a:r>
              <a:rPr lang="en-US" altLang="en-US" sz="2400" dirty="0"/>
              <a:t>Drawee: Party that must obey drawer’s order to pay draft.</a:t>
            </a:r>
          </a:p>
          <a:p>
            <a:pPr marL="291600" indent="-291600">
              <a:lnSpc>
                <a:spcPct val="70000"/>
              </a:lnSpc>
              <a:spcBef>
                <a:spcPts val="1500"/>
              </a:spcBef>
              <a:buClr>
                <a:schemeClr val="tx2"/>
              </a:buClr>
              <a:buFontTx/>
              <a:buChar char="•"/>
            </a:pPr>
            <a:r>
              <a:rPr lang="en-US" altLang="en-US" sz="2400" dirty="0"/>
              <a:t>Payee: Party who receives benefit of drawer’s order; party who receives money from draft.</a:t>
            </a:r>
          </a:p>
          <a:p>
            <a:pPr marL="291600" indent="-291600">
              <a:lnSpc>
                <a:spcPct val="70000"/>
              </a:lnSpc>
              <a:spcBef>
                <a:spcPts val="1500"/>
              </a:spcBef>
              <a:buClr>
                <a:schemeClr val="tx2"/>
              </a:buClr>
              <a:buFontTx/>
              <a:buChar char="•"/>
            </a:pPr>
            <a:r>
              <a:rPr lang="en-US" altLang="en-US" sz="2400" dirty="0"/>
              <a:t>Check: Special draft that orders drawee (typically a bank) to pay fixed amount of money on demand.</a:t>
            </a:r>
          </a:p>
        </p:txBody>
      </p:sp>
      <p:sp>
        <p:nvSpPr>
          <p:cNvPr id="28675" name="Slide Number Placeholder 3">
            <a:extLst>
              <a:ext uri="{FF2B5EF4-FFF2-40B4-BE49-F238E27FC236}">
                <a16:creationId xmlns:a16="http://schemas.microsoft.com/office/drawing/2014/main" xmlns="" id="{58F617FA-206C-4465-816C-F5367B05520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2501615-8077-4F87-8A17-279F1E4509B3}" type="slidenum">
              <a:rPr lang="en-US" altLang="en-US" sz="1400">
                <a:latin typeface="+mn-lt"/>
              </a:rPr>
              <a:pPr/>
              <a:t>14</a:t>
            </a:fld>
            <a:endParaRPr lang="en-US" altLang="en-US" sz="14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E5D3FF8D-7533-4A7E-8350-4F94B23EE901}"/>
              </a:ext>
            </a:extLst>
          </p:cNvPr>
          <p:cNvSpPr>
            <a:spLocks noGrp="1" noChangeArrowheads="1"/>
          </p:cNvSpPr>
          <p:nvPr>
            <p:ph type="title"/>
          </p:nvPr>
        </p:nvSpPr>
        <p:spPr/>
        <p:txBody>
          <a:bodyPr/>
          <a:lstStyle/>
          <a:p>
            <a:pPr fontAlgn="auto">
              <a:spcAft>
                <a:spcPts val="0"/>
              </a:spcAft>
              <a:defRPr/>
            </a:pPr>
            <a:r>
              <a:rPr lang="en-US" sz="3200" dirty="0">
                <a:latin typeface="+mn-lt"/>
                <a:ea typeface="+mj-ea"/>
              </a:rPr>
              <a:t>Terminology Regarding Check Transactions </a:t>
            </a:r>
            <a:r>
              <a:rPr lang="en-US" sz="2400" dirty="0">
                <a:latin typeface="+mn-lt"/>
                <a:ea typeface="+mj-ea"/>
              </a:rPr>
              <a:t>2</a:t>
            </a:r>
          </a:p>
        </p:txBody>
      </p:sp>
      <p:sp>
        <p:nvSpPr>
          <p:cNvPr id="31747" name="Content Placeholder 3">
            <a:extLst>
              <a:ext uri="{FF2B5EF4-FFF2-40B4-BE49-F238E27FC236}">
                <a16:creationId xmlns:a16="http://schemas.microsoft.com/office/drawing/2014/main" xmlns="" id="{47F5B8F4-C981-4AA8-B27F-267B4E43949E}"/>
              </a:ext>
            </a:extLst>
          </p:cNvPr>
          <p:cNvSpPr>
            <a:spLocks noGrp="1" noChangeArrowheads="1"/>
          </p:cNvSpPr>
          <p:nvPr>
            <p:ph idx="1"/>
          </p:nvPr>
        </p:nvSpPr>
        <p:spPr/>
        <p:txBody>
          <a:bodyPr/>
          <a:lstStyle/>
          <a:p>
            <a:pPr marL="291600" indent="-291600">
              <a:lnSpc>
                <a:spcPct val="70000"/>
              </a:lnSpc>
              <a:spcBef>
                <a:spcPts val="1500"/>
              </a:spcBef>
              <a:buClr>
                <a:schemeClr val="tx2"/>
              </a:buClr>
              <a:buFontTx/>
              <a:buChar char="•"/>
            </a:pPr>
            <a:r>
              <a:rPr lang="en-US" altLang="en-US" sz="2400" dirty="0"/>
              <a:t>Cashier’s Check: Check in which both drawer and drawee are same bank.</a:t>
            </a:r>
          </a:p>
          <a:p>
            <a:pPr marL="291600" indent="-291600">
              <a:lnSpc>
                <a:spcPct val="70000"/>
              </a:lnSpc>
              <a:spcBef>
                <a:spcPts val="1500"/>
              </a:spcBef>
              <a:buClr>
                <a:schemeClr val="tx2"/>
              </a:buClr>
              <a:buFontTx/>
              <a:buChar char="•"/>
            </a:pPr>
            <a:r>
              <a:rPr lang="en-US" altLang="en-US" sz="2400" dirty="0"/>
              <a:t>Traveler’s Check: Instrument payable on demand, drawn on/through a bank, designated as a “traveler’s check,” and requires countersignature by person whose signature appears on instrument.</a:t>
            </a:r>
          </a:p>
          <a:p>
            <a:pPr marL="291600" indent="-291600">
              <a:lnSpc>
                <a:spcPct val="70000"/>
              </a:lnSpc>
              <a:spcBef>
                <a:spcPts val="1500"/>
              </a:spcBef>
              <a:buClr>
                <a:schemeClr val="tx2"/>
              </a:buClr>
              <a:buFontTx/>
              <a:buChar char="•"/>
            </a:pPr>
            <a:r>
              <a:rPr lang="en-US" altLang="en-US" sz="2400" dirty="0"/>
              <a:t>Money Order: Instrument stating that certain amount of money is to be paid to a particular person (usually in same form as personal check).</a:t>
            </a:r>
          </a:p>
          <a:p>
            <a:pPr marL="291600" indent="-291600">
              <a:lnSpc>
                <a:spcPct val="70000"/>
              </a:lnSpc>
              <a:spcBef>
                <a:spcPts val="1500"/>
              </a:spcBef>
              <a:buClr>
                <a:schemeClr val="tx2"/>
              </a:buClr>
              <a:buFontTx/>
              <a:buChar char="•"/>
            </a:pPr>
            <a:r>
              <a:rPr lang="en-US" altLang="en-US" sz="2400" dirty="0"/>
              <a:t>Certified Check: Check accepted at bank at which it is drawn.</a:t>
            </a:r>
          </a:p>
        </p:txBody>
      </p:sp>
      <p:sp>
        <p:nvSpPr>
          <p:cNvPr id="30723" name="Slide Number Placeholder 3">
            <a:extLst>
              <a:ext uri="{FF2B5EF4-FFF2-40B4-BE49-F238E27FC236}">
                <a16:creationId xmlns:a16="http://schemas.microsoft.com/office/drawing/2014/main" xmlns="" id="{163F03F2-6B88-410C-9005-57CC550D70E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8428075-0042-4CC5-9A1F-7CF91C1D26B6}" type="slidenum">
              <a:rPr lang="en-US" altLang="en-US" sz="1400">
                <a:latin typeface="+mn-lt"/>
              </a:rPr>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BE9C9762-AAF5-4126-A797-D11668835692}"/>
              </a:ext>
            </a:extLst>
          </p:cNvPr>
          <p:cNvSpPr>
            <a:spLocks noGrp="1" noChangeArrowheads="1"/>
          </p:cNvSpPr>
          <p:nvPr>
            <p:ph type="title"/>
          </p:nvPr>
        </p:nvSpPr>
        <p:spPr/>
        <p:txBody>
          <a:bodyPr/>
          <a:lstStyle/>
          <a:p>
            <a:pPr fontAlgn="auto">
              <a:spcAft>
                <a:spcPts val="0"/>
              </a:spcAft>
              <a:defRPr/>
            </a:pPr>
            <a:r>
              <a:rPr lang="en-US" sz="3200" dirty="0">
                <a:latin typeface="+mn-lt"/>
                <a:ea typeface="+mj-ea"/>
              </a:rPr>
              <a:t>Terminology Regarding Acceptance of Deposits</a:t>
            </a:r>
          </a:p>
        </p:txBody>
      </p:sp>
      <p:sp>
        <p:nvSpPr>
          <p:cNvPr id="33795" name="Content Placeholder 3">
            <a:extLst>
              <a:ext uri="{FF2B5EF4-FFF2-40B4-BE49-F238E27FC236}">
                <a16:creationId xmlns:a16="http://schemas.microsoft.com/office/drawing/2014/main" xmlns="" id="{449E03F8-DDF1-4455-BECC-25E0AEBEABC7}"/>
              </a:ext>
            </a:extLst>
          </p:cNvPr>
          <p:cNvSpPr>
            <a:spLocks noGrp="1" noChangeArrowheads="1"/>
          </p:cNvSpPr>
          <p:nvPr>
            <p:ph idx="1"/>
          </p:nvPr>
        </p:nvSpPr>
        <p:spPr/>
        <p:txBody>
          <a:bodyPr rtlCol="0"/>
          <a:lstStyle/>
          <a:p>
            <a:pPr marL="291600" indent="-291600" fontAlgn="auto">
              <a:lnSpc>
                <a:spcPct val="80000"/>
              </a:lnSpc>
              <a:spcAft>
                <a:spcPts val="0"/>
              </a:spcAft>
              <a:buClr>
                <a:schemeClr val="tx2"/>
              </a:buClr>
              <a:buFontTx/>
              <a:buChar char="•"/>
              <a:defRPr/>
            </a:pPr>
            <a:r>
              <a:rPr lang="en-US" sz="2400" dirty="0">
                <a:ea typeface="+mn-ea"/>
              </a:rPr>
              <a:t>Depositary Bank: First bank that receives check for payment.</a:t>
            </a:r>
          </a:p>
          <a:p>
            <a:pPr marL="291600" indent="-291600" fontAlgn="auto">
              <a:lnSpc>
                <a:spcPct val="80000"/>
              </a:lnSpc>
              <a:spcAft>
                <a:spcPts val="0"/>
              </a:spcAft>
              <a:buClr>
                <a:schemeClr val="tx2"/>
              </a:buClr>
              <a:buFontTx/>
              <a:buChar char="•"/>
              <a:defRPr/>
            </a:pPr>
            <a:r>
              <a:rPr lang="en-US" sz="2400" dirty="0">
                <a:ea typeface="+mn-ea"/>
              </a:rPr>
              <a:t>Payor Bank: Bank on which check drawn; bank ultimately responsible from granting funds for check.</a:t>
            </a:r>
          </a:p>
          <a:p>
            <a:pPr marL="291600" indent="-291600" fontAlgn="auto">
              <a:lnSpc>
                <a:spcPct val="80000"/>
              </a:lnSpc>
              <a:spcAft>
                <a:spcPts val="0"/>
              </a:spcAft>
              <a:buClr>
                <a:schemeClr val="tx2"/>
              </a:buClr>
              <a:buFontTx/>
              <a:buChar char="•"/>
              <a:defRPr/>
            </a:pPr>
            <a:r>
              <a:rPr lang="en-US" sz="2400" dirty="0">
                <a:ea typeface="+mn-ea"/>
              </a:rPr>
              <a:t>Intermediary Bank: Any bank (except payor bank and depositary bank) to which check transferred.</a:t>
            </a:r>
          </a:p>
          <a:p>
            <a:pPr marL="291600" indent="-291600" fontAlgn="auto">
              <a:lnSpc>
                <a:spcPct val="80000"/>
              </a:lnSpc>
              <a:spcAft>
                <a:spcPts val="0"/>
              </a:spcAft>
              <a:buClr>
                <a:schemeClr val="tx2"/>
              </a:buClr>
              <a:buFontTx/>
              <a:buChar char="•"/>
              <a:defRPr/>
            </a:pPr>
            <a:r>
              <a:rPr lang="en-US" sz="2400" dirty="0">
                <a:ea typeface="+mn-ea"/>
              </a:rPr>
              <a:t>Electronic Check Presentment: Check transmitted electronically from bank to bank; check processed on day on which deposited.</a:t>
            </a:r>
            <a:endParaRPr lang="en-US" sz="3200" dirty="0">
              <a:ea typeface="+mn-ea"/>
            </a:endParaRPr>
          </a:p>
        </p:txBody>
      </p:sp>
      <p:sp>
        <p:nvSpPr>
          <p:cNvPr id="32771" name="Slide Number Placeholder 3">
            <a:extLst>
              <a:ext uri="{FF2B5EF4-FFF2-40B4-BE49-F238E27FC236}">
                <a16:creationId xmlns:a16="http://schemas.microsoft.com/office/drawing/2014/main" xmlns="" id="{B968322D-08C9-483B-BD4A-5EC42CE4B01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F8D6CED-F56F-4AD7-B10C-A824B91C2139}" type="slidenum">
              <a:rPr lang="en-US" altLang="en-US" sz="1400">
                <a:latin typeface="+mn-lt"/>
              </a:rPr>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C0F87D59-9C7A-4FD8-996A-BCCAAB24975F}"/>
              </a:ext>
            </a:extLst>
          </p:cNvPr>
          <p:cNvSpPr>
            <a:spLocks noGrp="1" noChangeArrowheads="1"/>
          </p:cNvSpPr>
          <p:nvPr>
            <p:ph type="title"/>
          </p:nvPr>
        </p:nvSpPr>
        <p:spPr/>
        <p:txBody>
          <a:bodyPr/>
          <a:lstStyle/>
          <a:p>
            <a:pPr fontAlgn="auto">
              <a:spcAft>
                <a:spcPts val="0"/>
              </a:spcAft>
              <a:defRPr/>
            </a:pPr>
            <a:r>
              <a:rPr lang="en-US" sz="3600" dirty="0">
                <a:latin typeface="+mn-lt"/>
                <a:ea typeface="+mj-ea"/>
              </a:rPr>
              <a:t>Check Clearing For The 21st Century Act</a:t>
            </a:r>
          </a:p>
        </p:txBody>
      </p:sp>
      <p:sp>
        <p:nvSpPr>
          <p:cNvPr id="35843" name="Content Placeholder 3">
            <a:extLst>
              <a:ext uri="{FF2B5EF4-FFF2-40B4-BE49-F238E27FC236}">
                <a16:creationId xmlns:a16="http://schemas.microsoft.com/office/drawing/2014/main" xmlns="" id="{88E895F5-8330-4B3B-88DC-58F2EEB3206B}"/>
              </a:ext>
            </a:extLst>
          </p:cNvPr>
          <p:cNvSpPr>
            <a:spLocks noGrp="1" noChangeArrowheads="1"/>
          </p:cNvSpPr>
          <p:nvPr>
            <p:ph idx="1"/>
          </p:nvPr>
        </p:nvSpPr>
        <p:spPr/>
        <p:txBody>
          <a:bodyPr/>
          <a:lstStyle/>
          <a:p>
            <a:pPr marL="0" indent="0">
              <a:lnSpc>
                <a:spcPct val="80000"/>
              </a:lnSpc>
              <a:spcBef>
                <a:spcPts val="1500"/>
              </a:spcBef>
              <a:buClr>
                <a:schemeClr val="tx2"/>
              </a:buClr>
              <a:buNone/>
            </a:pPr>
            <a:r>
              <a:rPr lang="en-US" altLang="en-US" dirty="0"/>
              <a:t>Also known as “Check 21” or “Check Truncation” Act.</a:t>
            </a:r>
          </a:p>
          <a:p>
            <a:pPr marL="0" indent="0">
              <a:lnSpc>
                <a:spcPct val="80000"/>
              </a:lnSpc>
              <a:spcBef>
                <a:spcPts val="1500"/>
              </a:spcBef>
              <a:buClr>
                <a:schemeClr val="tx2"/>
              </a:buClr>
              <a:buNone/>
            </a:pPr>
            <a:r>
              <a:rPr lang="en-US" altLang="en-US" dirty="0"/>
              <a:t>Allows banks to forgo sending original checks as part of collection or return process, and send a “truncated” version instead.</a:t>
            </a:r>
          </a:p>
          <a:p>
            <a:pPr marL="0" indent="0">
              <a:lnSpc>
                <a:spcPct val="80000"/>
              </a:lnSpc>
              <a:spcBef>
                <a:spcPts val="1500"/>
              </a:spcBef>
              <a:buClr>
                <a:schemeClr val="tx2"/>
              </a:buClr>
              <a:buNone/>
            </a:pPr>
            <a:r>
              <a:rPr lang="en-US" altLang="en-US" dirty="0"/>
              <a:t>Instead of original check, bank may send:</a:t>
            </a:r>
          </a:p>
          <a:p>
            <a:pPr marL="292608" lvl="1" indent="-292608" algn="l">
              <a:lnSpc>
                <a:spcPct val="80000"/>
              </a:lnSpc>
              <a:spcBef>
                <a:spcPts val="1500"/>
              </a:spcBef>
              <a:buClr>
                <a:schemeClr val="tx2"/>
              </a:buClr>
            </a:pPr>
            <a:r>
              <a:rPr lang="en-US" altLang="en-US" dirty="0"/>
              <a:t>Substitute check (paper reproduction of original check).</a:t>
            </a:r>
          </a:p>
          <a:p>
            <a:pPr marL="292608" lvl="1" indent="-292608" algn="l">
              <a:lnSpc>
                <a:spcPct val="80000"/>
              </a:lnSpc>
              <a:spcBef>
                <a:spcPts val="1500"/>
              </a:spcBef>
              <a:buClr>
                <a:schemeClr val="tx2"/>
              </a:buClr>
            </a:pPr>
            <a:r>
              <a:rPr lang="en-US" altLang="en-US" dirty="0"/>
              <a:t>By agreement, electronic image of check, along with data from magnetic ink character recognition (M</a:t>
            </a:r>
            <a:r>
              <a:rPr lang="en-US" altLang="en-US" sz="100" dirty="0"/>
              <a:t> </a:t>
            </a:r>
            <a:r>
              <a:rPr lang="en-US" altLang="en-US" dirty="0" smtClean="0"/>
              <a:t>I</a:t>
            </a:r>
            <a:r>
              <a:rPr lang="en-US" altLang="en-US" sz="100" dirty="0" smtClean="0"/>
              <a:t> </a:t>
            </a:r>
            <a:r>
              <a:rPr lang="en-US" altLang="en-US" dirty="0" smtClean="0"/>
              <a:t>C</a:t>
            </a:r>
            <a:r>
              <a:rPr lang="en-US" altLang="en-US" sz="100" dirty="0" smtClean="0"/>
              <a:t> </a:t>
            </a:r>
            <a:r>
              <a:rPr lang="en-US" altLang="en-US" dirty="0"/>
              <a:t>R) line on original check.</a:t>
            </a:r>
          </a:p>
        </p:txBody>
      </p:sp>
      <p:sp>
        <p:nvSpPr>
          <p:cNvPr id="34819" name="Slide Number Placeholder 3">
            <a:extLst>
              <a:ext uri="{FF2B5EF4-FFF2-40B4-BE49-F238E27FC236}">
                <a16:creationId xmlns:a16="http://schemas.microsoft.com/office/drawing/2014/main" xmlns="" id="{3F8D4259-6D40-416A-A826-369D27AFDB0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466F58E-68AE-4C3C-95D7-2CF0C1E4EBAC}" type="slidenum">
              <a:rPr lang="en-US" altLang="en-US" sz="1400">
                <a:latin typeface="+mn-lt"/>
              </a:rPr>
              <a:pPr/>
              <a:t>17</a:t>
            </a:fld>
            <a:endParaRPr lang="en-US" altLang="en-US" sz="140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E7410BD7-75B0-407B-971E-0D6AF94EAAC2}"/>
              </a:ext>
            </a:extLst>
          </p:cNvPr>
          <p:cNvSpPr>
            <a:spLocks noGrp="1" noChangeArrowheads="1"/>
          </p:cNvSpPr>
          <p:nvPr>
            <p:ph type="title"/>
          </p:nvPr>
        </p:nvSpPr>
        <p:spPr/>
        <p:txBody>
          <a:bodyPr wrap="square" numCol="1" anchorCtr="0" compatLnSpc="1">
            <a:prstTxWarp prst="textNoShape">
              <a:avLst/>
            </a:prstTxWarp>
          </a:bodyPr>
          <a:lstStyle/>
          <a:p>
            <a:r>
              <a:rPr lang="en-US" altLang="en-US" sz="4000" dirty="0">
                <a:latin typeface="+mn-lt"/>
              </a:rPr>
              <a:t>“Substitute Check” Requirements</a:t>
            </a:r>
          </a:p>
        </p:txBody>
      </p:sp>
      <p:sp>
        <p:nvSpPr>
          <p:cNvPr id="37891" name="Content Placeholder 3">
            <a:extLst>
              <a:ext uri="{FF2B5EF4-FFF2-40B4-BE49-F238E27FC236}">
                <a16:creationId xmlns:a16="http://schemas.microsoft.com/office/drawing/2014/main" xmlns="" id="{1B170EF3-D065-463E-B2C3-00FE74869643}"/>
              </a:ext>
            </a:extLst>
          </p:cNvPr>
          <p:cNvSpPr>
            <a:spLocks noGrp="1" noChangeArrowheads="1"/>
          </p:cNvSpPr>
          <p:nvPr>
            <p:ph idx="1"/>
          </p:nvPr>
        </p:nvSpPr>
        <p:spPr/>
        <p:txBody>
          <a:bodyPr/>
          <a:lstStyle/>
          <a:p>
            <a:pPr marL="291600" indent="-291600">
              <a:lnSpc>
                <a:spcPct val="80000"/>
              </a:lnSpc>
              <a:spcBef>
                <a:spcPts val="1500"/>
              </a:spcBef>
              <a:buClr>
                <a:schemeClr val="tx2"/>
              </a:buClr>
              <a:buFontTx/>
              <a:buChar char="•"/>
            </a:pPr>
            <a:r>
              <a:rPr lang="en-US" altLang="en-US" dirty="0"/>
              <a:t>Contains clear replication of front and back of original paper check.</a:t>
            </a:r>
          </a:p>
          <a:p>
            <a:pPr marL="291600" indent="-291600">
              <a:lnSpc>
                <a:spcPct val="80000"/>
              </a:lnSpc>
              <a:spcBef>
                <a:spcPts val="1500"/>
              </a:spcBef>
              <a:buClr>
                <a:schemeClr val="tx2"/>
              </a:buClr>
              <a:buFontTx/>
              <a:buChar char="•"/>
            </a:pPr>
            <a:r>
              <a:rPr lang="en-US" altLang="en-US" dirty="0"/>
              <a:t>Bears </a:t>
            </a:r>
            <a:r>
              <a:rPr lang="en-US" altLang="en-US" dirty="0" smtClean="0"/>
              <a:t>M</a:t>
            </a:r>
            <a:r>
              <a:rPr lang="en-US" altLang="en-US" sz="100" dirty="0" smtClean="0"/>
              <a:t> </a:t>
            </a:r>
            <a:r>
              <a:rPr lang="en-US" altLang="en-US" dirty="0" smtClean="0"/>
              <a:t>I</a:t>
            </a:r>
            <a:r>
              <a:rPr lang="en-US" altLang="en-US" sz="100" dirty="0" smtClean="0"/>
              <a:t> </a:t>
            </a:r>
            <a:r>
              <a:rPr lang="en-US" altLang="en-US" dirty="0" smtClean="0"/>
              <a:t>C</a:t>
            </a:r>
            <a:r>
              <a:rPr lang="en-US" altLang="en-US" sz="100" dirty="0" smtClean="0"/>
              <a:t> </a:t>
            </a:r>
            <a:r>
              <a:rPr lang="en-US" altLang="en-US" dirty="0" smtClean="0"/>
              <a:t>R </a:t>
            </a:r>
            <a:r>
              <a:rPr lang="en-US" altLang="en-US" dirty="0"/>
              <a:t>line with all information on original check’s M</a:t>
            </a:r>
            <a:r>
              <a:rPr lang="en-US" altLang="en-US" sz="100" dirty="0"/>
              <a:t> </a:t>
            </a:r>
            <a:r>
              <a:rPr lang="en-US" altLang="en-US" dirty="0"/>
              <a:t>I</a:t>
            </a:r>
            <a:r>
              <a:rPr lang="en-US" altLang="en-US" sz="100" dirty="0"/>
              <a:t> </a:t>
            </a:r>
            <a:r>
              <a:rPr lang="en-US" altLang="en-US" dirty="0"/>
              <a:t>C</a:t>
            </a:r>
            <a:r>
              <a:rPr lang="en-US" altLang="en-US" sz="100" dirty="0"/>
              <a:t> </a:t>
            </a:r>
            <a:r>
              <a:rPr lang="en-US" altLang="en-US" dirty="0"/>
              <a:t>R line.</a:t>
            </a:r>
          </a:p>
          <a:p>
            <a:pPr marL="291600" indent="-291600">
              <a:lnSpc>
                <a:spcPct val="80000"/>
              </a:lnSpc>
              <a:spcBef>
                <a:spcPts val="1500"/>
              </a:spcBef>
              <a:buClr>
                <a:schemeClr val="tx2"/>
              </a:buClr>
              <a:buFontTx/>
              <a:buChar char="•"/>
            </a:pPr>
            <a:r>
              <a:rPr lang="en-US" altLang="en-US" dirty="0"/>
              <a:t>Conforms with generally applicable industry standard for paper stock, dimensions, and other general qualities.</a:t>
            </a:r>
          </a:p>
          <a:p>
            <a:pPr marL="291600" indent="-291600">
              <a:lnSpc>
                <a:spcPct val="80000"/>
              </a:lnSpc>
              <a:spcBef>
                <a:spcPts val="1500"/>
              </a:spcBef>
              <a:buClr>
                <a:schemeClr val="tx2"/>
              </a:buClr>
              <a:buFontTx/>
              <a:buChar char="•"/>
            </a:pPr>
            <a:r>
              <a:rPr lang="en-US" altLang="en-US" dirty="0"/>
              <a:t>Is suitable for automated processing in same manner as original paper check.</a:t>
            </a:r>
          </a:p>
        </p:txBody>
      </p:sp>
      <p:sp>
        <p:nvSpPr>
          <p:cNvPr id="36867" name="Slide Number Placeholder 3">
            <a:extLst>
              <a:ext uri="{FF2B5EF4-FFF2-40B4-BE49-F238E27FC236}">
                <a16:creationId xmlns:a16="http://schemas.microsoft.com/office/drawing/2014/main" xmlns="" id="{E86E1F73-2F56-4B9F-9BF3-0B61DDB4AB5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BD1DF40-53AC-4584-898B-D003234EFAA2}" type="slidenum">
              <a:rPr lang="en-US" altLang="en-US" sz="1400">
                <a:latin typeface="+mn-lt"/>
              </a:rPr>
              <a:pPr/>
              <a:t>18</a:t>
            </a:fld>
            <a:endParaRPr lang="en-US" altLang="en-US" sz="140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66F10AF2-BBE0-404D-BFAC-81FE272EA607}"/>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The Truth-In-Savings Act</a:t>
            </a:r>
          </a:p>
        </p:txBody>
      </p:sp>
      <p:sp>
        <p:nvSpPr>
          <p:cNvPr id="39939" name="Content Placeholder 3">
            <a:extLst>
              <a:ext uri="{FF2B5EF4-FFF2-40B4-BE49-F238E27FC236}">
                <a16:creationId xmlns:a16="http://schemas.microsoft.com/office/drawing/2014/main" xmlns="" id="{4D34874F-DCD7-4AF0-A500-BF44FBEB65F1}"/>
              </a:ext>
            </a:extLst>
          </p:cNvPr>
          <p:cNvSpPr>
            <a:spLocks noGrp="1" noChangeArrowheads="1"/>
          </p:cNvSpPr>
          <p:nvPr>
            <p:ph idx="1"/>
          </p:nvPr>
        </p:nvSpPr>
        <p:spPr>
          <a:xfrm>
            <a:off x="457200" y="1447800"/>
            <a:ext cx="7620000" cy="4800600"/>
          </a:xfrm>
        </p:spPr>
        <p:txBody>
          <a:bodyPr rtlCol="0"/>
          <a:lstStyle/>
          <a:p>
            <a:pPr marL="0" indent="0" fontAlgn="auto">
              <a:lnSpc>
                <a:spcPct val="80000"/>
              </a:lnSpc>
              <a:spcBef>
                <a:spcPts val="1000"/>
              </a:spcBef>
              <a:spcAft>
                <a:spcPts val="0"/>
              </a:spcAft>
              <a:buClr>
                <a:schemeClr val="tx2"/>
              </a:buClr>
              <a:buNone/>
              <a:defRPr/>
            </a:pPr>
            <a:r>
              <a:rPr lang="en-US" sz="2600" dirty="0">
                <a:ea typeface="+mn-ea"/>
              </a:rPr>
              <a:t>Information that must be given to customer:</a:t>
            </a:r>
          </a:p>
          <a:p>
            <a:pPr marL="291600" indent="-291600" fontAlgn="auto">
              <a:lnSpc>
                <a:spcPct val="80000"/>
              </a:lnSpc>
              <a:spcBef>
                <a:spcPts val="1000"/>
              </a:spcBef>
              <a:spcAft>
                <a:spcPts val="0"/>
              </a:spcAft>
              <a:buClr>
                <a:schemeClr val="tx2"/>
              </a:buClr>
              <a:defRPr/>
            </a:pPr>
            <a:r>
              <a:rPr lang="en-US" sz="2600" dirty="0">
                <a:ea typeface="+mn-ea"/>
              </a:rPr>
              <a:t>Minimum balance required to open account and be paid interest.</a:t>
            </a:r>
          </a:p>
          <a:p>
            <a:pPr marL="291600" indent="-291600" fontAlgn="auto">
              <a:lnSpc>
                <a:spcPct val="80000"/>
              </a:lnSpc>
              <a:spcBef>
                <a:spcPts val="1000"/>
              </a:spcBef>
              <a:spcAft>
                <a:spcPts val="0"/>
              </a:spcAft>
              <a:buClr>
                <a:schemeClr val="tx2"/>
              </a:buClr>
              <a:defRPr/>
            </a:pPr>
            <a:r>
              <a:rPr lang="en-US" sz="2600" dirty="0">
                <a:ea typeface="+mn-ea"/>
              </a:rPr>
              <a:t>Manner in which balance of account will be calculated.</a:t>
            </a:r>
          </a:p>
          <a:p>
            <a:pPr marL="291600" indent="-291600" fontAlgn="auto">
              <a:lnSpc>
                <a:spcPct val="80000"/>
              </a:lnSpc>
              <a:spcBef>
                <a:spcPts val="1000"/>
              </a:spcBef>
              <a:spcAft>
                <a:spcPts val="0"/>
              </a:spcAft>
              <a:buClr>
                <a:schemeClr val="tx2"/>
              </a:buClr>
              <a:defRPr/>
            </a:pPr>
            <a:r>
              <a:rPr lang="en-US" sz="2600" dirty="0">
                <a:ea typeface="+mn-ea"/>
              </a:rPr>
              <a:t>Annual percentage yield of interest for account.</a:t>
            </a:r>
          </a:p>
          <a:p>
            <a:pPr marL="291600" indent="-291600" fontAlgn="auto">
              <a:lnSpc>
                <a:spcPct val="80000"/>
              </a:lnSpc>
              <a:spcBef>
                <a:spcPts val="1000"/>
              </a:spcBef>
              <a:spcAft>
                <a:spcPts val="0"/>
              </a:spcAft>
              <a:buClr>
                <a:schemeClr val="tx2"/>
              </a:buClr>
              <a:defRPr/>
            </a:pPr>
            <a:r>
              <a:rPr lang="en-US" sz="2600" dirty="0">
                <a:ea typeface="+mn-ea"/>
              </a:rPr>
              <a:t>Manner in which interest on account calculated.</a:t>
            </a:r>
          </a:p>
          <a:p>
            <a:pPr marL="291600" indent="-291600" fontAlgn="auto">
              <a:lnSpc>
                <a:spcPct val="80000"/>
              </a:lnSpc>
              <a:spcBef>
                <a:spcPts val="1000"/>
              </a:spcBef>
              <a:spcAft>
                <a:spcPts val="0"/>
              </a:spcAft>
              <a:buClr>
                <a:schemeClr val="tx2"/>
              </a:buClr>
              <a:defRPr/>
            </a:pPr>
            <a:r>
              <a:rPr lang="en-US" sz="2600" dirty="0">
                <a:ea typeface="+mn-ea"/>
              </a:rPr>
              <a:t>Notification of fees, charges, and penalties account may be assessed and how they are calculated.</a:t>
            </a:r>
          </a:p>
          <a:p>
            <a:pPr marL="291600" indent="-291600" fontAlgn="auto">
              <a:lnSpc>
                <a:spcPct val="80000"/>
              </a:lnSpc>
              <a:spcBef>
                <a:spcPts val="1000"/>
              </a:spcBef>
              <a:spcAft>
                <a:spcPts val="0"/>
              </a:spcAft>
              <a:buClr>
                <a:schemeClr val="tx2"/>
              </a:buClr>
              <a:defRPr/>
            </a:pPr>
            <a:r>
              <a:rPr lang="en-US" sz="2600" dirty="0">
                <a:ea typeface="+mn-ea"/>
              </a:rPr>
              <a:t>Notification of any limitations on withdrawals/deposits.</a:t>
            </a:r>
          </a:p>
        </p:txBody>
      </p:sp>
      <p:sp>
        <p:nvSpPr>
          <p:cNvPr id="38915" name="Slide Number Placeholder 3">
            <a:extLst>
              <a:ext uri="{FF2B5EF4-FFF2-40B4-BE49-F238E27FC236}">
                <a16:creationId xmlns:a16="http://schemas.microsoft.com/office/drawing/2014/main" xmlns="" id="{BAF547D8-9281-4388-9B2E-C88D9947DCEE}"/>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CCB58D4-2A43-469E-98F9-19BC40294FEB}" type="slidenum">
              <a:rPr lang="en-US" altLang="en-US" sz="1400">
                <a:latin typeface="+mn-lt"/>
              </a:rPr>
              <a:pPr/>
              <a:t>19</a:t>
            </a:fld>
            <a:endParaRPr lang="en-US" altLang="en-US" sz="140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934B91EE-5FBE-4060-95C5-AB2C6F45AD60}"/>
              </a:ext>
            </a:extLst>
          </p:cNvPr>
          <p:cNvSpPr>
            <a:spLocks noGrp="1" noChangeArrowheads="1"/>
          </p:cNvSpPr>
          <p:nvPr>
            <p:ph type="title"/>
          </p:nvPr>
        </p:nvSpPr>
        <p:spPr/>
        <p:txBody>
          <a:bodyPr/>
          <a:lstStyle/>
          <a:p>
            <a:pPr fontAlgn="auto">
              <a:spcAft>
                <a:spcPts val="0"/>
              </a:spcAft>
              <a:defRPr/>
            </a:pPr>
            <a:r>
              <a:rPr lang="en-US" dirty="0">
                <a:latin typeface="+mn-lt"/>
                <a:ea typeface="+mj-ea"/>
              </a:rPr>
              <a:t>Negotiable Instrument</a:t>
            </a:r>
          </a:p>
        </p:txBody>
      </p:sp>
      <p:sp>
        <p:nvSpPr>
          <p:cNvPr id="5123" name="Content Placeholder 3">
            <a:extLst>
              <a:ext uri="{FF2B5EF4-FFF2-40B4-BE49-F238E27FC236}">
                <a16:creationId xmlns:a16="http://schemas.microsoft.com/office/drawing/2014/main" xmlns="" id="{D160D105-EF77-4AD0-9C7B-3B6AE4066AF4}"/>
              </a:ext>
            </a:extLst>
          </p:cNvPr>
          <p:cNvSpPr>
            <a:spLocks noGrp="1" noChangeArrowheads="1"/>
          </p:cNvSpPr>
          <p:nvPr>
            <p:ph idx="1"/>
          </p:nvPr>
        </p:nvSpPr>
        <p:spPr/>
        <p:txBody>
          <a:bodyPr rtlCol="0"/>
          <a:lstStyle/>
          <a:p>
            <a:pPr marL="291600" indent="-291600">
              <a:spcBef>
                <a:spcPts val="1000"/>
              </a:spcBef>
              <a:buClr>
                <a:schemeClr val="tx2"/>
              </a:buClr>
              <a:defRPr/>
            </a:pPr>
            <a:r>
              <a:rPr lang="en-US" sz="2800" dirty="0">
                <a:ea typeface="+mn-ea"/>
              </a:rPr>
              <a:t>Definition: Substitute for cash; written document, containing signature of creator, that makes unconditional promise or order to pay sum certain in money, either on demand or at a definite time.</a:t>
            </a:r>
          </a:p>
        </p:txBody>
      </p:sp>
      <p:sp>
        <p:nvSpPr>
          <p:cNvPr id="4099" name="Slide Number Placeholder 3">
            <a:extLst>
              <a:ext uri="{FF2B5EF4-FFF2-40B4-BE49-F238E27FC236}">
                <a16:creationId xmlns:a16="http://schemas.microsoft.com/office/drawing/2014/main" xmlns="" id="{D553E985-2284-485E-8D9F-6ED8FD73ABB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B6EAF45-A9C9-47A4-BD29-2D7F398DE93F}" type="slidenum">
              <a:rPr lang="en-US" altLang="en-US" sz="1400">
                <a:latin typeface="+mn-lt"/>
              </a:rPr>
              <a:pPr/>
              <a:t>2</a:t>
            </a:fld>
            <a:endParaRPr lang="en-US" altLang="en-US" sz="14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6130915B-48C8-4C47-8DD5-137BABC865DF}"/>
              </a:ext>
            </a:extLst>
          </p:cNvPr>
          <p:cNvSpPr>
            <a:spLocks noGrp="1" noChangeArrowheads="1"/>
          </p:cNvSpPr>
          <p:nvPr>
            <p:ph type="title"/>
          </p:nvPr>
        </p:nvSpPr>
        <p:spPr>
          <a:xfrm>
            <a:off x="457200" y="274638"/>
            <a:ext cx="7620000" cy="1020762"/>
          </a:xfrm>
        </p:spPr>
        <p:txBody>
          <a:bodyPr wrap="square" numCol="1" anchorCtr="0" compatLnSpc="1">
            <a:prstTxWarp prst="textNoShape">
              <a:avLst/>
            </a:prstTxWarp>
          </a:bodyPr>
          <a:lstStyle/>
          <a:p>
            <a:r>
              <a:rPr lang="en-US" altLang="en-US" sz="3600" dirty="0">
                <a:latin typeface="+mn-lt"/>
              </a:rPr>
              <a:t>When Bank May Charge Customer’s Account </a:t>
            </a:r>
            <a:r>
              <a:rPr lang="en-US" altLang="en-US" sz="2400" dirty="0">
                <a:latin typeface="+mn-lt"/>
              </a:rPr>
              <a:t>1</a:t>
            </a:r>
          </a:p>
        </p:txBody>
      </p:sp>
      <p:sp>
        <p:nvSpPr>
          <p:cNvPr id="41987" name="Content Placeholder 3">
            <a:extLst>
              <a:ext uri="{FF2B5EF4-FFF2-40B4-BE49-F238E27FC236}">
                <a16:creationId xmlns:a16="http://schemas.microsoft.com/office/drawing/2014/main" xmlns="" id="{0360E836-27E5-45EC-BFDB-61855544AE33}"/>
              </a:ext>
            </a:extLst>
          </p:cNvPr>
          <p:cNvSpPr>
            <a:spLocks noGrp="1" noChangeArrowheads="1"/>
          </p:cNvSpPr>
          <p:nvPr>
            <p:ph sz="half" idx="1"/>
          </p:nvPr>
        </p:nvSpPr>
        <p:spPr>
          <a:xfrm>
            <a:off x="457199" y="1397046"/>
            <a:ext cx="8074025" cy="4331208"/>
          </a:xfrm>
        </p:spPr>
        <p:txBody>
          <a:bodyPr/>
          <a:lstStyle/>
          <a:p>
            <a:pPr marL="0" indent="0">
              <a:lnSpc>
                <a:spcPct val="80000"/>
              </a:lnSpc>
              <a:spcBef>
                <a:spcPts val="1500"/>
              </a:spcBef>
              <a:buClr>
                <a:schemeClr val="tx2"/>
              </a:buClr>
              <a:buNone/>
            </a:pPr>
            <a:r>
              <a:rPr lang="en-US" altLang="en-US" sz="2200" dirty="0"/>
              <a:t>“Properly Payable” Rule: Bank may pay instrument only when authorized by drawer, and payment does not violate agreement between bank and customer.</a:t>
            </a:r>
          </a:p>
          <a:p>
            <a:pPr marL="292608" lvl="1" indent="-292608" algn="l">
              <a:lnSpc>
                <a:spcPct val="80000"/>
              </a:lnSpc>
              <a:spcBef>
                <a:spcPts val="1500"/>
              </a:spcBef>
              <a:buClr>
                <a:schemeClr val="tx2"/>
              </a:buClr>
            </a:pPr>
            <a:r>
              <a:rPr lang="en-US" altLang="en-US" sz="2200" dirty="0"/>
              <a:t>“Properly payable” check must:</a:t>
            </a:r>
          </a:p>
          <a:p>
            <a:pPr marL="292608" lvl="1" indent="-292608" algn="l">
              <a:lnSpc>
                <a:spcPct val="80000"/>
              </a:lnSpc>
              <a:spcBef>
                <a:spcPts val="1500"/>
              </a:spcBef>
              <a:buClr>
                <a:schemeClr val="tx2"/>
              </a:buClr>
            </a:pPr>
            <a:r>
              <a:rPr lang="en-US" altLang="en-US" sz="2200" dirty="0"/>
              <a:t>Have drawer’s authorized signature on check;</a:t>
            </a:r>
          </a:p>
          <a:p>
            <a:pPr marL="292608" lvl="1" indent="-292608" algn="l">
              <a:lnSpc>
                <a:spcPct val="80000"/>
              </a:lnSpc>
              <a:spcBef>
                <a:spcPts val="1500"/>
              </a:spcBef>
              <a:buClr>
                <a:schemeClr val="tx2"/>
              </a:buClr>
            </a:pPr>
            <a:r>
              <a:rPr lang="en-US" altLang="en-US" sz="2200" dirty="0"/>
              <a:t>Be paid to person entitled to enforce check;</a:t>
            </a:r>
          </a:p>
          <a:p>
            <a:pPr marL="292608" lvl="1" indent="-292608" algn="l">
              <a:lnSpc>
                <a:spcPct val="80000"/>
              </a:lnSpc>
              <a:spcBef>
                <a:spcPts val="1500"/>
              </a:spcBef>
              <a:buClr>
                <a:schemeClr val="tx2"/>
              </a:buClr>
            </a:pPr>
            <a:r>
              <a:rPr lang="en-US" altLang="en-US" sz="2200" dirty="0"/>
              <a:t>Not have been altered;</a:t>
            </a:r>
          </a:p>
          <a:p>
            <a:pPr marL="292608" lvl="1" indent="-292608" algn="l">
              <a:lnSpc>
                <a:spcPct val="80000"/>
              </a:lnSpc>
              <a:spcBef>
                <a:spcPts val="1500"/>
              </a:spcBef>
              <a:buClr>
                <a:schemeClr val="tx2"/>
              </a:buClr>
            </a:pPr>
            <a:r>
              <a:rPr lang="en-US" altLang="en-US" sz="2200" dirty="0"/>
              <a:t>Not have been completed by addition of unauthorized terms if check was incomplete;</a:t>
            </a:r>
          </a:p>
          <a:p>
            <a:pPr marL="292608" lvl="1" indent="-292608" algn="l">
              <a:lnSpc>
                <a:spcPct val="80000"/>
              </a:lnSpc>
              <a:spcBef>
                <a:spcPts val="1500"/>
              </a:spcBef>
              <a:buClr>
                <a:schemeClr val="tx2"/>
              </a:buClr>
            </a:pPr>
            <a:r>
              <a:rPr lang="en-US" altLang="en-US" sz="2200" dirty="0"/>
              <a:t>Be paid on/after date of check; and,</a:t>
            </a:r>
          </a:p>
          <a:p>
            <a:pPr marL="292608" lvl="1" indent="-292608" algn="l">
              <a:lnSpc>
                <a:spcPct val="80000"/>
              </a:lnSpc>
              <a:spcBef>
                <a:spcPts val="1500"/>
              </a:spcBef>
              <a:buClr>
                <a:schemeClr val="tx2"/>
              </a:buClr>
            </a:pPr>
            <a:r>
              <a:rPr lang="en-US" altLang="en-US" sz="2200" dirty="0"/>
              <a:t>Not be subject to stop payment from drawer.</a:t>
            </a:r>
          </a:p>
        </p:txBody>
      </p:sp>
      <p:sp>
        <p:nvSpPr>
          <p:cNvPr id="2" name="Content Placeholder 1"/>
          <p:cNvSpPr>
            <a:spLocks noGrp="1"/>
          </p:cNvSpPr>
          <p:nvPr>
            <p:ph sz="half" idx="2"/>
          </p:nvPr>
        </p:nvSpPr>
        <p:spPr>
          <a:xfrm>
            <a:off x="457198" y="5728254"/>
            <a:ext cx="7620002" cy="685800"/>
          </a:xfrm>
        </p:spPr>
        <p:txBody>
          <a:bodyPr/>
          <a:lstStyle/>
          <a:p>
            <a:pPr marL="114300" indent="0">
              <a:buNone/>
            </a:pPr>
            <a:r>
              <a:rPr lang="en-US" altLang="en-US" sz="2200" dirty="0"/>
              <a:t>Wrongful Dishonor: Bank refuses to pay properly payable check; bank incurs liability upon wrongful dishonor.</a:t>
            </a:r>
            <a:endParaRPr lang="en-IN" sz="2200" dirty="0">
              <a:ea typeface="+mn-ea"/>
            </a:endParaRPr>
          </a:p>
        </p:txBody>
      </p:sp>
      <p:sp>
        <p:nvSpPr>
          <p:cNvPr id="40963" name="Slide Number Placeholder 3">
            <a:extLst>
              <a:ext uri="{FF2B5EF4-FFF2-40B4-BE49-F238E27FC236}">
                <a16:creationId xmlns:a16="http://schemas.microsoft.com/office/drawing/2014/main" xmlns="" id="{FD0B2210-0A32-4B26-9892-4B63CD65CC6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CD0B1E1-145B-474D-A590-2EA2EAE1CAFA}" type="slidenum">
              <a:rPr lang="en-US" altLang="en-US" sz="1400">
                <a:latin typeface="+mn-lt"/>
              </a:rPr>
              <a:pPr/>
              <a:t>20</a:t>
            </a:fld>
            <a:endParaRPr lang="en-US" altLang="en-US" sz="1400" dirty="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01485DB0-AE3D-4D6B-918F-D5B899A75294}"/>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When Bank May Charge Customer’s Account </a:t>
            </a:r>
            <a:r>
              <a:rPr lang="en-US" altLang="en-US" sz="2400" dirty="0">
                <a:latin typeface="+mn-lt"/>
              </a:rPr>
              <a:t>2</a:t>
            </a:r>
          </a:p>
        </p:txBody>
      </p:sp>
      <p:sp>
        <p:nvSpPr>
          <p:cNvPr id="44035" name="Content Placeholder 3">
            <a:extLst>
              <a:ext uri="{FF2B5EF4-FFF2-40B4-BE49-F238E27FC236}">
                <a16:creationId xmlns:a16="http://schemas.microsoft.com/office/drawing/2014/main" xmlns="" id="{292297FB-ED93-48F5-9AFC-C0AF0B3246D5}"/>
              </a:ext>
            </a:extLst>
          </p:cNvPr>
          <p:cNvSpPr>
            <a:spLocks noGrp="1" noChangeArrowheads="1"/>
          </p:cNvSpPr>
          <p:nvPr>
            <p:ph idx="1"/>
          </p:nvPr>
        </p:nvSpPr>
        <p:spPr/>
        <p:txBody>
          <a:bodyPr>
            <a:normAutofit/>
          </a:bodyPr>
          <a:lstStyle/>
          <a:p>
            <a:pPr marL="291600" indent="-291600">
              <a:lnSpc>
                <a:spcPct val="80000"/>
              </a:lnSpc>
              <a:spcBef>
                <a:spcPts val="1500"/>
              </a:spcBef>
              <a:buClr>
                <a:schemeClr val="tx2"/>
              </a:buClr>
              <a:buFontTx/>
              <a:buChar char="•"/>
            </a:pPr>
            <a:r>
              <a:rPr lang="en-US" altLang="en-US" sz="2400" dirty="0"/>
              <a:t>Stop-Payment Order: Drawer orders bank to not pay check drawn on customer’s account.</a:t>
            </a:r>
          </a:p>
          <a:p>
            <a:pPr marL="291600" indent="-291600">
              <a:lnSpc>
                <a:spcPct val="80000"/>
              </a:lnSpc>
              <a:spcBef>
                <a:spcPts val="1500"/>
              </a:spcBef>
              <a:buClr>
                <a:schemeClr val="tx2"/>
              </a:buClr>
              <a:buFontTx/>
              <a:buChar char="•"/>
            </a:pPr>
            <a:r>
              <a:rPr lang="en-US" altLang="en-US" sz="2400" dirty="0"/>
              <a:t>Post-Dated Check: Customer can post-date check, but must give bank notice of post-date.</a:t>
            </a:r>
          </a:p>
          <a:p>
            <a:pPr marL="291600" indent="-291600">
              <a:lnSpc>
                <a:spcPct val="80000"/>
              </a:lnSpc>
              <a:spcBef>
                <a:spcPts val="1500"/>
              </a:spcBef>
              <a:buClr>
                <a:schemeClr val="tx2"/>
              </a:buClr>
              <a:buFontTx/>
              <a:buChar char="•"/>
            </a:pPr>
            <a:r>
              <a:rPr lang="en-US" altLang="en-US" sz="2400" dirty="0"/>
              <a:t>“Stale” Check: Check not presented to bank within six (6) months of its date.</a:t>
            </a:r>
          </a:p>
        </p:txBody>
      </p:sp>
      <p:sp>
        <p:nvSpPr>
          <p:cNvPr id="43011" name="Slide Number Placeholder 3">
            <a:extLst>
              <a:ext uri="{FF2B5EF4-FFF2-40B4-BE49-F238E27FC236}">
                <a16:creationId xmlns:a16="http://schemas.microsoft.com/office/drawing/2014/main" xmlns="" id="{2D41234A-2F93-4BF9-A62E-C075D177ADD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4E40E51-DD65-4394-A89B-A9FDB504D9F2}" type="slidenum">
              <a:rPr lang="en-US" altLang="en-US" sz="1400">
                <a:latin typeface="+mn-lt"/>
              </a:rPr>
              <a:pPr/>
              <a:t>21</a:t>
            </a:fld>
            <a:endParaRPr lang="en-US" altLang="en-US" sz="1400"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D6D68ADD-7F69-4F12-A819-F2F5F3499963}"/>
              </a:ext>
            </a:extLst>
          </p:cNvPr>
          <p:cNvSpPr>
            <a:spLocks noGrp="1" noChangeArrowheads="1"/>
          </p:cNvSpPr>
          <p:nvPr>
            <p:ph type="title"/>
          </p:nvPr>
        </p:nvSpPr>
        <p:spPr/>
        <p:txBody>
          <a:bodyPr/>
          <a:lstStyle/>
          <a:p>
            <a:pPr fontAlgn="auto">
              <a:spcAft>
                <a:spcPts val="0"/>
              </a:spcAft>
              <a:defRPr/>
            </a:pPr>
            <a:r>
              <a:rPr lang="en-US" sz="4000" dirty="0">
                <a:latin typeface="+mn-lt"/>
                <a:ea typeface="+mj-ea"/>
              </a:rPr>
              <a:t>Forgeries and Alterations</a:t>
            </a:r>
          </a:p>
        </p:txBody>
      </p:sp>
      <p:sp>
        <p:nvSpPr>
          <p:cNvPr id="46083" name="Content Placeholder 3">
            <a:extLst>
              <a:ext uri="{FF2B5EF4-FFF2-40B4-BE49-F238E27FC236}">
                <a16:creationId xmlns:a16="http://schemas.microsoft.com/office/drawing/2014/main" xmlns="" id="{013B1989-1D9A-4DF6-8D1D-A2B85CEE0649}"/>
              </a:ext>
            </a:extLst>
          </p:cNvPr>
          <p:cNvSpPr>
            <a:spLocks noGrp="1" noChangeArrowheads="1"/>
          </p:cNvSpPr>
          <p:nvPr>
            <p:ph idx="1"/>
          </p:nvPr>
        </p:nvSpPr>
        <p:spPr/>
        <p:txBody>
          <a:bodyPr/>
          <a:lstStyle/>
          <a:p>
            <a:pPr marL="291600" indent="-291600">
              <a:lnSpc>
                <a:spcPct val="90000"/>
              </a:lnSpc>
              <a:spcBef>
                <a:spcPts val="1500"/>
              </a:spcBef>
              <a:buClr>
                <a:schemeClr val="tx2"/>
              </a:buClr>
              <a:buFontTx/>
              <a:buChar char="•"/>
            </a:pPr>
            <a:r>
              <a:rPr lang="en-US" altLang="en-US" sz="2400" dirty="0"/>
              <a:t>Check Bearing Forged Signature: Generally, drawer not liable for forged check, unless drawer substantially contributed to forgery.</a:t>
            </a:r>
          </a:p>
          <a:p>
            <a:pPr marL="291600" indent="-291600">
              <a:lnSpc>
                <a:spcPct val="90000"/>
              </a:lnSpc>
              <a:spcBef>
                <a:spcPts val="1500"/>
              </a:spcBef>
              <a:buClr>
                <a:schemeClr val="tx2"/>
              </a:buClr>
              <a:buFontTx/>
              <a:buChar char="•"/>
            </a:pPr>
            <a:r>
              <a:rPr lang="en-US" altLang="en-US" sz="2400" dirty="0"/>
              <a:t>Check Bearing Forged Endorsement: Neither drawer nor drawer’s bank liable for forged endorsement.</a:t>
            </a:r>
          </a:p>
          <a:p>
            <a:pPr marL="291600" indent="-291600">
              <a:lnSpc>
                <a:spcPct val="90000"/>
              </a:lnSpc>
              <a:spcBef>
                <a:spcPts val="1500"/>
              </a:spcBef>
              <a:buClr>
                <a:schemeClr val="tx2"/>
              </a:buClr>
              <a:buFontTx/>
              <a:buChar char="•"/>
            </a:pPr>
            <a:r>
              <a:rPr lang="en-US" altLang="en-US" sz="2400" dirty="0"/>
              <a:t>Altered Check: If unauthorized change modifies obligation of party to instrument, drawer generally not liable for altered amount, unless he/she negligently contributed to alteration.</a:t>
            </a:r>
          </a:p>
        </p:txBody>
      </p:sp>
      <p:sp>
        <p:nvSpPr>
          <p:cNvPr id="45059" name="Slide Number Placeholder 3">
            <a:extLst>
              <a:ext uri="{FF2B5EF4-FFF2-40B4-BE49-F238E27FC236}">
                <a16:creationId xmlns:a16="http://schemas.microsoft.com/office/drawing/2014/main" xmlns="" id="{AF8FC55C-AC3C-4BD4-A0FE-982B769B2A5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A02087A-D9F2-4F27-9068-540341615DC0}" type="slidenum">
              <a:rPr lang="en-US" altLang="en-US" sz="1400">
                <a:latin typeface="+mn-lt"/>
              </a:rPr>
              <a:pPr/>
              <a:t>22</a:t>
            </a:fld>
            <a:endParaRPr lang="en-US" altLang="en-US" sz="140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54680333-2443-41C4-A75F-959C11EF5002}"/>
              </a:ext>
            </a:extLst>
          </p:cNvPr>
          <p:cNvSpPr>
            <a:spLocks noGrp="1" noChangeArrowheads="1"/>
          </p:cNvSpPr>
          <p:nvPr>
            <p:ph type="title"/>
          </p:nvPr>
        </p:nvSpPr>
        <p:spPr/>
        <p:txBody>
          <a:bodyPr/>
          <a:lstStyle/>
          <a:p>
            <a:pPr fontAlgn="auto">
              <a:spcAft>
                <a:spcPts val="0"/>
              </a:spcAft>
              <a:defRPr/>
            </a:pPr>
            <a:r>
              <a:rPr lang="en-US" sz="4000" dirty="0">
                <a:latin typeface="+mn-lt"/>
                <a:ea typeface="+mj-ea"/>
              </a:rPr>
              <a:t>Electronic Fund Transfer</a:t>
            </a:r>
          </a:p>
        </p:txBody>
      </p:sp>
      <p:sp>
        <p:nvSpPr>
          <p:cNvPr id="48131" name="Content Placeholder 3">
            <a:extLst>
              <a:ext uri="{FF2B5EF4-FFF2-40B4-BE49-F238E27FC236}">
                <a16:creationId xmlns:a16="http://schemas.microsoft.com/office/drawing/2014/main" xmlns="" id="{2480E735-F080-4AD6-A9CD-76CB9F02200C}"/>
              </a:ext>
            </a:extLst>
          </p:cNvPr>
          <p:cNvSpPr>
            <a:spLocks noGrp="1" noChangeArrowheads="1"/>
          </p:cNvSpPr>
          <p:nvPr>
            <p:ph idx="1"/>
          </p:nvPr>
        </p:nvSpPr>
        <p:spPr/>
        <p:txBody>
          <a:bodyPr rtlCol="0"/>
          <a:lstStyle/>
          <a:p>
            <a:pPr indent="-342900" fontAlgn="auto">
              <a:spcAft>
                <a:spcPts val="0"/>
              </a:spcAft>
              <a:buClr>
                <a:schemeClr val="tx2"/>
              </a:buClr>
              <a:defRPr/>
            </a:pPr>
            <a:r>
              <a:rPr lang="en-US" sz="2800" dirty="0">
                <a:ea typeface="+mn-ea"/>
              </a:rPr>
              <a:t>(Definition): Money transferred by electronic terminal, telephone, or computer, including debit card transactions, A</a:t>
            </a:r>
            <a:r>
              <a:rPr lang="en-US" sz="100" dirty="0">
                <a:ea typeface="+mn-ea"/>
              </a:rPr>
              <a:t> </a:t>
            </a:r>
            <a:r>
              <a:rPr lang="en-US" sz="2800" dirty="0">
                <a:ea typeface="+mn-ea"/>
              </a:rPr>
              <a:t>T</a:t>
            </a:r>
            <a:r>
              <a:rPr lang="en-US" sz="100" dirty="0">
                <a:ea typeface="+mn-ea"/>
              </a:rPr>
              <a:t> </a:t>
            </a:r>
            <a:r>
              <a:rPr lang="en-US" sz="2800" dirty="0">
                <a:ea typeface="+mn-ea"/>
              </a:rPr>
              <a:t>M transactions, and direct deposits of paychecks.</a:t>
            </a:r>
          </a:p>
        </p:txBody>
      </p:sp>
      <p:sp>
        <p:nvSpPr>
          <p:cNvPr id="47107" name="Slide Number Placeholder 3">
            <a:extLst>
              <a:ext uri="{FF2B5EF4-FFF2-40B4-BE49-F238E27FC236}">
                <a16:creationId xmlns:a16="http://schemas.microsoft.com/office/drawing/2014/main" xmlns="" id="{362E2096-C4F3-477A-9939-1AA715F117D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B6D8675-B228-401F-B081-879669C0DAE3}" type="slidenum">
              <a:rPr lang="en-US" altLang="en-US" sz="1400">
                <a:latin typeface="+mn-lt"/>
              </a:rPr>
              <a:pPr/>
              <a:t>23</a:t>
            </a:fld>
            <a:endParaRPr lang="en-US" altLang="en-US" sz="140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1DB2357A-7F83-4A45-8B2B-1680EE9EBB72}"/>
              </a:ext>
            </a:extLst>
          </p:cNvPr>
          <p:cNvSpPr>
            <a:spLocks noGrp="1" noChangeArrowheads="1"/>
          </p:cNvSpPr>
          <p:nvPr>
            <p:ph type="title"/>
          </p:nvPr>
        </p:nvSpPr>
        <p:spPr/>
        <p:txBody>
          <a:bodyPr/>
          <a:lstStyle/>
          <a:p>
            <a:pPr fontAlgn="auto">
              <a:spcAft>
                <a:spcPts val="0"/>
              </a:spcAft>
              <a:defRPr/>
            </a:pPr>
            <a:r>
              <a:rPr lang="en-US" sz="3200" dirty="0">
                <a:latin typeface="+mn-lt"/>
                <a:ea typeface="+mj-ea"/>
              </a:rPr>
              <a:t>Electronic Fund Transfers (E</a:t>
            </a:r>
            <a:r>
              <a:rPr lang="en-US" sz="100" dirty="0">
                <a:latin typeface="+mn-lt"/>
                <a:ea typeface="+mj-ea"/>
              </a:rPr>
              <a:t> </a:t>
            </a:r>
            <a:r>
              <a:rPr lang="en-US" sz="3200" dirty="0">
                <a:latin typeface="+mn-lt"/>
                <a:ea typeface="+mj-ea"/>
              </a:rPr>
              <a:t>F</a:t>
            </a:r>
            <a:r>
              <a:rPr lang="en-US" sz="100" dirty="0">
                <a:latin typeface="+mn-lt"/>
                <a:ea typeface="+mj-ea"/>
              </a:rPr>
              <a:t> </a:t>
            </a:r>
            <a:r>
              <a:rPr lang="en-US" sz="3200" dirty="0">
                <a:latin typeface="+mn-lt"/>
                <a:ea typeface="+mj-ea"/>
              </a:rPr>
              <a:t>T</a:t>
            </a:r>
            <a:r>
              <a:rPr lang="en-US" sz="100" dirty="0">
                <a:latin typeface="+mn-lt"/>
                <a:ea typeface="+mj-ea"/>
              </a:rPr>
              <a:t> </a:t>
            </a:r>
            <a:r>
              <a:rPr lang="en-US" sz="3200" dirty="0">
                <a:latin typeface="+mn-lt"/>
                <a:ea typeface="+mj-ea"/>
              </a:rPr>
              <a:t>s): Customer Rights and Responsibilities </a:t>
            </a:r>
            <a:r>
              <a:rPr lang="en-US" sz="2400" dirty="0">
                <a:latin typeface="+mn-lt"/>
                <a:ea typeface="+mj-ea"/>
              </a:rPr>
              <a:t>1</a:t>
            </a:r>
          </a:p>
        </p:txBody>
      </p:sp>
      <p:sp>
        <p:nvSpPr>
          <p:cNvPr id="50179" name="Content Placeholder 3">
            <a:extLst>
              <a:ext uri="{FF2B5EF4-FFF2-40B4-BE49-F238E27FC236}">
                <a16:creationId xmlns:a16="http://schemas.microsoft.com/office/drawing/2014/main" xmlns="" id="{EDF9F2CD-1FA5-4040-B707-7485B07DA259}"/>
              </a:ext>
            </a:extLst>
          </p:cNvPr>
          <p:cNvSpPr>
            <a:spLocks noGrp="1" noChangeArrowheads="1"/>
          </p:cNvSpPr>
          <p:nvPr>
            <p:ph idx="1"/>
          </p:nvPr>
        </p:nvSpPr>
        <p:spPr/>
        <p:txBody>
          <a:bodyPr/>
          <a:lstStyle/>
          <a:p>
            <a:pPr marL="0" indent="0">
              <a:spcBef>
                <a:spcPts val="1500"/>
              </a:spcBef>
              <a:buClr>
                <a:schemeClr val="tx2"/>
              </a:buClr>
              <a:buNone/>
            </a:pPr>
            <a:r>
              <a:rPr lang="en-US" altLang="en-US" sz="2200" dirty="0"/>
              <a:t>If customer’s A</a:t>
            </a:r>
            <a:r>
              <a:rPr lang="en-US" altLang="en-US" sz="100" dirty="0"/>
              <a:t> </a:t>
            </a:r>
            <a:r>
              <a:rPr lang="en-US" altLang="en-US" sz="2200" dirty="0"/>
              <a:t>T</a:t>
            </a:r>
            <a:r>
              <a:rPr lang="en-US" altLang="en-US" sz="100" dirty="0"/>
              <a:t> </a:t>
            </a:r>
            <a:r>
              <a:rPr lang="en-US" altLang="en-US" sz="2200" dirty="0"/>
              <a:t>M card is lost/stolen, customer must notify bank within two (2) days:</a:t>
            </a:r>
          </a:p>
          <a:p>
            <a:pPr marL="292608" lvl="1" indent="-292608" algn="l">
              <a:spcBef>
                <a:spcPts val="1500"/>
              </a:spcBef>
              <a:buClr>
                <a:schemeClr val="tx2"/>
              </a:buClr>
            </a:pPr>
            <a:r>
              <a:rPr lang="en-US" altLang="en-US" sz="2200" dirty="0"/>
              <a:t>If notification requirement met, customer only liable for first $50 stolen.</a:t>
            </a:r>
          </a:p>
          <a:p>
            <a:pPr marL="292608" lvl="1" indent="-292608" algn="l">
              <a:spcBef>
                <a:spcPts val="1500"/>
              </a:spcBef>
              <a:buClr>
                <a:schemeClr val="tx2"/>
              </a:buClr>
            </a:pPr>
            <a:r>
              <a:rPr lang="en-US" altLang="en-US" sz="2200" dirty="0"/>
              <a:t>If notification requirement not met, customer liable for up to $500 stolen.</a:t>
            </a:r>
          </a:p>
          <a:p>
            <a:pPr marL="0" indent="0">
              <a:spcBef>
                <a:spcPts val="1500"/>
              </a:spcBef>
              <a:buClr>
                <a:schemeClr val="tx2"/>
              </a:buClr>
              <a:buNone/>
            </a:pPr>
            <a:r>
              <a:rPr lang="en-US" altLang="en-US" sz="2200" dirty="0"/>
              <a:t>Bank has duty to provide monthly statements that include E</a:t>
            </a:r>
            <a:r>
              <a:rPr lang="en-US" altLang="en-US" sz="100" dirty="0"/>
              <a:t> </a:t>
            </a:r>
            <a:r>
              <a:rPr lang="en-US" altLang="en-US" sz="2200" dirty="0"/>
              <a:t>F</a:t>
            </a:r>
            <a:r>
              <a:rPr lang="en-US" altLang="en-US" sz="100" dirty="0"/>
              <a:t> </a:t>
            </a:r>
            <a:r>
              <a:rPr lang="en-US" altLang="en-US" sz="2200" dirty="0"/>
              <a:t>T</a:t>
            </a:r>
            <a:r>
              <a:rPr lang="en-US" altLang="en-US" sz="100" dirty="0"/>
              <a:t> </a:t>
            </a:r>
            <a:r>
              <a:rPr lang="en-US" altLang="en-US" sz="2200" dirty="0"/>
              <a:t>s.</a:t>
            </a:r>
          </a:p>
        </p:txBody>
      </p:sp>
      <p:sp>
        <p:nvSpPr>
          <p:cNvPr id="49155" name="Slide Number Placeholder 3">
            <a:extLst>
              <a:ext uri="{FF2B5EF4-FFF2-40B4-BE49-F238E27FC236}">
                <a16:creationId xmlns:a16="http://schemas.microsoft.com/office/drawing/2014/main" xmlns="" id="{7571DF4C-4F89-4E3F-8836-32AC448F64E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082188B-DB27-4A13-8DC8-88EA99BAD751}" type="slidenum">
              <a:rPr lang="en-US" altLang="en-US" sz="1400">
                <a:latin typeface="+mn-lt"/>
              </a:rPr>
              <a:pPr/>
              <a:t>24</a:t>
            </a:fld>
            <a:endParaRPr lang="en-US" altLang="en-US" sz="140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93E0B56E-CD3E-4261-846A-61D8BA7BD1DF}"/>
              </a:ext>
            </a:extLst>
          </p:cNvPr>
          <p:cNvSpPr>
            <a:spLocks noGrp="1" noChangeArrowheads="1"/>
          </p:cNvSpPr>
          <p:nvPr>
            <p:ph type="title"/>
          </p:nvPr>
        </p:nvSpPr>
        <p:spPr/>
        <p:txBody>
          <a:bodyPr/>
          <a:lstStyle/>
          <a:p>
            <a:pPr fontAlgn="auto">
              <a:spcAft>
                <a:spcPts val="0"/>
              </a:spcAft>
              <a:defRPr/>
            </a:pPr>
            <a:r>
              <a:rPr lang="en-US" sz="2600" dirty="0">
                <a:latin typeface="+mn-lt"/>
                <a:ea typeface="+mj-ea"/>
              </a:rPr>
              <a:t>Electronic Fund Transfers (E</a:t>
            </a:r>
            <a:r>
              <a:rPr lang="en-US" sz="100" dirty="0">
                <a:latin typeface="+mn-lt"/>
                <a:ea typeface="+mj-ea"/>
              </a:rPr>
              <a:t> </a:t>
            </a:r>
            <a:r>
              <a:rPr lang="en-US" sz="2600" dirty="0">
                <a:latin typeface="+mn-lt"/>
                <a:ea typeface="+mj-ea"/>
              </a:rPr>
              <a:t>F</a:t>
            </a:r>
            <a:r>
              <a:rPr lang="en-US" sz="100" dirty="0">
                <a:latin typeface="+mn-lt"/>
                <a:ea typeface="+mj-ea"/>
              </a:rPr>
              <a:t> </a:t>
            </a:r>
            <a:r>
              <a:rPr lang="en-US" sz="2600" dirty="0">
                <a:latin typeface="+mn-lt"/>
                <a:ea typeface="+mj-ea"/>
              </a:rPr>
              <a:t>T</a:t>
            </a:r>
            <a:r>
              <a:rPr lang="en-US" sz="100" dirty="0">
                <a:latin typeface="+mn-lt"/>
                <a:ea typeface="+mj-ea"/>
              </a:rPr>
              <a:t> </a:t>
            </a:r>
            <a:r>
              <a:rPr lang="en-US" sz="2600" dirty="0">
                <a:latin typeface="+mn-lt"/>
                <a:ea typeface="+mj-ea"/>
              </a:rPr>
              <a:t>s): Customer Rights and Responsibilities </a:t>
            </a:r>
            <a:r>
              <a:rPr lang="en-US" sz="2400" dirty="0">
                <a:latin typeface="+mn-lt"/>
                <a:ea typeface="+mj-ea"/>
              </a:rPr>
              <a:t>2</a:t>
            </a:r>
          </a:p>
        </p:txBody>
      </p:sp>
      <p:sp>
        <p:nvSpPr>
          <p:cNvPr id="52227" name="Content Placeholder 3">
            <a:extLst>
              <a:ext uri="{FF2B5EF4-FFF2-40B4-BE49-F238E27FC236}">
                <a16:creationId xmlns:a16="http://schemas.microsoft.com/office/drawing/2014/main" xmlns="" id="{EA67C718-BD17-411A-AE48-9EB59FD910AE}"/>
              </a:ext>
            </a:extLst>
          </p:cNvPr>
          <p:cNvSpPr>
            <a:spLocks noGrp="1" noChangeArrowheads="1"/>
          </p:cNvSpPr>
          <p:nvPr>
            <p:ph idx="1"/>
          </p:nvPr>
        </p:nvSpPr>
        <p:spPr/>
        <p:txBody>
          <a:bodyPr rtlCol="0"/>
          <a:lstStyle/>
          <a:p>
            <a:pPr marL="0" indent="0" fontAlgn="auto">
              <a:spcBef>
                <a:spcPts val="1500"/>
              </a:spcBef>
              <a:spcAft>
                <a:spcPts val="0"/>
              </a:spcAft>
              <a:buClr>
                <a:schemeClr val="tx2"/>
              </a:buClr>
              <a:buNone/>
              <a:defRPr/>
            </a:pPr>
            <a:r>
              <a:rPr lang="en-US" sz="2000" dirty="0">
                <a:ea typeface="+mn-ea"/>
              </a:rPr>
              <a:t>Customer has duty to examine bank statement for unauthorized E</a:t>
            </a:r>
            <a:r>
              <a:rPr lang="en-US" sz="100" dirty="0">
                <a:ea typeface="+mn-ea"/>
              </a:rPr>
              <a:t> </a:t>
            </a:r>
            <a:r>
              <a:rPr lang="en-US" sz="2000" dirty="0">
                <a:ea typeface="+mn-ea"/>
              </a:rPr>
              <a:t>F</a:t>
            </a:r>
            <a:r>
              <a:rPr lang="en-US" sz="100" dirty="0">
                <a:ea typeface="+mn-ea"/>
              </a:rPr>
              <a:t> </a:t>
            </a:r>
            <a:r>
              <a:rPr lang="en-US" sz="2000" dirty="0">
                <a:ea typeface="+mn-ea"/>
              </a:rPr>
              <a:t>T</a:t>
            </a:r>
            <a:r>
              <a:rPr lang="en-US" sz="100" dirty="0">
                <a:ea typeface="+mn-ea"/>
              </a:rPr>
              <a:t> </a:t>
            </a:r>
            <a:r>
              <a:rPr lang="en-US" sz="2000" dirty="0">
                <a:ea typeface="+mn-ea"/>
              </a:rPr>
              <a:t>s/ errors, and notify bank of any errors within sixty (60) days of receiving statement.</a:t>
            </a:r>
          </a:p>
          <a:p>
            <a:pPr marL="0" indent="0" fontAlgn="auto">
              <a:spcBef>
                <a:spcPts val="1500"/>
              </a:spcBef>
              <a:spcAft>
                <a:spcPts val="0"/>
              </a:spcAft>
              <a:buClr>
                <a:schemeClr val="tx2"/>
              </a:buClr>
              <a:buNone/>
              <a:defRPr/>
            </a:pPr>
            <a:r>
              <a:rPr lang="en-US" sz="2000" dirty="0">
                <a:ea typeface="+mn-ea"/>
              </a:rPr>
              <a:t>Bank required to provide customer with receipts for electronic transactions.</a:t>
            </a:r>
          </a:p>
          <a:p>
            <a:pPr marL="0" indent="0" fontAlgn="auto">
              <a:spcBef>
                <a:spcPts val="1500"/>
              </a:spcBef>
              <a:spcAft>
                <a:spcPts val="0"/>
              </a:spcAft>
              <a:buClr>
                <a:schemeClr val="tx2"/>
              </a:buClr>
              <a:buNone/>
              <a:defRPr/>
            </a:pPr>
            <a:r>
              <a:rPr lang="en-US" sz="2000" dirty="0">
                <a:ea typeface="+mn-ea"/>
              </a:rPr>
              <a:t>Bank must notify customer that preauthorized payments may be stopped; however, customer must stop payment by notifying bank up to three (3) days before preauthorized payment scheduled.</a:t>
            </a:r>
          </a:p>
          <a:p>
            <a:pPr marL="342900" lvl="1" indent="-342900" algn="l" fontAlgn="auto">
              <a:spcBef>
                <a:spcPts val="1500"/>
              </a:spcBef>
              <a:spcAft>
                <a:spcPts val="0"/>
              </a:spcAft>
              <a:buClr>
                <a:schemeClr val="tx2"/>
              </a:buClr>
              <a:defRPr/>
            </a:pPr>
            <a:r>
              <a:rPr lang="en-US" dirty="0">
                <a:ea typeface="+mn-ea"/>
              </a:rPr>
              <a:t>Customer cannot order stop payment on an E</a:t>
            </a:r>
            <a:r>
              <a:rPr lang="en-US" sz="100" dirty="0">
                <a:ea typeface="+mn-ea"/>
              </a:rPr>
              <a:t> </a:t>
            </a:r>
            <a:r>
              <a:rPr lang="en-US" dirty="0">
                <a:ea typeface="+mn-ea"/>
              </a:rPr>
              <a:t>F</a:t>
            </a:r>
            <a:r>
              <a:rPr lang="en-US" sz="100" dirty="0">
                <a:ea typeface="+mn-ea"/>
              </a:rPr>
              <a:t> </a:t>
            </a:r>
            <a:r>
              <a:rPr lang="en-US" dirty="0">
                <a:ea typeface="+mn-ea"/>
              </a:rPr>
              <a:t>T, since it occurs instantaneously.</a:t>
            </a:r>
          </a:p>
        </p:txBody>
      </p:sp>
      <p:sp>
        <p:nvSpPr>
          <p:cNvPr id="51203" name="Slide Number Placeholder 3">
            <a:extLst>
              <a:ext uri="{FF2B5EF4-FFF2-40B4-BE49-F238E27FC236}">
                <a16:creationId xmlns:a16="http://schemas.microsoft.com/office/drawing/2014/main" xmlns="" id="{0F6051A2-E1CC-4076-9A57-6620784A86B0}"/>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718AF0A-73C3-431B-8424-AD3FC9B25097}" type="slidenum">
              <a:rPr lang="en-US" altLang="en-US" sz="1400">
                <a:latin typeface="+mn-lt"/>
              </a:rPr>
              <a:pPr/>
              <a:t>25</a:t>
            </a:fld>
            <a:endParaRPr lang="en-US" altLang="en-US" sz="1400"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xmlns="" id="{C4859B6C-309B-4725-B334-E25AAF512E2B}"/>
              </a:ext>
            </a:extLst>
          </p:cNvPr>
          <p:cNvSpPr>
            <a:spLocks noGrp="1" noChangeArrowheads="1"/>
          </p:cNvSpPr>
          <p:nvPr>
            <p:ph type="title"/>
          </p:nvPr>
        </p:nvSpPr>
        <p:spPr/>
        <p:txBody>
          <a:bodyPr/>
          <a:lstStyle/>
          <a:p>
            <a:pPr fontAlgn="auto">
              <a:spcAft>
                <a:spcPts val="0"/>
              </a:spcAft>
              <a:defRPr/>
            </a:pPr>
            <a:r>
              <a:rPr lang="en-US" sz="4000" dirty="0">
                <a:latin typeface="+mn-lt"/>
                <a:ea typeface="+mj-ea"/>
              </a:rPr>
              <a:t>Unauthorized Electronic Transfer</a:t>
            </a:r>
          </a:p>
        </p:txBody>
      </p:sp>
      <p:sp>
        <p:nvSpPr>
          <p:cNvPr id="54275" name="Content Placeholder 3">
            <a:extLst>
              <a:ext uri="{FF2B5EF4-FFF2-40B4-BE49-F238E27FC236}">
                <a16:creationId xmlns:a16="http://schemas.microsoft.com/office/drawing/2014/main" xmlns="" id="{5901B426-0595-47FD-81AA-E79AD0B26DFA}"/>
              </a:ext>
            </a:extLst>
          </p:cNvPr>
          <p:cNvSpPr>
            <a:spLocks noGrp="1" noChangeArrowheads="1"/>
          </p:cNvSpPr>
          <p:nvPr>
            <p:ph idx="1"/>
          </p:nvPr>
        </p:nvSpPr>
        <p:spPr/>
        <p:txBody>
          <a:bodyPr/>
          <a:lstStyle/>
          <a:p>
            <a:pPr marL="0" indent="0">
              <a:spcBef>
                <a:spcPts val="1500"/>
              </a:spcBef>
              <a:buClr>
                <a:schemeClr val="tx2"/>
              </a:buClr>
              <a:buNone/>
            </a:pPr>
            <a:r>
              <a:rPr lang="en-US" altLang="en-US" sz="2400" dirty="0"/>
              <a:t>Under Electronic Fund Transfer Act (E</a:t>
            </a:r>
            <a:r>
              <a:rPr lang="en-US" altLang="en-US" sz="100" dirty="0"/>
              <a:t> </a:t>
            </a:r>
            <a:r>
              <a:rPr lang="en-US" altLang="en-US" sz="2400" dirty="0"/>
              <a:t>F</a:t>
            </a:r>
            <a:r>
              <a:rPr lang="en-US" altLang="en-US" sz="100" dirty="0"/>
              <a:t> </a:t>
            </a:r>
            <a:r>
              <a:rPr lang="en-US" altLang="en-US" sz="2400" dirty="0"/>
              <a:t>T</a:t>
            </a:r>
            <a:r>
              <a:rPr lang="en-US" altLang="en-US" sz="100" dirty="0"/>
              <a:t> </a:t>
            </a:r>
            <a:r>
              <a:rPr lang="en-US" altLang="en-US" sz="2400" dirty="0"/>
              <a:t>A), unauthorized electronic transfer is a federal felony punishable through criminal sanctions (e.g., $10,000 fine/10 year prison sentence).</a:t>
            </a:r>
          </a:p>
          <a:p>
            <a:pPr marL="0" indent="0">
              <a:spcBef>
                <a:spcPts val="1500"/>
              </a:spcBef>
              <a:buClr>
                <a:schemeClr val="tx2"/>
              </a:buClr>
              <a:buNone/>
            </a:pPr>
            <a:r>
              <a:rPr lang="en-US" altLang="en-US" sz="2400" dirty="0"/>
              <a:t>Electronic transfer “unauthorized” if:</a:t>
            </a:r>
          </a:p>
          <a:p>
            <a:pPr marL="292608" lvl="1" indent="-292608" algn="l">
              <a:spcBef>
                <a:spcPts val="1500"/>
              </a:spcBef>
              <a:buClr>
                <a:schemeClr val="tx2"/>
              </a:buClr>
            </a:pPr>
            <a:r>
              <a:rPr lang="en-US" altLang="en-US" sz="2400" dirty="0"/>
              <a:t>Initiated by person with no authority to transfer;</a:t>
            </a:r>
          </a:p>
          <a:p>
            <a:pPr marL="292608" lvl="1" indent="-292608" algn="l">
              <a:spcBef>
                <a:spcPts val="1500"/>
              </a:spcBef>
              <a:buClr>
                <a:schemeClr val="tx2"/>
              </a:buClr>
            </a:pPr>
            <a:r>
              <a:rPr lang="en-US" altLang="en-US" sz="2400" dirty="0"/>
              <a:t>Customer receives no benefit from transfer; and,</a:t>
            </a:r>
          </a:p>
          <a:p>
            <a:pPr marL="292608" lvl="1" indent="-292608" algn="l">
              <a:spcBef>
                <a:spcPts val="1500"/>
              </a:spcBef>
              <a:buClr>
                <a:schemeClr val="tx2"/>
              </a:buClr>
            </a:pPr>
            <a:r>
              <a:rPr lang="en-US" altLang="en-US" sz="2400" dirty="0"/>
              <a:t>Customer did not give his/her personal identification number to unauthorized party.</a:t>
            </a:r>
          </a:p>
        </p:txBody>
      </p:sp>
      <p:sp>
        <p:nvSpPr>
          <p:cNvPr id="53251" name="Slide Number Placeholder 3">
            <a:extLst>
              <a:ext uri="{FF2B5EF4-FFF2-40B4-BE49-F238E27FC236}">
                <a16:creationId xmlns:a16="http://schemas.microsoft.com/office/drawing/2014/main" xmlns="" id="{FF906A1F-B93E-4F5F-A668-BAB6810AD23A}"/>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0E1363-CC65-4393-B9F4-BDF7FD328310}" type="slidenum">
              <a:rPr lang="en-US" altLang="en-US" sz="1400">
                <a:latin typeface="+mn-lt"/>
              </a:rPr>
              <a:pPr/>
              <a:t>26</a:t>
            </a:fld>
            <a:endParaRPr lang="en-US" altLang="en-US" sz="140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xmlns="" id="{C6E04DCF-847D-45E3-AB3D-0FEFAF6E6BE9}"/>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E-Money and Online Banking</a:t>
            </a:r>
          </a:p>
        </p:txBody>
      </p:sp>
      <p:sp>
        <p:nvSpPr>
          <p:cNvPr id="56323" name="Content Placeholder 3">
            <a:extLst>
              <a:ext uri="{FF2B5EF4-FFF2-40B4-BE49-F238E27FC236}">
                <a16:creationId xmlns:a16="http://schemas.microsoft.com/office/drawing/2014/main" xmlns="" id="{8A406FC0-26BD-48D4-86C2-56C99FF21C54}"/>
              </a:ext>
            </a:extLst>
          </p:cNvPr>
          <p:cNvSpPr>
            <a:spLocks noGrp="1" noChangeArrowheads="1"/>
          </p:cNvSpPr>
          <p:nvPr>
            <p:ph idx="1"/>
          </p:nvPr>
        </p:nvSpPr>
        <p:spPr/>
        <p:txBody>
          <a:bodyPr/>
          <a:lstStyle/>
          <a:p>
            <a:pPr marL="0" indent="0">
              <a:lnSpc>
                <a:spcPct val="90000"/>
              </a:lnSpc>
              <a:spcBef>
                <a:spcPts val="1500"/>
              </a:spcBef>
              <a:buClr>
                <a:schemeClr val="tx2"/>
              </a:buClr>
              <a:buNone/>
            </a:pPr>
            <a:r>
              <a:rPr lang="en-US" altLang="en-US" sz="2000" dirty="0"/>
              <a:t>“Digital Cash”: Money stored electronically (microchips, magnetic strips, other computer media).</a:t>
            </a:r>
          </a:p>
          <a:p>
            <a:pPr marL="0" indent="0">
              <a:lnSpc>
                <a:spcPct val="90000"/>
              </a:lnSpc>
              <a:spcBef>
                <a:spcPts val="1500"/>
              </a:spcBef>
              <a:buClr>
                <a:schemeClr val="tx2"/>
              </a:buClr>
              <a:buNone/>
            </a:pPr>
            <a:r>
              <a:rPr lang="en-US" altLang="en-US" sz="2000" dirty="0"/>
              <a:t>“Stored-Value” Cards: Plastic cards with magnetic strips (similar to those on credit </a:t>
            </a:r>
            <a:r>
              <a:rPr lang="en-US" altLang="en-US" sz="2000" dirty="0" smtClean="0"/>
              <a:t>cards/A</a:t>
            </a:r>
            <a:r>
              <a:rPr lang="en-US" altLang="en-US" sz="100" dirty="0" smtClean="0"/>
              <a:t> </a:t>
            </a:r>
            <a:r>
              <a:rPr lang="en-US" altLang="en-US" sz="2000" dirty="0" smtClean="0"/>
              <a:t>T</a:t>
            </a:r>
            <a:r>
              <a:rPr lang="en-US" altLang="en-US" sz="100" dirty="0" smtClean="0"/>
              <a:t> </a:t>
            </a:r>
            <a:r>
              <a:rPr lang="en-US" altLang="en-US" sz="2000" dirty="0" smtClean="0"/>
              <a:t>M </a:t>
            </a:r>
            <a:r>
              <a:rPr lang="en-US" altLang="en-US" sz="2000" dirty="0"/>
              <a:t>cards) containing data regarding card value.</a:t>
            </a:r>
          </a:p>
          <a:p>
            <a:pPr marL="0" indent="0">
              <a:lnSpc>
                <a:spcPct val="90000"/>
              </a:lnSpc>
              <a:spcBef>
                <a:spcPts val="1500"/>
              </a:spcBef>
              <a:buClr>
                <a:schemeClr val="tx2"/>
              </a:buClr>
              <a:buNone/>
            </a:pPr>
            <a:r>
              <a:rPr lang="en-US" altLang="en-US" sz="2000" dirty="0"/>
              <a:t>Examples of online banking services:</a:t>
            </a:r>
          </a:p>
          <a:p>
            <a:pPr marL="342900" lvl="1" indent="-342900" algn="l">
              <a:lnSpc>
                <a:spcPct val="90000"/>
              </a:lnSpc>
              <a:buClr>
                <a:schemeClr val="tx2"/>
              </a:buClr>
            </a:pPr>
            <a:r>
              <a:rPr lang="en-US" altLang="en-US" dirty="0"/>
              <a:t>Bill consolidation and payment.</a:t>
            </a:r>
          </a:p>
          <a:p>
            <a:pPr marL="342900" lvl="1" indent="-342900" algn="l">
              <a:lnSpc>
                <a:spcPct val="90000"/>
              </a:lnSpc>
              <a:buClr>
                <a:schemeClr val="tx2"/>
              </a:buClr>
            </a:pPr>
            <a:r>
              <a:rPr lang="en-US" altLang="en-US" dirty="0"/>
              <a:t>Transferring funds from one account to another.</a:t>
            </a:r>
          </a:p>
          <a:p>
            <a:pPr marL="342900" lvl="1" indent="-342900" algn="l">
              <a:lnSpc>
                <a:spcPct val="90000"/>
              </a:lnSpc>
              <a:buClr>
                <a:schemeClr val="tx2"/>
              </a:buClr>
            </a:pPr>
            <a:r>
              <a:rPr lang="en-US" altLang="en-US" dirty="0"/>
              <a:t>Loan applications (borrower’s appearance at bank to sign loan typically required to finalize loan).</a:t>
            </a:r>
          </a:p>
        </p:txBody>
      </p:sp>
      <p:sp>
        <p:nvSpPr>
          <p:cNvPr id="55299" name="Slide Number Placeholder 3">
            <a:extLst>
              <a:ext uri="{FF2B5EF4-FFF2-40B4-BE49-F238E27FC236}">
                <a16:creationId xmlns:a16="http://schemas.microsoft.com/office/drawing/2014/main" xmlns="" id="{B722B3E1-FD0B-45A1-9C4C-C2724CF65D2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48EC82-F34E-4FE9-913C-4B5E6E6760A8}" type="slidenum">
              <a:rPr lang="en-US" altLang="en-US" sz="1400">
                <a:latin typeface="+mn-lt"/>
              </a:rPr>
              <a:pPr/>
              <a:t>27</a:t>
            </a:fld>
            <a:endParaRPr lang="en-US" altLang="en-US" sz="1400" dirty="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205A6F8D-A26B-4FBB-B4C0-BF151F032CEC}"/>
              </a:ext>
            </a:extLst>
          </p:cNvPr>
          <p:cNvSpPr>
            <a:spLocks noGrp="1" noChangeArrowheads="1"/>
          </p:cNvSpPr>
          <p:nvPr>
            <p:ph type="title"/>
          </p:nvPr>
        </p:nvSpPr>
        <p:spPr/>
        <p:txBody>
          <a:bodyPr/>
          <a:lstStyle/>
          <a:p>
            <a:pPr fontAlgn="auto">
              <a:spcAft>
                <a:spcPts val="0"/>
              </a:spcAft>
              <a:defRPr/>
            </a:pPr>
            <a:r>
              <a:rPr lang="en-US" sz="3200" dirty="0">
                <a:latin typeface="+mn-lt"/>
                <a:ea typeface="+mj-ea"/>
              </a:rPr>
              <a:t>Question for Discussion </a:t>
            </a:r>
            <a:r>
              <a:rPr lang="en-US" sz="2400" dirty="0">
                <a:latin typeface="+mn-lt"/>
                <a:ea typeface="+mj-ea"/>
              </a:rPr>
              <a:t>1</a:t>
            </a:r>
          </a:p>
        </p:txBody>
      </p:sp>
      <p:sp>
        <p:nvSpPr>
          <p:cNvPr id="57346" name="Content Placeholder 2">
            <a:extLst>
              <a:ext uri="{FF2B5EF4-FFF2-40B4-BE49-F238E27FC236}">
                <a16:creationId xmlns:a16="http://schemas.microsoft.com/office/drawing/2014/main" xmlns="" id="{75A2DB41-CCE7-4D98-86C3-A152933A8AF3}"/>
              </a:ext>
            </a:extLst>
          </p:cNvPr>
          <p:cNvSpPr>
            <a:spLocks noGrp="1" noChangeArrowheads="1"/>
          </p:cNvSpPr>
          <p:nvPr>
            <p:ph idx="1"/>
          </p:nvPr>
        </p:nvSpPr>
        <p:spPr/>
        <p:txBody>
          <a:bodyPr/>
          <a:lstStyle/>
          <a:p>
            <a:pPr marL="291600" indent="-291600" fontAlgn="auto">
              <a:lnSpc>
                <a:spcPct val="80000"/>
              </a:lnSpc>
              <a:spcBef>
                <a:spcPts val="1000"/>
              </a:spcBef>
              <a:spcAft>
                <a:spcPts val="0"/>
              </a:spcAft>
              <a:buClr>
                <a:schemeClr val="tx2"/>
              </a:buClr>
              <a:defRPr/>
            </a:pPr>
            <a:r>
              <a:rPr lang="en-US" altLang="en-US" sz="2600" dirty="0">
                <a:ea typeface="+mn-ea"/>
              </a:rPr>
              <a:t>Diane writes a check payable to Pat, but before Pat can endorse and deposit the check it is stolen by Terry who then signs Pat</a:t>
            </a:r>
            <a:r>
              <a:rPr lang="en-IN" altLang="en-US" sz="2600" dirty="0">
                <a:ea typeface="+mn-ea"/>
              </a:rPr>
              <a:t>’</a:t>
            </a:r>
            <a:r>
              <a:rPr lang="en-US" altLang="ja-JP" sz="2600" dirty="0">
                <a:ea typeface="+mn-ea"/>
              </a:rPr>
              <a:t>s name on the back of the check and then deposits it in his account. Is the bank a </a:t>
            </a:r>
            <a:r>
              <a:rPr lang="en-IN" altLang="ja-JP" sz="2600" dirty="0">
                <a:ea typeface="+mn-ea"/>
              </a:rPr>
              <a:t>“</a:t>
            </a:r>
            <a:r>
              <a:rPr lang="en-US" altLang="ja-JP" sz="2600" dirty="0">
                <a:ea typeface="+mn-ea"/>
              </a:rPr>
              <a:t>holder</a:t>
            </a:r>
            <a:r>
              <a:rPr lang="en-IN" altLang="ja-JP" sz="2600" dirty="0">
                <a:ea typeface="+mn-ea"/>
              </a:rPr>
              <a:t>”</a:t>
            </a:r>
            <a:r>
              <a:rPr lang="en-US" altLang="ja-JP" sz="2600" dirty="0">
                <a:ea typeface="+mn-ea"/>
              </a:rPr>
              <a:t> of the check? Explain.</a:t>
            </a:r>
            <a:endParaRPr lang="en-US" altLang="en-US" sz="2600" dirty="0">
              <a:ea typeface="+mn-ea"/>
            </a:endParaRPr>
          </a:p>
        </p:txBody>
      </p:sp>
      <p:sp>
        <p:nvSpPr>
          <p:cNvPr id="57347" name="Slide Number Placeholder 3">
            <a:extLst>
              <a:ext uri="{FF2B5EF4-FFF2-40B4-BE49-F238E27FC236}">
                <a16:creationId xmlns:a16="http://schemas.microsoft.com/office/drawing/2014/main" xmlns="" id="{04C88D0D-F09B-4F00-8BDB-A1331ABA7A6B}"/>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6E9FE04-BB79-42A5-B559-4EDECE57EC91}" type="slidenum">
              <a:rPr lang="en-US" altLang="en-US" sz="1400">
                <a:latin typeface="+mn-lt"/>
              </a:rPr>
              <a:pPr/>
              <a:t>28</a:t>
            </a:fld>
            <a:endParaRPr lang="en-US" altLang="en-US" sz="1800" dirty="0">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xmlns="" id="{9DB03F4F-826A-4EF5-A84B-1AC2C24D6929}"/>
              </a:ext>
            </a:extLst>
          </p:cNvPr>
          <p:cNvSpPr>
            <a:spLocks noGrp="1" noChangeArrowheads="1"/>
          </p:cNvSpPr>
          <p:nvPr>
            <p:ph type="title"/>
          </p:nvPr>
        </p:nvSpPr>
        <p:spPr/>
        <p:txBody>
          <a:bodyPr/>
          <a:lstStyle/>
          <a:p>
            <a:pPr fontAlgn="auto">
              <a:spcAft>
                <a:spcPts val="0"/>
              </a:spcAft>
              <a:defRPr/>
            </a:pPr>
            <a:r>
              <a:rPr lang="en-US" sz="3200" dirty="0">
                <a:latin typeface="+mn-lt"/>
                <a:ea typeface="+mj-ea"/>
              </a:rPr>
              <a:t>Question for Discussion </a:t>
            </a:r>
            <a:r>
              <a:rPr lang="en-US" sz="2400" dirty="0">
                <a:latin typeface="+mn-lt"/>
                <a:ea typeface="+mj-ea"/>
              </a:rPr>
              <a:t>2</a:t>
            </a:r>
          </a:p>
        </p:txBody>
      </p:sp>
      <p:sp>
        <p:nvSpPr>
          <p:cNvPr id="58370" name="Content Placeholder 2">
            <a:extLst>
              <a:ext uri="{FF2B5EF4-FFF2-40B4-BE49-F238E27FC236}">
                <a16:creationId xmlns:a16="http://schemas.microsoft.com/office/drawing/2014/main" xmlns="" id="{2F7F01D0-8DA0-4B95-A419-D08FE1D3CE38}"/>
              </a:ext>
            </a:extLst>
          </p:cNvPr>
          <p:cNvSpPr>
            <a:spLocks noGrp="1" noChangeArrowheads="1"/>
          </p:cNvSpPr>
          <p:nvPr>
            <p:ph idx="1"/>
          </p:nvPr>
        </p:nvSpPr>
        <p:spPr/>
        <p:txBody>
          <a:bodyPr/>
          <a:lstStyle/>
          <a:p>
            <a:pPr marL="291600" indent="-291600" fontAlgn="auto">
              <a:lnSpc>
                <a:spcPct val="80000"/>
              </a:lnSpc>
              <a:spcBef>
                <a:spcPts val="1000"/>
              </a:spcBef>
              <a:spcAft>
                <a:spcPts val="0"/>
              </a:spcAft>
              <a:buClr>
                <a:schemeClr val="tx2"/>
              </a:buClr>
              <a:defRPr/>
            </a:pPr>
            <a:r>
              <a:rPr lang="en-US" altLang="en-US" sz="2600" dirty="0">
                <a:ea typeface="+mn-ea"/>
              </a:rPr>
              <a:t>Dan writes a check payable to the order of Pat. He signs his name on the back of the instrument, but before he can deposit the check he drops it on the ground and the wind blows it away. Frank finds the check and deposits it in his own account at First Bank. Is First Bank a </a:t>
            </a:r>
            <a:r>
              <a:rPr lang="en-IN" altLang="en-US" sz="2600" dirty="0">
                <a:ea typeface="+mn-ea"/>
              </a:rPr>
              <a:t>”</a:t>
            </a:r>
            <a:r>
              <a:rPr lang="en-US" altLang="ja-JP" sz="2600" dirty="0">
                <a:ea typeface="+mn-ea"/>
              </a:rPr>
              <a:t>holder</a:t>
            </a:r>
            <a:r>
              <a:rPr lang="en-IN" altLang="ja-JP" sz="2600" dirty="0">
                <a:ea typeface="+mn-ea"/>
              </a:rPr>
              <a:t>”</a:t>
            </a:r>
            <a:r>
              <a:rPr lang="en-US" altLang="ja-JP" sz="2600" dirty="0">
                <a:ea typeface="+mn-ea"/>
              </a:rPr>
              <a:t>? Explain.</a:t>
            </a:r>
            <a:endParaRPr lang="en-US" altLang="en-US" sz="2600" dirty="0">
              <a:ea typeface="+mn-ea"/>
            </a:endParaRPr>
          </a:p>
        </p:txBody>
      </p:sp>
      <p:sp>
        <p:nvSpPr>
          <p:cNvPr id="58371" name="Slide Number Placeholder 3">
            <a:extLst>
              <a:ext uri="{FF2B5EF4-FFF2-40B4-BE49-F238E27FC236}">
                <a16:creationId xmlns:a16="http://schemas.microsoft.com/office/drawing/2014/main" xmlns="" id="{8BD6856F-04AC-4ADE-8A60-ECDE4D1F8CD0}"/>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D85E70B-EA3B-4736-865C-23C7AF3C920F}" type="slidenum">
              <a:rPr lang="en-US" altLang="en-US" sz="1400">
                <a:latin typeface="+mn-lt"/>
              </a:rPr>
              <a:pPr/>
              <a:t>29</a:t>
            </a:fld>
            <a:endParaRPr lang="en-US" altLang="en-US" sz="18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CE9A642E-76A2-4F6D-8B62-E39B4C65BA66}"/>
              </a:ext>
            </a:extLst>
          </p:cNvPr>
          <p:cNvSpPr>
            <a:spLocks noGrp="1" noChangeArrowheads="1"/>
          </p:cNvSpPr>
          <p:nvPr>
            <p:ph type="title"/>
          </p:nvPr>
        </p:nvSpPr>
        <p:spPr/>
        <p:txBody>
          <a:bodyPr/>
          <a:lstStyle/>
          <a:p>
            <a:pPr fontAlgn="auto">
              <a:spcAft>
                <a:spcPts val="0"/>
              </a:spcAft>
              <a:defRPr/>
            </a:pPr>
            <a:r>
              <a:rPr lang="en-US" sz="3800">
                <a:latin typeface="+mn-lt"/>
                <a:ea typeface="+mj-ea"/>
              </a:rPr>
              <a:t>Types of Negotiable Instruments</a:t>
            </a:r>
            <a:endParaRPr lang="en-US" sz="3800" dirty="0">
              <a:latin typeface="+mn-lt"/>
              <a:ea typeface="+mj-ea"/>
            </a:endParaRPr>
          </a:p>
        </p:txBody>
      </p:sp>
      <p:sp>
        <p:nvSpPr>
          <p:cNvPr id="7171" name="Content Placeholder 3">
            <a:extLst>
              <a:ext uri="{FF2B5EF4-FFF2-40B4-BE49-F238E27FC236}">
                <a16:creationId xmlns:a16="http://schemas.microsoft.com/office/drawing/2014/main" xmlns="" id="{16B376B5-F5F2-4ED3-9831-8044F6468B9D}"/>
              </a:ext>
            </a:extLst>
          </p:cNvPr>
          <p:cNvSpPr>
            <a:spLocks noGrp="1" noChangeArrowheads="1"/>
          </p:cNvSpPr>
          <p:nvPr>
            <p:ph sz="half" idx="1"/>
          </p:nvPr>
        </p:nvSpPr>
        <p:spPr>
          <a:xfrm>
            <a:off x="457200" y="1536192"/>
            <a:ext cx="7391400" cy="1085088"/>
          </a:xfrm>
        </p:spPr>
        <p:txBody>
          <a:bodyPr rtlCol="0">
            <a:normAutofit lnSpcReduction="10000"/>
          </a:bodyPr>
          <a:lstStyle/>
          <a:p>
            <a:pPr marL="0" indent="0" fontAlgn="auto">
              <a:spcAft>
                <a:spcPts val="0"/>
              </a:spcAft>
              <a:buClr>
                <a:schemeClr val="tx2"/>
              </a:buClr>
              <a:buNone/>
              <a:defRPr/>
            </a:pPr>
            <a:r>
              <a:rPr lang="en-US" sz="2800" dirty="0">
                <a:ea typeface="+mn-ea"/>
              </a:rPr>
              <a:t>Note: Promise by maker to pay a payee.</a:t>
            </a:r>
          </a:p>
          <a:p>
            <a:pPr marL="457200" lvl="1" indent="-457200" algn="l" fontAlgn="auto">
              <a:spcBef>
                <a:spcPts val="1500"/>
              </a:spcBef>
              <a:spcAft>
                <a:spcPts val="0"/>
              </a:spcAft>
              <a:buClr>
                <a:schemeClr val="tx2"/>
              </a:buClr>
              <a:defRPr/>
            </a:pPr>
            <a:r>
              <a:rPr lang="en-US" sz="2800" dirty="0">
                <a:ea typeface="+mn-ea"/>
              </a:rPr>
              <a:t>Example: Certificate of Deposit.</a:t>
            </a:r>
          </a:p>
        </p:txBody>
      </p:sp>
      <p:sp>
        <p:nvSpPr>
          <p:cNvPr id="9" name="Content Placeholder 8"/>
          <p:cNvSpPr>
            <a:spLocks noGrp="1"/>
          </p:cNvSpPr>
          <p:nvPr>
            <p:ph sz="half" idx="2"/>
          </p:nvPr>
        </p:nvSpPr>
        <p:spPr>
          <a:xfrm>
            <a:off x="457200" y="2743200"/>
            <a:ext cx="7620000" cy="1219200"/>
          </a:xfrm>
        </p:spPr>
        <p:txBody>
          <a:bodyPr>
            <a:normAutofit lnSpcReduction="10000"/>
          </a:bodyPr>
          <a:lstStyle/>
          <a:p>
            <a:pPr marL="0" indent="0" fontAlgn="auto">
              <a:spcAft>
                <a:spcPts val="0"/>
              </a:spcAft>
              <a:buClr>
                <a:schemeClr val="tx2"/>
              </a:buClr>
              <a:buNone/>
              <a:defRPr/>
            </a:pPr>
            <a:r>
              <a:rPr lang="en-US" dirty="0"/>
              <a:t>Draft: Order by drawer to a drawee to pay a payee.</a:t>
            </a:r>
          </a:p>
          <a:p>
            <a:pPr marL="457200" lvl="1" indent="-457200">
              <a:spcBef>
                <a:spcPts val="1500"/>
              </a:spcBef>
              <a:buClr>
                <a:schemeClr val="tx2"/>
              </a:buClr>
              <a:defRPr/>
            </a:pPr>
            <a:r>
              <a:rPr lang="en-US" sz="2800" dirty="0"/>
              <a:t>Example: Check.</a:t>
            </a:r>
          </a:p>
        </p:txBody>
      </p:sp>
      <p:sp>
        <p:nvSpPr>
          <p:cNvPr id="6147" name="Slide Number Placeholder 3">
            <a:extLst>
              <a:ext uri="{FF2B5EF4-FFF2-40B4-BE49-F238E27FC236}">
                <a16:creationId xmlns:a16="http://schemas.microsoft.com/office/drawing/2014/main" xmlns="" id="{92EBC67C-BA29-4E08-94D9-C39FAE8EAD7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B31B6E1-2639-4F52-A17F-526354EAC7F2}" type="slidenum">
              <a:rPr lang="en-US" altLang="en-US" sz="1400" smtClean="0">
                <a:latin typeface="+mn-lt"/>
              </a:rPr>
              <a:pPr/>
              <a:t>3</a:t>
            </a:fld>
            <a:endParaRPr lang="en-US" altLang="en-US" sz="140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xmlns="" id="{869B36BA-C2B3-4540-8F05-F1EC4D8C9FE0}"/>
              </a:ext>
            </a:extLst>
          </p:cNvPr>
          <p:cNvSpPr>
            <a:spLocks noGrp="1" noChangeArrowheads="1"/>
          </p:cNvSpPr>
          <p:nvPr>
            <p:ph type="title"/>
          </p:nvPr>
        </p:nvSpPr>
        <p:spPr/>
        <p:txBody>
          <a:bodyPr/>
          <a:lstStyle/>
          <a:p>
            <a:pPr fontAlgn="auto">
              <a:spcAft>
                <a:spcPts val="0"/>
              </a:spcAft>
              <a:defRPr/>
            </a:pPr>
            <a:r>
              <a:rPr lang="en-US" sz="3200" dirty="0">
                <a:latin typeface="+mn-lt"/>
                <a:ea typeface="+mj-ea"/>
              </a:rPr>
              <a:t>Question for Discussion </a:t>
            </a:r>
            <a:r>
              <a:rPr lang="en-US" sz="2400" dirty="0">
                <a:latin typeface="+mn-lt"/>
                <a:ea typeface="+mj-ea"/>
              </a:rPr>
              <a:t>3</a:t>
            </a:r>
          </a:p>
        </p:txBody>
      </p:sp>
      <p:sp>
        <p:nvSpPr>
          <p:cNvPr id="59394" name="Content Placeholder 2">
            <a:extLst>
              <a:ext uri="{FF2B5EF4-FFF2-40B4-BE49-F238E27FC236}">
                <a16:creationId xmlns:a16="http://schemas.microsoft.com/office/drawing/2014/main" xmlns="" id="{0ACE6A0D-63B5-4A1C-B357-B2FD34D0DEA5}"/>
              </a:ext>
            </a:extLst>
          </p:cNvPr>
          <p:cNvSpPr>
            <a:spLocks noGrp="1" noChangeArrowheads="1"/>
          </p:cNvSpPr>
          <p:nvPr>
            <p:ph idx="1"/>
          </p:nvPr>
        </p:nvSpPr>
        <p:spPr/>
        <p:txBody>
          <a:bodyPr/>
          <a:lstStyle/>
          <a:p>
            <a:pPr marL="291600" indent="-291600" fontAlgn="auto">
              <a:lnSpc>
                <a:spcPct val="80000"/>
              </a:lnSpc>
              <a:spcBef>
                <a:spcPts val="1000"/>
              </a:spcBef>
              <a:spcAft>
                <a:spcPts val="0"/>
              </a:spcAft>
              <a:buClr>
                <a:schemeClr val="tx2"/>
              </a:buClr>
              <a:defRPr/>
            </a:pPr>
            <a:r>
              <a:rPr lang="en-US" altLang="en-US" sz="2600" dirty="0">
                <a:ea typeface="+mn-ea"/>
              </a:rPr>
              <a:t>Bill’</a:t>
            </a:r>
            <a:r>
              <a:rPr lang="en-US" altLang="ja-JP" sz="2600" dirty="0">
                <a:ea typeface="+mn-ea"/>
              </a:rPr>
              <a:t>s debit card was stolen from his desk at work. Because Bill had written his PIN on the card the thief was able to withdraw $200 from an </a:t>
            </a:r>
            <a:r>
              <a:rPr lang="en-US" altLang="ja-JP" sz="2600" dirty="0" smtClean="0">
                <a:ea typeface="+mn-ea"/>
              </a:rPr>
              <a:t>A</a:t>
            </a:r>
            <a:r>
              <a:rPr lang="en-US" altLang="ja-JP" sz="100" dirty="0" smtClean="0">
                <a:ea typeface="+mn-ea"/>
              </a:rPr>
              <a:t> </a:t>
            </a:r>
            <a:r>
              <a:rPr lang="en-US" altLang="ja-JP" sz="2600" dirty="0" smtClean="0">
                <a:ea typeface="+mn-ea"/>
              </a:rPr>
              <a:t>T</a:t>
            </a:r>
            <a:r>
              <a:rPr lang="en-US" altLang="ja-JP" sz="100" dirty="0" smtClean="0">
                <a:ea typeface="+mn-ea"/>
              </a:rPr>
              <a:t> </a:t>
            </a:r>
            <a:r>
              <a:rPr lang="en-US" altLang="ja-JP" sz="2600" dirty="0" smtClean="0">
                <a:ea typeface="+mn-ea"/>
              </a:rPr>
              <a:t>M </a:t>
            </a:r>
            <a:r>
              <a:rPr lang="en-US" altLang="ja-JP" sz="2600" dirty="0">
                <a:ea typeface="+mn-ea"/>
              </a:rPr>
              <a:t>on Monday. When Bill notices the withdrawal, he notifies the bank by phone that his card has been stolen. The next day the thief withdraws another $200 from Bill</a:t>
            </a:r>
            <a:r>
              <a:rPr lang="en-IN" altLang="ja-JP" sz="2600" dirty="0">
                <a:ea typeface="+mn-ea"/>
              </a:rPr>
              <a:t>’</a:t>
            </a:r>
            <a:r>
              <a:rPr lang="en-US" altLang="ja-JP" sz="2600" dirty="0">
                <a:ea typeface="+mn-ea"/>
              </a:rPr>
              <a:t>s account. Who suffers the loss: Bill or the bank</a:t>
            </a:r>
            <a:r>
              <a:rPr lang="en-US" altLang="ja-JP" sz="2600" dirty="0" smtClean="0">
                <a:ea typeface="+mn-ea"/>
              </a:rPr>
              <a:t>? </a:t>
            </a:r>
            <a:r>
              <a:rPr lang="en-US" altLang="ja-JP" sz="2600" dirty="0">
                <a:ea typeface="+mn-ea"/>
              </a:rPr>
              <a:t>Explain.</a:t>
            </a:r>
            <a:endParaRPr lang="en-US" altLang="en-US" sz="2600" dirty="0">
              <a:ea typeface="+mn-ea"/>
            </a:endParaRPr>
          </a:p>
        </p:txBody>
      </p:sp>
      <p:sp>
        <p:nvSpPr>
          <p:cNvPr id="59395" name="Slide Number Placeholder 3">
            <a:extLst>
              <a:ext uri="{FF2B5EF4-FFF2-40B4-BE49-F238E27FC236}">
                <a16:creationId xmlns:a16="http://schemas.microsoft.com/office/drawing/2014/main" xmlns="" id="{96B347D6-814E-4DED-920C-B05AC5419FA2}"/>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6739A94-1798-44B2-ACD7-1F03A466D6D6}" type="slidenum">
              <a:rPr lang="en-US" altLang="en-US" sz="1400">
                <a:latin typeface="+mn-lt"/>
              </a:rPr>
              <a:pPr/>
              <a:t>30</a:t>
            </a:fld>
            <a:endParaRPr lang="en-US" altLang="en-US" sz="18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F6FFB7DF-4810-4E55-A57B-4A7503B084E8}"/>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“Demand” Instrument Versus “Time” Instrument</a:t>
            </a:r>
          </a:p>
        </p:txBody>
      </p:sp>
      <p:sp>
        <p:nvSpPr>
          <p:cNvPr id="9219" name="Content Placeholder 3">
            <a:extLst>
              <a:ext uri="{FF2B5EF4-FFF2-40B4-BE49-F238E27FC236}">
                <a16:creationId xmlns:a16="http://schemas.microsoft.com/office/drawing/2014/main" xmlns="" id="{15808273-5891-4180-837D-3BD639E5A057}"/>
              </a:ext>
            </a:extLst>
          </p:cNvPr>
          <p:cNvSpPr>
            <a:spLocks noGrp="1" noChangeArrowheads="1"/>
          </p:cNvSpPr>
          <p:nvPr>
            <p:ph idx="1"/>
          </p:nvPr>
        </p:nvSpPr>
        <p:spPr/>
        <p:txBody>
          <a:bodyPr/>
          <a:lstStyle/>
          <a:p>
            <a:pPr marL="291600" indent="-291600">
              <a:spcBef>
                <a:spcPts val="1500"/>
              </a:spcBef>
              <a:buClr>
                <a:schemeClr val="tx2"/>
              </a:buClr>
              <a:buFontTx/>
              <a:buChar char="•"/>
            </a:pPr>
            <a:r>
              <a:rPr lang="en-US" altLang="en-US" sz="2600" dirty="0"/>
              <a:t>“Demand” Instrument: Payee can demand actual payment at any time.</a:t>
            </a:r>
          </a:p>
          <a:p>
            <a:pPr marL="291600" indent="-291600">
              <a:spcBef>
                <a:spcPts val="1500"/>
              </a:spcBef>
              <a:buClr>
                <a:schemeClr val="tx2"/>
              </a:buClr>
              <a:buFontTx/>
              <a:buChar char="•"/>
            </a:pPr>
            <a:r>
              <a:rPr lang="en-US" altLang="en-US" sz="2600" dirty="0"/>
              <a:t>“Time” Instrument: Payment made only at specific designated time in future.</a:t>
            </a:r>
          </a:p>
        </p:txBody>
      </p:sp>
      <p:sp>
        <p:nvSpPr>
          <p:cNvPr id="8195" name="Slide Number Placeholder 3">
            <a:extLst>
              <a:ext uri="{FF2B5EF4-FFF2-40B4-BE49-F238E27FC236}">
                <a16:creationId xmlns:a16="http://schemas.microsoft.com/office/drawing/2014/main" xmlns="" id="{B9F5B41E-BB66-47A5-9DE1-AF6B7F16D1F8}"/>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FCB788-5E24-43E8-BCBA-34B7FF78991B}" type="slidenum">
              <a:rPr lang="en-US" altLang="en-US" sz="1400">
                <a:latin typeface="+mn-lt"/>
              </a:rPr>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BB3D72EA-9528-411C-8B6B-BCD46EF08F3C}"/>
              </a:ext>
            </a:extLst>
          </p:cNvPr>
          <p:cNvSpPr>
            <a:spLocks noGrp="1" noChangeArrowheads="1"/>
          </p:cNvSpPr>
          <p:nvPr>
            <p:ph type="title"/>
          </p:nvPr>
        </p:nvSpPr>
        <p:spPr/>
        <p:txBody>
          <a:bodyPr/>
          <a:lstStyle/>
          <a:p>
            <a:pPr fontAlgn="auto">
              <a:spcAft>
                <a:spcPts val="0"/>
              </a:spcAft>
              <a:defRPr/>
            </a:pPr>
            <a:r>
              <a:rPr lang="en-US" sz="3600" dirty="0">
                <a:latin typeface="+mn-lt"/>
                <a:ea typeface="+mj-ea"/>
              </a:rPr>
              <a:t>Types of Checks</a:t>
            </a:r>
          </a:p>
        </p:txBody>
      </p:sp>
      <p:sp>
        <p:nvSpPr>
          <p:cNvPr id="11267" name="Content Placeholder 3">
            <a:extLst>
              <a:ext uri="{FF2B5EF4-FFF2-40B4-BE49-F238E27FC236}">
                <a16:creationId xmlns:a16="http://schemas.microsoft.com/office/drawing/2014/main" xmlns="" id="{29B13C59-12C1-4F85-B093-593DA90F5434}"/>
              </a:ext>
            </a:extLst>
          </p:cNvPr>
          <p:cNvSpPr>
            <a:spLocks noGrp="1" noChangeArrowheads="1"/>
          </p:cNvSpPr>
          <p:nvPr>
            <p:ph sz="half" idx="1"/>
          </p:nvPr>
        </p:nvSpPr>
        <p:spPr>
          <a:xfrm>
            <a:off x="457200" y="1536192"/>
            <a:ext cx="7772400" cy="3416808"/>
          </a:xfrm>
        </p:spPr>
        <p:txBody>
          <a:bodyPr>
            <a:normAutofit/>
          </a:bodyPr>
          <a:lstStyle/>
          <a:p>
            <a:pPr marL="0" indent="0">
              <a:lnSpc>
                <a:spcPct val="70000"/>
              </a:lnSpc>
              <a:spcBef>
                <a:spcPts val="1500"/>
              </a:spcBef>
              <a:buClr>
                <a:schemeClr val="tx2"/>
              </a:buClr>
              <a:buNone/>
            </a:pPr>
            <a:r>
              <a:rPr lang="en-US" altLang="en-US" sz="2400" dirty="0"/>
              <a:t>Cashier’s Check: Draft with respect to which drawer and drawee are same bank (or branches of same bank).</a:t>
            </a:r>
          </a:p>
          <a:p>
            <a:pPr marL="0" indent="0">
              <a:lnSpc>
                <a:spcPct val="70000"/>
              </a:lnSpc>
              <a:spcBef>
                <a:spcPts val="1500"/>
              </a:spcBef>
              <a:buClr>
                <a:schemeClr val="tx2"/>
              </a:buClr>
              <a:buNone/>
            </a:pPr>
            <a:r>
              <a:rPr lang="en-US" altLang="en-US" sz="2400" dirty="0"/>
              <a:t>Traveler’s Check:</a:t>
            </a:r>
          </a:p>
          <a:p>
            <a:pPr marL="342900" lvl="1" indent="-342900" algn="l">
              <a:lnSpc>
                <a:spcPct val="70000"/>
              </a:lnSpc>
              <a:spcBef>
                <a:spcPts val="1500"/>
              </a:spcBef>
              <a:buClr>
                <a:schemeClr val="tx2"/>
              </a:buClr>
            </a:pPr>
            <a:r>
              <a:rPr lang="en-US" altLang="en-US" sz="2400" dirty="0"/>
              <a:t>Payable on demand.</a:t>
            </a:r>
          </a:p>
          <a:p>
            <a:pPr marL="342900" lvl="1" indent="-342900" algn="l">
              <a:lnSpc>
                <a:spcPct val="70000"/>
              </a:lnSpc>
              <a:spcBef>
                <a:spcPts val="1500"/>
              </a:spcBef>
              <a:buClr>
                <a:schemeClr val="tx2"/>
              </a:buClr>
            </a:pPr>
            <a:r>
              <a:rPr lang="en-US" altLang="en-US" sz="2400" dirty="0"/>
              <a:t>Drawn on or payable at or through a bank.</a:t>
            </a:r>
          </a:p>
          <a:p>
            <a:pPr marL="342900" lvl="1" indent="-342900" algn="l">
              <a:lnSpc>
                <a:spcPct val="70000"/>
              </a:lnSpc>
              <a:spcBef>
                <a:spcPts val="1500"/>
              </a:spcBef>
              <a:buClr>
                <a:schemeClr val="tx2"/>
              </a:buClr>
            </a:pPr>
            <a:r>
              <a:rPr lang="en-US" altLang="en-US" sz="2400" dirty="0"/>
              <a:t>Designated as “traveler’s check” (or substantially similar term).</a:t>
            </a:r>
          </a:p>
          <a:p>
            <a:pPr marL="342900" lvl="1" indent="-342900" algn="l">
              <a:lnSpc>
                <a:spcPct val="70000"/>
              </a:lnSpc>
              <a:spcBef>
                <a:spcPts val="1500"/>
              </a:spcBef>
              <a:buClr>
                <a:schemeClr val="tx2"/>
              </a:buClr>
            </a:pPr>
            <a:r>
              <a:rPr lang="en-US" altLang="en-US" sz="2400" dirty="0"/>
              <a:t>Requires, as condition of payment, countersignature by person whose signature appears on instrument.</a:t>
            </a:r>
          </a:p>
        </p:txBody>
      </p:sp>
      <p:sp>
        <p:nvSpPr>
          <p:cNvPr id="2" name="Content Placeholder 1"/>
          <p:cNvSpPr>
            <a:spLocks noGrp="1"/>
          </p:cNvSpPr>
          <p:nvPr>
            <p:ph sz="half" idx="2"/>
          </p:nvPr>
        </p:nvSpPr>
        <p:spPr>
          <a:xfrm>
            <a:off x="457200" y="5029200"/>
            <a:ext cx="7620000" cy="944880"/>
          </a:xfrm>
        </p:spPr>
        <p:txBody>
          <a:bodyPr>
            <a:normAutofit/>
          </a:bodyPr>
          <a:lstStyle/>
          <a:p>
            <a:pPr marL="114300" indent="0">
              <a:buNone/>
            </a:pPr>
            <a:r>
              <a:rPr lang="en-US" altLang="en-US" sz="2400" dirty="0"/>
              <a:t>Certified Check: Check accepted by bank on which it is drawn.</a:t>
            </a:r>
          </a:p>
        </p:txBody>
      </p:sp>
      <p:sp>
        <p:nvSpPr>
          <p:cNvPr id="10243" name="Slide Number Placeholder 3">
            <a:extLst>
              <a:ext uri="{FF2B5EF4-FFF2-40B4-BE49-F238E27FC236}">
                <a16:creationId xmlns:a16="http://schemas.microsoft.com/office/drawing/2014/main" xmlns="" id="{9BEA9BB7-9ABA-47B8-85D5-18F6C6C869AE}"/>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9AB6D81-EBAA-45C6-ADE2-E3BEDC05E5A3}" type="slidenum">
              <a:rPr lang="en-US" altLang="en-US" sz="1400">
                <a:latin typeface="+mn-lt"/>
              </a:rPr>
              <a:pPr/>
              <a:t>5</a:t>
            </a:fld>
            <a:endParaRPr lang="en-US" altLang="en-US" sz="14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94238513-D14F-4757-A340-663E44E0B403}"/>
              </a:ext>
            </a:extLst>
          </p:cNvPr>
          <p:cNvSpPr>
            <a:spLocks noGrp="1" noChangeArrowheads="1"/>
          </p:cNvSpPr>
          <p:nvPr>
            <p:ph type="title"/>
          </p:nvPr>
        </p:nvSpPr>
        <p:spPr/>
        <p:txBody>
          <a:bodyPr/>
          <a:lstStyle/>
          <a:p>
            <a:pPr fontAlgn="auto">
              <a:spcAft>
                <a:spcPts val="0"/>
              </a:spcAft>
              <a:defRPr/>
            </a:pPr>
            <a:r>
              <a:rPr lang="en-US" sz="3400" dirty="0">
                <a:latin typeface="+mn-lt"/>
                <a:ea typeface="+mj-ea"/>
              </a:rPr>
              <a:t>Requirements For Negotiability</a:t>
            </a:r>
          </a:p>
        </p:txBody>
      </p:sp>
      <p:sp>
        <p:nvSpPr>
          <p:cNvPr id="13315" name="Content Placeholder 3">
            <a:extLst>
              <a:ext uri="{FF2B5EF4-FFF2-40B4-BE49-F238E27FC236}">
                <a16:creationId xmlns:a16="http://schemas.microsoft.com/office/drawing/2014/main" xmlns="" id="{3DBBD53A-D8B5-4A42-834B-E52E68F927C6}"/>
              </a:ext>
            </a:extLst>
          </p:cNvPr>
          <p:cNvSpPr>
            <a:spLocks noGrp="1" noChangeArrowheads="1"/>
          </p:cNvSpPr>
          <p:nvPr>
            <p:ph idx="1"/>
          </p:nvPr>
        </p:nvSpPr>
        <p:spPr/>
        <p:txBody>
          <a:bodyPr rtlCol="0">
            <a:normAutofit/>
          </a:bodyPr>
          <a:lstStyle/>
          <a:p>
            <a:pPr marL="342900" lvl="1" indent="-342900" fontAlgn="auto">
              <a:lnSpc>
                <a:spcPct val="70000"/>
              </a:lnSpc>
              <a:spcBef>
                <a:spcPts val="1500"/>
              </a:spcBef>
              <a:spcAft>
                <a:spcPts val="0"/>
              </a:spcAft>
              <a:buClr>
                <a:schemeClr val="tx2"/>
              </a:buClr>
              <a:defRPr/>
            </a:pPr>
            <a:r>
              <a:rPr lang="en-US" sz="2600" dirty="0"/>
              <a:t>In writing.</a:t>
            </a:r>
          </a:p>
          <a:p>
            <a:pPr marL="342900" lvl="1" indent="-342900" fontAlgn="auto">
              <a:lnSpc>
                <a:spcPct val="70000"/>
              </a:lnSpc>
              <a:spcBef>
                <a:spcPts val="1500"/>
              </a:spcBef>
              <a:spcAft>
                <a:spcPts val="0"/>
              </a:spcAft>
              <a:buClr>
                <a:schemeClr val="tx2"/>
              </a:buClr>
              <a:defRPr/>
            </a:pPr>
            <a:r>
              <a:rPr lang="en-US" sz="2600" dirty="0"/>
              <a:t>Signed by creator of instrument.</a:t>
            </a:r>
          </a:p>
          <a:p>
            <a:pPr marL="342900" lvl="1" indent="-342900" fontAlgn="auto">
              <a:lnSpc>
                <a:spcPct val="70000"/>
              </a:lnSpc>
              <a:spcBef>
                <a:spcPts val="1500"/>
              </a:spcBef>
              <a:spcAft>
                <a:spcPts val="0"/>
              </a:spcAft>
              <a:buClr>
                <a:schemeClr val="tx2"/>
              </a:buClr>
              <a:defRPr/>
            </a:pPr>
            <a:r>
              <a:rPr lang="en-US" sz="2600" dirty="0"/>
              <a:t>Unconditional promise/order to pay.</a:t>
            </a:r>
          </a:p>
          <a:p>
            <a:pPr marL="342900" lvl="1" indent="-342900" fontAlgn="auto">
              <a:lnSpc>
                <a:spcPct val="70000"/>
              </a:lnSpc>
              <a:spcBef>
                <a:spcPts val="1500"/>
              </a:spcBef>
              <a:spcAft>
                <a:spcPts val="0"/>
              </a:spcAft>
              <a:buClr>
                <a:schemeClr val="tx2"/>
              </a:buClr>
              <a:defRPr/>
            </a:pPr>
            <a:r>
              <a:rPr lang="en-US" sz="2600" dirty="0"/>
              <a:t>Certain sum in money.</a:t>
            </a:r>
          </a:p>
          <a:p>
            <a:pPr marL="342900" lvl="1" indent="-342900" fontAlgn="auto">
              <a:lnSpc>
                <a:spcPct val="70000"/>
              </a:lnSpc>
              <a:spcBef>
                <a:spcPts val="1500"/>
              </a:spcBef>
              <a:spcAft>
                <a:spcPts val="0"/>
              </a:spcAft>
              <a:buClr>
                <a:schemeClr val="tx2"/>
              </a:buClr>
              <a:defRPr/>
            </a:pPr>
            <a:r>
              <a:rPr lang="en-US" sz="2600" dirty="0"/>
              <a:t>Payable on demand or at a fixed future time (time certain).</a:t>
            </a:r>
          </a:p>
          <a:p>
            <a:pPr marL="342900" lvl="1" indent="-342900" fontAlgn="auto">
              <a:lnSpc>
                <a:spcPct val="70000"/>
              </a:lnSpc>
              <a:spcBef>
                <a:spcPts val="1500"/>
              </a:spcBef>
              <a:spcAft>
                <a:spcPts val="0"/>
              </a:spcAft>
              <a:buClr>
                <a:schemeClr val="tx2"/>
              </a:buClr>
              <a:defRPr/>
            </a:pPr>
            <a:r>
              <a:rPr lang="en-US" sz="2600" dirty="0"/>
              <a:t>Payable to order/bearer.</a:t>
            </a:r>
          </a:p>
        </p:txBody>
      </p:sp>
      <p:sp>
        <p:nvSpPr>
          <p:cNvPr id="12291" name="Slide Number Placeholder 3">
            <a:extLst>
              <a:ext uri="{FF2B5EF4-FFF2-40B4-BE49-F238E27FC236}">
                <a16:creationId xmlns:a16="http://schemas.microsoft.com/office/drawing/2014/main" xmlns="" id="{5A265479-C266-4B84-9296-153C3A1EACA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7AC0D63-8EE4-4D24-B827-C2B68E810789}" type="slidenum">
              <a:rPr lang="en-US" altLang="en-US" sz="1400">
                <a:latin typeface="+mn-lt"/>
              </a:rPr>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44AF45EF-B7C9-43CB-9FF5-CC19225E3C0F}"/>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“Order” Versus “Bearer” Paper</a:t>
            </a:r>
          </a:p>
        </p:txBody>
      </p:sp>
      <p:sp>
        <p:nvSpPr>
          <p:cNvPr id="15363" name="Content Placeholder 3">
            <a:extLst>
              <a:ext uri="{FF2B5EF4-FFF2-40B4-BE49-F238E27FC236}">
                <a16:creationId xmlns:a16="http://schemas.microsoft.com/office/drawing/2014/main" xmlns="" id="{24439F14-A62A-4BEF-8665-F994E55ED036}"/>
              </a:ext>
            </a:extLst>
          </p:cNvPr>
          <p:cNvSpPr>
            <a:spLocks noGrp="1" noChangeArrowheads="1"/>
          </p:cNvSpPr>
          <p:nvPr>
            <p:ph sz="half" idx="1"/>
          </p:nvPr>
        </p:nvSpPr>
        <p:spPr>
          <a:xfrm>
            <a:off x="457200" y="1536192"/>
            <a:ext cx="7772400" cy="1130808"/>
          </a:xfrm>
        </p:spPr>
        <p:txBody>
          <a:bodyPr>
            <a:normAutofit fontScale="92500" lnSpcReduction="10000"/>
          </a:bodyPr>
          <a:lstStyle/>
          <a:p>
            <a:pPr marL="0" indent="0">
              <a:lnSpc>
                <a:spcPct val="90000"/>
              </a:lnSpc>
              <a:spcBef>
                <a:spcPts val="1500"/>
              </a:spcBef>
              <a:buClr>
                <a:schemeClr val="tx2"/>
              </a:buClr>
              <a:buNone/>
            </a:pPr>
            <a:r>
              <a:rPr lang="en-US" altLang="en-US" sz="2600" dirty="0"/>
              <a:t>“Order” Paper: Specific payee named on instrument.</a:t>
            </a:r>
          </a:p>
          <a:p>
            <a:pPr marL="342900" lvl="1" indent="-342900">
              <a:lnSpc>
                <a:spcPct val="80000"/>
              </a:lnSpc>
              <a:spcBef>
                <a:spcPts val="1500"/>
              </a:spcBef>
              <a:buClr>
                <a:schemeClr val="tx2"/>
              </a:buClr>
              <a:defRPr/>
            </a:pPr>
            <a:r>
              <a:rPr lang="en-US" altLang="en-US" sz="2600" dirty="0"/>
              <a:t>Classic example of order paper: “Pay to the order of John Smith.”</a:t>
            </a:r>
          </a:p>
        </p:txBody>
      </p:sp>
      <p:sp>
        <p:nvSpPr>
          <p:cNvPr id="2" name="Content Placeholder 1"/>
          <p:cNvSpPr>
            <a:spLocks noGrp="1"/>
          </p:cNvSpPr>
          <p:nvPr>
            <p:ph sz="half" idx="2"/>
          </p:nvPr>
        </p:nvSpPr>
        <p:spPr>
          <a:xfrm>
            <a:off x="457200" y="2743200"/>
            <a:ext cx="7620000" cy="2773680"/>
          </a:xfrm>
        </p:spPr>
        <p:txBody>
          <a:bodyPr>
            <a:normAutofit fontScale="92500" lnSpcReduction="10000"/>
          </a:bodyPr>
          <a:lstStyle/>
          <a:p>
            <a:pPr marL="0" indent="0">
              <a:lnSpc>
                <a:spcPct val="90000"/>
              </a:lnSpc>
              <a:spcBef>
                <a:spcPts val="1500"/>
              </a:spcBef>
              <a:buClr>
                <a:schemeClr val="tx2"/>
              </a:buClr>
              <a:buNone/>
            </a:pPr>
            <a:r>
              <a:rPr lang="en-US" altLang="en-US" sz="2600" dirty="0"/>
              <a:t>“Bearer” Paper: Instrument payable to possessor.</a:t>
            </a:r>
          </a:p>
          <a:p>
            <a:pPr marL="342900" lvl="1" indent="-342900">
              <a:lnSpc>
                <a:spcPct val="70000"/>
              </a:lnSpc>
              <a:spcBef>
                <a:spcPts val="1500"/>
              </a:spcBef>
              <a:buClr>
                <a:schemeClr val="tx2"/>
              </a:buClr>
              <a:defRPr/>
            </a:pPr>
            <a:r>
              <a:rPr lang="en-US" altLang="en-US" sz="2600" dirty="0"/>
              <a:t>Bearer paper treated like cash.</a:t>
            </a:r>
          </a:p>
          <a:p>
            <a:pPr marL="342900" lvl="1" indent="-342900">
              <a:lnSpc>
                <a:spcPct val="70000"/>
              </a:lnSpc>
              <a:spcBef>
                <a:spcPts val="1500"/>
              </a:spcBef>
              <a:buClr>
                <a:schemeClr val="tx2"/>
              </a:buClr>
              <a:defRPr/>
            </a:pPr>
            <a:r>
              <a:rPr lang="en-US" altLang="en-US" sz="2600" dirty="0"/>
              <a:t>Endorsing order instrument converts instrument into bearer paper.</a:t>
            </a:r>
          </a:p>
          <a:p>
            <a:pPr marL="342900" lvl="1" indent="-342900">
              <a:lnSpc>
                <a:spcPct val="70000"/>
              </a:lnSpc>
              <a:spcBef>
                <a:spcPts val="1500"/>
              </a:spcBef>
              <a:buClr>
                <a:schemeClr val="tx2"/>
              </a:buClr>
              <a:defRPr/>
            </a:pPr>
            <a:r>
              <a:rPr lang="en-US" altLang="en-US" sz="2600" dirty="0"/>
              <a:t>Instruments payable to no one, to “X”, or to “cash” are considered bearer paper.</a:t>
            </a:r>
          </a:p>
        </p:txBody>
      </p:sp>
      <p:sp>
        <p:nvSpPr>
          <p:cNvPr id="14339" name="Slide Number Placeholder 3">
            <a:extLst>
              <a:ext uri="{FF2B5EF4-FFF2-40B4-BE49-F238E27FC236}">
                <a16:creationId xmlns:a16="http://schemas.microsoft.com/office/drawing/2014/main" xmlns="" id="{A374FED7-9735-46C3-AD0A-99EB55790BC8}"/>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A049734-6E1B-4821-ABEF-B3603E15EB12}" type="slidenum">
              <a:rPr lang="en-US" altLang="en-US" sz="1400">
                <a:latin typeface="+mn-lt"/>
              </a:rPr>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A43975CE-A0E7-4D87-94AD-EFFCE5492589}"/>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“Negotiable Instrument” Terminology</a:t>
            </a:r>
          </a:p>
        </p:txBody>
      </p:sp>
      <p:sp>
        <p:nvSpPr>
          <p:cNvPr id="17411" name="Content Placeholder 3">
            <a:extLst>
              <a:ext uri="{FF2B5EF4-FFF2-40B4-BE49-F238E27FC236}">
                <a16:creationId xmlns:a16="http://schemas.microsoft.com/office/drawing/2014/main" xmlns="" id="{5411DDDF-5D1A-4B89-879D-31EA8520D851}"/>
              </a:ext>
            </a:extLst>
          </p:cNvPr>
          <p:cNvSpPr>
            <a:spLocks noGrp="1" noChangeArrowheads="1"/>
          </p:cNvSpPr>
          <p:nvPr>
            <p:ph idx="1"/>
          </p:nvPr>
        </p:nvSpPr>
        <p:spPr>
          <a:xfrm>
            <a:off x="457199" y="1600200"/>
            <a:ext cx="8074025" cy="4800600"/>
          </a:xfrm>
        </p:spPr>
        <p:txBody>
          <a:bodyPr rtlCol="0"/>
          <a:lstStyle/>
          <a:p>
            <a:pPr marL="291600" indent="-291600">
              <a:lnSpc>
                <a:spcPct val="80000"/>
              </a:lnSpc>
              <a:spcBef>
                <a:spcPts val="1000"/>
              </a:spcBef>
              <a:buClr>
                <a:schemeClr val="tx2"/>
              </a:buClr>
              <a:defRPr/>
            </a:pPr>
            <a:r>
              <a:rPr lang="en-US" sz="2800" dirty="0">
                <a:ea typeface="+mn-ea"/>
              </a:rPr>
              <a:t>Negotiable Instrument: Written document signed by maker/drawer with unconditional promise/order to pay certain sum of money on demand or at definite time to order/bearer.</a:t>
            </a:r>
          </a:p>
          <a:p>
            <a:pPr marL="291600" indent="-291600">
              <a:lnSpc>
                <a:spcPct val="80000"/>
              </a:lnSpc>
              <a:spcBef>
                <a:spcPts val="1000"/>
              </a:spcBef>
              <a:buClr>
                <a:schemeClr val="tx2"/>
              </a:buClr>
              <a:defRPr/>
            </a:pPr>
            <a:r>
              <a:rPr lang="en-US" sz="2800" dirty="0">
                <a:ea typeface="+mn-ea"/>
              </a:rPr>
              <a:t>Negotiation: Transfer of possession to third party, who becomes holder of negotiable instrument.</a:t>
            </a:r>
          </a:p>
          <a:p>
            <a:pPr marL="291600" indent="-291600">
              <a:lnSpc>
                <a:spcPct val="80000"/>
              </a:lnSpc>
              <a:spcBef>
                <a:spcPts val="1000"/>
              </a:spcBef>
              <a:buClr>
                <a:schemeClr val="tx2"/>
              </a:buClr>
              <a:defRPr/>
            </a:pPr>
            <a:r>
              <a:rPr lang="en-US" sz="2800" dirty="0">
                <a:ea typeface="+mn-ea"/>
              </a:rPr>
              <a:t>Holder: Party who possesses negotiable instrument payable to the party, or to bearer.</a:t>
            </a:r>
          </a:p>
        </p:txBody>
      </p:sp>
      <p:sp>
        <p:nvSpPr>
          <p:cNvPr id="16387" name="Slide Number Placeholder 3">
            <a:extLst>
              <a:ext uri="{FF2B5EF4-FFF2-40B4-BE49-F238E27FC236}">
                <a16:creationId xmlns:a16="http://schemas.microsoft.com/office/drawing/2014/main" xmlns="" id="{BD4DB135-2753-42B4-92F9-E8C04539514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7B41BDC-16AA-47D9-8E57-D8C859C5DEBC}" type="slidenum">
              <a:rPr lang="en-US" altLang="en-US" sz="1400">
                <a:latin typeface="+mn-lt"/>
              </a:rPr>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B737742D-7B02-416F-9400-6E86CCA33D32}"/>
              </a:ext>
            </a:extLst>
          </p:cNvPr>
          <p:cNvSpPr>
            <a:spLocks noGrp="1" noChangeArrowheads="1"/>
          </p:cNvSpPr>
          <p:nvPr>
            <p:ph type="title"/>
          </p:nvPr>
        </p:nvSpPr>
        <p:spPr/>
        <p:txBody>
          <a:bodyPr/>
          <a:lstStyle/>
          <a:p>
            <a:pPr fontAlgn="auto">
              <a:spcAft>
                <a:spcPts val="0"/>
              </a:spcAft>
              <a:defRPr/>
            </a:pPr>
            <a:r>
              <a:rPr lang="en-US" sz="4000" dirty="0">
                <a:latin typeface="+mn-lt"/>
                <a:ea typeface="+mj-ea"/>
              </a:rPr>
              <a:t>Negotiation Requirements</a:t>
            </a:r>
          </a:p>
        </p:txBody>
      </p:sp>
      <p:sp>
        <p:nvSpPr>
          <p:cNvPr id="19459" name="Content Placeholder 3">
            <a:extLst>
              <a:ext uri="{FF2B5EF4-FFF2-40B4-BE49-F238E27FC236}">
                <a16:creationId xmlns:a16="http://schemas.microsoft.com/office/drawing/2014/main" xmlns="" id="{EA9FEFA6-E10C-49AF-8E46-C137BA97F0EF}"/>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Bearer Paper: Merely requires payee’s delivery of instrument to holder (Physical transfer of negotiable instrument).</a:t>
            </a:r>
          </a:p>
          <a:p>
            <a:pPr marL="291600" indent="-291600">
              <a:spcBef>
                <a:spcPts val="1000"/>
              </a:spcBef>
              <a:buClr>
                <a:schemeClr val="tx2"/>
              </a:buClr>
              <a:defRPr/>
            </a:pPr>
            <a:r>
              <a:rPr lang="en-US" altLang="en-US" sz="2800" dirty="0">
                <a:ea typeface="+mn-ea"/>
              </a:rPr>
              <a:t>Order Paper: Requires endorsement</a:t>
            </a:r>
            <a:r>
              <a:rPr lang="en-US" altLang="en-US" sz="100" dirty="0">
                <a:ea typeface="+mn-ea"/>
              </a:rPr>
              <a:t> </a:t>
            </a:r>
            <a:r>
              <a:rPr lang="en-US" altLang="en-US" sz="100" dirty="0">
                <a:solidFill>
                  <a:schemeClr val="bg1"/>
                </a:solidFill>
                <a:ea typeface="+mn-ea"/>
              </a:rPr>
              <a:t>begin underline </a:t>
            </a:r>
            <a:r>
              <a:rPr lang="en-US" altLang="en-US" sz="2800" u="sng" dirty="0">
                <a:ea typeface="+mn-ea"/>
              </a:rPr>
              <a:t>and</a:t>
            </a:r>
            <a:r>
              <a:rPr lang="en-US" altLang="en-US" sz="100" dirty="0"/>
              <a:t> </a:t>
            </a:r>
            <a:r>
              <a:rPr lang="en-US" altLang="en-US" sz="100" dirty="0">
                <a:solidFill>
                  <a:schemeClr val="bg1"/>
                </a:solidFill>
              </a:rPr>
              <a:t>end underline </a:t>
            </a:r>
            <a:r>
              <a:rPr lang="en-US" altLang="en-US" sz="2800" dirty="0">
                <a:ea typeface="+mn-ea"/>
              </a:rPr>
              <a:t>delivery.</a:t>
            </a:r>
          </a:p>
        </p:txBody>
      </p:sp>
      <p:sp>
        <p:nvSpPr>
          <p:cNvPr id="18435" name="Slide Number Placeholder 3">
            <a:extLst>
              <a:ext uri="{FF2B5EF4-FFF2-40B4-BE49-F238E27FC236}">
                <a16:creationId xmlns:a16="http://schemas.microsoft.com/office/drawing/2014/main" xmlns="" id="{A1AF22E6-33EC-4C89-ACF6-C8F7E22AB8C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D2C2162-0620-4DD7-9EC5-F3C89E605B34}" type="slidenum">
              <a:rPr lang="en-US" altLang="en-US" sz="1400">
                <a:latin typeface="+mn-lt"/>
              </a:rPr>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b91e6ce92352d4b0a5664285e617d41ebea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KubaSS.thmx</Template>
  <TotalTime>1721</TotalTime>
  <Words>4080</Words>
  <Application>Microsoft Office PowerPoint</Application>
  <PresentationFormat>On-screen Show (4:3)</PresentationFormat>
  <Paragraphs>228</Paragraphs>
  <Slides>30</Slides>
  <Notes>27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ＭＳ Ｐゴシック</vt:lpstr>
      <vt:lpstr>ＭＳ Ｐゴシック</vt:lpstr>
      <vt:lpstr>Arial</vt:lpstr>
      <vt:lpstr>Calibri</vt:lpstr>
      <vt:lpstr>Cambria</vt:lpstr>
      <vt:lpstr>ＭＳ 明朝</vt:lpstr>
      <vt:lpstr>Verdana</vt:lpstr>
      <vt:lpstr>KubaSS</vt:lpstr>
      <vt:lpstr>1_KubaSS</vt:lpstr>
      <vt:lpstr>Chapter 17</vt:lpstr>
      <vt:lpstr>Negotiable Instrument</vt:lpstr>
      <vt:lpstr>Types of Negotiable Instruments</vt:lpstr>
      <vt:lpstr>“Demand” Instrument Versus “Time” Instrument</vt:lpstr>
      <vt:lpstr>Types of Checks</vt:lpstr>
      <vt:lpstr>Requirements For Negotiability</vt:lpstr>
      <vt:lpstr>“Order” Versus “Bearer” Paper</vt:lpstr>
      <vt:lpstr>“Negotiable Instrument” Terminology</vt:lpstr>
      <vt:lpstr>Negotiation Requirements</vt:lpstr>
      <vt:lpstr>Types of Endorsements</vt:lpstr>
      <vt:lpstr>Non-criminal Endorsement Problems 1</vt:lpstr>
      <vt:lpstr>Non-Criminal Endorsement Problems 2</vt:lpstr>
      <vt:lpstr>Check Transactions</vt:lpstr>
      <vt:lpstr>Terminology Regarding Check Transactions 1</vt:lpstr>
      <vt:lpstr>Terminology Regarding Check Transactions 2</vt:lpstr>
      <vt:lpstr>Terminology Regarding Acceptance of Deposits</vt:lpstr>
      <vt:lpstr>Check Clearing For The 21st Century Act</vt:lpstr>
      <vt:lpstr>“Substitute Check” Requirements</vt:lpstr>
      <vt:lpstr>The Truth-In-Savings Act</vt:lpstr>
      <vt:lpstr>When Bank May Charge Customer’s Account 1</vt:lpstr>
      <vt:lpstr>When Bank May Charge Customer’s Account 2</vt:lpstr>
      <vt:lpstr>Forgeries and Alterations</vt:lpstr>
      <vt:lpstr>Electronic Fund Transfer</vt:lpstr>
      <vt:lpstr>Electronic Fund Transfers (E F T s): Customer Rights and Responsibilities 1</vt:lpstr>
      <vt:lpstr>Electronic Fund Transfers (E F T s): Customer Rights and Responsibilities 2</vt:lpstr>
      <vt:lpstr>Unauthorized Electronic Transfer</vt:lpstr>
      <vt:lpstr>E-Money and Online Banking</vt:lpstr>
      <vt:lpstr>Question for Discussion 1</vt:lpstr>
      <vt:lpstr>Question for Discussion 2</vt:lpstr>
      <vt:lpstr>Question for Discussion 3</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67</cp:revision>
  <dcterms:created xsi:type="dcterms:W3CDTF">2011-05-16T15:56:06Z</dcterms:created>
  <dcterms:modified xsi:type="dcterms:W3CDTF">2018-09-16T19:53:55Z</dcterms:modified>
</cp:coreProperties>
</file>