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 id="2147483820" r:id="rId2"/>
  </p:sldMasterIdLst>
  <p:notesMasterIdLst>
    <p:notesMasterId r:id="rId26"/>
  </p:notesMasterIdLst>
  <p:handoutMasterIdLst>
    <p:handoutMasterId r:id="rId27"/>
  </p:handoutMasterIdLst>
  <p:sldIdLst>
    <p:sldId id="284" r:id="rId3"/>
    <p:sldId id="257" r:id="rId4"/>
    <p:sldId id="258" r:id="rId5"/>
    <p:sldId id="259" r:id="rId6"/>
    <p:sldId id="260" r:id="rId7"/>
    <p:sldId id="261" r:id="rId8"/>
    <p:sldId id="273" r:id="rId9"/>
    <p:sldId id="274" r:id="rId10"/>
    <p:sldId id="275" r:id="rId11"/>
    <p:sldId id="262" r:id="rId12"/>
    <p:sldId id="276" r:id="rId13"/>
    <p:sldId id="263" r:id="rId14"/>
    <p:sldId id="264" r:id="rId15"/>
    <p:sldId id="265" r:id="rId16"/>
    <p:sldId id="266" r:id="rId17"/>
    <p:sldId id="267" r:id="rId18"/>
    <p:sldId id="268" r:id="rId19"/>
    <p:sldId id="269" r:id="rId20"/>
    <p:sldId id="270" r:id="rId21"/>
    <p:sldId id="285" r:id="rId22"/>
    <p:sldId id="279" r:id="rId23"/>
    <p:sldId id="280" r:id="rId24"/>
    <p:sldId id="281" r:id="rId25"/>
  </p:sldIdLst>
  <p:sldSz cx="9144000" cy="6858000" type="screen4x3"/>
  <p:notesSz cx="6858000" cy="9144000"/>
  <p:custDataLst>
    <p:tags r:id="rId2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504" autoAdjust="0"/>
  </p:normalViewPr>
  <p:slideViewPr>
    <p:cSldViewPr>
      <p:cViewPr varScale="1">
        <p:scale>
          <a:sx n="66" d="100"/>
          <a:sy n="66" d="100"/>
        </p:scale>
        <p:origin x="128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B7B33E5-261D-416F-AD06-4BE8A70BED2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5BED4F6B-9B63-453A-B266-0C80D57B10FD}"/>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20F6D81-E3D6-4ABE-82D8-6F38715563D7}" type="datetimeFigureOut">
              <a:rPr lang="en-US" altLang="en-US"/>
              <a:pPr/>
              <a:t>9/16/2018</a:t>
            </a:fld>
            <a:endParaRPr lang="en-US" altLang="en-US"/>
          </a:p>
        </p:txBody>
      </p:sp>
      <p:sp>
        <p:nvSpPr>
          <p:cNvPr id="4" name="Footer Placeholder 3">
            <a:extLst>
              <a:ext uri="{FF2B5EF4-FFF2-40B4-BE49-F238E27FC236}">
                <a16:creationId xmlns:a16="http://schemas.microsoft.com/office/drawing/2014/main" xmlns="" id="{58489786-427B-40D6-8287-734B04486EF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xmlns="" id="{F1AC71B2-8127-444D-995F-2CA7D5574F1C}"/>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2A88AC6-2E35-4541-9F4B-925344DB4EC2}" type="slidenum">
              <a:rPr lang="en-US" altLang="en-US"/>
              <a:pPr/>
              <a:t>‹#›</a:t>
            </a:fld>
            <a:endParaRPr lang="en-US" altLang="en-US"/>
          </a:p>
        </p:txBody>
      </p:sp>
    </p:spTree>
    <p:extLst>
      <p:ext uri="{BB962C8B-B14F-4D97-AF65-F5344CB8AC3E}">
        <p14:creationId xmlns:p14="http://schemas.microsoft.com/office/powerpoint/2010/main" val="29501663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E9C210E-57C1-4AA8-A71B-F679F916942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FCEE9B1F-8B2B-4BBA-829D-B5DF7DFFE371}"/>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10FE6DD1-13C0-452C-9E20-E4041B228023}"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D02AE06F-EFF4-4CEF-814D-578A5C4BE86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9FFFA335-713A-4082-A874-82895B6375F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F73CDB2F-5DA7-4C66-BF39-BE6A635F271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87995D38-AD8F-4451-82EB-306D06D35FC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A24A3B6-6DED-478F-A5AF-E53C890F41E6}" type="slidenum">
              <a:rPr lang="en-US" altLang="en-US"/>
              <a:pPr/>
              <a:t>‹#›</a:t>
            </a:fld>
            <a:endParaRPr lang="en-US" altLang="en-US"/>
          </a:p>
        </p:txBody>
      </p:sp>
    </p:spTree>
    <p:extLst>
      <p:ext uri="{BB962C8B-B14F-4D97-AF65-F5344CB8AC3E}">
        <p14:creationId xmlns:p14="http://schemas.microsoft.com/office/powerpoint/2010/main" val="238229033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a:t>Chapter 21: </a:t>
            </a:r>
            <a:r>
              <a:rPr lang="en-US" sz="1200" dirty="0">
                <a:solidFill>
                  <a:schemeClr val="tx1"/>
                </a:solidFill>
              </a:rPr>
              <a:t>Forms of Business Organization</a:t>
            </a: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4129928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xmlns="" id="{923F243C-D622-4695-A6C0-1B10F62714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xmlns="" id="{FED07F77-82FD-4FEC-876B-EFF06E402692}"/>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limited partnership is an unincorporated business with at least one general partner, and one limited partner.  The general partner in a limited partnership has managerial, operational control over the business.  A limited partner’s liability is limited to the extent of his or her capital contributions, and a limited partner has no managerial, operational control over the business.</a:t>
            </a:r>
          </a:p>
        </p:txBody>
      </p:sp>
      <p:sp>
        <p:nvSpPr>
          <p:cNvPr id="23555" name="Slide Number Placeholder 3">
            <a:extLst>
              <a:ext uri="{FF2B5EF4-FFF2-40B4-BE49-F238E27FC236}">
                <a16:creationId xmlns:a16="http://schemas.microsoft.com/office/drawing/2014/main" xmlns="" id="{4D44F15A-6FE3-4BEA-A4AE-C30D5A5C1D31}"/>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61CCC76-79E0-4FF6-B8F8-49500D745457}" type="slidenum">
              <a:rPr lang="en-US" altLang="en-US" sz="1200"/>
              <a:pPr/>
              <a:t>10</a:t>
            </a:fld>
            <a:endParaRPr lang="en-US" altLang="en-US" sz="1200"/>
          </a:p>
        </p:txBody>
      </p:sp>
    </p:spTree>
    <p:extLst>
      <p:ext uri="{BB962C8B-B14F-4D97-AF65-F5344CB8AC3E}">
        <p14:creationId xmlns:p14="http://schemas.microsoft.com/office/powerpoint/2010/main" val="2240857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xmlns="" id="{68E957A0-7518-45C2-A93D-748D2B5F88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xmlns="" id="{3D0E3A6B-E676-4183-969E-31C00DD052D2}"/>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In a limited liability partnership, also known as an “LLP,” all partners assume liability for any partner’s professional malpractice to the extent of the partnership’s assets. The LLP is different from other forms of partnership because the partners’ liability for professional malpractice is limited to the partnership. If one partner in an LLP is guilty of malpractice, the other partners’ personal assets cannot be taken. Professionals who do business together commonly use the LLP. It is the extra protection awarded partners in an LLP that makes the LLP a separate from of partnership from a limited partnership. To operate a limited liability partnership, the business name must include the phrase “Limited Liability Partnership” or the abbreviation “LLP.” Also, the parties must file a form with the secretary of state to create the LLP. The LLP is not considered a separate legal entity. Each partner pays taxes on his or her share of the income of the business.</a:t>
            </a:r>
          </a:p>
        </p:txBody>
      </p:sp>
      <p:sp>
        <p:nvSpPr>
          <p:cNvPr id="25603" name="Slide Number Placeholder 3">
            <a:extLst>
              <a:ext uri="{FF2B5EF4-FFF2-40B4-BE49-F238E27FC236}">
                <a16:creationId xmlns:a16="http://schemas.microsoft.com/office/drawing/2014/main" xmlns="" id="{FFC144A7-4C69-444C-9126-E844F7F35DEB}"/>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F41B656-C80F-4D54-8DAC-FB09CDBF3CB1}" type="slidenum">
              <a:rPr lang="en-US" altLang="en-US" sz="1200"/>
              <a:pPr/>
              <a:t>11</a:t>
            </a:fld>
            <a:endParaRPr lang="en-US" altLang="en-US" sz="1200"/>
          </a:p>
        </p:txBody>
      </p:sp>
    </p:spTree>
    <p:extLst>
      <p:ext uri="{BB962C8B-B14F-4D97-AF65-F5344CB8AC3E}">
        <p14:creationId xmlns:p14="http://schemas.microsoft.com/office/powerpoint/2010/main" val="3484256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xmlns="" id="{3FB0EE30-22CE-43CF-85CC-E0A21C3F43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xmlns="" id="{82F2C973-8A29-4F3E-AA6D-EAE1F502EF10}"/>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corporation is a state-sanctioned business with a legal identity separate and apart from its owners, who are shareholders in the corporation.  Shareholder liability is limited to the amount of shareholder investment in the corporation.  Corporate profits are taxed as income to the corporation, plus income to the owners.  This is referred to as “double-taxation.”  An “S” corporation can avoid double-taxation.</a:t>
            </a:r>
          </a:p>
        </p:txBody>
      </p:sp>
      <p:sp>
        <p:nvSpPr>
          <p:cNvPr id="27651" name="Slide Number Placeholder 3">
            <a:extLst>
              <a:ext uri="{FF2B5EF4-FFF2-40B4-BE49-F238E27FC236}">
                <a16:creationId xmlns:a16="http://schemas.microsoft.com/office/drawing/2014/main" xmlns="" id="{F37249EB-A6C9-4366-ADC8-D0714129AFDB}"/>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CF5158A-E74A-4CEB-AE2A-F7248995B31A}" type="slidenum">
              <a:rPr lang="en-US" altLang="en-US" sz="1200"/>
              <a:pPr/>
              <a:t>12</a:t>
            </a:fld>
            <a:endParaRPr lang="en-US" altLang="en-US" sz="1200"/>
          </a:p>
        </p:txBody>
      </p:sp>
    </p:spTree>
    <p:extLst>
      <p:ext uri="{BB962C8B-B14F-4D97-AF65-F5344CB8AC3E}">
        <p14:creationId xmlns:p14="http://schemas.microsoft.com/office/powerpoint/2010/main" val="3521879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xmlns="" id="{DCDC4A84-A2C1-43B5-B0E0-E278F61FED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9698" name="Notes Placeholder 2">
            <a:extLst>
              <a:ext uri="{FF2B5EF4-FFF2-40B4-BE49-F238E27FC236}">
                <a16:creationId xmlns:a16="http://schemas.microsoft.com/office/drawing/2014/main" xmlns="" id="{670F15C3-C630-45D1-880B-D41B831755D0}"/>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Advantages of the corporate form of business organization include limited liability for shareholders, ease of raising capital by selling stock, and the fact that profits are taxed as income to shareholders, not partners.  Disadvantages include “double-taxation,” and the formalities required in establishing and maintaining a corporate existence.</a:t>
            </a:r>
          </a:p>
        </p:txBody>
      </p:sp>
      <p:sp>
        <p:nvSpPr>
          <p:cNvPr id="29699" name="Slide Number Placeholder 3">
            <a:extLst>
              <a:ext uri="{FF2B5EF4-FFF2-40B4-BE49-F238E27FC236}">
                <a16:creationId xmlns:a16="http://schemas.microsoft.com/office/drawing/2014/main" xmlns="" id="{596C8245-89F9-47B1-A1C6-0E09AA577485}"/>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5A92C5E-D9B1-4A5F-9B81-1D80ADAC5818}" type="slidenum">
              <a:rPr lang="en-US" altLang="en-US" sz="1200"/>
              <a:pPr/>
              <a:t>13</a:t>
            </a:fld>
            <a:endParaRPr lang="en-US" altLang="en-US" sz="1200"/>
          </a:p>
        </p:txBody>
      </p:sp>
    </p:spTree>
    <p:extLst>
      <p:ext uri="{BB962C8B-B14F-4D97-AF65-F5344CB8AC3E}">
        <p14:creationId xmlns:p14="http://schemas.microsoft.com/office/powerpoint/2010/main" val="1454906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xmlns="" id="{7F8B04DB-DF65-4046-8885-678A13ADD3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1746" name="Notes Placeholder 2">
            <a:extLst>
              <a:ext uri="{FF2B5EF4-FFF2-40B4-BE49-F238E27FC236}">
                <a16:creationId xmlns:a16="http://schemas.microsoft.com/office/drawing/2014/main" xmlns="" id="{F6F6FB40-5B22-4521-B2D9-E3560B54F190}"/>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An “S” corporation is a business organization formed under federal tax law that is considered a corporation, yet taxed like a partnership.  The “S” corporation is limited to 100 shareholders, and the shareholders must report income on their personal income tax forms.</a:t>
            </a:r>
          </a:p>
        </p:txBody>
      </p:sp>
      <p:sp>
        <p:nvSpPr>
          <p:cNvPr id="31747" name="Slide Number Placeholder 3">
            <a:extLst>
              <a:ext uri="{FF2B5EF4-FFF2-40B4-BE49-F238E27FC236}">
                <a16:creationId xmlns:a16="http://schemas.microsoft.com/office/drawing/2014/main" xmlns="" id="{457ADEBB-C8E7-4261-A728-F626E92FDA2D}"/>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881DA46-D921-435E-BBB3-C3CAB9B65E60}" type="slidenum">
              <a:rPr lang="en-US" altLang="en-US" sz="1200"/>
              <a:pPr/>
              <a:t>14</a:t>
            </a:fld>
            <a:endParaRPr lang="en-US" altLang="en-US" sz="1200"/>
          </a:p>
        </p:txBody>
      </p:sp>
    </p:spTree>
    <p:extLst>
      <p:ext uri="{BB962C8B-B14F-4D97-AF65-F5344CB8AC3E}">
        <p14:creationId xmlns:p14="http://schemas.microsoft.com/office/powerpoint/2010/main" val="3969313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xmlns="" id="{D66B38B0-7BD0-4BB1-8FEC-42E76F811C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xmlns="" id="{4767475C-A764-45B2-A639-57E59FF140E2}"/>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limited liability company, or “LLC,” is a business organization with the limited liability of a corporation, yet taxed like partnership.  The LLC is formed under state law.  Owners of a LLC, known as “members,” must pay personal income taxes on shares they report.  There is no limitation on the number of owners permitted in a limited liability company.</a:t>
            </a:r>
          </a:p>
        </p:txBody>
      </p:sp>
      <p:sp>
        <p:nvSpPr>
          <p:cNvPr id="33795" name="Slide Number Placeholder 3">
            <a:extLst>
              <a:ext uri="{FF2B5EF4-FFF2-40B4-BE49-F238E27FC236}">
                <a16:creationId xmlns:a16="http://schemas.microsoft.com/office/drawing/2014/main" xmlns="" id="{9302989B-7344-4234-B5EB-802D6ABB3B81}"/>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4293459-7346-4255-99FF-9617B3A68428}" type="slidenum">
              <a:rPr lang="en-US" altLang="en-US" sz="1200"/>
              <a:pPr/>
              <a:t>15</a:t>
            </a:fld>
            <a:endParaRPr lang="en-US" altLang="en-US" sz="1200"/>
          </a:p>
        </p:txBody>
      </p:sp>
    </p:spTree>
    <p:extLst>
      <p:ext uri="{BB962C8B-B14F-4D97-AF65-F5344CB8AC3E}">
        <p14:creationId xmlns:p14="http://schemas.microsoft.com/office/powerpoint/2010/main" val="3122225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xmlns="" id="{C17A375E-3133-4343-90DA-8D69454D89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xmlns="" id="{21523454-1B57-4F91-BDDE-669A8B4D13CA}"/>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Specialized forms of business organizations include the cooperative, the joint stock company, and the business trust.  A cooperative is an organization formed by individuals to market products.  A joint stock company is a partnership agreement in which company members hold transferable shares, while all company goods are held in the names of partners.  A business trust is a business organization governed by a group of trustees, who operate the trust for beneficiaries.</a:t>
            </a:r>
          </a:p>
        </p:txBody>
      </p:sp>
      <p:sp>
        <p:nvSpPr>
          <p:cNvPr id="35843" name="Slide Number Placeholder 3">
            <a:extLst>
              <a:ext uri="{FF2B5EF4-FFF2-40B4-BE49-F238E27FC236}">
                <a16:creationId xmlns:a16="http://schemas.microsoft.com/office/drawing/2014/main" xmlns="" id="{583AAE0A-65A3-43F5-89A1-20F15EDFB3EF}"/>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3667502-BD48-45C1-93B5-29D19F2D7F7D}" type="slidenum">
              <a:rPr lang="en-US" altLang="en-US" sz="1200"/>
              <a:pPr/>
              <a:t>16</a:t>
            </a:fld>
            <a:endParaRPr lang="en-US" altLang="en-US" sz="1200"/>
          </a:p>
        </p:txBody>
      </p:sp>
    </p:spTree>
    <p:extLst>
      <p:ext uri="{BB962C8B-B14F-4D97-AF65-F5344CB8AC3E}">
        <p14:creationId xmlns:p14="http://schemas.microsoft.com/office/powerpoint/2010/main" val="2183609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xmlns="" id="{A6DC00AD-2565-48A8-9675-183B674DE5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7890" name="Notes Placeholder 2">
            <a:extLst>
              <a:ext uri="{FF2B5EF4-FFF2-40B4-BE49-F238E27FC236}">
                <a16:creationId xmlns:a16="http://schemas.microsoft.com/office/drawing/2014/main" xmlns="" id="{C87D8F9A-89F9-4F5B-BE85-F52DD4CC4A65}"/>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Other specialized forms of business organizations include the syndicate, the joint venture, and the franchise.  A syndicate is an investment group that forms for the purpose of financing a specific large project.  A joint venture is a relationship between two or more persons or corporations created for a specific business purpose.  Finally, a franchise is an agreement between a “franchisor” (the owner of a trade name and/or trademark) and a “franchisee” (a person who, by specific terms of the agreement, sells goods and services under the trade name and/or trademark.)</a:t>
            </a:r>
          </a:p>
        </p:txBody>
      </p:sp>
      <p:sp>
        <p:nvSpPr>
          <p:cNvPr id="37891" name="Slide Number Placeholder 3">
            <a:extLst>
              <a:ext uri="{FF2B5EF4-FFF2-40B4-BE49-F238E27FC236}">
                <a16:creationId xmlns:a16="http://schemas.microsoft.com/office/drawing/2014/main" xmlns="" id="{6A9C2A0A-BE05-4564-8EC4-7165900525C0}"/>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526821A-7703-4C05-9911-7E7E4F5031B2}" type="slidenum">
              <a:rPr lang="en-US" altLang="en-US" sz="1200"/>
              <a:pPr/>
              <a:t>17</a:t>
            </a:fld>
            <a:endParaRPr lang="en-US" altLang="en-US" sz="1200"/>
          </a:p>
        </p:txBody>
      </p:sp>
    </p:spTree>
    <p:extLst>
      <p:ext uri="{BB962C8B-B14F-4D97-AF65-F5344CB8AC3E}">
        <p14:creationId xmlns:p14="http://schemas.microsoft.com/office/powerpoint/2010/main" val="2617079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xmlns="" id="{88D56C60-C5C8-48A2-BD11-8FA2BEDC08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9938" name="Notes Placeholder 2">
            <a:extLst>
              <a:ext uri="{FF2B5EF4-FFF2-40B4-BE49-F238E27FC236}">
                <a16:creationId xmlns:a16="http://schemas.microsoft.com/office/drawing/2014/main" xmlns="" id="{9C31E8E4-88BC-4356-A3DF-59368D70773C}"/>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From the perspective of a franchisee, there are several advantages to the franchise form of business operation, including assistance from the franchisor in starting a franchise, trade name and trademark recognition, and franchisor advertising.  Disadvantages to the franchisee include the fact that the franchisee must meet contractual requirements or possibly lose the franchise, and little (if any) creative control over the business.</a:t>
            </a:r>
          </a:p>
        </p:txBody>
      </p:sp>
      <p:sp>
        <p:nvSpPr>
          <p:cNvPr id="39939" name="Slide Number Placeholder 3">
            <a:extLst>
              <a:ext uri="{FF2B5EF4-FFF2-40B4-BE49-F238E27FC236}">
                <a16:creationId xmlns:a16="http://schemas.microsoft.com/office/drawing/2014/main" xmlns="" id="{77D09A32-405A-4563-9FC5-813D26F2278E}"/>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2B12236-4F7D-4047-8759-685C0477F467}" type="slidenum">
              <a:rPr lang="en-US" altLang="en-US" sz="1200"/>
              <a:pPr/>
              <a:t>18</a:t>
            </a:fld>
            <a:endParaRPr lang="en-US" altLang="en-US" sz="1200"/>
          </a:p>
        </p:txBody>
      </p:sp>
    </p:spTree>
    <p:extLst>
      <p:ext uri="{BB962C8B-B14F-4D97-AF65-F5344CB8AC3E}">
        <p14:creationId xmlns:p14="http://schemas.microsoft.com/office/powerpoint/2010/main" val="3345300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xmlns="" id="{0ECAC7A4-D0CF-45B0-BD85-9A943C180C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1986" name="Notes Placeholder 2">
            <a:extLst>
              <a:ext uri="{FF2B5EF4-FFF2-40B4-BE49-F238E27FC236}">
                <a16:creationId xmlns:a16="http://schemas.microsoft.com/office/drawing/2014/main" xmlns="" id="{006F78FF-A47A-4286-8FDF-83552E0FB945}"/>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advantages of a franchise to a franchisor are low risk in starting a franchise, and increased income from franchising.  Disadvantages include little control (except contractually) over an individual franchise, and the franchisor can become liable for a franchise if the franchisor exerts too much control over the management and operation of the franchise.</a:t>
            </a:r>
          </a:p>
        </p:txBody>
      </p:sp>
      <p:sp>
        <p:nvSpPr>
          <p:cNvPr id="41987" name="Slide Number Placeholder 3">
            <a:extLst>
              <a:ext uri="{FF2B5EF4-FFF2-40B4-BE49-F238E27FC236}">
                <a16:creationId xmlns:a16="http://schemas.microsoft.com/office/drawing/2014/main" xmlns="" id="{4AD89756-03A8-418B-9E56-1085BC1BE774}"/>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D4AAD64-5BA6-4067-9FE1-EEA360CE4846}" type="slidenum">
              <a:rPr lang="en-US" altLang="en-US" sz="1200"/>
              <a:pPr/>
              <a:t>19</a:t>
            </a:fld>
            <a:endParaRPr lang="en-US" altLang="en-US" sz="1200"/>
          </a:p>
        </p:txBody>
      </p:sp>
    </p:spTree>
    <p:extLst>
      <p:ext uri="{BB962C8B-B14F-4D97-AF65-F5344CB8AC3E}">
        <p14:creationId xmlns:p14="http://schemas.microsoft.com/office/powerpoint/2010/main" val="3111220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a:extLst>
              <a:ext uri="{FF2B5EF4-FFF2-40B4-BE49-F238E27FC236}">
                <a16:creationId xmlns:a16="http://schemas.microsoft.com/office/drawing/2014/main" xmlns="" id="{42B0F636-1BB1-4B78-BED2-3E3DA1375B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70" name="Notes Placeholder 2">
            <a:extLst>
              <a:ext uri="{FF2B5EF4-FFF2-40B4-BE49-F238E27FC236}">
                <a16:creationId xmlns:a16="http://schemas.microsoft.com/office/drawing/2014/main" xmlns="" id="{1AD55501-E949-449D-8A40-CE03F66D4E29}"/>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Major forms of business organizations include the sole proprietorship, the general partnership, the limited partnership, the limited liability partnership, the corporation, the S corporation, and the limited liability company.</a:t>
            </a:r>
          </a:p>
        </p:txBody>
      </p:sp>
      <p:sp>
        <p:nvSpPr>
          <p:cNvPr id="7171" name="Slide Number Placeholder 3">
            <a:extLst>
              <a:ext uri="{FF2B5EF4-FFF2-40B4-BE49-F238E27FC236}">
                <a16:creationId xmlns:a16="http://schemas.microsoft.com/office/drawing/2014/main" xmlns="" id="{78B46B9C-747D-411B-AD4E-C6AD2639A3A4}"/>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3238C39-E723-4FEE-AFCA-0FD41F307B95}" type="slidenum">
              <a:rPr lang="en-US" altLang="en-US" sz="1200"/>
              <a:pPr/>
              <a:t>2</a:t>
            </a:fld>
            <a:endParaRPr lang="en-US" altLang="en-US" sz="1200"/>
          </a:p>
        </p:txBody>
      </p:sp>
    </p:spTree>
    <p:extLst>
      <p:ext uri="{BB962C8B-B14F-4D97-AF65-F5344CB8AC3E}">
        <p14:creationId xmlns:p14="http://schemas.microsoft.com/office/powerpoint/2010/main" val="14779511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Types of franchises include “chain-style” business operations, distributorships, and manufacturing agreements.  In a “chain-style” business operation, the franchisor helps the franchisee establish a business, using the franchisor’s business name and the franchisor’s standard “methods and practices.”  In a distributorship, the franchisor licenses the franchisee to sell the franchisor’s product in a specific area.  With a manufacturing arrangement, the franchisor provides the franchisee with technical knowledge to manufacture the franchisor’s product.</a:t>
            </a:r>
          </a:p>
        </p:txBody>
      </p:sp>
      <p:sp>
        <p:nvSpPr>
          <p:cNvPr id="4" name="Slide Number Placeholder 3"/>
          <p:cNvSpPr>
            <a:spLocks noGrp="1"/>
          </p:cNvSpPr>
          <p:nvPr>
            <p:ph type="sldNum" sz="quarter" idx="10"/>
          </p:nvPr>
        </p:nvSpPr>
        <p:spPr/>
        <p:txBody>
          <a:bodyPr/>
          <a:lstStyle/>
          <a:p>
            <a:fld id="{1A24A3B6-6DED-478F-A5AF-E53C890F41E6}" type="slidenum">
              <a:rPr lang="en-US" altLang="en-US" smtClean="0"/>
              <a:pPr/>
              <a:t>20</a:t>
            </a:fld>
            <a:endParaRPr lang="en-US" altLang="en-US"/>
          </a:p>
        </p:txBody>
      </p:sp>
    </p:spTree>
    <p:extLst>
      <p:ext uri="{BB962C8B-B14F-4D97-AF65-F5344CB8AC3E}">
        <p14:creationId xmlns:p14="http://schemas.microsoft.com/office/powerpoint/2010/main" val="4063584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xmlns="" id="{7305AFF0-30E9-4967-8144-5A5A814363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218" name="Notes Placeholder 2">
            <a:extLst>
              <a:ext uri="{FF2B5EF4-FFF2-40B4-BE49-F238E27FC236}">
                <a16:creationId xmlns:a16="http://schemas.microsoft.com/office/drawing/2014/main" xmlns="" id="{7F0E74A9-74D0-457F-8C8B-E67CD96CBAFB}"/>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sole proprietorship is an unincorporated business owned by one person.  With the sole proprietorship form of business organization, the owner has total control, unlimited liability, and profits are taxed directly as income to the sole proprietor.</a:t>
            </a:r>
          </a:p>
        </p:txBody>
      </p:sp>
      <p:sp>
        <p:nvSpPr>
          <p:cNvPr id="9219" name="Slide Number Placeholder 3">
            <a:extLst>
              <a:ext uri="{FF2B5EF4-FFF2-40B4-BE49-F238E27FC236}">
                <a16:creationId xmlns:a16="http://schemas.microsoft.com/office/drawing/2014/main" xmlns="" id="{ECD2BEBD-1B5D-4DEE-9FB6-314E464C3375}"/>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6B30ADA-6A31-4B37-AA37-4B59A143069A}" type="slidenum">
              <a:rPr lang="en-US" altLang="en-US" sz="1200"/>
              <a:pPr/>
              <a:t>3</a:t>
            </a:fld>
            <a:endParaRPr lang="en-US" altLang="en-US" sz="1200"/>
          </a:p>
        </p:txBody>
      </p:sp>
    </p:spTree>
    <p:extLst>
      <p:ext uri="{BB962C8B-B14F-4D97-AF65-F5344CB8AC3E}">
        <p14:creationId xmlns:p14="http://schemas.microsoft.com/office/powerpoint/2010/main" val="3701926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a:extLst>
              <a:ext uri="{FF2B5EF4-FFF2-40B4-BE49-F238E27FC236}">
                <a16:creationId xmlns:a16="http://schemas.microsoft.com/office/drawing/2014/main" xmlns="" id="{9CBE372D-9F78-44E8-A980-8B06C21A23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1266" name="Notes Placeholder 2">
            <a:extLst>
              <a:ext uri="{FF2B5EF4-FFF2-40B4-BE49-F238E27FC236}">
                <a16:creationId xmlns:a16="http://schemas.microsoft.com/office/drawing/2014/main" xmlns="" id="{69FAA810-6A4A-4C6D-A6C3-A42BF80459D3}"/>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Sole proprietorship advantages include ease of creation or “start-up,” the owner has total managerial control, and the owner retains profits.  The sole proprietorship also has its disadvantages, however, including personal liability for all business debts, obligations and losses, and funding is limited to personal funds and loans.</a:t>
            </a:r>
          </a:p>
        </p:txBody>
      </p:sp>
      <p:sp>
        <p:nvSpPr>
          <p:cNvPr id="11267" name="Slide Number Placeholder 3">
            <a:extLst>
              <a:ext uri="{FF2B5EF4-FFF2-40B4-BE49-F238E27FC236}">
                <a16:creationId xmlns:a16="http://schemas.microsoft.com/office/drawing/2014/main" xmlns="" id="{7D82F0A1-3FEA-4B92-884B-942FCFE3D08E}"/>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0D2F58E-C7F0-4588-85C5-3037902507E5}" type="slidenum">
              <a:rPr lang="en-US" altLang="en-US" sz="1200"/>
              <a:pPr/>
              <a:t>4</a:t>
            </a:fld>
            <a:endParaRPr lang="en-US" altLang="en-US" sz="1200"/>
          </a:p>
        </p:txBody>
      </p:sp>
    </p:spTree>
    <p:extLst>
      <p:ext uri="{BB962C8B-B14F-4D97-AF65-F5344CB8AC3E}">
        <p14:creationId xmlns:p14="http://schemas.microsoft.com/office/powerpoint/2010/main" val="2046980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a:extLst>
              <a:ext uri="{FF2B5EF4-FFF2-40B4-BE49-F238E27FC236}">
                <a16:creationId xmlns:a16="http://schemas.microsoft.com/office/drawing/2014/main" xmlns="" id="{236AF5C0-AF22-478D-BA73-84310B1DE7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3314" name="Notes Placeholder 2">
            <a:extLst>
              <a:ext uri="{FF2B5EF4-FFF2-40B4-BE49-F238E27FC236}">
                <a16:creationId xmlns:a16="http://schemas.microsoft.com/office/drawing/2014/main" xmlns="" id="{462BE218-2788-4295-B1C0-DE02F30AB7DA}"/>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 general partnership is an unincorporated business owned and operated by two or more persons.  Each partner has equal control of the business, and unlimited, personal liability for all business debts, obligations and losses.  Profits are taxed as income to the partners.</a:t>
            </a:r>
          </a:p>
        </p:txBody>
      </p:sp>
      <p:sp>
        <p:nvSpPr>
          <p:cNvPr id="13315" name="Slide Number Placeholder 3">
            <a:extLst>
              <a:ext uri="{FF2B5EF4-FFF2-40B4-BE49-F238E27FC236}">
                <a16:creationId xmlns:a16="http://schemas.microsoft.com/office/drawing/2014/main" xmlns="" id="{6AD35ECF-0368-432B-9AEC-3AB357CC7FC3}"/>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870A005-8BCC-4E28-81C8-396E3732CA96}" type="slidenum">
              <a:rPr lang="en-US" altLang="en-US" sz="1200"/>
              <a:pPr/>
              <a:t>5</a:t>
            </a:fld>
            <a:endParaRPr lang="en-US" altLang="en-US" sz="1200"/>
          </a:p>
        </p:txBody>
      </p:sp>
    </p:spTree>
    <p:extLst>
      <p:ext uri="{BB962C8B-B14F-4D97-AF65-F5344CB8AC3E}">
        <p14:creationId xmlns:p14="http://schemas.microsoft.com/office/powerpoint/2010/main" val="2156295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xmlns="" id="{9F159A00-5646-4134-947E-8732CA645A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362" name="Notes Placeholder 2">
            <a:extLst>
              <a:ext uri="{FF2B5EF4-FFF2-40B4-BE49-F238E27FC236}">
                <a16:creationId xmlns:a16="http://schemas.microsoft.com/office/drawing/2014/main" xmlns="" id="{F57B3E3A-6C58-424C-AE09-90E342AF2534}"/>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advantages of a partnership include ease of creation or “start-up,” partnership income is considered partner income, and business losses qualify for tax deduction.  The disadvantage to a partnership is personal liability for all business debts, obligations and losses, including those incurred by other partners on behalf of the partnership.</a:t>
            </a:r>
          </a:p>
        </p:txBody>
      </p:sp>
      <p:sp>
        <p:nvSpPr>
          <p:cNvPr id="15363" name="Slide Number Placeholder 3">
            <a:extLst>
              <a:ext uri="{FF2B5EF4-FFF2-40B4-BE49-F238E27FC236}">
                <a16:creationId xmlns:a16="http://schemas.microsoft.com/office/drawing/2014/main" xmlns="" id="{FB13A55A-DEC5-488B-BBB9-6108A6855FEB}"/>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9AAF62E-9D2F-4437-A535-20A95BFE7D6F}" type="slidenum">
              <a:rPr lang="en-US" altLang="en-US" sz="1200"/>
              <a:pPr/>
              <a:t>6</a:t>
            </a:fld>
            <a:endParaRPr lang="en-US" altLang="en-US" sz="1200"/>
          </a:p>
        </p:txBody>
      </p:sp>
    </p:spTree>
    <p:extLst>
      <p:ext uri="{BB962C8B-B14F-4D97-AF65-F5344CB8AC3E}">
        <p14:creationId xmlns:p14="http://schemas.microsoft.com/office/powerpoint/2010/main" val="3878219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xmlns="" id="{A1CA6F6E-EC8B-4476-96F5-381C8AC118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xmlns="" id="{6827E465-F8B2-44EC-A848-3CF00B9A53CC}"/>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Before the termination of any partnership can be considered complete, a partnership must first experience the “dissolution” and “winding up” stages. Dissolution is considered complete when any partner stops fulfilling the role of a partner to the business (by choice or default). Section 29 of the Uniform Partnership Act defines dissolution as “the change in the relation of the partners caused by any partner’s ceasing to be associated with the carrying on…of the business.” Winding up is the activity of completing unfinished partnership business, collecting and paying debts, collecting partnership assets, and taking inventory of the business.</a:t>
            </a:r>
          </a:p>
        </p:txBody>
      </p:sp>
      <p:sp>
        <p:nvSpPr>
          <p:cNvPr id="17411" name="Slide Number Placeholder 3">
            <a:extLst>
              <a:ext uri="{FF2B5EF4-FFF2-40B4-BE49-F238E27FC236}">
                <a16:creationId xmlns:a16="http://schemas.microsoft.com/office/drawing/2014/main" xmlns="" id="{42B3C828-F7FE-49AF-A2B2-FC7812EAFDFC}"/>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7A3AA34-71FF-4516-9216-4E9E04021DF3}" type="slidenum">
              <a:rPr lang="en-US" altLang="en-US" sz="1200"/>
              <a:pPr/>
              <a:t>7</a:t>
            </a:fld>
            <a:endParaRPr lang="en-US" altLang="en-US" sz="1200"/>
          </a:p>
        </p:txBody>
      </p:sp>
    </p:spTree>
    <p:extLst>
      <p:ext uri="{BB962C8B-B14F-4D97-AF65-F5344CB8AC3E}">
        <p14:creationId xmlns:p14="http://schemas.microsoft.com/office/powerpoint/2010/main" val="2280675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xmlns="" id="{A11F5A97-C193-4D1E-90B9-132FCBD3EE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9458" name="Notes Placeholder 2">
            <a:extLst>
              <a:ext uri="{FF2B5EF4-FFF2-40B4-BE49-F238E27FC236}">
                <a16:creationId xmlns:a16="http://schemas.microsoft.com/office/drawing/2014/main" xmlns="" id="{56120ACB-7FB6-4836-83D6-579EB1F3E48E}"/>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pPr>
            <a:r>
              <a:rPr lang="en-US" altLang="en-US"/>
              <a:t>Reasons for rightful dissolution of a partnership include situations when the term established in the partnership agreement expires, the partnership meets its established objectives, a partner withdraws from the partnership at will, a partner withdraws in accordance with the partnership agreement, a partner is expelled from the partnership in accordance with the partnership agreement, a partner dies, and when a partner is adjudicated bankrupt.</a:t>
            </a:r>
          </a:p>
          <a:p>
            <a:pPr eaLnBrk="1" hangingPunct="1"/>
            <a:endParaRPr lang="en-US" altLang="en-US"/>
          </a:p>
        </p:txBody>
      </p:sp>
      <p:sp>
        <p:nvSpPr>
          <p:cNvPr id="19459" name="Slide Number Placeholder 3">
            <a:extLst>
              <a:ext uri="{FF2B5EF4-FFF2-40B4-BE49-F238E27FC236}">
                <a16:creationId xmlns:a16="http://schemas.microsoft.com/office/drawing/2014/main" xmlns="" id="{B0348D87-8FAA-4CAD-A159-F235A586FB23}"/>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8DDEF71-0365-460F-B592-FF1DD28C67D4}" type="slidenum">
              <a:rPr lang="en-US" altLang="en-US" sz="1200"/>
              <a:pPr/>
              <a:t>8</a:t>
            </a:fld>
            <a:endParaRPr lang="en-US" altLang="en-US" sz="1200"/>
          </a:p>
        </p:txBody>
      </p:sp>
    </p:spTree>
    <p:extLst>
      <p:ext uri="{BB962C8B-B14F-4D97-AF65-F5344CB8AC3E}">
        <p14:creationId xmlns:p14="http://schemas.microsoft.com/office/powerpoint/2010/main" val="2831102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xmlns="" id="{F9ADBC69-0B83-4842-AA87-18AE4108BC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xmlns="" id="{5FD6B4E3-EB95-4048-AF23-67267E2B848A}"/>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pPr>
            <a:r>
              <a:rPr lang="en-US" altLang="en-US"/>
              <a:t>Other reasons for rightful dissolution of a partnership include situations when the business of the partnership becomes illegal, a partner is adjudicated insane, a partner becomes incapable of performing the duties as established by the partnership agreement, the business of the partnership can be carried on only at a loss of profits, a disagreement between the partners is such that it undermines the nature of the partnership, and when other circumstances of the partnership necessitate the dissolution.</a:t>
            </a:r>
          </a:p>
          <a:p>
            <a:pPr eaLnBrk="1" hangingPunct="1">
              <a:lnSpc>
                <a:spcPct val="80000"/>
              </a:lnSpc>
            </a:pPr>
            <a:endParaRPr lang="en-US" altLang="en-US"/>
          </a:p>
          <a:p>
            <a:pPr eaLnBrk="1" hangingPunct="1"/>
            <a:endParaRPr lang="en-US" altLang="en-US"/>
          </a:p>
        </p:txBody>
      </p:sp>
      <p:sp>
        <p:nvSpPr>
          <p:cNvPr id="21507" name="Slide Number Placeholder 3">
            <a:extLst>
              <a:ext uri="{FF2B5EF4-FFF2-40B4-BE49-F238E27FC236}">
                <a16:creationId xmlns:a16="http://schemas.microsoft.com/office/drawing/2014/main" xmlns="" id="{0061CD5F-F374-48B2-B0E2-A9C8C5BD0F26}"/>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B5A5674-ACE2-48F9-AE56-4C0520B5E691}" type="slidenum">
              <a:rPr lang="en-US" altLang="en-US" sz="1200"/>
              <a:pPr/>
              <a:t>9</a:t>
            </a:fld>
            <a:endParaRPr lang="en-US" altLang="en-US" sz="1200"/>
          </a:p>
        </p:txBody>
      </p:sp>
    </p:spTree>
    <p:extLst>
      <p:ext uri="{BB962C8B-B14F-4D97-AF65-F5344CB8AC3E}">
        <p14:creationId xmlns:p14="http://schemas.microsoft.com/office/powerpoint/2010/main" val="2909301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42629826-631B-4EC6-BD4E-DF0B3B2C65AE}"/>
              </a:ext>
            </a:extLst>
          </p:cNvPr>
          <p:cNvSpPr>
            <a:spLocks noGrp="1"/>
          </p:cNvSpPr>
          <p:nvPr>
            <p:ph type="sldNum" sz="quarter" idx="10"/>
          </p:nvPr>
        </p:nvSpPr>
        <p:spPr>
          <a:ln/>
        </p:spPr>
        <p:txBody>
          <a:bodyPr/>
          <a:lstStyle>
            <a:lvl1pPr>
              <a:defRPr/>
            </a:lvl1pPr>
          </a:lstStyle>
          <a:p>
            <a:fld id="{EE2CD9D1-47BA-4D77-AB74-7F8D7082358C}" type="slidenum">
              <a:rPr lang="en-US" altLang="en-US"/>
              <a:pPr/>
              <a:t>‹#›</a:t>
            </a:fld>
            <a:endParaRPr lang="en-US" altLang="en-US"/>
          </a:p>
        </p:txBody>
      </p:sp>
      <p:sp>
        <p:nvSpPr>
          <p:cNvPr id="7" name="Text Placeholder 6"/>
          <p:cNvSpPr>
            <a:spLocks noGrp="1"/>
          </p:cNvSpPr>
          <p:nvPr>
            <p:ph type="body" sz="quarter" idx="11" hasCustomPrompt="1"/>
          </p:nvPr>
        </p:nvSpPr>
        <p:spPr>
          <a:xfrm>
            <a:off x="838200" y="6494996"/>
            <a:ext cx="6781800" cy="244475"/>
          </a:xfrm>
        </p:spPr>
        <p:txBody>
          <a:bodyPr/>
          <a:lstStyle>
            <a:lvl1pPr marL="114300" indent="0" algn="ctr">
              <a:buNone/>
              <a:defRPr sz="900"/>
            </a:lvl1pPr>
          </a:lstStyle>
          <a:p>
            <a:pPr lvl="0"/>
            <a:r>
              <a:rPr lang="en-IN" dirty="0"/>
              <a:t>© 2019 McGraw-Hill Education.</a:t>
            </a:r>
          </a:p>
        </p:txBody>
      </p:sp>
    </p:spTree>
    <p:extLst>
      <p:ext uri="{BB962C8B-B14F-4D97-AF65-F5344CB8AC3E}">
        <p14:creationId xmlns:p14="http://schemas.microsoft.com/office/powerpoint/2010/main" val="277814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xmlns="" id="{89922906-94F5-4796-825C-730F087B1E44}"/>
              </a:ext>
            </a:extLst>
          </p:cNvPr>
          <p:cNvSpPr>
            <a:spLocks noGrp="1"/>
          </p:cNvSpPr>
          <p:nvPr>
            <p:ph type="sldNum" sz="quarter" idx="10"/>
          </p:nvPr>
        </p:nvSpPr>
        <p:spPr>
          <a:ln/>
        </p:spPr>
        <p:txBody>
          <a:bodyPr/>
          <a:lstStyle>
            <a:lvl1pPr>
              <a:defRPr/>
            </a:lvl1pPr>
          </a:lstStyle>
          <a:p>
            <a:fld id="{A69783EF-B30F-4D8D-B5FA-42FD6AF9A340}" type="slidenum">
              <a:rPr lang="en-US" altLang="en-US"/>
              <a:pPr/>
              <a:t>‹#›</a:t>
            </a:fld>
            <a:endParaRPr lang="en-US" altLang="en-US"/>
          </a:p>
        </p:txBody>
      </p:sp>
    </p:spTree>
    <p:extLst>
      <p:ext uri="{BB962C8B-B14F-4D97-AF65-F5344CB8AC3E}">
        <p14:creationId xmlns:p14="http://schemas.microsoft.com/office/powerpoint/2010/main" val="2550802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67E621BF-7ED8-4A43-8BDD-E6078E580A6D}"/>
              </a:ext>
            </a:extLst>
          </p:cNvPr>
          <p:cNvSpPr>
            <a:spLocks noGrp="1"/>
          </p:cNvSpPr>
          <p:nvPr>
            <p:ph type="sldNum" sz="quarter" idx="10"/>
          </p:nvPr>
        </p:nvSpPr>
        <p:spPr>
          <a:ln/>
        </p:spPr>
        <p:txBody>
          <a:bodyPr/>
          <a:lstStyle>
            <a:lvl1pPr>
              <a:defRPr/>
            </a:lvl1pPr>
          </a:lstStyle>
          <a:p>
            <a:fld id="{65D49A4D-E21B-4425-9823-76D78E4EC74D}" type="slidenum">
              <a:rPr lang="en-US" altLang="en-US"/>
              <a:pPr/>
              <a:t>‹#›</a:t>
            </a:fld>
            <a:endParaRPr lang="en-US" altLang="en-US"/>
          </a:p>
        </p:txBody>
      </p:sp>
    </p:spTree>
    <p:extLst>
      <p:ext uri="{BB962C8B-B14F-4D97-AF65-F5344CB8AC3E}">
        <p14:creationId xmlns:p14="http://schemas.microsoft.com/office/powerpoint/2010/main" val="1998379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087C1FAC-F48F-40A2-B565-805F8BE7DEB2}"/>
              </a:ext>
            </a:extLst>
          </p:cNvPr>
          <p:cNvSpPr>
            <a:spLocks noGrp="1"/>
          </p:cNvSpPr>
          <p:nvPr>
            <p:ph type="sldNum" sz="quarter" idx="10"/>
          </p:nvPr>
        </p:nvSpPr>
        <p:spPr>
          <a:ln/>
        </p:spPr>
        <p:txBody>
          <a:bodyPr/>
          <a:lstStyle>
            <a:lvl1pPr>
              <a:defRPr/>
            </a:lvl1pPr>
          </a:lstStyle>
          <a:p>
            <a:fld id="{48617126-E47B-4DD3-ACEB-523425AD4962}" type="slidenum">
              <a:rPr lang="en-US" altLang="en-US"/>
              <a:pPr/>
              <a:t>‹#›</a:t>
            </a:fld>
            <a:endParaRPr lang="en-US" altLang="en-US"/>
          </a:p>
        </p:txBody>
      </p:sp>
    </p:spTree>
    <p:extLst>
      <p:ext uri="{BB962C8B-B14F-4D97-AF65-F5344CB8AC3E}">
        <p14:creationId xmlns:p14="http://schemas.microsoft.com/office/powerpoint/2010/main" val="3102730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a:extLst>
              <a:ext uri="{FF2B5EF4-FFF2-40B4-BE49-F238E27FC236}">
                <a16:creationId xmlns:a16="http://schemas.microsoft.com/office/drawing/2014/main" xmlns="" id="{77FA1914-00B2-4D5E-8FCE-907A8D796D4B}"/>
              </a:ext>
            </a:extLst>
          </p:cNvPr>
          <p:cNvSpPr>
            <a:spLocks noGrp="1"/>
          </p:cNvSpPr>
          <p:nvPr>
            <p:ph type="sldNum" sz="quarter" idx="11"/>
          </p:nvPr>
        </p:nvSpPr>
        <p:spPr/>
        <p:txBody>
          <a:bodyPr/>
          <a:lstStyle>
            <a:lvl1pPr>
              <a:defRPr/>
            </a:lvl1pPr>
          </a:lstStyle>
          <a:p>
            <a:fld id="{AEA518A1-B64B-4D09-9604-A626FABC7A66}" type="slidenum">
              <a:rPr lang="en-US" altLang="en-US"/>
              <a:pPr/>
              <a:t>‹#›</a:t>
            </a:fld>
            <a:endParaRPr lang="en-US" altLang="en-US"/>
          </a:p>
        </p:txBody>
      </p:sp>
    </p:spTree>
    <p:extLst>
      <p:ext uri="{BB962C8B-B14F-4D97-AF65-F5344CB8AC3E}">
        <p14:creationId xmlns:p14="http://schemas.microsoft.com/office/powerpoint/2010/main" val="2731630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42629826-631B-4EC6-BD4E-DF0B3B2C65AE}"/>
              </a:ext>
            </a:extLst>
          </p:cNvPr>
          <p:cNvSpPr>
            <a:spLocks noGrp="1"/>
          </p:cNvSpPr>
          <p:nvPr>
            <p:ph type="sldNum" sz="quarter" idx="10"/>
          </p:nvPr>
        </p:nvSpPr>
        <p:spPr>
          <a:ln/>
        </p:spPr>
        <p:txBody>
          <a:bodyPr/>
          <a:lstStyle>
            <a:lvl1pPr>
              <a:defRPr/>
            </a:lvl1pPr>
          </a:lstStyle>
          <a:p>
            <a:fld id="{EE2CD9D1-47BA-4D77-AB74-7F8D7082358C}" type="slidenum">
              <a:rPr lang="en-US" altLang="en-US"/>
              <a:pPr/>
              <a:t>‹#›</a:t>
            </a:fld>
            <a:endParaRPr lang="en-US" altLang="en-US"/>
          </a:p>
        </p:txBody>
      </p:sp>
      <p:sp>
        <p:nvSpPr>
          <p:cNvPr id="7" name="Content Placeholder 6"/>
          <p:cNvSpPr>
            <a:spLocks noGrp="1"/>
          </p:cNvSpPr>
          <p:nvPr>
            <p:ph sz="quarter" idx="11"/>
          </p:nvPr>
        </p:nvSpPr>
        <p:spPr>
          <a:xfrm>
            <a:off x="685800" y="6384925"/>
            <a:ext cx="7315200" cy="3206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1973863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3A9E4201-E523-4AF9-871A-F49CFC22054D}"/>
              </a:ext>
            </a:extLst>
          </p:cNvPr>
          <p:cNvSpPr>
            <a:spLocks noGrp="1"/>
          </p:cNvSpPr>
          <p:nvPr>
            <p:ph type="sldNum" sz="quarter" idx="10"/>
          </p:nvPr>
        </p:nvSpPr>
        <p:spPr>
          <a:ln/>
        </p:spPr>
        <p:txBody>
          <a:bodyPr/>
          <a:lstStyle>
            <a:lvl1pPr>
              <a:defRPr/>
            </a:lvl1pPr>
          </a:lstStyle>
          <a:p>
            <a:fld id="{017542E6-0678-4429-8C1C-E12A7FA2F6DC}" type="slidenum">
              <a:rPr lang="en-US" altLang="en-US"/>
              <a:pPr/>
              <a:t>‹#›</a:t>
            </a:fld>
            <a:endParaRPr lang="en-US" altLang="en-US"/>
          </a:p>
        </p:txBody>
      </p:sp>
      <p:sp>
        <p:nvSpPr>
          <p:cNvPr id="5" name="Footer Placeholder 4">
            <a:extLst>
              <a:ext uri="{FF2B5EF4-FFF2-40B4-BE49-F238E27FC236}">
                <a16:creationId xmlns:a16="http://schemas.microsoft.com/office/drawing/2014/main" xmlns="" id="{4AD9122C-9CB0-4861-970F-C7D75936B680}"/>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34311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xmlns="" id="{F7C166CC-9E86-4E96-9563-C96E32BEB7EC}"/>
              </a:ext>
            </a:extLst>
          </p:cNvPr>
          <p:cNvSpPr>
            <a:spLocks noGrp="1"/>
          </p:cNvSpPr>
          <p:nvPr>
            <p:ph type="sldNum" sz="quarter" idx="10"/>
          </p:nvPr>
        </p:nvSpPr>
        <p:spPr>
          <a:ln/>
        </p:spPr>
        <p:txBody>
          <a:bodyPr/>
          <a:lstStyle>
            <a:lvl1pPr>
              <a:defRPr/>
            </a:lvl1pPr>
          </a:lstStyle>
          <a:p>
            <a:fld id="{ACF03A07-29B2-4CD4-80F9-BDAE25108B52}" type="slidenum">
              <a:rPr lang="en-US" altLang="en-US"/>
              <a:pPr/>
              <a:t>‹#›</a:t>
            </a:fld>
            <a:endParaRPr lang="en-US" altLang="en-US"/>
          </a:p>
        </p:txBody>
      </p:sp>
      <p:sp>
        <p:nvSpPr>
          <p:cNvPr id="5" name="Footer Placeholder 4">
            <a:extLst>
              <a:ext uri="{FF2B5EF4-FFF2-40B4-BE49-F238E27FC236}">
                <a16:creationId xmlns:a16="http://schemas.microsoft.com/office/drawing/2014/main" xmlns="" id="{E6B09461-9E0A-46E5-92A4-8C304129018B}"/>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6624710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6CE9886D-8BE2-4CEE-A6D5-74D12C7CD8D9}"/>
              </a:ext>
            </a:extLst>
          </p:cNvPr>
          <p:cNvSpPr>
            <a:spLocks noGrp="1"/>
          </p:cNvSpPr>
          <p:nvPr>
            <p:ph type="sldNum" sz="quarter" idx="10"/>
          </p:nvPr>
        </p:nvSpPr>
        <p:spPr>
          <a:ln/>
        </p:spPr>
        <p:txBody>
          <a:bodyPr/>
          <a:lstStyle>
            <a:lvl1pPr>
              <a:defRPr/>
            </a:lvl1pPr>
          </a:lstStyle>
          <a:p>
            <a:fld id="{93448377-8542-45AA-AE26-603C16F3F2EA}" type="slidenum">
              <a:rPr lang="en-US" altLang="en-US"/>
              <a:pPr/>
              <a:t>‹#›</a:t>
            </a:fld>
            <a:endParaRPr lang="en-US" altLang="en-US"/>
          </a:p>
        </p:txBody>
      </p:sp>
      <p:sp>
        <p:nvSpPr>
          <p:cNvPr id="6" name="Footer Placeholder 4">
            <a:extLst>
              <a:ext uri="{FF2B5EF4-FFF2-40B4-BE49-F238E27FC236}">
                <a16:creationId xmlns:a16="http://schemas.microsoft.com/office/drawing/2014/main" xmlns="" id="{24E51596-045A-4C45-B617-5847DE3EAF12}"/>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6257179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8041176A-F458-4935-99DA-037ECAF885F2}"/>
              </a:ext>
            </a:extLst>
          </p:cNvPr>
          <p:cNvSpPr>
            <a:spLocks noGrp="1"/>
          </p:cNvSpPr>
          <p:nvPr>
            <p:ph type="sldNum" sz="quarter" idx="10"/>
          </p:nvPr>
        </p:nvSpPr>
        <p:spPr>
          <a:ln/>
        </p:spPr>
        <p:txBody>
          <a:bodyPr/>
          <a:lstStyle>
            <a:lvl1pPr>
              <a:defRPr/>
            </a:lvl1pPr>
          </a:lstStyle>
          <a:p>
            <a:fld id="{BC37768A-76B4-4D12-87C7-6F25EA6BC0DC}" type="slidenum">
              <a:rPr lang="en-US" altLang="en-US"/>
              <a:pPr/>
              <a:t>‹#›</a:t>
            </a:fld>
            <a:endParaRPr lang="en-US" altLang="en-US"/>
          </a:p>
        </p:txBody>
      </p:sp>
      <p:sp>
        <p:nvSpPr>
          <p:cNvPr id="8" name="Footer Placeholder 4">
            <a:extLst>
              <a:ext uri="{FF2B5EF4-FFF2-40B4-BE49-F238E27FC236}">
                <a16:creationId xmlns:a16="http://schemas.microsoft.com/office/drawing/2014/main" xmlns="" id="{F204C3FD-1C3F-432F-8ABA-3E7DD7E6ADF7}"/>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4674598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AE458EC1-3767-42EA-BF01-234D41F9B3B1}"/>
              </a:ext>
            </a:extLst>
          </p:cNvPr>
          <p:cNvSpPr>
            <a:spLocks noGrp="1"/>
          </p:cNvSpPr>
          <p:nvPr>
            <p:ph type="sldNum" sz="quarter" idx="10"/>
          </p:nvPr>
        </p:nvSpPr>
        <p:spPr>
          <a:ln/>
        </p:spPr>
        <p:txBody>
          <a:bodyPr/>
          <a:lstStyle>
            <a:lvl1pPr>
              <a:defRPr/>
            </a:lvl1pPr>
          </a:lstStyle>
          <a:p>
            <a:fld id="{41E22BE2-1469-4800-AACD-F1E8B2F97C1B}" type="slidenum">
              <a:rPr lang="en-US" altLang="en-US"/>
              <a:pPr/>
              <a:t>‹#›</a:t>
            </a:fld>
            <a:endParaRPr lang="en-US" altLang="en-US"/>
          </a:p>
        </p:txBody>
      </p:sp>
      <p:sp>
        <p:nvSpPr>
          <p:cNvPr id="4" name="Footer Placeholder 4">
            <a:extLst>
              <a:ext uri="{FF2B5EF4-FFF2-40B4-BE49-F238E27FC236}">
                <a16:creationId xmlns:a16="http://schemas.microsoft.com/office/drawing/2014/main" xmlns="" id="{5763EFBB-7C29-4E98-8311-9F1B9F8B6274}"/>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4080889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3A9E4201-E523-4AF9-871A-F49CFC22054D}"/>
              </a:ext>
            </a:extLst>
          </p:cNvPr>
          <p:cNvSpPr>
            <a:spLocks noGrp="1"/>
          </p:cNvSpPr>
          <p:nvPr>
            <p:ph type="sldNum" sz="quarter" idx="10"/>
          </p:nvPr>
        </p:nvSpPr>
        <p:spPr>
          <a:ln/>
        </p:spPr>
        <p:txBody>
          <a:bodyPr/>
          <a:lstStyle>
            <a:lvl1pPr>
              <a:defRPr/>
            </a:lvl1pPr>
          </a:lstStyle>
          <a:p>
            <a:fld id="{017542E6-0678-4429-8C1C-E12A7FA2F6DC}" type="slidenum">
              <a:rPr lang="en-US" altLang="en-US"/>
              <a:pPr/>
              <a:t>‹#›</a:t>
            </a:fld>
            <a:endParaRPr lang="en-US" altLang="en-US"/>
          </a:p>
        </p:txBody>
      </p:sp>
    </p:spTree>
    <p:extLst>
      <p:ext uri="{BB962C8B-B14F-4D97-AF65-F5344CB8AC3E}">
        <p14:creationId xmlns:p14="http://schemas.microsoft.com/office/powerpoint/2010/main" val="15127557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DCB14317-969F-4B61-B886-9374542EBA50}"/>
              </a:ext>
            </a:extLst>
          </p:cNvPr>
          <p:cNvSpPr>
            <a:spLocks noGrp="1"/>
          </p:cNvSpPr>
          <p:nvPr>
            <p:ph type="sldNum" sz="quarter" idx="10"/>
          </p:nvPr>
        </p:nvSpPr>
        <p:spPr>
          <a:ln/>
        </p:spPr>
        <p:txBody>
          <a:bodyPr/>
          <a:lstStyle>
            <a:lvl1pPr>
              <a:defRPr/>
            </a:lvl1pPr>
          </a:lstStyle>
          <a:p>
            <a:fld id="{C725E516-1E8B-4103-A26D-8E43469143BC}" type="slidenum">
              <a:rPr lang="en-US" altLang="en-US"/>
              <a:pPr/>
              <a:t>‹#›</a:t>
            </a:fld>
            <a:endParaRPr lang="en-US" altLang="en-US"/>
          </a:p>
        </p:txBody>
      </p:sp>
      <p:sp>
        <p:nvSpPr>
          <p:cNvPr id="3" name="Footer Placeholder 4">
            <a:extLst>
              <a:ext uri="{FF2B5EF4-FFF2-40B4-BE49-F238E27FC236}">
                <a16:creationId xmlns:a16="http://schemas.microsoft.com/office/drawing/2014/main" xmlns="" id="{77B76404-4EF2-4951-A62B-631102A840F2}"/>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818172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B4338055-E47C-49E6-936A-E3E215DF8E17}"/>
              </a:ext>
            </a:extLst>
          </p:cNvPr>
          <p:cNvSpPr>
            <a:spLocks noGrp="1"/>
          </p:cNvSpPr>
          <p:nvPr>
            <p:ph type="sldNum" sz="quarter" idx="14"/>
          </p:nvPr>
        </p:nvSpPr>
        <p:spPr>
          <a:ln/>
        </p:spPr>
        <p:txBody>
          <a:bodyPr/>
          <a:lstStyle>
            <a:lvl1pPr>
              <a:defRPr/>
            </a:lvl1pPr>
          </a:lstStyle>
          <a:p>
            <a:fld id="{22938745-C90A-4574-A234-17F4776B5761}" type="slidenum">
              <a:rPr lang="en-US" altLang="en-US"/>
              <a:pPr/>
              <a:t>‹#›</a:t>
            </a:fld>
            <a:endParaRPr lang="en-US" altLang="en-US"/>
          </a:p>
        </p:txBody>
      </p:sp>
      <p:sp>
        <p:nvSpPr>
          <p:cNvPr id="6" name="Footer Placeholder 4">
            <a:extLst>
              <a:ext uri="{FF2B5EF4-FFF2-40B4-BE49-F238E27FC236}">
                <a16:creationId xmlns:a16="http://schemas.microsoft.com/office/drawing/2014/main" xmlns="" id="{76D17144-A8BC-4D95-A023-088C9CBF05F9}"/>
              </a:ext>
            </a:extLst>
          </p:cNvPr>
          <p:cNvSpPr>
            <a:spLocks noGrp="1"/>
          </p:cNvSpPr>
          <p:nvPr>
            <p:ph type="ftr" sz="quarter" idx="15"/>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9322338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xmlns="" id="{89922906-94F5-4796-825C-730F087B1E44}"/>
              </a:ext>
            </a:extLst>
          </p:cNvPr>
          <p:cNvSpPr>
            <a:spLocks noGrp="1"/>
          </p:cNvSpPr>
          <p:nvPr>
            <p:ph type="sldNum" sz="quarter" idx="10"/>
          </p:nvPr>
        </p:nvSpPr>
        <p:spPr>
          <a:ln/>
        </p:spPr>
        <p:txBody>
          <a:bodyPr/>
          <a:lstStyle>
            <a:lvl1pPr>
              <a:defRPr/>
            </a:lvl1pPr>
          </a:lstStyle>
          <a:p>
            <a:fld id="{A69783EF-B30F-4D8D-B5FA-42FD6AF9A340}" type="slidenum">
              <a:rPr lang="en-US" altLang="en-US"/>
              <a:pPr/>
              <a:t>‹#›</a:t>
            </a:fld>
            <a:endParaRPr lang="en-US" altLang="en-US"/>
          </a:p>
        </p:txBody>
      </p:sp>
      <p:sp>
        <p:nvSpPr>
          <p:cNvPr id="6" name="Footer Placeholder 4">
            <a:extLst>
              <a:ext uri="{FF2B5EF4-FFF2-40B4-BE49-F238E27FC236}">
                <a16:creationId xmlns:a16="http://schemas.microsoft.com/office/drawing/2014/main" xmlns="" id="{5F4E1470-37F4-4754-BA7F-162A0DDF110A}"/>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9868699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67E621BF-7ED8-4A43-8BDD-E6078E580A6D}"/>
              </a:ext>
            </a:extLst>
          </p:cNvPr>
          <p:cNvSpPr>
            <a:spLocks noGrp="1"/>
          </p:cNvSpPr>
          <p:nvPr>
            <p:ph type="sldNum" sz="quarter" idx="10"/>
          </p:nvPr>
        </p:nvSpPr>
        <p:spPr>
          <a:ln/>
        </p:spPr>
        <p:txBody>
          <a:bodyPr/>
          <a:lstStyle>
            <a:lvl1pPr>
              <a:defRPr/>
            </a:lvl1pPr>
          </a:lstStyle>
          <a:p>
            <a:fld id="{65D49A4D-E21B-4425-9823-76D78E4EC74D}" type="slidenum">
              <a:rPr lang="en-US" altLang="en-US"/>
              <a:pPr/>
              <a:t>‹#›</a:t>
            </a:fld>
            <a:endParaRPr lang="en-US" altLang="en-US"/>
          </a:p>
        </p:txBody>
      </p:sp>
      <p:sp>
        <p:nvSpPr>
          <p:cNvPr id="5" name="Footer Placeholder 4">
            <a:extLst>
              <a:ext uri="{FF2B5EF4-FFF2-40B4-BE49-F238E27FC236}">
                <a16:creationId xmlns:a16="http://schemas.microsoft.com/office/drawing/2014/main" xmlns="" id="{173AEEB4-BF3C-46FC-A2F9-3D5713912918}"/>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2622868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087C1FAC-F48F-40A2-B565-805F8BE7DEB2}"/>
              </a:ext>
            </a:extLst>
          </p:cNvPr>
          <p:cNvSpPr>
            <a:spLocks noGrp="1"/>
          </p:cNvSpPr>
          <p:nvPr>
            <p:ph type="sldNum" sz="quarter" idx="10"/>
          </p:nvPr>
        </p:nvSpPr>
        <p:spPr>
          <a:ln/>
        </p:spPr>
        <p:txBody>
          <a:bodyPr/>
          <a:lstStyle>
            <a:lvl1pPr>
              <a:defRPr/>
            </a:lvl1pPr>
          </a:lstStyle>
          <a:p>
            <a:fld id="{48617126-E47B-4DD3-ACEB-523425AD4962}" type="slidenum">
              <a:rPr lang="en-US" altLang="en-US"/>
              <a:pPr/>
              <a:t>‹#›</a:t>
            </a:fld>
            <a:endParaRPr lang="en-US" altLang="en-US"/>
          </a:p>
        </p:txBody>
      </p:sp>
      <p:sp>
        <p:nvSpPr>
          <p:cNvPr id="5" name="Footer Placeholder 4">
            <a:extLst>
              <a:ext uri="{FF2B5EF4-FFF2-40B4-BE49-F238E27FC236}">
                <a16:creationId xmlns:a16="http://schemas.microsoft.com/office/drawing/2014/main" xmlns="" id="{DF1A5996-BCB5-4E07-9540-4FE9F6994D65}"/>
              </a:ext>
            </a:extLst>
          </p:cNvPr>
          <p:cNvSpPr>
            <a:spLocks noGrp="1"/>
          </p:cNvSpPr>
          <p:nvPr>
            <p:ph type="ftr" sz="quarter" idx="11"/>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3135176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Footer Placeholder 5">
            <a:extLst>
              <a:ext uri="{FF2B5EF4-FFF2-40B4-BE49-F238E27FC236}">
                <a16:creationId xmlns:a16="http://schemas.microsoft.com/office/drawing/2014/main" xmlns="" id="{40BADDBF-D6D2-4382-813D-2EE4C3E8F07A}"/>
              </a:ext>
            </a:extLst>
          </p:cNvPr>
          <p:cNvSpPr>
            <a:spLocks noGrp="1"/>
          </p:cNvSpPr>
          <p:nvPr>
            <p:ph type="ftr" sz="quarter" idx="10"/>
          </p:nvPr>
        </p:nvSpPr>
        <p:spPr>
          <a:xfrm>
            <a:off x="0" y="6400800"/>
            <a:ext cx="7620000" cy="436563"/>
          </a:xfrm>
          <a:prstGeom prst="rect">
            <a:avLst/>
          </a:prstGeom>
        </p:spPr>
        <p:txBody>
          <a:bodyPr/>
          <a:lstStyle>
            <a:lvl1pPr>
              <a:defRPr/>
            </a:lvl1pPr>
          </a:lstStyle>
          <a:p>
            <a:r>
              <a:rPr lang="en-US" altLang="en-US"/>
              <a:t>© 2019 McGraw-Hill Education. All rights reserved. No reproduction or distribution without the prior written consent of McGraw-Hill Education. </a:t>
            </a:r>
          </a:p>
        </p:txBody>
      </p:sp>
      <p:sp>
        <p:nvSpPr>
          <p:cNvPr id="6" name="Slide Number Placeholder 6">
            <a:extLst>
              <a:ext uri="{FF2B5EF4-FFF2-40B4-BE49-F238E27FC236}">
                <a16:creationId xmlns:a16="http://schemas.microsoft.com/office/drawing/2014/main" xmlns="" id="{77FA1914-00B2-4D5E-8FCE-907A8D796D4B}"/>
              </a:ext>
            </a:extLst>
          </p:cNvPr>
          <p:cNvSpPr>
            <a:spLocks noGrp="1"/>
          </p:cNvSpPr>
          <p:nvPr>
            <p:ph type="sldNum" sz="quarter" idx="11"/>
          </p:nvPr>
        </p:nvSpPr>
        <p:spPr/>
        <p:txBody>
          <a:bodyPr/>
          <a:lstStyle>
            <a:lvl1pPr>
              <a:defRPr/>
            </a:lvl1pPr>
          </a:lstStyle>
          <a:p>
            <a:fld id="{AEA518A1-B64B-4D09-9604-A626FABC7A66}" type="slidenum">
              <a:rPr lang="en-US" altLang="en-US"/>
              <a:pPr/>
              <a:t>‹#›</a:t>
            </a:fld>
            <a:endParaRPr lang="en-US" altLang="en-US"/>
          </a:p>
        </p:txBody>
      </p:sp>
    </p:spTree>
    <p:extLst>
      <p:ext uri="{BB962C8B-B14F-4D97-AF65-F5344CB8AC3E}">
        <p14:creationId xmlns:p14="http://schemas.microsoft.com/office/powerpoint/2010/main" val="4015117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14478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3A9E4201-E523-4AF9-871A-F49CFC22054D}"/>
              </a:ext>
            </a:extLst>
          </p:cNvPr>
          <p:cNvSpPr>
            <a:spLocks noGrp="1"/>
          </p:cNvSpPr>
          <p:nvPr>
            <p:ph type="sldNum" sz="quarter" idx="10"/>
          </p:nvPr>
        </p:nvSpPr>
        <p:spPr>
          <a:ln/>
        </p:spPr>
        <p:txBody>
          <a:bodyPr/>
          <a:lstStyle>
            <a:lvl1pPr>
              <a:defRPr/>
            </a:lvl1pPr>
          </a:lstStyle>
          <a:p>
            <a:fld id="{017542E6-0678-4429-8C1C-E12A7FA2F6DC}" type="slidenum">
              <a:rPr lang="en-US" altLang="en-US"/>
              <a:pPr/>
              <a:t>‹#›</a:t>
            </a:fld>
            <a:endParaRPr lang="en-US" altLang="en-US"/>
          </a:p>
        </p:txBody>
      </p:sp>
      <p:sp>
        <p:nvSpPr>
          <p:cNvPr id="5" name="Content Placeholder 2"/>
          <p:cNvSpPr>
            <a:spLocks noGrp="1"/>
          </p:cNvSpPr>
          <p:nvPr>
            <p:ph idx="11"/>
          </p:nvPr>
        </p:nvSpPr>
        <p:spPr>
          <a:xfrm>
            <a:off x="457200" y="3276600"/>
            <a:ext cx="7620000" cy="14478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2"/>
          </p:nvPr>
        </p:nvSpPr>
        <p:spPr>
          <a:xfrm>
            <a:off x="457200" y="4876800"/>
            <a:ext cx="7620000" cy="14478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53825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xmlns="" id="{F7C166CC-9E86-4E96-9563-C96E32BEB7EC}"/>
              </a:ext>
            </a:extLst>
          </p:cNvPr>
          <p:cNvSpPr>
            <a:spLocks noGrp="1"/>
          </p:cNvSpPr>
          <p:nvPr>
            <p:ph type="sldNum" sz="quarter" idx="10"/>
          </p:nvPr>
        </p:nvSpPr>
        <p:spPr>
          <a:ln/>
        </p:spPr>
        <p:txBody>
          <a:bodyPr/>
          <a:lstStyle>
            <a:lvl1pPr>
              <a:defRPr/>
            </a:lvl1pPr>
          </a:lstStyle>
          <a:p>
            <a:fld id="{ACF03A07-29B2-4CD4-80F9-BDAE25108B52}" type="slidenum">
              <a:rPr lang="en-US" altLang="en-US"/>
              <a:pPr/>
              <a:t>‹#›</a:t>
            </a:fld>
            <a:endParaRPr lang="en-US" altLang="en-US"/>
          </a:p>
        </p:txBody>
      </p:sp>
    </p:spTree>
    <p:extLst>
      <p:ext uri="{BB962C8B-B14F-4D97-AF65-F5344CB8AC3E}">
        <p14:creationId xmlns:p14="http://schemas.microsoft.com/office/powerpoint/2010/main" val="414474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6CE9886D-8BE2-4CEE-A6D5-74D12C7CD8D9}"/>
              </a:ext>
            </a:extLst>
          </p:cNvPr>
          <p:cNvSpPr>
            <a:spLocks noGrp="1"/>
          </p:cNvSpPr>
          <p:nvPr>
            <p:ph type="sldNum" sz="quarter" idx="10"/>
          </p:nvPr>
        </p:nvSpPr>
        <p:spPr>
          <a:ln/>
        </p:spPr>
        <p:txBody>
          <a:bodyPr/>
          <a:lstStyle>
            <a:lvl1pPr>
              <a:defRPr/>
            </a:lvl1pPr>
          </a:lstStyle>
          <a:p>
            <a:fld id="{93448377-8542-45AA-AE26-603C16F3F2EA}" type="slidenum">
              <a:rPr lang="en-US" altLang="en-US"/>
              <a:pPr/>
              <a:t>‹#›</a:t>
            </a:fld>
            <a:endParaRPr lang="en-US" altLang="en-US"/>
          </a:p>
        </p:txBody>
      </p:sp>
    </p:spTree>
    <p:extLst>
      <p:ext uri="{BB962C8B-B14F-4D97-AF65-F5344CB8AC3E}">
        <p14:creationId xmlns:p14="http://schemas.microsoft.com/office/powerpoint/2010/main" val="186741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8041176A-F458-4935-99DA-037ECAF885F2}"/>
              </a:ext>
            </a:extLst>
          </p:cNvPr>
          <p:cNvSpPr>
            <a:spLocks noGrp="1"/>
          </p:cNvSpPr>
          <p:nvPr>
            <p:ph type="sldNum" sz="quarter" idx="10"/>
          </p:nvPr>
        </p:nvSpPr>
        <p:spPr>
          <a:ln/>
        </p:spPr>
        <p:txBody>
          <a:bodyPr/>
          <a:lstStyle>
            <a:lvl1pPr>
              <a:defRPr/>
            </a:lvl1pPr>
          </a:lstStyle>
          <a:p>
            <a:fld id="{BC37768A-76B4-4D12-87C7-6F25EA6BC0DC}" type="slidenum">
              <a:rPr lang="en-US" altLang="en-US"/>
              <a:pPr/>
              <a:t>‹#›</a:t>
            </a:fld>
            <a:endParaRPr lang="en-US" altLang="en-US"/>
          </a:p>
        </p:txBody>
      </p:sp>
    </p:spTree>
    <p:extLst>
      <p:ext uri="{BB962C8B-B14F-4D97-AF65-F5344CB8AC3E}">
        <p14:creationId xmlns:p14="http://schemas.microsoft.com/office/powerpoint/2010/main" val="189320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AE458EC1-3767-42EA-BF01-234D41F9B3B1}"/>
              </a:ext>
            </a:extLst>
          </p:cNvPr>
          <p:cNvSpPr>
            <a:spLocks noGrp="1"/>
          </p:cNvSpPr>
          <p:nvPr>
            <p:ph type="sldNum" sz="quarter" idx="10"/>
          </p:nvPr>
        </p:nvSpPr>
        <p:spPr>
          <a:ln/>
        </p:spPr>
        <p:txBody>
          <a:bodyPr/>
          <a:lstStyle>
            <a:lvl1pPr>
              <a:defRPr/>
            </a:lvl1pPr>
          </a:lstStyle>
          <a:p>
            <a:fld id="{41E22BE2-1469-4800-AACD-F1E8B2F97C1B}" type="slidenum">
              <a:rPr lang="en-US" altLang="en-US"/>
              <a:pPr/>
              <a:t>‹#›</a:t>
            </a:fld>
            <a:endParaRPr lang="en-US" altLang="en-US"/>
          </a:p>
        </p:txBody>
      </p:sp>
    </p:spTree>
    <p:extLst>
      <p:ext uri="{BB962C8B-B14F-4D97-AF65-F5344CB8AC3E}">
        <p14:creationId xmlns:p14="http://schemas.microsoft.com/office/powerpoint/2010/main" val="3858510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DCB14317-969F-4B61-B886-9374542EBA50}"/>
              </a:ext>
            </a:extLst>
          </p:cNvPr>
          <p:cNvSpPr>
            <a:spLocks noGrp="1"/>
          </p:cNvSpPr>
          <p:nvPr>
            <p:ph type="sldNum" sz="quarter" idx="10"/>
          </p:nvPr>
        </p:nvSpPr>
        <p:spPr>
          <a:ln/>
        </p:spPr>
        <p:txBody>
          <a:bodyPr/>
          <a:lstStyle>
            <a:lvl1pPr>
              <a:defRPr/>
            </a:lvl1pPr>
          </a:lstStyle>
          <a:p>
            <a:fld id="{C725E516-1E8B-4103-A26D-8E43469143BC}" type="slidenum">
              <a:rPr lang="en-US" altLang="en-US"/>
              <a:pPr/>
              <a:t>‹#›</a:t>
            </a:fld>
            <a:endParaRPr lang="en-US" altLang="en-US"/>
          </a:p>
        </p:txBody>
      </p:sp>
    </p:spTree>
    <p:extLst>
      <p:ext uri="{BB962C8B-B14F-4D97-AF65-F5344CB8AC3E}">
        <p14:creationId xmlns:p14="http://schemas.microsoft.com/office/powerpoint/2010/main" val="2757253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B4338055-E47C-49E6-936A-E3E215DF8E17}"/>
              </a:ext>
            </a:extLst>
          </p:cNvPr>
          <p:cNvSpPr>
            <a:spLocks noGrp="1"/>
          </p:cNvSpPr>
          <p:nvPr>
            <p:ph type="sldNum" sz="quarter" idx="14"/>
          </p:nvPr>
        </p:nvSpPr>
        <p:spPr>
          <a:ln/>
        </p:spPr>
        <p:txBody>
          <a:bodyPr/>
          <a:lstStyle>
            <a:lvl1pPr>
              <a:defRPr/>
            </a:lvl1pPr>
          </a:lstStyle>
          <a:p>
            <a:fld id="{22938745-C90A-4574-A234-17F4776B5761}" type="slidenum">
              <a:rPr lang="en-US" altLang="en-US"/>
              <a:pPr/>
              <a:t>‹#›</a:t>
            </a:fld>
            <a:endParaRPr lang="en-US" altLang="en-US"/>
          </a:p>
        </p:txBody>
      </p:sp>
    </p:spTree>
    <p:extLst>
      <p:ext uri="{BB962C8B-B14F-4D97-AF65-F5344CB8AC3E}">
        <p14:creationId xmlns:p14="http://schemas.microsoft.com/office/powerpoint/2010/main" val="3693785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519FFF3-A4D9-4EB7-ABD2-95B628B58159}"/>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48131" name="Text Placeholder 2">
            <a:extLst>
              <a:ext uri="{FF2B5EF4-FFF2-40B4-BE49-F238E27FC236}">
                <a16:creationId xmlns:a16="http://schemas.microsoft.com/office/drawing/2014/main" xmlns="" id="{B7DE05DF-6F9D-4228-9836-558518339592}"/>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8B52BE86-19E3-4197-91F8-BED3F2A6F02F}"/>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latin typeface="Cambria" panose="02040503050406030204" pitchFamily="18" charset="0"/>
              </a:defRPr>
            </a:lvl1pPr>
          </a:lstStyle>
          <a:p>
            <a:fld id="{F4FE6484-E4B4-478A-9ADC-E50447DDB3AD}" type="slidenum">
              <a:rPr lang="en-US" altLang="en-US"/>
              <a:pPr/>
              <a:t>‹#›</a:t>
            </a:fld>
            <a:endParaRPr lang="en-US" altLang="en-US" dirty="0"/>
          </a:p>
        </p:txBody>
      </p:sp>
      <p:sp>
        <p:nvSpPr>
          <p:cNvPr id="7" name="Text Placeholder 6"/>
          <p:cNvSpPr txBox="1">
            <a:spLocks/>
          </p:cNvSpPr>
          <p:nvPr userDrawn="1"/>
        </p:nvSpPr>
        <p:spPr>
          <a:xfrm>
            <a:off x="838200" y="6494996"/>
            <a:ext cx="6781800" cy="244475"/>
          </a:xfrm>
          <a:prstGeom prst="rect">
            <a:avLst/>
          </a:prstGeom>
        </p:spPr>
        <p:txBody>
          <a:bodyPr/>
          <a:lstStyle>
            <a:lvl1pPr marL="114300" indent="0" algn="ctr" rtl="0" fontAlgn="base">
              <a:spcBef>
                <a:spcPct val="20000"/>
              </a:spcBef>
              <a:spcAft>
                <a:spcPct val="0"/>
              </a:spcAft>
              <a:buClr>
                <a:schemeClr val="accent1"/>
              </a:buClr>
              <a:buFont typeface="Arial" panose="020B0604020202020204" pitchFamily="34" charset="0"/>
              <a:buNone/>
              <a:defRPr sz="9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eaLnBrk="1" hangingPunct="1"/>
            <a:r>
              <a:rPr lang="en-IN"/>
              <a:t>© 2019 McGraw-Hill Education.</a:t>
            </a:r>
            <a:endParaRPr lang="en-IN" dirty="0"/>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33"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18" r:id="rId12"/>
    <p:sldLayoutId id="2147483819" r:id="rId13"/>
  </p:sldLayoutIdLst>
  <p:hf hdr="0" dt="0"/>
  <p:txStyles>
    <p:titleStyle>
      <a:lvl1pPr algn="l" rtl="0" fontAlgn="base">
        <a:spcBef>
          <a:spcPct val="0"/>
        </a:spcBef>
        <a:spcAft>
          <a:spcPct val="0"/>
        </a:spcAft>
        <a:defRPr sz="4600" kern="1200" spc="-100">
          <a:solidFill>
            <a:schemeClr val="tx2"/>
          </a:solidFill>
          <a:latin typeface="Cambria"/>
          <a:ea typeface="MS PGothic" panose="020B0600070205080204" pitchFamily="34" charset="-128"/>
          <a:cs typeface="+mj-cs"/>
        </a:defRPr>
      </a:lvl1pPr>
      <a:lvl2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2pPr>
      <a:lvl3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3pPr>
      <a:lvl4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4pPr>
      <a:lvl5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5pPr>
      <a:lvl6pPr marL="4572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6pPr>
      <a:lvl7pPr marL="9144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7pPr>
      <a:lvl8pPr marL="13716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8pPr>
      <a:lvl9pPr marL="18288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519FFF3-A4D9-4EB7-ABD2-95B628B58159}"/>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48131" name="Text Placeholder 2">
            <a:extLst>
              <a:ext uri="{FF2B5EF4-FFF2-40B4-BE49-F238E27FC236}">
                <a16:creationId xmlns:a16="http://schemas.microsoft.com/office/drawing/2014/main" xmlns="" id="{B7DE05DF-6F9D-4228-9836-558518339592}"/>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8B52BE86-19E3-4197-91F8-BED3F2A6F02F}"/>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latin typeface="Cambria" panose="02040503050406030204" pitchFamily="18" charset="0"/>
              </a:defRPr>
            </a:lvl1pPr>
          </a:lstStyle>
          <a:p>
            <a:fld id="{F4FE6484-E4B4-478A-9ADC-E50447DDB3AD}" type="slidenum">
              <a:rPr lang="en-US" altLang="en-US"/>
              <a:pPr/>
              <a:t>‹#›</a:t>
            </a:fld>
            <a:endParaRPr lang="en-US" altLang="en-US"/>
          </a:p>
        </p:txBody>
      </p:sp>
    </p:spTree>
    <p:extLst>
      <p:ext uri="{BB962C8B-B14F-4D97-AF65-F5344CB8AC3E}">
        <p14:creationId xmlns:p14="http://schemas.microsoft.com/office/powerpoint/2010/main" val="1963195228"/>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Lst>
  <p:hf hdr="0" dt="0"/>
  <p:txStyles>
    <p:titleStyle>
      <a:lvl1pPr algn="l" rtl="0" fontAlgn="base">
        <a:spcBef>
          <a:spcPct val="0"/>
        </a:spcBef>
        <a:spcAft>
          <a:spcPct val="0"/>
        </a:spcAft>
        <a:defRPr sz="4600" kern="1200" spc="-100">
          <a:solidFill>
            <a:schemeClr val="tx2"/>
          </a:solidFill>
          <a:latin typeface="Cambria"/>
          <a:ea typeface="MS PGothic" panose="020B0600070205080204" pitchFamily="34" charset="-128"/>
          <a:cs typeface="+mj-cs"/>
        </a:defRPr>
      </a:lvl1pPr>
      <a:lvl2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2pPr>
      <a:lvl3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3pPr>
      <a:lvl4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4pPr>
      <a:lvl5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5pPr>
      <a:lvl6pPr marL="4572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6pPr>
      <a:lvl7pPr marL="9144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7pPr>
      <a:lvl8pPr marL="13716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8pPr>
      <a:lvl9pPr marL="18288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1981200"/>
            <a:ext cx="3962400" cy="990600"/>
          </a:xfrm>
        </p:spPr>
        <p:txBody>
          <a:bodyPr/>
          <a:lstStyle/>
          <a:p>
            <a:r>
              <a:rPr lang="en-US" altLang="en-US" dirty="0">
                <a:solidFill>
                  <a:srgbClr val="4F4837"/>
                </a:solidFill>
                <a:latin typeface="Calibri" panose="020F0502020204030204" pitchFamily="34" charset="0"/>
              </a:rPr>
              <a:t>Chapter 21</a:t>
            </a:r>
            <a:endParaRPr lang="en-IN" dirty="0"/>
          </a:p>
        </p:txBody>
      </p:sp>
      <p:sp>
        <p:nvSpPr>
          <p:cNvPr id="3" name="Subtitle 2"/>
          <p:cNvSpPr>
            <a:spLocks noGrp="1"/>
          </p:cNvSpPr>
          <p:nvPr>
            <p:ph type="subTitle" idx="1"/>
          </p:nvPr>
        </p:nvSpPr>
        <p:spPr>
          <a:xfrm>
            <a:off x="4800600" y="3352800"/>
            <a:ext cx="3810000" cy="2667000"/>
          </a:xfrm>
        </p:spPr>
        <p:txBody>
          <a:bodyPr>
            <a:noAutofit/>
          </a:bodyPr>
          <a:lstStyle/>
          <a:p>
            <a:pPr fontAlgn="auto">
              <a:spcAft>
                <a:spcPts val="0"/>
              </a:spcAft>
              <a:defRPr/>
            </a:pPr>
            <a:r>
              <a:rPr lang="en-US" sz="3600" dirty="0">
                <a:solidFill>
                  <a:schemeClr val="tx1"/>
                </a:solidFill>
              </a:rPr>
              <a:t>Forms of Business Organization</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3">
            <a:extLst>
              <a:ext uri="{FF2B5EF4-FFF2-40B4-BE49-F238E27FC236}">
                <a16:creationId xmlns:a16="http://schemas.microsoft.com/office/drawing/2014/main" xmlns="" id="{094E9167-5BD3-4779-8F49-339B92EF27C9}"/>
              </a:ext>
            </a:extLst>
          </p:cNvPr>
          <p:cNvSpPr txBox="1">
            <a:spLocks/>
          </p:cNvSpPr>
          <p:nvPr/>
        </p:nvSpPr>
        <p:spPr bwMode="auto">
          <a:xfrm>
            <a:off x="8531788" y="6385560"/>
            <a:ext cx="548640" cy="396240"/>
          </a:xfrm>
          <a:prstGeom prst="bracketPair">
            <a:avLst>
              <a:gd name="adj" fmla="val 17949"/>
            </a:avLst>
          </a:pr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lIns="0" tIns="0" rIns="0" bIns="0" rtlCol="0" anchor="ctr"/>
          <a:lstStyle>
            <a:defPPr>
              <a:defRPr lang="en-US"/>
            </a:defPPr>
            <a:lvl1pPr marL="0" algn="ctr" defTabSz="457200" rtl="0" eaLnBrk="1" latinLnBrk="0" hangingPunct="1">
              <a:spcBef>
                <a:spcPct val="20000"/>
              </a:spcBef>
              <a:buClr>
                <a:schemeClr val="accent1"/>
              </a:buClr>
              <a:buFont typeface="Arial" panose="020B0604020202020204" pitchFamily="34" charset="0"/>
              <a:buChar char="•"/>
              <a:defRPr sz="2200" kern="1200">
                <a:solidFill>
                  <a:schemeClr val="tx1"/>
                </a:solidFill>
                <a:latin typeface="Calibri" panose="020F0502020204030204" pitchFamily="34" charset="0"/>
                <a:ea typeface="+mn-ea"/>
                <a:cs typeface="+mn-cs"/>
              </a:defRPr>
            </a:lvl1pPr>
            <a:lvl2pPr marL="742950" indent="-285750" algn="l" defTabSz="457200" rtl="0" eaLnBrk="1" latinLnBrk="0" hangingPunct="1">
              <a:spcBef>
                <a:spcPct val="20000"/>
              </a:spcBef>
              <a:buClr>
                <a:schemeClr val="accent2"/>
              </a:buClr>
              <a:buFont typeface="Arial" panose="020B0604020202020204" pitchFamily="34" charset="0"/>
              <a:buChar char="•"/>
              <a:defRPr sz="2000" kern="1200">
                <a:solidFill>
                  <a:schemeClr val="tx1"/>
                </a:solidFill>
                <a:latin typeface="Calibri" panose="020F0502020204030204" pitchFamily="34" charset="0"/>
                <a:ea typeface="+mn-ea"/>
                <a:cs typeface="+mn-cs"/>
              </a:defRPr>
            </a:lvl2pPr>
            <a:lvl3pPr marL="1143000" indent="-228600" algn="l" defTabSz="457200" rtl="0" eaLnBrk="1" latinLnBrk="0" hangingPunct="1">
              <a:spcBef>
                <a:spcPct val="20000"/>
              </a:spcBef>
              <a:buClr>
                <a:srgbClr val="D2CB6C"/>
              </a:buClr>
              <a:buFont typeface="Arial" panose="020B0604020202020204" pitchFamily="34" charset="0"/>
              <a:buChar char="•"/>
              <a:defRPr sz="1800" kern="1200">
                <a:solidFill>
                  <a:schemeClr val="tx1"/>
                </a:solidFill>
                <a:latin typeface="Calibri" panose="020F0502020204030204" pitchFamily="34" charset="0"/>
                <a:ea typeface="+mn-ea"/>
                <a:cs typeface="+mn-cs"/>
              </a:defRPr>
            </a:lvl3pPr>
            <a:lvl4pPr marL="1600200" indent="-228600" algn="l" defTabSz="457200" rtl="0" eaLnBrk="1" latinLnBrk="0" hangingPunct="1">
              <a:spcBef>
                <a:spcPct val="20000"/>
              </a:spcBef>
              <a:buClr>
                <a:srgbClr val="95A39D"/>
              </a:buClr>
              <a:buFont typeface="Arial" panose="020B0604020202020204" pitchFamily="34" charset="0"/>
              <a:buChar char="•"/>
              <a:defRPr sz="1600" kern="1200">
                <a:solidFill>
                  <a:schemeClr val="tx1"/>
                </a:solidFill>
                <a:latin typeface="Calibri" panose="020F0502020204030204" pitchFamily="34" charset="0"/>
                <a:ea typeface="+mn-ea"/>
                <a:cs typeface="+mn-cs"/>
              </a:defRPr>
            </a:lvl4pPr>
            <a:lvl5pPr marL="2057400" indent="-228600" algn="l" defTabSz="457200" rtl="0" eaLnBrk="1" latinLnBrk="0" hangingPunct="1">
              <a:spcBef>
                <a:spcPct val="20000"/>
              </a:spcBef>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5pPr>
            <a:lvl6pPr marL="25146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6pPr>
            <a:lvl7pPr marL="29718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7pPr>
            <a:lvl8pPr marL="34290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8pPr>
            <a:lvl9pPr marL="38862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9pPr>
          </a:lstStyle>
          <a:p>
            <a:pPr>
              <a:spcBef>
                <a:spcPct val="0"/>
              </a:spcBef>
              <a:buClrTx/>
              <a:buFontTx/>
              <a:buNone/>
            </a:pPr>
            <a:r>
              <a:rPr lang="en-US" altLang="en-US" sz="1400" dirty="0">
                <a:latin typeface="Arial" panose="020B0604020202020204" pitchFamily="34" charset="0"/>
              </a:rPr>
              <a:t>1</a:t>
            </a:r>
          </a:p>
        </p:txBody>
      </p:sp>
      <p:sp>
        <p:nvSpPr>
          <p:cNvPr id="6" name="Content Placeholder 5"/>
          <p:cNvSpPr>
            <a:spLocks noGrp="1"/>
          </p:cNvSpPr>
          <p:nvPr>
            <p:ph sz="quarter" idx="4294967295"/>
          </p:nvPr>
        </p:nvSpPr>
        <p:spPr>
          <a:xfrm>
            <a:off x="550492" y="6485546"/>
            <a:ext cx="7391400" cy="304800"/>
          </a:xfrm>
        </p:spPr>
        <p:txBody>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74147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a:extLst>
              <a:ext uri="{FF2B5EF4-FFF2-40B4-BE49-F238E27FC236}">
                <a16:creationId xmlns:a16="http://schemas.microsoft.com/office/drawing/2014/main" xmlns="" id="{937E5880-EEC6-4369-98EA-E8E1940600B7}"/>
              </a:ext>
            </a:extLst>
          </p:cNvPr>
          <p:cNvSpPr>
            <a:spLocks noGrp="1" noChangeArrowheads="1"/>
          </p:cNvSpPr>
          <p:nvPr>
            <p:ph type="title"/>
          </p:nvPr>
        </p:nvSpPr>
        <p:spPr/>
        <p:txBody>
          <a:bodyPr/>
          <a:lstStyle/>
          <a:p>
            <a:pPr fontAlgn="auto">
              <a:spcAft>
                <a:spcPts val="0"/>
              </a:spcAft>
              <a:defRPr/>
            </a:pPr>
            <a:r>
              <a:rPr lang="en-US" sz="4200" dirty="0">
                <a:latin typeface="+mn-lt"/>
                <a:ea typeface="+mj-ea"/>
              </a:rPr>
              <a:t>Limited Partnership</a:t>
            </a:r>
          </a:p>
        </p:txBody>
      </p:sp>
      <p:sp>
        <p:nvSpPr>
          <p:cNvPr id="21507" name="Content Placeholder">
            <a:extLst>
              <a:ext uri="{FF2B5EF4-FFF2-40B4-BE49-F238E27FC236}">
                <a16:creationId xmlns:a16="http://schemas.microsoft.com/office/drawing/2014/main" xmlns="" id="{B5B9BE3E-F257-4EA0-9807-FAE2AE9B3361}"/>
              </a:ext>
            </a:extLst>
          </p:cNvPr>
          <p:cNvSpPr>
            <a:spLocks noGrp="1" noChangeArrowheads="1"/>
          </p:cNvSpPr>
          <p:nvPr>
            <p:ph idx="1"/>
          </p:nvPr>
        </p:nvSpPr>
        <p:spPr/>
        <p:txBody>
          <a:bodyPr/>
          <a:lstStyle/>
          <a:p>
            <a:pPr marL="291600" lvl="1" indent="-291600">
              <a:lnSpc>
                <a:spcPct val="80000"/>
              </a:lnSpc>
              <a:spcBef>
                <a:spcPts val="1500"/>
              </a:spcBef>
              <a:buClr>
                <a:schemeClr val="tx2"/>
              </a:buClr>
            </a:pPr>
            <a:r>
              <a:rPr lang="en-US" altLang="en-US" sz="2600" dirty="0">
                <a:solidFill>
                  <a:srgbClr val="2F2B20"/>
                </a:solidFill>
              </a:rPr>
              <a:t>Definition: Unincorporated business with at least one general partner, and one limited partner.</a:t>
            </a:r>
          </a:p>
          <a:p>
            <a:pPr marL="291600" lvl="1" indent="-291600">
              <a:lnSpc>
                <a:spcPct val="80000"/>
              </a:lnSpc>
              <a:spcBef>
                <a:spcPts val="1500"/>
              </a:spcBef>
              <a:buClr>
                <a:schemeClr val="tx2"/>
              </a:buClr>
            </a:pPr>
            <a:r>
              <a:rPr lang="en-US" altLang="en-US" sz="2600" dirty="0">
                <a:solidFill>
                  <a:srgbClr val="2F2B20"/>
                </a:solidFill>
              </a:rPr>
              <a:t>General partner in limited partnership has managerial/operational control over business.</a:t>
            </a:r>
          </a:p>
          <a:p>
            <a:pPr marL="291600" lvl="1" indent="-291600">
              <a:lnSpc>
                <a:spcPct val="80000"/>
              </a:lnSpc>
              <a:spcBef>
                <a:spcPts val="1500"/>
              </a:spcBef>
              <a:buClr>
                <a:schemeClr val="tx2"/>
              </a:buClr>
            </a:pPr>
            <a:r>
              <a:rPr lang="en-US" altLang="en-US" sz="2600" dirty="0">
                <a:solidFill>
                  <a:srgbClr val="2F2B20"/>
                </a:solidFill>
              </a:rPr>
              <a:t>Limited partner’s liability limited to extent of his/her capital contributions.</a:t>
            </a:r>
          </a:p>
          <a:p>
            <a:pPr marL="291600" lvl="1" indent="-291600">
              <a:lnSpc>
                <a:spcPct val="80000"/>
              </a:lnSpc>
              <a:spcBef>
                <a:spcPts val="1500"/>
              </a:spcBef>
              <a:buClr>
                <a:schemeClr val="tx2"/>
              </a:buClr>
            </a:pPr>
            <a:r>
              <a:rPr lang="en-US" altLang="en-US" sz="2600" dirty="0">
                <a:solidFill>
                  <a:srgbClr val="2F2B20"/>
                </a:solidFill>
              </a:rPr>
              <a:t>Limited partner has no managerial/operational control over business.</a:t>
            </a:r>
          </a:p>
        </p:txBody>
      </p:sp>
      <p:sp>
        <p:nvSpPr>
          <p:cNvPr id="22531" name="Slide Number Placeholder 3">
            <a:extLst>
              <a:ext uri="{FF2B5EF4-FFF2-40B4-BE49-F238E27FC236}">
                <a16:creationId xmlns:a16="http://schemas.microsoft.com/office/drawing/2014/main" xmlns="" id="{8A9C66C1-98D1-4773-8A40-FB7DA9B3D3A4}"/>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4085D33-C740-4583-B5E6-F7963B1F0EB1}" type="slidenum">
              <a:rPr lang="en-US" altLang="en-US" sz="1400">
                <a:latin typeface="+mn-lt"/>
              </a:rPr>
              <a:pPr/>
              <a:t>10</a:t>
            </a:fld>
            <a:endParaRPr lang="en-US" altLang="en-US" sz="140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a:extLst>
              <a:ext uri="{FF2B5EF4-FFF2-40B4-BE49-F238E27FC236}">
                <a16:creationId xmlns:a16="http://schemas.microsoft.com/office/drawing/2014/main" xmlns="" id="{1463EE61-F5E0-4FCB-A09D-E43B74315E57}"/>
              </a:ext>
            </a:extLst>
          </p:cNvPr>
          <p:cNvSpPr>
            <a:spLocks noGrp="1" noChangeArrowheads="1"/>
          </p:cNvSpPr>
          <p:nvPr>
            <p:ph type="title"/>
          </p:nvPr>
        </p:nvSpPr>
        <p:spPr/>
        <p:txBody>
          <a:bodyPr/>
          <a:lstStyle/>
          <a:p>
            <a:pPr fontAlgn="auto">
              <a:spcAft>
                <a:spcPts val="0"/>
              </a:spcAft>
              <a:defRPr/>
            </a:pPr>
            <a:r>
              <a:rPr lang="en-US" sz="3200" dirty="0">
                <a:latin typeface="+mn-lt"/>
                <a:ea typeface="+mj-ea"/>
              </a:rPr>
              <a:t>Limited Liability Partnership</a:t>
            </a:r>
          </a:p>
        </p:txBody>
      </p:sp>
      <p:sp>
        <p:nvSpPr>
          <p:cNvPr id="23555" name="Content Placeholder">
            <a:extLst>
              <a:ext uri="{FF2B5EF4-FFF2-40B4-BE49-F238E27FC236}">
                <a16:creationId xmlns:a16="http://schemas.microsoft.com/office/drawing/2014/main" xmlns="" id="{7A81B3E8-2FB8-46BC-A8F1-DEC0676D0E82}"/>
              </a:ext>
            </a:extLst>
          </p:cNvPr>
          <p:cNvSpPr>
            <a:spLocks noGrp="1" noChangeArrowheads="1"/>
          </p:cNvSpPr>
          <p:nvPr>
            <p:ph idx="1"/>
          </p:nvPr>
        </p:nvSpPr>
        <p:spPr/>
        <p:txBody>
          <a:bodyPr/>
          <a:lstStyle/>
          <a:p>
            <a:pPr marL="291600" lvl="1" indent="-291600">
              <a:lnSpc>
                <a:spcPct val="80000"/>
              </a:lnSpc>
              <a:spcBef>
                <a:spcPts val="1500"/>
              </a:spcBef>
              <a:buClr>
                <a:schemeClr val="tx2"/>
              </a:buClr>
            </a:pPr>
            <a:r>
              <a:rPr lang="en-US" altLang="en-US" sz="2600" dirty="0">
                <a:solidFill>
                  <a:srgbClr val="2F2B20"/>
                </a:solidFill>
              </a:rPr>
              <a:t>Definition: Partnership in which all partners assume liability for any partner’s professional malpractice to the extent of the partnership’s assets.</a:t>
            </a:r>
          </a:p>
          <a:p>
            <a:pPr marL="291600" lvl="1" indent="-291600">
              <a:lnSpc>
                <a:spcPct val="80000"/>
              </a:lnSpc>
              <a:spcBef>
                <a:spcPts val="1500"/>
              </a:spcBef>
              <a:buClr>
                <a:schemeClr val="tx2"/>
              </a:buClr>
            </a:pPr>
            <a:r>
              <a:rPr lang="en-US" altLang="en-US" sz="2600" dirty="0">
                <a:solidFill>
                  <a:srgbClr val="2F2B20"/>
                </a:solidFill>
              </a:rPr>
              <a:t>If one L</a:t>
            </a:r>
            <a:r>
              <a:rPr lang="en-US" altLang="en-US" sz="100" dirty="0">
                <a:solidFill>
                  <a:srgbClr val="2F2B20"/>
                </a:solidFill>
              </a:rPr>
              <a:t> </a:t>
            </a:r>
            <a:r>
              <a:rPr lang="en-US" altLang="en-US" sz="2600" dirty="0" smtClean="0">
                <a:solidFill>
                  <a:srgbClr val="2F2B20"/>
                </a:solidFill>
              </a:rPr>
              <a:t>L</a:t>
            </a:r>
            <a:r>
              <a:rPr lang="en-US" altLang="en-US" sz="100" dirty="0" smtClean="0">
                <a:solidFill>
                  <a:srgbClr val="2F2B20"/>
                </a:solidFill>
              </a:rPr>
              <a:t> </a:t>
            </a:r>
            <a:r>
              <a:rPr lang="en-US" altLang="en-US" sz="2600" dirty="0" smtClean="0">
                <a:solidFill>
                  <a:srgbClr val="2F2B20"/>
                </a:solidFill>
              </a:rPr>
              <a:t>P </a:t>
            </a:r>
            <a:r>
              <a:rPr lang="en-US" altLang="en-US" sz="2600" dirty="0">
                <a:solidFill>
                  <a:srgbClr val="2F2B20"/>
                </a:solidFill>
              </a:rPr>
              <a:t>partner is guilty of malpractice, other partners’ personal assets cannot be seized.</a:t>
            </a:r>
          </a:p>
          <a:p>
            <a:pPr marL="291600" lvl="1" indent="-291600">
              <a:lnSpc>
                <a:spcPct val="80000"/>
              </a:lnSpc>
              <a:spcBef>
                <a:spcPts val="1500"/>
              </a:spcBef>
              <a:buClr>
                <a:schemeClr val="tx2"/>
              </a:buClr>
            </a:pPr>
            <a:r>
              <a:rPr lang="en-US" altLang="en-US" sz="2600" dirty="0">
                <a:solidFill>
                  <a:srgbClr val="2F2B20"/>
                </a:solidFill>
              </a:rPr>
              <a:t>Business name must include phrase “Limited Liability Partnership” or abbreviation </a:t>
            </a:r>
            <a:r>
              <a:rPr lang="en-US" altLang="en-US" sz="2600" dirty="0" smtClean="0">
                <a:solidFill>
                  <a:srgbClr val="2F2B20"/>
                </a:solidFill>
              </a:rPr>
              <a:t>“</a:t>
            </a:r>
            <a:r>
              <a:rPr lang="en-US" sz="2600" kern="1200" dirty="0" smtClean="0">
                <a:solidFill>
                  <a:schemeClr val="tx1"/>
                </a:solidFill>
                <a:effectLst/>
              </a:rPr>
              <a:t>L</a:t>
            </a:r>
            <a:r>
              <a:rPr lang="en-US" sz="100" kern="1200" dirty="0" smtClean="0">
                <a:solidFill>
                  <a:schemeClr val="tx1"/>
                </a:solidFill>
                <a:effectLst/>
              </a:rPr>
              <a:t> </a:t>
            </a:r>
            <a:r>
              <a:rPr lang="en-US" sz="2600" kern="1200" dirty="0" smtClean="0">
                <a:solidFill>
                  <a:schemeClr val="tx1"/>
                </a:solidFill>
                <a:effectLst/>
              </a:rPr>
              <a:t>L</a:t>
            </a:r>
            <a:r>
              <a:rPr lang="en-US" sz="100" kern="1200" dirty="0" smtClean="0">
                <a:solidFill>
                  <a:schemeClr val="tx1"/>
                </a:solidFill>
                <a:effectLst/>
              </a:rPr>
              <a:t> </a:t>
            </a:r>
            <a:r>
              <a:rPr lang="en-US" sz="2600" kern="1200" dirty="0" smtClean="0">
                <a:solidFill>
                  <a:schemeClr val="tx1"/>
                </a:solidFill>
                <a:effectLst/>
              </a:rPr>
              <a:t>P</a:t>
            </a:r>
            <a:r>
              <a:rPr lang="en-US" altLang="en-US" sz="2600" dirty="0" smtClean="0">
                <a:solidFill>
                  <a:srgbClr val="2F2B20"/>
                </a:solidFill>
              </a:rPr>
              <a:t>.”</a:t>
            </a:r>
            <a:endParaRPr lang="en-US" altLang="en-US" sz="2600" dirty="0">
              <a:solidFill>
                <a:srgbClr val="2F2B20"/>
              </a:solidFill>
            </a:endParaRPr>
          </a:p>
          <a:p>
            <a:pPr marL="291600" lvl="1" indent="-291600">
              <a:lnSpc>
                <a:spcPct val="80000"/>
              </a:lnSpc>
              <a:spcBef>
                <a:spcPts val="1500"/>
              </a:spcBef>
              <a:buClr>
                <a:schemeClr val="tx2"/>
              </a:buClr>
            </a:pPr>
            <a:r>
              <a:rPr lang="en-US" altLang="en-US" sz="2600" dirty="0">
                <a:solidFill>
                  <a:srgbClr val="2F2B20"/>
                </a:solidFill>
              </a:rPr>
              <a:t>Parties must file form with Secretary of State to create L</a:t>
            </a:r>
            <a:r>
              <a:rPr lang="en-US" altLang="en-US" sz="100" dirty="0">
                <a:solidFill>
                  <a:srgbClr val="2F2B20"/>
                </a:solidFill>
              </a:rPr>
              <a:t> </a:t>
            </a:r>
            <a:r>
              <a:rPr lang="en-US" altLang="en-US" sz="2600" dirty="0">
                <a:solidFill>
                  <a:srgbClr val="2F2B20"/>
                </a:solidFill>
              </a:rPr>
              <a:t>L</a:t>
            </a:r>
            <a:r>
              <a:rPr lang="en-US" altLang="en-US" sz="100" dirty="0">
                <a:solidFill>
                  <a:srgbClr val="2F2B20"/>
                </a:solidFill>
              </a:rPr>
              <a:t> </a:t>
            </a:r>
            <a:r>
              <a:rPr lang="en-US" altLang="en-US" sz="2600" dirty="0">
                <a:solidFill>
                  <a:srgbClr val="2F2B20"/>
                </a:solidFill>
              </a:rPr>
              <a:t>P.</a:t>
            </a:r>
          </a:p>
          <a:p>
            <a:pPr marL="291600" lvl="1" indent="-291600">
              <a:lnSpc>
                <a:spcPct val="80000"/>
              </a:lnSpc>
              <a:spcBef>
                <a:spcPts val="1500"/>
              </a:spcBef>
              <a:buClr>
                <a:schemeClr val="tx2"/>
              </a:buClr>
            </a:pPr>
            <a:r>
              <a:rPr lang="en-US" altLang="en-US" sz="2600" dirty="0">
                <a:solidFill>
                  <a:srgbClr val="2F2B20"/>
                </a:solidFill>
              </a:rPr>
              <a:t>Each partner pays taxes on his/her share of business income.</a:t>
            </a:r>
          </a:p>
        </p:txBody>
      </p:sp>
      <p:sp>
        <p:nvSpPr>
          <p:cNvPr id="24579" name="Slide Number Placeholder 3">
            <a:extLst>
              <a:ext uri="{FF2B5EF4-FFF2-40B4-BE49-F238E27FC236}">
                <a16:creationId xmlns:a16="http://schemas.microsoft.com/office/drawing/2014/main" xmlns="" id="{080E056F-1409-4064-9E66-CC760EFA3655}"/>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32A52DA-09EE-4D4B-8EEF-A40F9648CAC6}" type="slidenum">
              <a:rPr lang="en-US" altLang="en-US" sz="1400">
                <a:latin typeface="+mn-lt"/>
              </a:rPr>
              <a:pPr/>
              <a:t>11</a:t>
            </a:fld>
            <a:endParaRPr lang="en-US" altLang="en-US" sz="140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a:extLst>
              <a:ext uri="{FF2B5EF4-FFF2-40B4-BE49-F238E27FC236}">
                <a16:creationId xmlns:a16="http://schemas.microsoft.com/office/drawing/2014/main" xmlns="" id="{CCCF48E7-C3D8-43DF-B9C5-F775B28B2162}"/>
              </a:ext>
            </a:extLst>
          </p:cNvPr>
          <p:cNvSpPr>
            <a:spLocks noGrp="1" noChangeArrowheads="1"/>
          </p:cNvSpPr>
          <p:nvPr>
            <p:ph type="title"/>
          </p:nvPr>
        </p:nvSpPr>
        <p:spPr/>
        <p:txBody>
          <a:bodyPr/>
          <a:lstStyle/>
          <a:p>
            <a:pPr fontAlgn="auto">
              <a:spcAft>
                <a:spcPts val="0"/>
              </a:spcAft>
              <a:defRPr/>
            </a:pPr>
            <a:r>
              <a:rPr lang="en-US" sz="6000" dirty="0">
                <a:latin typeface="+mn-lt"/>
                <a:ea typeface="+mj-ea"/>
              </a:rPr>
              <a:t>Corporation</a:t>
            </a:r>
          </a:p>
        </p:txBody>
      </p:sp>
      <p:sp>
        <p:nvSpPr>
          <p:cNvPr id="25603" name="Content Placeholder">
            <a:extLst>
              <a:ext uri="{FF2B5EF4-FFF2-40B4-BE49-F238E27FC236}">
                <a16:creationId xmlns:a16="http://schemas.microsoft.com/office/drawing/2014/main" xmlns="" id="{3640FEA0-744D-4096-8267-AE7813418FDA}"/>
              </a:ext>
            </a:extLst>
          </p:cNvPr>
          <p:cNvSpPr>
            <a:spLocks noGrp="1" noChangeArrowheads="1"/>
          </p:cNvSpPr>
          <p:nvPr>
            <p:ph idx="1"/>
          </p:nvPr>
        </p:nvSpPr>
        <p:spPr/>
        <p:txBody>
          <a:bodyPr/>
          <a:lstStyle/>
          <a:p>
            <a:pPr marL="291600" indent="-291600" fontAlgn="auto">
              <a:lnSpc>
                <a:spcPct val="90000"/>
              </a:lnSpc>
              <a:spcBef>
                <a:spcPts val="1500"/>
              </a:spcBef>
              <a:spcAft>
                <a:spcPts val="0"/>
              </a:spcAft>
              <a:buClr>
                <a:schemeClr val="tx2"/>
              </a:buClr>
              <a:defRPr/>
            </a:pPr>
            <a:r>
              <a:rPr lang="en-US" altLang="en-US" sz="2600" dirty="0">
                <a:ea typeface="+mn-ea"/>
              </a:rPr>
              <a:t>Definition: State-sanctioned business with legal identity separate and apart from its owners (shareholders).</a:t>
            </a:r>
          </a:p>
          <a:p>
            <a:pPr marL="291600" indent="-291600" fontAlgn="auto">
              <a:lnSpc>
                <a:spcPct val="90000"/>
              </a:lnSpc>
              <a:spcBef>
                <a:spcPts val="1500"/>
              </a:spcBef>
              <a:spcAft>
                <a:spcPts val="0"/>
              </a:spcAft>
              <a:buClr>
                <a:schemeClr val="tx2"/>
              </a:buClr>
              <a:defRPr/>
            </a:pPr>
            <a:r>
              <a:rPr lang="en-US" altLang="en-US" sz="2600" dirty="0">
                <a:ea typeface="+mn-ea"/>
              </a:rPr>
              <a:t>Owners’ (shareholders’) liability limited to amount of investment in corporation.</a:t>
            </a:r>
          </a:p>
          <a:p>
            <a:pPr marL="291600" indent="-291600" fontAlgn="auto">
              <a:lnSpc>
                <a:spcPct val="90000"/>
              </a:lnSpc>
              <a:spcBef>
                <a:spcPts val="1500"/>
              </a:spcBef>
              <a:spcAft>
                <a:spcPts val="0"/>
              </a:spcAft>
              <a:buClr>
                <a:schemeClr val="tx2"/>
              </a:buClr>
              <a:defRPr/>
            </a:pPr>
            <a:r>
              <a:rPr lang="en-US" altLang="en-US" sz="2600" dirty="0">
                <a:ea typeface="+mn-ea"/>
              </a:rPr>
              <a:t>Profits taxed as income to corporation, plus income to owners/shareholders (“double-taxation”).</a:t>
            </a:r>
          </a:p>
          <a:p>
            <a:pPr marL="291600" indent="-291600" fontAlgn="auto">
              <a:lnSpc>
                <a:spcPct val="90000"/>
              </a:lnSpc>
              <a:spcBef>
                <a:spcPts val="1500"/>
              </a:spcBef>
              <a:spcAft>
                <a:spcPts val="0"/>
              </a:spcAft>
              <a:buClr>
                <a:schemeClr val="tx2"/>
              </a:buClr>
              <a:defRPr/>
            </a:pPr>
            <a:r>
              <a:rPr lang="en-US" altLang="en-US" sz="2600" dirty="0">
                <a:ea typeface="+mn-ea"/>
              </a:rPr>
              <a:t>“S” Corporation can avoid double-taxation.</a:t>
            </a:r>
          </a:p>
        </p:txBody>
      </p:sp>
      <p:sp>
        <p:nvSpPr>
          <p:cNvPr id="26627" name="Slide Number Placeholder 3">
            <a:extLst>
              <a:ext uri="{FF2B5EF4-FFF2-40B4-BE49-F238E27FC236}">
                <a16:creationId xmlns:a16="http://schemas.microsoft.com/office/drawing/2014/main" xmlns="" id="{5907B945-062B-4B7D-8F66-962B1A05F83F}"/>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F6223FB-F157-4E49-894A-81E34ED70EBC}" type="slidenum">
              <a:rPr lang="en-US" altLang="en-US" sz="1400">
                <a:latin typeface="+mn-lt"/>
              </a:rPr>
              <a:pPr/>
              <a:t>12</a:t>
            </a:fld>
            <a:endParaRPr lang="en-US" altLang="en-US" sz="140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a:extLst>
              <a:ext uri="{FF2B5EF4-FFF2-40B4-BE49-F238E27FC236}">
                <a16:creationId xmlns:a16="http://schemas.microsoft.com/office/drawing/2014/main" xmlns="" id="{8B65BC62-B6B5-4ABB-A392-D81B900FBD1B}"/>
              </a:ext>
            </a:extLst>
          </p:cNvPr>
          <p:cNvSpPr>
            <a:spLocks noGrp="1" noChangeArrowheads="1"/>
          </p:cNvSpPr>
          <p:nvPr>
            <p:ph type="title"/>
          </p:nvPr>
        </p:nvSpPr>
        <p:spPr/>
        <p:txBody>
          <a:bodyPr/>
          <a:lstStyle/>
          <a:p>
            <a:pPr fontAlgn="auto">
              <a:spcAft>
                <a:spcPts val="0"/>
              </a:spcAft>
              <a:defRPr/>
            </a:pPr>
            <a:r>
              <a:rPr lang="en-US" sz="3200" dirty="0">
                <a:latin typeface="+mn-lt"/>
                <a:ea typeface="+mj-ea"/>
              </a:rPr>
              <a:t>Advantages and Disadvantages of Corporation </a:t>
            </a:r>
          </a:p>
        </p:txBody>
      </p:sp>
      <p:sp>
        <p:nvSpPr>
          <p:cNvPr id="27651" name="Content Placeholder">
            <a:extLst>
              <a:ext uri="{FF2B5EF4-FFF2-40B4-BE49-F238E27FC236}">
                <a16:creationId xmlns:a16="http://schemas.microsoft.com/office/drawing/2014/main" xmlns="" id="{FFBEA833-4EE8-4662-84F8-3342F3C30F4C}"/>
              </a:ext>
            </a:extLst>
          </p:cNvPr>
          <p:cNvSpPr>
            <a:spLocks noGrp="1" noChangeArrowheads="1"/>
          </p:cNvSpPr>
          <p:nvPr>
            <p:ph sz="half" idx="1"/>
          </p:nvPr>
        </p:nvSpPr>
        <p:spPr>
          <a:xfrm>
            <a:off x="457200" y="1536192"/>
            <a:ext cx="7772400" cy="1740408"/>
          </a:xfrm>
        </p:spPr>
        <p:txBody>
          <a:bodyPr/>
          <a:lstStyle/>
          <a:p>
            <a:pPr marL="0" indent="0">
              <a:buNone/>
            </a:pPr>
            <a:r>
              <a:rPr lang="en-US" altLang="en-US" sz="2400" dirty="0">
                <a:solidFill>
                  <a:srgbClr val="2F2B20"/>
                </a:solidFill>
              </a:rPr>
              <a:t>Advantages:</a:t>
            </a:r>
          </a:p>
          <a:p>
            <a:pPr marL="291600" lvl="1" indent="-291600" algn="l">
              <a:buClr>
                <a:schemeClr val="tx2"/>
              </a:buClr>
            </a:pPr>
            <a:r>
              <a:rPr lang="en-US" altLang="en-US" sz="2400" dirty="0">
                <a:solidFill>
                  <a:srgbClr val="2F2B20"/>
                </a:solidFill>
              </a:rPr>
              <a:t>Limited liability for shareholders.</a:t>
            </a:r>
          </a:p>
          <a:p>
            <a:pPr marL="291600" lvl="1" indent="-291600" algn="l">
              <a:buClr>
                <a:schemeClr val="tx2"/>
              </a:buClr>
            </a:pPr>
            <a:r>
              <a:rPr lang="en-US" altLang="en-US" sz="2400" dirty="0">
                <a:solidFill>
                  <a:srgbClr val="2F2B20"/>
                </a:solidFill>
              </a:rPr>
              <a:t>Ease of raising capital by issuing (selling) stock.</a:t>
            </a:r>
          </a:p>
          <a:p>
            <a:pPr marL="291600" lvl="1" indent="-291600" algn="l">
              <a:buClr>
                <a:schemeClr val="tx2"/>
              </a:buClr>
            </a:pPr>
            <a:r>
              <a:rPr lang="en-US" altLang="en-US" sz="2400" dirty="0">
                <a:solidFill>
                  <a:srgbClr val="2F2B20"/>
                </a:solidFill>
              </a:rPr>
              <a:t>Profits taxed as income to shareholders (not partners</a:t>
            </a:r>
            <a:r>
              <a:rPr lang="en-US" altLang="en-US" sz="2400" dirty="0" smtClean="0">
                <a:solidFill>
                  <a:srgbClr val="2F2B20"/>
                </a:solidFill>
              </a:rPr>
              <a:t>).</a:t>
            </a:r>
            <a:endParaRPr lang="en-US" altLang="en-US" sz="2400" dirty="0">
              <a:solidFill>
                <a:srgbClr val="2F2B20"/>
              </a:solidFill>
            </a:endParaRPr>
          </a:p>
        </p:txBody>
      </p:sp>
      <p:sp>
        <p:nvSpPr>
          <p:cNvPr id="2" name="Content Placeholder 1"/>
          <p:cNvSpPr>
            <a:spLocks noGrp="1"/>
          </p:cNvSpPr>
          <p:nvPr>
            <p:ph sz="half" idx="2"/>
          </p:nvPr>
        </p:nvSpPr>
        <p:spPr>
          <a:xfrm>
            <a:off x="457200" y="3395154"/>
            <a:ext cx="7772400" cy="2731326"/>
          </a:xfrm>
        </p:spPr>
        <p:txBody>
          <a:bodyPr/>
          <a:lstStyle/>
          <a:p>
            <a:pPr marL="0" indent="0">
              <a:buNone/>
            </a:pPr>
            <a:r>
              <a:rPr lang="en-US" altLang="en-US" sz="2400" dirty="0">
                <a:solidFill>
                  <a:srgbClr val="2F2B20"/>
                </a:solidFill>
              </a:rPr>
              <a:t>Disadvantages:</a:t>
            </a:r>
          </a:p>
          <a:p>
            <a:pPr marL="291600" lvl="1" indent="-291600">
              <a:buClr>
                <a:schemeClr val="tx2"/>
              </a:buClr>
            </a:pPr>
            <a:r>
              <a:rPr lang="en-US" altLang="en-US" dirty="0">
                <a:solidFill>
                  <a:srgbClr val="2F2B20"/>
                </a:solidFill>
              </a:rPr>
              <a:t>“Double-taxation.”</a:t>
            </a:r>
          </a:p>
          <a:p>
            <a:pPr marL="291600" lvl="1" indent="-291600">
              <a:buClr>
                <a:schemeClr val="tx2"/>
              </a:buClr>
            </a:pPr>
            <a:r>
              <a:rPr lang="en-US" altLang="en-US" dirty="0">
                <a:solidFill>
                  <a:srgbClr val="2F2B20"/>
                </a:solidFill>
              </a:rPr>
              <a:t>Formalities required in establishing and maintaining corporate existence</a:t>
            </a:r>
            <a:r>
              <a:rPr lang="en-US" altLang="en-US" dirty="0" smtClean="0">
                <a:solidFill>
                  <a:srgbClr val="2F2B20"/>
                </a:solidFill>
              </a:rPr>
              <a:t>.</a:t>
            </a:r>
            <a:endParaRPr lang="en-US" altLang="en-US" dirty="0">
              <a:solidFill>
                <a:srgbClr val="2F2B20"/>
              </a:solidFill>
            </a:endParaRPr>
          </a:p>
        </p:txBody>
      </p:sp>
      <p:sp>
        <p:nvSpPr>
          <p:cNvPr id="28675" name="Slide Number Placeholder 3">
            <a:extLst>
              <a:ext uri="{FF2B5EF4-FFF2-40B4-BE49-F238E27FC236}">
                <a16:creationId xmlns:a16="http://schemas.microsoft.com/office/drawing/2014/main" xmlns="" id="{E313E523-748A-4AB8-8D3C-66F72E981377}"/>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3BE8790-6FE5-4F5D-A806-7BC3C329766A}" type="slidenum">
              <a:rPr lang="en-US" altLang="en-US" sz="1400">
                <a:latin typeface="+mn-lt"/>
              </a:rPr>
              <a:pPr/>
              <a:t>13</a:t>
            </a:fld>
            <a:endParaRPr lang="en-US" altLang="en-US" sz="140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a:extLst>
              <a:ext uri="{FF2B5EF4-FFF2-40B4-BE49-F238E27FC236}">
                <a16:creationId xmlns:a16="http://schemas.microsoft.com/office/drawing/2014/main" xmlns="" id="{40B1DE55-F38D-4D51-9674-DD229FFBCE95}"/>
              </a:ext>
            </a:extLst>
          </p:cNvPr>
          <p:cNvSpPr>
            <a:spLocks noGrp="1" noChangeArrowheads="1"/>
          </p:cNvSpPr>
          <p:nvPr>
            <p:ph type="title"/>
          </p:nvPr>
        </p:nvSpPr>
        <p:spPr/>
        <p:txBody>
          <a:bodyPr wrap="square" numCol="1" anchorCtr="0" compatLnSpc="1">
            <a:prstTxWarp prst="textNoShape">
              <a:avLst/>
            </a:prstTxWarp>
          </a:bodyPr>
          <a:lstStyle/>
          <a:p>
            <a:r>
              <a:rPr lang="en-US" altLang="en-US" sz="4200" dirty="0">
                <a:latin typeface="+mn-lt"/>
              </a:rPr>
              <a:t>“S” Corporation</a:t>
            </a:r>
          </a:p>
        </p:txBody>
      </p:sp>
      <p:sp>
        <p:nvSpPr>
          <p:cNvPr id="29699" name="Content Placeholder">
            <a:extLst>
              <a:ext uri="{FF2B5EF4-FFF2-40B4-BE49-F238E27FC236}">
                <a16:creationId xmlns:a16="http://schemas.microsoft.com/office/drawing/2014/main" xmlns="" id="{4B76479B-E7C8-445D-8B97-6F066F1BE6B0}"/>
              </a:ext>
            </a:extLst>
          </p:cNvPr>
          <p:cNvSpPr>
            <a:spLocks noGrp="1" noChangeArrowheads="1"/>
          </p:cNvSpPr>
          <p:nvPr>
            <p:ph idx="1"/>
          </p:nvPr>
        </p:nvSpPr>
        <p:spPr/>
        <p:txBody>
          <a:bodyPr rtlCol="0">
            <a:normAutofit/>
          </a:bodyPr>
          <a:lstStyle/>
          <a:p>
            <a:pPr marL="291600" indent="-291600" fontAlgn="auto">
              <a:lnSpc>
                <a:spcPct val="90000"/>
              </a:lnSpc>
              <a:spcBef>
                <a:spcPts val="1500"/>
              </a:spcBef>
              <a:spcAft>
                <a:spcPts val="0"/>
              </a:spcAft>
              <a:buClr>
                <a:schemeClr val="tx2"/>
              </a:buClr>
              <a:buFontTx/>
              <a:buChar char="•"/>
              <a:defRPr/>
            </a:pPr>
            <a:r>
              <a:rPr lang="en-US" sz="2200" dirty="0">
                <a:ea typeface="+mn-ea"/>
              </a:rPr>
              <a:t>Definition: Business organization formed under federal tax law that is considered corporation, yet taxed like a partnership.</a:t>
            </a:r>
          </a:p>
          <a:p>
            <a:pPr marL="291600" indent="-291600" fontAlgn="auto">
              <a:lnSpc>
                <a:spcPct val="90000"/>
              </a:lnSpc>
              <a:spcBef>
                <a:spcPts val="1500"/>
              </a:spcBef>
              <a:spcAft>
                <a:spcPts val="0"/>
              </a:spcAft>
              <a:buClr>
                <a:schemeClr val="tx2"/>
              </a:buClr>
              <a:buFontTx/>
              <a:buChar char="•"/>
              <a:defRPr/>
            </a:pPr>
            <a:r>
              <a:rPr lang="en-US" sz="2200" dirty="0">
                <a:ea typeface="+mn-ea"/>
              </a:rPr>
              <a:t>Incorporated under state law and then granted S Corporation status by the I</a:t>
            </a:r>
            <a:r>
              <a:rPr lang="en-US" sz="100" dirty="0">
                <a:ea typeface="+mn-ea"/>
              </a:rPr>
              <a:t> </a:t>
            </a:r>
            <a:r>
              <a:rPr lang="en-US" sz="2200" dirty="0">
                <a:ea typeface="+mn-ea"/>
              </a:rPr>
              <a:t>R</a:t>
            </a:r>
            <a:r>
              <a:rPr lang="en-US" sz="100" dirty="0">
                <a:ea typeface="+mn-ea"/>
              </a:rPr>
              <a:t> </a:t>
            </a:r>
            <a:r>
              <a:rPr lang="en-US" sz="2200" dirty="0">
                <a:ea typeface="+mn-ea"/>
              </a:rPr>
              <a:t>S so that income can be passed through to shareholders.</a:t>
            </a:r>
          </a:p>
          <a:p>
            <a:pPr marL="291600" indent="-291600" fontAlgn="auto">
              <a:lnSpc>
                <a:spcPct val="90000"/>
              </a:lnSpc>
              <a:spcBef>
                <a:spcPts val="1500"/>
              </a:spcBef>
              <a:spcAft>
                <a:spcPts val="0"/>
              </a:spcAft>
              <a:buClr>
                <a:schemeClr val="tx2"/>
              </a:buClr>
              <a:buFontTx/>
              <a:buChar char="•"/>
              <a:defRPr/>
            </a:pPr>
            <a:r>
              <a:rPr lang="en-US" sz="2200" dirty="0">
                <a:ea typeface="+mn-ea"/>
              </a:rPr>
              <a:t>No more than one hundred shareholders.</a:t>
            </a:r>
          </a:p>
          <a:p>
            <a:pPr marL="291600" indent="-291600" fontAlgn="auto">
              <a:lnSpc>
                <a:spcPct val="90000"/>
              </a:lnSpc>
              <a:spcBef>
                <a:spcPts val="1500"/>
              </a:spcBef>
              <a:spcAft>
                <a:spcPts val="0"/>
              </a:spcAft>
              <a:buClr>
                <a:schemeClr val="tx2"/>
              </a:buClr>
              <a:buFontTx/>
              <a:buChar char="•"/>
              <a:defRPr/>
            </a:pPr>
            <a:r>
              <a:rPr lang="en-US" sz="2200" dirty="0">
                <a:ea typeface="+mn-ea"/>
              </a:rPr>
              <a:t>Shareholders must report income on their personal income tax forms.</a:t>
            </a:r>
          </a:p>
        </p:txBody>
      </p:sp>
      <p:sp>
        <p:nvSpPr>
          <p:cNvPr id="30723" name="Slide Number Placeholder 3">
            <a:extLst>
              <a:ext uri="{FF2B5EF4-FFF2-40B4-BE49-F238E27FC236}">
                <a16:creationId xmlns:a16="http://schemas.microsoft.com/office/drawing/2014/main" xmlns="" id="{29E53925-4BDD-4EC0-A33C-83DAA0B1A49E}"/>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5A6222B-6035-4E96-8B82-8F5652A33AEF}" type="slidenum">
              <a:rPr lang="en-US" altLang="en-US" sz="1400">
                <a:latin typeface="+mn-lt"/>
              </a:rPr>
              <a:pPr/>
              <a:t>14</a:t>
            </a:fld>
            <a:endParaRPr lang="en-US" altLang="en-US" sz="140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a:extLst>
              <a:ext uri="{FF2B5EF4-FFF2-40B4-BE49-F238E27FC236}">
                <a16:creationId xmlns:a16="http://schemas.microsoft.com/office/drawing/2014/main" xmlns="" id="{AD503A6A-0077-4570-8B0D-F664DBED920A}"/>
              </a:ext>
            </a:extLst>
          </p:cNvPr>
          <p:cNvSpPr>
            <a:spLocks noGrp="1" noChangeArrowheads="1"/>
          </p:cNvSpPr>
          <p:nvPr>
            <p:ph type="title"/>
          </p:nvPr>
        </p:nvSpPr>
        <p:spPr/>
        <p:txBody>
          <a:bodyPr/>
          <a:lstStyle/>
          <a:p>
            <a:pPr fontAlgn="auto">
              <a:spcAft>
                <a:spcPts val="0"/>
              </a:spcAft>
              <a:defRPr/>
            </a:pPr>
            <a:r>
              <a:rPr lang="en-US" sz="4000" dirty="0">
                <a:latin typeface="+mn-lt"/>
                <a:ea typeface="+mj-ea"/>
              </a:rPr>
              <a:t>Limited Liability Company (</a:t>
            </a:r>
            <a:r>
              <a:rPr lang="en-US" sz="4000" dirty="0" smtClean="0">
                <a:latin typeface="+mn-lt"/>
                <a:ea typeface="+mj-ea"/>
              </a:rPr>
              <a:t>L</a:t>
            </a:r>
            <a:r>
              <a:rPr lang="en-US" sz="100" dirty="0" smtClean="0">
                <a:latin typeface="+mn-lt"/>
                <a:ea typeface="+mj-ea"/>
              </a:rPr>
              <a:t> </a:t>
            </a:r>
            <a:r>
              <a:rPr lang="en-US" sz="4000" dirty="0" smtClean="0">
                <a:latin typeface="+mn-lt"/>
                <a:ea typeface="+mj-ea"/>
              </a:rPr>
              <a:t>L</a:t>
            </a:r>
            <a:r>
              <a:rPr lang="en-US" sz="100" dirty="0" smtClean="0">
                <a:latin typeface="+mn-lt"/>
                <a:ea typeface="+mj-ea"/>
              </a:rPr>
              <a:t> </a:t>
            </a:r>
            <a:r>
              <a:rPr lang="en-US" sz="4000" dirty="0" smtClean="0">
                <a:latin typeface="+mn-lt"/>
                <a:ea typeface="+mj-ea"/>
              </a:rPr>
              <a:t>C</a:t>
            </a:r>
            <a:r>
              <a:rPr lang="en-US" sz="4000" dirty="0">
                <a:latin typeface="+mn-lt"/>
                <a:ea typeface="+mj-ea"/>
              </a:rPr>
              <a:t>)</a:t>
            </a:r>
          </a:p>
        </p:txBody>
      </p:sp>
      <p:sp>
        <p:nvSpPr>
          <p:cNvPr id="31747" name="Content Placeholder">
            <a:extLst>
              <a:ext uri="{FF2B5EF4-FFF2-40B4-BE49-F238E27FC236}">
                <a16:creationId xmlns:a16="http://schemas.microsoft.com/office/drawing/2014/main" xmlns="" id="{374BEC18-D171-4071-A6A7-CD9B6BC4B778}"/>
              </a:ext>
            </a:extLst>
          </p:cNvPr>
          <p:cNvSpPr>
            <a:spLocks noGrp="1" noChangeArrowheads="1"/>
          </p:cNvSpPr>
          <p:nvPr>
            <p:ph idx="1"/>
          </p:nvPr>
        </p:nvSpPr>
        <p:spPr>
          <a:xfrm>
            <a:off x="457200" y="1600200"/>
            <a:ext cx="7848600" cy="4800600"/>
          </a:xfrm>
        </p:spPr>
        <p:txBody>
          <a:bodyPr/>
          <a:lstStyle/>
          <a:p>
            <a:pPr marL="291600" lvl="1" indent="-291600">
              <a:lnSpc>
                <a:spcPct val="80000"/>
              </a:lnSpc>
              <a:spcBef>
                <a:spcPts val="1500"/>
              </a:spcBef>
              <a:buClr>
                <a:schemeClr val="tx2"/>
              </a:buClr>
            </a:pPr>
            <a:r>
              <a:rPr lang="en-US" altLang="en-US" sz="2600" dirty="0">
                <a:solidFill>
                  <a:srgbClr val="2F2B20"/>
                </a:solidFill>
              </a:rPr>
              <a:t>Definition: Business organization with limited liability of a corporation, yet taxed like partnership.</a:t>
            </a:r>
          </a:p>
          <a:p>
            <a:pPr marL="291600" lvl="1" indent="-291600">
              <a:lnSpc>
                <a:spcPct val="80000"/>
              </a:lnSpc>
              <a:spcBef>
                <a:spcPts val="1500"/>
              </a:spcBef>
              <a:buClr>
                <a:schemeClr val="tx2"/>
              </a:buClr>
            </a:pPr>
            <a:r>
              <a:rPr lang="en-US" altLang="en-US" sz="2600" dirty="0">
                <a:solidFill>
                  <a:srgbClr val="2F2B20"/>
                </a:solidFill>
              </a:rPr>
              <a:t>Formed under state law.</a:t>
            </a:r>
          </a:p>
          <a:p>
            <a:pPr marL="291600" lvl="1" indent="-291600">
              <a:lnSpc>
                <a:spcPct val="80000"/>
              </a:lnSpc>
              <a:spcBef>
                <a:spcPts val="1500"/>
              </a:spcBef>
              <a:buClr>
                <a:schemeClr val="tx2"/>
              </a:buClr>
            </a:pPr>
            <a:r>
              <a:rPr lang="en-US" altLang="en-US" sz="2600" dirty="0">
                <a:solidFill>
                  <a:srgbClr val="2F2B20"/>
                </a:solidFill>
              </a:rPr>
              <a:t>Owners of L</a:t>
            </a:r>
            <a:r>
              <a:rPr lang="en-US" altLang="en-US" sz="100" dirty="0">
                <a:solidFill>
                  <a:srgbClr val="2F2B20"/>
                </a:solidFill>
              </a:rPr>
              <a:t> </a:t>
            </a:r>
            <a:r>
              <a:rPr lang="en-US" altLang="en-US" sz="2600" dirty="0">
                <a:solidFill>
                  <a:srgbClr val="2F2B20"/>
                </a:solidFill>
              </a:rPr>
              <a:t>L</a:t>
            </a:r>
            <a:r>
              <a:rPr lang="en-US" altLang="en-US" sz="100" dirty="0">
                <a:solidFill>
                  <a:srgbClr val="2F2B20"/>
                </a:solidFill>
              </a:rPr>
              <a:t> </a:t>
            </a:r>
            <a:r>
              <a:rPr lang="en-US" altLang="en-US" sz="2600" dirty="0">
                <a:solidFill>
                  <a:srgbClr val="2F2B20"/>
                </a:solidFill>
              </a:rPr>
              <a:t>C (“members”) pay personal income taxes on shares they report.</a:t>
            </a:r>
          </a:p>
          <a:p>
            <a:pPr marL="291600" lvl="1" indent="-291600">
              <a:lnSpc>
                <a:spcPct val="80000"/>
              </a:lnSpc>
              <a:spcBef>
                <a:spcPts val="1500"/>
              </a:spcBef>
              <a:buClr>
                <a:schemeClr val="tx2"/>
              </a:buClr>
            </a:pPr>
            <a:r>
              <a:rPr lang="en-US" altLang="en-US" sz="2600" dirty="0">
                <a:solidFill>
                  <a:srgbClr val="2F2B20"/>
                </a:solidFill>
              </a:rPr>
              <a:t>No limitation on number of owners permitted in L</a:t>
            </a:r>
            <a:r>
              <a:rPr lang="en-US" altLang="en-US" sz="100" dirty="0">
                <a:solidFill>
                  <a:srgbClr val="2F2B20"/>
                </a:solidFill>
              </a:rPr>
              <a:t> </a:t>
            </a:r>
            <a:r>
              <a:rPr lang="en-US" altLang="en-US" sz="2600" dirty="0">
                <a:solidFill>
                  <a:srgbClr val="2F2B20"/>
                </a:solidFill>
              </a:rPr>
              <a:t>L</a:t>
            </a:r>
            <a:r>
              <a:rPr lang="en-US" altLang="en-US" sz="100" dirty="0">
                <a:solidFill>
                  <a:srgbClr val="2F2B20"/>
                </a:solidFill>
              </a:rPr>
              <a:t> </a:t>
            </a:r>
            <a:r>
              <a:rPr lang="en-US" altLang="en-US" sz="2600" dirty="0">
                <a:solidFill>
                  <a:srgbClr val="2F2B20"/>
                </a:solidFill>
              </a:rPr>
              <a:t>C.</a:t>
            </a:r>
          </a:p>
        </p:txBody>
      </p:sp>
      <p:sp>
        <p:nvSpPr>
          <p:cNvPr id="32771" name="Slide Number Placeholder 3">
            <a:extLst>
              <a:ext uri="{FF2B5EF4-FFF2-40B4-BE49-F238E27FC236}">
                <a16:creationId xmlns:a16="http://schemas.microsoft.com/office/drawing/2014/main" xmlns="" id="{6D74E8C8-4331-45DD-9C2C-9E6ECDCB488C}"/>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A6FABFD-0070-4D6E-91CE-E0E098DEA647}" type="slidenum">
              <a:rPr lang="en-US" altLang="en-US" sz="1400">
                <a:latin typeface="+mn-lt"/>
              </a:rPr>
              <a:pPr/>
              <a:t>15</a:t>
            </a:fld>
            <a:endParaRPr lang="en-US" altLang="en-US" sz="140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a:extLst>
              <a:ext uri="{FF2B5EF4-FFF2-40B4-BE49-F238E27FC236}">
                <a16:creationId xmlns:a16="http://schemas.microsoft.com/office/drawing/2014/main" xmlns="" id="{48E05506-1B46-4D21-9220-F7069812F119}"/>
              </a:ext>
            </a:extLst>
          </p:cNvPr>
          <p:cNvSpPr>
            <a:spLocks noGrp="1" noChangeArrowheads="1"/>
          </p:cNvSpPr>
          <p:nvPr>
            <p:ph type="title"/>
          </p:nvPr>
        </p:nvSpPr>
        <p:spPr/>
        <p:txBody>
          <a:bodyPr/>
          <a:lstStyle/>
          <a:p>
            <a:pPr fontAlgn="auto">
              <a:spcAft>
                <a:spcPts val="0"/>
              </a:spcAft>
              <a:defRPr/>
            </a:pPr>
            <a:r>
              <a:rPr lang="en-US" sz="3600" dirty="0">
                <a:latin typeface="+mn-lt"/>
                <a:ea typeface="+mj-ea"/>
              </a:rPr>
              <a:t>Specialized Forms of Business Organizations </a:t>
            </a:r>
            <a:r>
              <a:rPr lang="en-US" sz="2400" dirty="0">
                <a:latin typeface="+mn-lt"/>
                <a:ea typeface="+mj-ea"/>
              </a:rPr>
              <a:t>1</a:t>
            </a:r>
          </a:p>
        </p:txBody>
      </p:sp>
      <p:sp>
        <p:nvSpPr>
          <p:cNvPr id="33795" name="Content Placeholder">
            <a:extLst>
              <a:ext uri="{FF2B5EF4-FFF2-40B4-BE49-F238E27FC236}">
                <a16:creationId xmlns:a16="http://schemas.microsoft.com/office/drawing/2014/main" xmlns="" id="{6A08C76B-2C62-4B61-99B4-548A6F27FCBC}"/>
              </a:ext>
            </a:extLst>
          </p:cNvPr>
          <p:cNvSpPr>
            <a:spLocks noGrp="1" noChangeArrowheads="1"/>
          </p:cNvSpPr>
          <p:nvPr>
            <p:ph idx="1"/>
          </p:nvPr>
        </p:nvSpPr>
        <p:spPr/>
        <p:txBody>
          <a:bodyPr/>
          <a:lstStyle/>
          <a:p>
            <a:pPr marL="291600" lvl="1" indent="-291600">
              <a:lnSpc>
                <a:spcPct val="80000"/>
              </a:lnSpc>
              <a:spcBef>
                <a:spcPts val="1500"/>
              </a:spcBef>
              <a:buClr>
                <a:schemeClr val="tx2"/>
              </a:buClr>
            </a:pPr>
            <a:r>
              <a:rPr lang="en-US" altLang="en-US" sz="2600" dirty="0">
                <a:solidFill>
                  <a:srgbClr val="2F2B20"/>
                </a:solidFill>
              </a:rPr>
              <a:t>Cooperative—Organization formed by individuals to market products.</a:t>
            </a:r>
          </a:p>
          <a:p>
            <a:pPr marL="291600" lvl="1" indent="-291600">
              <a:lnSpc>
                <a:spcPct val="80000"/>
              </a:lnSpc>
              <a:spcBef>
                <a:spcPts val="1500"/>
              </a:spcBef>
              <a:buClr>
                <a:schemeClr val="tx2"/>
              </a:buClr>
            </a:pPr>
            <a:r>
              <a:rPr lang="en-US" altLang="en-US" sz="2600" dirty="0">
                <a:solidFill>
                  <a:srgbClr val="2F2B20"/>
                </a:solidFill>
              </a:rPr>
              <a:t>Joint stock company—Partnership agreement in which company members hold transferable shares, while all company goods are held in names of partners.</a:t>
            </a:r>
          </a:p>
          <a:p>
            <a:pPr marL="291600" lvl="1" indent="-291600">
              <a:lnSpc>
                <a:spcPct val="80000"/>
              </a:lnSpc>
              <a:spcBef>
                <a:spcPts val="1500"/>
              </a:spcBef>
              <a:buClr>
                <a:schemeClr val="tx2"/>
              </a:buClr>
            </a:pPr>
            <a:r>
              <a:rPr lang="en-US" altLang="en-US" sz="2600" dirty="0">
                <a:solidFill>
                  <a:srgbClr val="2F2B20"/>
                </a:solidFill>
              </a:rPr>
              <a:t>Business Trust—Business organization governed by group of trustees, who operate trust for beneficiaries.</a:t>
            </a:r>
          </a:p>
        </p:txBody>
      </p:sp>
      <p:sp>
        <p:nvSpPr>
          <p:cNvPr id="34819" name="Slide Number Placeholder 3">
            <a:extLst>
              <a:ext uri="{FF2B5EF4-FFF2-40B4-BE49-F238E27FC236}">
                <a16:creationId xmlns:a16="http://schemas.microsoft.com/office/drawing/2014/main" xmlns="" id="{91A899F9-541C-4A66-916F-8F00F49DC022}"/>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5B5A2BB-274B-4226-8383-B57A9991CDD4}" type="slidenum">
              <a:rPr lang="en-US" altLang="en-US" sz="1400">
                <a:latin typeface="+mn-lt"/>
              </a:rPr>
              <a:pPr/>
              <a:t>16</a:t>
            </a:fld>
            <a:endParaRPr lang="en-US" altLang="en-US" sz="140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a:extLst>
              <a:ext uri="{FF2B5EF4-FFF2-40B4-BE49-F238E27FC236}">
                <a16:creationId xmlns:a16="http://schemas.microsoft.com/office/drawing/2014/main" xmlns="" id="{73B5A647-4E03-4B01-8B10-C7C901BE6BBD}"/>
              </a:ext>
            </a:extLst>
          </p:cNvPr>
          <p:cNvSpPr>
            <a:spLocks noGrp="1" noChangeArrowheads="1"/>
          </p:cNvSpPr>
          <p:nvPr>
            <p:ph type="title"/>
          </p:nvPr>
        </p:nvSpPr>
        <p:spPr/>
        <p:txBody>
          <a:bodyPr/>
          <a:lstStyle/>
          <a:p>
            <a:pPr fontAlgn="auto">
              <a:spcAft>
                <a:spcPts val="0"/>
              </a:spcAft>
              <a:defRPr/>
            </a:pPr>
            <a:r>
              <a:rPr lang="en-US" sz="3600" dirty="0">
                <a:latin typeface="+mn-lt"/>
                <a:ea typeface="+mj-ea"/>
              </a:rPr>
              <a:t>Specialized Forms of Business Organizations </a:t>
            </a:r>
            <a:r>
              <a:rPr lang="en-US" sz="2400" dirty="0">
                <a:latin typeface="+mn-lt"/>
                <a:ea typeface="+mj-ea"/>
              </a:rPr>
              <a:t>2</a:t>
            </a:r>
          </a:p>
        </p:txBody>
      </p:sp>
      <p:sp>
        <p:nvSpPr>
          <p:cNvPr id="35843" name="Content Placeholder">
            <a:extLst>
              <a:ext uri="{FF2B5EF4-FFF2-40B4-BE49-F238E27FC236}">
                <a16:creationId xmlns:a16="http://schemas.microsoft.com/office/drawing/2014/main" xmlns="" id="{D1177811-48AF-476C-A070-26474033E7DC}"/>
              </a:ext>
            </a:extLst>
          </p:cNvPr>
          <p:cNvSpPr>
            <a:spLocks noGrp="1" noChangeArrowheads="1"/>
          </p:cNvSpPr>
          <p:nvPr>
            <p:ph idx="1"/>
          </p:nvPr>
        </p:nvSpPr>
        <p:spPr/>
        <p:txBody>
          <a:bodyPr/>
          <a:lstStyle/>
          <a:p>
            <a:pPr marL="291600" indent="-291600">
              <a:lnSpc>
                <a:spcPct val="80000"/>
              </a:lnSpc>
              <a:spcBef>
                <a:spcPts val="1500"/>
              </a:spcBef>
              <a:buClr>
                <a:schemeClr val="tx2"/>
              </a:buClr>
              <a:buFontTx/>
              <a:buChar char="•"/>
            </a:pPr>
            <a:r>
              <a:rPr lang="en-US" altLang="en-US" sz="2400" dirty="0">
                <a:solidFill>
                  <a:srgbClr val="2F2B20"/>
                </a:solidFill>
              </a:rPr>
              <a:t>Syndicate—Investment group that forms for purpose of financing specific large project.</a:t>
            </a:r>
          </a:p>
          <a:p>
            <a:pPr marL="291600" indent="-291600">
              <a:lnSpc>
                <a:spcPct val="80000"/>
              </a:lnSpc>
              <a:spcBef>
                <a:spcPts val="1500"/>
              </a:spcBef>
              <a:buClr>
                <a:schemeClr val="tx2"/>
              </a:buClr>
              <a:buFontTx/>
              <a:buChar char="•"/>
            </a:pPr>
            <a:r>
              <a:rPr lang="en-US" altLang="en-US" sz="2400" dirty="0">
                <a:solidFill>
                  <a:srgbClr val="2F2B20"/>
                </a:solidFill>
              </a:rPr>
              <a:t>Joint Venture—Relationship between two or more persons/corporations created for specific business undertaking.</a:t>
            </a:r>
          </a:p>
          <a:p>
            <a:pPr marL="291600" indent="-291600">
              <a:lnSpc>
                <a:spcPct val="80000"/>
              </a:lnSpc>
              <a:spcBef>
                <a:spcPts val="1500"/>
              </a:spcBef>
              <a:buClr>
                <a:schemeClr val="tx2"/>
              </a:buClr>
              <a:buFontTx/>
              <a:buChar char="•"/>
            </a:pPr>
            <a:r>
              <a:rPr lang="en-US" altLang="en-US" sz="2400" dirty="0">
                <a:solidFill>
                  <a:srgbClr val="2F2B20"/>
                </a:solidFill>
              </a:rPr>
              <a:t>Franchise—Agreement between “franchisor” (owner of trade name/trademark) and “franchisee” (person who, by specific terms of agreement, sells goods/services under trade name/trademark).</a:t>
            </a:r>
          </a:p>
        </p:txBody>
      </p:sp>
      <p:sp>
        <p:nvSpPr>
          <p:cNvPr id="36867" name="Slide Number Placeholder 3">
            <a:extLst>
              <a:ext uri="{FF2B5EF4-FFF2-40B4-BE49-F238E27FC236}">
                <a16:creationId xmlns:a16="http://schemas.microsoft.com/office/drawing/2014/main" xmlns="" id="{E5F1D5A3-AF30-42FB-BA2B-1E1F4E73BDED}"/>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7AD56F8-FD17-43C9-A9EB-64A338E1987B}" type="slidenum">
              <a:rPr lang="en-US" altLang="en-US" sz="1400">
                <a:latin typeface="+mn-lt"/>
              </a:rPr>
              <a:pPr/>
              <a:t>17</a:t>
            </a:fld>
            <a:endParaRPr lang="en-US" altLang="en-US" sz="140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a:extLst>
              <a:ext uri="{FF2B5EF4-FFF2-40B4-BE49-F238E27FC236}">
                <a16:creationId xmlns:a16="http://schemas.microsoft.com/office/drawing/2014/main" xmlns="" id="{62342914-1479-4F4E-AEAE-7DA0638FE1B1}"/>
              </a:ext>
            </a:extLst>
          </p:cNvPr>
          <p:cNvSpPr>
            <a:spLocks noGrp="1" noChangeArrowheads="1"/>
          </p:cNvSpPr>
          <p:nvPr>
            <p:ph type="title"/>
          </p:nvPr>
        </p:nvSpPr>
        <p:spPr/>
        <p:txBody>
          <a:bodyPr/>
          <a:lstStyle/>
          <a:p>
            <a:pPr fontAlgn="auto">
              <a:spcAft>
                <a:spcPts val="0"/>
              </a:spcAft>
              <a:defRPr/>
            </a:pPr>
            <a:r>
              <a:rPr lang="en-US" sz="3200" dirty="0">
                <a:latin typeface="+mn-lt"/>
                <a:ea typeface="+mj-ea"/>
              </a:rPr>
              <a:t>Advantages and Disadvantages of Franchise (To Franchisee)</a:t>
            </a:r>
          </a:p>
        </p:txBody>
      </p:sp>
      <p:sp>
        <p:nvSpPr>
          <p:cNvPr id="37891" name="Content Placeholder">
            <a:extLst>
              <a:ext uri="{FF2B5EF4-FFF2-40B4-BE49-F238E27FC236}">
                <a16:creationId xmlns:a16="http://schemas.microsoft.com/office/drawing/2014/main" xmlns="" id="{0D64C463-05F6-42DD-AA67-88B756D0F2D0}"/>
              </a:ext>
            </a:extLst>
          </p:cNvPr>
          <p:cNvSpPr>
            <a:spLocks noGrp="1" noChangeArrowheads="1"/>
          </p:cNvSpPr>
          <p:nvPr>
            <p:ph sz="half" idx="1"/>
          </p:nvPr>
        </p:nvSpPr>
        <p:spPr>
          <a:xfrm>
            <a:off x="457200" y="1536192"/>
            <a:ext cx="7400192" cy="2197608"/>
          </a:xfrm>
        </p:spPr>
        <p:txBody>
          <a:bodyPr rtlCol="0"/>
          <a:lstStyle/>
          <a:p>
            <a:pPr marL="114300" indent="-114300" fontAlgn="auto">
              <a:spcAft>
                <a:spcPts val="0"/>
              </a:spcAft>
              <a:buNone/>
              <a:defRPr/>
            </a:pPr>
            <a:r>
              <a:rPr lang="en-US" sz="2400" dirty="0">
                <a:ea typeface="+mn-ea"/>
              </a:rPr>
              <a:t>Advantages:</a:t>
            </a:r>
          </a:p>
          <a:p>
            <a:pPr marL="291600" lvl="1" indent="-291600" algn="l" fontAlgn="auto">
              <a:spcBef>
                <a:spcPts val="1500"/>
              </a:spcBef>
              <a:spcAft>
                <a:spcPts val="0"/>
              </a:spcAft>
              <a:buClr>
                <a:schemeClr val="tx2"/>
              </a:buClr>
              <a:defRPr/>
            </a:pPr>
            <a:r>
              <a:rPr lang="en-US" sz="2400" dirty="0">
                <a:ea typeface="+mn-ea"/>
              </a:rPr>
              <a:t>Assistance from franchisor in starting franchise.</a:t>
            </a:r>
          </a:p>
          <a:p>
            <a:pPr marL="291600" lvl="1" indent="-291600" algn="l" fontAlgn="auto">
              <a:spcBef>
                <a:spcPts val="1500"/>
              </a:spcBef>
              <a:spcAft>
                <a:spcPts val="0"/>
              </a:spcAft>
              <a:buClr>
                <a:schemeClr val="tx2"/>
              </a:buClr>
              <a:defRPr/>
            </a:pPr>
            <a:r>
              <a:rPr lang="en-US" sz="2400" dirty="0">
                <a:ea typeface="+mn-ea"/>
              </a:rPr>
              <a:t>Trade name/trademark recognition.</a:t>
            </a:r>
          </a:p>
          <a:p>
            <a:pPr marL="291600" lvl="1" indent="-291600" algn="l" fontAlgn="auto">
              <a:spcBef>
                <a:spcPts val="1500"/>
              </a:spcBef>
              <a:spcAft>
                <a:spcPts val="0"/>
              </a:spcAft>
              <a:buClr>
                <a:schemeClr val="tx2"/>
              </a:buClr>
              <a:defRPr/>
            </a:pPr>
            <a:r>
              <a:rPr lang="en-US" sz="2400" dirty="0">
                <a:ea typeface="+mn-ea"/>
              </a:rPr>
              <a:t>Franchisor advertising</a:t>
            </a:r>
            <a:r>
              <a:rPr lang="en-US" sz="2400" dirty="0" smtClean="0">
                <a:ea typeface="+mn-ea"/>
              </a:rPr>
              <a:t>.</a:t>
            </a:r>
            <a:endParaRPr lang="en-US" sz="2400" dirty="0">
              <a:ea typeface="+mn-ea"/>
            </a:endParaRPr>
          </a:p>
        </p:txBody>
      </p:sp>
      <p:sp>
        <p:nvSpPr>
          <p:cNvPr id="2" name="Content Placeholder 1"/>
          <p:cNvSpPr>
            <a:spLocks noGrp="1"/>
          </p:cNvSpPr>
          <p:nvPr>
            <p:ph sz="half" idx="2"/>
          </p:nvPr>
        </p:nvSpPr>
        <p:spPr>
          <a:xfrm>
            <a:off x="457200" y="3852354"/>
            <a:ext cx="7400192" cy="2274126"/>
          </a:xfrm>
        </p:spPr>
        <p:txBody>
          <a:bodyPr/>
          <a:lstStyle/>
          <a:p>
            <a:pPr marL="114300" indent="-114300" fontAlgn="auto">
              <a:spcAft>
                <a:spcPts val="0"/>
              </a:spcAft>
              <a:buNone/>
              <a:defRPr/>
            </a:pPr>
            <a:r>
              <a:rPr lang="en-US" sz="2400" dirty="0"/>
              <a:t>Disadvantages:</a:t>
            </a:r>
          </a:p>
          <a:p>
            <a:pPr marL="291600" lvl="1" indent="-291600" fontAlgn="auto">
              <a:spcBef>
                <a:spcPts val="1500"/>
              </a:spcBef>
              <a:spcAft>
                <a:spcPts val="0"/>
              </a:spcAft>
              <a:buClr>
                <a:schemeClr val="tx2"/>
              </a:buClr>
              <a:defRPr/>
            </a:pPr>
            <a:r>
              <a:rPr lang="en-US" dirty="0"/>
              <a:t>Must meet contractual requirements, or possibly lose franchise.</a:t>
            </a:r>
          </a:p>
          <a:p>
            <a:pPr marL="291600" lvl="1" indent="-291600" fontAlgn="auto">
              <a:spcBef>
                <a:spcPts val="1500"/>
              </a:spcBef>
              <a:spcAft>
                <a:spcPts val="0"/>
              </a:spcAft>
              <a:buClr>
                <a:schemeClr val="tx2"/>
              </a:buClr>
              <a:defRPr/>
            </a:pPr>
            <a:r>
              <a:rPr lang="en-US" dirty="0"/>
              <a:t>Little/no creative control over business</a:t>
            </a:r>
            <a:r>
              <a:rPr lang="en-US" dirty="0" smtClean="0"/>
              <a:t>.</a:t>
            </a:r>
            <a:endParaRPr lang="en-US" dirty="0"/>
          </a:p>
        </p:txBody>
      </p:sp>
      <p:sp>
        <p:nvSpPr>
          <p:cNvPr id="38915" name="Slide Number Placeholder 3">
            <a:extLst>
              <a:ext uri="{FF2B5EF4-FFF2-40B4-BE49-F238E27FC236}">
                <a16:creationId xmlns:a16="http://schemas.microsoft.com/office/drawing/2014/main" xmlns="" id="{EC1323E8-EDA0-4290-A3B9-8E2784C9E450}"/>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25023C6-2E73-4518-A7F4-C2D441FD6FCE}" type="slidenum">
              <a:rPr lang="en-US" altLang="en-US" sz="1400">
                <a:latin typeface="+mn-lt"/>
              </a:rPr>
              <a:pPr/>
              <a:t>18</a:t>
            </a:fld>
            <a:endParaRPr lang="en-US" altLang="en-US" sz="140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a:extLst>
              <a:ext uri="{FF2B5EF4-FFF2-40B4-BE49-F238E27FC236}">
                <a16:creationId xmlns:a16="http://schemas.microsoft.com/office/drawing/2014/main" xmlns="" id="{D9B651DF-BA6F-40B2-B664-08666E06BBF9}"/>
              </a:ext>
            </a:extLst>
          </p:cNvPr>
          <p:cNvSpPr>
            <a:spLocks noGrp="1" noChangeArrowheads="1"/>
          </p:cNvSpPr>
          <p:nvPr>
            <p:ph type="title"/>
          </p:nvPr>
        </p:nvSpPr>
        <p:spPr/>
        <p:txBody>
          <a:bodyPr/>
          <a:lstStyle/>
          <a:p>
            <a:pPr fontAlgn="auto">
              <a:spcAft>
                <a:spcPts val="0"/>
              </a:spcAft>
              <a:defRPr/>
            </a:pPr>
            <a:r>
              <a:rPr lang="en-US" sz="3200" dirty="0">
                <a:latin typeface="+mn-lt"/>
                <a:ea typeface="+mj-ea"/>
              </a:rPr>
              <a:t>Advantages and Disadvantages of Franchise (To Franchisor)</a:t>
            </a:r>
          </a:p>
        </p:txBody>
      </p:sp>
      <p:sp>
        <p:nvSpPr>
          <p:cNvPr id="39939" name="Content Placeholder">
            <a:extLst>
              <a:ext uri="{FF2B5EF4-FFF2-40B4-BE49-F238E27FC236}">
                <a16:creationId xmlns:a16="http://schemas.microsoft.com/office/drawing/2014/main" xmlns="" id="{FA15CE01-0470-4FE6-AA7C-BC77A5E0D969}"/>
              </a:ext>
            </a:extLst>
          </p:cNvPr>
          <p:cNvSpPr>
            <a:spLocks noGrp="1" noChangeArrowheads="1"/>
          </p:cNvSpPr>
          <p:nvPr>
            <p:ph sz="half" idx="1"/>
          </p:nvPr>
        </p:nvSpPr>
        <p:spPr>
          <a:xfrm>
            <a:off x="457200" y="1536192"/>
            <a:ext cx="7620000" cy="1435608"/>
          </a:xfrm>
        </p:spPr>
        <p:txBody>
          <a:bodyPr rtlCol="0"/>
          <a:lstStyle/>
          <a:p>
            <a:pPr marL="0" indent="0" fontAlgn="auto">
              <a:lnSpc>
                <a:spcPct val="90000"/>
              </a:lnSpc>
              <a:spcBef>
                <a:spcPts val="1500"/>
              </a:spcBef>
              <a:spcAft>
                <a:spcPts val="0"/>
              </a:spcAft>
              <a:buNone/>
              <a:defRPr/>
            </a:pPr>
            <a:r>
              <a:rPr lang="en-US" sz="2400" dirty="0">
                <a:ea typeface="+mn-ea"/>
              </a:rPr>
              <a:t>Advantages:</a:t>
            </a:r>
          </a:p>
          <a:p>
            <a:pPr marL="291600" lvl="1" indent="-291600" algn="l" fontAlgn="auto">
              <a:lnSpc>
                <a:spcPct val="90000"/>
              </a:lnSpc>
              <a:spcBef>
                <a:spcPts val="1500"/>
              </a:spcBef>
              <a:spcAft>
                <a:spcPts val="0"/>
              </a:spcAft>
              <a:buClr>
                <a:schemeClr val="tx2"/>
              </a:buClr>
              <a:defRPr/>
            </a:pPr>
            <a:r>
              <a:rPr lang="en-US" sz="2400" dirty="0">
                <a:ea typeface="+mn-ea"/>
              </a:rPr>
              <a:t>Low risk in starting franchise.</a:t>
            </a:r>
          </a:p>
          <a:p>
            <a:pPr marL="291600" lvl="1" indent="-291600" algn="l" fontAlgn="auto">
              <a:lnSpc>
                <a:spcPct val="90000"/>
              </a:lnSpc>
              <a:spcBef>
                <a:spcPts val="1500"/>
              </a:spcBef>
              <a:spcAft>
                <a:spcPts val="0"/>
              </a:spcAft>
              <a:buClr>
                <a:schemeClr val="tx2"/>
              </a:buClr>
              <a:defRPr/>
            </a:pPr>
            <a:r>
              <a:rPr lang="en-US" sz="2400" dirty="0">
                <a:ea typeface="+mn-ea"/>
              </a:rPr>
              <a:t>Increased income from franchises</a:t>
            </a:r>
            <a:r>
              <a:rPr lang="en-US" sz="2400" dirty="0" smtClean="0">
                <a:ea typeface="+mn-ea"/>
              </a:rPr>
              <a:t>.</a:t>
            </a:r>
            <a:endParaRPr lang="en-US" sz="2400" dirty="0">
              <a:ea typeface="+mn-ea"/>
            </a:endParaRPr>
          </a:p>
        </p:txBody>
      </p:sp>
      <p:sp>
        <p:nvSpPr>
          <p:cNvPr id="2" name="Content Placeholder 1"/>
          <p:cNvSpPr>
            <a:spLocks noGrp="1"/>
          </p:cNvSpPr>
          <p:nvPr>
            <p:ph sz="half" idx="2"/>
          </p:nvPr>
        </p:nvSpPr>
        <p:spPr>
          <a:xfrm>
            <a:off x="457200" y="3090354"/>
            <a:ext cx="7620000" cy="3036126"/>
          </a:xfrm>
        </p:spPr>
        <p:txBody>
          <a:bodyPr/>
          <a:lstStyle/>
          <a:p>
            <a:pPr marL="0" indent="0" fontAlgn="auto">
              <a:lnSpc>
                <a:spcPct val="90000"/>
              </a:lnSpc>
              <a:spcBef>
                <a:spcPts val="1500"/>
              </a:spcBef>
              <a:spcAft>
                <a:spcPts val="0"/>
              </a:spcAft>
              <a:buNone/>
              <a:defRPr/>
            </a:pPr>
            <a:r>
              <a:rPr lang="en-US" sz="2400" dirty="0"/>
              <a:t>Disadvantages:</a:t>
            </a:r>
          </a:p>
          <a:p>
            <a:pPr marL="291600" lvl="1" indent="-291600" fontAlgn="auto">
              <a:lnSpc>
                <a:spcPct val="90000"/>
              </a:lnSpc>
              <a:spcBef>
                <a:spcPts val="1500"/>
              </a:spcBef>
              <a:spcAft>
                <a:spcPts val="0"/>
              </a:spcAft>
              <a:buClr>
                <a:schemeClr val="tx2"/>
              </a:buClr>
              <a:defRPr/>
            </a:pPr>
            <a:r>
              <a:rPr lang="en-US" dirty="0"/>
              <a:t>Little control (except contractually) over individual franchise.</a:t>
            </a:r>
          </a:p>
          <a:p>
            <a:pPr marL="291600" lvl="1" indent="-291600" fontAlgn="auto">
              <a:lnSpc>
                <a:spcPct val="90000"/>
              </a:lnSpc>
              <a:spcBef>
                <a:spcPts val="1500"/>
              </a:spcBef>
              <a:spcAft>
                <a:spcPts val="0"/>
              </a:spcAft>
              <a:buClr>
                <a:schemeClr val="tx2"/>
              </a:buClr>
              <a:defRPr/>
            </a:pPr>
            <a:r>
              <a:rPr lang="en-US" dirty="0"/>
              <a:t>Can become liable for franchise, if franchisor exerts too much control</a:t>
            </a:r>
            <a:r>
              <a:rPr lang="en-US" dirty="0" smtClean="0"/>
              <a:t>.</a:t>
            </a:r>
            <a:endParaRPr lang="en-US" dirty="0"/>
          </a:p>
        </p:txBody>
      </p:sp>
      <p:sp>
        <p:nvSpPr>
          <p:cNvPr id="40963" name="Slide Number Placeholder 3">
            <a:extLst>
              <a:ext uri="{FF2B5EF4-FFF2-40B4-BE49-F238E27FC236}">
                <a16:creationId xmlns:a16="http://schemas.microsoft.com/office/drawing/2014/main" xmlns="" id="{E998E9DE-A1A0-4034-AB58-89155BA1EF05}"/>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0E1303C-2004-4791-BEA6-5C2495EE66AB}" type="slidenum">
              <a:rPr lang="en-US" altLang="en-US" sz="1400">
                <a:latin typeface="+mn-lt"/>
              </a:rPr>
              <a:pPr/>
              <a:t>19</a:t>
            </a:fld>
            <a:endParaRPr lang="en-US" altLang="en-US" sz="140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a:extLst>
              <a:ext uri="{FF2B5EF4-FFF2-40B4-BE49-F238E27FC236}">
                <a16:creationId xmlns:a16="http://schemas.microsoft.com/office/drawing/2014/main" xmlns="" id="{23B284ED-376C-4C57-83B0-EB4F3BFAB65A}"/>
              </a:ext>
            </a:extLst>
          </p:cNvPr>
          <p:cNvSpPr>
            <a:spLocks noGrp="1" noChangeArrowheads="1"/>
          </p:cNvSpPr>
          <p:nvPr>
            <p:ph type="title"/>
          </p:nvPr>
        </p:nvSpPr>
        <p:spPr/>
        <p:txBody>
          <a:bodyPr/>
          <a:lstStyle/>
          <a:p>
            <a:pPr fontAlgn="auto">
              <a:spcAft>
                <a:spcPts val="0"/>
              </a:spcAft>
              <a:defRPr/>
            </a:pPr>
            <a:r>
              <a:rPr lang="en-US" sz="3600" dirty="0">
                <a:latin typeface="+mn-lt"/>
                <a:ea typeface="+mj-ea"/>
              </a:rPr>
              <a:t>Major Forms of Business Organizations</a:t>
            </a:r>
          </a:p>
        </p:txBody>
      </p:sp>
      <p:sp>
        <p:nvSpPr>
          <p:cNvPr id="5123" name="Content Placeholder">
            <a:extLst>
              <a:ext uri="{FF2B5EF4-FFF2-40B4-BE49-F238E27FC236}">
                <a16:creationId xmlns:a16="http://schemas.microsoft.com/office/drawing/2014/main" xmlns="" id="{616A42B7-AEA1-4B0E-9696-50984801B8D8}"/>
              </a:ext>
            </a:extLst>
          </p:cNvPr>
          <p:cNvSpPr>
            <a:spLocks noGrp="1" noChangeArrowheads="1"/>
          </p:cNvSpPr>
          <p:nvPr>
            <p:ph sz="half" idx="1"/>
          </p:nvPr>
        </p:nvSpPr>
        <p:spPr/>
        <p:txBody>
          <a:bodyPr rtlCol="0">
            <a:normAutofit/>
          </a:bodyPr>
          <a:lstStyle/>
          <a:p>
            <a:pPr marL="291600" indent="-291600" fontAlgn="auto">
              <a:spcBef>
                <a:spcPts val="1500"/>
              </a:spcBef>
              <a:spcAft>
                <a:spcPts val="0"/>
              </a:spcAft>
              <a:buClr>
                <a:schemeClr val="tx2"/>
              </a:buClr>
              <a:defRPr/>
            </a:pPr>
            <a:r>
              <a:rPr lang="en-US" altLang="en-US" dirty="0">
                <a:ea typeface="+mn-ea"/>
              </a:rPr>
              <a:t>Sole Proprietorship.</a:t>
            </a:r>
          </a:p>
          <a:p>
            <a:pPr marL="291600" indent="-291600" fontAlgn="auto">
              <a:spcBef>
                <a:spcPts val="1500"/>
              </a:spcBef>
              <a:spcAft>
                <a:spcPts val="0"/>
              </a:spcAft>
              <a:buClr>
                <a:schemeClr val="tx2"/>
              </a:buClr>
              <a:defRPr/>
            </a:pPr>
            <a:r>
              <a:rPr lang="en-US" altLang="en-US" dirty="0">
                <a:ea typeface="+mn-ea"/>
              </a:rPr>
              <a:t>General Partnership.</a:t>
            </a:r>
          </a:p>
          <a:p>
            <a:pPr marL="291600" indent="-291600" fontAlgn="auto">
              <a:spcBef>
                <a:spcPts val="1500"/>
              </a:spcBef>
              <a:spcAft>
                <a:spcPts val="0"/>
              </a:spcAft>
              <a:buClr>
                <a:schemeClr val="tx2"/>
              </a:buClr>
              <a:defRPr/>
            </a:pPr>
            <a:r>
              <a:rPr lang="en-US" altLang="en-US" dirty="0">
                <a:ea typeface="+mn-ea"/>
              </a:rPr>
              <a:t>Limited Partnership.</a:t>
            </a:r>
          </a:p>
          <a:p>
            <a:pPr marL="291600" indent="-291600" fontAlgn="auto">
              <a:spcBef>
                <a:spcPts val="1500"/>
              </a:spcBef>
              <a:spcAft>
                <a:spcPts val="0"/>
              </a:spcAft>
              <a:buClr>
                <a:schemeClr val="tx2"/>
              </a:buClr>
              <a:defRPr/>
            </a:pPr>
            <a:r>
              <a:rPr lang="en-US" altLang="en-US" dirty="0">
                <a:ea typeface="+mn-ea"/>
              </a:rPr>
              <a:t>Limited Liability Partnership.</a:t>
            </a:r>
          </a:p>
        </p:txBody>
      </p:sp>
      <p:sp>
        <p:nvSpPr>
          <p:cNvPr id="6147" name="Content Placeholder 1">
            <a:extLst>
              <a:ext uri="{FF2B5EF4-FFF2-40B4-BE49-F238E27FC236}">
                <a16:creationId xmlns:a16="http://schemas.microsoft.com/office/drawing/2014/main" xmlns="" id="{651CA120-B8DB-4C60-B0CA-C22D2546FBAA}"/>
              </a:ext>
            </a:extLst>
          </p:cNvPr>
          <p:cNvSpPr>
            <a:spLocks noGrp="1" noChangeArrowheads="1"/>
          </p:cNvSpPr>
          <p:nvPr>
            <p:ph sz="half" idx="2"/>
          </p:nvPr>
        </p:nvSpPr>
        <p:spPr>
          <a:xfrm>
            <a:off x="4419600" y="1536192"/>
            <a:ext cx="3962400" cy="4590288"/>
          </a:xfrm>
        </p:spPr>
        <p:txBody>
          <a:bodyPr/>
          <a:lstStyle/>
          <a:p>
            <a:pPr marL="291600" indent="-291600">
              <a:spcBef>
                <a:spcPts val="1500"/>
              </a:spcBef>
              <a:buClr>
                <a:schemeClr val="tx2"/>
              </a:buClr>
            </a:pPr>
            <a:r>
              <a:rPr lang="en-US" altLang="en-US" dirty="0"/>
              <a:t>Corporation.</a:t>
            </a:r>
          </a:p>
          <a:p>
            <a:pPr marL="291600" indent="-291600">
              <a:spcBef>
                <a:spcPts val="1500"/>
              </a:spcBef>
              <a:buClr>
                <a:schemeClr val="tx2"/>
              </a:buClr>
            </a:pPr>
            <a:r>
              <a:rPr lang="en-US" altLang="en-US" dirty="0"/>
              <a:t>S Corporation.</a:t>
            </a:r>
          </a:p>
          <a:p>
            <a:pPr marL="291600" indent="-291600">
              <a:spcBef>
                <a:spcPts val="1500"/>
              </a:spcBef>
              <a:buClr>
                <a:schemeClr val="tx2"/>
              </a:buClr>
            </a:pPr>
            <a:r>
              <a:rPr lang="en-US" altLang="en-US" dirty="0"/>
              <a:t>Limited Liability Company.</a:t>
            </a:r>
          </a:p>
        </p:txBody>
      </p:sp>
      <p:sp>
        <p:nvSpPr>
          <p:cNvPr id="6148" name="Slide Number Placeholder 3">
            <a:extLst>
              <a:ext uri="{FF2B5EF4-FFF2-40B4-BE49-F238E27FC236}">
                <a16:creationId xmlns:a16="http://schemas.microsoft.com/office/drawing/2014/main" xmlns="" id="{95CF864E-F320-4AA1-B869-A08AA855D8BA}"/>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31FFA8B-85DF-4CBB-A093-7EB4AEF53368}" type="slidenum">
              <a:rPr lang="en-US" altLang="en-US" sz="1400">
                <a:latin typeface="+mn-lt"/>
              </a:rPr>
              <a:pPr/>
              <a:t>2</a:t>
            </a:fld>
            <a:endParaRPr lang="en-US" altLang="en-US" sz="1400"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Calibri" panose="020F0502020204030204" pitchFamily="34" charset="0"/>
              </a:rPr>
              <a:t>Types of Franchises</a:t>
            </a:r>
            <a:endParaRPr lang="en-IN" sz="4000" dirty="0">
              <a:latin typeface="Calibri" panose="020F0502020204030204" pitchFamily="34" charset="0"/>
            </a:endParaRPr>
          </a:p>
        </p:txBody>
      </p:sp>
      <p:sp>
        <p:nvSpPr>
          <p:cNvPr id="3" name="Content Placeholder 2"/>
          <p:cNvSpPr>
            <a:spLocks noGrp="1"/>
          </p:cNvSpPr>
          <p:nvPr>
            <p:ph idx="1"/>
          </p:nvPr>
        </p:nvSpPr>
        <p:spPr/>
        <p:txBody>
          <a:bodyPr/>
          <a:lstStyle/>
          <a:p>
            <a:pPr marL="0" indent="0">
              <a:lnSpc>
                <a:spcPct val="70000"/>
              </a:lnSpc>
              <a:spcBef>
                <a:spcPts val="1500"/>
              </a:spcBef>
              <a:buNone/>
            </a:pPr>
            <a:r>
              <a:rPr lang="en-US" altLang="en-US" sz="2800" dirty="0">
                <a:solidFill>
                  <a:srgbClr val="2F2B20"/>
                </a:solidFill>
              </a:rPr>
              <a:t>“Chain-Style” Business Operation:</a:t>
            </a:r>
          </a:p>
          <a:p>
            <a:pPr marL="291600" lvl="1" indent="-291600">
              <a:lnSpc>
                <a:spcPct val="70000"/>
              </a:lnSpc>
              <a:spcBef>
                <a:spcPts val="1500"/>
              </a:spcBef>
              <a:buClr>
                <a:schemeClr val="tx2"/>
              </a:buClr>
            </a:pPr>
            <a:r>
              <a:rPr lang="en-US" altLang="en-US" sz="2800" dirty="0">
                <a:solidFill>
                  <a:srgbClr val="2F2B20"/>
                </a:solidFill>
              </a:rPr>
              <a:t>Franchisor helps franchisee establish a business (using franchisor’s business name, and franchisor’s standard “methods and practices”).</a:t>
            </a:r>
            <a:endParaRPr lang="en-IN" dirty="0"/>
          </a:p>
        </p:txBody>
      </p:sp>
      <p:sp>
        <p:nvSpPr>
          <p:cNvPr id="5" name="Content Placeholder 4"/>
          <p:cNvSpPr>
            <a:spLocks noGrp="1"/>
          </p:cNvSpPr>
          <p:nvPr>
            <p:ph idx="11"/>
          </p:nvPr>
        </p:nvSpPr>
        <p:spPr>
          <a:xfrm>
            <a:off x="457200" y="3276600"/>
            <a:ext cx="7620000" cy="1143000"/>
          </a:xfrm>
        </p:spPr>
        <p:txBody>
          <a:bodyPr/>
          <a:lstStyle/>
          <a:p>
            <a:pPr marL="0" indent="0">
              <a:lnSpc>
                <a:spcPct val="70000"/>
              </a:lnSpc>
              <a:spcBef>
                <a:spcPts val="1500"/>
              </a:spcBef>
              <a:buNone/>
            </a:pPr>
            <a:r>
              <a:rPr lang="en-US" altLang="en-US" sz="2800" dirty="0">
                <a:solidFill>
                  <a:srgbClr val="2F2B20"/>
                </a:solidFill>
              </a:rPr>
              <a:t>Distributorship:</a:t>
            </a:r>
          </a:p>
          <a:p>
            <a:pPr marL="291600" lvl="1" indent="-291600">
              <a:lnSpc>
                <a:spcPct val="70000"/>
              </a:lnSpc>
              <a:spcBef>
                <a:spcPts val="1500"/>
              </a:spcBef>
              <a:buClr>
                <a:schemeClr val="tx2"/>
              </a:buClr>
            </a:pPr>
            <a:r>
              <a:rPr lang="en-US" altLang="en-US" sz="2800" dirty="0">
                <a:solidFill>
                  <a:srgbClr val="2F2B20"/>
                </a:solidFill>
              </a:rPr>
              <a:t>Franchisor licenses franchisee to sell franchisor’s product in specific area.</a:t>
            </a:r>
            <a:endParaRPr lang="en-IN" dirty="0"/>
          </a:p>
        </p:txBody>
      </p:sp>
      <p:sp>
        <p:nvSpPr>
          <p:cNvPr id="6" name="Content Placeholder 5"/>
          <p:cNvSpPr>
            <a:spLocks noGrp="1"/>
          </p:cNvSpPr>
          <p:nvPr>
            <p:ph idx="12"/>
          </p:nvPr>
        </p:nvSpPr>
        <p:spPr>
          <a:xfrm>
            <a:off x="457200" y="4648200"/>
            <a:ext cx="7620000" cy="1447800"/>
          </a:xfrm>
        </p:spPr>
        <p:txBody>
          <a:bodyPr/>
          <a:lstStyle/>
          <a:p>
            <a:pPr marL="0" indent="0">
              <a:lnSpc>
                <a:spcPct val="70000"/>
              </a:lnSpc>
              <a:spcBef>
                <a:spcPts val="1500"/>
              </a:spcBef>
              <a:buNone/>
            </a:pPr>
            <a:r>
              <a:rPr lang="en-US" altLang="en-US" sz="2800" dirty="0">
                <a:solidFill>
                  <a:srgbClr val="2F2B20"/>
                </a:solidFill>
              </a:rPr>
              <a:t>Manufacturing Arrangement:</a:t>
            </a:r>
          </a:p>
          <a:p>
            <a:pPr marL="291600" lvl="1" indent="-291600">
              <a:lnSpc>
                <a:spcPct val="70000"/>
              </a:lnSpc>
              <a:spcBef>
                <a:spcPts val="1500"/>
              </a:spcBef>
              <a:buClr>
                <a:schemeClr val="tx2"/>
              </a:buClr>
            </a:pPr>
            <a:r>
              <a:rPr lang="en-US" altLang="en-US" sz="2800" dirty="0">
                <a:solidFill>
                  <a:srgbClr val="2F2B20"/>
                </a:solidFill>
              </a:rPr>
              <a:t>Franchisor provides franchisee with technical knowledge to manufacture franchisor’s product.</a:t>
            </a:r>
            <a:endParaRPr lang="en-IN" dirty="0"/>
          </a:p>
        </p:txBody>
      </p:sp>
      <p:sp>
        <p:nvSpPr>
          <p:cNvPr id="4" name="Slide Number Placeholder 3"/>
          <p:cNvSpPr>
            <a:spLocks noGrp="1"/>
          </p:cNvSpPr>
          <p:nvPr>
            <p:ph type="sldNum" sz="quarter" idx="10"/>
          </p:nvPr>
        </p:nvSpPr>
        <p:spPr/>
        <p:txBody>
          <a:bodyPr/>
          <a:lstStyle/>
          <a:p>
            <a:fld id="{017542E6-0678-4429-8C1C-E12A7FA2F6DC}" type="slidenum">
              <a:rPr lang="en-US" altLang="en-US" sz="1400" smtClean="0">
                <a:latin typeface="Calibri" panose="020F0502020204030204" pitchFamily="34" charset="0"/>
              </a:rPr>
              <a:pPr/>
              <a:t>20</a:t>
            </a:fld>
            <a:endParaRPr lang="en-US" altLang="en-US" sz="1400" dirty="0">
              <a:latin typeface="Calibri" panose="020F0502020204030204" pitchFamily="34" charset="0"/>
            </a:endParaRPr>
          </a:p>
        </p:txBody>
      </p:sp>
    </p:spTree>
    <p:extLst>
      <p:ext uri="{BB962C8B-B14F-4D97-AF65-F5344CB8AC3E}">
        <p14:creationId xmlns:p14="http://schemas.microsoft.com/office/powerpoint/2010/main" val="334603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xmlns="" id="{C8D4B7BA-B771-452C-9BFE-E1B71492F605}"/>
              </a:ext>
            </a:extLst>
          </p:cNvPr>
          <p:cNvSpPr>
            <a:spLocks noGrp="1" noChangeArrowheads="1"/>
          </p:cNvSpPr>
          <p:nvPr>
            <p:ph type="title"/>
          </p:nvPr>
        </p:nvSpPr>
        <p:spPr/>
        <p:txBody>
          <a:bodyPr/>
          <a:lstStyle/>
          <a:p>
            <a:pPr fontAlgn="auto">
              <a:spcAft>
                <a:spcPts val="0"/>
              </a:spcAft>
              <a:defRPr/>
            </a:pPr>
            <a:r>
              <a:rPr lang="en-US" sz="3600" dirty="0">
                <a:latin typeface="+mn-lt"/>
                <a:ea typeface="+mj-ea"/>
              </a:rPr>
              <a:t>Question for Discussion </a:t>
            </a:r>
            <a:r>
              <a:rPr lang="en-US" sz="2400" dirty="0">
                <a:latin typeface="+mn-lt"/>
                <a:ea typeface="+mj-ea"/>
              </a:rPr>
              <a:t>1</a:t>
            </a:r>
          </a:p>
        </p:txBody>
      </p:sp>
      <p:sp>
        <p:nvSpPr>
          <p:cNvPr id="45058" name="Content Placeholder 2">
            <a:extLst>
              <a:ext uri="{FF2B5EF4-FFF2-40B4-BE49-F238E27FC236}">
                <a16:creationId xmlns:a16="http://schemas.microsoft.com/office/drawing/2014/main" xmlns="" id="{315ABEA2-187C-4FA0-A865-02B9CE0D952B}"/>
              </a:ext>
            </a:extLst>
          </p:cNvPr>
          <p:cNvSpPr>
            <a:spLocks noGrp="1" noChangeArrowheads="1"/>
          </p:cNvSpPr>
          <p:nvPr>
            <p:ph idx="1"/>
          </p:nvPr>
        </p:nvSpPr>
        <p:spPr/>
        <p:txBody>
          <a:bodyPr/>
          <a:lstStyle/>
          <a:p>
            <a:pPr marL="291600" indent="-291600">
              <a:spcBef>
                <a:spcPts val="1500"/>
              </a:spcBef>
              <a:buClr>
                <a:schemeClr val="tx2"/>
              </a:buClr>
            </a:pPr>
            <a:r>
              <a:rPr lang="en-US" altLang="en-US" sz="2800" dirty="0"/>
              <a:t>Corporations are a relatively recent way of doing business. As little as 150 years ago there were very few corporations. Most businesses were sole proprietorships or partnerships. In recent years corporations and now L</a:t>
            </a:r>
            <a:r>
              <a:rPr lang="en-US" altLang="en-US" sz="100" dirty="0"/>
              <a:t> </a:t>
            </a:r>
            <a:r>
              <a:rPr lang="en-US" altLang="en-US" sz="2800" dirty="0"/>
              <a:t>L</a:t>
            </a:r>
            <a:r>
              <a:rPr lang="en-US" altLang="en-US" sz="100" dirty="0"/>
              <a:t> </a:t>
            </a:r>
            <a:r>
              <a:rPr lang="en-US" altLang="en-US" sz="2800" dirty="0"/>
              <a:t>Cs and L</a:t>
            </a:r>
            <a:r>
              <a:rPr lang="en-US" altLang="en-US" sz="100" dirty="0"/>
              <a:t> </a:t>
            </a:r>
            <a:r>
              <a:rPr lang="en-US" altLang="en-US" sz="2800" dirty="0"/>
              <a:t>L</a:t>
            </a:r>
            <a:r>
              <a:rPr lang="en-US" altLang="en-US" sz="100" dirty="0"/>
              <a:t> </a:t>
            </a:r>
            <a:r>
              <a:rPr lang="en-US" altLang="en-US" sz="2800" dirty="0"/>
              <a:t>Ps account for most businesses. All of these business forms insulate the owners from liability. Is it really in the public interest to insulate business owners from the debts and liability of the business?</a:t>
            </a:r>
          </a:p>
        </p:txBody>
      </p:sp>
      <p:sp>
        <p:nvSpPr>
          <p:cNvPr id="45059" name="Slide Number Placeholder 3">
            <a:extLst>
              <a:ext uri="{FF2B5EF4-FFF2-40B4-BE49-F238E27FC236}">
                <a16:creationId xmlns:a16="http://schemas.microsoft.com/office/drawing/2014/main" xmlns="" id="{9DDB0813-654C-4268-B885-F766F9BDD9F5}"/>
              </a:ext>
            </a:extLst>
          </p:cNvPr>
          <p:cNvSpPr>
            <a:spLocks noGrp="1" noChangeArrowheads="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FA9A866-DCBB-4704-8C6E-1904A4BE19B3}" type="slidenum">
              <a:rPr lang="en-US" altLang="en-US" sz="1400">
                <a:latin typeface="+mn-lt"/>
              </a:rPr>
              <a:pPr/>
              <a:t>21</a:t>
            </a:fld>
            <a:endParaRPr lang="en-US" altLang="en-US" sz="1400" dirty="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xmlns="" id="{D93FBDDC-C122-4840-8271-D9EDF6B00D66}"/>
              </a:ext>
            </a:extLst>
          </p:cNvPr>
          <p:cNvSpPr>
            <a:spLocks noGrp="1" noChangeArrowheads="1"/>
          </p:cNvSpPr>
          <p:nvPr>
            <p:ph type="title"/>
          </p:nvPr>
        </p:nvSpPr>
        <p:spPr/>
        <p:txBody>
          <a:bodyPr/>
          <a:lstStyle/>
          <a:p>
            <a:pPr fontAlgn="auto">
              <a:spcAft>
                <a:spcPts val="0"/>
              </a:spcAft>
              <a:defRPr/>
            </a:pPr>
            <a:r>
              <a:rPr lang="en-US" sz="3600" dirty="0">
                <a:latin typeface="+mn-lt"/>
              </a:rPr>
              <a:t>Question for Discussion </a:t>
            </a:r>
            <a:r>
              <a:rPr lang="en-US" sz="2400" dirty="0">
                <a:latin typeface="+mn-lt"/>
              </a:rPr>
              <a:t>2</a:t>
            </a:r>
            <a:endParaRPr lang="en-US" sz="2400" dirty="0">
              <a:latin typeface="+mn-lt"/>
              <a:ea typeface="+mj-ea"/>
            </a:endParaRPr>
          </a:p>
        </p:txBody>
      </p:sp>
      <p:sp>
        <p:nvSpPr>
          <p:cNvPr id="46082" name="Content Placeholder 2">
            <a:extLst>
              <a:ext uri="{FF2B5EF4-FFF2-40B4-BE49-F238E27FC236}">
                <a16:creationId xmlns:a16="http://schemas.microsoft.com/office/drawing/2014/main" xmlns="" id="{FD01A80D-1697-4AB9-8377-0B6231A839D5}"/>
              </a:ext>
            </a:extLst>
          </p:cNvPr>
          <p:cNvSpPr>
            <a:spLocks noGrp="1" noChangeArrowheads="1"/>
          </p:cNvSpPr>
          <p:nvPr>
            <p:ph idx="1"/>
          </p:nvPr>
        </p:nvSpPr>
        <p:spPr/>
        <p:txBody>
          <a:bodyPr/>
          <a:lstStyle/>
          <a:p>
            <a:pPr marL="291600" indent="-291600">
              <a:spcBef>
                <a:spcPts val="1500"/>
              </a:spcBef>
              <a:buClr>
                <a:schemeClr val="tx2"/>
              </a:buClr>
            </a:pPr>
            <a:r>
              <a:rPr lang="en-US" altLang="en-US" sz="3200" dirty="0"/>
              <a:t>What form of business is best for a small family owned business or a new enterprise formed by two friends and just getting started? Discuss the pros and cons of forming the business as a corporation, S corporation, partnership, L</a:t>
            </a:r>
            <a:r>
              <a:rPr lang="en-US" altLang="en-US" sz="100" dirty="0"/>
              <a:t> </a:t>
            </a:r>
            <a:r>
              <a:rPr lang="en-US" altLang="en-US" sz="3200" dirty="0"/>
              <a:t>L</a:t>
            </a:r>
            <a:r>
              <a:rPr lang="en-US" altLang="en-US" sz="100" dirty="0"/>
              <a:t> </a:t>
            </a:r>
            <a:r>
              <a:rPr lang="en-US" altLang="en-US" sz="3200" dirty="0"/>
              <a:t>P, or L</a:t>
            </a:r>
            <a:r>
              <a:rPr lang="en-US" altLang="en-US" sz="100" dirty="0"/>
              <a:t> </a:t>
            </a:r>
            <a:r>
              <a:rPr lang="en-US" altLang="en-US" sz="3200" dirty="0"/>
              <a:t>L</a:t>
            </a:r>
            <a:r>
              <a:rPr lang="en-US" altLang="en-US" sz="100" dirty="0"/>
              <a:t> </a:t>
            </a:r>
            <a:r>
              <a:rPr lang="en-US" altLang="en-US" sz="3200" dirty="0"/>
              <a:t>C.</a:t>
            </a:r>
          </a:p>
        </p:txBody>
      </p:sp>
      <p:sp>
        <p:nvSpPr>
          <p:cNvPr id="46083" name="Slide Number Placeholder 3">
            <a:extLst>
              <a:ext uri="{FF2B5EF4-FFF2-40B4-BE49-F238E27FC236}">
                <a16:creationId xmlns:a16="http://schemas.microsoft.com/office/drawing/2014/main" xmlns="" id="{FD531EC1-EA78-4FB8-BB6A-24FD964EE6D3}"/>
              </a:ext>
            </a:extLst>
          </p:cNvPr>
          <p:cNvSpPr>
            <a:spLocks noGrp="1" noChangeArrowheads="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73559EC-F67F-417D-9CCF-796B6CC87AD4}" type="slidenum">
              <a:rPr lang="en-US" altLang="en-US" sz="1400">
                <a:latin typeface="+mn-lt"/>
              </a:rPr>
              <a:pPr/>
              <a:t>22</a:t>
            </a:fld>
            <a:endParaRPr lang="en-US" altLang="en-US" sz="140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52421BD1-DA43-4EE1-A581-A58BF512AA7D}"/>
              </a:ext>
            </a:extLst>
          </p:cNvPr>
          <p:cNvSpPr>
            <a:spLocks noGrp="1" noChangeArrowheads="1"/>
          </p:cNvSpPr>
          <p:nvPr>
            <p:ph type="title"/>
          </p:nvPr>
        </p:nvSpPr>
        <p:spPr/>
        <p:txBody>
          <a:bodyPr/>
          <a:lstStyle/>
          <a:p>
            <a:pPr fontAlgn="auto">
              <a:spcAft>
                <a:spcPts val="0"/>
              </a:spcAft>
              <a:defRPr/>
            </a:pPr>
            <a:r>
              <a:rPr lang="en-US" sz="3600" dirty="0">
                <a:latin typeface="+mn-lt"/>
              </a:rPr>
              <a:t>Question for Discussion </a:t>
            </a:r>
            <a:r>
              <a:rPr lang="en-US" sz="2400" dirty="0">
                <a:latin typeface="+mn-lt"/>
              </a:rPr>
              <a:t>3</a:t>
            </a:r>
            <a:endParaRPr lang="en-US" sz="2400" dirty="0">
              <a:latin typeface="+mn-lt"/>
              <a:ea typeface="+mj-ea"/>
            </a:endParaRPr>
          </a:p>
        </p:txBody>
      </p:sp>
      <p:sp>
        <p:nvSpPr>
          <p:cNvPr id="47106" name="Content Placeholder 2">
            <a:extLst>
              <a:ext uri="{FF2B5EF4-FFF2-40B4-BE49-F238E27FC236}">
                <a16:creationId xmlns:a16="http://schemas.microsoft.com/office/drawing/2014/main" xmlns="" id="{9D7E3D7A-DF74-4631-AB92-9C629133AD64}"/>
              </a:ext>
            </a:extLst>
          </p:cNvPr>
          <p:cNvSpPr>
            <a:spLocks noGrp="1" noChangeArrowheads="1"/>
          </p:cNvSpPr>
          <p:nvPr>
            <p:ph idx="1"/>
          </p:nvPr>
        </p:nvSpPr>
        <p:spPr>
          <a:xfrm>
            <a:off x="457200" y="1371600"/>
            <a:ext cx="7620000" cy="5029200"/>
          </a:xfrm>
        </p:spPr>
        <p:txBody>
          <a:bodyPr/>
          <a:lstStyle/>
          <a:p>
            <a:pPr marL="291600" indent="-291600">
              <a:spcBef>
                <a:spcPts val="1500"/>
              </a:spcBef>
              <a:buClr>
                <a:schemeClr val="tx2"/>
              </a:buClr>
            </a:pPr>
            <a:r>
              <a:rPr lang="en-US" altLang="en-US" sz="3200" dirty="0"/>
              <a:t>In a corporation, there is usually one vote per share so a majority shareholder, especially in a small corporation controls the business. In contrast in a co-op there is one vote per member. Most co-ops are small member controlled businesses, but some are large entities. What co-ops can you find? Do you belong to any? What sorts of businesses are suited to this form of business entity?</a:t>
            </a:r>
          </a:p>
        </p:txBody>
      </p:sp>
      <p:sp>
        <p:nvSpPr>
          <p:cNvPr id="47107" name="Slide Number Placeholder 3">
            <a:extLst>
              <a:ext uri="{FF2B5EF4-FFF2-40B4-BE49-F238E27FC236}">
                <a16:creationId xmlns:a16="http://schemas.microsoft.com/office/drawing/2014/main" xmlns="" id="{6C3E4E42-E071-4948-B45E-FD196EFC8816}"/>
              </a:ext>
            </a:extLst>
          </p:cNvPr>
          <p:cNvSpPr>
            <a:spLocks noGrp="1" noChangeArrowheads="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F624AB1-1042-432A-948C-09761407453D}" type="slidenum">
              <a:rPr lang="en-US" altLang="en-US" sz="1400">
                <a:latin typeface="+mn-lt"/>
              </a:rPr>
              <a:pPr/>
              <a:t>23</a:t>
            </a:fld>
            <a:endParaRPr lang="en-US" altLang="en-US" sz="140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a:extLst>
              <a:ext uri="{FF2B5EF4-FFF2-40B4-BE49-F238E27FC236}">
                <a16:creationId xmlns:a16="http://schemas.microsoft.com/office/drawing/2014/main" xmlns="" id="{8EDD3F64-2929-4CCE-B7F6-9F7C991B669E}"/>
              </a:ext>
            </a:extLst>
          </p:cNvPr>
          <p:cNvSpPr>
            <a:spLocks noGrp="1" noChangeArrowheads="1"/>
          </p:cNvSpPr>
          <p:nvPr>
            <p:ph type="title"/>
          </p:nvPr>
        </p:nvSpPr>
        <p:spPr/>
        <p:txBody>
          <a:bodyPr/>
          <a:lstStyle/>
          <a:p>
            <a:pPr fontAlgn="auto">
              <a:spcAft>
                <a:spcPts val="0"/>
              </a:spcAft>
              <a:defRPr/>
            </a:pPr>
            <a:r>
              <a:rPr lang="en-US" sz="4400" dirty="0">
                <a:latin typeface="+mn-lt"/>
                <a:ea typeface="+mj-ea"/>
              </a:rPr>
              <a:t>Sole Proprietorship</a:t>
            </a:r>
          </a:p>
        </p:txBody>
      </p:sp>
      <p:sp>
        <p:nvSpPr>
          <p:cNvPr id="7171" name="Content Placeholder">
            <a:extLst>
              <a:ext uri="{FF2B5EF4-FFF2-40B4-BE49-F238E27FC236}">
                <a16:creationId xmlns:a16="http://schemas.microsoft.com/office/drawing/2014/main" xmlns="" id="{5EE7603E-4135-436B-8A5E-411E79992C8C}"/>
              </a:ext>
            </a:extLst>
          </p:cNvPr>
          <p:cNvSpPr>
            <a:spLocks noGrp="1" noChangeArrowheads="1"/>
          </p:cNvSpPr>
          <p:nvPr>
            <p:ph idx="1"/>
          </p:nvPr>
        </p:nvSpPr>
        <p:spPr/>
        <p:txBody>
          <a:bodyPr rtlCol="0"/>
          <a:lstStyle/>
          <a:p>
            <a:pPr marL="291600" indent="-291600" fontAlgn="auto">
              <a:spcBef>
                <a:spcPts val="1500"/>
              </a:spcBef>
              <a:spcAft>
                <a:spcPts val="0"/>
              </a:spcAft>
              <a:buClr>
                <a:schemeClr val="tx2"/>
              </a:buClr>
              <a:buFontTx/>
              <a:buChar char="•"/>
              <a:defRPr/>
            </a:pPr>
            <a:r>
              <a:rPr lang="en-US" sz="2800" dirty="0">
                <a:ea typeface="+mn-ea"/>
              </a:rPr>
              <a:t>Definition: Unincorporated business owned by one person.</a:t>
            </a:r>
          </a:p>
          <a:p>
            <a:pPr marL="291600" indent="-291600" fontAlgn="auto">
              <a:spcBef>
                <a:spcPts val="1500"/>
              </a:spcBef>
              <a:spcAft>
                <a:spcPts val="0"/>
              </a:spcAft>
              <a:buClr>
                <a:schemeClr val="tx2"/>
              </a:buClr>
              <a:buFontTx/>
              <a:buChar char="•"/>
              <a:defRPr/>
            </a:pPr>
            <a:r>
              <a:rPr lang="en-US" sz="2800" dirty="0">
                <a:ea typeface="+mn-ea"/>
              </a:rPr>
              <a:t>Owner has total control.</a:t>
            </a:r>
          </a:p>
          <a:p>
            <a:pPr marL="291600" indent="-291600" fontAlgn="auto">
              <a:spcBef>
                <a:spcPts val="1500"/>
              </a:spcBef>
              <a:spcAft>
                <a:spcPts val="0"/>
              </a:spcAft>
              <a:buClr>
                <a:schemeClr val="tx2"/>
              </a:buClr>
              <a:buFontTx/>
              <a:buChar char="•"/>
              <a:defRPr/>
            </a:pPr>
            <a:r>
              <a:rPr lang="en-US" sz="2800" dirty="0">
                <a:ea typeface="+mn-ea"/>
              </a:rPr>
              <a:t>Owner has unlimited liability.</a:t>
            </a:r>
          </a:p>
          <a:p>
            <a:pPr marL="291600" indent="-291600" fontAlgn="auto">
              <a:spcBef>
                <a:spcPts val="1500"/>
              </a:spcBef>
              <a:spcAft>
                <a:spcPts val="0"/>
              </a:spcAft>
              <a:buClr>
                <a:schemeClr val="tx2"/>
              </a:buClr>
              <a:buFontTx/>
              <a:buChar char="•"/>
              <a:defRPr/>
            </a:pPr>
            <a:r>
              <a:rPr lang="en-US" sz="2800" dirty="0">
                <a:ea typeface="+mn-ea"/>
              </a:rPr>
              <a:t>Profits taxed directly as income to sole proprietor.</a:t>
            </a:r>
          </a:p>
        </p:txBody>
      </p:sp>
      <p:sp>
        <p:nvSpPr>
          <p:cNvPr id="8195" name="Slide Number Placeholder 3">
            <a:extLst>
              <a:ext uri="{FF2B5EF4-FFF2-40B4-BE49-F238E27FC236}">
                <a16:creationId xmlns:a16="http://schemas.microsoft.com/office/drawing/2014/main" xmlns="" id="{06C2D371-A32F-4027-A7D2-337C520453BA}"/>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5A5895A-35C4-4111-A2DD-CC025121C548}" type="slidenum">
              <a:rPr lang="en-US" altLang="en-US" sz="1400">
                <a:latin typeface="+mn-lt"/>
              </a:rPr>
              <a:pPr/>
              <a:t>3</a:t>
            </a:fld>
            <a:endParaRPr lang="en-US" altLang="en-US" sz="140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a:extLst>
              <a:ext uri="{FF2B5EF4-FFF2-40B4-BE49-F238E27FC236}">
                <a16:creationId xmlns:a16="http://schemas.microsoft.com/office/drawing/2014/main" xmlns="" id="{006902F0-F960-462D-8FD4-692342E0FFAC}"/>
              </a:ext>
            </a:extLst>
          </p:cNvPr>
          <p:cNvSpPr>
            <a:spLocks noGrp="1" noChangeArrowheads="1"/>
          </p:cNvSpPr>
          <p:nvPr>
            <p:ph type="title"/>
          </p:nvPr>
        </p:nvSpPr>
        <p:spPr/>
        <p:txBody>
          <a:bodyPr/>
          <a:lstStyle/>
          <a:p>
            <a:pPr fontAlgn="auto">
              <a:spcAft>
                <a:spcPts val="0"/>
              </a:spcAft>
              <a:defRPr/>
            </a:pPr>
            <a:r>
              <a:rPr lang="en-US" sz="3200" dirty="0">
                <a:latin typeface="+mn-lt"/>
                <a:ea typeface="+mj-ea"/>
              </a:rPr>
              <a:t>Advantages and Disadvantages of Sole Proprietorship</a:t>
            </a:r>
          </a:p>
        </p:txBody>
      </p:sp>
      <p:sp>
        <p:nvSpPr>
          <p:cNvPr id="9219" name="Content Placeholder">
            <a:extLst>
              <a:ext uri="{FF2B5EF4-FFF2-40B4-BE49-F238E27FC236}">
                <a16:creationId xmlns:a16="http://schemas.microsoft.com/office/drawing/2014/main" xmlns="" id="{BEA1312F-F9B0-44A1-8029-D3A911A8DD7B}"/>
              </a:ext>
            </a:extLst>
          </p:cNvPr>
          <p:cNvSpPr>
            <a:spLocks noGrp="1" noChangeArrowheads="1"/>
          </p:cNvSpPr>
          <p:nvPr>
            <p:ph sz="half" idx="1"/>
          </p:nvPr>
        </p:nvSpPr>
        <p:spPr>
          <a:xfrm>
            <a:off x="457200" y="1536192"/>
            <a:ext cx="7467600" cy="1892808"/>
          </a:xfrm>
        </p:spPr>
        <p:txBody>
          <a:bodyPr/>
          <a:lstStyle/>
          <a:p>
            <a:pPr marL="0" indent="0">
              <a:lnSpc>
                <a:spcPct val="80000"/>
              </a:lnSpc>
              <a:spcBef>
                <a:spcPts val="1500"/>
              </a:spcBef>
              <a:buClr>
                <a:schemeClr val="tx2"/>
              </a:buClr>
              <a:buNone/>
            </a:pPr>
            <a:r>
              <a:rPr lang="en-US" altLang="en-US" sz="2600" dirty="0">
                <a:solidFill>
                  <a:srgbClr val="2F2B20"/>
                </a:solidFill>
              </a:rPr>
              <a:t>Advantages:</a:t>
            </a:r>
          </a:p>
          <a:p>
            <a:pPr marL="291600" lvl="1" indent="-291600" algn="l">
              <a:lnSpc>
                <a:spcPct val="80000"/>
              </a:lnSpc>
              <a:spcBef>
                <a:spcPts val="1500"/>
              </a:spcBef>
              <a:buClr>
                <a:schemeClr val="tx2"/>
              </a:buClr>
            </a:pPr>
            <a:r>
              <a:rPr lang="en-US" altLang="en-US" sz="2600" dirty="0">
                <a:solidFill>
                  <a:srgbClr val="2F2B20"/>
                </a:solidFill>
              </a:rPr>
              <a:t>Ease of creation (“start-up”).</a:t>
            </a:r>
          </a:p>
          <a:p>
            <a:pPr marL="291600" lvl="1" indent="-291600" algn="l">
              <a:lnSpc>
                <a:spcPct val="80000"/>
              </a:lnSpc>
              <a:spcBef>
                <a:spcPts val="1500"/>
              </a:spcBef>
              <a:buClr>
                <a:schemeClr val="tx2"/>
              </a:buClr>
            </a:pPr>
            <a:r>
              <a:rPr lang="en-US" altLang="en-US" sz="2600" dirty="0">
                <a:solidFill>
                  <a:srgbClr val="2F2B20"/>
                </a:solidFill>
              </a:rPr>
              <a:t>Owner has total managerial control.</a:t>
            </a:r>
          </a:p>
          <a:p>
            <a:pPr marL="291600" lvl="1" indent="-291600" algn="l">
              <a:lnSpc>
                <a:spcPct val="80000"/>
              </a:lnSpc>
              <a:spcBef>
                <a:spcPts val="1500"/>
              </a:spcBef>
              <a:buClr>
                <a:schemeClr val="tx2"/>
              </a:buClr>
            </a:pPr>
            <a:r>
              <a:rPr lang="en-US" altLang="en-US" sz="2600" dirty="0">
                <a:solidFill>
                  <a:srgbClr val="2F2B20"/>
                </a:solidFill>
              </a:rPr>
              <a:t>Owner retains profits.</a:t>
            </a:r>
          </a:p>
        </p:txBody>
      </p:sp>
      <p:sp>
        <p:nvSpPr>
          <p:cNvPr id="2" name="Content Placeholder 1"/>
          <p:cNvSpPr>
            <a:spLocks noGrp="1"/>
          </p:cNvSpPr>
          <p:nvPr>
            <p:ph sz="half" idx="2"/>
          </p:nvPr>
        </p:nvSpPr>
        <p:spPr>
          <a:xfrm>
            <a:off x="457200" y="3505200"/>
            <a:ext cx="7620000" cy="1676400"/>
          </a:xfrm>
        </p:spPr>
        <p:txBody>
          <a:bodyPr/>
          <a:lstStyle/>
          <a:p>
            <a:pPr marL="0" indent="0">
              <a:lnSpc>
                <a:spcPct val="80000"/>
              </a:lnSpc>
              <a:spcBef>
                <a:spcPts val="1500"/>
              </a:spcBef>
              <a:buClr>
                <a:schemeClr val="tx2"/>
              </a:buClr>
              <a:buNone/>
            </a:pPr>
            <a:r>
              <a:rPr lang="en-US" altLang="en-US" sz="2600" dirty="0">
                <a:solidFill>
                  <a:srgbClr val="2F2B20"/>
                </a:solidFill>
              </a:rPr>
              <a:t>Disadvantages:</a:t>
            </a:r>
          </a:p>
          <a:p>
            <a:pPr marL="291600" lvl="1" indent="-291600">
              <a:lnSpc>
                <a:spcPct val="80000"/>
              </a:lnSpc>
              <a:spcBef>
                <a:spcPts val="1500"/>
              </a:spcBef>
              <a:buClr>
                <a:schemeClr val="tx2"/>
              </a:buClr>
            </a:pPr>
            <a:r>
              <a:rPr lang="en-US" altLang="en-US" sz="2600" dirty="0">
                <a:solidFill>
                  <a:srgbClr val="2F2B20"/>
                </a:solidFill>
              </a:rPr>
              <a:t>Personal liability for all business debts/obligations/losses.</a:t>
            </a:r>
          </a:p>
          <a:p>
            <a:pPr marL="291600" lvl="1" indent="-291600">
              <a:lnSpc>
                <a:spcPct val="80000"/>
              </a:lnSpc>
              <a:spcBef>
                <a:spcPts val="1500"/>
              </a:spcBef>
              <a:buClr>
                <a:schemeClr val="tx2"/>
              </a:buClr>
            </a:pPr>
            <a:r>
              <a:rPr lang="en-US" altLang="en-US" sz="2600" dirty="0">
                <a:solidFill>
                  <a:srgbClr val="2F2B20"/>
                </a:solidFill>
              </a:rPr>
              <a:t>Funding limited to personal funds and loans.</a:t>
            </a:r>
            <a:endParaRPr lang="en-IN" sz="2600" dirty="0"/>
          </a:p>
        </p:txBody>
      </p:sp>
      <p:sp>
        <p:nvSpPr>
          <p:cNvPr id="10243" name="Slide Number Placeholder 3">
            <a:extLst>
              <a:ext uri="{FF2B5EF4-FFF2-40B4-BE49-F238E27FC236}">
                <a16:creationId xmlns:a16="http://schemas.microsoft.com/office/drawing/2014/main" xmlns="" id="{F1196CAC-DACB-4906-8913-079F0488D0DF}"/>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32EEAF6-1B3D-4E97-9EBC-B950AF55130A}" type="slidenum">
              <a:rPr lang="en-US" altLang="en-US" sz="1400">
                <a:latin typeface="+mn-lt"/>
              </a:rPr>
              <a:pPr/>
              <a:t>4</a:t>
            </a:fld>
            <a:endParaRPr lang="en-US" altLang="en-US" sz="140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a:extLst>
              <a:ext uri="{FF2B5EF4-FFF2-40B4-BE49-F238E27FC236}">
                <a16:creationId xmlns:a16="http://schemas.microsoft.com/office/drawing/2014/main" xmlns="" id="{27E013C4-3FF3-4AD2-AA54-D8F077D92457}"/>
              </a:ext>
            </a:extLst>
          </p:cNvPr>
          <p:cNvSpPr>
            <a:spLocks noGrp="1" noChangeArrowheads="1"/>
          </p:cNvSpPr>
          <p:nvPr>
            <p:ph type="title"/>
          </p:nvPr>
        </p:nvSpPr>
        <p:spPr/>
        <p:txBody>
          <a:bodyPr/>
          <a:lstStyle/>
          <a:p>
            <a:pPr fontAlgn="auto">
              <a:spcAft>
                <a:spcPts val="0"/>
              </a:spcAft>
              <a:defRPr/>
            </a:pPr>
            <a:r>
              <a:rPr lang="en-US" dirty="0">
                <a:latin typeface="+mn-lt"/>
                <a:ea typeface="+mj-ea"/>
              </a:rPr>
              <a:t>General Partnership</a:t>
            </a:r>
          </a:p>
        </p:txBody>
      </p:sp>
      <p:sp>
        <p:nvSpPr>
          <p:cNvPr id="11267" name="Content Placeholder">
            <a:extLst>
              <a:ext uri="{FF2B5EF4-FFF2-40B4-BE49-F238E27FC236}">
                <a16:creationId xmlns:a16="http://schemas.microsoft.com/office/drawing/2014/main" xmlns="" id="{2863D808-9C8C-4471-80EB-4473FF8759ED}"/>
              </a:ext>
            </a:extLst>
          </p:cNvPr>
          <p:cNvSpPr>
            <a:spLocks noGrp="1" noChangeArrowheads="1"/>
          </p:cNvSpPr>
          <p:nvPr>
            <p:ph idx="1"/>
          </p:nvPr>
        </p:nvSpPr>
        <p:spPr/>
        <p:txBody>
          <a:bodyPr rtlCol="0"/>
          <a:lstStyle/>
          <a:p>
            <a:pPr marL="291600" indent="-291600" fontAlgn="auto">
              <a:spcBef>
                <a:spcPts val="1000"/>
              </a:spcBef>
              <a:spcAft>
                <a:spcPts val="0"/>
              </a:spcAft>
              <a:buClr>
                <a:schemeClr val="tx2"/>
              </a:buClr>
              <a:defRPr/>
            </a:pPr>
            <a:r>
              <a:rPr lang="en-US" sz="2800" dirty="0">
                <a:ea typeface="+mn-ea"/>
              </a:rPr>
              <a:t>Definition: Unincorporated business owned and operated by two or more persons.</a:t>
            </a:r>
          </a:p>
          <a:p>
            <a:pPr marL="291600" indent="-291600" fontAlgn="auto">
              <a:spcBef>
                <a:spcPts val="1000"/>
              </a:spcBef>
              <a:spcAft>
                <a:spcPts val="0"/>
              </a:spcAft>
              <a:buClr>
                <a:schemeClr val="tx2"/>
              </a:buClr>
              <a:defRPr/>
            </a:pPr>
            <a:r>
              <a:rPr lang="en-US" sz="2800" dirty="0">
                <a:ea typeface="+mn-ea"/>
              </a:rPr>
              <a:t>Each partner has equal control of business.</a:t>
            </a:r>
          </a:p>
          <a:p>
            <a:pPr marL="291600" indent="-291600" fontAlgn="auto">
              <a:spcBef>
                <a:spcPts val="1000"/>
              </a:spcBef>
              <a:spcAft>
                <a:spcPts val="0"/>
              </a:spcAft>
              <a:buClr>
                <a:schemeClr val="tx2"/>
              </a:buClr>
              <a:defRPr/>
            </a:pPr>
            <a:r>
              <a:rPr lang="en-US" sz="2800" dirty="0">
                <a:ea typeface="+mn-ea"/>
              </a:rPr>
              <a:t>Each partner has unlimited, personal liability for business debts/obligations/losses.</a:t>
            </a:r>
          </a:p>
          <a:p>
            <a:pPr marL="291600" indent="-291600" fontAlgn="auto">
              <a:spcBef>
                <a:spcPts val="1000"/>
              </a:spcBef>
              <a:spcAft>
                <a:spcPts val="0"/>
              </a:spcAft>
              <a:buClr>
                <a:schemeClr val="tx2"/>
              </a:buClr>
              <a:defRPr/>
            </a:pPr>
            <a:r>
              <a:rPr lang="en-US" sz="2800" dirty="0">
                <a:ea typeface="+mn-ea"/>
              </a:rPr>
              <a:t>Profits taxed as income to partners.</a:t>
            </a:r>
          </a:p>
        </p:txBody>
      </p:sp>
      <p:sp>
        <p:nvSpPr>
          <p:cNvPr id="12291" name="Slide Number Placeholder 3">
            <a:extLst>
              <a:ext uri="{FF2B5EF4-FFF2-40B4-BE49-F238E27FC236}">
                <a16:creationId xmlns:a16="http://schemas.microsoft.com/office/drawing/2014/main" xmlns="" id="{E5E3E8F0-3E82-487B-8C13-BC6222EBC3C5}"/>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BD932E8-730C-4477-B224-ACF95E2FC434}" type="slidenum">
              <a:rPr lang="en-US" altLang="en-US" sz="1400">
                <a:latin typeface="+mn-lt"/>
              </a:rPr>
              <a:pPr/>
              <a:t>5</a:t>
            </a:fld>
            <a:endParaRPr lang="en-US" altLang="en-US" sz="140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a:extLst>
              <a:ext uri="{FF2B5EF4-FFF2-40B4-BE49-F238E27FC236}">
                <a16:creationId xmlns:a16="http://schemas.microsoft.com/office/drawing/2014/main" xmlns="" id="{95C788C2-7DCF-4A11-9DA7-11565C3ACE8A}"/>
              </a:ext>
            </a:extLst>
          </p:cNvPr>
          <p:cNvSpPr>
            <a:spLocks noGrp="1" noChangeArrowheads="1"/>
          </p:cNvSpPr>
          <p:nvPr>
            <p:ph type="title"/>
          </p:nvPr>
        </p:nvSpPr>
        <p:spPr/>
        <p:txBody>
          <a:bodyPr/>
          <a:lstStyle/>
          <a:p>
            <a:pPr fontAlgn="auto">
              <a:spcAft>
                <a:spcPts val="0"/>
              </a:spcAft>
              <a:defRPr/>
            </a:pPr>
            <a:r>
              <a:rPr lang="en-US" sz="3200" dirty="0">
                <a:latin typeface="+mn-lt"/>
                <a:ea typeface="+mj-ea"/>
              </a:rPr>
              <a:t>Advantages and Disadvantages of Partnership</a:t>
            </a:r>
          </a:p>
        </p:txBody>
      </p:sp>
      <p:sp>
        <p:nvSpPr>
          <p:cNvPr id="13315" name="Content Placeholder">
            <a:extLst>
              <a:ext uri="{FF2B5EF4-FFF2-40B4-BE49-F238E27FC236}">
                <a16:creationId xmlns:a16="http://schemas.microsoft.com/office/drawing/2014/main" xmlns="" id="{5D48D919-55DF-45A2-9B1E-41B889BFEDF8}"/>
              </a:ext>
            </a:extLst>
          </p:cNvPr>
          <p:cNvSpPr>
            <a:spLocks noGrp="1" noChangeArrowheads="1"/>
          </p:cNvSpPr>
          <p:nvPr>
            <p:ph sz="half" idx="1"/>
          </p:nvPr>
        </p:nvSpPr>
        <p:spPr>
          <a:xfrm>
            <a:off x="457199" y="1536192"/>
            <a:ext cx="7620001" cy="2001689"/>
          </a:xfrm>
        </p:spPr>
        <p:txBody>
          <a:bodyPr/>
          <a:lstStyle/>
          <a:p>
            <a:pPr marL="114300" indent="-114300">
              <a:lnSpc>
                <a:spcPct val="90000"/>
              </a:lnSpc>
              <a:buNone/>
            </a:pPr>
            <a:r>
              <a:rPr lang="en-US" altLang="en-US" sz="2400" dirty="0">
                <a:solidFill>
                  <a:srgbClr val="2F2B20"/>
                </a:solidFill>
              </a:rPr>
              <a:t>Advantages:</a:t>
            </a:r>
            <a:endParaRPr lang="en-US" altLang="en-US" sz="1100" dirty="0">
              <a:solidFill>
                <a:srgbClr val="2F2B20"/>
              </a:solidFill>
            </a:endParaRPr>
          </a:p>
          <a:p>
            <a:pPr marL="291600" lvl="1" indent="-291600" algn="l">
              <a:lnSpc>
                <a:spcPct val="90000"/>
              </a:lnSpc>
              <a:spcBef>
                <a:spcPts val="1500"/>
              </a:spcBef>
              <a:buClr>
                <a:schemeClr val="tx2"/>
              </a:buClr>
            </a:pPr>
            <a:r>
              <a:rPr lang="en-US" altLang="en-US" sz="2400" dirty="0">
                <a:solidFill>
                  <a:srgbClr val="2F2B20"/>
                </a:solidFill>
              </a:rPr>
              <a:t>Ease of creation (“start-up”).</a:t>
            </a:r>
            <a:endParaRPr lang="en-US" altLang="en-US" sz="1800" dirty="0">
              <a:solidFill>
                <a:srgbClr val="2F2B20"/>
              </a:solidFill>
            </a:endParaRPr>
          </a:p>
          <a:p>
            <a:pPr marL="291600" lvl="1" indent="-291600" algn="l">
              <a:lnSpc>
                <a:spcPct val="90000"/>
              </a:lnSpc>
              <a:spcBef>
                <a:spcPts val="1500"/>
              </a:spcBef>
              <a:buClr>
                <a:schemeClr val="tx2"/>
              </a:buClr>
            </a:pPr>
            <a:r>
              <a:rPr lang="en-US" altLang="en-US" sz="2400" dirty="0">
                <a:solidFill>
                  <a:srgbClr val="2F2B20"/>
                </a:solidFill>
              </a:rPr>
              <a:t>Partnership income is partner income.</a:t>
            </a:r>
            <a:endParaRPr lang="en-US" altLang="en-US" sz="1800" dirty="0">
              <a:solidFill>
                <a:srgbClr val="2F2B20"/>
              </a:solidFill>
            </a:endParaRPr>
          </a:p>
          <a:p>
            <a:pPr marL="291600" lvl="1" indent="-291600" algn="l">
              <a:lnSpc>
                <a:spcPct val="90000"/>
              </a:lnSpc>
              <a:spcBef>
                <a:spcPts val="1500"/>
              </a:spcBef>
              <a:buClr>
                <a:schemeClr val="tx2"/>
              </a:buClr>
            </a:pPr>
            <a:r>
              <a:rPr lang="en-US" altLang="en-US" sz="2400" dirty="0">
                <a:solidFill>
                  <a:srgbClr val="2F2B20"/>
                </a:solidFill>
              </a:rPr>
              <a:t>Business losses qualify for tax deduction.</a:t>
            </a:r>
          </a:p>
        </p:txBody>
      </p:sp>
      <p:sp>
        <p:nvSpPr>
          <p:cNvPr id="2" name="Content Placeholder 1"/>
          <p:cNvSpPr>
            <a:spLocks noGrp="1"/>
          </p:cNvSpPr>
          <p:nvPr>
            <p:ph sz="half" idx="2"/>
          </p:nvPr>
        </p:nvSpPr>
        <p:spPr>
          <a:xfrm>
            <a:off x="457198" y="3656435"/>
            <a:ext cx="7620002" cy="2210965"/>
          </a:xfrm>
        </p:spPr>
        <p:txBody>
          <a:bodyPr/>
          <a:lstStyle/>
          <a:p>
            <a:pPr marL="0" indent="0">
              <a:lnSpc>
                <a:spcPct val="90000"/>
              </a:lnSpc>
              <a:spcBef>
                <a:spcPts val="1500"/>
              </a:spcBef>
              <a:buNone/>
            </a:pPr>
            <a:r>
              <a:rPr lang="en-US" altLang="en-US" sz="2400" dirty="0">
                <a:solidFill>
                  <a:srgbClr val="2F2B20"/>
                </a:solidFill>
              </a:rPr>
              <a:t>Disadvantages:</a:t>
            </a:r>
            <a:endParaRPr lang="en-US" altLang="en-US" sz="1100" dirty="0">
              <a:solidFill>
                <a:srgbClr val="2F2B20"/>
              </a:solidFill>
            </a:endParaRPr>
          </a:p>
          <a:p>
            <a:pPr marL="291600" lvl="1" indent="-291600">
              <a:lnSpc>
                <a:spcPct val="90000"/>
              </a:lnSpc>
              <a:spcBef>
                <a:spcPts val="1500"/>
              </a:spcBef>
              <a:buClr>
                <a:schemeClr val="tx2"/>
              </a:buClr>
            </a:pPr>
            <a:r>
              <a:rPr lang="en-US" altLang="en-US" dirty="0">
                <a:solidFill>
                  <a:srgbClr val="2F2B20"/>
                </a:solidFill>
              </a:rPr>
              <a:t>Personal liability for all business debts/obligations/losses, including those incurred by other partners on behalf of partnership.</a:t>
            </a:r>
          </a:p>
        </p:txBody>
      </p:sp>
      <p:sp>
        <p:nvSpPr>
          <p:cNvPr id="14339" name="Slide Number Placeholder 3">
            <a:extLst>
              <a:ext uri="{FF2B5EF4-FFF2-40B4-BE49-F238E27FC236}">
                <a16:creationId xmlns:a16="http://schemas.microsoft.com/office/drawing/2014/main" xmlns="" id="{51CF78AE-5810-4224-91D0-3EC2BE2FDE5C}"/>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D52A50D-F164-48BD-80E5-7EF601E5863A}" type="slidenum">
              <a:rPr lang="en-US" altLang="en-US" sz="1400">
                <a:latin typeface="+mn-lt"/>
              </a:rPr>
              <a:pPr/>
              <a:t>6</a:t>
            </a:fld>
            <a:endParaRPr lang="en-US" altLang="en-US" sz="140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a:extLst>
              <a:ext uri="{FF2B5EF4-FFF2-40B4-BE49-F238E27FC236}">
                <a16:creationId xmlns:a16="http://schemas.microsoft.com/office/drawing/2014/main" xmlns="" id="{5A82399C-8EA3-4AA1-8CA1-D9D89E98C967}"/>
              </a:ext>
            </a:extLst>
          </p:cNvPr>
          <p:cNvSpPr>
            <a:spLocks noGrp="1" noChangeArrowheads="1"/>
          </p:cNvSpPr>
          <p:nvPr>
            <p:ph type="title"/>
          </p:nvPr>
        </p:nvSpPr>
        <p:spPr/>
        <p:txBody>
          <a:bodyPr/>
          <a:lstStyle/>
          <a:p>
            <a:pPr fontAlgn="auto">
              <a:spcAft>
                <a:spcPts val="0"/>
              </a:spcAft>
              <a:defRPr/>
            </a:pPr>
            <a:r>
              <a:rPr lang="en-US" sz="4000" dirty="0">
                <a:latin typeface="+mn-lt"/>
                <a:ea typeface="+mj-ea"/>
              </a:rPr>
              <a:t>Termination of Partnership</a:t>
            </a:r>
          </a:p>
        </p:txBody>
      </p:sp>
      <p:sp>
        <p:nvSpPr>
          <p:cNvPr id="15363" name="Content Placeholder">
            <a:extLst>
              <a:ext uri="{FF2B5EF4-FFF2-40B4-BE49-F238E27FC236}">
                <a16:creationId xmlns:a16="http://schemas.microsoft.com/office/drawing/2014/main" xmlns="" id="{2CBFDD71-2BA6-4C44-BCBE-707CD0A54E3A}"/>
              </a:ext>
            </a:extLst>
          </p:cNvPr>
          <p:cNvSpPr>
            <a:spLocks noGrp="1" noChangeArrowheads="1"/>
          </p:cNvSpPr>
          <p:nvPr>
            <p:ph idx="1"/>
          </p:nvPr>
        </p:nvSpPr>
        <p:spPr>
          <a:xfrm>
            <a:off x="457200" y="1600200"/>
            <a:ext cx="7620000" cy="4495800"/>
          </a:xfrm>
        </p:spPr>
        <p:txBody>
          <a:bodyPr/>
          <a:lstStyle/>
          <a:p>
            <a:pPr marL="291600" indent="-291600">
              <a:spcBef>
                <a:spcPts val="1500"/>
              </a:spcBef>
              <a:buClr>
                <a:schemeClr val="tx2"/>
              </a:buClr>
            </a:pPr>
            <a:r>
              <a:rPr lang="en-US" altLang="en-US" sz="2400" dirty="0">
                <a:solidFill>
                  <a:srgbClr val="2F2B20"/>
                </a:solidFill>
              </a:rPr>
              <a:t>Occurs through “Dissolution” Stage and “Winding Up” Stage.</a:t>
            </a:r>
          </a:p>
          <a:p>
            <a:pPr marL="291600" indent="-291600">
              <a:spcBef>
                <a:spcPts val="1500"/>
              </a:spcBef>
              <a:buClr>
                <a:schemeClr val="tx2"/>
              </a:buClr>
            </a:pPr>
            <a:r>
              <a:rPr lang="en-US" altLang="en-US" sz="2400" dirty="0">
                <a:solidFill>
                  <a:srgbClr val="2F2B20"/>
                </a:solidFill>
              </a:rPr>
              <a:t>Dissolution (Definition): Change in relation of partners caused by any partner’s ceasing to be associated with carrying on of business.</a:t>
            </a:r>
          </a:p>
          <a:p>
            <a:pPr marL="291600" indent="-291600">
              <a:spcBef>
                <a:spcPts val="1500"/>
              </a:spcBef>
              <a:buClr>
                <a:schemeClr val="tx2"/>
              </a:buClr>
            </a:pPr>
            <a:r>
              <a:rPr lang="en-US" altLang="en-US" sz="2400" dirty="0">
                <a:solidFill>
                  <a:srgbClr val="2F2B20"/>
                </a:solidFill>
              </a:rPr>
              <a:t>Winding Up (Definition): Completing unfinished partnership business, collecting and paying debts, collecting partnership assets, and taking inventory of business.</a:t>
            </a:r>
          </a:p>
        </p:txBody>
      </p:sp>
      <p:sp>
        <p:nvSpPr>
          <p:cNvPr id="16387" name="Slide Number Placeholder 3">
            <a:extLst>
              <a:ext uri="{FF2B5EF4-FFF2-40B4-BE49-F238E27FC236}">
                <a16:creationId xmlns:a16="http://schemas.microsoft.com/office/drawing/2014/main" xmlns="" id="{2540F2BA-6B63-4751-967B-57B56040C409}"/>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A8506CC-97DB-4D5B-B7FB-73B952117530}" type="slidenum">
              <a:rPr lang="en-US" altLang="en-US" sz="1400">
                <a:latin typeface="+mn-lt"/>
              </a:rPr>
              <a:pPr/>
              <a:t>7</a:t>
            </a:fld>
            <a:endParaRPr lang="en-US" altLang="en-US" sz="140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a:extLst>
              <a:ext uri="{FF2B5EF4-FFF2-40B4-BE49-F238E27FC236}">
                <a16:creationId xmlns:a16="http://schemas.microsoft.com/office/drawing/2014/main" xmlns="" id="{94CB139E-0650-4DD1-816C-513F25DAD33A}"/>
              </a:ext>
            </a:extLst>
          </p:cNvPr>
          <p:cNvSpPr>
            <a:spLocks noGrp="1" noChangeArrowheads="1"/>
          </p:cNvSpPr>
          <p:nvPr>
            <p:ph type="title"/>
          </p:nvPr>
        </p:nvSpPr>
        <p:spPr>
          <a:xfrm>
            <a:off x="457200" y="274638"/>
            <a:ext cx="8153400" cy="1143000"/>
          </a:xfrm>
        </p:spPr>
        <p:txBody>
          <a:bodyPr/>
          <a:lstStyle/>
          <a:p>
            <a:pPr fontAlgn="auto">
              <a:spcAft>
                <a:spcPts val="0"/>
              </a:spcAft>
              <a:defRPr/>
            </a:pPr>
            <a:r>
              <a:rPr lang="en-US" sz="3200" dirty="0">
                <a:latin typeface="+mn-lt"/>
                <a:ea typeface="+mj-ea"/>
              </a:rPr>
              <a:t>Reasons for Rightful Dissolution of a Partnership </a:t>
            </a:r>
            <a:r>
              <a:rPr lang="en-US" sz="2400" dirty="0">
                <a:latin typeface="+mn-lt"/>
                <a:ea typeface="+mj-ea"/>
              </a:rPr>
              <a:t>1</a:t>
            </a:r>
          </a:p>
        </p:txBody>
      </p:sp>
      <p:sp>
        <p:nvSpPr>
          <p:cNvPr id="17411" name="Content Placeholder">
            <a:extLst>
              <a:ext uri="{FF2B5EF4-FFF2-40B4-BE49-F238E27FC236}">
                <a16:creationId xmlns:a16="http://schemas.microsoft.com/office/drawing/2014/main" xmlns="" id="{F3B8DF45-0A21-4194-9489-479C49371818}"/>
              </a:ext>
            </a:extLst>
          </p:cNvPr>
          <p:cNvSpPr>
            <a:spLocks noGrp="1" noChangeArrowheads="1"/>
          </p:cNvSpPr>
          <p:nvPr>
            <p:ph idx="1"/>
          </p:nvPr>
        </p:nvSpPr>
        <p:spPr>
          <a:xfrm>
            <a:off x="457199" y="1371600"/>
            <a:ext cx="8074025" cy="4495800"/>
          </a:xfrm>
        </p:spPr>
        <p:txBody>
          <a:bodyPr rtlCol="0"/>
          <a:lstStyle/>
          <a:p>
            <a:pPr marL="291600" lvl="1" indent="-291600">
              <a:lnSpc>
                <a:spcPct val="80000"/>
              </a:lnSpc>
              <a:spcBef>
                <a:spcPts val="1500"/>
              </a:spcBef>
              <a:buClr>
                <a:schemeClr val="tx2"/>
              </a:buClr>
              <a:defRPr/>
            </a:pPr>
            <a:r>
              <a:rPr lang="en-US" sz="2600" dirty="0">
                <a:solidFill>
                  <a:srgbClr val="2F2B20"/>
                </a:solidFill>
              </a:rPr>
              <a:t>The term established in the partnership agreement expires.</a:t>
            </a:r>
          </a:p>
          <a:p>
            <a:pPr marL="291600" lvl="1" indent="-291600">
              <a:lnSpc>
                <a:spcPct val="80000"/>
              </a:lnSpc>
              <a:spcBef>
                <a:spcPts val="1500"/>
              </a:spcBef>
              <a:buClr>
                <a:schemeClr val="tx2"/>
              </a:buClr>
              <a:defRPr/>
            </a:pPr>
            <a:r>
              <a:rPr lang="en-US" sz="2600" dirty="0">
                <a:solidFill>
                  <a:srgbClr val="2F2B20"/>
                </a:solidFill>
              </a:rPr>
              <a:t>The partnership meets its established objectives.</a:t>
            </a:r>
          </a:p>
          <a:p>
            <a:pPr marL="291600" lvl="1" indent="-291600">
              <a:lnSpc>
                <a:spcPct val="80000"/>
              </a:lnSpc>
              <a:spcBef>
                <a:spcPts val="1500"/>
              </a:spcBef>
              <a:buClr>
                <a:schemeClr val="tx2"/>
              </a:buClr>
              <a:defRPr/>
            </a:pPr>
            <a:r>
              <a:rPr lang="en-US" sz="2600" dirty="0">
                <a:solidFill>
                  <a:srgbClr val="2F2B20"/>
                </a:solidFill>
              </a:rPr>
              <a:t>A partner withdraws from the partnership at will.</a:t>
            </a:r>
          </a:p>
          <a:p>
            <a:pPr marL="291600" lvl="1" indent="-291600">
              <a:lnSpc>
                <a:spcPct val="80000"/>
              </a:lnSpc>
              <a:spcBef>
                <a:spcPts val="1500"/>
              </a:spcBef>
              <a:buClr>
                <a:schemeClr val="tx2"/>
              </a:buClr>
              <a:defRPr/>
            </a:pPr>
            <a:r>
              <a:rPr lang="en-US" sz="2600" dirty="0">
                <a:solidFill>
                  <a:srgbClr val="2F2B20"/>
                </a:solidFill>
              </a:rPr>
              <a:t>A partner withdraws in accordance with the partnership agreement.</a:t>
            </a:r>
          </a:p>
          <a:p>
            <a:pPr marL="291600" lvl="1" indent="-291600">
              <a:lnSpc>
                <a:spcPct val="80000"/>
              </a:lnSpc>
              <a:spcBef>
                <a:spcPts val="1500"/>
              </a:spcBef>
              <a:buClr>
                <a:schemeClr val="tx2"/>
              </a:buClr>
              <a:defRPr/>
            </a:pPr>
            <a:r>
              <a:rPr lang="en-US" sz="2600" dirty="0">
                <a:solidFill>
                  <a:srgbClr val="2F2B20"/>
                </a:solidFill>
              </a:rPr>
              <a:t>A partner is expelled from the partnership in accordance with the partnership agreement.</a:t>
            </a:r>
          </a:p>
          <a:p>
            <a:pPr marL="291600" lvl="1" indent="-291600">
              <a:lnSpc>
                <a:spcPct val="80000"/>
              </a:lnSpc>
              <a:spcBef>
                <a:spcPts val="1500"/>
              </a:spcBef>
              <a:buClr>
                <a:schemeClr val="tx2"/>
              </a:buClr>
              <a:defRPr/>
            </a:pPr>
            <a:r>
              <a:rPr lang="en-US" sz="2600" dirty="0">
                <a:solidFill>
                  <a:srgbClr val="2F2B20"/>
                </a:solidFill>
              </a:rPr>
              <a:t>A partner dies.</a:t>
            </a:r>
          </a:p>
          <a:p>
            <a:pPr marL="291600" lvl="1" indent="-291600">
              <a:lnSpc>
                <a:spcPct val="80000"/>
              </a:lnSpc>
              <a:spcBef>
                <a:spcPts val="1500"/>
              </a:spcBef>
              <a:buClr>
                <a:schemeClr val="tx2"/>
              </a:buClr>
              <a:defRPr/>
            </a:pPr>
            <a:r>
              <a:rPr lang="en-US" sz="2600" dirty="0">
                <a:solidFill>
                  <a:srgbClr val="2F2B20"/>
                </a:solidFill>
              </a:rPr>
              <a:t>A partner is adjudicated bankrupt.</a:t>
            </a:r>
          </a:p>
        </p:txBody>
      </p:sp>
      <p:sp>
        <p:nvSpPr>
          <p:cNvPr id="18435" name="Slide Number Placeholder 3">
            <a:extLst>
              <a:ext uri="{FF2B5EF4-FFF2-40B4-BE49-F238E27FC236}">
                <a16:creationId xmlns:a16="http://schemas.microsoft.com/office/drawing/2014/main" xmlns="" id="{F2EB25FB-3796-4E69-94B2-B094D0EC602A}"/>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9C0C965-166C-49FF-9808-74562DB22A99}" type="slidenum">
              <a:rPr lang="en-US" altLang="en-US" sz="1400">
                <a:latin typeface="+mn-lt"/>
              </a:rPr>
              <a:pPr/>
              <a:t>8</a:t>
            </a:fld>
            <a:endParaRPr lang="en-US" altLang="en-US" sz="140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a:extLst>
              <a:ext uri="{FF2B5EF4-FFF2-40B4-BE49-F238E27FC236}">
                <a16:creationId xmlns:a16="http://schemas.microsoft.com/office/drawing/2014/main" xmlns="" id="{2566AC77-96F1-4945-9A3F-5BB8C948B8A3}"/>
              </a:ext>
            </a:extLst>
          </p:cNvPr>
          <p:cNvSpPr>
            <a:spLocks noGrp="1" noChangeArrowheads="1"/>
          </p:cNvSpPr>
          <p:nvPr>
            <p:ph type="title"/>
          </p:nvPr>
        </p:nvSpPr>
        <p:spPr>
          <a:xfrm>
            <a:off x="457200" y="274638"/>
            <a:ext cx="7924800" cy="1143000"/>
          </a:xfrm>
        </p:spPr>
        <p:txBody>
          <a:bodyPr/>
          <a:lstStyle/>
          <a:p>
            <a:pPr fontAlgn="auto">
              <a:spcAft>
                <a:spcPts val="0"/>
              </a:spcAft>
              <a:defRPr/>
            </a:pPr>
            <a:r>
              <a:rPr lang="en-US" sz="3200" dirty="0">
                <a:latin typeface="+mn-lt"/>
                <a:ea typeface="+mj-ea"/>
              </a:rPr>
              <a:t>Reasons for Rightful Dissolution of a Partnership </a:t>
            </a:r>
            <a:r>
              <a:rPr lang="en-US" sz="2400" dirty="0">
                <a:latin typeface="+mn-lt"/>
                <a:ea typeface="+mj-ea"/>
              </a:rPr>
              <a:t>2</a:t>
            </a:r>
          </a:p>
        </p:txBody>
      </p:sp>
      <p:sp>
        <p:nvSpPr>
          <p:cNvPr id="19459" name="Content Placeholder">
            <a:extLst>
              <a:ext uri="{FF2B5EF4-FFF2-40B4-BE49-F238E27FC236}">
                <a16:creationId xmlns:a16="http://schemas.microsoft.com/office/drawing/2014/main" xmlns="" id="{5D6A445C-892E-4D41-8BA4-6AEFE49A68AF}"/>
              </a:ext>
            </a:extLst>
          </p:cNvPr>
          <p:cNvSpPr>
            <a:spLocks noGrp="1" noChangeArrowheads="1"/>
          </p:cNvSpPr>
          <p:nvPr>
            <p:ph idx="1"/>
          </p:nvPr>
        </p:nvSpPr>
        <p:spPr/>
        <p:txBody>
          <a:bodyPr rtlCol="0"/>
          <a:lstStyle/>
          <a:p>
            <a:pPr marL="291600" lvl="1" indent="-291600">
              <a:lnSpc>
                <a:spcPct val="80000"/>
              </a:lnSpc>
              <a:spcBef>
                <a:spcPts val="1500"/>
              </a:spcBef>
              <a:buClr>
                <a:schemeClr val="tx2"/>
              </a:buClr>
              <a:defRPr/>
            </a:pPr>
            <a:r>
              <a:rPr lang="en-US" sz="2600" dirty="0">
                <a:solidFill>
                  <a:srgbClr val="2F2B20"/>
                </a:solidFill>
              </a:rPr>
              <a:t>The business of the partnership becomes illegal.</a:t>
            </a:r>
          </a:p>
          <a:p>
            <a:pPr marL="291600" lvl="1" indent="-291600">
              <a:lnSpc>
                <a:spcPct val="80000"/>
              </a:lnSpc>
              <a:spcBef>
                <a:spcPts val="1500"/>
              </a:spcBef>
              <a:buClr>
                <a:schemeClr val="tx2"/>
              </a:buClr>
              <a:defRPr/>
            </a:pPr>
            <a:r>
              <a:rPr lang="en-US" sz="2600" dirty="0">
                <a:solidFill>
                  <a:srgbClr val="2F2B20"/>
                </a:solidFill>
              </a:rPr>
              <a:t>A partner is adjudicated insane.</a:t>
            </a:r>
          </a:p>
          <a:p>
            <a:pPr marL="291600" lvl="1" indent="-291600">
              <a:lnSpc>
                <a:spcPct val="80000"/>
              </a:lnSpc>
              <a:spcBef>
                <a:spcPts val="1500"/>
              </a:spcBef>
              <a:buClr>
                <a:schemeClr val="tx2"/>
              </a:buClr>
              <a:defRPr/>
            </a:pPr>
            <a:r>
              <a:rPr lang="en-US" sz="2600" dirty="0">
                <a:solidFill>
                  <a:srgbClr val="2F2B20"/>
                </a:solidFill>
              </a:rPr>
              <a:t>A partner becomes incapable of performing the duties as established by the partnership agreement.</a:t>
            </a:r>
          </a:p>
          <a:p>
            <a:pPr marL="291600" lvl="1" indent="-291600">
              <a:lnSpc>
                <a:spcPct val="80000"/>
              </a:lnSpc>
              <a:spcBef>
                <a:spcPts val="1500"/>
              </a:spcBef>
              <a:buClr>
                <a:schemeClr val="tx2"/>
              </a:buClr>
              <a:defRPr/>
            </a:pPr>
            <a:r>
              <a:rPr lang="en-US" sz="2600" dirty="0">
                <a:solidFill>
                  <a:srgbClr val="2F2B20"/>
                </a:solidFill>
              </a:rPr>
              <a:t>The business of the partnership can be carried on only at a loss of profits.</a:t>
            </a:r>
          </a:p>
          <a:p>
            <a:pPr marL="291600" lvl="1" indent="-291600">
              <a:lnSpc>
                <a:spcPct val="80000"/>
              </a:lnSpc>
              <a:spcBef>
                <a:spcPts val="1500"/>
              </a:spcBef>
              <a:buClr>
                <a:schemeClr val="tx2"/>
              </a:buClr>
              <a:defRPr/>
            </a:pPr>
            <a:r>
              <a:rPr lang="en-US" sz="2600" dirty="0">
                <a:solidFill>
                  <a:srgbClr val="2F2B20"/>
                </a:solidFill>
              </a:rPr>
              <a:t>A disagreement between the partners is such that it undermines the nature of the partnership.</a:t>
            </a:r>
          </a:p>
          <a:p>
            <a:pPr marL="291600" lvl="1" indent="-291600">
              <a:lnSpc>
                <a:spcPct val="80000"/>
              </a:lnSpc>
              <a:spcBef>
                <a:spcPts val="1500"/>
              </a:spcBef>
              <a:buClr>
                <a:schemeClr val="tx2"/>
              </a:buClr>
              <a:defRPr/>
            </a:pPr>
            <a:r>
              <a:rPr lang="en-US" sz="2600" dirty="0">
                <a:solidFill>
                  <a:srgbClr val="2F2B20"/>
                </a:solidFill>
              </a:rPr>
              <a:t>Other circumstances of the partnership necessitate the dissolution.</a:t>
            </a:r>
          </a:p>
        </p:txBody>
      </p:sp>
      <p:sp>
        <p:nvSpPr>
          <p:cNvPr id="20483" name="Slide Number Placeholder 3">
            <a:extLst>
              <a:ext uri="{FF2B5EF4-FFF2-40B4-BE49-F238E27FC236}">
                <a16:creationId xmlns:a16="http://schemas.microsoft.com/office/drawing/2014/main" xmlns="" id="{015C0D81-9841-480A-9661-866A50B132B5}"/>
              </a:ext>
            </a:extLst>
          </p:cNvPr>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393B8E6-F9CC-4225-AB67-54DBF7240137}" type="slidenum">
              <a:rPr lang="en-US" altLang="en-US" sz="1400">
                <a:latin typeface="+mn-lt"/>
              </a:rPr>
              <a:pPr/>
              <a:t>9</a:t>
            </a:fld>
            <a:endParaRPr lang="en-US" altLang="en-US" sz="140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25671638ac562fe8f9029d46539067ace1cd"/>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KubaSS.thmx</Template>
  <TotalTime>1831</TotalTime>
  <Words>2716</Words>
  <Application>Microsoft Office PowerPoint</Application>
  <PresentationFormat>On-screen Show (4:3)</PresentationFormat>
  <Paragraphs>188</Paragraphs>
  <Slides>23</Slides>
  <Notes>20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ＭＳ Ｐゴシック</vt:lpstr>
      <vt:lpstr>ＭＳ Ｐゴシック</vt:lpstr>
      <vt:lpstr>Arial</vt:lpstr>
      <vt:lpstr>Calibri</vt:lpstr>
      <vt:lpstr>Cambria</vt:lpstr>
      <vt:lpstr>Verdana</vt:lpstr>
      <vt:lpstr>KubaSS</vt:lpstr>
      <vt:lpstr>1_KubaSS</vt:lpstr>
      <vt:lpstr>Chapter 21</vt:lpstr>
      <vt:lpstr>Major Forms of Business Organizations</vt:lpstr>
      <vt:lpstr>Sole Proprietorship</vt:lpstr>
      <vt:lpstr>Advantages and Disadvantages of Sole Proprietorship</vt:lpstr>
      <vt:lpstr>General Partnership</vt:lpstr>
      <vt:lpstr>Advantages and Disadvantages of Partnership</vt:lpstr>
      <vt:lpstr>Termination of Partnership</vt:lpstr>
      <vt:lpstr>Reasons for Rightful Dissolution of a Partnership 1</vt:lpstr>
      <vt:lpstr>Reasons for Rightful Dissolution of a Partnership 2</vt:lpstr>
      <vt:lpstr>Limited Partnership</vt:lpstr>
      <vt:lpstr>Limited Liability Partnership</vt:lpstr>
      <vt:lpstr>Corporation</vt:lpstr>
      <vt:lpstr>Advantages and Disadvantages of Corporation </vt:lpstr>
      <vt:lpstr>“S” Corporation</vt:lpstr>
      <vt:lpstr>Limited Liability Company (L L C)</vt:lpstr>
      <vt:lpstr>Specialized Forms of Business Organizations 1</vt:lpstr>
      <vt:lpstr>Specialized Forms of Business Organizations 2</vt:lpstr>
      <vt:lpstr>Advantages and Disadvantages of Franchise (To Franchisee)</vt:lpstr>
      <vt:lpstr>Advantages and Disadvantages of Franchise (To Franchisor)</vt:lpstr>
      <vt:lpstr>Types of Franchises</vt:lpstr>
      <vt:lpstr>Question for Discussion 1</vt:lpstr>
      <vt:lpstr>Question for Discussion 2</vt:lpstr>
      <vt:lpstr>Question for Discussion 3</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67</cp:revision>
  <dcterms:created xsi:type="dcterms:W3CDTF">2011-05-16T15:56:06Z</dcterms:created>
  <dcterms:modified xsi:type="dcterms:W3CDTF">2018-09-16T19:56:06Z</dcterms:modified>
</cp:coreProperties>
</file>