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7" r:id="rId2"/>
  </p:sldMasterIdLst>
  <p:notesMasterIdLst>
    <p:notesMasterId r:id="rId22"/>
  </p:notesMasterIdLst>
  <p:sldIdLst>
    <p:sldId id="27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24" autoAdjust="0"/>
  </p:normalViewPr>
  <p:slideViewPr>
    <p:cSldViewPr>
      <p:cViewPr varScale="1">
        <p:scale>
          <a:sx n="66" d="100"/>
          <a:sy n="66" d="100"/>
        </p:scale>
        <p:origin x="128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DDB6AE-EAFE-4F55-91B0-5BA54C2FEE0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xmlns="" id="{49CE823D-B156-4DDA-897A-51969622AF6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627FD01F-924B-4483-96EB-D276D009177A}" type="datetimeFigureOut">
              <a:rPr lang="en-US"/>
              <a:pPr>
                <a:defRPr/>
              </a:pPr>
              <a:t>9/16/2018</a:t>
            </a:fld>
            <a:endParaRPr lang="en-US"/>
          </a:p>
        </p:txBody>
      </p:sp>
      <p:sp>
        <p:nvSpPr>
          <p:cNvPr id="4" name="Slide Image Placeholder 3">
            <a:extLst>
              <a:ext uri="{FF2B5EF4-FFF2-40B4-BE49-F238E27FC236}">
                <a16:creationId xmlns:a16="http://schemas.microsoft.com/office/drawing/2014/main" xmlns="" id="{3F2546C8-D4FA-494D-A01D-FFE25EC5CAC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CBAD47BC-AB28-4CAE-9574-C19D5B7E29F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4FEE721D-F8A4-426D-B48E-114D4A08305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A247CA73-B35E-4A59-B7F1-143239F841E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F1B4D5A-F1A8-41E7-B9E3-996DE90E8B72}" type="slidenum">
              <a:rPr lang="en-US" altLang="en-US"/>
              <a:pPr>
                <a:defRPr/>
              </a:pPr>
              <a:t>‹#›</a:t>
            </a:fld>
            <a:endParaRPr lang="en-US" altLang="en-US"/>
          </a:p>
        </p:txBody>
      </p:sp>
    </p:spTree>
    <p:extLst>
      <p:ext uri="{BB962C8B-B14F-4D97-AF65-F5344CB8AC3E}">
        <p14:creationId xmlns:p14="http://schemas.microsoft.com/office/powerpoint/2010/main" val="6750314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Chapter 25: </a:t>
            </a:r>
            <a:r>
              <a:rPr lang="en-US" altLang="en-US" sz="1200" dirty="0">
                <a:solidFill>
                  <a:schemeClr val="tx1"/>
                </a:solidFill>
              </a:rPr>
              <a:t>Consumer Law</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1052622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xmlns="" id="{E7FD1731-CBA8-4744-85D6-A5DAA6BC08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xmlns="" id="{614FC237-47B5-471A-8F03-4524B30FCB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terms of telemarketing and electronic advertising, the 1991 Telephone Consumer Protection Act prohibits telemarketers from using an automatic telephone dialing or pre-recorded voice system.  In the Telemarketing and Consumer Fraud and Abuse Prevention Act of 1994, Congress asked the FTC to define “deceptive and abusive” telemarketing practices, and requested that the FTC create and enforce rules governing telemarketing that would prohibit such practices.  According to the FTC-created Telemarketing Sales Rule of 1995, telemarketers must: identify a telemarketing call as a sales call, identify the product name and seller, state the total cost of the goods being sold, notify the listener whether the sale is non-refundable, and remove the consumer’s name from a contact list if the consumer so requests.  In recognition of the federal “do not call” registry, telemarketers cannot call consumers who have voluntarily placed their phone numbers on the federal “do not call” list.</a:t>
            </a:r>
          </a:p>
        </p:txBody>
      </p:sp>
      <p:sp>
        <p:nvSpPr>
          <p:cNvPr id="22532" name="Slide Number Placeholder 3">
            <a:extLst>
              <a:ext uri="{FF2B5EF4-FFF2-40B4-BE49-F238E27FC236}">
                <a16:creationId xmlns:a16="http://schemas.microsoft.com/office/drawing/2014/main" xmlns="" id="{A1537C38-5C5F-4399-A147-A1A127F0F2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4A5C13-AB01-4BD8-A830-A9F95A8A33E7}" type="slidenum">
              <a:rPr lang="en-US" altLang="en-US" smtClean="0">
                <a:latin typeface="Arial" panose="020B0604020202020204" pitchFamily="34" charset="0"/>
              </a:rPr>
              <a:pPr>
                <a:spcBef>
                  <a:spcPct val="0"/>
                </a:spcBef>
              </a:pPr>
              <a:t>10</a:t>
            </a:fld>
            <a:endParaRPr lang="en-US" altLang="en-US">
              <a:latin typeface="Arial" panose="020B0604020202020204" pitchFamily="34" charset="0"/>
            </a:endParaRPr>
          </a:p>
        </p:txBody>
      </p:sp>
    </p:spTree>
    <p:extLst>
      <p:ext uri="{BB962C8B-B14F-4D97-AF65-F5344CB8AC3E}">
        <p14:creationId xmlns:p14="http://schemas.microsoft.com/office/powerpoint/2010/main" val="1513034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4524FFB3-8BF2-4F8D-BD2E-23B9CE5101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xmlns="" id="{441610B3-C018-41DD-9F7E-2EFEA1AA9D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terms of the regulation of tobacco advertising, the Public Health Cigarette Smoking Act of 1970 prohibits radio and television cigarette advertisements.  The Smokeless Tobacco Health Education Act of 1986 also prohibits radio and television advertisements for smokeless tobacco.</a:t>
            </a:r>
          </a:p>
        </p:txBody>
      </p:sp>
      <p:sp>
        <p:nvSpPr>
          <p:cNvPr id="24580" name="Slide Number Placeholder 3">
            <a:extLst>
              <a:ext uri="{FF2B5EF4-FFF2-40B4-BE49-F238E27FC236}">
                <a16:creationId xmlns:a16="http://schemas.microsoft.com/office/drawing/2014/main" xmlns="" id="{DEABBEAC-3EA4-4855-80F1-69019A9853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1548DC-3DB6-48A3-8D89-24D12BB46B41}" type="slidenum">
              <a:rPr lang="en-US" altLang="en-US" smtClean="0">
                <a:latin typeface="Arial" panose="020B0604020202020204" pitchFamily="34" charset="0"/>
              </a:rPr>
              <a:pPr>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val="1685335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09893275-32F3-45EF-8AA8-AFAC4EE3BB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E080DE96-DE1C-4D0A-995B-A80F0230B1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Federal and state governments have passed laws requiring that manufacturers provide accurate, understandable labeling information.  If a product is potentially harmful, a manufacturer must make the consumer aware of the harm.</a:t>
            </a:r>
          </a:p>
        </p:txBody>
      </p:sp>
      <p:sp>
        <p:nvSpPr>
          <p:cNvPr id="26628" name="Slide Number Placeholder 3">
            <a:extLst>
              <a:ext uri="{FF2B5EF4-FFF2-40B4-BE49-F238E27FC236}">
                <a16:creationId xmlns:a16="http://schemas.microsoft.com/office/drawing/2014/main" xmlns="" id="{AC836A9E-708C-41AB-91CE-110443D941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4E1B5B-CDF9-4E3D-B13A-91522BB3C665}" type="slidenum">
              <a:rPr lang="en-US" altLang="en-US" smtClean="0">
                <a:latin typeface="Arial" panose="020B0604020202020204" pitchFamily="34" charset="0"/>
              </a:rPr>
              <a:pPr>
                <a:spcBef>
                  <a:spcPct val="0"/>
                </a:spcBef>
              </a:pPr>
              <a:t>12</a:t>
            </a:fld>
            <a:endParaRPr lang="en-US" altLang="en-US">
              <a:latin typeface="Arial" panose="020B0604020202020204" pitchFamily="34" charset="0"/>
            </a:endParaRPr>
          </a:p>
        </p:txBody>
      </p:sp>
    </p:spTree>
    <p:extLst>
      <p:ext uri="{BB962C8B-B14F-4D97-AF65-F5344CB8AC3E}">
        <p14:creationId xmlns:p14="http://schemas.microsoft.com/office/powerpoint/2010/main" val="3862261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xmlns="" id="{0A059FF6-2134-46BE-A5B8-307AD99524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xmlns="" id="{1A4427D7-592D-4A1E-AEB0-673BEC62F9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With regard to “door-to-door” sales, the “cooling-off” rule gives consumers three days to cancel purchases they make from salespeople who come to their homes.  With respect to telephone and mail-order sales, the Mail or Telephone Order Merchandise Rule extends protections to those who purchase via phone or fax.  In accordance with the Postal Reorganization Act of 1970, a consumer is allowed to treat any unsolicited merchandise received by mail as a gift; the consumer is free to keep or return the unsolicited merchandise as he or she wishes.</a:t>
            </a:r>
          </a:p>
        </p:txBody>
      </p:sp>
      <p:sp>
        <p:nvSpPr>
          <p:cNvPr id="28676" name="Slide Number Placeholder 3">
            <a:extLst>
              <a:ext uri="{FF2B5EF4-FFF2-40B4-BE49-F238E27FC236}">
                <a16:creationId xmlns:a16="http://schemas.microsoft.com/office/drawing/2014/main" xmlns="" id="{47812ADD-B10E-414E-A116-BF3FB487EC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3EBF02-43AF-41A5-9254-279F75B63C1A}" type="slidenum">
              <a:rPr lang="en-US" altLang="en-US" smtClean="0">
                <a:latin typeface="Arial" panose="020B0604020202020204" pitchFamily="34" charset="0"/>
              </a:rPr>
              <a:pPr>
                <a:spcBef>
                  <a:spcPct val="0"/>
                </a:spcBef>
              </a:pPr>
              <a:t>13</a:t>
            </a:fld>
            <a:endParaRPr lang="en-US" altLang="en-US">
              <a:latin typeface="Arial" panose="020B0604020202020204" pitchFamily="34" charset="0"/>
            </a:endParaRPr>
          </a:p>
        </p:txBody>
      </p:sp>
    </p:spTree>
    <p:extLst>
      <p:ext uri="{BB962C8B-B14F-4D97-AF65-F5344CB8AC3E}">
        <p14:creationId xmlns:p14="http://schemas.microsoft.com/office/powerpoint/2010/main" val="4025812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xmlns="" id="{7FC6ECD3-9E6A-415C-88A1-B03C81EF20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xmlns="" id="{622C13D5-A414-447A-8D73-DA3AD7CE70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Federal Trade Commission regulates used car, funeral, real estate, and online sales.</a:t>
            </a:r>
          </a:p>
        </p:txBody>
      </p:sp>
      <p:sp>
        <p:nvSpPr>
          <p:cNvPr id="30724" name="Slide Number Placeholder 3">
            <a:extLst>
              <a:ext uri="{FF2B5EF4-FFF2-40B4-BE49-F238E27FC236}">
                <a16:creationId xmlns:a16="http://schemas.microsoft.com/office/drawing/2014/main" xmlns="" id="{7C569CF1-9162-496E-8BB5-19127D396C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3F5372-B8AF-46E0-88A0-AD598F7B7A7C}" type="slidenum">
              <a:rPr lang="en-US" altLang="en-US" smtClean="0">
                <a:latin typeface="Arial" panose="020B0604020202020204" pitchFamily="34" charset="0"/>
              </a:rPr>
              <a:pPr>
                <a:spcBef>
                  <a:spcPct val="0"/>
                </a:spcBef>
              </a:pPr>
              <a:t>14</a:t>
            </a:fld>
            <a:endParaRPr lang="en-US" altLang="en-US">
              <a:latin typeface="Arial" panose="020B0604020202020204" pitchFamily="34" charset="0"/>
            </a:endParaRPr>
          </a:p>
        </p:txBody>
      </p:sp>
    </p:spTree>
    <p:extLst>
      <p:ext uri="{BB962C8B-B14F-4D97-AF65-F5344CB8AC3E}">
        <p14:creationId xmlns:p14="http://schemas.microsoft.com/office/powerpoint/2010/main" val="151562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A2E8B9D2-24D9-4F52-A603-62B2FACD8D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xmlns="" id="{C0058F58-8047-4725-AD87-3544854F38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Credit protection legislation includes the Truth-In-Lending Act, which requires that sellers disclose the terms of credit or a loan to facilitate the consumer’s comparison of a variety of credit lines or loans; the Fair Credit Reporting Act, which ensures accurate credit reporting; and the Fair Debt Collection Practices Act, which regulates the actions of debt collectors who regularly attempt to collect debts on behalf of others.</a:t>
            </a:r>
          </a:p>
        </p:txBody>
      </p:sp>
      <p:sp>
        <p:nvSpPr>
          <p:cNvPr id="32772" name="Slide Number Placeholder 3">
            <a:extLst>
              <a:ext uri="{FF2B5EF4-FFF2-40B4-BE49-F238E27FC236}">
                <a16:creationId xmlns:a16="http://schemas.microsoft.com/office/drawing/2014/main" xmlns="" id="{A3BC5A36-AC70-4D94-9952-15E288CE88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6D9C45-1059-4499-9352-A2BEF1561DB1}" type="slidenum">
              <a:rPr lang="en-US" altLang="en-US" smtClean="0">
                <a:latin typeface="Arial" panose="020B0604020202020204" pitchFamily="34" charset="0"/>
              </a:rPr>
              <a:pPr>
                <a:spcBef>
                  <a:spcPct val="0"/>
                </a:spcBef>
              </a:pPr>
              <a:t>15</a:t>
            </a:fld>
            <a:endParaRPr lang="en-US" altLang="en-US">
              <a:latin typeface="Arial" panose="020B0604020202020204" pitchFamily="34" charset="0"/>
            </a:endParaRPr>
          </a:p>
        </p:txBody>
      </p:sp>
    </p:spTree>
    <p:extLst>
      <p:ext uri="{BB962C8B-B14F-4D97-AF65-F5344CB8AC3E}">
        <p14:creationId xmlns:p14="http://schemas.microsoft.com/office/powerpoint/2010/main" val="3560981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0A92EE8A-87D9-40A2-ACA3-25A66F07DB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3BB0FCB1-807C-4E8B-A292-1D58AC97BE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Credit protection legislation also includes the Credit Card Fraud Act, which closes “loopholes” in federal laws to further punish people who commit credit card fraud; the Fair Credit Billing Act, which seeks to remedy problems and abuses associated with billing errors; and the Fair and Accurate Credit Transactions Act, which seeks to control and prosecute identity theft.</a:t>
            </a:r>
          </a:p>
        </p:txBody>
      </p:sp>
      <p:sp>
        <p:nvSpPr>
          <p:cNvPr id="34820" name="Slide Number Placeholder 3">
            <a:extLst>
              <a:ext uri="{FF2B5EF4-FFF2-40B4-BE49-F238E27FC236}">
                <a16:creationId xmlns:a16="http://schemas.microsoft.com/office/drawing/2014/main" xmlns="" id="{18048A01-AD5B-42D4-9FEB-E4E3467BDC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278548-DC3B-4CE7-9467-C18AC69FA7F2}" type="slidenum">
              <a:rPr lang="en-US" altLang="en-US" smtClean="0">
                <a:latin typeface="Arial" panose="020B0604020202020204" pitchFamily="34" charset="0"/>
              </a:rPr>
              <a:pPr>
                <a:spcBef>
                  <a:spcPct val="0"/>
                </a:spcBef>
              </a:pPr>
              <a:t>16</a:t>
            </a:fld>
            <a:endParaRPr lang="en-US" altLang="en-US">
              <a:latin typeface="Arial" panose="020B0604020202020204" pitchFamily="34" charset="0"/>
            </a:endParaRPr>
          </a:p>
        </p:txBody>
      </p:sp>
    </p:spTree>
    <p:extLst>
      <p:ext uri="{BB962C8B-B14F-4D97-AF65-F5344CB8AC3E}">
        <p14:creationId xmlns:p14="http://schemas.microsoft.com/office/powerpoint/2010/main" val="41079982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E1C28EF5-D257-43CC-AFAF-AEEB130BF5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xmlns="" id="{C64BB8B9-4B1F-474A-8110-027D693B1C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Collection practices expressly prohibited by the Fair Debt Collection Practices Act  (and applicable to all “debt collectors”) include contacting a debtor at work (especially if the debtor’s employer objects,) contacting a debtor who has notified the collection agency that he or she wants no contact with the agency, contacting a debtor before 8 a.m. or after 9 p.m., contacting third parties about the debt, using obscene or threatening language when communicating with the debtor, and misrepresenting the collection agency as a lawyer or police officer.</a:t>
            </a:r>
          </a:p>
        </p:txBody>
      </p:sp>
      <p:sp>
        <p:nvSpPr>
          <p:cNvPr id="36868" name="Slide Number Placeholder 3">
            <a:extLst>
              <a:ext uri="{FF2B5EF4-FFF2-40B4-BE49-F238E27FC236}">
                <a16:creationId xmlns:a16="http://schemas.microsoft.com/office/drawing/2014/main" xmlns="" id="{B08E5C5B-0037-4009-A22A-ACB568D03C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CB833D-B0F0-4481-B36B-97984088147B}" type="slidenum">
              <a:rPr lang="en-US" altLang="en-US" smtClean="0">
                <a:latin typeface="Arial" panose="020B0604020202020204" pitchFamily="34" charset="0"/>
              </a:rPr>
              <a:pPr>
                <a:spcBef>
                  <a:spcPct val="0"/>
                </a:spcBef>
              </a:pPr>
              <a:t>17</a:t>
            </a:fld>
            <a:endParaRPr lang="en-US" altLang="en-US">
              <a:latin typeface="Arial" panose="020B0604020202020204" pitchFamily="34" charset="0"/>
            </a:endParaRPr>
          </a:p>
        </p:txBody>
      </p:sp>
    </p:spTree>
    <p:extLst>
      <p:ext uri="{BB962C8B-B14F-4D97-AF65-F5344CB8AC3E}">
        <p14:creationId xmlns:p14="http://schemas.microsoft.com/office/powerpoint/2010/main" val="688284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xmlns="" id="{B6429A97-CA48-409B-B7BD-E93AD72126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xmlns="" id="{E5664799-4566-49E1-86DB-7286175FFF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terms of consumer health and safety, the Federal Food, Drug, and Cosmetic Act protects consumers against misbranded or adulterated food, drugs, medical devices, or cosmetics.  The Consumer Product Safety Act created the Consumer Product Safety Commission to protect the public against unreasonable risks of injuries and deaths associated with consumer products.</a:t>
            </a:r>
          </a:p>
        </p:txBody>
      </p:sp>
      <p:sp>
        <p:nvSpPr>
          <p:cNvPr id="38916" name="Slide Number Placeholder 3">
            <a:extLst>
              <a:ext uri="{FF2B5EF4-FFF2-40B4-BE49-F238E27FC236}">
                <a16:creationId xmlns:a16="http://schemas.microsoft.com/office/drawing/2014/main" xmlns="" id="{98558113-8CCC-431E-8920-5521D258C9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4A63C3-9D33-495C-AE36-E1E2A4C557C8}" type="slidenum">
              <a:rPr lang="en-US" altLang="en-US" smtClean="0">
                <a:latin typeface="Arial" panose="020B0604020202020204" pitchFamily="34" charset="0"/>
              </a:rPr>
              <a:pPr>
                <a:spcBef>
                  <a:spcPct val="0"/>
                </a:spcBef>
              </a:pPr>
              <a:t>18</a:t>
            </a:fld>
            <a:endParaRPr lang="en-US" altLang="en-US">
              <a:latin typeface="Arial" panose="020B0604020202020204" pitchFamily="34" charset="0"/>
            </a:endParaRPr>
          </a:p>
        </p:txBody>
      </p:sp>
    </p:spTree>
    <p:extLst>
      <p:ext uri="{BB962C8B-B14F-4D97-AF65-F5344CB8AC3E}">
        <p14:creationId xmlns:p14="http://schemas.microsoft.com/office/powerpoint/2010/main" val="2925443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5DE567D1-D107-4913-AE97-9EE07ADAAA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1003B25A-E2CC-48C1-8C3A-3047634FEE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Consumer law is a statute or administrative rule serving to protect consumer interests.</a:t>
            </a:r>
          </a:p>
        </p:txBody>
      </p:sp>
      <p:sp>
        <p:nvSpPr>
          <p:cNvPr id="6148" name="Slide Number Placeholder 3">
            <a:extLst>
              <a:ext uri="{FF2B5EF4-FFF2-40B4-BE49-F238E27FC236}">
                <a16:creationId xmlns:a16="http://schemas.microsoft.com/office/drawing/2014/main" xmlns="" id="{F6866E47-CBD2-46F4-9F08-AF07943541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3790DD-492D-4B3B-98C7-383064E0901C}" type="slidenum">
              <a:rPr lang="en-US" altLang="en-US" smtClean="0">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3008431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CC67D29A-46EB-480C-A99E-8B2483E795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xmlns="" id="{D06EFA12-5B54-435D-A464-777017492E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Federal Trade Commission, or “FTC,” was created by Congress through the Federal Trade Commission Act, or “FTCA.”  The purpose of the FTCA is to prevent fraud, deception, and unfair business practices, while the purpose of the FTC is to enforce the provisions of the Federal Trade Commission Act.  Federal Trade Commission methods to protect consumers include consumer education, and legal action.</a:t>
            </a:r>
          </a:p>
        </p:txBody>
      </p:sp>
      <p:sp>
        <p:nvSpPr>
          <p:cNvPr id="8196" name="Slide Number Placeholder 3">
            <a:extLst>
              <a:ext uri="{FF2B5EF4-FFF2-40B4-BE49-F238E27FC236}">
                <a16:creationId xmlns:a16="http://schemas.microsoft.com/office/drawing/2014/main" xmlns="" id="{6A895CDA-2EBF-4F4A-823F-5E656D08C9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17EFB5-4CE8-472C-AC1D-BFCE165CF26E}" type="slidenum">
              <a:rPr lang="en-US" altLang="en-US" smtClean="0">
                <a:latin typeface="Arial" panose="020B0604020202020204" pitchFamily="34" charset="0"/>
              </a:rPr>
              <a:pPr>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1629704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xmlns="" id="{48DB004F-C494-4DFA-949E-097BC84E8A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xmlns="" id="{967F3F8A-2591-4366-8183-7A0EAE4343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terms of bringing an action based on fraud, deception, or unfair business practices, the Federal Trade Commission first conducts an investigation.  If the investigation reveals evidence of fraud, deception, or unfair business practices, the FTC then sends a complaint to the violator.  The FTC and the violator may settle the complaint through a “consent order,” but if the company refuses to enter into a consent agreement, the FTC may issue a formal administrative complaint, which leads to an administrative hearing.  If the company has violated the law, the FTC issues a “cease-and-desist” order.</a:t>
            </a:r>
          </a:p>
        </p:txBody>
      </p:sp>
      <p:sp>
        <p:nvSpPr>
          <p:cNvPr id="10244" name="Slide Number Placeholder 3">
            <a:extLst>
              <a:ext uri="{FF2B5EF4-FFF2-40B4-BE49-F238E27FC236}">
                <a16:creationId xmlns:a16="http://schemas.microsoft.com/office/drawing/2014/main" xmlns="" id="{EB870347-8376-4C61-AF1A-3C02A951AA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E07323-7668-4C71-AA24-DB4E66B38018}" type="slidenum">
              <a:rPr lang="en-US" altLang="en-US" smtClean="0">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1257296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xmlns="" id="{BA82C33B-FED8-42AB-94E8-DA2709362A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xmlns="" id="{6AF30E50-268C-493F-B481-35457F5290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Upon violation of a “cease-and-desist” order, the Federal Trade Commission can seek an injunction against the offending company, and/or fine the company up to $10,000 per violation.</a:t>
            </a:r>
          </a:p>
        </p:txBody>
      </p:sp>
      <p:sp>
        <p:nvSpPr>
          <p:cNvPr id="12292" name="Slide Number Placeholder 3">
            <a:extLst>
              <a:ext uri="{FF2B5EF4-FFF2-40B4-BE49-F238E27FC236}">
                <a16:creationId xmlns:a16="http://schemas.microsoft.com/office/drawing/2014/main" xmlns="" id="{B18155AD-0237-411B-BF59-0A89C99978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6C1CA8-D497-4B10-A7B4-0AD77F2EC9DF}" type="slidenum">
              <a:rPr lang="en-US" altLang="en-US" smtClean="0">
                <a:latin typeface="Arial" panose="020B0604020202020204" pitchFamily="34" charset="0"/>
              </a:rPr>
              <a:pPr>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2332983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xmlns="" id="{E1E0443C-CD76-47FA-B577-EC32438A6F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xmlns="" id="{3F5801B2-0DC0-4743-9CB8-FC370360CB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“Deceptive advertising” is defined as a material misrepresentation, omission, or practice that is likely to mislead a reasonable consumer.</a:t>
            </a:r>
          </a:p>
        </p:txBody>
      </p:sp>
      <p:sp>
        <p:nvSpPr>
          <p:cNvPr id="14340" name="Slide Number Placeholder 3">
            <a:extLst>
              <a:ext uri="{FF2B5EF4-FFF2-40B4-BE49-F238E27FC236}">
                <a16:creationId xmlns:a16="http://schemas.microsoft.com/office/drawing/2014/main" xmlns="" id="{749E46EB-BDE3-4E11-A4B1-05990823D6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6CA821-B89A-439D-8204-F9030A07BAEC}" type="slidenum">
              <a:rPr lang="en-US" altLang="en-US" smtClean="0">
                <a:latin typeface="Arial" panose="020B0604020202020204" pitchFamily="34" charset="0"/>
              </a:rPr>
              <a:pPr>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1804116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A9AEE07-E0AB-44A1-8B4E-1A263AB35D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F6EB6CA3-3B8D-4A88-B1BF-C18D511B19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Federal Trade Commission requires “ad substantiation,” meaning that advertisers must have a reasonable basis for the claims made in their advertisements.</a:t>
            </a:r>
          </a:p>
        </p:txBody>
      </p:sp>
      <p:sp>
        <p:nvSpPr>
          <p:cNvPr id="16388" name="Slide Number Placeholder 3">
            <a:extLst>
              <a:ext uri="{FF2B5EF4-FFF2-40B4-BE49-F238E27FC236}">
                <a16:creationId xmlns:a16="http://schemas.microsoft.com/office/drawing/2014/main" xmlns="" id="{ACD9A0B5-8C65-4CC2-B2C7-A3B917FD4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42BAC7-5CE4-41BE-B7B5-E71F6D69861B}" type="slidenum">
              <a:rPr lang="en-US" altLang="en-US" smtClean="0">
                <a:latin typeface="Arial" panose="020B0604020202020204" pitchFamily="34" charset="0"/>
              </a:rPr>
              <a:pPr>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1481735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BEEB12AD-777C-4F32-ACAC-AE3287359D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5997407C-B1A1-4430-83CF-15DEE24D29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“Bait-and-switch” advertising is a specific form of deceptive advertising where a low price is advertised to “bait” the consumer into the store, only so that a salesperson can “switch” the consumer to a higher-priced item.</a:t>
            </a:r>
          </a:p>
        </p:txBody>
      </p:sp>
      <p:sp>
        <p:nvSpPr>
          <p:cNvPr id="18436" name="Slide Number Placeholder 3">
            <a:extLst>
              <a:ext uri="{FF2B5EF4-FFF2-40B4-BE49-F238E27FC236}">
                <a16:creationId xmlns:a16="http://schemas.microsoft.com/office/drawing/2014/main" xmlns="" id="{FCD7CFB6-71C7-4C19-A037-34FFCA67A5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3537B4-A9DE-4676-98A7-C1D51071E1B9}" type="slidenum">
              <a:rPr lang="en-US" altLang="en-US" smtClean="0">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2737934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8BB91427-7C16-4F8B-AD76-4B5312CF49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xmlns="" id="{BF9C502F-C5D4-4118-BCDE-A671DDBFB3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FTC actions against deceptive advertising include “cease-and-desist” actions, multiple-product orders, and corrective advertising</a:t>
            </a:r>
            <a:r>
              <a:rPr lang="en-US" altLang="en-US" dirty="0" smtClean="0"/>
              <a:t>. </a:t>
            </a:r>
            <a:r>
              <a:rPr lang="en-US" altLang="en-US" dirty="0"/>
              <a:t>“Cease-and-desist” actions are court orders requiring firms to stop their current advertising behavior. </a:t>
            </a:r>
            <a:r>
              <a:rPr lang="en-US" altLang="en-US" dirty="0" smtClean="0"/>
              <a:t>Multiple-product </a:t>
            </a:r>
            <a:r>
              <a:rPr lang="en-US" altLang="en-US" dirty="0"/>
              <a:t>orders are court orders requiring that firms stop current advertisements on numerous products, as opposed to one specified product</a:t>
            </a:r>
            <a:r>
              <a:rPr lang="en-US" altLang="en-US" dirty="0" smtClean="0"/>
              <a:t>. </a:t>
            </a:r>
            <a:r>
              <a:rPr lang="en-US" altLang="en-US" dirty="0"/>
              <a:t>By way of corrective advertising, a company explicitly states that formerly advertised claims were untrue.</a:t>
            </a:r>
          </a:p>
        </p:txBody>
      </p:sp>
      <p:sp>
        <p:nvSpPr>
          <p:cNvPr id="20484" name="Slide Number Placeholder 3">
            <a:extLst>
              <a:ext uri="{FF2B5EF4-FFF2-40B4-BE49-F238E27FC236}">
                <a16:creationId xmlns:a16="http://schemas.microsoft.com/office/drawing/2014/main" xmlns="" id="{06E22754-4D40-4809-8142-8F9CA88040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14EC96-6D4A-4F15-A1E7-AF942E4D78AD}" type="slidenum">
              <a:rPr lang="en-US" altLang="en-US" smtClean="0">
                <a:latin typeface="Arial" panose="020B0604020202020204" pitchFamily="34" charset="0"/>
              </a:rPr>
              <a:pPr>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val="3431701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pPr>
              <a:defRPr/>
            </a:pPr>
            <a:fld id="{0BA4B73A-BCE9-46D9-990F-9F23670FF41B}" type="slidenum">
              <a:rPr lang="en-US" altLang="en-US" smtClean="0"/>
              <a:pPr>
                <a:defRPr/>
              </a:pPr>
              <a:t>‹#›</a:t>
            </a:fld>
            <a:endParaRPr lang="en-US" altLang="en-US"/>
          </a:p>
        </p:txBody>
      </p:sp>
      <p:sp>
        <p:nvSpPr>
          <p:cNvPr id="5" name="Text Placeholder 4"/>
          <p:cNvSpPr>
            <a:spLocks noGrp="1"/>
          </p:cNvSpPr>
          <p:nvPr>
            <p:ph type="body" sz="quarter" idx="13" hasCustomPrompt="1"/>
          </p:nvPr>
        </p:nvSpPr>
        <p:spPr>
          <a:xfrm>
            <a:off x="762000" y="6494993"/>
            <a:ext cx="6858000" cy="236008"/>
          </a:xfrm>
        </p:spPr>
        <p:txBody>
          <a:bodyPr>
            <a:normAutofit/>
          </a:bodyPr>
          <a:lstStyle>
            <a:lvl1pPr marL="114300" indent="0" algn="ctr">
              <a:buNone/>
              <a:defRPr sz="900"/>
            </a:lvl1pPr>
          </a:lstStyle>
          <a:p>
            <a:pPr lvl="0"/>
            <a:r>
              <a:rPr lang="en-IN" dirty="0"/>
              <a:t>© 2019 McGraw-Hill Education.</a:t>
            </a:r>
          </a:p>
        </p:txBody>
      </p:sp>
    </p:spTree>
    <p:extLst>
      <p:ext uri="{BB962C8B-B14F-4D97-AF65-F5344CB8AC3E}">
        <p14:creationId xmlns:p14="http://schemas.microsoft.com/office/powerpoint/2010/main" val="97118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fld id="{F6D8E8D0-7E65-4D76-9178-65A30442A79B}" type="slidenum">
              <a:rPr lang="en-US" altLang="en-US" smtClean="0"/>
              <a:pPr>
                <a:defRPr/>
              </a:pPr>
              <a:t>‹#›</a:t>
            </a:fld>
            <a:endParaRPr lang="en-US" altLang="en-US"/>
          </a:p>
        </p:txBody>
      </p:sp>
    </p:spTree>
    <p:extLst>
      <p:ext uri="{BB962C8B-B14F-4D97-AF65-F5344CB8AC3E}">
        <p14:creationId xmlns:p14="http://schemas.microsoft.com/office/powerpoint/2010/main" val="224378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fld id="{7BB30A11-9ABF-4AE8-A115-210386F108EF}" type="slidenum">
              <a:rPr lang="en-US" altLang="en-US" smtClean="0"/>
              <a:pPr>
                <a:defRPr/>
              </a:pPr>
              <a:t>‹#›</a:t>
            </a:fld>
            <a:endParaRPr lang="en-US" altLang="en-US"/>
          </a:p>
        </p:txBody>
      </p:sp>
    </p:spTree>
    <p:extLst>
      <p:ext uri="{BB962C8B-B14F-4D97-AF65-F5344CB8AC3E}">
        <p14:creationId xmlns:p14="http://schemas.microsoft.com/office/powerpoint/2010/main" val="656620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531788" y="6385560"/>
            <a:ext cx="548640" cy="396240"/>
          </a:xfrm>
        </p:spPr>
        <p:txBody>
          <a:bodyPr/>
          <a:lstStyle/>
          <a:p>
            <a:pPr>
              <a:defRPr/>
            </a:pPr>
            <a:fld id="{0BA4B73A-BCE9-46D9-990F-9F23670FF41B}" type="slidenum">
              <a:rPr lang="en-US" altLang="en-US" smtClean="0"/>
              <a:pPr>
                <a:defRPr/>
              </a:pPr>
              <a:t>‹#›</a:t>
            </a:fld>
            <a:endParaRPr lang="en-US" altLang="en-US" dirty="0"/>
          </a:p>
        </p:txBody>
      </p:sp>
      <p:sp>
        <p:nvSpPr>
          <p:cNvPr id="9" name="Content Placeholder 8"/>
          <p:cNvSpPr>
            <a:spLocks noGrp="1"/>
          </p:cNvSpPr>
          <p:nvPr>
            <p:ph sz="quarter" idx="13"/>
          </p:nvPr>
        </p:nvSpPr>
        <p:spPr>
          <a:xfrm>
            <a:off x="685800" y="6248400"/>
            <a:ext cx="7315200" cy="30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438430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nchor="ct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
        <p:nvSpPr>
          <p:cNvPr id="6" name="Slide Number Placeholder 5"/>
          <p:cNvSpPr>
            <a:spLocks noGrp="1"/>
          </p:cNvSpPr>
          <p:nvPr>
            <p:ph type="sldNum" sz="quarter" idx="12"/>
          </p:nvPr>
        </p:nvSpPr>
        <p:spPr/>
        <p:txBody>
          <a:bodyPr/>
          <a:lstStyle/>
          <a:p>
            <a:pPr>
              <a:defRPr/>
            </a:pPr>
            <a:fld id="{006B3C66-3EAD-4BF4-9833-66371098F019}" type="slidenum">
              <a:rPr lang="en-US" altLang="en-US" smtClean="0"/>
              <a:pPr>
                <a:defRPr/>
              </a:pPr>
              <a:t>‹#›</a:t>
            </a:fld>
            <a:endParaRPr lang="en-US" altLang="en-US"/>
          </a:p>
        </p:txBody>
      </p:sp>
    </p:spTree>
    <p:extLst>
      <p:ext uri="{BB962C8B-B14F-4D97-AF65-F5344CB8AC3E}">
        <p14:creationId xmlns:p14="http://schemas.microsoft.com/office/powerpoint/2010/main" val="3914022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pPr>
              <a:defRPr/>
            </a:pPr>
            <a:fld id="{25E6635C-7366-4B1B-B4FB-A880833C1754}" type="slidenum">
              <a:rPr lang="en-US" altLang="en-US" smtClean="0"/>
              <a:pPr>
                <a:defRPr/>
              </a:pPr>
              <a:t>‹#›</a:t>
            </a:fld>
            <a:endParaRPr lang="en-US" altLang="en-US"/>
          </a:p>
        </p:txBody>
      </p:sp>
      <p:sp>
        <p:nvSpPr>
          <p:cNvPr id="7"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1479726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
        <p:nvSpPr>
          <p:cNvPr id="7" name="Slide Number Placeholder 6"/>
          <p:cNvSpPr>
            <a:spLocks noGrp="1"/>
          </p:cNvSpPr>
          <p:nvPr>
            <p:ph type="sldNum" sz="quarter" idx="12"/>
          </p:nvPr>
        </p:nvSpPr>
        <p:spPr/>
        <p:txBody>
          <a:bodyPr/>
          <a:lstStyle/>
          <a:p>
            <a:pPr>
              <a:defRPr/>
            </a:pPr>
            <a:fld id="{BE076FAF-7EA3-4D31-A4B3-FD2446FF66E9}" type="slidenum">
              <a:rPr lang="en-US" altLang="en-US" smtClean="0"/>
              <a:pPr>
                <a:defRPr/>
              </a:pPr>
              <a:t>‹#›</a:t>
            </a:fld>
            <a:endParaRPr lang="en-US" altLang="en-US"/>
          </a:p>
        </p:txBody>
      </p:sp>
    </p:spTree>
    <p:extLst>
      <p:ext uri="{BB962C8B-B14F-4D97-AF65-F5344CB8AC3E}">
        <p14:creationId xmlns:p14="http://schemas.microsoft.com/office/powerpoint/2010/main" val="2411867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
        <p:nvSpPr>
          <p:cNvPr id="9" name="Slide Number Placeholder 8"/>
          <p:cNvSpPr>
            <a:spLocks noGrp="1"/>
          </p:cNvSpPr>
          <p:nvPr>
            <p:ph type="sldNum" sz="quarter" idx="12"/>
          </p:nvPr>
        </p:nvSpPr>
        <p:spPr/>
        <p:txBody>
          <a:bodyPr/>
          <a:lstStyle/>
          <a:p>
            <a:pPr>
              <a:defRPr/>
            </a:pPr>
            <a:fld id="{D8AB5428-9A77-4433-8D4A-CA557C6CA0BC}" type="slidenum">
              <a:rPr lang="en-US" altLang="en-US" smtClean="0"/>
              <a:pPr>
                <a:defRPr/>
              </a:pPr>
              <a:t>‹#›</a:t>
            </a:fld>
            <a:endParaRPr lang="en-US" altLang="en-US"/>
          </a:p>
        </p:txBody>
      </p:sp>
    </p:spTree>
    <p:extLst>
      <p:ext uri="{BB962C8B-B14F-4D97-AF65-F5344CB8AC3E}">
        <p14:creationId xmlns:p14="http://schemas.microsoft.com/office/powerpoint/2010/main" val="30348361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
        <p:nvSpPr>
          <p:cNvPr id="5" name="Slide Number Placeholder 4"/>
          <p:cNvSpPr>
            <a:spLocks noGrp="1"/>
          </p:cNvSpPr>
          <p:nvPr>
            <p:ph type="sldNum" sz="quarter" idx="12"/>
          </p:nvPr>
        </p:nvSpPr>
        <p:spPr/>
        <p:txBody>
          <a:bodyPr/>
          <a:lstStyle/>
          <a:p>
            <a:pPr>
              <a:defRPr/>
            </a:pPr>
            <a:fld id="{F7F86F80-6212-48B2-92E7-9ED5CE35CF42}" type="slidenum">
              <a:rPr lang="en-US" altLang="en-US" smtClean="0"/>
              <a:pPr>
                <a:defRPr/>
              </a:pPr>
              <a:t>‹#›</a:t>
            </a:fld>
            <a:endParaRPr lang="en-US" altLang="en-US"/>
          </a:p>
        </p:txBody>
      </p:sp>
    </p:spTree>
    <p:extLst>
      <p:ext uri="{BB962C8B-B14F-4D97-AF65-F5344CB8AC3E}">
        <p14:creationId xmlns:p14="http://schemas.microsoft.com/office/powerpoint/2010/main" val="4044080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
        <p:nvSpPr>
          <p:cNvPr id="4" name="Slide Number Placeholder 3"/>
          <p:cNvSpPr>
            <a:spLocks noGrp="1"/>
          </p:cNvSpPr>
          <p:nvPr>
            <p:ph type="sldNum" sz="quarter" idx="12"/>
          </p:nvPr>
        </p:nvSpPr>
        <p:spPr/>
        <p:txBody>
          <a:bodyPr/>
          <a:lstStyle/>
          <a:p>
            <a:pPr>
              <a:defRPr/>
            </a:pPr>
            <a:fld id="{00F762A9-1B51-48CF-B0E9-5A51E4C916FE}" type="slidenum">
              <a:rPr lang="en-US" altLang="en-US" smtClean="0"/>
              <a:pPr>
                <a:defRPr/>
              </a:pPr>
              <a:t>‹#›</a:t>
            </a:fld>
            <a:endParaRPr lang="en-US" altLang="en-US"/>
          </a:p>
        </p:txBody>
      </p:sp>
    </p:spTree>
    <p:extLst>
      <p:ext uri="{BB962C8B-B14F-4D97-AF65-F5344CB8AC3E}">
        <p14:creationId xmlns:p14="http://schemas.microsoft.com/office/powerpoint/2010/main" val="4246372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
        <p:nvSpPr>
          <p:cNvPr id="7" name="Slide Number Placeholder 6"/>
          <p:cNvSpPr>
            <a:spLocks noGrp="1"/>
          </p:cNvSpPr>
          <p:nvPr>
            <p:ph type="sldNum" sz="quarter" idx="12"/>
          </p:nvPr>
        </p:nvSpPr>
        <p:spPr/>
        <p:txBody>
          <a:bodyPr/>
          <a:lstStyle/>
          <a:p>
            <a:pPr>
              <a:defRPr/>
            </a:pPr>
            <a:fld id="{64C5FD6C-815C-4427-8C7D-FF69CAC693A5}" type="slidenum">
              <a:rPr lang="en-US" altLang="en-US" smtClean="0"/>
              <a:pPr>
                <a:defRPr/>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194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fld id="{006B3C66-3EAD-4BF4-9833-66371098F019}" type="slidenum">
              <a:rPr lang="en-US" altLang="en-US" smtClean="0"/>
              <a:pPr>
                <a:defRPr/>
              </a:pPr>
              <a:t>‹#›</a:t>
            </a:fld>
            <a:endParaRPr lang="en-US" altLang="en-US"/>
          </a:p>
        </p:txBody>
      </p:sp>
    </p:spTree>
    <p:extLst>
      <p:ext uri="{BB962C8B-B14F-4D97-AF65-F5344CB8AC3E}">
        <p14:creationId xmlns:p14="http://schemas.microsoft.com/office/powerpoint/2010/main" val="5068891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p:txBody>
          <a:bodyPr/>
          <a:lstStyle/>
          <a:p>
            <a:pPr>
              <a:defRPr/>
            </a:pPr>
            <a:fld id="{65371345-B213-41B0-A948-7DCACB79648E}" type="slidenum">
              <a:rPr lang="en-US" altLang="en-US" smtClean="0"/>
              <a:pPr>
                <a:defRPr/>
              </a:pPr>
              <a:t>‹#›</a:t>
            </a:fld>
            <a:endParaRPr lang="en-US" altLang="en-US"/>
          </a:p>
        </p:txBody>
      </p:sp>
      <p:sp>
        <p:nvSpPr>
          <p:cNvPr id="10" name="Footer Placeholder 9"/>
          <p:cNvSpPr>
            <a:spLocks noGrp="1"/>
          </p:cNvSpPr>
          <p:nvPr>
            <p:ph type="ftr" sz="quarter" idx="12"/>
          </p:nvPr>
        </p:nvSpPr>
        <p:spPr>
          <a:xfrm>
            <a:off x="0" y="6400800"/>
            <a:ext cx="7620000" cy="436903"/>
          </a:xfrm>
          <a:prstGeom prst="rect">
            <a:avLst/>
          </a:prstGeom>
        </p:spPr>
        <p:txBody>
          <a:body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0268119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pPr>
              <a:defRPr/>
            </a:pPr>
            <a:r>
              <a:rPr lang="en-US"/>
              <a:t>© 2019 McGraw-Hill Education. All rights reserved. No reproduction or distribution without the prior written consent of McGraw-Hill Education. </a:t>
            </a:r>
            <a:endParaRPr lang="en-US" dirty="0"/>
          </a:p>
        </p:txBody>
      </p:sp>
      <p:sp>
        <p:nvSpPr>
          <p:cNvPr id="6" name="Slide Number Placeholder 5"/>
          <p:cNvSpPr>
            <a:spLocks noGrp="1"/>
          </p:cNvSpPr>
          <p:nvPr>
            <p:ph type="sldNum" sz="quarter" idx="12"/>
          </p:nvPr>
        </p:nvSpPr>
        <p:spPr/>
        <p:txBody>
          <a:bodyPr/>
          <a:lstStyle/>
          <a:p>
            <a:pPr>
              <a:defRPr/>
            </a:pPr>
            <a:fld id="{F6D8E8D0-7E65-4D76-9178-65A30442A79B}" type="slidenum">
              <a:rPr lang="en-US" altLang="en-US" smtClean="0"/>
              <a:pPr>
                <a:defRPr/>
              </a:pPr>
              <a:t>‹#›</a:t>
            </a:fld>
            <a:endParaRPr lang="en-US" altLang="en-US"/>
          </a:p>
        </p:txBody>
      </p:sp>
    </p:spTree>
    <p:extLst>
      <p:ext uri="{BB962C8B-B14F-4D97-AF65-F5344CB8AC3E}">
        <p14:creationId xmlns:p14="http://schemas.microsoft.com/office/powerpoint/2010/main" val="2319123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pPr>
              <a:defRPr/>
            </a:pPr>
            <a:r>
              <a:rPr lang="en-US"/>
              <a:t>© 2019 McGraw-Hill Education. All rights reserved. No reproduction or distribution without the prior written consent of McGraw-Hill Education. </a:t>
            </a:r>
            <a:endParaRPr lang="en-US" dirty="0"/>
          </a:p>
        </p:txBody>
      </p:sp>
      <p:sp>
        <p:nvSpPr>
          <p:cNvPr id="6" name="Slide Number Placeholder 5"/>
          <p:cNvSpPr>
            <a:spLocks noGrp="1"/>
          </p:cNvSpPr>
          <p:nvPr>
            <p:ph type="sldNum" sz="quarter" idx="12"/>
          </p:nvPr>
        </p:nvSpPr>
        <p:spPr/>
        <p:txBody>
          <a:bodyPr/>
          <a:lstStyle/>
          <a:p>
            <a:pPr>
              <a:defRPr/>
            </a:pPr>
            <a:fld id="{7BB30A11-9ABF-4AE8-A115-210386F108EF}" type="slidenum">
              <a:rPr lang="en-US" altLang="en-US" smtClean="0"/>
              <a:pPr>
                <a:defRPr/>
              </a:pPr>
              <a:t>‹#›</a:t>
            </a:fld>
            <a:endParaRPr lang="en-US" altLang="en-US"/>
          </a:p>
        </p:txBody>
      </p:sp>
    </p:spTree>
    <p:extLst>
      <p:ext uri="{BB962C8B-B14F-4D97-AF65-F5344CB8AC3E}">
        <p14:creationId xmlns:p14="http://schemas.microsoft.com/office/powerpoint/2010/main" val="1394711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pPr>
              <a:defRPr/>
            </a:pPr>
            <a:fld id="{25E6635C-7366-4B1B-B4FB-A880833C1754}" type="slidenum">
              <a:rPr lang="en-US" altLang="en-US" smtClean="0"/>
              <a:pPr>
                <a:defRPr/>
              </a:pPr>
              <a:t>‹#›</a:t>
            </a:fld>
            <a:endParaRPr lang="en-US" altLang="en-US"/>
          </a:p>
        </p:txBody>
      </p:sp>
    </p:spTree>
    <p:extLst>
      <p:ext uri="{BB962C8B-B14F-4D97-AF65-F5344CB8AC3E}">
        <p14:creationId xmlns:p14="http://schemas.microsoft.com/office/powerpoint/2010/main" val="3301326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pPr>
              <a:defRPr/>
            </a:pPr>
            <a:fld id="{BE076FAF-7EA3-4D31-A4B3-FD2446FF66E9}" type="slidenum">
              <a:rPr lang="en-US" altLang="en-US" smtClean="0"/>
              <a:pPr>
                <a:defRPr/>
              </a:pPr>
              <a:t>‹#›</a:t>
            </a:fld>
            <a:endParaRPr lang="en-US" altLang="en-US"/>
          </a:p>
        </p:txBody>
      </p:sp>
    </p:spTree>
    <p:extLst>
      <p:ext uri="{BB962C8B-B14F-4D97-AF65-F5344CB8AC3E}">
        <p14:creationId xmlns:p14="http://schemas.microsoft.com/office/powerpoint/2010/main" val="362533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a:defRPr/>
            </a:pPr>
            <a:fld id="{D8AB5428-9A77-4433-8D4A-CA557C6CA0BC}" type="slidenum">
              <a:rPr lang="en-US" altLang="en-US" smtClean="0"/>
              <a:pPr>
                <a:defRPr/>
              </a:pPr>
              <a:t>‹#›</a:t>
            </a:fld>
            <a:endParaRPr lang="en-US" altLang="en-US"/>
          </a:p>
        </p:txBody>
      </p:sp>
    </p:spTree>
    <p:extLst>
      <p:ext uri="{BB962C8B-B14F-4D97-AF65-F5344CB8AC3E}">
        <p14:creationId xmlns:p14="http://schemas.microsoft.com/office/powerpoint/2010/main" val="1291032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pPr>
              <a:defRPr/>
            </a:pPr>
            <a:fld id="{F7F86F80-6212-48B2-92E7-9ED5CE35CF42}" type="slidenum">
              <a:rPr lang="en-US" altLang="en-US" smtClean="0"/>
              <a:pPr>
                <a:defRPr/>
              </a:pPr>
              <a:t>‹#›</a:t>
            </a:fld>
            <a:endParaRPr lang="en-US" altLang="en-US"/>
          </a:p>
        </p:txBody>
      </p:sp>
    </p:spTree>
    <p:extLst>
      <p:ext uri="{BB962C8B-B14F-4D97-AF65-F5344CB8AC3E}">
        <p14:creationId xmlns:p14="http://schemas.microsoft.com/office/powerpoint/2010/main" val="260593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0F762A9-1B51-48CF-B0E9-5A51E4C916FE}" type="slidenum">
              <a:rPr lang="en-US" altLang="en-US" smtClean="0"/>
              <a:pPr>
                <a:defRPr/>
              </a:pPr>
              <a:t>‹#›</a:t>
            </a:fld>
            <a:endParaRPr lang="en-US" altLang="en-US"/>
          </a:p>
        </p:txBody>
      </p:sp>
    </p:spTree>
    <p:extLst>
      <p:ext uri="{BB962C8B-B14F-4D97-AF65-F5344CB8AC3E}">
        <p14:creationId xmlns:p14="http://schemas.microsoft.com/office/powerpoint/2010/main" val="2979940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pPr>
              <a:defRPr/>
            </a:pPr>
            <a:fld id="{64C5FD6C-815C-4427-8C7D-FF69CAC693A5}" type="slidenum">
              <a:rPr lang="en-US" altLang="en-US" smtClean="0"/>
              <a:pPr>
                <a:defRPr/>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23041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p:txBody>
          <a:bodyPr/>
          <a:lstStyle/>
          <a:p>
            <a:pPr>
              <a:defRPr/>
            </a:pPr>
            <a:fld id="{65371345-B213-41B0-A948-7DCACB79648E}" type="slidenum">
              <a:rPr lang="en-US" altLang="en-US" smtClean="0"/>
              <a:pPr>
                <a:defRPr/>
              </a:pPr>
              <a:t>‹#›</a:t>
            </a:fld>
            <a:endParaRPr lang="en-US" altLang="en-US"/>
          </a:p>
        </p:txBody>
      </p:sp>
    </p:spTree>
    <p:extLst>
      <p:ext uri="{BB962C8B-B14F-4D97-AF65-F5344CB8AC3E}">
        <p14:creationId xmlns:p14="http://schemas.microsoft.com/office/powerpoint/2010/main" val="3060382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tx1"/>
                </a:solidFill>
              </a:defRPr>
            </a:lvl1pPr>
          </a:lstStyle>
          <a:p>
            <a:pPr>
              <a:defRPr/>
            </a:pPr>
            <a:fld id="{8661F26A-A2A4-489B-8480-18B2486ADADC}" type="slidenum">
              <a:rPr lang="en-US" altLang="en-US" smtClean="0"/>
              <a:pPr>
                <a:defRPr/>
              </a:pPr>
              <a:t>‹#›</a:t>
            </a:fld>
            <a:endParaRPr lang="en-US" altLang="en-US" dirty="0"/>
          </a:p>
        </p:txBody>
      </p:sp>
      <p:sp>
        <p:nvSpPr>
          <p:cNvPr id="7" name="Text Placeholder 4"/>
          <p:cNvSpPr txBox="1">
            <a:spLocks/>
          </p:cNvSpPr>
          <p:nvPr userDrawn="1"/>
        </p:nvSpPr>
        <p:spPr>
          <a:xfrm>
            <a:off x="762000" y="6494993"/>
            <a:ext cx="6858000" cy="236008"/>
          </a:xfrm>
          <a:prstGeom prst="rect">
            <a:avLst/>
          </a:prstGeom>
        </p:spPr>
        <p:txBody>
          <a:bodyPr>
            <a:normAutofit/>
          </a:bodyPr>
          <a:lstStyle>
            <a:lvl1pPr marL="114300" indent="0" algn="ctr"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IN" dirty="0"/>
              <a:t>© 2019 McGraw-Hill Education.</a:t>
            </a:r>
          </a:p>
        </p:txBody>
      </p:sp>
    </p:spTree>
    <p:extLst>
      <p:ext uri="{BB962C8B-B14F-4D97-AF65-F5344CB8AC3E}">
        <p14:creationId xmlns:p14="http://schemas.microsoft.com/office/powerpoint/2010/main" val="368160468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6" name="Slide Number Placeholder 5"/>
          <p:cNvSpPr>
            <a:spLocks noGrp="1"/>
          </p:cNvSpPr>
          <p:nvPr>
            <p:ph type="sldNum" sz="quarter" idx="4"/>
          </p:nvPr>
        </p:nvSpPr>
        <p:spPr>
          <a:xfrm>
            <a:off x="8531788" y="632460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tx1"/>
                </a:solidFill>
              </a:defRPr>
            </a:lvl1pPr>
          </a:lstStyle>
          <a:p>
            <a:pPr>
              <a:defRPr/>
            </a:pPr>
            <a:fld id="{8661F26A-A2A4-489B-8480-18B2486ADADC}" type="slidenum">
              <a:rPr lang="en-US" altLang="en-US" smtClean="0"/>
              <a:pPr>
                <a:defRPr/>
              </a:pPr>
              <a:t>‹#›</a:t>
            </a:fld>
            <a:endParaRPr lang="en-US" alt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83278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962400" cy="990600"/>
          </a:xfrm>
        </p:spPr>
        <p:txBody>
          <a:bodyPr/>
          <a:lstStyle/>
          <a:p>
            <a:r>
              <a:rPr lang="en-US" altLang="en-US" dirty="0">
                <a:solidFill>
                  <a:srgbClr val="4F4837"/>
                </a:solidFill>
                <a:latin typeface="Calibri" panose="020F0502020204030204" pitchFamily="34" charset="0"/>
              </a:rPr>
              <a:t>Chapter 25</a:t>
            </a:r>
            <a:endParaRPr lang="en-IN" dirty="0"/>
          </a:p>
        </p:txBody>
      </p:sp>
      <p:sp>
        <p:nvSpPr>
          <p:cNvPr id="3" name="Subtitle 2"/>
          <p:cNvSpPr>
            <a:spLocks noGrp="1"/>
          </p:cNvSpPr>
          <p:nvPr>
            <p:ph type="subTitle" idx="1"/>
          </p:nvPr>
        </p:nvSpPr>
        <p:spPr>
          <a:xfrm>
            <a:off x="4800600" y="3352800"/>
            <a:ext cx="3810000" cy="2667000"/>
          </a:xfrm>
        </p:spPr>
        <p:txBody>
          <a:bodyPr>
            <a:noAutofit/>
          </a:bodyPr>
          <a:lstStyle/>
          <a:p>
            <a:pPr>
              <a:spcBef>
                <a:spcPct val="0"/>
              </a:spcBef>
            </a:pPr>
            <a:r>
              <a:rPr lang="en-US" altLang="en-US" sz="3600" dirty="0">
                <a:solidFill>
                  <a:schemeClr val="tx1"/>
                </a:solidFill>
              </a:rPr>
              <a:t>Consumer Law</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3">
            <a:extLst>
              <a:ext uri="{FF2B5EF4-FFF2-40B4-BE49-F238E27FC236}">
                <a16:creationId xmlns:a16="http://schemas.microsoft.com/office/drawing/2014/main" xmlns="" id="{094E9167-5BD3-4779-8F49-339B92EF27C9}"/>
              </a:ext>
            </a:extLst>
          </p:cNvPr>
          <p:cNvSpPr txBox="1">
            <a:spLocks/>
          </p:cNvSpPr>
          <p:nvPr/>
        </p:nvSpPr>
        <p:spPr bwMode="auto">
          <a:xfrm>
            <a:off x="8531788" y="6385560"/>
            <a:ext cx="548640" cy="396240"/>
          </a:xfrm>
          <a:prstGeom prst="bracketPair">
            <a:avLst>
              <a:gd name="adj" fmla="val 17949"/>
            </a:avLst>
          </a:pr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lIns="0" tIns="0" rIns="0" bIns="0" rtlCol="0" anchor="ctr"/>
          <a:lstStyle>
            <a:defPPr>
              <a:defRPr lang="en-US"/>
            </a:defPPr>
            <a:lvl1pPr marL="0" algn="ctr" defTabSz="457200" rtl="0" eaLnBrk="1" latinLnBrk="0" hangingPunct="1">
              <a:spcBef>
                <a:spcPct val="20000"/>
              </a:spcBef>
              <a:buClr>
                <a:schemeClr val="accent1"/>
              </a:buClr>
              <a:buFont typeface="Arial" panose="020B0604020202020204" pitchFamily="34" charset="0"/>
              <a:buChar char="•"/>
              <a:defRPr sz="2200" kern="1200">
                <a:solidFill>
                  <a:schemeClr val="tx1"/>
                </a:solidFill>
                <a:latin typeface="Calibri" panose="020F0502020204030204" pitchFamily="34" charset="0"/>
                <a:ea typeface="+mn-ea"/>
                <a:cs typeface="+mn-cs"/>
              </a:defRPr>
            </a:lvl1pPr>
            <a:lvl2pPr marL="742950" indent="-285750" algn="l" defTabSz="457200" rtl="0" eaLnBrk="1" latinLnBrk="0" hangingPunct="1">
              <a:spcBef>
                <a:spcPct val="20000"/>
              </a:spcBef>
              <a:buClr>
                <a:schemeClr val="accent2"/>
              </a:buClr>
              <a:buFont typeface="Arial" panose="020B0604020202020204" pitchFamily="34" charset="0"/>
              <a:buChar char="•"/>
              <a:defRPr sz="2000" kern="1200">
                <a:solidFill>
                  <a:schemeClr val="tx1"/>
                </a:solidFill>
                <a:latin typeface="Calibri" panose="020F0502020204030204" pitchFamily="34" charset="0"/>
                <a:ea typeface="+mn-ea"/>
                <a:cs typeface="+mn-cs"/>
              </a:defRPr>
            </a:lvl2pPr>
            <a:lvl3pPr marL="1143000" indent="-228600" algn="l" defTabSz="457200" rtl="0" eaLnBrk="1" latinLnBrk="0" hangingPunct="1">
              <a:spcBef>
                <a:spcPct val="20000"/>
              </a:spcBef>
              <a:buClr>
                <a:srgbClr val="D2CB6C"/>
              </a:buClr>
              <a:buFont typeface="Arial" panose="020B0604020202020204" pitchFamily="34" charset="0"/>
              <a:buChar char="•"/>
              <a:defRPr sz="1800" kern="1200">
                <a:solidFill>
                  <a:schemeClr val="tx1"/>
                </a:solidFill>
                <a:latin typeface="Calibri" panose="020F0502020204030204" pitchFamily="34" charset="0"/>
                <a:ea typeface="+mn-ea"/>
                <a:cs typeface="+mn-cs"/>
              </a:defRPr>
            </a:lvl3pPr>
            <a:lvl4pPr marL="1600200" indent="-228600" algn="l" defTabSz="457200" rtl="0" eaLnBrk="1" latinLnBrk="0" hangingPunct="1">
              <a:spcBef>
                <a:spcPct val="20000"/>
              </a:spcBef>
              <a:buClr>
                <a:srgbClr val="95A39D"/>
              </a:buClr>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l" defTabSz="457200" rtl="0" eaLnBrk="1" latinLnBrk="0" hangingPunct="1">
              <a:spcBef>
                <a:spcPct val="20000"/>
              </a:spcBef>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5pPr>
            <a:lvl6pPr marL="25146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6pPr>
            <a:lvl7pPr marL="29718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7pPr>
            <a:lvl8pPr marL="34290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8pPr>
            <a:lvl9pPr marL="38862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9pPr>
          </a:lstStyle>
          <a:p>
            <a:pPr>
              <a:spcBef>
                <a:spcPct val="0"/>
              </a:spcBef>
              <a:buClrTx/>
              <a:buFontTx/>
              <a:buNone/>
            </a:pPr>
            <a:r>
              <a:rPr lang="en-US" altLang="en-US" sz="1400" dirty="0">
                <a:latin typeface="Arial" panose="020B0604020202020204" pitchFamily="34" charset="0"/>
              </a:rPr>
              <a:t>1</a:t>
            </a:r>
          </a:p>
        </p:txBody>
      </p:sp>
      <p:sp>
        <p:nvSpPr>
          <p:cNvPr id="6" name="Content Placeholder 5"/>
          <p:cNvSpPr>
            <a:spLocks noGrp="1"/>
          </p:cNvSpPr>
          <p:nvPr>
            <p:ph sz="quarter" idx="12"/>
          </p:nvPr>
        </p:nvSpPr>
        <p:spPr>
          <a:xfrm>
            <a:off x="550492" y="6485546"/>
            <a:ext cx="7391400" cy="304800"/>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79991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972758D6-B3E8-4BD4-AA9F-28EE58AEBBA2}"/>
              </a:ext>
            </a:extLst>
          </p:cNvPr>
          <p:cNvSpPr>
            <a:spLocks noGrp="1" noChangeArrowheads="1"/>
          </p:cNvSpPr>
          <p:nvPr>
            <p:ph type="title"/>
          </p:nvPr>
        </p:nvSpPr>
        <p:spPr/>
        <p:txBody>
          <a:bodyPr/>
          <a:lstStyle/>
          <a:p>
            <a:pPr eaLnBrk="1" hangingPunct="1"/>
            <a:r>
              <a:rPr lang="en-US" altLang="en-US" sz="3200" dirty="0">
                <a:latin typeface="+mn-lt"/>
              </a:rPr>
              <a:t>Telemarketing and Electronic Advertising</a:t>
            </a:r>
          </a:p>
        </p:txBody>
      </p:sp>
      <p:sp>
        <p:nvSpPr>
          <p:cNvPr id="21507" name="Content Placeholder 3">
            <a:extLst>
              <a:ext uri="{FF2B5EF4-FFF2-40B4-BE49-F238E27FC236}">
                <a16:creationId xmlns:a16="http://schemas.microsoft.com/office/drawing/2014/main" xmlns="" id="{A1D7F255-47FA-496A-8E23-D6C13E7DE7D4}"/>
              </a:ext>
            </a:extLst>
          </p:cNvPr>
          <p:cNvSpPr>
            <a:spLocks noGrp="1" noChangeArrowheads="1"/>
          </p:cNvSpPr>
          <p:nvPr>
            <p:ph idx="1"/>
          </p:nvPr>
        </p:nvSpPr>
        <p:spPr>
          <a:xfrm>
            <a:off x="457200" y="1600200"/>
            <a:ext cx="7620000" cy="4495800"/>
          </a:xfrm>
        </p:spPr>
        <p:txBody>
          <a:bodyPr/>
          <a:lstStyle/>
          <a:p>
            <a:pPr marL="292608" indent="-292608" algn="l" eaLnBrk="1" hangingPunct="1">
              <a:spcBef>
                <a:spcPts val="1500"/>
              </a:spcBef>
              <a:buClr>
                <a:schemeClr val="tx2"/>
              </a:buClr>
              <a:buFontTx/>
              <a:buChar char="•"/>
            </a:pPr>
            <a:r>
              <a:rPr lang="en-US" altLang="en-US" sz="2400" dirty="0"/>
              <a:t>1991 Telephone Consumer Protection Act</a:t>
            </a:r>
            <a:r>
              <a:rPr lang="en-US" altLang="en-US" sz="2400" dirty="0" smtClean="0"/>
              <a:t>: </a:t>
            </a:r>
            <a:r>
              <a:rPr lang="en-US" altLang="en-US" sz="2400" dirty="0"/>
              <a:t>Telemarketers cannot use an automatic telephone dialing or pre-recorded voice system.</a:t>
            </a:r>
          </a:p>
          <a:p>
            <a:pPr marL="292608" indent="-292608">
              <a:spcBef>
                <a:spcPts val="1500"/>
              </a:spcBef>
              <a:buClr>
                <a:schemeClr val="tx2"/>
              </a:buClr>
              <a:buFontTx/>
              <a:buChar char="•"/>
            </a:pPr>
            <a:r>
              <a:rPr lang="en-US" altLang="en-US" sz="2400" dirty="0"/>
              <a:t>Telemarketing and Consumer Fraud and Abuse Prevention Act of 1994: Congress asked F</a:t>
            </a:r>
            <a:r>
              <a:rPr lang="en-US" altLang="en-US" sz="100" dirty="0"/>
              <a:t> </a:t>
            </a:r>
            <a:r>
              <a:rPr lang="en-US" altLang="en-US" sz="2400" dirty="0"/>
              <a:t>T</a:t>
            </a:r>
            <a:r>
              <a:rPr lang="en-US" altLang="en-US" sz="100" dirty="0"/>
              <a:t> </a:t>
            </a:r>
            <a:r>
              <a:rPr lang="en-US" altLang="en-US" sz="2400" dirty="0"/>
              <a:t>C to define “deceptive and abusive” telemarketing practices, and requested that F</a:t>
            </a:r>
            <a:r>
              <a:rPr lang="en-US" altLang="en-US" sz="100" dirty="0"/>
              <a:t> </a:t>
            </a:r>
            <a:r>
              <a:rPr lang="en-US" altLang="en-US" sz="2400" dirty="0"/>
              <a:t>T</a:t>
            </a:r>
            <a:r>
              <a:rPr lang="en-US" altLang="en-US" sz="100" dirty="0"/>
              <a:t> </a:t>
            </a:r>
            <a:r>
              <a:rPr lang="en-US" altLang="en-US" sz="2400" dirty="0"/>
              <a:t>C create and enforce rules governing telemarketing that would prohibit such practices.</a:t>
            </a:r>
          </a:p>
          <a:p>
            <a:pPr marL="292608" indent="-292608" algn="l" eaLnBrk="1" hangingPunct="1">
              <a:spcBef>
                <a:spcPts val="1500"/>
              </a:spcBef>
              <a:buClr>
                <a:schemeClr val="tx2"/>
              </a:buClr>
              <a:buFontTx/>
              <a:buChar char="•"/>
            </a:pPr>
            <a:r>
              <a:rPr lang="en-US" altLang="en-US" sz="2400" dirty="0"/>
              <a:t>Federal “Do Not Call” Registry: Telemarketers cannot call consumers who have voluntarily placed their phone numbers on the federal “do not call” list.</a:t>
            </a:r>
          </a:p>
        </p:txBody>
      </p:sp>
      <p:sp>
        <p:nvSpPr>
          <p:cNvPr id="21508" name="Slide Number Placeholder 3">
            <a:extLst>
              <a:ext uri="{FF2B5EF4-FFF2-40B4-BE49-F238E27FC236}">
                <a16:creationId xmlns:a16="http://schemas.microsoft.com/office/drawing/2014/main" xmlns="" id="{49D8811B-199E-41CB-9227-BFC947482DB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3D02F6E-8845-4600-9ACC-BA15FE15B16E}" type="slidenum">
              <a:rPr lang="en-US" altLang="en-US" sz="1400" smtClean="0">
                <a:latin typeface="+mj-lt"/>
              </a:rPr>
              <a:pPr>
                <a:spcBef>
                  <a:spcPct val="0"/>
                </a:spcBef>
                <a:buFontTx/>
                <a:buNone/>
              </a:pPr>
              <a:t>10</a:t>
            </a:fld>
            <a:endParaRPr lang="en-US" altLang="en-US" sz="140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xmlns="" id="{2C96B017-5C49-487D-A6DC-072400B52CF6}"/>
              </a:ext>
            </a:extLst>
          </p:cNvPr>
          <p:cNvSpPr>
            <a:spLocks noGrp="1" noChangeArrowheads="1"/>
          </p:cNvSpPr>
          <p:nvPr>
            <p:ph type="title"/>
          </p:nvPr>
        </p:nvSpPr>
        <p:spPr/>
        <p:txBody>
          <a:bodyPr/>
          <a:lstStyle/>
          <a:p>
            <a:pPr eaLnBrk="1" hangingPunct="1"/>
            <a:r>
              <a:rPr lang="en-US" altLang="en-US" sz="3600" dirty="0">
                <a:latin typeface="+mn-lt"/>
              </a:rPr>
              <a:t>Regulation of Tobacco Adv</a:t>
            </a:r>
            <a:r>
              <a:rPr lang="en-US" altLang="en-US" sz="3200" dirty="0">
                <a:latin typeface="+mn-lt"/>
              </a:rPr>
              <a:t>ertising</a:t>
            </a:r>
          </a:p>
        </p:txBody>
      </p:sp>
      <p:sp>
        <p:nvSpPr>
          <p:cNvPr id="23555" name="Content Placeholder 3">
            <a:extLst>
              <a:ext uri="{FF2B5EF4-FFF2-40B4-BE49-F238E27FC236}">
                <a16:creationId xmlns:a16="http://schemas.microsoft.com/office/drawing/2014/main" xmlns="" id="{1FDC6644-0A12-4477-A5C4-71C40F1A4D99}"/>
              </a:ext>
            </a:extLst>
          </p:cNvPr>
          <p:cNvSpPr>
            <a:spLocks noGrp="1" noChangeArrowheads="1"/>
          </p:cNvSpPr>
          <p:nvPr>
            <p:ph idx="1"/>
          </p:nvPr>
        </p:nvSpPr>
        <p:spPr/>
        <p:txBody>
          <a:bodyPr/>
          <a:lstStyle/>
          <a:p>
            <a:pPr marL="292608" indent="-292608" algn="l" eaLnBrk="1" hangingPunct="1">
              <a:spcBef>
                <a:spcPts val="1500"/>
              </a:spcBef>
              <a:buClr>
                <a:schemeClr val="tx2"/>
              </a:buClr>
              <a:buFontTx/>
              <a:buChar char="•"/>
            </a:pPr>
            <a:r>
              <a:rPr lang="en-US" altLang="en-US" sz="2400" b="1" dirty="0"/>
              <a:t>Public Health Cigarette Smoking Act of 1970: </a:t>
            </a:r>
            <a:r>
              <a:rPr lang="en-US" altLang="en-US" sz="2400" dirty="0"/>
              <a:t>Prohibits radio and television cigarette advertisements.</a:t>
            </a:r>
          </a:p>
          <a:p>
            <a:pPr marL="292608" indent="-292608" algn="l" eaLnBrk="1" hangingPunct="1">
              <a:spcBef>
                <a:spcPts val="1500"/>
              </a:spcBef>
              <a:buClr>
                <a:schemeClr val="tx2"/>
              </a:buClr>
              <a:buFontTx/>
              <a:buChar char="•"/>
            </a:pPr>
            <a:r>
              <a:rPr lang="en-US" altLang="en-US" sz="2400" b="1" dirty="0"/>
              <a:t>Smokeless Tobacco Health Education Act of 1986: </a:t>
            </a:r>
            <a:r>
              <a:rPr lang="en-US" altLang="en-US" sz="2400" dirty="0"/>
              <a:t>Also prohibits radio and television advertisements for smokeless tobacco.</a:t>
            </a:r>
          </a:p>
        </p:txBody>
      </p:sp>
      <p:sp>
        <p:nvSpPr>
          <p:cNvPr id="23556" name="Slide Number Placeholder 3">
            <a:extLst>
              <a:ext uri="{FF2B5EF4-FFF2-40B4-BE49-F238E27FC236}">
                <a16:creationId xmlns:a16="http://schemas.microsoft.com/office/drawing/2014/main" xmlns="" id="{FD935D5E-8A65-44FB-8757-D8FB54DAC35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A21BDE2-420B-4CB6-B8F4-609C6ECE783A}" type="slidenum">
              <a:rPr lang="en-US" altLang="en-US" sz="1400" smtClean="0">
                <a:latin typeface="+mn-lt"/>
              </a:rPr>
              <a:pPr>
                <a:spcBef>
                  <a:spcPct val="0"/>
                </a:spcBef>
                <a:buFontTx/>
                <a:buNone/>
              </a:pPr>
              <a:t>11</a:t>
            </a:fld>
            <a:endParaRPr lang="en-US" altLang="en-US" sz="140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F69D263D-7D91-4A68-85BD-024A52D8810C}"/>
              </a:ext>
            </a:extLst>
          </p:cNvPr>
          <p:cNvSpPr>
            <a:spLocks noGrp="1" noChangeArrowheads="1"/>
          </p:cNvSpPr>
          <p:nvPr>
            <p:ph type="title"/>
          </p:nvPr>
        </p:nvSpPr>
        <p:spPr/>
        <p:txBody>
          <a:bodyPr/>
          <a:lstStyle/>
          <a:p>
            <a:pPr eaLnBrk="1" hangingPunct="1"/>
            <a:r>
              <a:rPr lang="en-US" altLang="en-US" sz="4000" dirty="0">
                <a:latin typeface="+mn-lt"/>
              </a:rPr>
              <a:t>Labeling and Packaging Laws</a:t>
            </a:r>
          </a:p>
        </p:txBody>
      </p:sp>
      <p:sp>
        <p:nvSpPr>
          <p:cNvPr id="25603" name="Content Placeholder 3">
            <a:extLst>
              <a:ext uri="{FF2B5EF4-FFF2-40B4-BE49-F238E27FC236}">
                <a16:creationId xmlns:a16="http://schemas.microsoft.com/office/drawing/2014/main" xmlns="" id="{C32FD18A-018D-4EBA-890C-2B71B03F7846}"/>
              </a:ext>
            </a:extLst>
          </p:cNvPr>
          <p:cNvSpPr>
            <a:spLocks noGrp="1" noChangeArrowheads="1"/>
          </p:cNvSpPr>
          <p:nvPr>
            <p:ph idx="1"/>
          </p:nvPr>
        </p:nvSpPr>
        <p:spPr/>
        <p:txBody>
          <a:bodyPr/>
          <a:lstStyle/>
          <a:p>
            <a:pPr marL="292608" indent="-292608" algn="l" eaLnBrk="1" hangingPunct="1">
              <a:spcBef>
                <a:spcPts val="1500"/>
              </a:spcBef>
              <a:buClr>
                <a:schemeClr val="tx2"/>
              </a:buClr>
            </a:pPr>
            <a:r>
              <a:rPr lang="en-US" altLang="en-US" sz="2800" dirty="0"/>
              <a:t>Federal and state governments have passed laws requiring that manufacturers provide accurate, understandable labeling information; if product is potentially harmful, manufacturer must make consumer aware of harm.</a:t>
            </a:r>
          </a:p>
        </p:txBody>
      </p:sp>
      <p:sp>
        <p:nvSpPr>
          <p:cNvPr id="25604" name="Slide Number Placeholder 3">
            <a:extLst>
              <a:ext uri="{FF2B5EF4-FFF2-40B4-BE49-F238E27FC236}">
                <a16:creationId xmlns:a16="http://schemas.microsoft.com/office/drawing/2014/main" xmlns="" id="{17C31FA2-CF98-4A2C-B228-46705E3CAC9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3A4B4D2-DC3C-487D-BE64-228ED5D92C86}" type="slidenum">
              <a:rPr lang="en-US" altLang="en-US" sz="1400" smtClean="0">
                <a:latin typeface="+mn-lt"/>
              </a:rPr>
              <a:pPr>
                <a:spcBef>
                  <a:spcPct val="0"/>
                </a:spcBef>
                <a:buFontTx/>
                <a:buNone/>
              </a:pPr>
              <a:t>12</a:t>
            </a:fld>
            <a:endParaRPr lang="en-US" altLang="en-US" sz="140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C6431F8F-D9CB-4E90-9584-382C6987C228}"/>
              </a:ext>
            </a:extLst>
          </p:cNvPr>
          <p:cNvSpPr>
            <a:spLocks noGrp="1" noChangeArrowheads="1"/>
          </p:cNvSpPr>
          <p:nvPr>
            <p:ph type="title"/>
          </p:nvPr>
        </p:nvSpPr>
        <p:spPr/>
        <p:txBody>
          <a:bodyPr/>
          <a:lstStyle/>
          <a:p>
            <a:pPr eaLnBrk="1" hangingPunct="1"/>
            <a:r>
              <a:rPr lang="en-US" altLang="en-US" dirty="0">
                <a:latin typeface="+mn-lt"/>
              </a:rPr>
              <a:t>Sales</a:t>
            </a:r>
          </a:p>
        </p:txBody>
      </p:sp>
      <p:sp>
        <p:nvSpPr>
          <p:cNvPr id="27651" name="Content Placeholder 3">
            <a:extLst>
              <a:ext uri="{FF2B5EF4-FFF2-40B4-BE49-F238E27FC236}">
                <a16:creationId xmlns:a16="http://schemas.microsoft.com/office/drawing/2014/main" xmlns="" id="{5F31C4A8-B67F-4BFA-ABFF-2917FB255B64}"/>
              </a:ext>
            </a:extLst>
          </p:cNvPr>
          <p:cNvSpPr>
            <a:spLocks noGrp="1" noChangeArrowheads="1"/>
          </p:cNvSpPr>
          <p:nvPr>
            <p:ph idx="1"/>
          </p:nvPr>
        </p:nvSpPr>
        <p:spPr>
          <a:xfrm>
            <a:off x="457200" y="1524000"/>
            <a:ext cx="7620000" cy="4800600"/>
          </a:xfrm>
        </p:spPr>
        <p:txBody>
          <a:bodyPr>
            <a:normAutofit fontScale="92500"/>
          </a:bodyPr>
          <a:lstStyle/>
          <a:p>
            <a:pPr marL="292608" indent="-292608" algn="l" eaLnBrk="1" hangingPunct="1">
              <a:lnSpc>
                <a:spcPct val="90000"/>
              </a:lnSpc>
              <a:spcBef>
                <a:spcPts val="1500"/>
              </a:spcBef>
              <a:buClr>
                <a:schemeClr val="tx2"/>
              </a:buClr>
              <a:buFontTx/>
              <a:buChar char="•"/>
            </a:pPr>
            <a:r>
              <a:rPr lang="en-US" altLang="en-US" sz="2800" dirty="0"/>
              <a:t>“Door-to-Door” Sales: The “cooling-off” rule gives consumers 3 days to cancel purchases they make from salespeople who come to their homes.</a:t>
            </a:r>
          </a:p>
          <a:p>
            <a:pPr marL="292608" indent="-292608" algn="l" eaLnBrk="1" hangingPunct="1">
              <a:lnSpc>
                <a:spcPct val="90000"/>
              </a:lnSpc>
              <a:spcBef>
                <a:spcPts val="1500"/>
              </a:spcBef>
              <a:buClr>
                <a:schemeClr val="tx2"/>
              </a:buClr>
              <a:buFontTx/>
              <a:buChar char="•"/>
            </a:pPr>
            <a:r>
              <a:rPr lang="en-US" altLang="en-US" sz="2800" dirty="0"/>
              <a:t>Telephone and Mail-Order Sales: The Mail or Telephone Order Merchandise Rule of 1993 extends protections to those who purchase over the phone or by fax.</a:t>
            </a:r>
          </a:p>
          <a:p>
            <a:pPr marL="292608" indent="-292608" algn="l" eaLnBrk="1" hangingPunct="1">
              <a:lnSpc>
                <a:spcPct val="90000"/>
              </a:lnSpc>
              <a:spcBef>
                <a:spcPts val="1500"/>
              </a:spcBef>
              <a:buClr>
                <a:schemeClr val="tx2"/>
              </a:buClr>
              <a:buFontTx/>
              <a:buChar char="•"/>
            </a:pPr>
            <a:r>
              <a:rPr lang="en-US" altLang="en-US" sz="2800" dirty="0"/>
              <a:t>Unsolicited Merchandise: In accordance with the Postal Reorganization Act of 1970, consumer allowed to treat any unsolicited merchandise as a gift; consumer free to keep/return unsolicited merchandise as he/she wishes.</a:t>
            </a:r>
          </a:p>
        </p:txBody>
      </p:sp>
      <p:sp>
        <p:nvSpPr>
          <p:cNvPr id="27652" name="Slide Number Placeholder 3">
            <a:extLst>
              <a:ext uri="{FF2B5EF4-FFF2-40B4-BE49-F238E27FC236}">
                <a16:creationId xmlns:a16="http://schemas.microsoft.com/office/drawing/2014/main" xmlns="" id="{76E631B6-73F3-4F23-BB27-DD1D439022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6AA2B59-A713-4C29-9B21-FEBD133F2E41}" type="slidenum">
              <a:rPr lang="en-US" altLang="en-US" sz="1400" smtClean="0">
                <a:latin typeface="+mn-lt"/>
              </a:rPr>
              <a:pPr>
                <a:spcBef>
                  <a:spcPct val="0"/>
                </a:spcBef>
                <a:buFontTx/>
                <a:buNone/>
              </a:pPr>
              <a:t>13</a:t>
            </a:fld>
            <a:endParaRPr lang="en-US" altLang="en-US" sz="140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0E957154-2572-4563-9F3D-60C92BD12E7D}"/>
              </a:ext>
            </a:extLst>
          </p:cNvPr>
          <p:cNvSpPr>
            <a:spLocks noGrp="1" noChangeArrowheads="1"/>
          </p:cNvSpPr>
          <p:nvPr>
            <p:ph type="title"/>
          </p:nvPr>
        </p:nvSpPr>
        <p:spPr/>
        <p:txBody>
          <a:bodyPr/>
          <a:lstStyle/>
          <a:p>
            <a:pPr eaLnBrk="1" hangingPunct="1"/>
            <a:r>
              <a:rPr lang="en-US" altLang="en-US" sz="3400" dirty="0">
                <a:latin typeface="+mn-lt"/>
              </a:rPr>
              <a:t>FTC Regulation of Specific Industries</a:t>
            </a:r>
          </a:p>
        </p:txBody>
      </p:sp>
      <p:sp>
        <p:nvSpPr>
          <p:cNvPr id="29699" name="Content Placeholder 3">
            <a:extLst>
              <a:ext uri="{FF2B5EF4-FFF2-40B4-BE49-F238E27FC236}">
                <a16:creationId xmlns:a16="http://schemas.microsoft.com/office/drawing/2014/main" xmlns="" id="{F02A23FC-6632-4659-AF56-62403F7F0E8E}"/>
              </a:ext>
            </a:extLst>
          </p:cNvPr>
          <p:cNvSpPr>
            <a:spLocks noGrp="1" noChangeArrowheads="1"/>
          </p:cNvSpPr>
          <p:nvPr>
            <p:ph idx="1"/>
          </p:nvPr>
        </p:nvSpPr>
        <p:spPr/>
        <p:txBody>
          <a:bodyPr>
            <a:normAutofit/>
          </a:bodyPr>
          <a:lstStyle/>
          <a:p>
            <a:pPr marL="292608" indent="-292608">
              <a:spcBef>
                <a:spcPts val="1500"/>
              </a:spcBef>
              <a:buClr>
                <a:schemeClr val="tx2"/>
              </a:buClr>
            </a:pPr>
            <a:r>
              <a:rPr lang="en-US" altLang="en-US" sz="2600" dirty="0"/>
              <a:t>Used-Car Sales.</a:t>
            </a:r>
          </a:p>
          <a:p>
            <a:pPr marL="292608" indent="-292608">
              <a:spcBef>
                <a:spcPts val="1500"/>
              </a:spcBef>
              <a:buClr>
                <a:schemeClr val="tx2"/>
              </a:buClr>
            </a:pPr>
            <a:r>
              <a:rPr lang="en-US" altLang="en-US" sz="2600" dirty="0"/>
              <a:t>Funeral Home Sales.</a:t>
            </a:r>
          </a:p>
          <a:p>
            <a:pPr marL="292608" indent="-292608">
              <a:spcBef>
                <a:spcPts val="1500"/>
              </a:spcBef>
              <a:buClr>
                <a:schemeClr val="tx2"/>
              </a:buClr>
            </a:pPr>
            <a:r>
              <a:rPr lang="en-US" altLang="en-US" sz="2600" dirty="0"/>
              <a:t>Real Estate Sales.</a:t>
            </a:r>
          </a:p>
          <a:p>
            <a:pPr marL="292608" indent="-292608">
              <a:spcBef>
                <a:spcPts val="1500"/>
              </a:spcBef>
              <a:buClr>
                <a:schemeClr val="tx2"/>
              </a:buClr>
            </a:pPr>
            <a:r>
              <a:rPr lang="en-US" altLang="en-US" sz="2600" dirty="0"/>
              <a:t>Online Sales.</a:t>
            </a:r>
          </a:p>
        </p:txBody>
      </p:sp>
      <p:sp>
        <p:nvSpPr>
          <p:cNvPr id="29700" name="Slide Number Placeholder 3">
            <a:extLst>
              <a:ext uri="{FF2B5EF4-FFF2-40B4-BE49-F238E27FC236}">
                <a16:creationId xmlns:a16="http://schemas.microsoft.com/office/drawing/2014/main" xmlns="" id="{8772F548-8ABC-4D5A-A29D-C3FF7F72942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B6C31F8-1888-4C74-AD27-61C0434AAE68}" type="slidenum">
              <a:rPr lang="en-US" altLang="en-US" sz="1400" smtClean="0">
                <a:latin typeface="+mn-lt"/>
              </a:rPr>
              <a:pPr>
                <a:spcBef>
                  <a:spcPct val="0"/>
                </a:spcBef>
                <a:buFontTx/>
                <a:buNone/>
              </a:pPr>
              <a:t>14</a:t>
            </a:fld>
            <a:endParaRPr lang="en-US" altLang="en-US" sz="140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CB924AF2-C56E-42DF-82E5-94219139D79B}"/>
              </a:ext>
            </a:extLst>
          </p:cNvPr>
          <p:cNvSpPr>
            <a:spLocks noGrp="1" noChangeArrowheads="1"/>
          </p:cNvSpPr>
          <p:nvPr>
            <p:ph type="title"/>
          </p:nvPr>
        </p:nvSpPr>
        <p:spPr/>
        <p:txBody>
          <a:bodyPr/>
          <a:lstStyle/>
          <a:p>
            <a:pPr eaLnBrk="1" hangingPunct="1"/>
            <a:r>
              <a:rPr lang="en-US" altLang="en-US" sz="3600" dirty="0">
                <a:latin typeface="+mn-lt"/>
              </a:rPr>
              <a:t>Credit Protection Legislation </a:t>
            </a:r>
            <a:r>
              <a:rPr lang="en-US" altLang="en-US" sz="2400" dirty="0">
                <a:latin typeface="+mn-lt"/>
              </a:rPr>
              <a:t>1</a:t>
            </a:r>
          </a:p>
        </p:txBody>
      </p:sp>
      <p:sp>
        <p:nvSpPr>
          <p:cNvPr id="31747" name="Content Placeholder 3">
            <a:extLst>
              <a:ext uri="{FF2B5EF4-FFF2-40B4-BE49-F238E27FC236}">
                <a16:creationId xmlns:a16="http://schemas.microsoft.com/office/drawing/2014/main" xmlns="" id="{84ED954F-E264-497E-9CA3-51FAD1B88680}"/>
              </a:ext>
            </a:extLst>
          </p:cNvPr>
          <p:cNvSpPr>
            <a:spLocks noGrp="1" noChangeArrowheads="1"/>
          </p:cNvSpPr>
          <p:nvPr>
            <p:ph idx="1"/>
          </p:nvPr>
        </p:nvSpPr>
        <p:spPr/>
        <p:txBody>
          <a:bodyPr>
            <a:normAutofit/>
          </a:bodyPr>
          <a:lstStyle/>
          <a:p>
            <a:pPr marL="292608" indent="-292608" algn="l" eaLnBrk="1" hangingPunct="1">
              <a:lnSpc>
                <a:spcPct val="80000"/>
              </a:lnSpc>
              <a:spcBef>
                <a:spcPts val="1500"/>
              </a:spcBef>
              <a:buClr>
                <a:schemeClr val="tx2"/>
              </a:buClr>
              <a:buFontTx/>
              <a:buChar char="•"/>
            </a:pPr>
            <a:r>
              <a:rPr lang="en-US" altLang="en-US" sz="2800" b="1" dirty="0"/>
              <a:t>Truth-In-Lending Act: </a:t>
            </a:r>
            <a:r>
              <a:rPr lang="en-US" altLang="en-US" sz="2800" dirty="0"/>
              <a:t>Requires that sellers disclose terms of credit/loan to facilitate consumer’s comparison of a variety of credit lines/loans.</a:t>
            </a:r>
          </a:p>
          <a:p>
            <a:pPr marL="292608" indent="-292608" algn="l" eaLnBrk="1" hangingPunct="1">
              <a:lnSpc>
                <a:spcPct val="80000"/>
              </a:lnSpc>
              <a:spcBef>
                <a:spcPts val="1500"/>
              </a:spcBef>
              <a:buClr>
                <a:schemeClr val="tx2"/>
              </a:buClr>
              <a:buFontTx/>
              <a:buChar char="•"/>
            </a:pPr>
            <a:r>
              <a:rPr lang="en-US" altLang="en-US" sz="2800" b="1" dirty="0"/>
              <a:t>Fair Credit Reporting Act: </a:t>
            </a:r>
            <a:r>
              <a:rPr lang="en-US" altLang="en-US" sz="2800" dirty="0"/>
              <a:t>Ensures accurate credit reporting.</a:t>
            </a:r>
          </a:p>
          <a:p>
            <a:pPr marL="292608" indent="-292608" algn="l" eaLnBrk="1" hangingPunct="1">
              <a:lnSpc>
                <a:spcPct val="80000"/>
              </a:lnSpc>
              <a:spcBef>
                <a:spcPts val="1500"/>
              </a:spcBef>
              <a:buClr>
                <a:schemeClr val="tx2"/>
              </a:buClr>
              <a:buFontTx/>
              <a:buChar char="•"/>
            </a:pPr>
            <a:r>
              <a:rPr lang="en-US" altLang="en-US" sz="2800" b="1" dirty="0"/>
              <a:t>Fair Debt Collection Practices Act: </a:t>
            </a:r>
            <a:r>
              <a:rPr lang="en-US" altLang="en-US" sz="2800" dirty="0"/>
              <a:t>Regulates actions of debt collectors that regularly attempt to collect debts on behalf of others.</a:t>
            </a:r>
          </a:p>
        </p:txBody>
      </p:sp>
      <p:sp>
        <p:nvSpPr>
          <p:cNvPr id="31748" name="Slide Number Placeholder 3">
            <a:extLst>
              <a:ext uri="{FF2B5EF4-FFF2-40B4-BE49-F238E27FC236}">
                <a16:creationId xmlns:a16="http://schemas.microsoft.com/office/drawing/2014/main" xmlns="" id="{83886186-1807-4C63-8EF5-6131374BF21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9D32862-F6B8-4C58-B0E1-48C92E042D13}" type="slidenum">
              <a:rPr lang="en-US" altLang="en-US" sz="1400" smtClean="0">
                <a:latin typeface="+mn-lt"/>
              </a:rPr>
              <a:pPr>
                <a:spcBef>
                  <a:spcPct val="0"/>
                </a:spcBef>
                <a:buFontTx/>
                <a:buNone/>
              </a:pPr>
              <a:t>15</a:t>
            </a:fld>
            <a:endParaRPr lang="en-US" altLang="en-US" sz="140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0009D96D-A378-4D4A-93DB-CD6225BDAA3D}"/>
              </a:ext>
            </a:extLst>
          </p:cNvPr>
          <p:cNvSpPr>
            <a:spLocks noGrp="1" noChangeArrowheads="1"/>
          </p:cNvSpPr>
          <p:nvPr>
            <p:ph type="title"/>
          </p:nvPr>
        </p:nvSpPr>
        <p:spPr/>
        <p:txBody>
          <a:bodyPr/>
          <a:lstStyle/>
          <a:p>
            <a:pPr eaLnBrk="1" hangingPunct="1"/>
            <a:r>
              <a:rPr lang="en-US" altLang="en-US" sz="3600" dirty="0">
                <a:latin typeface="+mn-lt"/>
              </a:rPr>
              <a:t>Credit Protection Legislation </a:t>
            </a:r>
            <a:r>
              <a:rPr lang="en-US" altLang="en-US" sz="2400" dirty="0">
                <a:latin typeface="+mn-lt"/>
              </a:rPr>
              <a:t>2</a:t>
            </a:r>
          </a:p>
        </p:txBody>
      </p:sp>
      <p:sp>
        <p:nvSpPr>
          <p:cNvPr id="33795" name="Content Placeholder 3">
            <a:extLst>
              <a:ext uri="{FF2B5EF4-FFF2-40B4-BE49-F238E27FC236}">
                <a16:creationId xmlns:a16="http://schemas.microsoft.com/office/drawing/2014/main" xmlns="" id="{BF62E2DC-12E9-4895-BBAA-4478993011D6}"/>
              </a:ext>
            </a:extLst>
          </p:cNvPr>
          <p:cNvSpPr>
            <a:spLocks noGrp="1" noChangeArrowheads="1"/>
          </p:cNvSpPr>
          <p:nvPr>
            <p:ph idx="1"/>
          </p:nvPr>
        </p:nvSpPr>
        <p:spPr/>
        <p:txBody>
          <a:bodyPr/>
          <a:lstStyle/>
          <a:p>
            <a:pPr indent="-342900" algn="l" eaLnBrk="1" hangingPunct="1">
              <a:lnSpc>
                <a:spcPct val="80000"/>
              </a:lnSpc>
              <a:buClr>
                <a:schemeClr val="tx2"/>
              </a:buClr>
              <a:buFontTx/>
              <a:buChar char="•"/>
            </a:pPr>
            <a:r>
              <a:rPr lang="en-US" altLang="en-US" sz="2800" b="1" dirty="0"/>
              <a:t>Credit Card Fraud Act: </a:t>
            </a:r>
            <a:r>
              <a:rPr lang="en-US" altLang="en-US" sz="2800" dirty="0"/>
              <a:t>Closes “loopholes” in federal laws to further punish people who commit credit card fraud.</a:t>
            </a:r>
          </a:p>
          <a:p>
            <a:pPr indent="-342900" algn="l" eaLnBrk="1" hangingPunct="1">
              <a:lnSpc>
                <a:spcPct val="80000"/>
              </a:lnSpc>
              <a:buClr>
                <a:schemeClr val="tx2"/>
              </a:buClr>
              <a:buFontTx/>
              <a:buChar char="•"/>
            </a:pPr>
            <a:r>
              <a:rPr lang="en-US" altLang="en-US" sz="2800" b="1" dirty="0"/>
              <a:t>Fair Credit Billing Act: </a:t>
            </a:r>
            <a:r>
              <a:rPr lang="en-US" altLang="en-US" sz="2800" dirty="0"/>
              <a:t>Seeks to remedy problems and abuses associated with billing errors.</a:t>
            </a:r>
          </a:p>
          <a:p>
            <a:pPr indent="-342900" algn="l" eaLnBrk="1" hangingPunct="1">
              <a:lnSpc>
                <a:spcPct val="80000"/>
              </a:lnSpc>
              <a:buClr>
                <a:schemeClr val="tx2"/>
              </a:buClr>
              <a:buFontTx/>
              <a:buChar char="•"/>
            </a:pPr>
            <a:r>
              <a:rPr lang="en-US" altLang="en-US" sz="2800" b="1" dirty="0"/>
              <a:t>Fair and Accurate Credit Transactions Act: </a:t>
            </a:r>
            <a:r>
              <a:rPr lang="en-US" altLang="en-US" sz="2800" dirty="0"/>
              <a:t>Takes affirmative actions to control and prosecute identity theft.</a:t>
            </a:r>
          </a:p>
        </p:txBody>
      </p:sp>
      <p:sp>
        <p:nvSpPr>
          <p:cNvPr id="33796" name="Slide Number Placeholder 3">
            <a:extLst>
              <a:ext uri="{FF2B5EF4-FFF2-40B4-BE49-F238E27FC236}">
                <a16:creationId xmlns:a16="http://schemas.microsoft.com/office/drawing/2014/main" xmlns="" id="{3BF32B1F-FB7F-4CAF-A3A3-BDE43D6B0E7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00552A6-CDD5-432D-9986-2C4193BDF506}" type="slidenum">
              <a:rPr lang="en-US" altLang="en-US" sz="1400" smtClean="0">
                <a:latin typeface="+mn-lt"/>
              </a:rPr>
              <a:pPr>
                <a:spcBef>
                  <a:spcPct val="0"/>
                </a:spcBef>
                <a:buFontTx/>
                <a:buNone/>
              </a:pPr>
              <a:t>16</a:t>
            </a:fld>
            <a:endParaRPr lang="en-US" altLang="en-US" sz="140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0DD44F83-2DCA-4825-8F80-D43EACD0830E}"/>
              </a:ext>
            </a:extLst>
          </p:cNvPr>
          <p:cNvSpPr>
            <a:spLocks noGrp="1" noChangeArrowheads="1"/>
          </p:cNvSpPr>
          <p:nvPr>
            <p:ph type="title"/>
          </p:nvPr>
        </p:nvSpPr>
        <p:spPr/>
        <p:txBody>
          <a:bodyPr/>
          <a:lstStyle/>
          <a:p>
            <a:pPr eaLnBrk="1" hangingPunct="1"/>
            <a:r>
              <a:rPr lang="en-US" altLang="en-US" sz="2800" dirty="0">
                <a:latin typeface="+mn-lt"/>
              </a:rPr>
              <a:t>Collection Practices Expressly Prohibited by the F</a:t>
            </a:r>
            <a:r>
              <a:rPr lang="en-US" altLang="en-US" sz="100" dirty="0">
                <a:latin typeface="+mn-lt"/>
              </a:rPr>
              <a:t> </a:t>
            </a:r>
            <a:r>
              <a:rPr lang="en-US" altLang="en-US" sz="2800" dirty="0">
                <a:latin typeface="+mn-lt"/>
              </a:rPr>
              <a:t>D</a:t>
            </a:r>
            <a:r>
              <a:rPr lang="en-US" altLang="en-US" sz="100" dirty="0">
                <a:latin typeface="+mn-lt"/>
              </a:rPr>
              <a:t> </a:t>
            </a:r>
            <a:r>
              <a:rPr lang="en-US" altLang="en-US" sz="2800" dirty="0">
                <a:latin typeface="+mn-lt"/>
              </a:rPr>
              <a:t>C</a:t>
            </a:r>
            <a:r>
              <a:rPr lang="en-US" altLang="en-US" sz="100" dirty="0">
                <a:latin typeface="+mn-lt"/>
              </a:rPr>
              <a:t> </a:t>
            </a:r>
            <a:r>
              <a:rPr lang="en-US" altLang="en-US" sz="2800" dirty="0">
                <a:latin typeface="+mn-lt"/>
              </a:rPr>
              <a:t>P</a:t>
            </a:r>
            <a:r>
              <a:rPr lang="en-US" altLang="en-US" sz="100" dirty="0">
                <a:latin typeface="+mn-lt"/>
              </a:rPr>
              <a:t> </a:t>
            </a:r>
            <a:r>
              <a:rPr lang="en-US" altLang="en-US" sz="2800" dirty="0">
                <a:latin typeface="+mn-lt"/>
              </a:rPr>
              <a:t>A</a:t>
            </a:r>
          </a:p>
        </p:txBody>
      </p:sp>
      <p:sp>
        <p:nvSpPr>
          <p:cNvPr id="35843" name="Content Placeholder 3">
            <a:extLst>
              <a:ext uri="{FF2B5EF4-FFF2-40B4-BE49-F238E27FC236}">
                <a16:creationId xmlns:a16="http://schemas.microsoft.com/office/drawing/2014/main" xmlns="" id="{C3317363-7F41-45CC-AEF8-44904786C4FA}"/>
              </a:ext>
            </a:extLst>
          </p:cNvPr>
          <p:cNvSpPr>
            <a:spLocks noGrp="1" noChangeArrowheads="1"/>
          </p:cNvSpPr>
          <p:nvPr>
            <p:ph idx="1"/>
          </p:nvPr>
        </p:nvSpPr>
        <p:spPr>
          <a:xfrm>
            <a:off x="457200" y="1524000"/>
            <a:ext cx="7620000" cy="4419600"/>
          </a:xfrm>
        </p:spPr>
        <p:txBody>
          <a:bodyPr>
            <a:normAutofit/>
          </a:bodyPr>
          <a:lstStyle/>
          <a:p>
            <a:pPr marL="292608" indent="-292608">
              <a:lnSpc>
                <a:spcPct val="80000"/>
              </a:lnSpc>
              <a:spcBef>
                <a:spcPts val="1500"/>
              </a:spcBef>
              <a:buClr>
                <a:schemeClr val="tx2"/>
              </a:buClr>
            </a:pPr>
            <a:r>
              <a:rPr lang="en-US" altLang="en-US" sz="2400" dirty="0"/>
              <a:t>Contacting debtor at work (if debtor’s employer objects).</a:t>
            </a:r>
          </a:p>
          <a:p>
            <a:pPr marL="292608" indent="-292608">
              <a:lnSpc>
                <a:spcPct val="80000"/>
              </a:lnSpc>
              <a:spcBef>
                <a:spcPts val="1500"/>
              </a:spcBef>
              <a:buClr>
                <a:schemeClr val="tx2"/>
              </a:buClr>
            </a:pPr>
            <a:r>
              <a:rPr lang="en-US" altLang="en-US" sz="2400" dirty="0"/>
              <a:t>Contacting debtor who has notified collection agency that he/she wants no contact with agency.</a:t>
            </a:r>
          </a:p>
          <a:p>
            <a:pPr marL="292608" indent="-292608">
              <a:lnSpc>
                <a:spcPct val="80000"/>
              </a:lnSpc>
              <a:spcBef>
                <a:spcPts val="1500"/>
              </a:spcBef>
              <a:buClr>
                <a:schemeClr val="tx2"/>
              </a:buClr>
            </a:pPr>
            <a:r>
              <a:rPr lang="en-US" altLang="en-US" sz="2400" dirty="0"/>
              <a:t>Contacting debtor before 8 a.m. or after 9 p.m.</a:t>
            </a:r>
          </a:p>
          <a:p>
            <a:pPr marL="292608" indent="-292608">
              <a:lnSpc>
                <a:spcPct val="80000"/>
              </a:lnSpc>
              <a:spcBef>
                <a:spcPts val="1500"/>
              </a:spcBef>
              <a:buClr>
                <a:schemeClr val="tx2"/>
              </a:buClr>
            </a:pPr>
            <a:r>
              <a:rPr lang="en-US" altLang="en-US" sz="2400" dirty="0"/>
              <a:t>Contacting third parties about the debt (Exceptions:  contacting debtor’s parents, spouse, or financial adviser).</a:t>
            </a:r>
          </a:p>
          <a:p>
            <a:pPr marL="292608" indent="-292608">
              <a:lnSpc>
                <a:spcPct val="80000"/>
              </a:lnSpc>
              <a:spcBef>
                <a:spcPts val="1500"/>
              </a:spcBef>
              <a:buClr>
                <a:schemeClr val="tx2"/>
              </a:buClr>
            </a:pPr>
            <a:r>
              <a:rPr lang="en-US" altLang="en-US" sz="2400" dirty="0"/>
              <a:t>Using obscene/threatening language when communicating with debtor.</a:t>
            </a:r>
          </a:p>
          <a:p>
            <a:pPr marL="292608" indent="-292608">
              <a:lnSpc>
                <a:spcPct val="80000"/>
              </a:lnSpc>
              <a:spcBef>
                <a:spcPts val="1500"/>
              </a:spcBef>
              <a:buClr>
                <a:schemeClr val="tx2"/>
              </a:buClr>
            </a:pPr>
            <a:r>
              <a:rPr lang="en-US" altLang="en-US" sz="2400" dirty="0"/>
              <a:t>Misrepresenting collection agency as a lawyer/police officer.</a:t>
            </a:r>
          </a:p>
        </p:txBody>
      </p:sp>
      <p:sp>
        <p:nvSpPr>
          <p:cNvPr id="35844" name="Slide Number Placeholder 3">
            <a:extLst>
              <a:ext uri="{FF2B5EF4-FFF2-40B4-BE49-F238E27FC236}">
                <a16:creationId xmlns:a16="http://schemas.microsoft.com/office/drawing/2014/main" xmlns="" id="{8D23AF82-328B-4A79-AE78-9780735EF89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EF9F069-210B-44BD-AFA5-F3A4A8CD4079}" type="slidenum">
              <a:rPr lang="en-US" altLang="en-US" sz="1400" smtClean="0">
                <a:latin typeface="+mn-lt"/>
              </a:rPr>
              <a:pPr>
                <a:spcBef>
                  <a:spcPct val="0"/>
                </a:spcBef>
                <a:buFontTx/>
                <a:buNone/>
              </a:pPr>
              <a:t>17</a:t>
            </a:fld>
            <a:endParaRPr lang="en-US" altLang="en-US" sz="140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95EA2464-8BFE-4EB1-8825-93AC177FFB88}"/>
              </a:ext>
            </a:extLst>
          </p:cNvPr>
          <p:cNvSpPr>
            <a:spLocks noGrp="1" noChangeArrowheads="1"/>
          </p:cNvSpPr>
          <p:nvPr>
            <p:ph type="title"/>
          </p:nvPr>
        </p:nvSpPr>
        <p:spPr/>
        <p:txBody>
          <a:bodyPr/>
          <a:lstStyle/>
          <a:p>
            <a:pPr eaLnBrk="1" hangingPunct="1"/>
            <a:r>
              <a:rPr lang="en-US" altLang="en-US" sz="3600" dirty="0">
                <a:latin typeface="+mn-lt"/>
              </a:rPr>
              <a:t>Consumer Health and Safety</a:t>
            </a:r>
          </a:p>
        </p:txBody>
      </p:sp>
      <p:sp>
        <p:nvSpPr>
          <p:cNvPr id="37891" name="Content Placeholder 3">
            <a:extLst>
              <a:ext uri="{FF2B5EF4-FFF2-40B4-BE49-F238E27FC236}">
                <a16:creationId xmlns:a16="http://schemas.microsoft.com/office/drawing/2014/main" xmlns="" id="{61A52A7B-DBE6-4B2B-B51F-89665C9D66E3}"/>
              </a:ext>
            </a:extLst>
          </p:cNvPr>
          <p:cNvSpPr>
            <a:spLocks noGrp="1" noChangeArrowheads="1"/>
          </p:cNvSpPr>
          <p:nvPr>
            <p:ph idx="1"/>
          </p:nvPr>
        </p:nvSpPr>
        <p:spPr/>
        <p:txBody>
          <a:bodyPr>
            <a:normAutofit/>
          </a:bodyPr>
          <a:lstStyle/>
          <a:p>
            <a:pPr marL="291600" indent="-291600" algn="l" eaLnBrk="1" hangingPunct="1">
              <a:buClr>
                <a:schemeClr val="tx2"/>
              </a:buClr>
              <a:buFontTx/>
              <a:buChar char="•"/>
            </a:pPr>
            <a:r>
              <a:rPr lang="en-US" altLang="en-US" sz="2400" b="1" dirty="0"/>
              <a:t>Federal Food, Drug, and Cosmetic Act: </a:t>
            </a:r>
            <a:r>
              <a:rPr lang="en-US" altLang="en-US" sz="2400" dirty="0"/>
              <a:t>Protects consumers against misbranded or adulterated food, drugs, medical devices, or cosmetics.</a:t>
            </a:r>
          </a:p>
          <a:p>
            <a:pPr marL="291600" indent="-291600" algn="l" eaLnBrk="1" hangingPunct="1">
              <a:buClr>
                <a:schemeClr val="tx2"/>
              </a:buClr>
              <a:buFontTx/>
              <a:buChar char="•"/>
            </a:pPr>
            <a:r>
              <a:rPr lang="en-US" altLang="en-US" sz="2400" b="1" dirty="0"/>
              <a:t>Consumer Product Safety Act: </a:t>
            </a:r>
            <a:r>
              <a:rPr lang="en-US" altLang="en-US" sz="2400" dirty="0"/>
              <a:t>Created the Consumer Product Safety Commission (C</a:t>
            </a:r>
            <a:r>
              <a:rPr lang="en-US" altLang="en-US" sz="100" dirty="0"/>
              <a:t> </a:t>
            </a:r>
            <a:r>
              <a:rPr lang="en-US" altLang="en-US" sz="2400" dirty="0"/>
              <a:t>P</a:t>
            </a:r>
            <a:r>
              <a:rPr lang="en-US" altLang="en-US" sz="100" dirty="0"/>
              <a:t> </a:t>
            </a:r>
            <a:r>
              <a:rPr lang="en-US" altLang="en-US" sz="2400" dirty="0"/>
              <a:t>S</a:t>
            </a:r>
            <a:r>
              <a:rPr lang="en-US" altLang="en-US" sz="100" dirty="0"/>
              <a:t> </a:t>
            </a:r>
            <a:r>
              <a:rPr lang="en-US" altLang="en-US" sz="2400" dirty="0"/>
              <a:t>C) to “protect the public against unreasonable risks of injuries and deaths associated with consumer products.”</a:t>
            </a:r>
          </a:p>
        </p:txBody>
      </p:sp>
      <p:sp>
        <p:nvSpPr>
          <p:cNvPr id="37892" name="Slide Number Placeholder 3">
            <a:extLst>
              <a:ext uri="{FF2B5EF4-FFF2-40B4-BE49-F238E27FC236}">
                <a16:creationId xmlns:a16="http://schemas.microsoft.com/office/drawing/2014/main" xmlns="" id="{47B6BE7B-F35F-4718-88A5-5E9EAF8DB45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C1ABC2A-5525-4501-9F87-78787C60F1BC}" type="slidenum">
              <a:rPr lang="en-US" altLang="en-US" sz="1400" smtClean="0">
                <a:latin typeface="+mn-lt"/>
              </a:rPr>
              <a:pPr>
                <a:spcBef>
                  <a:spcPct val="0"/>
                </a:spcBef>
                <a:buFontTx/>
                <a:buNone/>
              </a:pPr>
              <a:t>18</a:t>
            </a:fld>
            <a:endParaRPr lang="en-US" altLang="en-US" sz="140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xmlns="" id="{F9C7A673-D067-42C1-9657-C708A7DA8967}"/>
              </a:ext>
            </a:extLst>
          </p:cNvPr>
          <p:cNvSpPr>
            <a:spLocks noGrp="1" noChangeArrowheads="1"/>
          </p:cNvSpPr>
          <p:nvPr>
            <p:ph type="title"/>
          </p:nvPr>
        </p:nvSpPr>
        <p:spPr/>
        <p:txBody>
          <a:bodyPr/>
          <a:lstStyle/>
          <a:p>
            <a:r>
              <a:rPr lang="en-US" altLang="en-US" sz="3200" dirty="0">
                <a:latin typeface="+mn-lt"/>
              </a:rPr>
              <a:t>Question for Discussion</a:t>
            </a:r>
          </a:p>
        </p:txBody>
      </p:sp>
      <p:sp>
        <p:nvSpPr>
          <p:cNvPr id="39939" name="Content Placeholder 2">
            <a:extLst>
              <a:ext uri="{FF2B5EF4-FFF2-40B4-BE49-F238E27FC236}">
                <a16:creationId xmlns:a16="http://schemas.microsoft.com/office/drawing/2014/main" xmlns="" id="{C7A16844-5BEE-488F-9187-26BBAFDF6C3F}"/>
              </a:ext>
            </a:extLst>
          </p:cNvPr>
          <p:cNvSpPr>
            <a:spLocks noGrp="1" noChangeArrowheads="1"/>
          </p:cNvSpPr>
          <p:nvPr>
            <p:ph idx="1"/>
          </p:nvPr>
        </p:nvSpPr>
        <p:spPr>
          <a:xfrm>
            <a:off x="457200" y="1371600"/>
            <a:ext cx="7620000" cy="4800600"/>
          </a:xfrm>
        </p:spPr>
        <p:txBody>
          <a:bodyPr>
            <a:normAutofit/>
          </a:bodyPr>
          <a:lstStyle/>
          <a:p>
            <a:pPr marL="292608" indent="-292608">
              <a:spcBef>
                <a:spcPts val="1500"/>
              </a:spcBef>
              <a:buClr>
                <a:schemeClr val="tx2"/>
              </a:buClr>
            </a:pPr>
            <a:r>
              <a:rPr lang="en-US" altLang="en-US" sz="2800" dirty="0"/>
              <a:t>The newest consumer protection agency is the Consumer Financial Protection Bureau (C</a:t>
            </a:r>
            <a:r>
              <a:rPr lang="en-US" altLang="en-US" sz="100" dirty="0"/>
              <a:t> </a:t>
            </a:r>
            <a:r>
              <a:rPr lang="en-US" altLang="en-US" sz="2800" dirty="0"/>
              <a:t>F</a:t>
            </a:r>
            <a:r>
              <a:rPr lang="en-US" altLang="en-US" sz="100" dirty="0"/>
              <a:t> </a:t>
            </a:r>
            <a:r>
              <a:rPr lang="en-US" altLang="en-US" sz="2800" dirty="0"/>
              <a:t>P</a:t>
            </a:r>
            <a:r>
              <a:rPr lang="en-US" altLang="en-US" sz="100" dirty="0"/>
              <a:t> </a:t>
            </a:r>
            <a:r>
              <a:rPr lang="en-US" altLang="en-US" sz="2800" dirty="0"/>
              <a:t>B).</a:t>
            </a:r>
          </a:p>
          <a:p>
            <a:pPr marL="292608" indent="-292608">
              <a:spcBef>
                <a:spcPts val="1500"/>
              </a:spcBef>
              <a:buClr>
                <a:schemeClr val="tx2"/>
              </a:buClr>
            </a:pPr>
            <a:r>
              <a:rPr lang="en-US" altLang="en-US" sz="2800" dirty="0"/>
              <a:t>It was created during the Obama administration and was to represent consumers and to assure fair treatment of them by financial institutions in the wake of the financial crisis early in the 21</a:t>
            </a:r>
            <a:r>
              <a:rPr lang="en-US" altLang="en-US" sz="2800" baseline="30000" dirty="0"/>
              <a:t>st</a:t>
            </a:r>
            <a:r>
              <a:rPr lang="en-US" altLang="en-US" sz="2800" dirty="0"/>
              <a:t> century.</a:t>
            </a:r>
          </a:p>
          <a:p>
            <a:pPr marL="292608" indent="-292608">
              <a:spcBef>
                <a:spcPts val="1500"/>
              </a:spcBef>
              <a:buClr>
                <a:schemeClr val="tx2"/>
              </a:buClr>
            </a:pPr>
            <a:r>
              <a:rPr lang="en-US" altLang="en-US" sz="2800" dirty="0"/>
              <a:t>Why has this agency been such a source of controversy? Find recent news articles on it to discuss.</a:t>
            </a:r>
          </a:p>
        </p:txBody>
      </p:sp>
      <p:sp>
        <p:nvSpPr>
          <p:cNvPr id="39940" name="Slide Number Placeholder 3">
            <a:extLst>
              <a:ext uri="{FF2B5EF4-FFF2-40B4-BE49-F238E27FC236}">
                <a16:creationId xmlns:a16="http://schemas.microsoft.com/office/drawing/2014/main" xmlns="" id="{E76842B7-AE4E-4AA3-B9CE-D26E455DE5E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5371003-B185-407A-94B7-011DFB0B9556}" type="slidenum">
              <a:rPr lang="en-US" altLang="en-US" sz="1400" smtClean="0">
                <a:latin typeface="+mn-lt"/>
              </a:rPr>
              <a:pPr>
                <a:spcBef>
                  <a:spcPct val="0"/>
                </a:spcBef>
                <a:buFontTx/>
                <a:buNone/>
              </a:pPr>
              <a:t>19</a:t>
            </a:fld>
            <a:endParaRPr lang="en-US" altLang="en-US" sz="140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a:extLst>
              <a:ext uri="{FF2B5EF4-FFF2-40B4-BE49-F238E27FC236}">
                <a16:creationId xmlns:a16="http://schemas.microsoft.com/office/drawing/2014/main" xmlns="" id="{7A631BB6-B2E6-4C29-BC14-492714F7592F}"/>
              </a:ext>
            </a:extLst>
          </p:cNvPr>
          <p:cNvSpPr>
            <a:spLocks noGrp="1" noChangeArrowheads="1"/>
          </p:cNvSpPr>
          <p:nvPr>
            <p:ph type="title"/>
          </p:nvPr>
        </p:nvSpPr>
        <p:spPr/>
        <p:txBody>
          <a:bodyPr/>
          <a:lstStyle/>
          <a:p>
            <a:pPr eaLnBrk="1" hangingPunct="1"/>
            <a:r>
              <a:rPr lang="en-US" altLang="en-US" dirty="0">
                <a:latin typeface="+mn-lt"/>
              </a:rPr>
              <a:t>Consumer Law</a:t>
            </a:r>
          </a:p>
        </p:txBody>
      </p:sp>
      <p:sp>
        <p:nvSpPr>
          <p:cNvPr id="5123" name="Content Placeholder 3">
            <a:extLst>
              <a:ext uri="{FF2B5EF4-FFF2-40B4-BE49-F238E27FC236}">
                <a16:creationId xmlns:a16="http://schemas.microsoft.com/office/drawing/2014/main" xmlns="" id="{FB9770C1-3BB8-49A8-A99C-DBFD7330A18B}"/>
              </a:ext>
            </a:extLst>
          </p:cNvPr>
          <p:cNvSpPr>
            <a:spLocks noGrp="1" noChangeArrowheads="1"/>
          </p:cNvSpPr>
          <p:nvPr>
            <p:ph idx="1"/>
          </p:nvPr>
        </p:nvSpPr>
        <p:spPr/>
        <p:txBody>
          <a:bodyPr/>
          <a:lstStyle/>
          <a:p>
            <a:pPr marL="291600" indent="-291600" algn="l" eaLnBrk="1" hangingPunct="1">
              <a:spcBef>
                <a:spcPts val="1000"/>
              </a:spcBef>
              <a:buClr>
                <a:schemeClr val="tx2"/>
              </a:buClr>
            </a:pPr>
            <a:r>
              <a:rPr lang="en-US" altLang="en-US" sz="2800" dirty="0"/>
              <a:t>A statute or administrative rule serving to protect consumer interests.</a:t>
            </a:r>
          </a:p>
        </p:txBody>
      </p:sp>
      <p:sp>
        <p:nvSpPr>
          <p:cNvPr id="5124" name="Slide Number Placeholder 3">
            <a:extLst>
              <a:ext uri="{FF2B5EF4-FFF2-40B4-BE49-F238E27FC236}">
                <a16:creationId xmlns:a16="http://schemas.microsoft.com/office/drawing/2014/main" xmlns="" id="{F6626436-4F20-40DA-B5E0-03B9166B385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1D363E3-1C38-49F3-8B48-E850CBCDAA19}" type="slidenum">
              <a:rPr lang="en-US" altLang="en-US" sz="1400" smtClean="0">
                <a:latin typeface="+mn-lt"/>
              </a:rPr>
              <a:pPr>
                <a:spcBef>
                  <a:spcPct val="0"/>
                </a:spcBef>
                <a:buFontTx/>
                <a:buNone/>
              </a:pPr>
              <a:t>2</a:t>
            </a:fld>
            <a:endParaRPr lang="en-US" altLang="en-US" sz="140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42AC51C-3CE5-4092-8B86-8CE9635BB363}"/>
              </a:ext>
            </a:extLst>
          </p:cNvPr>
          <p:cNvSpPr>
            <a:spLocks noGrp="1" noChangeArrowheads="1"/>
          </p:cNvSpPr>
          <p:nvPr>
            <p:ph type="title"/>
          </p:nvPr>
        </p:nvSpPr>
        <p:spPr/>
        <p:txBody>
          <a:bodyPr/>
          <a:lstStyle/>
          <a:p>
            <a:pPr eaLnBrk="1" hangingPunct="1"/>
            <a:r>
              <a:rPr lang="en-US" altLang="en-US" sz="3600" dirty="0">
                <a:latin typeface="+mn-lt"/>
              </a:rPr>
              <a:t>Federal Trade Commission (F</a:t>
            </a:r>
            <a:r>
              <a:rPr lang="en-US" altLang="en-US" sz="100" dirty="0">
                <a:latin typeface="+mn-lt"/>
              </a:rPr>
              <a:t> </a:t>
            </a:r>
            <a:r>
              <a:rPr lang="en-US" altLang="en-US" sz="3600" dirty="0">
                <a:latin typeface="+mn-lt"/>
              </a:rPr>
              <a:t>T</a:t>
            </a:r>
            <a:r>
              <a:rPr lang="en-US" altLang="en-US" sz="100" dirty="0">
                <a:latin typeface="+mn-lt"/>
              </a:rPr>
              <a:t> </a:t>
            </a:r>
            <a:r>
              <a:rPr lang="en-US" altLang="en-US" sz="3600" dirty="0">
                <a:latin typeface="+mn-lt"/>
              </a:rPr>
              <a:t>C)</a:t>
            </a:r>
          </a:p>
        </p:txBody>
      </p:sp>
      <p:sp>
        <p:nvSpPr>
          <p:cNvPr id="7171" name="Content Placeholder 3">
            <a:extLst>
              <a:ext uri="{FF2B5EF4-FFF2-40B4-BE49-F238E27FC236}">
                <a16:creationId xmlns:a16="http://schemas.microsoft.com/office/drawing/2014/main" xmlns="" id="{31FEE552-1D97-45AB-A484-A02955645AB0}"/>
              </a:ext>
            </a:extLst>
          </p:cNvPr>
          <p:cNvSpPr>
            <a:spLocks noGrp="1" noChangeArrowheads="1"/>
          </p:cNvSpPr>
          <p:nvPr>
            <p:ph idx="1"/>
          </p:nvPr>
        </p:nvSpPr>
        <p:spPr/>
        <p:txBody>
          <a:bodyPr>
            <a:normAutofit/>
          </a:bodyPr>
          <a:lstStyle/>
          <a:p>
            <a:pPr marL="0" indent="0" algn="l" eaLnBrk="1" hangingPunct="1">
              <a:lnSpc>
                <a:spcPct val="80000"/>
              </a:lnSpc>
              <a:spcBef>
                <a:spcPts val="1500"/>
              </a:spcBef>
              <a:buClr>
                <a:schemeClr val="tx2"/>
              </a:buClr>
              <a:buNone/>
            </a:pPr>
            <a:r>
              <a:rPr lang="en-US" altLang="en-US" sz="2400" dirty="0"/>
              <a:t>Created by Congress through Federal Trade Commission Act (F</a:t>
            </a:r>
            <a:r>
              <a:rPr lang="en-US" altLang="en-US" sz="100" dirty="0"/>
              <a:t> </a:t>
            </a:r>
            <a:r>
              <a:rPr lang="en-US" altLang="en-US" sz="2400" dirty="0"/>
              <a:t>T</a:t>
            </a:r>
            <a:r>
              <a:rPr lang="en-US" altLang="en-US" sz="100" dirty="0"/>
              <a:t> </a:t>
            </a:r>
            <a:r>
              <a:rPr lang="en-US" altLang="en-US" sz="2400" dirty="0"/>
              <a:t>C</a:t>
            </a:r>
            <a:r>
              <a:rPr lang="en-US" altLang="en-US" sz="100" dirty="0"/>
              <a:t> </a:t>
            </a:r>
            <a:r>
              <a:rPr lang="en-US" altLang="en-US" sz="2400" dirty="0"/>
              <a:t>A) of 1914.</a:t>
            </a:r>
          </a:p>
          <a:p>
            <a:pPr marL="0" indent="0" algn="l" eaLnBrk="1" hangingPunct="1">
              <a:lnSpc>
                <a:spcPct val="80000"/>
              </a:lnSpc>
              <a:spcBef>
                <a:spcPts val="1500"/>
              </a:spcBef>
              <a:buClr>
                <a:schemeClr val="tx2"/>
              </a:buClr>
              <a:buNone/>
            </a:pPr>
            <a:r>
              <a:rPr lang="en-US" altLang="en-US" sz="2400" dirty="0"/>
              <a:t>Purpose of F</a:t>
            </a:r>
            <a:r>
              <a:rPr lang="en-US" altLang="en-US" sz="100" dirty="0"/>
              <a:t> </a:t>
            </a:r>
            <a:r>
              <a:rPr lang="en-US" altLang="en-US" sz="2400" dirty="0"/>
              <a:t>T</a:t>
            </a:r>
            <a:r>
              <a:rPr lang="en-US" altLang="en-US" sz="100" dirty="0"/>
              <a:t> </a:t>
            </a:r>
            <a:r>
              <a:rPr lang="en-US" altLang="en-US" sz="2400" dirty="0"/>
              <a:t>C</a:t>
            </a:r>
            <a:r>
              <a:rPr lang="en-US" altLang="en-US" sz="100" dirty="0"/>
              <a:t> </a:t>
            </a:r>
            <a:r>
              <a:rPr lang="en-US" altLang="en-US" sz="2400" dirty="0" smtClean="0"/>
              <a:t>A</a:t>
            </a:r>
            <a:r>
              <a:rPr lang="en-US" altLang="en-US" sz="2400" dirty="0"/>
              <a:t>: Prevent fraud, deception, and unfair business practices.</a:t>
            </a:r>
          </a:p>
          <a:p>
            <a:pPr marL="0" indent="0" algn="l" eaLnBrk="1" hangingPunct="1">
              <a:lnSpc>
                <a:spcPct val="80000"/>
              </a:lnSpc>
              <a:spcBef>
                <a:spcPts val="1500"/>
              </a:spcBef>
              <a:buClr>
                <a:schemeClr val="tx2"/>
              </a:buClr>
              <a:buNone/>
            </a:pPr>
            <a:r>
              <a:rPr lang="en-US" altLang="en-US" sz="2400" dirty="0"/>
              <a:t>Purpose of F</a:t>
            </a:r>
            <a:r>
              <a:rPr lang="en-US" altLang="en-US" sz="100" dirty="0"/>
              <a:t> </a:t>
            </a:r>
            <a:r>
              <a:rPr lang="en-US" altLang="en-US" sz="2400" dirty="0"/>
              <a:t>T</a:t>
            </a:r>
            <a:r>
              <a:rPr lang="en-US" altLang="en-US" sz="100" dirty="0"/>
              <a:t> </a:t>
            </a:r>
            <a:r>
              <a:rPr lang="en-US" altLang="en-US" sz="2400" dirty="0"/>
              <a:t>C: Enforce provisions of F</a:t>
            </a:r>
            <a:r>
              <a:rPr lang="en-US" altLang="en-US" sz="100" dirty="0"/>
              <a:t> </a:t>
            </a:r>
            <a:r>
              <a:rPr lang="en-US" altLang="en-US" sz="2400" dirty="0"/>
              <a:t>T</a:t>
            </a:r>
            <a:r>
              <a:rPr lang="en-US" altLang="en-US" sz="100" dirty="0"/>
              <a:t> </a:t>
            </a:r>
            <a:r>
              <a:rPr lang="en-US" altLang="en-US" sz="2400" dirty="0" smtClean="0"/>
              <a:t>C</a:t>
            </a:r>
            <a:r>
              <a:rPr lang="en-US" altLang="en-US" sz="100" dirty="0" smtClean="0"/>
              <a:t> </a:t>
            </a:r>
            <a:r>
              <a:rPr lang="en-US" altLang="en-US" sz="2400" dirty="0"/>
              <a:t>A.</a:t>
            </a:r>
          </a:p>
          <a:p>
            <a:pPr marL="0" indent="0" algn="l" eaLnBrk="1" hangingPunct="1">
              <a:lnSpc>
                <a:spcPct val="80000"/>
              </a:lnSpc>
              <a:spcBef>
                <a:spcPts val="1500"/>
              </a:spcBef>
              <a:buClr>
                <a:schemeClr val="tx2"/>
              </a:buClr>
              <a:buNone/>
            </a:pPr>
            <a:r>
              <a:rPr lang="en-US" altLang="en-US" sz="2400" dirty="0"/>
              <a:t>F</a:t>
            </a:r>
            <a:r>
              <a:rPr lang="en-US" altLang="en-US" sz="100" dirty="0"/>
              <a:t> </a:t>
            </a:r>
            <a:r>
              <a:rPr lang="en-US" altLang="en-US" sz="2400" dirty="0"/>
              <a:t>T</a:t>
            </a:r>
            <a:r>
              <a:rPr lang="en-US" altLang="en-US" sz="100" dirty="0"/>
              <a:t> </a:t>
            </a:r>
            <a:r>
              <a:rPr lang="en-US" altLang="en-US" sz="2400" dirty="0"/>
              <a:t>C methods to protect consumers:</a:t>
            </a:r>
          </a:p>
          <a:p>
            <a:pPr marL="342900" lvl="1" indent="-342900" algn="l" eaLnBrk="1" hangingPunct="1">
              <a:lnSpc>
                <a:spcPct val="80000"/>
              </a:lnSpc>
              <a:spcBef>
                <a:spcPts val="1500"/>
              </a:spcBef>
              <a:buClr>
                <a:schemeClr val="tx2"/>
              </a:buClr>
            </a:pPr>
            <a:r>
              <a:rPr lang="en-US" altLang="en-US" sz="2400" dirty="0"/>
              <a:t>Consumer Education.</a:t>
            </a:r>
          </a:p>
          <a:p>
            <a:pPr marL="342900" lvl="1" indent="-342900" algn="l" eaLnBrk="1" hangingPunct="1">
              <a:lnSpc>
                <a:spcPct val="80000"/>
              </a:lnSpc>
              <a:spcBef>
                <a:spcPts val="1500"/>
              </a:spcBef>
              <a:buClr>
                <a:schemeClr val="tx2"/>
              </a:buClr>
            </a:pPr>
            <a:r>
              <a:rPr lang="en-US" altLang="en-US" sz="2400" dirty="0"/>
              <a:t>Legal Action.</a:t>
            </a:r>
          </a:p>
        </p:txBody>
      </p:sp>
      <p:sp>
        <p:nvSpPr>
          <p:cNvPr id="7172" name="Slide Number Placeholder 3">
            <a:extLst>
              <a:ext uri="{FF2B5EF4-FFF2-40B4-BE49-F238E27FC236}">
                <a16:creationId xmlns:a16="http://schemas.microsoft.com/office/drawing/2014/main" xmlns="" id="{DE0DECD3-ABCA-4A19-A96E-186791EFB99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735EB04-B533-461D-A231-6A3F05E27048}" type="slidenum">
              <a:rPr lang="en-US" altLang="en-US" sz="1400" smtClean="0">
                <a:latin typeface="+mn-lt"/>
              </a:rPr>
              <a:pPr>
                <a:spcBef>
                  <a:spcPct val="0"/>
                </a:spcBef>
                <a:buFontTx/>
                <a:buNone/>
              </a:pPr>
              <a:t>3</a:t>
            </a:fld>
            <a:endParaRPr lang="en-US" altLang="en-US" sz="140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9325AB6F-6BC8-4DB6-951A-184533F3269F}"/>
              </a:ext>
            </a:extLst>
          </p:cNvPr>
          <p:cNvSpPr>
            <a:spLocks noGrp="1" noChangeArrowheads="1"/>
          </p:cNvSpPr>
          <p:nvPr>
            <p:ph type="title"/>
          </p:nvPr>
        </p:nvSpPr>
        <p:spPr/>
        <p:txBody>
          <a:bodyPr/>
          <a:lstStyle/>
          <a:p>
            <a:pPr eaLnBrk="1" hangingPunct="1"/>
            <a:r>
              <a:rPr lang="en-US" altLang="en-US" sz="3400" dirty="0">
                <a:latin typeface="+mn-lt"/>
              </a:rPr>
              <a:t>How the F</a:t>
            </a:r>
            <a:r>
              <a:rPr lang="en-US" altLang="en-US" sz="100" dirty="0">
                <a:latin typeface="+mn-lt"/>
              </a:rPr>
              <a:t> </a:t>
            </a:r>
            <a:r>
              <a:rPr lang="en-US" altLang="en-US" sz="3400" dirty="0" smtClean="0">
                <a:latin typeface="+mn-lt"/>
              </a:rPr>
              <a:t>T</a:t>
            </a:r>
            <a:r>
              <a:rPr lang="en-US" altLang="en-US" sz="100" dirty="0" smtClean="0">
                <a:latin typeface="+mn-lt"/>
              </a:rPr>
              <a:t> </a:t>
            </a:r>
            <a:r>
              <a:rPr lang="en-US" altLang="en-US" sz="3400" dirty="0" smtClean="0">
                <a:latin typeface="+mn-lt"/>
              </a:rPr>
              <a:t>C </a:t>
            </a:r>
            <a:r>
              <a:rPr lang="en-US" altLang="en-US" sz="3400" dirty="0">
                <a:latin typeface="+mn-lt"/>
              </a:rPr>
              <a:t>Brings an Action:</a:t>
            </a:r>
          </a:p>
        </p:txBody>
      </p:sp>
      <p:sp>
        <p:nvSpPr>
          <p:cNvPr id="9219" name="Content Placeholder 3">
            <a:extLst>
              <a:ext uri="{FF2B5EF4-FFF2-40B4-BE49-F238E27FC236}">
                <a16:creationId xmlns:a16="http://schemas.microsoft.com/office/drawing/2014/main" xmlns="" id="{33D13069-67DB-4448-B766-21B112635E9A}"/>
              </a:ext>
            </a:extLst>
          </p:cNvPr>
          <p:cNvSpPr>
            <a:spLocks noGrp="1" noChangeArrowheads="1"/>
          </p:cNvSpPr>
          <p:nvPr>
            <p:ph idx="1"/>
          </p:nvPr>
        </p:nvSpPr>
        <p:spPr/>
        <p:txBody>
          <a:bodyPr>
            <a:normAutofit/>
          </a:bodyPr>
          <a:lstStyle/>
          <a:p>
            <a:pPr marL="292608" indent="-292608" algn="l" eaLnBrk="1" hangingPunct="1">
              <a:lnSpc>
                <a:spcPct val="80000"/>
              </a:lnSpc>
              <a:spcBef>
                <a:spcPts val="1500"/>
              </a:spcBef>
              <a:buClr>
                <a:schemeClr val="tx2"/>
              </a:buClr>
              <a:buFontTx/>
              <a:buChar char="•"/>
            </a:pPr>
            <a:r>
              <a:rPr lang="en-US" altLang="en-US" sz="2000" dirty="0"/>
              <a:t>F</a:t>
            </a:r>
            <a:r>
              <a:rPr lang="en-US" altLang="en-US" sz="100" dirty="0"/>
              <a:t> </a:t>
            </a:r>
            <a:r>
              <a:rPr lang="en-US" altLang="en-US" sz="2000" dirty="0" smtClean="0"/>
              <a:t>T</a:t>
            </a:r>
            <a:r>
              <a:rPr lang="en-US" altLang="en-US" sz="100" dirty="0" smtClean="0"/>
              <a:t> </a:t>
            </a:r>
            <a:r>
              <a:rPr lang="en-US" altLang="en-US" sz="2000" dirty="0" smtClean="0"/>
              <a:t>C </a:t>
            </a:r>
            <a:r>
              <a:rPr lang="en-US" altLang="en-US" sz="2000" dirty="0"/>
              <a:t>conducts an investigation.</a:t>
            </a:r>
          </a:p>
          <a:p>
            <a:pPr marL="292608" indent="-292608" algn="l" eaLnBrk="1" hangingPunct="1">
              <a:lnSpc>
                <a:spcPct val="80000"/>
              </a:lnSpc>
              <a:spcBef>
                <a:spcPts val="1500"/>
              </a:spcBef>
              <a:buClr>
                <a:schemeClr val="tx2"/>
              </a:buClr>
              <a:buFontTx/>
              <a:buChar char="•"/>
            </a:pPr>
            <a:r>
              <a:rPr lang="en-US" altLang="en-US" sz="2000" dirty="0"/>
              <a:t>F</a:t>
            </a:r>
            <a:r>
              <a:rPr lang="en-US" altLang="en-US" sz="100" dirty="0"/>
              <a:t> </a:t>
            </a:r>
            <a:r>
              <a:rPr lang="en-US" altLang="en-US" sz="2000" dirty="0"/>
              <a:t>T</a:t>
            </a:r>
            <a:r>
              <a:rPr lang="en-US" altLang="en-US" sz="100" dirty="0"/>
              <a:t> </a:t>
            </a:r>
            <a:r>
              <a:rPr lang="en-US" altLang="en-US" sz="2000" dirty="0"/>
              <a:t>C sends a complaint to the violator.</a:t>
            </a:r>
          </a:p>
          <a:p>
            <a:pPr marL="292608" indent="-292608" algn="l" eaLnBrk="1" hangingPunct="1">
              <a:lnSpc>
                <a:spcPct val="80000"/>
              </a:lnSpc>
              <a:spcBef>
                <a:spcPts val="1500"/>
              </a:spcBef>
              <a:buClr>
                <a:schemeClr val="tx2"/>
              </a:buClr>
              <a:buFontTx/>
              <a:buChar char="•"/>
            </a:pPr>
            <a:r>
              <a:rPr lang="en-US" altLang="en-US" sz="2000" dirty="0"/>
              <a:t>F</a:t>
            </a:r>
            <a:r>
              <a:rPr lang="en-US" altLang="en-US" sz="100" dirty="0"/>
              <a:t> </a:t>
            </a:r>
            <a:r>
              <a:rPr lang="en-US" altLang="en-US" sz="2000" dirty="0"/>
              <a:t>T</a:t>
            </a:r>
            <a:r>
              <a:rPr lang="en-US" altLang="en-US" sz="100" dirty="0"/>
              <a:t> </a:t>
            </a:r>
            <a:r>
              <a:rPr lang="en-US" altLang="en-US" sz="2000" dirty="0"/>
              <a:t>C and violator settle complaint through “consent order.”</a:t>
            </a:r>
          </a:p>
          <a:p>
            <a:pPr marL="292608" indent="-292608" algn="l" eaLnBrk="1" hangingPunct="1">
              <a:lnSpc>
                <a:spcPct val="80000"/>
              </a:lnSpc>
              <a:spcBef>
                <a:spcPts val="1500"/>
              </a:spcBef>
              <a:buClr>
                <a:schemeClr val="tx2"/>
              </a:buClr>
              <a:buFontTx/>
              <a:buChar char="•"/>
            </a:pPr>
            <a:r>
              <a:rPr lang="en-US" altLang="en-US" sz="2000" dirty="0"/>
              <a:t>If company refuses to enter consent agreement, F</a:t>
            </a:r>
            <a:r>
              <a:rPr lang="en-US" altLang="en-US" sz="100" dirty="0"/>
              <a:t> </a:t>
            </a:r>
            <a:r>
              <a:rPr lang="en-US" altLang="en-US" sz="2000" dirty="0"/>
              <a:t>T</a:t>
            </a:r>
            <a:r>
              <a:rPr lang="en-US" altLang="en-US" sz="100" dirty="0"/>
              <a:t> </a:t>
            </a:r>
            <a:r>
              <a:rPr lang="en-US" altLang="en-US" sz="2000" dirty="0"/>
              <a:t>C may issue formal administrative complaint, which leads to administrative hearing.</a:t>
            </a:r>
          </a:p>
          <a:p>
            <a:pPr marL="292608" indent="-292608" algn="l" eaLnBrk="1" hangingPunct="1">
              <a:lnSpc>
                <a:spcPct val="80000"/>
              </a:lnSpc>
              <a:spcBef>
                <a:spcPts val="1500"/>
              </a:spcBef>
              <a:buClr>
                <a:schemeClr val="tx2"/>
              </a:buClr>
              <a:buFontTx/>
              <a:buChar char="•"/>
            </a:pPr>
            <a:r>
              <a:rPr lang="en-US" altLang="en-US" sz="2000" dirty="0"/>
              <a:t>If company has violated the law, F</a:t>
            </a:r>
            <a:r>
              <a:rPr lang="en-US" altLang="en-US" sz="100" dirty="0"/>
              <a:t> </a:t>
            </a:r>
            <a:r>
              <a:rPr lang="en-US" altLang="en-US" sz="2000" dirty="0"/>
              <a:t>T</a:t>
            </a:r>
            <a:r>
              <a:rPr lang="en-US" altLang="en-US" sz="100" dirty="0"/>
              <a:t> </a:t>
            </a:r>
            <a:r>
              <a:rPr lang="en-US" altLang="en-US" sz="2000" dirty="0" smtClean="0"/>
              <a:t>C </a:t>
            </a:r>
            <a:r>
              <a:rPr lang="en-US" altLang="en-US" sz="2000" dirty="0"/>
              <a:t>issues a “cease-and-desist” order.</a:t>
            </a:r>
          </a:p>
        </p:txBody>
      </p:sp>
      <p:sp>
        <p:nvSpPr>
          <p:cNvPr id="9220" name="Slide Number Placeholder 3">
            <a:extLst>
              <a:ext uri="{FF2B5EF4-FFF2-40B4-BE49-F238E27FC236}">
                <a16:creationId xmlns:a16="http://schemas.microsoft.com/office/drawing/2014/main" xmlns="" id="{E2C947C4-3FE6-4074-AC71-6F09B94E96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51F6B0-F29F-43C7-8DB5-882B3F4117C1}" type="slidenum">
              <a:rPr lang="en-US" altLang="en-US" sz="1400" smtClean="0">
                <a:latin typeface="+mn-lt"/>
              </a:rPr>
              <a:pPr>
                <a:spcBef>
                  <a:spcPct val="0"/>
                </a:spcBef>
                <a:buFontTx/>
                <a:buNone/>
              </a:pPr>
              <a:t>4</a:t>
            </a:fld>
            <a:endParaRPr lang="en-US" altLang="en-US" sz="140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381D4024-BEFA-4CF0-AB00-A3F31A981493}"/>
              </a:ext>
            </a:extLst>
          </p:cNvPr>
          <p:cNvSpPr>
            <a:spLocks noGrp="1" noChangeArrowheads="1"/>
          </p:cNvSpPr>
          <p:nvPr>
            <p:ph type="title"/>
          </p:nvPr>
        </p:nvSpPr>
        <p:spPr/>
        <p:txBody>
          <a:bodyPr/>
          <a:lstStyle/>
          <a:p>
            <a:pPr eaLnBrk="1" hangingPunct="1"/>
            <a:r>
              <a:rPr lang="en-US" altLang="en-US" sz="3400" dirty="0">
                <a:latin typeface="+mn-lt"/>
              </a:rPr>
              <a:t>Remedies for Violation of “Cease-and-Desist” Order</a:t>
            </a:r>
          </a:p>
        </p:txBody>
      </p:sp>
      <p:sp>
        <p:nvSpPr>
          <p:cNvPr id="11267" name="Content Placeholder 3">
            <a:extLst>
              <a:ext uri="{FF2B5EF4-FFF2-40B4-BE49-F238E27FC236}">
                <a16:creationId xmlns:a16="http://schemas.microsoft.com/office/drawing/2014/main" xmlns="" id="{BEE1413F-BB84-458A-9F7C-88CA5538DADC}"/>
              </a:ext>
            </a:extLst>
          </p:cNvPr>
          <p:cNvSpPr>
            <a:spLocks noGrp="1" noChangeArrowheads="1"/>
          </p:cNvSpPr>
          <p:nvPr>
            <p:ph idx="1"/>
          </p:nvPr>
        </p:nvSpPr>
        <p:spPr/>
        <p:txBody>
          <a:bodyPr/>
          <a:lstStyle/>
          <a:p>
            <a:pPr marL="0" indent="0" algn="l" eaLnBrk="1" hangingPunct="1">
              <a:spcBef>
                <a:spcPts val="1500"/>
              </a:spcBef>
              <a:buClr>
                <a:schemeClr val="tx2"/>
              </a:buClr>
              <a:buNone/>
            </a:pPr>
            <a:r>
              <a:rPr lang="en-US" altLang="en-US" sz="2600" dirty="0"/>
              <a:t>F</a:t>
            </a:r>
            <a:r>
              <a:rPr lang="en-US" altLang="en-US" sz="100" dirty="0"/>
              <a:t> </a:t>
            </a:r>
            <a:r>
              <a:rPr lang="en-US" altLang="en-US" sz="2600" dirty="0"/>
              <a:t>T</a:t>
            </a:r>
            <a:r>
              <a:rPr lang="en-US" altLang="en-US" sz="100" dirty="0"/>
              <a:t> </a:t>
            </a:r>
            <a:r>
              <a:rPr lang="en-US" altLang="en-US" sz="2600" dirty="0"/>
              <a:t>C can:</a:t>
            </a:r>
          </a:p>
          <a:p>
            <a:pPr marL="292608" indent="-292608">
              <a:spcBef>
                <a:spcPts val="1500"/>
              </a:spcBef>
              <a:buClr>
                <a:schemeClr val="tx2"/>
              </a:buClr>
            </a:pPr>
            <a:r>
              <a:rPr lang="en-US" altLang="en-US" sz="2600" dirty="0"/>
              <a:t>Seek injunction against company; and/or,</a:t>
            </a:r>
          </a:p>
          <a:p>
            <a:pPr marL="292608" indent="-292608">
              <a:spcBef>
                <a:spcPts val="1500"/>
              </a:spcBef>
              <a:buClr>
                <a:schemeClr val="tx2"/>
              </a:buClr>
            </a:pPr>
            <a:r>
              <a:rPr lang="en-US" altLang="en-US" sz="2600" dirty="0"/>
              <a:t>Fine company up to $10,000 per violation.</a:t>
            </a:r>
          </a:p>
        </p:txBody>
      </p:sp>
      <p:sp>
        <p:nvSpPr>
          <p:cNvPr id="11268" name="Slide Number Placeholder 3">
            <a:extLst>
              <a:ext uri="{FF2B5EF4-FFF2-40B4-BE49-F238E27FC236}">
                <a16:creationId xmlns:a16="http://schemas.microsoft.com/office/drawing/2014/main" xmlns="" id="{7E447E0E-8079-43B1-A947-A118D026D1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5BA4F03-30FE-4B6F-B3E5-776B296CDCD0}" type="slidenum">
              <a:rPr lang="en-US" altLang="en-US" sz="1400" smtClean="0">
                <a:latin typeface="+mn-lt"/>
              </a:rPr>
              <a:pPr>
                <a:spcBef>
                  <a:spcPct val="0"/>
                </a:spcBef>
                <a:buFontTx/>
                <a:buNone/>
              </a:pPr>
              <a:t>5</a:t>
            </a:fld>
            <a:endParaRPr lang="en-US" altLang="en-US" sz="140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DE203CC4-BC71-4609-8A56-ED2C8701472C}"/>
              </a:ext>
            </a:extLst>
          </p:cNvPr>
          <p:cNvSpPr>
            <a:spLocks noGrp="1" noChangeArrowheads="1"/>
          </p:cNvSpPr>
          <p:nvPr>
            <p:ph type="title"/>
          </p:nvPr>
        </p:nvSpPr>
        <p:spPr/>
        <p:txBody>
          <a:bodyPr/>
          <a:lstStyle/>
          <a:p>
            <a:pPr eaLnBrk="1" hangingPunct="1"/>
            <a:r>
              <a:rPr lang="en-US" altLang="en-US" sz="3800" dirty="0">
                <a:latin typeface="+mn-lt"/>
              </a:rPr>
              <a:t>Elements of Deceptive Advertising</a:t>
            </a:r>
          </a:p>
        </p:txBody>
      </p:sp>
      <p:sp>
        <p:nvSpPr>
          <p:cNvPr id="13315" name="Content Placeholder 3">
            <a:extLst>
              <a:ext uri="{FF2B5EF4-FFF2-40B4-BE49-F238E27FC236}">
                <a16:creationId xmlns:a16="http://schemas.microsoft.com/office/drawing/2014/main" xmlns="" id="{0C1F0EB1-DEF9-4C4F-A34A-E25289E9668C}"/>
              </a:ext>
            </a:extLst>
          </p:cNvPr>
          <p:cNvSpPr>
            <a:spLocks noGrp="1" noChangeArrowheads="1"/>
          </p:cNvSpPr>
          <p:nvPr>
            <p:ph idx="1"/>
          </p:nvPr>
        </p:nvSpPr>
        <p:spPr/>
        <p:txBody>
          <a:bodyPr>
            <a:normAutofit/>
          </a:bodyPr>
          <a:lstStyle/>
          <a:p>
            <a:pPr marL="292608" indent="-292608">
              <a:spcBef>
                <a:spcPts val="1500"/>
              </a:spcBef>
              <a:buClr>
                <a:schemeClr val="tx2"/>
              </a:buClr>
            </a:pPr>
            <a:r>
              <a:rPr lang="en-US" altLang="en-US" sz="2600" dirty="0"/>
              <a:t>Material misrepresentation, omission, or practice that is…,</a:t>
            </a:r>
          </a:p>
          <a:p>
            <a:pPr marL="292608" indent="-292608">
              <a:spcBef>
                <a:spcPts val="1500"/>
              </a:spcBef>
              <a:buClr>
                <a:schemeClr val="tx2"/>
              </a:buClr>
            </a:pPr>
            <a:r>
              <a:rPr lang="en-US" altLang="en-US" sz="2600" dirty="0"/>
              <a:t>Likely to mislead a…,</a:t>
            </a:r>
          </a:p>
          <a:p>
            <a:pPr marL="292608" indent="-292608">
              <a:spcBef>
                <a:spcPts val="1500"/>
              </a:spcBef>
              <a:buClr>
                <a:schemeClr val="tx2"/>
              </a:buClr>
            </a:pPr>
            <a:r>
              <a:rPr lang="en-US" altLang="en-US" sz="2600" dirty="0"/>
              <a:t>Reasonable consumer.</a:t>
            </a:r>
          </a:p>
        </p:txBody>
      </p:sp>
      <p:sp>
        <p:nvSpPr>
          <p:cNvPr id="13316" name="Slide Number Placeholder 3">
            <a:extLst>
              <a:ext uri="{FF2B5EF4-FFF2-40B4-BE49-F238E27FC236}">
                <a16:creationId xmlns:a16="http://schemas.microsoft.com/office/drawing/2014/main" xmlns="" id="{13308570-40A4-426D-963B-ECDBCA07D50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8B169E7-F466-4AA5-A0B7-8CC7FF99810E}" type="slidenum">
              <a:rPr lang="en-US" altLang="en-US" sz="1400" smtClean="0">
                <a:latin typeface="+mn-lt"/>
              </a:rPr>
              <a:pPr>
                <a:spcBef>
                  <a:spcPct val="0"/>
                </a:spcBef>
                <a:buFontTx/>
                <a:buNone/>
              </a:pPr>
              <a:t>6</a:t>
            </a:fld>
            <a:endParaRPr lang="en-US" altLang="en-US" sz="140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51FA1591-A6B1-4865-B3FC-B674F64D9BC8}"/>
              </a:ext>
            </a:extLst>
          </p:cNvPr>
          <p:cNvSpPr>
            <a:spLocks noGrp="1" noChangeArrowheads="1"/>
          </p:cNvSpPr>
          <p:nvPr>
            <p:ph type="title"/>
          </p:nvPr>
        </p:nvSpPr>
        <p:spPr/>
        <p:txBody>
          <a:bodyPr/>
          <a:lstStyle/>
          <a:p>
            <a:pPr eaLnBrk="1" hangingPunct="1"/>
            <a:r>
              <a:rPr lang="en-US" altLang="en-US" dirty="0">
                <a:latin typeface="+mn-lt"/>
              </a:rPr>
              <a:t>Ad Substantiation</a:t>
            </a:r>
          </a:p>
        </p:txBody>
      </p:sp>
      <p:sp>
        <p:nvSpPr>
          <p:cNvPr id="15363" name="Content Placeholder 3">
            <a:extLst>
              <a:ext uri="{FF2B5EF4-FFF2-40B4-BE49-F238E27FC236}">
                <a16:creationId xmlns:a16="http://schemas.microsoft.com/office/drawing/2014/main" xmlns="" id="{20A3F3FA-9113-4D39-B732-D4ABEE93A44B}"/>
              </a:ext>
            </a:extLst>
          </p:cNvPr>
          <p:cNvSpPr>
            <a:spLocks noGrp="1" noChangeArrowheads="1"/>
          </p:cNvSpPr>
          <p:nvPr>
            <p:ph idx="1"/>
          </p:nvPr>
        </p:nvSpPr>
        <p:spPr/>
        <p:txBody>
          <a:bodyPr/>
          <a:lstStyle/>
          <a:p>
            <a:pPr marL="292608" indent="-292608" eaLnBrk="1" hangingPunct="1">
              <a:spcBef>
                <a:spcPts val="1500"/>
              </a:spcBef>
              <a:buClr>
                <a:schemeClr val="tx2"/>
              </a:buClr>
            </a:pPr>
            <a:r>
              <a:rPr lang="en-US" altLang="en-US" sz="2800" dirty="0">
                <a:solidFill>
                  <a:schemeClr val="tx1"/>
                </a:solidFill>
              </a:rPr>
              <a:t>Definition: F</a:t>
            </a:r>
            <a:r>
              <a:rPr lang="en-US" altLang="en-US" sz="100" dirty="0">
                <a:solidFill>
                  <a:schemeClr val="tx1"/>
                </a:solidFill>
              </a:rPr>
              <a:t> </a:t>
            </a:r>
            <a:r>
              <a:rPr lang="en-US" altLang="en-US" sz="2800" dirty="0" smtClean="0">
                <a:solidFill>
                  <a:schemeClr val="tx1"/>
                </a:solidFill>
              </a:rPr>
              <a:t>T</a:t>
            </a:r>
            <a:r>
              <a:rPr lang="en-US" altLang="en-US" sz="100" dirty="0" smtClean="0">
                <a:solidFill>
                  <a:schemeClr val="tx1"/>
                </a:solidFill>
              </a:rPr>
              <a:t> </a:t>
            </a:r>
            <a:r>
              <a:rPr lang="en-US" altLang="en-US" sz="2800" dirty="0">
                <a:solidFill>
                  <a:schemeClr val="tx1"/>
                </a:solidFill>
              </a:rPr>
              <a:t>C requirement that advertisers have reasonable basis for claims made in advertisements.</a:t>
            </a:r>
          </a:p>
        </p:txBody>
      </p:sp>
      <p:sp>
        <p:nvSpPr>
          <p:cNvPr id="15364" name="Slide Number Placeholder 3">
            <a:extLst>
              <a:ext uri="{FF2B5EF4-FFF2-40B4-BE49-F238E27FC236}">
                <a16:creationId xmlns:a16="http://schemas.microsoft.com/office/drawing/2014/main" xmlns="" id="{49C2A9C3-8307-4335-81D7-7CFCE322E78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583E720-5B62-478D-B3CC-883E768028CF}" type="slidenum">
              <a:rPr lang="en-US" altLang="en-US" sz="1400" smtClean="0">
                <a:latin typeface="+mn-lt"/>
              </a:rPr>
              <a:pPr>
                <a:spcBef>
                  <a:spcPct val="0"/>
                </a:spcBef>
                <a:buFontTx/>
                <a:buNone/>
              </a:pPr>
              <a:t>7</a:t>
            </a:fld>
            <a:endParaRPr lang="en-US" altLang="en-US" sz="140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E79611B4-1F51-4DFA-98DA-B81A2367D85D}"/>
              </a:ext>
            </a:extLst>
          </p:cNvPr>
          <p:cNvSpPr>
            <a:spLocks noGrp="1" noChangeArrowheads="1"/>
          </p:cNvSpPr>
          <p:nvPr>
            <p:ph type="title"/>
          </p:nvPr>
        </p:nvSpPr>
        <p:spPr/>
        <p:txBody>
          <a:bodyPr/>
          <a:lstStyle/>
          <a:p>
            <a:pPr eaLnBrk="1" hangingPunct="1"/>
            <a:r>
              <a:rPr lang="en-US" altLang="en-US" sz="4000" dirty="0">
                <a:latin typeface="+mn-lt"/>
              </a:rPr>
              <a:t>“Bait-and-Switch” Advertising</a:t>
            </a:r>
          </a:p>
        </p:txBody>
      </p:sp>
      <p:sp>
        <p:nvSpPr>
          <p:cNvPr id="17411" name="Content Placeholder 3">
            <a:extLst>
              <a:ext uri="{FF2B5EF4-FFF2-40B4-BE49-F238E27FC236}">
                <a16:creationId xmlns:a16="http://schemas.microsoft.com/office/drawing/2014/main" xmlns="" id="{3E3BEC6D-C041-47AD-9348-7D228EC04ACF}"/>
              </a:ext>
            </a:extLst>
          </p:cNvPr>
          <p:cNvSpPr>
            <a:spLocks noGrp="1" noChangeArrowheads="1"/>
          </p:cNvSpPr>
          <p:nvPr>
            <p:ph idx="1"/>
          </p:nvPr>
        </p:nvSpPr>
        <p:spPr>
          <a:xfrm>
            <a:off x="457200" y="1600200"/>
            <a:ext cx="7924800" cy="4800600"/>
          </a:xfrm>
        </p:spPr>
        <p:txBody>
          <a:bodyPr/>
          <a:lstStyle/>
          <a:p>
            <a:pPr marL="292608" indent="-292608" eaLnBrk="1" hangingPunct="1">
              <a:spcBef>
                <a:spcPts val="1500"/>
              </a:spcBef>
              <a:buClr>
                <a:schemeClr val="tx2"/>
              </a:buClr>
            </a:pPr>
            <a:r>
              <a:rPr lang="en-US" altLang="en-US" sz="2600" dirty="0"/>
              <a:t>A form of deceptive advertising; advertising low price to “bait” consumer into store, only so that salesperson can “switch” consumer to a higher-priced item.</a:t>
            </a:r>
          </a:p>
        </p:txBody>
      </p:sp>
      <p:sp>
        <p:nvSpPr>
          <p:cNvPr id="17412" name="Slide Number Placeholder 3">
            <a:extLst>
              <a:ext uri="{FF2B5EF4-FFF2-40B4-BE49-F238E27FC236}">
                <a16:creationId xmlns:a16="http://schemas.microsoft.com/office/drawing/2014/main" xmlns="" id="{F0162FBB-9C16-4DE4-8F4E-E3A0B3FF0C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CB3F125-27C8-40DF-A00A-378739F2BD2E}" type="slidenum">
              <a:rPr lang="en-US" altLang="en-US" sz="1400" smtClean="0">
                <a:latin typeface="+mn-lt"/>
              </a:rPr>
              <a:pPr>
                <a:spcBef>
                  <a:spcPct val="0"/>
                </a:spcBef>
                <a:buFontTx/>
                <a:buNone/>
              </a:pPr>
              <a:t>8</a:t>
            </a:fld>
            <a:endParaRPr lang="en-US" altLang="en-US" sz="1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294BB5D3-397B-4CFE-AB88-1BDB22951959}"/>
              </a:ext>
            </a:extLst>
          </p:cNvPr>
          <p:cNvSpPr>
            <a:spLocks noGrp="1" noChangeArrowheads="1"/>
          </p:cNvSpPr>
          <p:nvPr>
            <p:ph type="title"/>
          </p:nvPr>
        </p:nvSpPr>
        <p:spPr/>
        <p:txBody>
          <a:bodyPr/>
          <a:lstStyle/>
          <a:p>
            <a:pPr eaLnBrk="1" hangingPunct="1"/>
            <a:r>
              <a:rPr lang="en-US" altLang="en-US" sz="3600" dirty="0">
                <a:latin typeface="+mn-lt"/>
              </a:rPr>
              <a:t>FTC Actions Against Deceptive Advertising</a:t>
            </a:r>
          </a:p>
        </p:txBody>
      </p:sp>
      <p:sp>
        <p:nvSpPr>
          <p:cNvPr id="19459" name="Content Placeholder 3">
            <a:extLst>
              <a:ext uri="{FF2B5EF4-FFF2-40B4-BE49-F238E27FC236}">
                <a16:creationId xmlns:a16="http://schemas.microsoft.com/office/drawing/2014/main" xmlns="" id="{39D1A745-66AF-4107-BE75-A2D024C6E2C2}"/>
              </a:ext>
            </a:extLst>
          </p:cNvPr>
          <p:cNvSpPr>
            <a:spLocks noGrp="1" noChangeArrowheads="1"/>
          </p:cNvSpPr>
          <p:nvPr>
            <p:ph idx="1"/>
          </p:nvPr>
        </p:nvSpPr>
        <p:spPr/>
        <p:txBody>
          <a:bodyPr>
            <a:normAutofit/>
          </a:bodyPr>
          <a:lstStyle/>
          <a:p>
            <a:pPr marL="292608" indent="-292608">
              <a:lnSpc>
                <a:spcPct val="90000"/>
              </a:lnSpc>
              <a:spcBef>
                <a:spcPts val="1500"/>
              </a:spcBef>
              <a:buClr>
                <a:schemeClr val="tx2"/>
              </a:buClr>
            </a:pPr>
            <a:r>
              <a:rPr lang="en-US" altLang="en-US" sz="2600" dirty="0"/>
              <a:t>“Cease-and-Desist” Actions: Court orders requiring that firms stop their current advertising behavior.</a:t>
            </a:r>
          </a:p>
          <a:p>
            <a:pPr marL="292608" indent="-292608">
              <a:lnSpc>
                <a:spcPct val="90000"/>
              </a:lnSpc>
              <a:spcBef>
                <a:spcPts val="1500"/>
              </a:spcBef>
              <a:buClr>
                <a:schemeClr val="tx2"/>
              </a:buClr>
            </a:pPr>
            <a:r>
              <a:rPr lang="en-US" altLang="en-US" sz="2600" dirty="0"/>
              <a:t>Multiple-Product Orders: Court orders requiring that firms stop current advertisements on numerous products (as opposed to one specified product).</a:t>
            </a:r>
          </a:p>
          <a:p>
            <a:pPr marL="292608" indent="-292608">
              <a:lnSpc>
                <a:spcPct val="90000"/>
              </a:lnSpc>
              <a:spcBef>
                <a:spcPts val="1500"/>
              </a:spcBef>
              <a:buClr>
                <a:schemeClr val="tx2"/>
              </a:buClr>
            </a:pPr>
            <a:r>
              <a:rPr lang="en-US" altLang="en-US" sz="2600" dirty="0"/>
              <a:t>Corrective Advertising: Advertisements in which company explicitly states that formerly advertised claims were untrue.</a:t>
            </a:r>
          </a:p>
        </p:txBody>
      </p:sp>
      <p:sp>
        <p:nvSpPr>
          <p:cNvPr id="19460" name="Slide Number Placeholder 3">
            <a:extLst>
              <a:ext uri="{FF2B5EF4-FFF2-40B4-BE49-F238E27FC236}">
                <a16:creationId xmlns:a16="http://schemas.microsoft.com/office/drawing/2014/main" xmlns="" id="{0D5AE1B7-B7A1-431F-8841-E8120689E7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E6E18AC-A7B2-471B-A214-7735386696B9}" type="slidenum">
              <a:rPr lang="en-US" altLang="en-US" sz="1400" smtClean="0">
                <a:latin typeface="+mn-lt"/>
              </a:rPr>
              <a:pPr>
                <a:spcBef>
                  <a:spcPct val="0"/>
                </a:spcBef>
                <a:buFontTx/>
                <a:buNone/>
              </a:pPr>
              <a:t>9</a:t>
            </a:fld>
            <a:endParaRPr lang="en-US" altLang="en-US" sz="140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856d25a51a62eee4d93d6154ae52da4245f6c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rah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sarah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sarah theme</Template>
  <TotalTime>1652</TotalTime>
  <Words>2065</Words>
  <Application>Microsoft Office PowerPoint</Application>
  <PresentationFormat>On-screen Show (4:3)</PresentationFormat>
  <Paragraphs>129</Paragraphs>
  <Slides>19</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Cambria</vt:lpstr>
      <vt:lpstr>Verdana</vt:lpstr>
      <vt:lpstr>sarah theme</vt:lpstr>
      <vt:lpstr>1_sarah theme</vt:lpstr>
      <vt:lpstr>Chapter 25</vt:lpstr>
      <vt:lpstr>Consumer Law</vt:lpstr>
      <vt:lpstr>Federal Trade Commission (F T C)</vt:lpstr>
      <vt:lpstr>How the F T C Brings an Action:</vt:lpstr>
      <vt:lpstr>Remedies for Violation of “Cease-and-Desist” Order</vt:lpstr>
      <vt:lpstr>Elements of Deceptive Advertising</vt:lpstr>
      <vt:lpstr>Ad Substantiation</vt:lpstr>
      <vt:lpstr>“Bait-and-Switch” Advertising</vt:lpstr>
      <vt:lpstr>FTC Actions Against Deceptive Advertising</vt:lpstr>
      <vt:lpstr>Telemarketing and Electronic Advertising</vt:lpstr>
      <vt:lpstr>Regulation of Tobacco Advertising</vt:lpstr>
      <vt:lpstr>Labeling and Packaging Laws</vt:lpstr>
      <vt:lpstr>Sales</vt:lpstr>
      <vt:lpstr>FTC Regulation of Specific Industries</vt:lpstr>
      <vt:lpstr>Credit Protection Legislation 1</vt:lpstr>
      <vt:lpstr>Credit Protection Legislation 2</vt:lpstr>
      <vt:lpstr>Collection Practices Expressly Prohibited by the F D C P A</vt:lpstr>
      <vt:lpstr>Consumer Health and Safety</vt:lpstr>
      <vt:lpstr>Question for Discussion</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62</cp:revision>
  <dcterms:created xsi:type="dcterms:W3CDTF">2011-05-16T15:56:06Z</dcterms:created>
  <dcterms:modified xsi:type="dcterms:W3CDTF">2018-09-16T19:58:19Z</dcterms:modified>
</cp:coreProperties>
</file>