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 id="2147483711" r:id="rId2"/>
  </p:sldMasterIdLst>
  <p:notesMasterIdLst>
    <p:notesMasterId r:id="rId26"/>
  </p:notesMasterIdLst>
  <p:handoutMasterIdLst>
    <p:handoutMasterId r:id="rId27"/>
  </p:handoutMasterIdLst>
  <p:sldIdLst>
    <p:sldId id="282" r:id="rId3"/>
    <p:sldId id="270" r:id="rId4"/>
    <p:sldId id="257" r:id="rId5"/>
    <p:sldId id="258" r:id="rId6"/>
    <p:sldId id="259" r:id="rId7"/>
    <p:sldId id="261" r:id="rId8"/>
    <p:sldId id="262" r:id="rId9"/>
    <p:sldId id="271" r:id="rId10"/>
    <p:sldId id="272" r:id="rId11"/>
    <p:sldId id="263" r:id="rId12"/>
    <p:sldId id="264" r:id="rId13"/>
    <p:sldId id="273" r:id="rId14"/>
    <p:sldId id="274" r:id="rId15"/>
    <p:sldId id="265" r:id="rId16"/>
    <p:sldId id="275" r:id="rId17"/>
    <p:sldId id="276" r:id="rId18"/>
    <p:sldId id="266" r:id="rId19"/>
    <p:sldId id="277" r:id="rId20"/>
    <p:sldId id="267" r:id="rId21"/>
    <p:sldId id="269" r:id="rId22"/>
    <p:sldId id="268" r:id="rId23"/>
    <p:sldId id="278" r:id="rId24"/>
    <p:sldId id="279" r:id="rId25"/>
  </p:sldIdLst>
  <p:sldSz cx="9144000" cy="6858000" type="screen4x3"/>
  <p:notesSz cx="6858000" cy="9144000"/>
  <p:custDataLst>
    <p:tags r:id="rId2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86499" autoAdjust="0"/>
  </p:normalViewPr>
  <p:slideViewPr>
    <p:cSldViewPr>
      <p:cViewPr varScale="1">
        <p:scale>
          <a:sx n="61" d="100"/>
          <a:sy n="61" d="100"/>
        </p:scale>
        <p:origin x="1200" y="28"/>
      </p:cViewPr>
      <p:guideLst>
        <p:guide orient="horz" pos="2160"/>
        <p:guide pos="2880"/>
      </p:guideLst>
    </p:cSldViewPr>
  </p:slideViewPr>
  <p:outlineViewPr>
    <p:cViewPr>
      <p:scale>
        <a:sx n="33" d="100"/>
        <a:sy n="33" d="100"/>
      </p:scale>
      <p:origin x="0" y="-8898"/>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C730044-89A3-4319-8FCF-B71FC10287F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ea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xmlns="" id="{C5E5197A-7811-40A6-89F9-6ACB41D884B0}"/>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A97FF168-F125-49AB-8218-8C1D22D6F885}" type="datetimeFigureOut">
              <a:rPr lang="en-US" altLang="en-US"/>
              <a:pPr/>
              <a:t>9/16/2018</a:t>
            </a:fld>
            <a:endParaRPr lang="en-US" altLang="en-US"/>
          </a:p>
        </p:txBody>
      </p:sp>
      <p:sp>
        <p:nvSpPr>
          <p:cNvPr id="4" name="Footer Placeholder 3">
            <a:extLst>
              <a:ext uri="{FF2B5EF4-FFF2-40B4-BE49-F238E27FC236}">
                <a16:creationId xmlns:a16="http://schemas.microsoft.com/office/drawing/2014/main" xmlns="" id="{19908D45-CDA0-4934-99B9-092C08E3FF62}"/>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Arial" charset="0"/>
                <a:ea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xmlns="" id="{56147151-3CCE-418D-B860-EF4218CEFA61}"/>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AE2C986-17D1-41EB-934C-62339D3B2896}" type="slidenum">
              <a:rPr lang="en-US" altLang="en-US"/>
              <a:pPr/>
              <a:t>‹#›</a:t>
            </a:fld>
            <a:endParaRPr lang="en-US" altLang="en-US"/>
          </a:p>
        </p:txBody>
      </p:sp>
    </p:spTree>
    <p:extLst>
      <p:ext uri="{BB962C8B-B14F-4D97-AF65-F5344CB8AC3E}">
        <p14:creationId xmlns:p14="http://schemas.microsoft.com/office/powerpoint/2010/main" val="237171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6EF912E-866A-48F8-8362-C7D026152E2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defRPr>
            </a:lvl1pPr>
          </a:lstStyle>
          <a:p>
            <a:pPr>
              <a:defRPr/>
            </a:pPr>
            <a:endParaRPr lang="en-US"/>
          </a:p>
        </p:txBody>
      </p:sp>
      <p:sp>
        <p:nvSpPr>
          <p:cNvPr id="3" name="Date Placeholder 2">
            <a:extLst>
              <a:ext uri="{FF2B5EF4-FFF2-40B4-BE49-F238E27FC236}">
                <a16:creationId xmlns:a16="http://schemas.microsoft.com/office/drawing/2014/main" xmlns="" id="{3837443F-F333-4113-9EA3-F535CCBB52AA}"/>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C3DBF11F-A331-465B-9D73-D54525C59813}" type="datetimeFigureOut">
              <a:rPr lang="en-US" altLang="en-US"/>
              <a:pPr/>
              <a:t>9/16/2018</a:t>
            </a:fld>
            <a:endParaRPr lang="en-US" altLang="en-US"/>
          </a:p>
        </p:txBody>
      </p:sp>
      <p:sp>
        <p:nvSpPr>
          <p:cNvPr id="4" name="Slide Image Placeholder 3">
            <a:extLst>
              <a:ext uri="{FF2B5EF4-FFF2-40B4-BE49-F238E27FC236}">
                <a16:creationId xmlns:a16="http://schemas.microsoft.com/office/drawing/2014/main" xmlns="" id="{F148527A-A594-4E3B-A71B-6BB146FA413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BD4FBA45-0485-4C4E-9EA7-05DF01D8C3C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8085B062-BE80-468B-A7C2-D8640E4F0D4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xmlns="" id="{D50D0EE9-CF86-4042-B930-26C80D2D324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5C0F322-E04B-4C68-B3A3-3DF8BC335675}" type="slidenum">
              <a:rPr lang="en-US" altLang="en-US"/>
              <a:pPr/>
              <a:t>‹#›</a:t>
            </a:fld>
            <a:endParaRPr lang="en-US" altLang="en-US"/>
          </a:p>
        </p:txBody>
      </p:sp>
    </p:spTree>
    <p:extLst>
      <p:ext uri="{BB962C8B-B14F-4D97-AF65-F5344CB8AC3E}">
        <p14:creationId xmlns:p14="http://schemas.microsoft.com/office/powerpoint/2010/main" val="265797504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auto">
              <a:spcAft>
                <a:spcPts val="0"/>
              </a:spcAft>
              <a:defRPr/>
            </a:pPr>
            <a:r>
              <a:rPr lang="en-US" altLang="en-US" dirty="0"/>
              <a:t>Chapter 23: </a:t>
            </a:r>
            <a:r>
              <a:rPr lang="en-US" sz="1200" dirty="0">
                <a:solidFill>
                  <a:schemeClr val="tx1"/>
                </a:solidFill>
              </a:rPr>
              <a:t>Securities Regulation</a:t>
            </a:r>
            <a:endParaRPr lang="en-US" altLang="en-US" sz="1200" dirty="0">
              <a:solidFill>
                <a:schemeClr val="tx1"/>
              </a:solidFill>
            </a:endParaRPr>
          </a:p>
        </p:txBody>
      </p:sp>
      <p:sp>
        <p:nvSpPr>
          <p:cNvPr id="4" name="Slide Number Placeholder 3"/>
          <p:cNvSpPr>
            <a:spLocks noGrp="1"/>
          </p:cNvSpPr>
          <p:nvPr>
            <p:ph type="sldNum" sz="quarter" idx="10"/>
          </p:nvPr>
        </p:nvSpPr>
        <p:spPr/>
        <p:txBody>
          <a:bodyPr/>
          <a:lstStyle/>
          <a:p>
            <a:pPr>
              <a:defRPr/>
            </a:pPr>
            <a:fld id="{4AAD8207-AC3C-4131-9A02-6C330612A112}" type="slidenum">
              <a:rPr lang="en-US" altLang="en-US" smtClean="0"/>
              <a:pPr>
                <a:defRPr/>
              </a:pPr>
              <a:t>1</a:t>
            </a:fld>
            <a:endParaRPr lang="en-US" altLang="en-US"/>
          </a:p>
        </p:txBody>
      </p:sp>
    </p:spTree>
    <p:extLst>
      <p:ext uri="{BB962C8B-B14F-4D97-AF65-F5344CB8AC3E}">
        <p14:creationId xmlns:p14="http://schemas.microsoft.com/office/powerpoint/2010/main" val="3768504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xmlns="" id="{C1FADDF7-2396-47D5-8E04-838FF2FDE8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a:extLst>
              <a:ext uri="{FF2B5EF4-FFF2-40B4-BE49-F238E27FC236}">
                <a16:creationId xmlns:a16="http://schemas.microsoft.com/office/drawing/2014/main" xmlns="" id="{56C5827C-9B71-4A3B-B87C-C303F6F705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Section 10(b) of The Securities Exchange Act of 1934 prohibits the use of “manipulative and deceptive devices” to bypass SEC rules.  “Insider trading” is trading in which a company employee or executive uses material inside information to make a profit.  According to misappropriation theory, any individual who wrongly acquires and uses inside information to generate profit is liable for insider trading.</a:t>
            </a:r>
          </a:p>
        </p:txBody>
      </p:sp>
      <p:sp>
        <p:nvSpPr>
          <p:cNvPr id="24579" name="Slide Number Placeholder 3">
            <a:extLst>
              <a:ext uri="{FF2B5EF4-FFF2-40B4-BE49-F238E27FC236}">
                <a16:creationId xmlns:a16="http://schemas.microsoft.com/office/drawing/2014/main" xmlns="" id="{B8615ACD-8920-49F4-9102-8D7A25DFCA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D28FAC0-DF01-49C9-B869-94F8BD368F5C}" type="slidenum">
              <a:rPr lang="en-US" altLang="en-US" sz="1200"/>
              <a:pPr/>
              <a:t>14</a:t>
            </a:fld>
            <a:endParaRPr lang="en-US" altLang="en-US" sz="1200"/>
          </a:p>
        </p:txBody>
      </p:sp>
    </p:spTree>
    <p:extLst>
      <p:ext uri="{BB962C8B-B14F-4D97-AF65-F5344CB8AC3E}">
        <p14:creationId xmlns:p14="http://schemas.microsoft.com/office/powerpoint/2010/main" val="1392006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a:extLst>
              <a:ext uri="{FF2B5EF4-FFF2-40B4-BE49-F238E27FC236}">
                <a16:creationId xmlns:a16="http://schemas.microsoft.com/office/drawing/2014/main" xmlns="" id="{BC0920B4-D6E4-4BB0-9DCB-57C1CA1518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a:extLst>
              <a:ext uri="{FF2B5EF4-FFF2-40B4-BE49-F238E27FC236}">
                <a16:creationId xmlns:a16="http://schemas.microsoft.com/office/drawing/2014/main" xmlns="" id="{287F3B17-B599-499F-B535-4166B209A0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According to the “tipper/</a:t>
            </a:r>
            <a:r>
              <a:rPr lang="en-US" altLang="en-US" dirty="0" err="1"/>
              <a:t>tippee</a:t>
            </a:r>
            <a:r>
              <a:rPr lang="en-US" altLang="en-US" dirty="0"/>
              <a:t>” theory, an individual who receives material inside information as the result of an insider’s breach of duty is guilty of insider trading.  “Statutory insiders” include certain stockholders, executive officers, and directors, who must file reports detailing their ownership and trading of the corporation’s securities.  “Short-swing” profits are profits made from the sale of company stock within any six-month period by a statutory insider.  Per Section 16(b) of The Securities Exchange Act of 1934, these profits must be returned to the company.</a:t>
            </a:r>
          </a:p>
        </p:txBody>
      </p:sp>
      <p:sp>
        <p:nvSpPr>
          <p:cNvPr id="28675" name="Slide Number Placeholder 3">
            <a:extLst>
              <a:ext uri="{FF2B5EF4-FFF2-40B4-BE49-F238E27FC236}">
                <a16:creationId xmlns:a16="http://schemas.microsoft.com/office/drawing/2014/main" xmlns="" id="{1ECE2AFE-BE8C-49F6-9D5E-6F1379FB6A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44FEFF9-0CB3-4CB4-B646-E8C9D111D963}" type="slidenum">
              <a:rPr lang="en-US" altLang="en-US" sz="1200"/>
              <a:pPr/>
              <a:t>17</a:t>
            </a:fld>
            <a:endParaRPr lang="en-US" altLang="en-US" sz="1200"/>
          </a:p>
        </p:txBody>
      </p:sp>
    </p:spTree>
    <p:extLst>
      <p:ext uri="{BB962C8B-B14F-4D97-AF65-F5344CB8AC3E}">
        <p14:creationId xmlns:p14="http://schemas.microsoft.com/office/powerpoint/2010/main" val="2991231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xmlns="" id="{790262DD-F818-4CD3-9138-C8E5CA4087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a:extLst>
              <a:ext uri="{FF2B5EF4-FFF2-40B4-BE49-F238E27FC236}">
                <a16:creationId xmlns:a16="http://schemas.microsoft.com/office/drawing/2014/main" xmlns="" id="{4091B8FF-7DA0-457C-935D-D069460383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proxy is a document that authorizes an individual to vote a shareholder’s share of stocks at a shareholder’s meeting.  A proxy solicitation is the process of obtaining the authority to vote on behalf of a shareholder.  Violations of The Securities Exchange Act of 1934 may result in criminal penalties, civil penalties, and suits against those involved in insider trading.</a:t>
            </a:r>
          </a:p>
        </p:txBody>
      </p:sp>
      <p:sp>
        <p:nvSpPr>
          <p:cNvPr id="31747" name="Slide Number Placeholder 3">
            <a:extLst>
              <a:ext uri="{FF2B5EF4-FFF2-40B4-BE49-F238E27FC236}">
                <a16:creationId xmlns:a16="http://schemas.microsoft.com/office/drawing/2014/main" xmlns="" id="{26A0C90E-90ED-4013-8899-43F94B0F5D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EE9C94A-DD87-4862-9348-3A7C720C2941}" type="slidenum">
              <a:rPr lang="en-US" altLang="en-US" sz="1200"/>
              <a:pPr/>
              <a:t>19</a:t>
            </a:fld>
            <a:endParaRPr lang="en-US" altLang="en-US" sz="1200"/>
          </a:p>
        </p:txBody>
      </p:sp>
    </p:spTree>
    <p:extLst>
      <p:ext uri="{BB962C8B-B14F-4D97-AF65-F5344CB8AC3E}">
        <p14:creationId xmlns:p14="http://schemas.microsoft.com/office/powerpoint/2010/main" val="734491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a:extLst>
              <a:ext uri="{FF2B5EF4-FFF2-40B4-BE49-F238E27FC236}">
                <a16:creationId xmlns:a16="http://schemas.microsoft.com/office/drawing/2014/main" xmlns="" id="{B162CB11-F8EA-42E1-B5DA-AE852B164E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a:extLst>
              <a:ext uri="{FF2B5EF4-FFF2-40B4-BE49-F238E27FC236}">
                <a16:creationId xmlns:a16="http://schemas.microsoft.com/office/drawing/2014/main" xmlns="" id="{5180C6B7-3CED-4EEA-8D98-A7BF492517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State securities laws include “blue sky” laws, which regulate the offering and sale of purely intrastate securities.</a:t>
            </a:r>
          </a:p>
        </p:txBody>
      </p:sp>
      <p:sp>
        <p:nvSpPr>
          <p:cNvPr id="34819" name="Slide Number Placeholder 3">
            <a:extLst>
              <a:ext uri="{FF2B5EF4-FFF2-40B4-BE49-F238E27FC236}">
                <a16:creationId xmlns:a16="http://schemas.microsoft.com/office/drawing/2014/main" xmlns="" id="{10368A2D-DF51-4DC0-BF50-858F47F25F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ABF352E-E59E-4622-872C-CC334B061E11}" type="slidenum">
              <a:rPr lang="en-US" altLang="en-US" sz="1200"/>
              <a:pPr/>
              <a:t>21</a:t>
            </a:fld>
            <a:endParaRPr lang="en-US" altLang="en-US" sz="1200"/>
          </a:p>
        </p:txBody>
      </p:sp>
    </p:spTree>
    <p:extLst>
      <p:ext uri="{BB962C8B-B14F-4D97-AF65-F5344CB8AC3E}">
        <p14:creationId xmlns:p14="http://schemas.microsoft.com/office/powerpoint/2010/main" val="2686831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5C0F322-E04B-4C68-B3A3-3DF8BC335675}" type="slidenum">
              <a:rPr lang="en-US" altLang="en-US" smtClean="0"/>
              <a:pPr/>
              <a:t>2</a:t>
            </a:fld>
            <a:endParaRPr lang="en-US" altLang="en-US"/>
          </a:p>
        </p:txBody>
      </p:sp>
    </p:spTree>
    <p:extLst>
      <p:ext uri="{BB962C8B-B14F-4D97-AF65-F5344CB8AC3E}">
        <p14:creationId xmlns:p14="http://schemas.microsoft.com/office/powerpoint/2010/main" val="2208059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xmlns="" id="{4BBF12F8-80E6-40E3-AAD1-B6FCF8359D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xmlns="" id="{B613334D-BDF9-4B8D-9E83-7580397EFD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security is an investment in a common enterprise, with a reasonable expectation of profit gained predominantly from others’ efforts.</a:t>
            </a:r>
          </a:p>
        </p:txBody>
      </p:sp>
      <p:sp>
        <p:nvSpPr>
          <p:cNvPr id="6147" name="Slide Number Placeholder 3">
            <a:extLst>
              <a:ext uri="{FF2B5EF4-FFF2-40B4-BE49-F238E27FC236}">
                <a16:creationId xmlns:a16="http://schemas.microsoft.com/office/drawing/2014/main" xmlns="" id="{4F91AB3F-BF14-4FBA-9ABC-86AF07796C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681DCBA-49DC-4098-82B0-E13272931C0E}" type="slidenum">
              <a:rPr lang="en-US" altLang="en-US" sz="1200"/>
              <a:pPr/>
              <a:t>3</a:t>
            </a:fld>
            <a:endParaRPr lang="en-US" altLang="en-US" sz="1200"/>
          </a:p>
        </p:txBody>
      </p:sp>
    </p:spTree>
    <p:extLst>
      <p:ext uri="{BB962C8B-B14F-4D97-AF65-F5344CB8AC3E}">
        <p14:creationId xmlns:p14="http://schemas.microsoft.com/office/powerpoint/2010/main" val="1777295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a:extLst>
              <a:ext uri="{FF2B5EF4-FFF2-40B4-BE49-F238E27FC236}">
                <a16:creationId xmlns:a16="http://schemas.microsoft.com/office/drawing/2014/main" xmlns="" id="{35753EE2-35F0-43C9-9930-21DABAF38A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a:extLst>
              <a:ext uri="{FF2B5EF4-FFF2-40B4-BE49-F238E27FC236}">
                <a16:creationId xmlns:a16="http://schemas.microsoft.com/office/drawing/2014/main" xmlns="" id="{17491186-6479-461F-A138-D78D9E71F6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Securities and Exchange Commission, or “SEC,” was created in 1934 to enforce securities laws, interpret provisions of securities acts, regulate the activities of securities brokers, dealers, and advisers, and regulate the trade of securities on securities exchanges.</a:t>
            </a:r>
          </a:p>
        </p:txBody>
      </p:sp>
      <p:sp>
        <p:nvSpPr>
          <p:cNvPr id="8195" name="Slide Number Placeholder 3">
            <a:extLst>
              <a:ext uri="{FF2B5EF4-FFF2-40B4-BE49-F238E27FC236}">
                <a16:creationId xmlns:a16="http://schemas.microsoft.com/office/drawing/2014/main" xmlns="" id="{27DD338D-58E7-46EC-B29C-3AF46284BA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FFB0E88-9EBE-4D29-A7EF-C2BAD07FFF64}" type="slidenum">
              <a:rPr lang="en-US" altLang="en-US" sz="1200"/>
              <a:pPr/>
              <a:t>4</a:t>
            </a:fld>
            <a:endParaRPr lang="en-US" altLang="en-US" sz="1200"/>
          </a:p>
        </p:txBody>
      </p:sp>
    </p:spTree>
    <p:extLst>
      <p:ext uri="{BB962C8B-B14F-4D97-AF65-F5344CB8AC3E}">
        <p14:creationId xmlns:p14="http://schemas.microsoft.com/office/powerpoint/2010/main" val="3928501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a:extLst>
              <a:ext uri="{FF2B5EF4-FFF2-40B4-BE49-F238E27FC236}">
                <a16:creationId xmlns:a16="http://schemas.microsoft.com/office/drawing/2014/main" xmlns="" id="{6DC5980C-5A15-49F2-8C2A-7EB40718CD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2" name="Notes Placeholder 2">
            <a:extLst>
              <a:ext uri="{FF2B5EF4-FFF2-40B4-BE49-F238E27FC236}">
                <a16:creationId xmlns:a16="http://schemas.microsoft.com/office/drawing/2014/main" xmlns="" id="{48B839D0-6805-4367-A282-C11BCFA417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During the 1990s, SEC powers were expanded by way of supplemental legislation, including the Securities Enforcement Remedies and Penny Stock Reform Act of 1990, the Market Reform Act of 1990, the Securities Acts Amendments of 1990, the National Securities Markets Improvement Act of 1996, and the Sarbanes-Oxley Act of 2002.</a:t>
            </a:r>
          </a:p>
        </p:txBody>
      </p:sp>
      <p:sp>
        <p:nvSpPr>
          <p:cNvPr id="10243" name="Slide Number Placeholder 3">
            <a:extLst>
              <a:ext uri="{FF2B5EF4-FFF2-40B4-BE49-F238E27FC236}">
                <a16:creationId xmlns:a16="http://schemas.microsoft.com/office/drawing/2014/main" xmlns="" id="{11D23EC5-1D7E-4ECF-9B7F-9002E325DF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476F304-A155-42C8-AA56-1E32040D05B0}" type="slidenum">
              <a:rPr lang="en-US" altLang="en-US" sz="1200"/>
              <a:pPr/>
              <a:t>5</a:t>
            </a:fld>
            <a:endParaRPr lang="en-US" altLang="en-US" sz="1200"/>
          </a:p>
        </p:txBody>
      </p:sp>
    </p:spTree>
    <p:extLst>
      <p:ext uri="{BB962C8B-B14F-4D97-AF65-F5344CB8AC3E}">
        <p14:creationId xmlns:p14="http://schemas.microsoft.com/office/powerpoint/2010/main" val="3917567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a:extLst>
              <a:ext uri="{FF2B5EF4-FFF2-40B4-BE49-F238E27FC236}">
                <a16:creationId xmlns:a16="http://schemas.microsoft.com/office/drawing/2014/main" xmlns="" id="{3DB3CE7D-E8B2-4A31-842D-BAABB67019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es Placeholder 2">
            <a:extLst>
              <a:ext uri="{FF2B5EF4-FFF2-40B4-BE49-F238E27FC236}">
                <a16:creationId xmlns:a16="http://schemas.microsoft.com/office/drawing/2014/main" xmlns="" id="{A75F98A3-009C-4BE1-AF25-4AD8FE4E42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“prospectus” is a written document similar to a registration statement, used as an advertising tool to attract potential investors.</a:t>
            </a:r>
          </a:p>
        </p:txBody>
      </p:sp>
      <p:sp>
        <p:nvSpPr>
          <p:cNvPr id="12291" name="Slide Number Placeholder 3">
            <a:extLst>
              <a:ext uri="{FF2B5EF4-FFF2-40B4-BE49-F238E27FC236}">
                <a16:creationId xmlns:a16="http://schemas.microsoft.com/office/drawing/2014/main" xmlns="" id="{18CA1070-359A-46DB-BFF7-AC50813843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4185A6E-EE6A-46A4-935D-C18EEE0712A3}" type="slidenum">
              <a:rPr lang="en-US" altLang="en-US" sz="1200"/>
              <a:pPr/>
              <a:t>6</a:t>
            </a:fld>
            <a:endParaRPr lang="en-US" altLang="en-US" sz="1200"/>
          </a:p>
        </p:txBody>
      </p:sp>
    </p:spTree>
    <p:extLst>
      <p:ext uri="{BB962C8B-B14F-4D97-AF65-F5344CB8AC3E}">
        <p14:creationId xmlns:p14="http://schemas.microsoft.com/office/powerpoint/2010/main" val="1178824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a:extLst>
              <a:ext uri="{FF2B5EF4-FFF2-40B4-BE49-F238E27FC236}">
                <a16:creationId xmlns:a16="http://schemas.microsoft.com/office/drawing/2014/main" xmlns="" id="{14696A44-23AC-4E0F-92C8-C899085B9E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8" name="Notes Placeholder 2">
            <a:extLst>
              <a:ext uri="{FF2B5EF4-FFF2-40B4-BE49-F238E27FC236}">
                <a16:creationId xmlns:a16="http://schemas.microsoft.com/office/drawing/2014/main" xmlns="" id="{E10EEC97-79BD-450E-976A-5955673144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Periods of the registration statement and prospectus filing process include the pre-filing period, the waiting period, and the post-effective period.</a:t>
            </a:r>
          </a:p>
        </p:txBody>
      </p:sp>
      <p:sp>
        <p:nvSpPr>
          <p:cNvPr id="14339" name="Slide Number Placeholder 3">
            <a:extLst>
              <a:ext uri="{FF2B5EF4-FFF2-40B4-BE49-F238E27FC236}">
                <a16:creationId xmlns:a16="http://schemas.microsoft.com/office/drawing/2014/main" xmlns="" id="{7EF819BF-2F69-4B11-8497-9DDF5180B9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EC6430A-6E8F-4F57-AEBD-E613BDD1FBC7}" type="slidenum">
              <a:rPr lang="en-US" altLang="en-US" sz="1200"/>
              <a:pPr/>
              <a:t>7</a:t>
            </a:fld>
            <a:endParaRPr lang="en-US" altLang="en-US" sz="1200"/>
          </a:p>
        </p:txBody>
      </p:sp>
    </p:spTree>
    <p:extLst>
      <p:ext uri="{BB962C8B-B14F-4D97-AF65-F5344CB8AC3E}">
        <p14:creationId xmlns:p14="http://schemas.microsoft.com/office/powerpoint/2010/main" val="1364255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xmlns="" id="{6596BD57-86E0-4668-B626-450DA40C64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a:extLst>
              <a:ext uri="{FF2B5EF4-FFF2-40B4-BE49-F238E27FC236}">
                <a16:creationId xmlns:a16="http://schemas.microsoft.com/office/drawing/2014/main" xmlns="" id="{025063CB-55F9-4354-B0E3-B6E8A5F16A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“Exempt transactions” are securities exempt from standard SEC registration requirements.  These include “limited offers,” which involve only small amounts of money, or are offered only to sophisticated investors.  A “private placement” exemption also exempts private offerings of securities from standard SEC registration requirements.  In terms of pertinent rules set forth in The Securities Act of 1933 pertaining to the exemption of securities from standard SEC registration requirements, Rule 505 states that private offerings may not exceed $5 million in a twelve-month period, and firms do not have to believe that investors have a reasonable ability to evaluate the risk.  Rule 504 exempts non-investment firms that offer no more that $1 million in securities in a twelve-month period.  Section 4(6) exempts securities offered only to accredited investors for an amount less than $5 million.  Intrastate issues exempt local investors in local businesses, and re-sales of securities by any person other than an issuer, underwriter, or dealer are also exempt from standard SEC registration requirements.</a:t>
            </a:r>
          </a:p>
        </p:txBody>
      </p:sp>
      <p:sp>
        <p:nvSpPr>
          <p:cNvPr id="18435" name="Slide Number Placeholder 3">
            <a:extLst>
              <a:ext uri="{FF2B5EF4-FFF2-40B4-BE49-F238E27FC236}">
                <a16:creationId xmlns:a16="http://schemas.microsoft.com/office/drawing/2014/main" xmlns="" id="{625D544F-52CD-4E7B-A2F6-6DB833F6E6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F7999FB-0DFE-47E3-AEF4-0B970D387765}" type="slidenum">
              <a:rPr lang="en-US" altLang="en-US" sz="1200"/>
              <a:pPr/>
              <a:t>10</a:t>
            </a:fld>
            <a:endParaRPr lang="en-US" altLang="en-US" sz="1200"/>
          </a:p>
        </p:txBody>
      </p:sp>
    </p:spTree>
    <p:extLst>
      <p:ext uri="{BB962C8B-B14F-4D97-AF65-F5344CB8AC3E}">
        <p14:creationId xmlns:p14="http://schemas.microsoft.com/office/powerpoint/2010/main" val="5727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a16="http://schemas.microsoft.com/office/drawing/2014/main" xmlns="" id="{CABDFE06-195F-4913-BAFB-E0DF8C362C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a:extLst>
              <a:ext uri="{FF2B5EF4-FFF2-40B4-BE49-F238E27FC236}">
                <a16:creationId xmlns:a16="http://schemas.microsoft.com/office/drawing/2014/main" xmlns="" id="{6298B2F7-9214-43A3-B985-4114086BFE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Restricted securities are securities acquired under Rule 505, 506, or Section 4(6) of The Securities Act of 1933 that must be registered for resale, unless the investor follows Rule 144 or 144(a).  Violations may result in administrative action, injunctive action, and/or criminal prosecution.</a:t>
            </a:r>
          </a:p>
        </p:txBody>
      </p:sp>
      <p:sp>
        <p:nvSpPr>
          <p:cNvPr id="20483" name="Slide Number Placeholder 3">
            <a:extLst>
              <a:ext uri="{FF2B5EF4-FFF2-40B4-BE49-F238E27FC236}">
                <a16:creationId xmlns:a16="http://schemas.microsoft.com/office/drawing/2014/main" xmlns="" id="{3DA2D6E3-D569-4195-8C12-A9DBD5D2CE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3B28016-F898-400E-B899-48DDB2EDC973}" type="slidenum">
              <a:rPr lang="en-US" altLang="en-US" sz="1200"/>
              <a:pPr/>
              <a:t>11</a:t>
            </a:fld>
            <a:endParaRPr lang="en-US" altLang="en-US" sz="1200"/>
          </a:p>
        </p:txBody>
      </p:sp>
    </p:spTree>
    <p:extLst>
      <p:ext uri="{BB962C8B-B14F-4D97-AF65-F5344CB8AC3E}">
        <p14:creationId xmlns:p14="http://schemas.microsoft.com/office/powerpoint/2010/main" val="2862373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2FD24A25-CD16-4C02-BFEA-C6E8E9C77623}" type="slidenum">
              <a:rPr lang="en-US" altLang="en-US" smtClean="0"/>
              <a:pPr/>
              <a:t>‹#›</a:t>
            </a:fld>
            <a:endParaRPr lang="en-US" altLang="en-US"/>
          </a:p>
        </p:txBody>
      </p:sp>
    </p:spTree>
    <p:extLst>
      <p:ext uri="{BB962C8B-B14F-4D97-AF65-F5344CB8AC3E}">
        <p14:creationId xmlns:p14="http://schemas.microsoft.com/office/powerpoint/2010/main" val="1262617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C173DAFD-EC0E-441C-BEBB-E2482368B436}" type="slidenum">
              <a:rPr lang="en-US" altLang="en-US" smtClean="0"/>
              <a:pPr/>
              <a:t>‹#›</a:t>
            </a:fld>
            <a:endParaRPr lang="en-US" altLang="en-US"/>
          </a:p>
        </p:txBody>
      </p:sp>
    </p:spTree>
    <p:extLst>
      <p:ext uri="{BB962C8B-B14F-4D97-AF65-F5344CB8AC3E}">
        <p14:creationId xmlns:p14="http://schemas.microsoft.com/office/powerpoint/2010/main" val="2273842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181FFAD-2469-442A-9D44-3C217B8F0A86}" type="slidenum">
              <a:rPr lang="en-US" altLang="en-US" smtClean="0"/>
              <a:pPr/>
              <a:t>‹#›</a:t>
            </a:fld>
            <a:endParaRPr lang="en-US" altLang="en-US"/>
          </a:p>
        </p:txBody>
      </p:sp>
    </p:spTree>
    <p:extLst>
      <p:ext uri="{BB962C8B-B14F-4D97-AF65-F5344CB8AC3E}">
        <p14:creationId xmlns:p14="http://schemas.microsoft.com/office/powerpoint/2010/main" val="4171317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6" name="Slide Number Placeholder 6"/>
          <p:cNvSpPr>
            <a:spLocks noGrp="1"/>
          </p:cNvSpPr>
          <p:nvPr>
            <p:ph type="sldNum" sz="quarter" idx="11"/>
          </p:nvPr>
        </p:nvSpPr>
        <p:spPr/>
        <p:txBody>
          <a:bodyPr/>
          <a:lstStyle>
            <a:lvl1pPr>
              <a:defRPr/>
            </a:lvl1pPr>
          </a:lstStyle>
          <a:p>
            <a:fld id="{FD84DDCD-5929-44EC-B78B-9D205014FC71}" type="slidenum">
              <a:rPr lang="en-US" altLang="en-US" smtClean="0"/>
              <a:pPr/>
              <a:t>‹#›</a:t>
            </a:fld>
            <a:endParaRPr lang="en-US" altLang="en-US"/>
          </a:p>
        </p:txBody>
      </p:sp>
    </p:spTree>
    <p:extLst>
      <p:ext uri="{BB962C8B-B14F-4D97-AF65-F5344CB8AC3E}">
        <p14:creationId xmlns:p14="http://schemas.microsoft.com/office/powerpoint/2010/main" val="615002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8531788" y="6385560"/>
            <a:ext cx="548640" cy="396240"/>
          </a:xfrm>
        </p:spPr>
        <p:txBody>
          <a:bodyPr/>
          <a:lstStyle/>
          <a:p>
            <a:fld id="{2FD24A25-CD16-4C02-BFEA-C6E8E9C77623}" type="slidenum">
              <a:rPr lang="en-US" altLang="en-US" smtClean="0"/>
              <a:pPr/>
              <a:t>‹#›</a:t>
            </a:fld>
            <a:endParaRPr lang="en-US" altLang="en-US" dirty="0"/>
          </a:p>
        </p:txBody>
      </p:sp>
      <p:sp>
        <p:nvSpPr>
          <p:cNvPr id="5" name="Content Placeholder 4"/>
          <p:cNvSpPr>
            <a:spLocks noGrp="1"/>
          </p:cNvSpPr>
          <p:nvPr>
            <p:ph sz="quarter" idx="13"/>
          </p:nvPr>
        </p:nvSpPr>
        <p:spPr>
          <a:xfrm>
            <a:off x="685800" y="6324600"/>
            <a:ext cx="7162800" cy="381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655103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0" y="6400800"/>
            <a:ext cx="7620000" cy="436903"/>
          </a:xfrm>
          <a:prstGeom prst="rect">
            <a:avLst/>
          </a:prstGeom>
        </p:spPr>
        <p:txBody>
          <a:bodyPr anchor="ct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p:txBody>
          <a:bodyPr/>
          <a:lstStyle/>
          <a:p>
            <a:fld id="{7687B53B-BA95-467D-AFD3-DFA9543DC491}" type="slidenum">
              <a:rPr lang="en-US" altLang="en-US" smtClean="0"/>
              <a:pPr/>
              <a:t>‹#›</a:t>
            </a:fld>
            <a:endParaRPr lang="en-US" altLang="en-US"/>
          </a:p>
        </p:txBody>
      </p:sp>
    </p:spTree>
    <p:extLst>
      <p:ext uri="{BB962C8B-B14F-4D97-AF65-F5344CB8AC3E}">
        <p14:creationId xmlns:p14="http://schemas.microsoft.com/office/powerpoint/2010/main" val="12625369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80236623-F143-46B9-98D0-78F3722E433E}" type="slidenum">
              <a:rPr lang="en-US" altLang="en-US" smtClean="0"/>
              <a:pPr/>
              <a:t>‹#›</a:t>
            </a:fld>
            <a:endParaRPr lang="en-US" altLang="en-US"/>
          </a:p>
        </p:txBody>
      </p:sp>
      <p:sp>
        <p:nvSpPr>
          <p:cNvPr id="7"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1608685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7" name="Slide Number Placeholder 6"/>
          <p:cNvSpPr>
            <a:spLocks noGrp="1"/>
          </p:cNvSpPr>
          <p:nvPr>
            <p:ph type="sldNum" sz="quarter" idx="12"/>
          </p:nvPr>
        </p:nvSpPr>
        <p:spPr/>
        <p:txBody>
          <a:bodyPr/>
          <a:lstStyle/>
          <a:p>
            <a:fld id="{3B44589D-3208-43F6-9BC0-BF4453851356}" type="slidenum">
              <a:rPr lang="en-US" altLang="en-US" smtClean="0"/>
              <a:pPr/>
              <a:t>‹#›</a:t>
            </a:fld>
            <a:endParaRPr lang="en-US" altLang="en-US"/>
          </a:p>
        </p:txBody>
      </p:sp>
    </p:spTree>
    <p:extLst>
      <p:ext uri="{BB962C8B-B14F-4D97-AF65-F5344CB8AC3E}">
        <p14:creationId xmlns:p14="http://schemas.microsoft.com/office/powerpoint/2010/main" val="112079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9" name="Slide Number Placeholder 8"/>
          <p:cNvSpPr>
            <a:spLocks noGrp="1"/>
          </p:cNvSpPr>
          <p:nvPr>
            <p:ph type="sldNum" sz="quarter" idx="12"/>
          </p:nvPr>
        </p:nvSpPr>
        <p:spPr/>
        <p:txBody>
          <a:bodyPr/>
          <a:lstStyle/>
          <a:p>
            <a:fld id="{C3BAAFAE-074F-4D14-AC16-D8F875651CF9}" type="slidenum">
              <a:rPr lang="en-US" altLang="en-US" smtClean="0"/>
              <a:pPr/>
              <a:t>‹#›</a:t>
            </a:fld>
            <a:endParaRPr lang="en-US" altLang="en-US"/>
          </a:p>
        </p:txBody>
      </p:sp>
    </p:spTree>
    <p:extLst>
      <p:ext uri="{BB962C8B-B14F-4D97-AF65-F5344CB8AC3E}">
        <p14:creationId xmlns:p14="http://schemas.microsoft.com/office/powerpoint/2010/main" val="17562879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5" name="Slide Number Placeholder 4"/>
          <p:cNvSpPr>
            <a:spLocks noGrp="1"/>
          </p:cNvSpPr>
          <p:nvPr>
            <p:ph type="sldNum" sz="quarter" idx="12"/>
          </p:nvPr>
        </p:nvSpPr>
        <p:spPr/>
        <p:txBody>
          <a:bodyPr/>
          <a:lstStyle/>
          <a:p>
            <a:fld id="{67A0A155-F0D0-4935-8A95-A5F375606DBE}" type="slidenum">
              <a:rPr lang="en-US" altLang="en-US" smtClean="0"/>
              <a:pPr/>
              <a:t>‹#›</a:t>
            </a:fld>
            <a:endParaRPr lang="en-US" altLang="en-US"/>
          </a:p>
        </p:txBody>
      </p:sp>
    </p:spTree>
    <p:extLst>
      <p:ext uri="{BB962C8B-B14F-4D97-AF65-F5344CB8AC3E}">
        <p14:creationId xmlns:p14="http://schemas.microsoft.com/office/powerpoint/2010/main" val="1015281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4" name="Slide Number Placeholder 3"/>
          <p:cNvSpPr>
            <a:spLocks noGrp="1"/>
          </p:cNvSpPr>
          <p:nvPr>
            <p:ph type="sldNum" sz="quarter" idx="12"/>
          </p:nvPr>
        </p:nvSpPr>
        <p:spPr/>
        <p:txBody>
          <a:bodyPr/>
          <a:lstStyle/>
          <a:p>
            <a:fld id="{9867E272-6893-454C-BD19-8D223D387047}" type="slidenum">
              <a:rPr lang="en-US" altLang="en-US" smtClean="0"/>
              <a:pPr/>
              <a:t>‹#›</a:t>
            </a:fld>
            <a:endParaRPr lang="en-US" altLang="en-US"/>
          </a:p>
        </p:txBody>
      </p:sp>
    </p:spTree>
    <p:extLst>
      <p:ext uri="{BB962C8B-B14F-4D97-AF65-F5344CB8AC3E}">
        <p14:creationId xmlns:p14="http://schemas.microsoft.com/office/powerpoint/2010/main" val="54324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7687B53B-BA95-467D-AFD3-DFA9543DC491}" type="slidenum">
              <a:rPr lang="en-US" altLang="en-US" smtClean="0"/>
              <a:pPr/>
              <a:t>‹#›</a:t>
            </a:fld>
            <a:endParaRPr lang="en-US" altLang="en-US"/>
          </a:p>
        </p:txBody>
      </p:sp>
    </p:spTree>
    <p:extLst>
      <p:ext uri="{BB962C8B-B14F-4D97-AF65-F5344CB8AC3E}">
        <p14:creationId xmlns:p14="http://schemas.microsoft.com/office/powerpoint/2010/main" val="27763926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7" name="Slide Number Placeholder 6"/>
          <p:cNvSpPr>
            <a:spLocks noGrp="1"/>
          </p:cNvSpPr>
          <p:nvPr>
            <p:ph type="sldNum" sz="quarter" idx="12"/>
          </p:nvPr>
        </p:nvSpPr>
        <p:spPr/>
        <p:txBody>
          <a:bodyPr/>
          <a:lstStyle/>
          <a:p>
            <a:fld id="{B49CD216-5ADB-4A11-894F-7C38949DD0D4}" type="slidenum">
              <a:rPr lang="en-US" altLang="en-US" smtClean="0"/>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151680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Slide Number Placeholder 8"/>
          <p:cNvSpPr>
            <a:spLocks noGrp="1"/>
          </p:cNvSpPr>
          <p:nvPr>
            <p:ph type="sldNum" sz="quarter" idx="11"/>
          </p:nvPr>
        </p:nvSpPr>
        <p:spPr/>
        <p:txBody>
          <a:bodyPr/>
          <a:lstStyle/>
          <a:p>
            <a:fld id="{2EB8FC12-871D-45D6-8D00-431F7C7131FC}" type="slidenum">
              <a:rPr lang="en-US" altLang="en-US" smtClean="0"/>
              <a:pPr/>
              <a:t>‹#›</a:t>
            </a:fld>
            <a:endParaRPr lang="en-US" altLang="en-US"/>
          </a:p>
        </p:txBody>
      </p:sp>
      <p:sp>
        <p:nvSpPr>
          <p:cNvPr id="10" name="Footer Placeholder 9"/>
          <p:cNvSpPr>
            <a:spLocks noGrp="1"/>
          </p:cNvSpPr>
          <p:nvPr>
            <p:ph type="ftr" sz="quarter" idx="12"/>
          </p:nvPr>
        </p:nvSpPr>
        <p:spPr>
          <a:xfrm>
            <a:off x="0" y="6400800"/>
            <a:ext cx="7620000" cy="436903"/>
          </a:xfrm>
          <a:prstGeom prst="rect">
            <a:avLst/>
          </a:prstGeom>
        </p:spPr>
        <p:txBody>
          <a:body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597859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0" y="6400800"/>
            <a:ext cx="7620000" cy="436903"/>
          </a:xfrm>
          <a:prstGeom prst="rect">
            <a:avLst/>
          </a:prstGeom>
        </p:spPr>
        <p:txBody>
          <a:bodyPr/>
          <a:lstStyle/>
          <a:p>
            <a:r>
              <a:rPr lang="en-US" altLang="en-US"/>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p:txBody>
          <a:bodyPr/>
          <a:lstStyle/>
          <a:p>
            <a:fld id="{C173DAFD-EC0E-441C-BEBB-E2482368B436}" type="slidenum">
              <a:rPr lang="en-US" altLang="en-US" smtClean="0"/>
              <a:pPr/>
              <a:t>‹#›</a:t>
            </a:fld>
            <a:endParaRPr lang="en-US" altLang="en-US"/>
          </a:p>
        </p:txBody>
      </p:sp>
    </p:spTree>
    <p:extLst>
      <p:ext uri="{BB962C8B-B14F-4D97-AF65-F5344CB8AC3E}">
        <p14:creationId xmlns:p14="http://schemas.microsoft.com/office/powerpoint/2010/main" val="39425576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0" y="6400800"/>
            <a:ext cx="7620000" cy="436903"/>
          </a:xfrm>
          <a:prstGeom prst="rect">
            <a:avLst/>
          </a:prstGeom>
        </p:spPr>
        <p:txBody>
          <a:bodyPr/>
          <a:lstStyle/>
          <a:p>
            <a:r>
              <a:rPr lang="en-US" altLang="en-US"/>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p:txBody>
          <a:bodyPr/>
          <a:lstStyle/>
          <a:p>
            <a:fld id="{B181FFAD-2469-442A-9D44-3C217B8F0A86}" type="slidenum">
              <a:rPr lang="en-US" altLang="en-US" smtClean="0"/>
              <a:pPr/>
              <a:t>‹#›</a:t>
            </a:fld>
            <a:endParaRPr lang="en-US" altLang="en-US"/>
          </a:p>
        </p:txBody>
      </p:sp>
    </p:spTree>
    <p:extLst>
      <p:ext uri="{BB962C8B-B14F-4D97-AF65-F5344CB8AC3E}">
        <p14:creationId xmlns:p14="http://schemas.microsoft.com/office/powerpoint/2010/main" val="15844963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Footer Placeholder 5"/>
          <p:cNvSpPr>
            <a:spLocks noGrp="1"/>
          </p:cNvSpPr>
          <p:nvPr>
            <p:ph type="ftr" sz="quarter" idx="10"/>
          </p:nvPr>
        </p:nvSpPr>
        <p:spPr>
          <a:xfrm>
            <a:off x="0" y="6400800"/>
            <a:ext cx="7620000" cy="436563"/>
          </a:xfrm>
          <a:prstGeom prst="rect">
            <a:avLst/>
          </a:prstGeom>
        </p:spPr>
        <p:txBody>
          <a:bodyPr/>
          <a:lstStyle>
            <a:lvl1pPr>
              <a:defRPr smtClean="0">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6" name="Slide Number Placeholder 6"/>
          <p:cNvSpPr>
            <a:spLocks noGrp="1"/>
          </p:cNvSpPr>
          <p:nvPr>
            <p:ph type="sldNum" sz="quarter" idx="11"/>
          </p:nvPr>
        </p:nvSpPr>
        <p:spPr/>
        <p:txBody>
          <a:bodyPr/>
          <a:lstStyle>
            <a:lvl1pPr>
              <a:defRPr/>
            </a:lvl1pPr>
          </a:lstStyle>
          <a:p>
            <a:fld id="{FD84DDCD-5929-44EC-B78B-9D205014FC71}" type="slidenum">
              <a:rPr lang="en-US" altLang="en-US" smtClean="0"/>
              <a:pPr/>
              <a:t>‹#›</a:t>
            </a:fld>
            <a:endParaRPr lang="en-US" altLang="en-US"/>
          </a:p>
        </p:txBody>
      </p:sp>
    </p:spTree>
    <p:extLst>
      <p:ext uri="{BB962C8B-B14F-4D97-AF65-F5344CB8AC3E}">
        <p14:creationId xmlns:p14="http://schemas.microsoft.com/office/powerpoint/2010/main" val="3628600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80236623-F143-46B9-98D0-78F3722E433E}" type="slidenum">
              <a:rPr lang="en-US" altLang="en-US" smtClean="0"/>
              <a:pPr/>
              <a:t>‹#›</a:t>
            </a:fld>
            <a:endParaRPr lang="en-US" altLang="en-US"/>
          </a:p>
        </p:txBody>
      </p:sp>
    </p:spTree>
    <p:extLst>
      <p:ext uri="{BB962C8B-B14F-4D97-AF65-F5344CB8AC3E}">
        <p14:creationId xmlns:p14="http://schemas.microsoft.com/office/powerpoint/2010/main" val="2226455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3B44589D-3208-43F6-9BC0-BF4453851356}" type="slidenum">
              <a:rPr lang="en-US" altLang="en-US" smtClean="0"/>
              <a:pPr/>
              <a:t>‹#›</a:t>
            </a:fld>
            <a:endParaRPr lang="en-US" altLang="en-US"/>
          </a:p>
        </p:txBody>
      </p:sp>
    </p:spTree>
    <p:extLst>
      <p:ext uri="{BB962C8B-B14F-4D97-AF65-F5344CB8AC3E}">
        <p14:creationId xmlns:p14="http://schemas.microsoft.com/office/powerpoint/2010/main" val="1433453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C3BAAFAE-074F-4D14-AC16-D8F875651CF9}" type="slidenum">
              <a:rPr lang="en-US" altLang="en-US" smtClean="0"/>
              <a:pPr/>
              <a:t>‹#›</a:t>
            </a:fld>
            <a:endParaRPr lang="en-US" altLang="en-US"/>
          </a:p>
        </p:txBody>
      </p:sp>
    </p:spTree>
    <p:extLst>
      <p:ext uri="{BB962C8B-B14F-4D97-AF65-F5344CB8AC3E}">
        <p14:creationId xmlns:p14="http://schemas.microsoft.com/office/powerpoint/2010/main" val="2658739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67A0A155-F0D0-4935-8A95-A5F375606DBE}" type="slidenum">
              <a:rPr lang="en-US" altLang="en-US" smtClean="0"/>
              <a:pPr/>
              <a:t>‹#›</a:t>
            </a:fld>
            <a:endParaRPr lang="en-US" altLang="en-US"/>
          </a:p>
        </p:txBody>
      </p:sp>
    </p:spTree>
    <p:extLst>
      <p:ext uri="{BB962C8B-B14F-4D97-AF65-F5344CB8AC3E}">
        <p14:creationId xmlns:p14="http://schemas.microsoft.com/office/powerpoint/2010/main" val="2691331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867E272-6893-454C-BD19-8D223D387047}" type="slidenum">
              <a:rPr lang="en-US" altLang="en-US" smtClean="0"/>
              <a:pPr/>
              <a:t>‹#›</a:t>
            </a:fld>
            <a:endParaRPr lang="en-US" altLang="en-US"/>
          </a:p>
        </p:txBody>
      </p:sp>
    </p:spTree>
    <p:extLst>
      <p:ext uri="{BB962C8B-B14F-4D97-AF65-F5344CB8AC3E}">
        <p14:creationId xmlns:p14="http://schemas.microsoft.com/office/powerpoint/2010/main" val="3926550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B49CD216-5ADB-4A11-894F-7C38949DD0D4}" type="slidenum">
              <a:rPr lang="en-US" altLang="en-US" smtClean="0"/>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55400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Slide Number Placeholder 8"/>
          <p:cNvSpPr>
            <a:spLocks noGrp="1"/>
          </p:cNvSpPr>
          <p:nvPr>
            <p:ph type="sldNum" sz="quarter" idx="11"/>
          </p:nvPr>
        </p:nvSpPr>
        <p:spPr/>
        <p:txBody>
          <a:bodyPr/>
          <a:lstStyle/>
          <a:p>
            <a:fld id="{2EB8FC12-871D-45D6-8D00-431F7C7131FC}" type="slidenum">
              <a:rPr lang="en-US" altLang="en-US" smtClean="0"/>
              <a:pPr/>
              <a:t>‹#›</a:t>
            </a:fld>
            <a:endParaRPr lang="en-US" altLang="en-US"/>
          </a:p>
        </p:txBody>
      </p:sp>
    </p:spTree>
    <p:extLst>
      <p:ext uri="{BB962C8B-B14F-4D97-AF65-F5344CB8AC3E}">
        <p14:creationId xmlns:p14="http://schemas.microsoft.com/office/powerpoint/2010/main" val="711254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tx1"/>
                </a:solidFill>
                <a:latin typeface="Cambria"/>
              </a:defRPr>
            </a:lvl1pPr>
          </a:lstStyle>
          <a:p>
            <a:fld id="{704BBBB7-153B-489E-9240-1FF77228A635}" type="slidenum">
              <a:rPr lang="en-US" altLang="en-US" smtClean="0"/>
              <a:pPr/>
              <a:t>‹#›</a:t>
            </a:fld>
            <a:endParaRPr lang="en-US" altLang="en-US" dirty="0"/>
          </a:p>
        </p:txBody>
      </p:sp>
      <p:sp>
        <p:nvSpPr>
          <p:cNvPr id="7" name="Text Placeholder 4"/>
          <p:cNvSpPr txBox="1">
            <a:spLocks/>
          </p:cNvSpPr>
          <p:nvPr userDrawn="1"/>
        </p:nvSpPr>
        <p:spPr>
          <a:xfrm>
            <a:off x="762000" y="6511930"/>
            <a:ext cx="7543800" cy="244475"/>
          </a:xfrm>
          <a:prstGeom prst="rect">
            <a:avLst/>
          </a:prstGeom>
        </p:spPr>
        <p:txBody>
          <a:bodyPr>
            <a:normAutofit/>
          </a:bodyPr>
          <a:lstStyle>
            <a:lvl1pPr marL="114300" indent="0" algn="ctr" defTabSz="914400" rtl="0" eaLnBrk="1" latinLnBrk="0" hangingPunct="1">
              <a:spcBef>
                <a:spcPct val="20000"/>
              </a:spcBef>
              <a:buClr>
                <a:schemeClr val="accent1"/>
              </a:buClr>
              <a:buFont typeface="Arial" pitchFamily="34" charset="0"/>
              <a:buNone/>
              <a:defRPr sz="9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fontAlgn="auto">
              <a:spcAft>
                <a:spcPts val="0"/>
              </a:spcAft>
            </a:pPr>
            <a:r>
              <a:rPr lang="en-IN" dirty="0"/>
              <a:t>© 2019 McGraw-Hill Education.</a:t>
            </a:r>
          </a:p>
        </p:txBody>
      </p:sp>
    </p:spTree>
    <p:extLst>
      <p:ext uri="{BB962C8B-B14F-4D97-AF65-F5344CB8AC3E}">
        <p14:creationId xmlns:p14="http://schemas.microsoft.com/office/powerpoint/2010/main" val="1537891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Cambria"/>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tx1"/>
                </a:solidFill>
                <a:latin typeface="Cambria"/>
              </a:defRPr>
            </a:lvl1pPr>
          </a:lstStyle>
          <a:p>
            <a:fld id="{704BBBB7-153B-489E-9240-1FF77228A635}" type="slidenum">
              <a:rPr lang="en-US" altLang="en-US" smtClean="0"/>
              <a:pPr/>
              <a:t>‹#›</a:t>
            </a:fld>
            <a:endParaRPr lang="en-US" altLang="en-US"/>
          </a:p>
        </p:txBody>
      </p:sp>
    </p:spTree>
    <p:extLst>
      <p:ext uri="{BB962C8B-B14F-4D97-AF65-F5344CB8AC3E}">
        <p14:creationId xmlns:p14="http://schemas.microsoft.com/office/powerpoint/2010/main" val="3621837675"/>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Cambria"/>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1981200"/>
            <a:ext cx="3962400" cy="990600"/>
          </a:xfrm>
        </p:spPr>
        <p:txBody>
          <a:bodyPr/>
          <a:lstStyle/>
          <a:p>
            <a:r>
              <a:rPr lang="en-US" altLang="en-US" dirty="0">
                <a:solidFill>
                  <a:srgbClr val="4F4837"/>
                </a:solidFill>
                <a:latin typeface="Calibri" panose="020F0502020204030204" pitchFamily="34" charset="0"/>
              </a:rPr>
              <a:t>Chapter 23</a:t>
            </a:r>
            <a:endParaRPr lang="en-IN" dirty="0"/>
          </a:p>
        </p:txBody>
      </p:sp>
      <p:sp>
        <p:nvSpPr>
          <p:cNvPr id="3" name="Subtitle 2"/>
          <p:cNvSpPr>
            <a:spLocks noGrp="1"/>
          </p:cNvSpPr>
          <p:nvPr>
            <p:ph type="subTitle" idx="1"/>
          </p:nvPr>
        </p:nvSpPr>
        <p:spPr>
          <a:xfrm>
            <a:off x="4800600" y="3352800"/>
            <a:ext cx="4114800" cy="2781300"/>
          </a:xfrm>
        </p:spPr>
        <p:txBody>
          <a:bodyPr>
            <a:noAutofit/>
          </a:bodyPr>
          <a:lstStyle/>
          <a:p>
            <a:pPr fontAlgn="auto">
              <a:spcAft>
                <a:spcPts val="0"/>
              </a:spcAft>
              <a:defRPr/>
            </a:pPr>
            <a:r>
              <a:rPr lang="en-US" sz="3600" dirty="0">
                <a:solidFill>
                  <a:schemeClr val="tx1"/>
                </a:solidFill>
              </a:rPr>
              <a:t>Securities Regulation</a:t>
            </a:r>
            <a:endParaRPr lang="en-US" altLang="en-US" sz="3600" dirty="0">
              <a:solidFill>
                <a:schemeClr val="tx1"/>
              </a:solidFill>
            </a:endParaRPr>
          </a:p>
        </p:txBody>
      </p:sp>
      <p:pic>
        <p:nvPicPr>
          <p:cNvPr id="7"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3">
            <a:extLst>
              <a:ext uri="{FF2B5EF4-FFF2-40B4-BE49-F238E27FC236}">
                <a16:creationId xmlns:a16="http://schemas.microsoft.com/office/drawing/2014/main" xmlns="" id="{094E9167-5BD3-4779-8F49-339B92EF27C9}"/>
              </a:ext>
            </a:extLst>
          </p:cNvPr>
          <p:cNvSpPr txBox="1">
            <a:spLocks/>
          </p:cNvSpPr>
          <p:nvPr/>
        </p:nvSpPr>
        <p:spPr bwMode="auto">
          <a:xfrm>
            <a:off x="8531788" y="6385560"/>
            <a:ext cx="548640" cy="396240"/>
          </a:xfrm>
          <a:prstGeom prst="bracketPair">
            <a:avLst>
              <a:gd name="adj" fmla="val 17949"/>
            </a:avLst>
          </a:pr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lIns="0" tIns="0" rIns="0" bIns="0" rtlCol="0" anchor="ctr"/>
          <a:lstStyle>
            <a:defPPr>
              <a:defRPr lang="en-US"/>
            </a:defPPr>
            <a:lvl1pPr marL="0" algn="ctr" defTabSz="457200" rtl="0" eaLnBrk="1" latinLnBrk="0" hangingPunct="1">
              <a:spcBef>
                <a:spcPct val="20000"/>
              </a:spcBef>
              <a:buClr>
                <a:schemeClr val="accent1"/>
              </a:buClr>
              <a:buFont typeface="Arial" panose="020B0604020202020204" pitchFamily="34" charset="0"/>
              <a:buChar char="•"/>
              <a:defRPr sz="2200" kern="1200">
                <a:solidFill>
                  <a:schemeClr val="tx1"/>
                </a:solidFill>
                <a:latin typeface="Calibri" panose="020F0502020204030204" pitchFamily="34" charset="0"/>
                <a:ea typeface="+mn-ea"/>
                <a:cs typeface="+mn-cs"/>
              </a:defRPr>
            </a:lvl1pPr>
            <a:lvl2pPr marL="742950" indent="-285750" algn="l" defTabSz="457200" rtl="0" eaLnBrk="1" latinLnBrk="0" hangingPunct="1">
              <a:spcBef>
                <a:spcPct val="20000"/>
              </a:spcBef>
              <a:buClr>
                <a:schemeClr val="accent2"/>
              </a:buClr>
              <a:buFont typeface="Arial" panose="020B0604020202020204" pitchFamily="34" charset="0"/>
              <a:buChar char="•"/>
              <a:defRPr sz="2000" kern="1200">
                <a:solidFill>
                  <a:schemeClr val="tx1"/>
                </a:solidFill>
                <a:latin typeface="Calibri" panose="020F0502020204030204" pitchFamily="34" charset="0"/>
                <a:ea typeface="+mn-ea"/>
                <a:cs typeface="+mn-cs"/>
              </a:defRPr>
            </a:lvl2pPr>
            <a:lvl3pPr marL="1143000" indent="-228600" algn="l" defTabSz="457200" rtl="0" eaLnBrk="1" latinLnBrk="0" hangingPunct="1">
              <a:spcBef>
                <a:spcPct val="20000"/>
              </a:spcBef>
              <a:buClr>
                <a:srgbClr val="D2CB6C"/>
              </a:buClr>
              <a:buFont typeface="Arial" panose="020B0604020202020204" pitchFamily="34" charset="0"/>
              <a:buChar char="•"/>
              <a:defRPr sz="1800" kern="1200">
                <a:solidFill>
                  <a:schemeClr val="tx1"/>
                </a:solidFill>
                <a:latin typeface="Calibri" panose="020F0502020204030204" pitchFamily="34" charset="0"/>
                <a:ea typeface="+mn-ea"/>
                <a:cs typeface="+mn-cs"/>
              </a:defRPr>
            </a:lvl3pPr>
            <a:lvl4pPr marL="1600200" indent="-228600" algn="l" defTabSz="457200" rtl="0" eaLnBrk="1" latinLnBrk="0" hangingPunct="1">
              <a:spcBef>
                <a:spcPct val="20000"/>
              </a:spcBef>
              <a:buClr>
                <a:srgbClr val="95A39D"/>
              </a:buClr>
              <a:buFont typeface="Arial" panose="020B0604020202020204" pitchFamily="34" charset="0"/>
              <a:buChar char="•"/>
              <a:defRPr sz="1600" kern="1200">
                <a:solidFill>
                  <a:schemeClr val="tx1"/>
                </a:solidFill>
                <a:latin typeface="Calibri" panose="020F0502020204030204" pitchFamily="34" charset="0"/>
                <a:ea typeface="+mn-ea"/>
                <a:cs typeface="+mn-cs"/>
              </a:defRPr>
            </a:lvl4pPr>
            <a:lvl5pPr marL="2057400" indent="-228600" algn="l" defTabSz="457200" rtl="0" eaLnBrk="1" latinLnBrk="0" hangingPunct="1">
              <a:spcBef>
                <a:spcPct val="20000"/>
              </a:spcBef>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5pPr>
            <a:lvl6pPr marL="25146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6pPr>
            <a:lvl7pPr marL="29718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7pPr>
            <a:lvl8pPr marL="34290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8pPr>
            <a:lvl9pPr marL="38862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9pPr>
          </a:lstStyle>
          <a:p>
            <a:pPr>
              <a:spcBef>
                <a:spcPct val="0"/>
              </a:spcBef>
              <a:buClrTx/>
              <a:buFontTx/>
              <a:buNone/>
            </a:pPr>
            <a:r>
              <a:rPr lang="en-US" altLang="en-US" sz="1400" dirty="0">
                <a:latin typeface="Arial" panose="020B0604020202020204" pitchFamily="34" charset="0"/>
              </a:rPr>
              <a:t>1</a:t>
            </a:r>
          </a:p>
        </p:txBody>
      </p:sp>
      <p:sp>
        <p:nvSpPr>
          <p:cNvPr id="6" name="Content Placeholder 5"/>
          <p:cNvSpPr>
            <a:spLocks noGrp="1"/>
          </p:cNvSpPr>
          <p:nvPr>
            <p:ph sz="quarter" idx="12"/>
          </p:nvPr>
        </p:nvSpPr>
        <p:spPr>
          <a:xfrm>
            <a:off x="550492" y="6485546"/>
            <a:ext cx="7391400" cy="304800"/>
          </a:xfrm>
        </p:spPr>
        <p:txBody>
          <a:bodyPr/>
          <a:lstStyle/>
          <a:p>
            <a:pPr marL="114300" indent="0" algn="ctr">
              <a:buNone/>
            </a:pPr>
            <a:r>
              <a:rPr lang="en-IN" altLang="en-US" sz="900" dirty="0">
                <a:latin typeface="+mn-lt"/>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US" altLang="en-US" sz="900" dirty="0">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20624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a:extLst>
              <a:ext uri="{FF2B5EF4-FFF2-40B4-BE49-F238E27FC236}">
                <a16:creationId xmlns:a16="http://schemas.microsoft.com/office/drawing/2014/main" xmlns="" id="{783D3081-62FF-48EF-B305-3579B39B9ACE}"/>
              </a:ext>
            </a:extLst>
          </p:cNvPr>
          <p:cNvSpPr>
            <a:spLocks noGrp="1" noChangeArrowheads="1"/>
          </p:cNvSpPr>
          <p:nvPr>
            <p:ph type="title"/>
          </p:nvPr>
        </p:nvSpPr>
        <p:spPr/>
        <p:txBody>
          <a:bodyPr/>
          <a:lstStyle/>
          <a:p>
            <a:pPr fontAlgn="auto">
              <a:spcAft>
                <a:spcPts val="0"/>
              </a:spcAft>
              <a:defRPr/>
            </a:pPr>
            <a:r>
              <a:rPr lang="en-US" sz="2800" dirty="0">
                <a:latin typeface="+mn-lt"/>
                <a:ea typeface="+mj-ea"/>
              </a:rPr>
              <a:t>The Securities Act of 1933: </a:t>
            </a:r>
            <a:r>
              <a:rPr lang="en-US" sz="2800" dirty="0" smtClean="0">
                <a:latin typeface="+mn-lt"/>
                <a:ea typeface="+mj-ea"/>
              </a:rPr>
              <a:t>Terminology</a:t>
            </a:r>
            <a:r>
              <a:rPr lang="en-US" sz="2800" dirty="0">
                <a:latin typeface="+mn-lt"/>
                <a:ea typeface="+mj-ea"/>
              </a:rPr>
              <a:t>, Rules, and Procedures </a:t>
            </a:r>
            <a:r>
              <a:rPr lang="en-US" sz="2400" dirty="0">
                <a:latin typeface="+mn-lt"/>
                <a:ea typeface="+mj-ea"/>
              </a:rPr>
              <a:t>1</a:t>
            </a:r>
          </a:p>
        </p:txBody>
      </p:sp>
      <p:sp>
        <p:nvSpPr>
          <p:cNvPr id="18435" name="Content Placeholder">
            <a:extLst>
              <a:ext uri="{FF2B5EF4-FFF2-40B4-BE49-F238E27FC236}">
                <a16:creationId xmlns:a16="http://schemas.microsoft.com/office/drawing/2014/main" xmlns="" id="{D7530112-A98E-46F0-A8DD-7017CDF6972C}"/>
              </a:ext>
            </a:extLst>
          </p:cNvPr>
          <p:cNvSpPr>
            <a:spLocks noGrp="1" noChangeArrowheads="1"/>
          </p:cNvSpPr>
          <p:nvPr>
            <p:ph idx="1"/>
          </p:nvPr>
        </p:nvSpPr>
        <p:spPr>
          <a:xfrm>
            <a:off x="457200" y="1600200"/>
            <a:ext cx="7620000" cy="4495800"/>
          </a:xfrm>
        </p:spPr>
        <p:txBody>
          <a:bodyPr rtlCol="0">
            <a:normAutofit fontScale="92500" lnSpcReduction="10000"/>
          </a:bodyPr>
          <a:lstStyle/>
          <a:p>
            <a:pPr marL="0" indent="0" fontAlgn="auto">
              <a:lnSpc>
                <a:spcPct val="80000"/>
              </a:lnSpc>
              <a:spcBef>
                <a:spcPts val="1500"/>
              </a:spcBef>
              <a:spcAft>
                <a:spcPts val="0"/>
              </a:spcAft>
              <a:buClr>
                <a:schemeClr val="tx2"/>
              </a:buClr>
              <a:buNone/>
              <a:defRPr/>
            </a:pPr>
            <a:r>
              <a:rPr lang="en-US" sz="2000" dirty="0"/>
              <a:t>Exempt Transactions-Securities exempt from standard </a:t>
            </a:r>
            <a:r>
              <a:rPr lang="en-US" sz="2000" dirty="0" smtClean="0"/>
              <a:t>S</a:t>
            </a:r>
            <a:r>
              <a:rPr lang="en-US" sz="100" dirty="0" smtClean="0"/>
              <a:t> </a:t>
            </a:r>
            <a:r>
              <a:rPr lang="en-US" sz="2000" dirty="0" smtClean="0"/>
              <a:t>E</a:t>
            </a:r>
            <a:r>
              <a:rPr lang="en-US" sz="100" dirty="0" smtClean="0"/>
              <a:t> </a:t>
            </a:r>
            <a:r>
              <a:rPr lang="en-US" sz="2000" dirty="0" smtClean="0"/>
              <a:t>C </a:t>
            </a:r>
            <a:r>
              <a:rPr lang="en-US" sz="2000" dirty="0"/>
              <a:t>registration requirements.</a:t>
            </a:r>
          </a:p>
          <a:p>
            <a:pPr marL="0" indent="0" fontAlgn="auto">
              <a:lnSpc>
                <a:spcPct val="80000"/>
              </a:lnSpc>
              <a:spcBef>
                <a:spcPts val="1500"/>
              </a:spcBef>
              <a:spcAft>
                <a:spcPts val="0"/>
              </a:spcAft>
              <a:buClr>
                <a:schemeClr val="tx2"/>
              </a:buClr>
              <a:buNone/>
              <a:defRPr/>
            </a:pPr>
            <a:r>
              <a:rPr lang="en-US" sz="2000" dirty="0"/>
              <a:t>Limited Offers: Involve small amounts of money, or are offered only to sophisticated investors.</a:t>
            </a:r>
          </a:p>
          <a:p>
            <a:pPr marL="291600" lvl="1" indent="-291600">
              <a:lnSpc>
                <a:spcPct val="80000"/>
              </a:lnSpc>
              <a:spcBef>
                <a:spcPts val="1500"/>
              </a:spcBef>
              <a:buClr>
                <a:schemeClr val="tx2"/>
              </a:buClr>
              <a:defRPr/>
            </a:pPr>
            <a:r>
              <a:rPr lang="en-US" dirty="0" smtClean="0"/>
              <a:t>Private </a:t>
            </a:r>
            <a:r>
              <a:rPr lang="en-US" dirty="0"/>
              <a:t>Placement Exemption: Exempts private offerings of securities.</a:t>
            </a:r>
          </a:p>
          <a:p>
            <a:pPr marL="291600" lvl="1" indent="-291600">
              <a:lnSpc>
                <a:spcPct val="80000"/>
              </a:lnSpc>
              <a:spcBef>
                <a:spcPts val="1500"/>
              </a:spcBef>
              <a:buClr>
                <a:schemeClr val="tx2"/>
              </a:buClr>
              <a:defRPr/>
            </a:pPr>
            <a:r>
              <a:rPr lang="en-US" dirty="0" smtClean="0"/>
              <a:t>Rule </a:t>
            </a:r>
            <a:r>
              <a:rPr lang="en-US" dirty="0"/>
              <a:t>505: </a:t>
            </a:r>
            <a:r>
              <a:rPr lang="en-US" dirty="0" smtClean="0"/>
              <a:t>States </a:t>
            </a:r>
            <a:r>
              <a:rPr lang="en-US" dirty="0"/>
              <a:t>that private offerings may not exceed $5 million in a twelve-month period, and firms do not have to believe that investors have a reasonable ability to evaluate risk.</a:t>
            </a:r>
          </a:p>
          <a:p>
            <a:pPr marL="291600" lvl="1" indent="-291600">
              <a:lnSpc>
                <a:spcPct val="80000"/>
              </a:lnSpc>
              <a:spcBef>
                <a:spcPts val="1500"/>
              </a:spcBef>
              <a:buClr>
                <a:schemeClr val="tx2"/>
              </a:buClr>
              <a:defRPr/>
            </a:pPr>
            <a:r>
              <a:rPr lang="en-US" dirty="0" smtClean="0"/>
              <a:t>Rule </a:t>
            </a:r>
            <a:r>
              <a:rPr lang="en-US" dirty="0"/>
              <a:t>504: Exempts non-investment firms that offer no more that $1 million in securities in a twelve-month period.</a:t>
            </a:r>
          </a:p>
          <a:p>
            <a:pPr marL="291600" lvl="1" indent="-291600">
              <a:lnSpc>
                <a:spcPct val="80000"/>
              </a:lnSpc>
              <a:spcBef>
                <a:spcPts val="1500"/>
              </a:spcBef>
              <a:buClr>
                <a:schemeClr val="tx2"/>
              </a:buClr>
              <a:defRPr/>
            </a:pPr>
            <a:r>
              <a:rPr lang="en-US" dirty="0" smtClean="0"/>
              <a:t>Section </a:t>
            </a:r>
            <a:r>
              <a:rPr lang="en-US" dirty="0"/>
              <a:t>4(6): Exempts securities offered only to accredited investors for amount less than $5 million.</a:t>
            </a:r>
            <a:endParaRPr lang="en-US" sz="2000" dirty="0"/>
          </a:p>
          <a:p>
            <a:pPr marL="291600" lvl="1" indent="-291600" fontAlgn="auto">
              <a:lnSpc>
                <a:spcPct val="80000"/>
              </a:lnSpc>
              <a:spcBef>
                <a:spcPts val="1500"/>
              </a:spcBef>
              <a:spcAft>
                <a:spcPts val="0"/>
              </a:spcAft>
              <a:buClr>
                <a:schemeClr val="tx2"/>
              </a:buClr>
              <a:defRPr/>
            </a:pPr>
            <a:r>
              <a:rPr lang="en-US" sz="2100" dirty="0"/>
              <a:t>Intrastate Issues: Exempt local investors in local businesses.</a:t>
            </a:r>
          </a:p>
          <a:p>
            <a:pPr marL="291600" lvl="1" indent="-291600" fontAlgn="auto">
              <a:lnSpc>
                <a:spcPct val="80000"/>
              </a:lnSpc>
              <a:spcBef>
                <a:spcPts val="1500"/>
              </a:spcBef>
              <a:spcAft>
                <a:spcPts val="0"/>
              </a:spcAft>
              <a:buClr>
                <a:schemeClr val="tx2"/>
              </a:buClr>
              <a:defRPr/>
            </a:pPr>
            <a:r>
              <a:rPr lang="en-US" sz="2100" dirty="0"/>
              <a:t>Re-sales of Securities: Exempt transactions by any person other than an issuer, underwriter, or dealer.</a:t>
            </a:r>
          </a:p>
        </p:txBody>
      </p:sp>
      <p:sp>
        <p:nvSpPr>
          <p:cNvPr id="17411" name="Slide Number Placeholder 3">
            <a:extLst>
              <a:ext uri="{FF2B5EF4-FFF2-40B4-BE49-F238E27FC236}">
                <a16:creationId xmlns:a16="http://schemas.microsoft.com/office/drawing/2014/main" xmlns="" id="{9A27E279-F585-4F89-BA89-CD058535F51E}"/>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D77C2A7-1779-43A4-9A55-ECC40781EDAD}" type="slidenum">
              <a:rPr lang="en-US" altLang="en-US" sz="1400">
                <a:latin typeface="+mn-lt"/>
              </a:rPr>
              <a:pPr/>
              <a:t>10</a:t>
            </a:fld>
            <a:endParaRPr lang="en-US" altLang="en-US" sz="140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a:extLst>
              <a:ext uri="{FF2B5EF4-FFF2-40B4-BE49-F238E27FC236}">
                <a16:creationId xmlns:a16="http://schemas.microsoft.com/office/drawing/2014/main" xmlns="" id="{E1C9DE93-DAF1-446E-930A-C689623CFCAA}"/>
              </a:ext>
            </a:extLst>
          </p:cNvPr>
          <p:cNvSpPr>
            <a:spLocks noGrp="1" noChangeArrowheads="1"/>
          </p:cNvSpPr>
          <p:nvPr>
            <p:ph type="title"/>
          </p:nvPr>
        </p:nvSpPr>
        <p:spPr/>
        <p:txBody>
          <a:bodyPr/>
          <a:lstStyle/>
          <a:p>
            <a:pPr fontAlgn="auto">
              <a:spcAft>
                <a:spcPts val="0"/>
              </a:spcAft>
              <a:defRPr/>
            </a:pPr>
            <a:r>
              <a:rPr lang="en-US" sz="2800" dirty="0">
                <a:latin typeface="+mn-lt"/>
                <a:ea typeface="+mj-ea"/>
              </a:rPr>
              <a:t>The Securities Act of 1933: Terminology, Rules, and Procedures </a:t>
            </a:r>
            <a:r>
              <a:rPr lang="en-US" sz="2400" dirty="0">
                <a:latin typeface="+mn-lt"/>
                <a:ea typeface="+mj-ea"/>
              </a:rPr>
              <a:t>2</a:t>
            </a:r>
          </a:p>
        </p:txBody>
      </p:sp>
      <p:sp>
        <p:nvSpPr>
          <p:cNvPr id="20483" name="Content Placeholder">
            <a:extLst>
              <a:ext uri="{FF2B5EF4-FFF2-40B4-BE49-F238E27FC236}">
                <a16:creationId xmlns:a16="http://schemas.microsoft.com/office/drawing/2014/main" xmlns="" id="{6A47F4B7-9216-45B3-9F8F-DDF9E1A96E35}"/>
              </a:ext>
            </a:extLst>
          </p:cNvPr>
          <p:cNvSpPr>
            <a:spLocks noGrp="1" noChangeArrowheads="1"/>
          </p:cNvSpPr>
          <p:nvPr>
            <p:ph idx="1"/>
          </p:nvPr>
        </p:nvSpPr>
        <p:spPr/>
        <p:txBody>
          <a:bodyPr rtlCol="0">
            <a:normAutofit/>
          </a:bodyPr>
          <a:lstStyle/>
          <a:p>
            <a:pPr marL="3683" indent="0" fontAlgn="auto">
              <a:spcBef>
                <a:spcPts val="1500"/>
              </a:spcBef>
              <a:spcAft>
                <a:spcPts val="0"/>
              </a:spcAft>
              <a:buClr>
                <a:schemeClr val="tx2"/>
              </a:buClr>
              <a:buNone/>
              <a:defRPr/>
            </a:pPr>
            <a:r>
              <a:rPr lang="en-US" sz="2400" dirty="0">
                <a:ea typeface="+mn-ea"/>
              </a:rPr>
              <a:t>Restricted Securities: Securities acquired under Rule 505, 506, or Section 4(6) that must be registered for resale, unless investor follows Rule 144 or 144(a).</a:t>
            </a:r>
          </a:p>
          <a:p>
            <a:pPr marL="3683" indent="0" fontAlgn="auto">
              <a:spcBef>
                <a:spcPts val="1500"/>
              </a:spcBef>
              <a:spcAft>
                <a:spcPts val="0"/>
              </a:spcAft>
              <a:buClr>
                <a:schemeClr val="tx2"/>
              </a:buClr>
              <a:buNone/>
              <a:defRPr/>
            </a:pPr>
            <a:r>
              <a:rPr lang="en-US" sz="2400" dirty="0">
                <a:ea typeface="+mn-ea"/>
              </a:rPr>
              <a:t>Violations may result in:</a:t>
            </a:r>
          </a:p>
          <a:p>
            <a:pPr marL="291600" lvl="1" indent="-291600">
              <a:spcBef>
                <a:spcPts val="1500"/>
              </a:spcBef>
              <a:buClr>
                <a:schemeClr val="tx2"/>
              </a:buClr>
              <a:defRPr/>
            </a:pPr>
            <a:r>
              <a:rPr lang="en-US" sz="2400" dirty="0">
                <a:ea typeface="+mn-ea"/>
              </a:rPr>
              <a:t>Administrative Action.</a:t>
            </a:r>
          </a:p>
          <a:p>
            <a:pPr marL="291600" lvl="1" indent="-291600">
              <a:spcBef>
                <a:spcPts val="1500"/>
              </a:spcBef>
              <a:buClr>
                <a:schemeClr val="tx2"/>
              </a:buClr>
              <a:defRPr/>
            </a:pPr>
            <a:r>
              <a:rPr lang="en-US" sz="2400" dirty="0">
                <a:ea typeface="+mn-ea"/>
              </a:rPr>
              <a:t>Injunctive Action.</a:t>
            </a:r>
          </a:p>
          <a:p>
            <a:pPr marL="291600" lvl="1" indent="-291600">
              <a:spcBef>
                <a:spcPts val="1500"/>
              </a:spcBef>
              <a:buClr>
                <a:schemeClr val="tx2"/>
              </a:buClr>
              <a:defRPr/>
            </a:pPr>
            <a:r>
              <a:rPr lang="en-US" sz="2400" dirty="0">
                <a:ea typeface="+mn-ea"/>
              </a:rPr>
              <a:t>Criminal Prosecution.</a:t>
            </a:r>
          </a:p>
        </p:txBody>
      </p:sp>
      <p:sp>
        <p:nvSpPr>
          <p:cNvPr id="19459" name="Slide Number Placeholder 3">
            <a:extLst>
              <a:ext uri="{FF2B5EF4-FFF2-40B4-BE49-F238E27FC236}">
                <a16:creationId xmlns:a16="http://schemas.microsoft.com/office/drawing/2014/main" xmlns="" id="{A820558B-2C62-4FFA-949D-A492A29005F1}"/>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82DD62C-9D71-4EEB-BCBB-F704EA961C92}" type="slidenum">
              <a:rPr lang="en-US" altLang="en-US" sz="1400">
                <a:latin typeface="+mn-lt"/>
              </a:rPr>
              <a:pPr/>
              <a:t>11</a:t>
            </a:fld>
            <a:endParaRPr lang="en-US" altLang="en-US" sz="1400" dirty="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xmlns="" id="{F2BC704F-142C-4D44-A2E5-9608F1C70882}"/>
              </a:ext>
            </a:extLst>
          </p:cNvPr>
          <p:cNvSpPr>
            <a:spLocks noGrp="1" noChangeArrowheads="1"/>
          </p:cNvSpPr>
          <p:nvPr>
            <p:ph type="title"/>
          </p:nvPr>
        </p:nvSpPr>
        <p:spPr/>
        <p:txBody>
          <a:bodyPr/>
          <a:lstStyle/>
          <a:p>
            <a:pPr fontAlgn="auto">
              <a:spcAft>
                <a:spcPts val="0"/>
              </a:spcAft>
              <a:defRPr/>
            </a:pPr>
            <a:r>
              <a:rPr lang="en-US" sz="3600" dirty="0">
                <a:latin typeface="+mn-lt"/>
                <a:ea typeface="+mj-ea"/>
              </a:rPr>
              <a:t>1933 Act Violations</a:t>
            </a:r>
          </a:p>
        </p:txBody>
      </p:sp>
      <p:sp>
        <p:nvSpPr>
          <p:cNvPr id="21506" name="Content Placeholder 2">
            <a:extLst>
              <a:ext uri="{FF2B5EF4-FFF2-40B4-BE49-F238E27FC236}">
                <a16:creationId xmlns:a16="http://schemas.microsoft.com/office/drawing/2014/main" xmlns="" id="{38E87B68-EA3A-49FD-A837-2185742C3CA1}"/>
              </a:ext>
            </a:extLst>
          </p:cNvPr>
          <p:cNvSpPr>
            <a:spLocks noGrp="1" noChangeArrowheads="1"/>
          </p:cNvSpPr>
          <p:nvPr>
            <p:ph idx="1"/>
          </p:nvPr>
        </p:nvSpPr>
        <p:spPr/>
        <p:txBody>
          <a:bodyPr>
            <a:normAutofit lnSpcReduction="10000"/>
          </a:bodyPr>
          <a:lstStyle/>
          <a:p>
            <a:pPr marL="0" indent="0">
              <a:spcBef>
                <a:spcPts val="1500"/>
              </a:spcBef>
              <a:buClr>
                <a:schemeClr val="tx2"/>
              </a:buClr>
              <a:buNone/>
            </a:pPr>
            <a:r>
              <a:rPr lang="en-US" altLang="en-US" sz="2800" dirty="0"/>
              <a:t>Actions the </a:t>
            </a:r>
            <a:r>
              <a:rPr lang="en-US" altLang="en-US" sz="2800" dirty="0" smtClean="0"/>
              <a:t>S</a:t>
            </a:r>
            <a:r>
              <a:rPr lang="en-US" altLang="en-US" sz="100" dirty="0" smtClean="0"/>
              <a:t> </a:t>
            </a:r>
            <a:r>
              <a:rPr lang="en-US" altLang="en-US" sz="2800" dirty="0" smtClean="0"/>
              <a:t>E</a:t>
            </a:r>
            <a:r>
              <a:rPr lang="en-US" altLang="en-US" sz="100" dirty="0" smtClean="0"/>
              <a:t> </a:t>
            </a:r>
            <a:r>
              <a:rPr lang="en-US" altLang="en-US" sz="2800" dirty="0" smtClean="0"/>
              <a:t>C </a:t>
            </a:r>
            <a:r>
              <a:rPr lang="en-US" altLang="en-US" sz="2800" dirty="0"/>
              <a:t>can take for violations of the 1933 Act include:</a:t>
            </a:r>
          </a:p>
          <a:p>
            <a:pPr marL="0" indent="0">
              <a:spcBef>
                <a:spcPts val="1500"/>
              </a:spcBef>
              <a:buClr>
                <a:schemeClr val="tx2"/>
              </a:buClr>
              <a:buNone/>
            </a:pPr>
            <a:r>
              <a:rPr lang="en-US" altLang="en-US" sz="2800" dirty="0"/>
              <a:t>1. Administrative actions that impose sanctions such as fines or revocation of a security’s registration.</a:t>
            </a:r>
          </a:p>
          <a:p>
            <a:pPr marL="0" indent="0">
              <a:spcBef>
                <a:spcPts val="1500"/>
              </a:spcBef>
              <a:buClr>
                <a:schemeClr val="tx2"/>
              </a:buClr>
              <a:buNone/>
            </a:pPr>
            <a:r>
              <a:rPr lang="en-US" altLang="en-US" sz="2800" dirty="0"/>
              <a:t>2. Injunctive action such as limiting the wrongdoer’s activities as an officer of a public company.</a:t>
            </a:r>
          </a:p>
          <a:p>
            <a:pPr marL="0" indent="0">
              <a:spcBef>
                <a:spcPts val="1500"/>
              </a:spcBef>
              <a:buClr>
                <a:schemeClr val="tx2"/>
              </a:buClr>
              <a:buNone/>
            </a:pPr>
            <a:r>
              <a:rPr lang="en-US" altLang="en-US" sz="2800" dirty="0"/>
              <a:t>3. Referral of the matter to the Department of Justice for criminal prosecution.</a:t>
            </a:r>
          </a:p>
        </p:txBody>
      </p:sp>
      <p:sp>
        <p:nvSpPr>
          <p:cNvPr id="21507" name="Slide Number Placeholder 3">
            <a:extLst>
              <a:ext uri="{FF2B5EF4-FFF2-40B4-BE49-F238E27FC236}">
                <a16:creationId xmlns:a16="http://schemas.microsoft.com/office/drawing/2014/main" xmlns="" id="{1C16F80A-2EB4-47DC-99E6-12F00D9DFCA5}"/>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5394A5C-170F-4EF8-B409-5260BF47EE47}" type="slidenum">
              <a:rPr lang="en-US" altLang="en-US" sz="1400">
                <a:latin typeface="+mn-lt"/>
              </a:rPr>
              <a:pPr/>
              <a:t>12</a:t>
            </a:fld>
            <a:endParaRPr lang="en-US" altLang="en-US" sz="140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xmlns="" id="{D991FFEC-6749-409D-889A-F155843E0F69}"/>
              </a:ext>
            </a:extLst>
          </p:cNvPr>
          <p:cNvSpPr>
            <a:spLocks noGrp="1" noChangeArrowheads="1"/>
          </p:cNvSpPr>
          <p:nvPr>
            <p:ph type="title"/>
          </p:nvPr>
        </p:nvSpPr>
        <p:spPr/>
        <p:txBody>
          <a:bodyPr/>
          <a:lstStyle/>
          <a:p>
            <a:pPr fontAlgn="auto">
              <a:spcAft>
                <a:spcPts val="0"/>
              </a:spcAft>
              <a:defRPr/>
            </a:pPr>
            <a:r>
              <a:rPr lang="en-US" sz="3200" dirty="0">
                <a:latin typeface="+mn-lt"/>
                <a:ea typeface="+mj-ea"/>
              </a:rPr>
              <a:t>Due Diligence Defense</a:t>
            </a:r>
          </a:p>
        </p:txBody>
      </p:sp>
      <p:sp>
        <p:nvSpPr>
          <p:cNvPr id="22530" name="Content Placeholder 2">
            <a:extLst>
              <a:ext uri="{FF2B5EF4-FFF2-40B4-BE49-F238E27FC236}">
                <a16:creationId xmlns:a16="http://schemas.microsoft.com/office/drawing/2014/main" xmlns="" id="{C635E288-335F-4F5E-B0BD-931C7AEA1B40}"/>
              </a:ext>
            </a:extLst>
          </p:cNvPr>
          <p:cNvSpPr>
            <a:spLocks noGrp="1" noChangeArrowheads="1"/>
          </p:cNvSpPr>
          <p:nvPr>
            <p:ph idx="1"/>
          </p:nvPr>
        </p:nvSpPr>
        <p:spPr/>
        <p:txBody>
          <a:bodyPr>
            <a:normAutofit/>
          </a:bodyPr>
          <a:lstStyle/>
          <a:p>
            <a:pPr marL="292608" indent="-292608">
              <a:spcBef>
                <a:spcPts val="1500"/>
              </a:spcBef>
              <a:buClr>
                <a:schemeClr val="tx2"/>
              </a:buClr>
            </a:pPr>
            <a:r>
              <a:rPr lang="en-US" altLang="en-US" sz="2800" dirty="0"/>
              <a:t>Due diligence is a defense that can be used by any defendant except the issuer. It is a defense in which the defendant argues that he or she had reasonable grounds to believe that the facts and statements in the registration documents were accurate and had no material omissions of fact. </a:t>
            </a:r>
            <a:r>
              <a:rPr lang="en-US" altLang="en-US" sz="2800" dirty="0" smtClean="0"/>
              <a:t>The </a:t>
            </a:r>
            <a:r>
              <a:rPr lang="en-US" altLang="en-US" sz="2800" dirty="0"/>
              <a:t>defense is often used by attorneys and accountants advising the issuer.</a:t>
            </a:r>
          </a:p>
        </p:txBody>
      </p:sp>
      <p:sp>
        <p:nvSpPr>
          <p:cNvPr id="22531" name="Slide Number Placeholder 3">
            <a:extLst>
              <a:ext uri="{FF2B5EF4-FFF2-40B4-BE49-F238E27FC236}">
                <a16:creationId xmlns:a16="http://schemas.microsoft.com/office/drawing/2014/main" xmlns="" id="{492101FC-933D-4813-B1C6-89E4CBF50A8A}"/>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052A110-922D-45C1-8DC6-6805C1AE7CDA}" type="slidenum">
              <a:rPr lang="en-US" altLang="en-US" sz="1400">
                <a:latin typeface="+mn-lt"/>
              </a:rPr>
              <a:pPr/>
              <a:t>13</a:t>
            </a:fld>
            <a:endParaRPr lang="en-US" altLang="en-US" sz="140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a:extLst>
              <a:ext uri="{FF2B5EF4-FFF2-40B4-BE49-F238E27FC236}">
                <a16:creationId xmlns:a16="http://schemas.microsoft.com/office/drawing/2014/main" xmlns="" id="{86709549-CACA-4E02-996F-6D79BF8DAC05}"/>
              </a:ext>
            </a:extLst>
          </p:cNvPr>
          <p:cNvSpPr>
            <a:spLocks noGrp="1" noChangeArrowheads="1"/>
          </p:cNvSpPr>
          <p:nvPr>
            <p:ph type="title"/>
          </p:nvPr>
        </p:nvSpPr>
        <p:spPr/>
        <p:txBody>
          <a:bodyPr/>
          <a:lstStyle/>
          <a:p>
            <a:pPr fontAlgn="auto">
              <a:spcAft>
                <a:spcPts val="0"/>
              </a:spcAft>
              <a:defRPr/>
            </a:pPr>
            <a:r>
              <a:rPr lang="en-US" sz="3600" dirty="0">
                <a:latin typeface="+mn-lt"/>
                <a:ea typeface="+mj-ea"/>
              </a:rPr>
              <a:t>1934 Act Anti-fraud Provisions</a:t>
            </a:r>
          </a:p>
        </p:txBody>
      </p:sp>
      <p:sp>
        <p:nvSpPr>
          <p:cNvPr id="24579" name="Content Placeholder">
            <a:extLst>
              <a:ext uri="{FF2B5EF4-FFF2-40B4-BE49-F238E27FC236}">
                <a16:creationId xmlns:a16="http://schemas.microsoft.com/office/drawing/2014/main" xmlns="" id="{AF0982C5-E26F-4607-8290-52CF5F45D01E}"/>
              </a:ext>
            </a:extLst>
          </p:cNvPr>
          <p:cNvSpPr>
            <a:spLocks noGrp="1" noChangeArrowheads="1"/>
          </p:cNvSpPr>
          <p:nvPr>
            <p:ph idx="1"/>
          </p:nvPr>
        </p:nvSpPr>
        <p:spPr/>
        <p:txBody>
          <a:bodyPr rtlCol="0">
            <a:normAutofit/>
          </a:bodyPr>
          <a:lstStyle/>
          <a:p>
            <a:pPr marL="292608" indent="-292608">
              <a:lnSpc>
                <a:spcPct val="90000"/>
              </a:lnSpc>
              <a:spcBef>
                <a:spcPts val="1500"/>
              </a:spcBef>
              <a:buClr>
                <a:schemeClr val="tx2"/>
              </a:buClr>
              <a:defRPr/>
            </a:pPr>
            <a:r>
              <a:rPr lang="en-US" sz="2800" dirty="0"/>
              <a:t>The 1933 Securities Act regulates the issuance of securities.</a:t>
            </a:r>
          </a:p>
          <a:p>
            <a:pPr marL="292608" indent="-292608" fontAlgn="auto">
              <a:lnSpc>
                <a:spcPct val="90000"/>
              </a:lnSpc>
              <a:spcBef>
                <a:spcPts val="1500"/>
              </a:spcBef>
              <a:spcAft>
                <a:spcPts val="0"/>
              </a:spcAft>
              <a:buClr>
                <a:schemeClr val="tx2"/>
              </a:buClr>
              <a:defRPr/>
            </a:pPr>
            <a:r>
              <a:rPr lang="en-US" sz="2800" dirty="0"/>
              <a:t>The 1934 Securities Act regulates the subsequent trading of securities.</a:t>
            </a:r>
          </a:p>
          <a:p>
            <a:pPr marL="292608" indent="-292608" fontAlgn="auto">
              <a:lnSpc>
                <a:spcPct val="90000"/>
              </a:lnSpc>
              <a:spcBef>
                <a:spcPts val="1500"/>
              </a:spcBef>
              <a:spcAft>
                <a:spcPts val="0"/>
              </a:spcAft>
              <a:buClr>
                <a:schemeClr val="tx2"/>
              </a:buClr>
              <a:defRPr/>
            </a:pPr>
            <a:r>
              <a:rPr lang="en-US" sz="2800" dirty="0"/>
              <a:t>Section 10b and Rule 10b5 prohibits sale in connection with the purchase or sale of securities.</a:t>
            </a:r>
          </a:p>
        </p:txBody>
      </p:sp>
      <p:sp>
        <p:nvSpPr>
          <p:cNvPr id="23555" name="Slide Number Placeholder 3">
            <a:extLst>
              <a:ext uri="{FF2B5EF4-FFF2-40B4-BE49-F238E27FC236}">
                <a16:creationId xmlns:a16="http://schemas.microsoft.com/office/drawing/2014/main" xmlns="" id="{1A8C222F-0F38-4E41-9C0B-46BE9651C3EE}"/>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45F0215-7602-402C-96A3-28F761D5F0DD}" type="slidenum">
              <a:rPr lang="en-US" altLang="en-US" sz="1400">
                <a:latin typeface="+mn-lt"/>
              </a:rPr>
              <a:pPr/>
              <a:t>14</a:t>
            </a:fld>
            <a:endParaRPr lang="en-US" altLang="en-US" sz="140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xmlns="" id="{F8A5D23C-8DF8-4566-B84A-8ED6EA2EA383}"/>
              </a:ext>
            </a:extLst>
          </p:cNvPr>
          <p:cNvSpPr>
            <a:spLocks noGrp="1" noChangeArrowheads="1"/>
          </p:cNvSpPr>
          <p:nvPr>
            <p:ph type="title"/>
          </p:nvPr>
        </p:nvSpPr>
        <p:spPr/>
        <p:txBody>
          <a:bodyPr/>
          <a:lstStyle/>
          <a:p>
            <a:pPr fontAlgn="auto">
              <a:spcAft>
                <a:spcPts val="0"/>
              </a:spcAft>
              <a:defRPr/>
            </a:pPr>
            <a:r>
              <a:rPr lang="en-US" sz="3600" dirty="0">
                <a:latin typeface="+mn-lt"/>
                <a:ea typeface="+mj-ea"/>
              </a:rPr>
              <a:t>Fraud by Insider Trading</a:t>
            </a:r>
          </a:p>
        </p:txBody>
      </p:sp>
      <p:sp>
        <p:nvSpPr>
          <p:cNvPr id="25602" name="Content Placeholder 2">
            <a:extLst>
              <a:ext uri="{FF2B5EF4-FFF2-40B4-BE49-F238E27FC236}">
                <a16:creationId xmlns:a16="http://schemas.microsoft.com/office/drawing/2014/main" xmlns="" id="{92E48463-3C58-4FC0-8D77-7D47B4B4777F}"/>
              </a:ext>
            </a:extLst>
          </p:cNvPr>
          <p:cNvSpPr>
            <a:spLocks noGrp="1" noChangeArrowheads="1"/>
          </p:cNvSpPr>
          <p:nvPr>
            <p:ph idx="1"/>
          </p:nvPr>
        </p:nvSpPr>
        <p:spPr/>
        <p:txBody>
          <a:bodyPr>
            <a:normAutofit/>
          </a:bodyPr>
          <a:lstStyle/>
          <a:p>
            <a:pPr marL="0" indent="0">
              <a:spcBef>
                <a:spcPts val="1500"/>
              </a:spcBef>
              <a:buClr>
                <a:schemeClr val="tx2"/>
              </a:buClr>
              <a:buNone/>
            </a:pPr>
            <a:r>
              <a:rPr lang="en-US" altLang="en-US" sz="2800" dirty="0"/>
              <a:t>One common violation of Section 10b and Rule 10b5 is trading based on inside information not available to the general public. There are two different types of insider trading violations.</a:t>
            </a:r>
          </a:p>
          <a:p>
            <a:pPr marL="292608" indent="-292608">
              <a:spcBef>
                <a:spcPts val="1500"/>
              </a:spcBef>
              <a:buClr>
                <a:schemeClr val="tx2"/>
              </a:buClr>
            </a:pPr>
            <a:r>
              <a:rPr lang="en-US" altLang="en-US" sz="2800" dirty="0"/>
              <a:t>Misappropriation violations.</a:t>
            </a:r>
          </a:p>
          <a:p>
            <a:pPr marL="292608" indent="-292608">
              <a:spcBef>
                <a:spcPts val="1500"/>
              </a:spcBef>
              <a:buClr>
                <a:schemeClr val="tx2"/>
              </a:buClr>
            </a:pPr>
            <a:r>
              <a:rPr lang="en-US" altLang="en-US" sz="2800" dirty="0"/>
              <a:t>Tipper/tippee violations</a:t>
            </a:r>
            <a:r>
              <a:rPr lang="en-US" altLang="en-US" sz="2800" dirty="0" smtClean="0"/>
              <a:t>.</a:t>
            </a:r>
            <a:endParaRPr lang="en-US" altLang="en-US" sz="2800" dirty="0"/>
          </a:p>
        </p:txBody>
      </p:sp>
      <p:sp>
        <p:nvSpPr>
          <p:cNvPr id="25603" name="Slide Number Placeholder 3">
            <a:extLst>
              <a:ext uri="{FF2B5EF4-FFF2-40B4-BE49-F238E27FC236}">
                <a16:creationId xmlns:a16="http://schemas.microsoft.com/office/drawing/2014/main" xmlns="" id="{FB35B437-22AF-4F3C-A022-B1BB5A579C2F}"/>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200B1AE-BED9-4C8E-A70E-AD4BFBEE8B49}" type="slidenum">
              <a:rPr lang="en-US" altLang="en-US" sz="1400">
                <a:latin typeface="+mn-lt"/>
              </a:rPr>
              <a:pPr/>
              <a:t>15</a:t>
            </a:fld>
            <a:endParaRPr lang="en-US" altLang="en-US" sz="140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xmlns="" id="{A0716875-DB19-43C2-A22D-B562B765EED2}"/>
              </a:ext>
            </a:extLst>
          </p:cNvPr>
          <p:cNvSpPr>
            <a:spLocks noGrp="1" noChangeArrowheads="1"/>
          </p:cNvSpPr>
          <p:nvPr>
            <p:ph type="title"/>
          </p:nvPr>
        </p:nvSpPr>
        <p:spPr>
          <a:xfrm>
            <a:off x="457200" y="274638"/>
            <a:ext cx="7620000" cy="1020762"/>
          </a:xfrm>
        </p:spPr>
        <p:txBody>
          <a:bodyPr/>
          <a:lstStyle/>
          <a:p>
            <a:pPr fontAlgn="auto">
              <a:spcAft>
                <a:spcPts val="0"/>
              </a:spcAft>
              <a:defRPr/>
            </a:pPr>
            <a:r>
              <a:rPr lang="en-US" sz="3600" dirty="0">
                <a:latin typeface="+mn-lt"/>
                <a:ea typeface="+mj-ea"/>
              </a:rPr>
              <a:t>Two Types of Insider Trading</a:t>
            </a:r>
          </a:p>
        </p:txBody>
      </p:sp>
      <p:sp>
        <p:nvSpPr>
          <p:cNvPr id="26627" name="Content Placeholder 3">
            <a:extLst>
              <a:ext uri="{FF2B5EF4-FFF2-40B4-BE49-F238E27FC236}">
                <a16:creationId xmlns:a16="http://schemas.microsoft.com/office/drawing/2014/main" xmlns="" id="{D6D64E5C-2E66-4BBD-90D7-9D2C10A2DF11}"/>
              </a:ext>
            </a:extLst>
          </p:cNvPr>
          <p:cNvSpPr>
            <a:spLocks noGrp="1" noChangeArrowheads="1"/>
          </p:cNvSpPr>
          <p:nvPr>
            <p:ph sz="half" idx="2"/>
          </p:nvPr>
        </p:nvSpPr>
        <p:spPr>
          <a:xfrm>
            <a:off x="457200" y="1458912"/>
            <a:ext cx="3657600" cy="3951288"/>
          </a:xfrm>
        </p:spPr>
        <p:txBody>
          <a:bodyPr>
            <a:normAutofit/>
          </a:bodyPr>
          <a:lstStyle/>
          <a:p>
            <a:pPr marL="0" indent="0">
              <a:spcBef>
                <a:spcPts val="1500"/>
              </a:spcBef>
              <a:buClr>
                <a:schemeClr val="tx2"/>
              </a:buClr>
              <a:buNone/>
            </a:pPr>
            <a:r>
              <a:rPr lang="en-US" altLang="en-US" b="1" dirty="0">
                <a:solidFill>
                  <a:schemeClr val="tx2"/>
                </a:solidFill>
              </a:rPr>
              <a:t>Tipper/Tippee</a:t>
            </a:r>
          </a:p>
          <a:p>
            <a:pPr marL="292608" indent="-292608">
              <a:spcBef>
                <a:spcPts val="1500"/>
              </a:spcBef>
              <a:buClr>
                <a:schemeClr val="tx2"/>
              </a:buClr>
            </a:pPr>
            <a:r>
              <a:rPr lang="en-US" altLang="en-US" sz="2000" dirty="0" smtClean="0"/>
              <a:t>A </a:t>
            </a:r>
            <a:r>
              <a:rPr lang="en-US" altLang="en-US" sz="2000" dirty="0"/>
              <a:t>tipper is someone who is an insider of a public corporation and who gives information not available to the general public to a tippee who then trades on that inside information. Both the tipper and the tippee have violated securities law.</a:t>
            </a:r>
          </a:p>
        </p:txBody>
      </p:sp>
      <p:sp>
        <p:nvSpPr>
          <p:cNvPr id="27654" name="Content Placeholder 5">
            <a:extLst>
              <a:ext uri="{FF2B5EF4-FFF2-40B4-BE49-F238E27FC236}">
                <a16:creationId xmlns:a16="http://schemas.microsoft.com/office/drawing/2014/main" xmlns="" id="{3A0BA94E-A224-444B-90BF-05813164D5C1}"/>
              </a:ext>
            </a:extLst>
          </p:cNvPr>
          <p:cNvSpPr>
            <a:spLocks noGrp="1" noChangeArrowheads="1"/>
          </p:cNvSpPr>
          <p:nvPr>
            <p:ph sz="quarter" idx="4"/>
          </p:nvPr>
        </p:nvSpPr>
        <p:spPr>
          <a:xfrm>
            <a:off x="4419600" y="1458912"/>
            <a:ext cx="3657600" cy="3951288"/>
          </a:xfrm>
        </p:spPr>
        <p:txBody>
          <a:bodyPr>
            <a:noAutofit/>
          </a:bodyPr>
          <a:lstStyle/>
          <a:p>
            <a:pPr marL="0" indent="0">
              <a:lnSpc>
                <a:spcPct val="90000"/>
              </a:lnSpc>
              <a:spcBef>
                <a:spcPts val="1500"/>
              </a:spcBef>
              <a:buClr>
                <a:schemeClr val="tx2"/>
              </a:buClr>
              <a:buNone/>
            </a:pPr>
            <a:r>
              <a:rPr lang="en-US" altLang="en-US" b="1" dirty="0">
                <a:solidFill>
                  <a:schemeClr val="tx2"/>
                </a:solidFill>
              </a:rPr>
              <a:t>Misappropriation</a:t>
            </a:r>
          </a:p>
          <a:p>
            <a:pPr marL="292608" indent="-292608">
              <a:lnSpc>
                <a:spcPct val="90000"/>
              </a:lnSpc>
              <a:spcBef>
                <a:spcPts val="1500"/>
              </a:spcBef>
              <a:buClr>
                <a:schemeClr val="tx2"/>
              </a:buClr>
            </a:pPr>
            <a:r>
              <a:rPr lang="en-US" altLang="en-US" sz="2000" dirty="0" smtClean="0"/>
              <a:t>In </a:t>
            </a:r>
            <a:r>
              <a:rPr lang="en-US" altLang="en-US" sz="2000" dirty="0"/>
              <a:t>U.S. v. O’Hagan, O’Hagan was an attorney contacted by a firm that wanted to take over another firm. He then bought shares in the target corporation knowing the price would go up. He was not an insider of the target corporation so prosecutors claimed he misappropriated information and the U.S. Supreme Court agreed.</a:t>
            </a:r>
          </a:p>
        </p:txBody>
      </p:sp>
      <p:sp>
        <p:nvSpPr>
          <p:cNvPr id="26630" name="Slide Number Placeholder 6">
            <a:extLst>
              <a:ext uri="{FF2B5EF4-FFF2-40B4-BE49-F238E27FC236}">
                <a16:creationId xmlns:a16="http://schemas.microsoft.com/office/drawing/2014/main" xmlns="" id="{D3222BD0-C429-45D1-8D08-24402AA5D6EE}"/>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7FB06D3-E807-4450-A721-13A222221FE3}" type="slidenum">
              <a:rPr lang="en-US" altLang="en-US" sz="1400">
                <a:latin typeface="+mn-lt"/>
              </a:rPr>
              <a:pPr/>
              <a:t>16</a:t>
            </a:fld>
            <a:endParaRPr lang="en-US" altLang="en-US" sz="140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xmlns="" id="{E86C0304-71D9-42A2-BB7C-0C015490CDAD}"/>
              </a:ext>
            </a:extLst>
          </p:cNvPr>
          <p:cNvSpPr>
            <a:spLocks noGrp="1" noChangeArrowheads="1"/>
          </p:cNvSpPr>
          <p:nvPr>
            <p:ph type="title"/>
          </p:nvPr>
        </p:nvSpPr>
        <p:spPr/>
        <p:txBody>
          <a:bodyPr/>
          <a:lstStyle/>
          <a:p>
            <a:pPr fontAlgn="auto">
              <a:spcAft>
                <a:spcPts val="0"/>
              </a:spcAft>
              <a:defRPr/>
            </a:pPr>
            <a:r>
              <a:rPr lang="en-US" sz="3600" dirty="0">
                <a:latin typeface="+mn-lt"/>
                <a:ea typeface="+mj-ea"/>
              </a:rPr>
              <a:t>Legal and Illegal Insider Trading</a:t>
            </a:r>
          </a:p>
        </p:txBody>
      </p:sp>
      <p:sp>
        <p:nvSpPr>
          <p:cNvPr id="28675" name="Rectangle 3">
            <a:extLst>
              <a:ext uri="{FF2B5EF4-FFF2-40B4-BE49-F238E27FC236}">
                <a16:creationId xmlns:a16="http://schemas.microsoft.com/office/drawing/2014/main" xmlns="" id="{2FD35509-6134-43C8-B85D-68C38744D726}"/>
              </a:ext>
            </a:extLst>
          </p:cNvPr>
          <p:cNvSpPr>
            <a:spLocks noGrp="1" noChangeArrowheads="1"/>
          </p:cNvSpPr>
          <p:nvPr>
            <p:ph idx="1"/>
          </p:nvPr>
        </p:nvSpPr>
        <p:spPr/>
        <p:txBody>
          <a:bodyPr/>
          <a:lstStyle/>
          <a:p>
            <a:pPr marL="292608" indent="-292608">
              <a:spcBef>
                <a:spcPts val="1500"/>
              </a:spcBef>
              <a:buClr>
                <a:schemeClr val="tx2"/>
              </a:buClr>
            </a:pPr>
            <a:r>
              <a:rPr lang="en-US" altLang="en-US" sz="2400" dirty="0"/>
              <a:t>Not all trading by corporate insiders is illegal.</a:t>
            </a:r>
          </a:p>
          <a:p>
            <a:pPr marL="292608" indent="-292608">
              <a:spcBef>
                <a:spcPts val="1500"/>
              </a:spcBef>
              <a:buClr>
                <a:schemeClr val="tx2"/>
              </a:buClr>
            </a:pPr>
            <a:r>
              <a:rPr lang="en-US" altLang="en-US" sz="2400" dirty="0"/>
              <a:t>Officers, directors and employees of a publicly traded corporation can buy and sell stock in the corporation legally if they hold it for more than six months and if they do so without using information not available to the public. However, the 1934 Securities Act does make it illegal to make “short-swing profits” by  buying and selling stock that is held for less than six months.</a:t>
            </a:r>
          </a:p>
        </p:txBody>
      </p:sp>
      <p:sp>
        <p:nvSpPr>
          <p:cNvPr id="27651" name="Slide Number Placeholder 3">
            <a:extLst>
              <a:ext uri="{FF2B5EF4-FFF2-40B4-BE49-F238E27FC236}">
                <a16:creationId xmlns:a16="http://schemas.microsoft.com/office/drawing/2014/main" xmlns="" id="{54276549-3D00-464A-8DAC-28E5A1975F96}"/>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0256E61-E6D0-4C0F-BF8C-5707B742C8CE}" type="slidenum">
              <a:rPr lang="en-US" altLang="en-US" sz="1400">
                <a:latin typeface="+mn-lt"/>
              </a:rPr>
              <a:pPr/>
              <a:t>17</a:t>
            </a:fld>
            <a:endParaRPr lang="en-US" altLang="en-US" sz="140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xmlns="" id="{C66CC9F8-F6BA-49EE-8346-7B541E70F712}"/>
              </a:ext>
            </a:extLst>
          </p:cNvPr>
          <p:cNvSpPr>
            <a:spLocks noGrp="1" noChangeArrowheads="1"/>
          </p:cNvSpPr>
          <p:nvPr>
            <p:ph type="title"/>
          </p:nvPr>
        </p:nvSpPr>
        <p:spPr/>
        <p:txBody>
          <a:bodyPr/>
          <a:lstStyle/>
          <a:p>
            <a:pPr fontAlgn="auto">
              <a:spcAft>
                <a:spcPts val="0"/>
              </a:spcAft>
              <a:defRPr/>
            </a:pPr>
            <a:r>
              <a:rPr lang="en-US" sz="3600" dirty="0">
                <a:latin typeface="+mn-lt"/>
                <a:ea typeface="+mj-ea"/>
              </a:rPr>
              <a:t>1934 Act Section 16(B)</a:t>
            </a:r>
          </a:p>
        </p:txBody>
      </p:sp>
      <p:sp>
        <p:nvSpPr>
          <p:cNvPr id="29698" name="Content Placeholder 2">
            <a:extLst>
              <a:ext uri="{FF2B5EF4-FFF2-40B4-BE49-F238E27FC236}">
                <a16:creationId xmlns:a16="http://schemas.microsoft.com/office/drawing/2014/main" xmlns="" id="{C6F170D3-88E7-4C62-BF31-A029C9EB36F9}"/>
              </a:ext>
            </a:extLst>
          </p:cNvPr>
          <p:cNvSpPr>
            <a:spLocks noGrp="1" noChangeArrowheads="1"/>
          </p:cNvSpPr>
          <p:nvPr>
            <p:ph idx="1"/>
          </p:nvPr>
        </p:nvSpPr>
        <p:spPr/>
        <p:txBody>
          <a:bodyPr/>
          <a:lstStyle/>
          <a:p>
            <a:pPr marL="292608" indent="-292608">
              <a:spcBef>
                <a:spcPts val="1500"/>
              </a:spcBef>
              <a:buClr>
                <a:schemeClr val="tx2"/>
              </a:buClr>
            </a:pPr>
            <a:r>
              <a:rPr lang="en-US" altLang="en-US" sz="2800" dirty="0"/>
              <a:t>Section 16(B) makes it illegal for a statutory insider to buy and sell or sell and buy company stock within a six month period. The statute imposes strict liability on statutory insiders and requires them to return any short swing profits to the corporation.</a:t>
            </a:r>
          </a:p>
        </p:txBody>
      </p:sp>
      <p:sp>
        <p:nvSpPr>
          <p:cNvPr id="29699" name="Slide Number Placeholder 3">
            <a:extLst>
              <a:ext uri="{FF2B5EF4-FFF2-40B4-BE49-F238E27FC236}">
                <a16:creationId xmlns:a16="http://schemas.microsoft.com/office/drawing/2014/main" xmlns="" id="{FA6A669A-3D9B-4B1F-A55F-5DE7994333E3}"/>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E2B6425-D120-4C2B-876A-F8D6637BDCB8}" type="slidenum">
              <a:rPr lang="en-US" altLang="en-US" sz="1400">
                <a:latin typeface="+mn-lt"/>
              </a:rPr>
              <a:pPr/>
              <a:t>18</a:t>
            </a:fld>
            <a:endParaRPr lang="en-US" altLang="en-US" sz="140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a:extLst>
              <a:ext uri="{FF2B5EF4-FFF2-40B4-BE49-F238E27FC236}">
                <a16:creationId xmlns:a16="http://schemas.microsoft.com/office/drawing/2014/main" xmlns="" id="{5BE8D739-8BA4-404E-8568-16CFE80156EB}"/>
              </a:ext>
            </a:extLst>
          </p:cNvPr>
          <p:cNvSpPr>
            <a:spLocks noGrp="1" noChangeArrowheads="1"/>
          </p:cNvSpPr>
          <p:nvPr>
            <p:ph type="title"/>
          </p:nvPr>
        </p:nvSpPr>
        <p:spPr/>
        <p:txBody>
          <a:bodyPr/>
          <a:lstStyle/>
          <a:p>
            <a:pPr fontAlgn="auto">
              <a:spcAft>
                <a:spcPts val="0"/>
              </a:spcAft>
              <a:defRPr/>
            </a:pPr>
            <a:r>
              <a:rPr lang="en-US" sz="3600" dirty="0">
                <a:latin typeface="+mn-lt"/>
                <a:ea typeface="+mj-ea"/>
              </a:rPr>
              <a:t>1934 Act Section 14(b)</a:t>
            </a:r>
          </a:p>
        </p:txBody>
      </p:sp>
      <p:sp>
        <p:nvSpPr>
          <p:cNvPr id="31747" name="Content Placeholder">
            <a:extLst>
              <a:ext uri="{FF2B5EF4-FFF2-40B4-BE49-F238E27FC236}">
                <a16:creationId xmlns:a16="http://schemas.microsoft.com/office/drawing/2014/main" xmlns="" id="{72150A2D-9B70-47FD-A423-923FC02441E1}"/>
              </a:ext>
            </a:extLst>
          </p:cNvPr>
          <p:cNvSpPr>
            <a:spLocks noGrp="1" noChangeArrowheads="1"/>
          </p:cNvSpPr>
          <p:nvPr>
            <p:ph idx="1"/>
          </p:nvPr>
        </p:nvSpPr>
        <p:spPr/>
        <p:txBody>
          <a:bodyPr/>
          <a:lstStyle/>
          <a:p>
            <a:pPr marL="292608" indent="-292608">
              <a:lnSpc>
                <a:spcPct val="90000"/>
              </a:lnSpc>
              <a:spcBef>
                <a:spcPts val="1500"/>
              </a:spcBef>
              <a:buClr>
                <a:schemeClr val="tx2"/>
              </a:buClr>
              <a:buFontTx/>
              <a:buChar char="•"/>
            </a:pPr>
            <a:r>
              <a:rPr lang="en-US" altLang="en-US" sz="2800" dirty="0"/>
              <a:t>Proxy: Document that authorizes an individual to vote shareholder’s share of stocks at a shareholder’s meeting.</a:t>
            </a:r>
          </a:p>
          <a:p>
            <a:pPr marL="292608" indent="-292608">
              <a:lnSpc>
                <a:spcPct val="90000"/>
              </a:lnSpc>
              <a:spcBef>
                <a:spcPts val="1500"/>
              </a:spcBef>
              <a:buClr>
                <a:schemeClr val="tx2"/>
              </a:buClr>
              <a:buFontTx/>
              <a:buChar char="•"/>
            </a:pPr>
            <a:r>
              <a:rPr lang="en-US" altLang="en-US" sz="2800" dirty="0"/>
              <a:t>Proxy Solicitation: Process of obtaining authority to vote on behalf of shareholder.</a:t>
            </a:r>
          </a:p>
          <a:p>
            <a:pPr marL="292608" indent="-292608">
              <a:lnSpc>
                <a:spcPct val="90000"/>
              </a:lnSpc>
              <a:spcBef>
                <a:spcPts val="1500"/>
              </a:spcBef>
              <a:buClr>
                <a:schemeClr val="tx2"/>
              </a:buClr>
              <a:buFontTx/>
              <a:buChar char="•"/>
            </a:pPr>
            <a:r>
              <a:rPr lang="en-US" altLang="en-US" sz="2800" dirty="0"/>
              <a:t>Section 14(b) of the 1934 Act regulates proxy solicitations.</a:t>
            </a:r>
          </a:p>
        </p:txBody>
      </p:sp>
      <p:sp>
        <p:nvSpPr>
          <p:cNvPr id="30723" name="Slide Number Placeholder 3">
            <a:extLst>
              <a:ext uri="{FF2B5EF4-FFF2-40B4-BE49-F238E27FC236}">
                <a16:creationId xmlns:a16="http://schemas.microsoft.com/office/drawing/2014/main" xmlns="" id="{EBEB2675-EB25-481C-BF7B-CB3A937B7D84}"/>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03DEAC9-D343-4EA9-8D42-F683CBD6FC3F}" type="slidenum">
              <a:rPr lang="en-US" altLang="en-US" sz="1400">
                <a:latin typeface="+mn-lt"/>
              </a:rPr>
              <a:pPr/>
              <a:t>19</a:t>
            </a:fld>
            <a:endParaRPr lang="en-US" altLang="en-US" sz="140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462BA12C-B96E-4FDE-B5A9-55C8929829FB}"/>
              </a:ext>
            </a:extLst>
          </p:cNvPr>
          <p:cNvSpPr>
            <a:spLocks noGrp="1" noChangeArrowheads="1"/>
          </p:cNvSpPr>
          <p:nvPr>
            <p:ph type="title"/>
          </p:nvPr>
        </p:nvSpPr>
        <p:spPr/>
        <p:txBody>
          <a:bodyPr wrap="square" numCol="1" anchorCtr="0" compatLnSpc="1">
            <a:prstTxWarp prst="textNoShape">
              <a:avLst/>
            </a:prstTxWarp>
          </a:bodyPr>
          <a:lstStyle/>
          <a:p>
            <a:r>
              <a:rPr lang="en-US" altLang="en-US" sz="3200" dirty="0">
                <a:latin typeface="+mn-lt"/>
              </a:rPr>
              <a:t>Securities Act of 1933</a:t>
            </a:r>
          </a:p>
        </p:txBody>
      </p:sp>
      <p:sp>
        <p:nvSpPr>
          <p:cNvPr id="4098" name="Content Placeholder 2">
            <a:extLst>
              <a:ext uri="{FF2B5EF4-FFF2-40B4-BE49-F238E27FC236}">
                <a16:creationId xmlns:a16="http://schemas.microsoft.com/office/drawing/2014/main" xmlns="" id="{0BD4AD43-85B1-40BB-94FF-3B18DC2B0334}"/>
              </a:ext>
            </a:extLst>
          </p:cNvPr>
          <p:cNvSpPr>
            <a:spLocks noGrp="1" noChangeArrowheads="1"/>
          </p:cNvSpPr>
          <p:nvPr>
            <p:ph idx="1"/>
          </p:nvPr>
        </p:nvSpPr>
        <p:spPr/>
        <p:txBody>
          <a:bodyPr/>
          <a:lstStyle/>
          <a:p>
            <a:pPr marL="292100" indent="-292608">
              <a:spcBef>
                <a:spcPts val="1500"/>
              </a:spcBef>
              <a:buClr>
                <a:schemeClr val="tx2"/>
              </a:buClr>
            </a:pPr>
            <a:r>
              <a:rPr lang="en-US" altLang="en-US" sz="2800" dirty="0"/>
              <a:t>Passed in reaction to the mistrust of securities transactions following the stock market crash of 1929.</a:t>
            </a:r>
          </a:p>
          <a:p>
            <a:pPr marL="292100" indent="-292608">
              <a:spcBef>
                <a:spcPts val="1500"/>
              </a:spcBef>
              <a:buClr>
                <a:schemeClr val="tx2"/>
              </a:buClr>
            </a:pPr>
            <a:r>
              <a:rPr lang="en-US" altLang="en-US" sz="2800" dirty="0"/>
              <a:t>Requires registration of securities that are offered for sale to the public and the provision of information to potential investors.</a:t>
            </a:r>
          </a:p>
        </p:txBody>
      </p:sp>
      <p:sp>
        <p:nvSpPr>
          <p:cNvPr id="4099" name="Slide Number Placeholder 3">
            <a:extLst>
              <a:ext uri="{FF2B5EF4-FFF2-40B4-BE49-F238E27FC236}">
                <a16:creationId xmlns:a16="http://schemas.microsoft.com/office/drawing/2014/main" xmlns="" id="{83FE0092-BCBD-4DFB-A9FB-F2E5D64B3AA9}"/>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822554B-4E21-4CA6-AA29-A8291FE10980}" type="slidenum">
              <a:rPr lang="en-US" altLang="en-US" sz="1400">
                <a:latin typeface="+mn-lt"/>
              </a:rPr>
              <a:pPr/>
              <a:t>2</a:t>
            </a:fld>
            <a:endParaRPr lang="en-US" altLang="en-US" sz="1400" dirty="0">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xmlns="" id="{AA077352-0D8E-4984-A06E-7A96ED3956A3}"/>
              </a:ext>
            </a:extLst>
          </p:cNvPr>
          <p:cNvSpPr>
            <a:spLocks noGrp="1" noChangeArrowheads="1"/>
          </p:cNvSpPr>
          <p:nvPr>
            <p:ph type="title"/>
          </p:nvPr>
        </p:nvSpPr>
        <p:spPr/>
        <p:txBody>
          <a:bodyPr/>
          <a:lstStyle/>
          <a:p>
            <a:pPr fontAlgn="auto">
              <a:spcAft>
                <a:spcPts val="0"/>
              </a:spcAft>
              <a:defRPr/>
            </a:pPr>
            <a:r>
              <a:rPr lang="en-US" sz="3600" dirty="0">
                <a:latin typeface="+mn-lt"/>
                <a:ea typeface="+mj-ea"/>
              </a:rPr>
              <a:t>1934 Act</a:t>
            </a:r>
          </a:p>
        </p:txBody>
      </p:sp>
      <p:sp>
        <p:nvSpPr>
          <p:cNvPr id="32770" name="Content Placeholder 2">
            <a:extLst>
              <a:ext uri="{FF2B5EF4-FFF2-40B4-BE49-F238E27FC236}">
                <a16:creationId xmlns:a16="http://schemas.microsoft.com/office/drawing/2014/main" xmlns="" id="{F5E18F0B-CC7C-4982-B0F4-62E111939420}"/>
              </a:ext>
            </a:extLst>
          </p:cNvPr>
          <p:cNvSpPr>
            <a:spLocks noGrp="1" noChangeArrowheads="1"/>
          </p:cNvSpPr>
          <p:nvPr>
            <p:ph idx="1"/>
          </p:nvPr>
        </p:nvSpPr>
        <p:spPr/>
        <p:txBody>
          <a:bodyPr>
            <a:normAutofit/>
          </a:bodyPr>
          <a:lstStyle/>
          <a:p>
            <a:pPr marL="0" indent="0">
              <a:lnSpc>
                <a:spcPct val="90000"/>
              </a:lnSpc>
              <a:spcBef>
                <a:spcPts val="1500"/>
              </a:spcBef>
              <a:buClr>
                <a:schemeClr val="tx2"/>
              </a:buClr>
              <a:buNone/>
            </a:pPr>
            <a:r>
              <a:rPr lang="en-US" altLang="en-US" sz="3200" dirty="0"/>
              <a:t>Violations of Securities Exchange Act of 1934 may result in:</a:t>
            </a:r>
          </a:p>
          <a:p>
            <a:pPr marL="291600" lvl="1" indent="-291600">
              <a:lnSpc>
                <a:spcPct val="90000"/>
              </a:lnSpc>
              <a:spcBef>
                <a:spcPts val="1500"/>
              </a:spcBef>
              <a:buClr>
                <a:schemeClr val="tx2"/>
              </a:buClr>
            </a:pPr>
            <a:r>
              <a:rPr lang="en-US" altLang="en-US" sz="3200" dirty="0"/>
              <a:t>Criminal penalties.</a:t>
            </a:r>
          </a:p>
          <a:p>
            <a:pPr marL="291600" lvl="1" indent="-291600">
              <a:lnSpc>
                <a:spcPct val="90000"/>
              </a:lnSpc>
              <a:spcBef>
                <a:spcPts val="1500"/>
              </a:spcBef>
              <a:buClr>
                <a:schemeClr val="tx2"/>
              </a:buClr>
            </a:pPr>
            <a:r>
              <a:rPr lang="en-US" altLang="en-US" sz="3200" dirty="0"/>
              <a:t>Civil penalties.</a:t>
            </a:r>
          </a:p>
          <a:p>
            <a:pPr marL="291600" lvl="1" indent="-291600">
              <a:lnSpc>
                <a:spcPct val="90000"/>
              </a:lnSpc>
              <a:spcBef>
                <a:spcPts val="1500"/>
              </a:spcBef>
              <a:buClr>
                <a:schemeClr val="tx2"/>
              </a:buClr>
            </a:pPr>
            <a:r>
              <a:rPr lang="en-US" altLang="en-US" sz="3200" dirty="0"/>
              <a:t>Suits against those involved in insider trading under Insider Trading and Securities Fraud Enforcement Act of 1988.</a:t>
            </a:r>
          </a:p>
        </p:txBody>
      </p:sp>
      <p:sp>
        <p:nvSpPr>
          <p:cNvPr id="32771" name="Slide Number Placeholder 3">
            <a:extLst>
              <a:ext uri="{FF2B5EF4-FFF2-40B4-BE49-F238E27FC236}">
                <a16:creationId xmlns:a16="http://schemas.microsoft.com/office/drawing/2014/main" xmlns="" id="{52DF789D-D81A-4535-A4C6-6B98297A125D}"/>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CAB1ACD-DCA4-48AF-82EB-EAF3FF035E46}" type="slidenum">
              <a:rPr lang="en-US" altLang="en-US" sz="1400">
                <a:latin typeface="+mn-lt"/>
              </a:rPr>
              <a:pPr/>
              <a:t>20</a:t>
            </a:fld>
            <a:endParaRPr lang="en-US" altLang="en-US" sz="1400">
              <a:latin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tle">
            <a:extLst>
              <a:ext uri="{FF2B5EF4-FFF2-40B4-BE49-F238E27FC236}">
                <a16:creationId xmlns:a16="http://schemas.microsoft.com/office/drawing/2014/main" xmlns="" id="{8FAEC6C5-55E3-4902-9E50-E9F30DC6CB8E}"/>
              </a:ext>
            </a:extLst>
          </p:cNvPr>
          <p:cNvSpPr>
            <a:spLocks noGrp="1" noChangeArrowheads="1"/>
          </p:cNvSpPr>
          <p:nvPr>
            <p:ph type="title"/>
          </p:nvPr>
        </p:nvSpPr>
        <p:spPr/>
        <p:txBody>
          <a:bodyPr/>
          <a:lstStyle/>
          <a:p>
            <a:pPr fontAlgn="auto">
              <a:spcAft>
                <a:spcPts val="0"/>
              </a:spcAft>
              <a:defRPr/>
            </a:pPr>
            <a:r>
              <a:rPr lang="en-US" dirty="0">
                <a:latin typeface="+mn-lt"/>
                <a:ea typeface="+mj-ea"/>
              </a:rPr>
              <a:t>State Securities Laws</a:t>
            </a:r>
          </a:p>
        </p:txBody>
      </p:sp>
      <p:sp>
        <p:nvSpPr>
          <p:cNvPr id="34819" name="Content Placeholder">
            <a:extLst>
              <a:ext uri="{FF2B5EF4-FFF2-40B4-BE49-F238E27FC236}">
                <a16:creationId xmlns:a16="http://schemas.microsoft.com/office/drawing/2014/main" xmlns="" id="{B6CE83F5-54AE-415B-8FBE-CCE3D330D7A3}"/>
              </a:ext>
            </a:extLst>
          </p:cNvPr>
          <p:cNvSpPr>
            <a:spLocks noGrp="1" noChangeArrowheads="1"/>
          </p:cNvSpPr>
          <p:nvPr>
            <p:ph idx="1"/>
          </p:nvPr>
        </p:nvSpPr>
        <p:spPr/>
        <p:txBody>
          <a:bodyPr>
            <a:normAutofit/>
          </a:bodyPr>
          <a:lstStyle/>
          <a:p>
            <a:pPr marL="292608" indent="-292608">
              <a:spcBef>
                <a:spcPts val="1500"/>
              </a:spcBef>
              <a:buClr>
                <a:schemeClr val="tx2"/>
              </a:buClr>
            </a:pPr>
            <a:r>
              <a:rPr lang="en-US" altLang="en-US" sz="2800" dirty="0"/>
              <a:t>“Blue Sky” Laws: Regulate the offering and sale of purely intrastate securities.</a:t>
            </a:r>
          </a:p>
        </p:txBody>
      </p:sp>
      <p:sp>
        <p:nvSpPr>
          <p:cNvPr id="33795" name="Slide Number Placeholder 3">
            <a:extLst>
              <a:ext uri="{FF2B5EF4-FFF2-40B4-BE49-F238E27FC236}">
                <a16:creationId xmlns:a16="http://schemas.microsoft.com/office/drawing/2014/main" xmlns="" id="{FEE31F45-A531-46BD-9A8A-631A90C824C0}"/>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6B9E977-EAC2-46B6-BDD0-895B1F6F3D52}" type="slidenum">
              <a:rPr lang="en-US" altLang="en-US" sz="1400">
                <a:latin typeface="+mn-lt"/>
              </a:rPr>
              <a:pPr/>
              <a:t>21</a:t>
            </a:fld>
            <a:endParaRPr lang="en-US" altLang="en-US" sz="1400">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xmlns="" id="{D711A9B6-254B-4C6F-BBAA-863CE2E2AB90}"/>
              </a:ext>
            </a:extLst>
          </p:cNvPr>
          <p:cNvSpPr>
            <a:spLocks noGrp="1" noChangeArrowheads="1"/>
          </p:cNvSpPr>
          <p:nvPr>
            <p:ph type="title"/>
          </p:nvPr>
        </p:nvSpPr>
        <p:spPr/>
        <p:txBody>
          <a:bodyPr/>
          <a:lstStyle/>
          <a:p>
            <a:pPr fontAlgn="auto">
              <a:spcAft>
                <a:spcPts val="0"/>
              </a:spcAft>
              <a:defRPr/>
            </a:pPr>
            <a:r>
              <a:rPr lang="en-US" sz="3600" dirty="0">
                <a:latin typeface="+mn-lt"/>
                <a:ea typeface="+mj-ea"/>
              </a:rPr>
              <a:t>Question for Discussion </a:t>
            </a:r>
            <a:r>
              <a:rPr lang="en-US" sz="2400" dirty="0">
                <a:latin typeface="+mn-lt"/>
                <a:ea typeface="+mj-ea"/>
              </a:rPr>
              <a:t>1</a:t>
            </a:r>
          </a:p>
        </p:txBody>
      </p:sp>
      <p:sp>
        <p:nvSpPr>
          <p:cNvPr id="35842" name="Content Placeholder 2">
            <a:extLst>
              <a:ext uri="{FF2B5EF4-FFF2-40B4-BE49-F238E27FC236}">
                <a16:creationId xmlns:a16="http://schemas.microsoft.com/office/drawing/2014/main" xmlns="" id="{651D685A-46A1-4E53-810C-816C4C372440}"/>
              </a:ext>
            </a:extLst>
          </p:cNvPr>
          <p:cNvSpPr>
            <a:spLocks noGrp="1" noChangeArrowheads="1"/>
          </p:cNvSpPr>
          <p:nvPr>
            <p:ph idx="1"/>
          </p:nvPr>
        </p:nvSpPr>
        <p:spPr>
          <a:xfrm>
            <a:off x="457200" y="1600200"/>
            <a:ext cx="7620000" cy="4191000"/>
          </a:xfrm>
        </p:spPr>
        <p:txBody>
          <a:bodyPr>
            <a:normAutofit/>
          </a:bodyPr>
          <a:lstStyle/>
          <a:p>
            <a:pPr marL="292608" indent="-292608">
              <a:spcBef>
                <a:spcPts val="1500"/>
              </a:spcBef>
              <a:buClr>
                <a:schemeClr val="tx2"/>
              </a:buClr>
            </a:pPr>
            <a:r>
              <a:rPr lang="en-US" altLang="en-US" sz="2800" dirty="0"/>
              <a:t>Harry is the C</a:t>
            </a:r>
            <a:r>
              <a:rPr lang="en-US" altLang="en-US" sz="100" dirty="0"/>
              <a:t> </a:t>
            </a:r>
            <a:r>
              <a:rPr lang="en-US" altLang="en-US" sz="2800" dirty="0"/>
              <a:t>F</a:t>
            </a:r>
            <a:r>
              <a:rPr lang="en-US" altLang="en-US" sz="100" dirty="0"/>
              <a:t> </a:t>
            </a:r>
            <a:r>
              <a:rPr lang="en-US" altLang="en-US" sz="2800" dirty="0"/>
              <a:t>O of Acme Corporation. He learns from the Acme C</a:t>
            </a:r>
            <a:r>
              <a:rPr lang="en-US" altLang="en-US" sz="100" dirty="0"/>
              <a:t> </a:t>
            </a:r>
            <a:r>
              <a:rPr lang="en-US" altLang="en-US" sz="2800" dirty="0"/>
              <a:t>E</a:t>
            </a:r>
            <a:r>
              <a:rPr lang="en-US" altLang="en-US" sz="100" dirty="0"/>
              <a:t> </a:t>
            </a:r>
            <a:r>
              <a:rPr lang="en-US" altLang="en-US" sz="2800" dirty="0"/>
              <a:t>O that Acme and Beta Corporation are negotiating a merger. Harry tells his best friend John about the merger and John then purchases $1,000 shares of Beta assuming the price will go up when the merger occurs. Is this transaction legal? Discuss.</a:t>
            </a:r>
          </a:p>
        </p:txBody>
      </p:sp>
      <p:sp>
        <p:nvSpPr>
          <p:cNvPr id="35843" name="Slide Number Placeholder 3">
            <a:extLst>
              <a:ext uri="{FF2B5EF4-FFF2-40B4-BE49-F238E27FC236}">
                <a16:creationId xmlns:a16="http://schemas.microsoft.com/office/drawing/2014/main" xmlns="" id="{23E088CD-264B-45B7-A701-7872BECC28A8}"/>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02D0B30-537F-4FE7-8CFC-E76F66D75F0C}" type="slidenum">
              <a:rPr lang="en-US" altLang="en-US" sz="1400">
                <a:latin typeface="+mn-lt"/>
              </a:rPr>
              <a:pPr/>
              <a:t>22</a:t>
            </a:fld>
            <a:endParaRPr lang="en-US" altLang="en-US" sz="1400">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xmlns="" id="{78BFDAD0-A0AB-4090-AC8E-5993D784DD1D}"/>
              </a:ext>
            </a:extLst>
          </p:cNvPr>
          <p:cNvSpPr>
            <a:spLocks noGrp="1" noChangeArrowheads="1"/>
          </p:cNvSpPr>
          <p:nvPr>
            <p:ph type="title"/>
          </p:nvPr>
        </p:nvSpPr>
        <p:spPr/>
        <p:txBody>
          <a:bodyPr/>
          <a:lstStyle/>
          <a:p>
            <a:pPr fontAlgn="auto">
              <a:spcAft>
                <a:spcPts val="0"/>
              </a:spcAft>
              <a:defRPr/>
            </a:pPr>
            <a:r>
              <a:rPr lang="en-US" sz="3600" dirty="0">
                <a:latin typeface="+mn-lt"/>
              </a:rPr>
              <a:t>Question for Discussion</a:t>
            </a:r>
            <a:r>
              <a:rPr lang="en-US" sz="3200" dirty="0">
                <a:latin typeface="+mn-lt"/>
              </a:rPr>
              <a:t> </a:t>
            </a:r>
            <a:r>
              <a:rPr lang="en-US" sz="2400" dirty="0">
                <a:latin typeface="+mn-lt"/>
              </a:rPr>
              <a:t>2</a:t>
            </a:r>
          </a:p>
        </p:txBody>
      </p:sp>
      <p:sp>
        <p:nvSpPr>
          <p:cNvPr id="36866" name="Content Placeholder 2">
            <a:extLst>
              <a:ext uri="{FF2B5EF4-FFF2-40B4-BE49-F238E27FC236}">
                <a16:creationId xmlns:a16="http://schemas.microsoft.com/office/drawing/2014/main" xmlns="" id="{F2C6FEF9-BBA5-47FD-9294-F8C39FEA24CF}"/>
              </a:ext>
            </a:extLst>
          </p:cNvPr>
          <p:cNvSpPr>
            <a:spLocks noGrp="1" noChangeArrowheads="1"/>
          </p:cNvSpPr>
          <p:nvPr>
            <p:ph idx="1"/>
          </p:nvPr>
        </p:nvSpPr>
        <p:spPr>
          <a:xfrm>
            <a:off x="457200" y="1600200"/>
            <a:ext cx="7620000" cy="4572000"/>
          </a:xfrm>
        </p:spPr>
        <p:txBody>
          <a:bodyPr>
            <a:normAutofit/>
          </a:bodyPr>
          <a:lstStyle/>
          <a:p>
            <a:pPr marL="292608" indent="-292608">
              <a:spcBef>
                <a:spcPts val="1500"/>
              </a:spcBef>
              <a:buClr>
                <a:schemeClr val="tx2"/>
              </a:buClr>
            </a:pPr>
            <a:r>
              <a:rPr lang="en-US" altLang="en-US" sz="2800" dirty="0"/>
              <a:t>Jake is the treasurer of the Orange Corporation, a publicly traded company listed on the New York Stock Exchange. On January 2 he buys 1,000 shares of Orange stock for $100 a share. In May he needs money to pay for his daughter’s upcoming wedding so he sells 500 shares of Orange stock for $150 a share. Is this a legal transaction? Explain.</a:t>
            </a:r>
          </a:p>
        </p:txBody>
      </p:sp>
      <p:sp>
        <p:nvSpPr>
          <p:cNvPr id="36867" name="Slide Number Placeholder 3">
            <a:extLst>
              <a:ext uri="{FF2B5EF4-FFF2-40B4-BE49-F238E27FC236}">
                <a16:creationId xmlns:a16="http://schemas.microsoft.com/office/drawing/2014/main" xmlns="" id="{1081F0A2-92F0-4970-B3F2-2A5B6331D3AC}"/>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D2E3D3A-588E-4EB1-B7BB-93B178BB2FB3}" type="slidenum">
              <a:rPr lang="en-US" altLang="en-US" sz="1400">
                <a:latin typeface="+mn-lt"/>
              </a:rPr>
              <a:pPr/>
              <a:t>23</a:t>
            </a:fld>
            <a:endParaRPr lang="en-US" altLang="en-US" sz="140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a:extLst>
              <a:ext uri="{FF2B5EF4-FFF2-40B4-BE49-F238E27FC236}">
                <a16:creationId xmlns:a16="http://schemas.microsoft.com/office/drawing/2014/main" xmlns="" id="{EB8E8170-B4FD-49F7-A23F-C99A045A2BE6}"/>
              </a:ext>
            </a:extLst>
          </p:cNvPr>
          <p:cNvSpPr>
            <a:spLocks noGrp="1" noChangeArrowheads="1"/>
          </p:cNvSpPr>
          <p:nvPr>
            <p:ph type="title"/>
          </p:nvPr>
        </p:nvSpPr>
        <p:spPr/>
        <p:txBody>
          <a:bodyPr/>
          <a:lstStyle/>
          <a:p>
            <a:pPr fontAlgn="auto">
              <a:spcAft>
                <a:spcPts val="0"/>
              </a:spcAft>
              <a:defRPr/>
            </a:pPr>
            <a:r>
              <a:rPr lang="en-US" dirty="0">
                <a:latin typeface="+mn-lt"/>
                <a:ea typeface="+mj-ea"/>
              </a:rPr>
              <a:t>Security</a:t>
            </a:r>
          </a:p>
        </p:txBody>
      </p:sp>
      <p:sp>
        <p:nvSpPr>
          <p:cNvPr id="6147" name="Content Placeholder">
            <a:extLst>
              <a:ext uri="{FF2B5EF4-FFF2-40B4-BE49-F238E27FC236}">
                <a16:creationId xmlns:a16="http://schemas.microsoft.com/office/drawing/2014/main" xmlns="" id="{BBBCF76C-0707-448D-A294-54F22605F2F0}"/>
              </a:ext>
            </a:extLst>
          </p:cNvPr>
          <p:cNvSpPr>
            <a:spLocks noGrp="1" noChangeArrowheads="1"/>
          </p:cNvSpPr>
          <p:nvPr>
            <p:ph idx="1"/>
          </p:nvPr>
        </p:nvSpPr>
        <p:spPr/>
        <p:txBody>
          <a:bodyPr/>
          <a:lstStyle/>
          <a:p>
            <a:pPr marL="292608" indent="-292608">
              <a:spcBef>
                <a:spcPts val="1500"/>
              </a:spcBef>
              <a:buClr>
                <a:schemeClr val="tx2"/>
              </a:buClr>
            </a:pPr>
            <a:r>
              <a:rPr lang="en-US" altLang="en-US" sz="2600" dirty="0"/>
              <a:t>A security is an investment in a common enterprise with the reasonable expectation of profit gained predominantly from others’ efforts.</a:t>
            </a:r>
          </a:p>
        </p:txBody>
      </p:sp>
      <p:sp>
        <p:nvSpPr>
          <p:cNvPr id="5123" name="Slide Number Placeholder 3">
            <a:extLst>
              <a:ext uri="{FF2B5EF4-FFF2-40B4-BE49-F238E27FC236}">
                <a16:creationId xmlns:a16="http://schemas.microsoft.com/office/drawing/2014/main" xmlns="" id="{4EC61BC2-ED13-4683-A8CB-6FD5F27F8C4A}"/>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250E5FD-DC95-4137-9C68-BAABB41ED8AA}" type="slidenum">
              <a:rPr lang="en-US" altLang="en-US" sz="1400">
                <a:latin typeface="+mn-lt"/>
              </a:rPr>
              <a:pPr/>
              <a:t>3</a:t>
            </a:fld>
            <a:endParaRPr lang="en-US" altLang="en-US" sz="140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a:extLst>
              <a:ext uri="{FF2B5EF4-FFF2-40B4-BE49-F238E27FC236}">
                <a16:creationId xmlns:a16="http://schemas.microsoft.com/office/drawing/2014/main" xmlns="" id="{1786A79A-7D5C-4B29-B968-B73186DD0058}"/>
              </a:ext>
            </a:extLst>
          </p:cNvPr>
          <p:cNvSpPr>
            <a:spLocks noGrp="1" noChangeArrowheads="1"/>
          </p:cNvSpPr>
          <p:nvPr>
            <p:ph type="title"/>
          </p:nvPr>
        </p:nvSpPr>
        <p:spPr/>
        <p:txBody>
          <a:bodyPr/>
          <a:lstStyle/>
          <a:p>
            <a:pPr fontAlgn="auto">
              <a:spcAft>
                <a:spcPts val="0"/>
              </a:spcAft>
              <a:defRPr/>
            </a:pPr>
            <a:r>
              <a:rPr lang="en-US" sz="3200" dirty="0">
                <a:latin typeface="+mn-lt"/>
                <a:ea typeface="+mj-ea"/>
              </a:rPr>
              <a:t>Securities and Exchange Commission (S</a:t>
            </a:r>
            <a:r>
              <a:rPr lang="en-US" sz="100" dirty="0">
                <a:latin typeface="+mn-lt"/>
                <a:ea typeface="+mj-ea"/>
              </a:rPr>
              <a:t> </a:t>
            </a:r>
            <a:r>
              <a:rPr lang="en-US" sz="3200" dirty="0">
                <a:latin typeface="+mn-lt"/>
                <a:ea typeface="+mj-ea"/>
              </a:rPr>
              <a:t>E</a:t>
            </a:r>
            <a:r>
              <a:rPr lang="en-US" sz="100" dirty="0">
                <a:latin typeface="+mn-lt"/>
                <a:ea typeface="+mj-ea"/>
              </a:rPr>
              <a:t> </a:t>
            </a:r>
            <a:r>
              <a:rPr lang="en-US" sz="3200" dirty="0">
                <a:latin typeface="+mn-lt"/>
                <a:ea typeface="+mj-ea"/>
              </a:rPr>
              <a:t>C)</a:t>
            </a:r>
          </a:p>
        </p:txBody>
      </p:sp>
      <p:sp>
        <p:nvSpPr>
          <p:cNvPr id="8195" name="Content Placeholder">
            <a:extLst>
              <a:ext uri="{FF2B5EF4-FFF2-40B4-BE49-F238E27FC236}">
                <a16:creationId xmlns:a16="http://schemas.microsoft.com/office/drawing/2014/main" xmlns="" id="{D8CEC027-E668-4BD6-9908-4580D1A25FB1}"/>
              </a:ext>
            </a:extLst>
          </p:cNvPr>
          <p:cNvSpPr>
            <a:spLocks noGrp="1" noChangeArrowheads="1"/>
          </p:cNvSpPr>
          <p:nvPr>
            <p:ph idx="1"/>
          </p:nvPr>
        </p:nvSpPr>
        <p:spPr>
          <a:xfrm>
            <a:off x="457200" y="1600200"/>
            <a:ext cx="8074588" cy="4800600"/>
          </a:xfrm>
        </p:spPr>
        <p:txBody>
          <a:bodyPr rtlCol="0">
            <a:normAutofit/>
          </a:bodyPr>
          <a:lstStyle/>
          <a:p>
            <a:pPr marL="0" indent="0" fontAlgn="auto">
              <a:spcBef>
                <a:spcPts val="1500"/>
              </a:spcBef>
              <a:spcAft>
                <a:spcPts val="0"/>
              </a:spcAft>
              <a:buClr>
                <a:schemeClr val="tx2"/>
              </a:buClr>
              <a:buNone/>
              <a:defRPr/>
            </a:pPr>
            <a:r>
              <a:rPr lang="en-US" sz="3200" dirty="0">
                <a:ea typeface="+mn-ea"/>
              </a:rPr>
              <a:t>Created in 1934 to:</a:t>
            </a:r>
          </a:p>
          <a:p>
            <a:pPr marL="292608" indent="-292608" fontAlgn="auto">
              <a:spcBef>
                <a:spcPts val="1500"/>
              </a:spcBef>
              <a:spcAft>
                <a:spcPts val="0"/>
              </a:spcAft>
              <a:buClr>
                <a:schemeClr val="tx2"/>
              </a:buClr>
              <a:buFontTx/>
              <a:buChar char="•"/>
              <a:defRPr/>
            </a:pPr>
            <a:r>
              <a:rPr lang="en-US" sz="3200" dirty="0">
                <a:ea typeface="+mn-ea"/>
              </a:rPr>
              <a:t>Enforce securities laws.</a:t>
            </a:r>
          </a:p>
          <a:p>
            <a:pPr marL="292608" indent="-292608" fontAlgn="auto">
              <a:spcBef>
                <a:spcPts val="1500"/>
              </a:spcBef>
              <a:spcAft>
                <a:spcPts val="0"/>
              </a:spcAft>
              <a:buClr>
                <a:schemeClr val="tx2"/>
              </a:buClr>
              <a:buFontTx/>
              <a:buChar char="•"/>
              <a:defRPr/>
            </a:pPr>
            <a:r>
              <a:rPr lang="en-US" sz="3200" dirty="0">
                <a:ea typeface="+mn-ea"/>
              </a:rPr>
              <a:t>Interpret provisions of securities acts.</a:t>
            </a:r>
          </a:p>
          <a:p>
            <a:pPr marL="292608" indent="-292608" fontAlgn="auto">
              <a:spcBef>
                <a:spcPts val="1500"/>
              </a:spcBef>
              <a:spcAft>
                <a:spcPts val="0"/>
              </a:spcAft>
              <a:buClr>
                <a:schemeClr val="tx2"/>
              </a:buClr>
              <a:buFontTx/>
              <a:buChar char="•"/>
              <a:defRPr/>
            </a:pPr>
            <a:r>
              <a:rPr lang="en-US" sz="3200" dirty="0">
                <a:ea typeface="+mn-ea"/>
              </a:rPr>
              <a:t>Regulate the activities of securities brokers, dealers, and advisers.</a:t>
            </a:r>
          </a:p>
          <a:p>
            <a:pPr marL="292608" indent="-292608" fontAlgn="auto">
              <a:spcBef>
                <a:spcPts val="1500"/>
              </a:spcBef>
              <a:spcAft>
                <a:spcPts val="0"/>
              </a:spcAft>
              <a:buClr>
                <a:schemeClr val="tx2"/>
              </a:buClr>
              <a:buFontTx/>
              <a:buChar char="•"/>
              <a:defRPr/>
            </a:pPr>
            <a:r>
              <a:rPr lang="en-US" sz="3200" dirty="0">
                <a:ea typeface="+mn-ea"/>
              </a:rPr>
              <a:t>Regulate the trade of securities on securities exchanges.</a:t>
            </a:r>
          </a:p>
        </p:txBody>
      </p:sp>
      <p:sp>
        <p:nvSpPr>
          <p:cNvPr id="7171" name="Slide Number Placeholder 3">
            <a:extLst>
              <a:ext uri="{FF2B5EF4-FFF2-40B4-BE49-F238E27FC236}">
                <a16:creationId xmlns:a16="http://schemas.microsoft.com/office/drawing/2014/main" xmlns="" id="{01E87897-6600-4B33-B2A8-E5B98CA391CF}"/>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79E5CEA-58F6-4304-B63C-CC1E1DB9D2D8}" type="slidenum">
              <a:rPr lang="en-US" altLang="en-US" sz="1400">
                <a:latin typeface="+mn-lt"/>
              </a:rPr>
              <a:pPr/>
              <a:t>4</a:t>
            </a:fld>
            <a:endParaRPr lang="en-US" altLang="en-US" sz="140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a:extLst>
              <a:ext uri="{FF2B5EF4-FFF2-40B4-BE49-F238E27FC236}">
                <a16:creationId xmlns:a16="http://schemas.microsoft.com/office/drawing/2014/main" xmlns="" id="{CE9431C2-B05C-4B7C-9D9A-68A19C02D5FD}"/>
              </a:ext>
            </a:extLst>
          </p:cNvPr>
          <p:cNvSpPr>
            <a:spLocks noGrp="1" noChangeArrowheads="1"/>
          </p:cNvSpPr>
          <p:nvPr>
            <p:ph type="title"/>
          </p:nvPr>
        </p:nvSpPr>
        <p:spPr/>
        <p:txBody>
          <a:bodyPr/>
          <a:lstStyle/>
          <a:p>
            <a:pPr fontAlgn="auto">
              <a:spcAft>
                <a:spcPts val="0"/>
              </a:spcAft>
              <a:defRPr/>
            </a:pPr>
            <a:r>
              <a:rPr lang="en-US" sz="3400" dirty="0">
                <a:latin typeface="+mn-lt"/>
                <a:ea typeface="+mj-ea"/>
              </a:rPr>
              <a:t>Expansion of </a:t>
            </a:r>
            <a:r>
              <a:rPr lang="en-US" sz="3400" dirty="0" smtClean="0">
                <a:latin typeface="+mn-lt"/>
                <a:ea typeface="+mj-ea"/>
              </a:rPr>
              <a:t>S</a:t>
            </a:r>
            <a:r>
              <a:rPr lang="en-US" sz="100" dirty="0" smtClean="0">
                <a:latin typeface="+mn-lt"/>
                <a:ea typeface="+mj-ea"/>
              </a:rPr>
              <a:t> </a:t>
            </a:r>
            <a:r>
              <a:rPr lang="en-US" sz="3400" dirty="0" smtClean="0">
                <a:latin typeface="+mn-lt"/>
                <a:ea typeface="+mj-ea"/>
              </a:rPr>
              <a:t>E</a:t>
            </a:r>
            <a:r>
              <a:rPr lang="en-US" sz="100" dirty="0" smtClean="0">
                <a:latin typeface="+mn-lt"/>
                <a:ea typeface="+mj-ea"/>
              </a:rPr>
              <a:t> </a:t>
            </a:r>
            <a:r>
              <a:rPr lang="en-US" sz="3400" dirty="0" smtClean="0">
                <a:latin typeface="+mn-lt"/>
                <a:ea typeface="+mj-ea"/>
              </a:rPr>
              <a:t>C </a:t>
            </a:r>
            <a:r>
              <a:rPr lang="en-US" sz="3400" dirty="0">
                <a:latin typeface="+mn-lt"/>
                <a:ea typeface="+mj-ea"/>
              </a:rPr>
              <a:t>Powers in the 1990s</a:t>
            </a:r>
          </a:p>
        </p:txBody>
      </p:sp>
      <p:sp>
        <p:nvSpPr>
          <p:cNvPr id="10243" name="Content Placeholder">
            <a:extLst>
              <a:ext uri="{FF2B5EF4-FFF2-40B4-BE49-F238E27FC236}">
                <a16:creationId xmlns:a16="http://schemas.microsoft.com/office/drawing/2014/main" xmlns="" id="{540F66E6-EDD6-48FD-9720-81D4908051A9}"/>
              </a:ext>
            </a:extLst>
          </p:cNvPr>
          <p:cNvSpPr>
            <a:spLocks noGrp="1" noChangeArrowheads="1"/>
          </p:cNvSpPr>
          <p:nvPr>
            <p:ph idx="1"/>
          </p:nvPr>
        </p:nvSpPr>
        <p:spPr/>
        <p:txBody>
          <a:bodyPr rtlCol="0">
            <a:normAutofit/>
          </a:bodyPr>
          <a:lstStyle/>
          <a:p>
            <a:pPr marL="292608" indent="-292608" fontAlgn="auto">
              <a:lnSpc>
                <a:spcPct val="90000"/>
              </a:lnSpc>
              <a:spcBef>
                <a:spcPts val="1500"/>
              </a:spcBef>
              <a:spcAft>
                <a:spcPts val="0"/>
              </a:spcAft>
              <a:buClr>
                <a:schemeClr val="tx2"/>
              </a:buClr>
              <a:buFontTx/>
              <a:buChar char="•"/>
              <a:defRPr/>
            </a:pPr>
            <a:r>
              <a:rPr lang="en-US" sz="2400" dirty="0">
                <a:ea typeface="+mn-ea"/>
              </a:rPr>
              <a:t>Securities Enforcement Remedies and Penny Stock Reform Act of 1990.</a:t>
            </a:r>
          </a:p>
          <a:p>
            <a:pPr marL="292608" indent="-292608" fontAlgn="auto">
              <a:lnSpc>
                <a:spcPct val="90000"/>
              </a:lnSpc>
              <a:spcBef>
                <a:spcPts val="1500"/>
              </a:spcBef>
              <a:spcAft>
                <a:spcPts val="0"/>
              </a:spcAft>
              <a:buClr>
                <a:schemeClr val="tx2"/>
              </a:buClr>
              <a:buFontTx/>
              <a:buChar char="•"/>
              <a:defRPr/>
            </a:pPr>
            <a:r>
              <a:rPr lang="en-US" sz="2400" dirty="0">
                <a:ea typeface="+mn-ea"/>
              </a:rPr>
              <a:t>Market Reform Act of 1990.</a:t>
            </a:r>
          </a:p>
          <a:p>
            <a:pPr marL="292608" indent="-292608" fontAlgn="auto">
              <a:lnSpc>
                <a:spcPct val="90000"/>
              </a:lnSpc>
              <a:spcBef>
                <a:spcPts val="1500"/>
              </a:spcBef>
              <a:spcAft>
                <a:spcPts val="0"/>
              </a:spcAft>
              <a:buClr>
                <a:schemeClr val="tx2"/>
              </a:buClr>
              <a:buFontTx/>
              <a:buChar char="•"/>
              <a:defRPr/>
            </a:pPr>
            <a:r>
              <a:rPr lang="en-US" sz="2400" dirty="0">
                <a:ea typeface="+mn-ea"/>
              </a:rPr>
              <a:t>Securities Acts Amendments of 1990.</a:t>
            </a:r>
          </a:p>
          <a:p>
            <a:pPr marL="292608" indent="-292608" fontAlgn="auto">
              <a:lnSpc>
                <a:spcPct val="90000"/>
              </a:lnSpc>
              <a:spcBef>
                <a:spcPts val="1500"/>
              </a:spcBef>
              <a:spcAft>
                <a:spcPts val="0"/>
              </a:spcAft>
              <a:buClr>
                <a:schemeClr val="tx2"/>
              </a:buClr>
              <a:buFontTx/>
              <a:buChar char="•"/>
              <a:defRPr/>
            </a:pPr>
            <a:r>
              <a:rPr lang="en-US" sz="2400" dirty="0">
                <a:ea typeface="+mn-ea"/>
              </a:rPr>
              <a:t>National Securities Markets Improvement Act of 1996.</a:t>
            </a:r>
          </a:p>
          <a:p>
            <a:pPr marL="292608" indent="-292608" fontAlgn="auto">
              <a:lnSpc>
                <a:spcPct val="90000"/>
              </a:lnSpc>
              <a:spcBef>
                <a:spcPts val="1500"/>
              </a:spcBef>
              <a:spcAft>
                <a:spcPts val="0"/>
              </a:spcAft>
              <a:buClr>
                <a:schemeClr val="tx2"/>
              </a:buClr>
              <a:buFontTx/>
              <a:buChar char="•"/>
              <a:defRPr/>
            </a:pPr>
            <a:r>
              <a:rPr lang="en-US" sz="2400" dirty="0">
                <a:ea typeface="+mn-ea"/>
              </a:rPr>
              <a:t>Sarbanes-Oxley Act of 2002.</a:t>
            </a:r>
          </a:p>
        </p:txBody>
      </p:sp>
      <p:sp>
        <p:nvSpPr>
          <p:cNvPr id="9219" name="Slide Number Placeholder 3">
            <a:extLst>
              <a:ext uri="{FF2B5EF4-FFF2-40B4-BE49-F238E27FC236}">
                <a16:creationId xmlns:a16="http://schemas.microsoft.com/office/drawing/2014/main" xmlns="" id="{CC26FE31-9542-4492-82A8-77DC3C2D96D7}"/>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F523F0F-A8D7-47C3-BED2-EFB95716D801}" type="slidenum">
              <a:rPr lang="en-US" altLang="en-US" sz="1400">
                <a:latin typeface="+mn-lt"/>
              </a:rPr>
              <a:pPr/>
              <a:t>5</a:t>
            </a:fld>
            <a:endParaRPr lang="en-US" altLang="en-US" sz="140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a:extLst>
              <a:ext uri="{FF2B5EF4-FFF2-40B4-BE49-F238E27FC236}">
                <a16:creationId xmlns:a16="http://schemas.microsoft.com/office/drawing/2014/main" xmlns="" id="{D51D5E9E-1154-4BBB-A3CA-74EDC471C799}"/>
              </a:ext>
            </a:extLst>
          </p:cNvPr>
          <p:cNvSpPr>
            <a:spLocks noGrp="1" noChangeArrowheads="1"/>
          </p:cNvSpPr>
          <p:nvPr>
            <p:ph type="title"/>
          </p:nvPr>
        </p:nvSpPr>
        <p:spPr/>
        <p:txBody>
          <a:bodyPr/>
          <a:lstStyle/>
          <a:p>
            <a:pPr fontAlgn="auto">
              <a:spcAft>
                <a:spcPts val="0"/>
              </a:spcAft>
              <a:defRPr/>
            </a:pPr>
            <a:r>
              <a:rPr lang="en-US" sz="3600" dirty="0">
                <a:latin typeface="+mn-lt"/>
                <a:ea typeface="+mj-ea"/>
              </a:rPr>
              <a:t>The Securities Act of 1933 </a:t>
            </a:r>
            <a:r>
              <a:rPr lang="en-US" sz="2400" dirty="0">
                <a:latin typeface="+mn-lt"/>
                <a:ea typeface="+mj-ea"/>
              </a:rPr>
              <a:t>1</a:t>
            </a:r>
          </a:p>
        </p:txBody>
      </p:sp>
      <p:sp>
        <p:nvSpPr>
          <p:cNvPr id="12291" name="Content Placeholder">
            <a:extLst>
              <a:ext uri="{FF2B5EF4-FFF2-40B4-BE49-F238E27FC236}">
                <a16:creationId xmlns:a16="http://schemas.microsoft.com/office/drawing/2014/main" xmlns="" id="{D3E6770C-1F59-440E-B1C2-FC16DB19E482}"/>
              </a:ext>
            </a:extLst>
          </p:cNvPr>
          <p:cNvSpPr>
            <a:spLocks noGrp="1" noChangeArrowheads="1"/>
          </p:cNvSpPr>
          <p:nvPr>
            <p:ph idx="1"/>
          </p:nvPr>
        </p:nvSpPr>
        <p:spPr>
          <a:xfrm>
            <a:off x="457200" y="1600200"/>
            <a:ext cx="7467600" cy="4800600"/>
          </a:xfrm>
        </p:spPr>
        <p:txBody>
          <a:bodyPr rtlCol="0"/>
          <a:lstStyle/>
          <a:p>
            <a:pPr marL="292608" indent="-292608" fontAlgn="auto">
              <a:spcBef>
                <a:spcPts val="1500"/>
              </a:spcBef>
              <a:spcAft>
                <a:spcPts val="0"/>
              </a:spcAft>
              <a:buClr>
                <a:schemeClr val="tx2"/>
              </a:buClr>
              <a:defRPr/>
            </a:pPr>
            <a:r>
              <a:rPr lang="en-US" sz="2700" dirty="0">
                <a:ea typeface="+mn-ea"/>
              </a:rPr>
              <a:t>A prospectus is a written document filed with the S</a:t>
            </a:r>
            <a:r>
              <a:rPr lang="en-US" sz="100" dirty="0">
                <a:ea typeface="+mn-ea"/>
              </a:rPr>
              <a:t> </a:t>
            </a:r>
            <a:r>
              <a:rPr lang="en-US" sz="2700" dirty="0">
                <a:ea typeface="+mn-ea"/>
              </a:rPr>
              <a:t>E</a:t>
            </a:r>
            <a:r>
              <a:rPr lang="en-US" sz="100" dirty="0">
                <a:ea typeface="+mn-ea"/>
              </a:rPr>
              <a:t> </a:t>
            </a:r>
            <a:r>
              <a:rPr lang="en-US" sz="2700" dirty="0">
                <a:ea typeface="+mn-ea"/>
              </a:rPr>
              <a:t>C that contains a description of a security and other financial information regarding the company offering the security. A prospectus is also distributed to potential investors as an advertising tool.</a:t>
            </a:r>
          </a:p>
        </p:txBody>
      </p:sp>
      <p:sp>
        <p:nvSpPr>
          <p:cNvPr id="11267" name="Slide Number Placeholder 3">
            <a:extLst>
              <a:ext uri="{FF2B5EF4-FFF2-40B4-BE49-F238E27FC236}">
                <a16:creationId xmlns:a16="http://schemas.microsoft.com/office/drawing/2014/main" xmlns="" id="{B2540F2D-2B87-48A6-B62E-5A81D9F5DEF1}"/>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EE5EA35-C9F0-4C38-950E-4FF1D8F0A3C7}" type="slidenum">
              <a:rPr lang="en-US" altLang="en-US" sz="1400">
                <a:latin typeface="+mn-lt"/>
              </a:rPr>
              <a:pPr/>
              <a:t>6</a:t>
            </a:fld>
            <a:endParaRPr lang="en-US" altLang="en-US" sz="140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a:extLst>
              <a:ext uri="{FF2B5EF4-FFF2-40B4-BE49-F238E27FC236}">
                <a16:creationId xmlns:a16="http://schemas.microsoft.com/office/drawing/2014/main" xmlns="" id="{9D0F38BD-0D9F-4D0D-A61A-D1F03883F9B9}"/>
              </a:ext>
            </a:extLst>
          </p:cNvPr>
          <p:cNvSpPr>
            <a:spLocks noGrp="1" noChangeArrowheads="1"/>
          </p:cNvSpPr>
          <p:nvPr>
            <p:ph type="title"/>
          </p:nvPr>
        </p:nvSpPr>
        <p:spPr/>
        <p:txBody>
          <a:bodyPr/>
          <a:lstStyle/>
          <a:p>
            <a:pPr fontAlgn="auto">
              <a:spcAft>
                <a:spcPts val="0"/>
              </a:spcAft>
              <a:defRPr/>
            </a:pPr>
            <a:r>
              <a:rPr lang="en-US" sz="3600" dirty="0">
                <a:latin typeface="+mn-lt"/>
              </a:rPr>
              <a:t>The Securities Act of 1933 </a:t>
            </a:r>
            <a:r>
              <a:rPr lang="en-US" sz="2400" dirty="0">
                <a:latin typeface="+mn-lt"/>
              </a:rPr>
              <a:t>2</a:t>
            </a:r>
          </a:p>
        </p:txBody>
      </p:sp>
      <p:sp>
        <p:nvSpPr>
          <p:cNvPr id="14339" name="Content Placeholder">
            <a:extLst>
              <a:ext uri="{FF2B5EF4-FFF2-40B4-BE49-F238E27FC236}">
                <a16:creationId xmlns:a16="http://schemas.microsoft.com/office/drawing/2014/main" xmlns="" id="{FF4D982D-3DF7-4A63-872B-B0F6E4ADC27F}"/>
              </a:ext>
            </a:extLst>
          </p:cNvPr>
          <p:cNvSpPr>
            <a:spLocks noGrp="1" noChangeArrowheads="1"/>
          </p:cNvSpPr>
          <p:nvPr>
            <p:ph idx="1"/>
          </p:nvPr>
        </p:nvSpPr>
        <p:spPr/>
        <p:txBody>
          <a:bodyPr rtlCol="0">
            <a:normAutofit fontScale="92500" lnSpcReduction="10000"/>
          </a:bodyPr>
          <a:lstStyle/>
          <a:p>
            <a:pPr marL="0" indent="0" fontAlgn="auto">
              <a:spcBef>
                <a:spcPts val="1500"/>
              </a:spcBef>
              <a:spcAft>
                <a:spcPts val="0"/>
              </a:spcAft>
              <a:buClr>
                <a:schemeClr val="tx2"/>
              </a:buClr>
              <a:buNone/>
              <a:defRPr/>
            </a:pPr>
            <a:r>
              <a:rPr lang="en-US" sz="2800" dirty="0">
                <a:ea typeface="+mn-ea"/>
              </a:rPr>
              <a:t>Some securities are exempt from the registration requirements of the Act.</a:t>
            </a:r>
          </a:p>
          <a:p>
            <a:pPr marL="0" indent="0" fontAlgn="auto">
              <a:spcBef>
                <a:spcPts val="1500"/>
              </a:spcBef>
              <a:spcAft>
                <a:spcPts val="0"/>
              </a:spcAft>
              <a:buClr>
                <a:schemeClr val="tx2"/>
              </a:buClr>
              <a:buNone/>
              <a:defRPr/>
            </a:pPr>
            <a:r>
              <a:rPr lang="en-US" sz="2800" dirty="0">
                <a:ea typeface="+mn-ea"/>
              </a:rPr>
              <a:t>These include:</a:t>
            </a:r>
          </a:p>
          <a:p>
            <a:pPr marL="292608" indent="-292608" fontAlgn="auto">
              <a:spcBef>
                <a:spcPts val="1500"/>
              </a:spcBef>
              <a:spcAft>
                <a:spcPts val="0"/>
              </a:spcAft>
              <a:buClr>
                <a:schemeClr val="tx2"/>
              </a:buClr>
              <a:defRPr/>
            </a:pPr>
            <a:r>
              <a:rPr lang="en-US" sz="2800" dirty="0">
                <a:ea typeface="+mn-ea"/>
              </a:rPr>
              <a:t>Securities issued by governments.</a:t>
            </a:r>
          </a:p>
          <a:p>
            <a:pPr marL="292608" indent="-292608" fontAlgn="auto">
              <a:spcBef>
                <a:spcPts val="1500"/>
              </a:spcBef>
              <a:spcAft>
                <a:spcPts val="0"/>
              </a:spcAft>
              <a:buClr>
                <a:schemeClr val="tx2"/>
              </a:buClr>
              <a:defRPr/>
            </a:pPr>
            <a:r>
              <a:rPr lang="en-US" sz="2800" dirty="0">
                <a:ea typeface="+mn-ea"/>
              </a:rPr>
              <a:t>Securities issued by nonprofit issuers.</a:t>
            </a:r>
          </a:p>
          <a:p>
            <a:pPr marL="292608" indent="-292608" fontAlgn="auto">
              <a:spcBef>
                <a:spcPts val="1500"/>
              </a:spcBef>
              <a:spcAft>
                <a:spcPts val="0"/>
              </a:spcAft>
              <a:buClr>
                <a:schemeClr val="tx2"/>
              </a:buClr>
              <a:defRPr/>
            </a:pPr>
            <a:r>
              <a:rPr lang="en-US" sz="2800" dirty="0">
                <a:ea typeface="+mn-ea"/>
              </a:rPr>
              <a:t>Securities issued by certain financial institutions.</a:t>
            </a:r>
          </a:p>
          <a:p>
            <a:pPr marL="292608" indent="-292608" fontAlgn="auto">
              <a:spcBef>
                <a:spcPts val="1500"/>
              </a:spcBef>
              <a:spcAft>
                <a:spcPts val="0"/>
              </a:spcAft>
              <a:buClr>
                <a:schemeClr val="tx2"/>
              </a:buClr>
              <a:defRPr/>
            </a:pPr>
            <a:r>
              <a:rPr lang="en-US" sz="2800" dirty="0">
                <a:ea typeface="+mn-ea"/>
              </a:rPr>
              <a:t>Insurance and annuity contracts.</a:t>
            </a:r>
          </a:p>
          <a:p>
            <a:pPr marL="292608" indent="-292608" fontAlgn="auto">
              <a:spcBef>
                <a:spcPts val="1500"/>
              </a:spcBef>
              <a:spcAft>
                <a:spcPts val="0"/>
              </a:spcAft>
              <a:buClr>
                <a:schemeClr val="tx2"/>
              </a:buClr>
              <a:defRPr/>
            </a:pPr>
            <a:r>
              <a:rPr lang="en-US" sz="2800" dirty="0">
                <a:ea typeface="+mn-ea"/>
              </a:rPr>
              <a:t>Short-term notes.</a:t>
            </a:r>
          </a:p>
          <a:p>
            <a:pPr marL="292608" indent="-292608" fontAlgn="auto">
              <a:spcBef>
                <a:spcPts val="1500"/>
              </a:spcBef>
              <a:spcAft>
                <a:spcPts val="0"/>
              </a:spcAft>
              <a:buClr>
                <a:schemeClr val="tx2"/>
              </a:buClr>
              <a:defRPr/>
            </a:pPr>
            <a:r>
              <a:rPr lang="en-US" sz="2800" dirty="0">
                <a:ea typeface="+mn-ea"/>
              </a:rPr>
              <a:t>Stock dividends and splits.</a:t>
            </a:r>
          </a:p>
        </p:txBody>
      </p:sp>
      <p:sp>
        <p:nvSpPr>
          <p:cNvPr id="13315" name="Slide Number Placeholder 3">
            <a:extLst>
              <a:ext uri="{FF2B5EF4-FFF2-40B4-BE49-F238E27FC236}">
                <a16:creationId xmlns:a16="http://schemas.microsoft.com/office/drawing/2014/main" xmlns="" id="{5214FE67-74E3-4F6C-B46D-2A43A7740E38}"/>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A9D2691-5F61-4AC3-9AF8-216624C702A7}" type="slidenum">
              <a:rPr lang="en-US" altLang="en-US" sz="1400">
                <a:latin typeface="+mn-lt"/>
              </a:rPr>
              <a:pPr/>
              <a:t>7</a:t>
            </a:fld>
            <a:endParaRPr lang="en-US" altLang="en-US" sz="140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CF812241-AC69-447D-971F-481BB0FAAFAB}"/>
              </a:ext>
            </a:extLst>
          </p:cNvPr>
          <p:cNvSpPr>
            <a:spLocks noGrp="1" noChangeArrowheads="1"/>
          </p:cNvSpPr>
          <p:nvPr>
            <p:ph type="title"/>
          </p:nvPr>
        </p:nvSpPr>
        <p:spPr/>
        <p:txBody>
          <a:bodyPr/>
          <a:lstStyle/>
          <a:p>
            <a:pPr fontAlgn="auto">
              <a:spcAft>
                <a:spcPts val="0"/>
              </a:spcAft>
              <a:defRPr/>
            </a:pPr>
            <a:r>
              <a:rPr lang="en-US" sz="4000" dirty="0">
                <a:latin typeface="+mn-lt"/>
                <a:ea typeface="+mj-ea"/>
              </a:rPr>
              <a:t>Accredited Investors </a:t>
            </a:r>
            <a:r>
              <a:rPr lang="en-US" sz="2400" dirty="0">
                <a:latin typeface="+mn-lt"/>
                <a:ea typeface="+mj-ea"/>
              </a:rPr>
              <a:t>1</a:t>
            </a:r>
          </a:p>
        </p:txBody>
      </p:sp>
      <p:sp>
        <p:nvSpPr>
          <p:cNvPr id="15362" name="Content Placeholder 2">
            <a:extLst>
              <a:ext uri="{FF2B5EF4-FFF2-40B4-BE49-F238E27FC236}">
                <a16:creationId xmlns:a16="http://schemas.microsoft.com/office/drawing/2014/main" xmlns="" id="{B54BC627-44E9-4424-8357-30F952851DAA}"/>
              </a:ext>
            </a:extLst>
          </p:cNvPr>
          <p:cNvSpPr>
            <a:spLocks noGrp="1" noChangeArrowheads="1"/>
          </p:cNvSpPr>
          <p:nvPr>
            <p:ph idx="1"/>
          </p:nvPr>
        </p:nvSpPr>
        <p:spPr/>
        <p:txBody>
          <a:bodyPr/>
          <a:lstStyle/>
          <a:p>
            <a:pPr indent="-342900">
              <a:buClr>
                <a:schemeClr val="tx2"/>
              </a:buClr>
            </a:pPr>
            <a:r>
              <a:rPr lang="en-US" altLang="en-US" sz="2800" dirty="0"/>
              <a:t>An accredited investor is a private investor allowed to accept private securities offerings under certain specific guidelines set by the </a:t>
            </a:r>
            <a:r>
              <a:rPr lang="en-US" altLang="en-US" sz="2800" dirty="0" smtClean="0"/>
              <a:t>S</a:t>
            </a:r>
            <a:r>
              <a:rPr lang="en-US" altLang="en-US" sz="100" dirty="0" smtClean="0"/>
              <a:t> </a:t>
            </a:r>
            <a:r>
              <a:rPr lang="en-US" altLang="en-US" sz="2800" dirty="0" smtClean="0"/>
              <a:t>E</a:t>
            </a:r>
            <a:r>
              <a:rPr lang="en-US" altLang="en-US" sz="100" dirty="0" smtClean="0"/>
              <a:t> </a:t>
            </a:r>
            <a:r>
              <a:rPr lang="en-US" altLang="en-US" sz="2800" dirty="0" smtClean="0"/>
              <a:t>C</a:t>
            </a:r>
            <a:r>
              <a:rPr lang="en-US" altLang="en-US" sz="2800" dirty="0"/>
              <a:t>. Private placements to an accredited investor are exempt from the 1933 Act requirements under Rule 506.</a:t>
            </a:r>
          </a:p>
        </p:txBody>
      </p:sp>
      <p:sp>
        <p:nvSpPr>
          <p:cNvPr id="15363" name="Slide Number Placeholder 3">
            <a:extLst>
              <a:ext uri="{FF2B5EF4-FFF2-40B4-BE49-F238E27FC236}">
                <a16:creationId xmlns:a16="http://schemas.microsoft.com/office/drawing/2014/main" xmlns="" id="{4ED87D59-60E2-49F5-BFE6-F66A3277AA05}"/>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451A1E1-9328-4EEE-A9B8-348945ED628F}" type="slidenum">
              <a:rPr lang="en-US" altLang="en-US" sz="1400">
                <a:latin typeface="+mn-lt"/>
              </a:rPr>
              <a:pPr/>
              <a:t>8</a:t>
            </a:fld>
            <a:endParaRPr lang="en-US" altLang="en-US" sz="140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xmlns="" id="{E7BEE9DC-841D-4B6E-A1F3-73A939396799}"/>
              </a:ext>
            </a:extLst>
          </p:cNvPr>
          <p:cNvSpPr>
            <a:spLocks noGrp="1" noChangeArrowheads="1"/>
          </p:cNvSpPr>
          <p:nvPr>
            <p:ph type="title"/>
          </p:nvPr>
        </p:nvSpPr>
        <p:spPr/>
        <p:txBody>
          <a:bodyPr/>
          <a:lstStyle/>
          <a:p>
            <a:pPr fontAlgn="auto">
              <a:spcAft>
                <a:spcPts val="0"/>
              </a:spcAft>
              <a:defRPr/>
            </a:pPr>
            <a:r>
              <a:rPr lang="en-US" sz="4000" dirty="0">
                <a:latin typeface="+mn-lt"/>
                <a:ea typeface="+mj-ea"/>
              </a:rPr>
              <a:t>Accredited Investors </a:t>
            </a:r>
            <a:r>
              <a:rPr lang="en-US" sz="2400" dirty="0">
                <a:latin typeface="+mn-lt"/>
                <a:ea typeface="+mj-ea"/>
              </a:rPr>
              <a:t>2</a:t>
            </a:r>
          </a:p>
        </p:txBody>
      </p:sp>
      <p:sp>
        <p:nvSpPr>
          <p:cNvPr id="16386" name="Content Placeholder 2">
            <a:extLst>
              <a:ext uri="{FF2B5EF4-FFF2-40B4-BE49-F238E27FC236}">
                <a16:creationId xmlns:a16="http://schemas.microsoft.com/office/drawing/2014/main" xmlns="" id="{5444BD6E-7548-44FC-8219-A9854536265B}"/>
              </a:ext>
            </a:extLst>
          </p:cNvPr>
          <p:cNvSpPr>
            <a:spLocks noGrp="1" noChangeArrowheads="1"/>
          </p:cNvSpPr>
          <p:nvPr>
            <p:ph idx="1"/>
          </p:nvPr>
        </p:nvSpPr>
        <p:spPr>
          <a:xfrm>
            <a:off x="457200" y="1600200"/>
            <a:ext cx="7772400" cy="4648200"/>
          </a:xfrm>
        </p:spPr>
        <p:txBody>
          <a:bodyPr>
            <a:normAutofit lnSpcReduction="10000"/>
          </a:bodyPr>
          <a:lstStyle/>
          <a:p>
            <a:pPr marL="292608" indent="-292608">
              <a:spcBef>
                <a:spcPts val="1500"/>
              </a:spcBef>
              <a:buClr>
                <a:schemeClr val="tx2"/>
              </a:buClr>
            </a:pPr>
            <a:r>
              <a:rPr lang="en-US" altLang="en-US" sz="2800" dirty="0"/>
              <a:t>Accredited investors include:</a:t>
            </a:r>
          </a:p>
          <a:p>
            <a:pPr marL="0" indent="0">
              <a:spcBef>
                <a:spcPts val="1500"/>
              </a:spcBef>
              <a:buClr>
                <a:schemeClr val="tx2"/>
              </a:buClr>
              <a:buNone/>
            </a:pPr>
            <a:r>
              <a:rPr lang="en-US" altLang="en-US" sz="2800" dirty="0"/>
              <a:t>1. A natural person worth at least $1 million</a:t>
            </a:r>
          </a:p>
          <a:p>
            <a:pPr marL="0" indent="0">
              <a:spcBef>
                <a:spcPts val="1500"/>
              </a:spcBef>
              <a:buClr>
                <a:schemeClr val="tx2"/>
              </a:buClr>
              <a:buNone/>
            </a:pPr>
            <a:r>
              <a:rPr lang="en-US" altLang="en-US" sz="2800" dirty="0"/>
              <a:t>2. A natural person whose income is more than $200,000 over a 3-year period</a:t>
            </a:r>
          </a:p>
          <a:p>
            <a:pPr marL="0" indent="0">
              <a:spcBef>
                <a:spcPts val="1500"/>
              </a:spcBef>
              <a:buClr>
                <a:schemeClr val="tx2"/>
              </a:buClr>
              <a:buNone/>
            </a:pPr>
            <a:r>
              <a:rPr lang="en-US" altLang="en-US" sz="2800" dirty="0"/>
              <a:t>3. A corporation or partnership with total assets in excess of $5 million</a:t>
            </a:r>
          </a:p>
          <a:p>
            <a:pPr marL="0" indent="0">
              <a:spcBef>
                <a:spcPts val="1500"/>
              </a:spcBef>
              <a:buClr>
                <a:schemeClr val="tx2"/>
              </a:buClr>
              <a:buNone/>
            </a:pPr>
            <a:r>
              <a:rPr lang="en-US" altLang="en-US" sz="2800" dirty="0"/>
              <a:t>4. Insiders of the issuer</a:t>
            </a:r>
          </a:p>
          <a:p>
            <a:pPr marL="0" indent="0">
              <a:spcBef>
                <a:spcPts val="1500"/>
              </a:spcBef>
              <a:buClr>
                <a:schemeClr val="tx2"/>
              </a:buClr>
              <a:buNone/>
            </a:pPr>
            <a:r>
              <a:rPr lang="en-US" altLang="en-US" sz="2800" dirty="0"/>
              <a:t>5. Registered investment companies, colleges and universities, banks and insurance companies.</a:t>
            </a:r>
          </a:p>
        </p:txBody>
      </p:sp>
      <p:sp>
        <p:nvSpPr>
          <p:cNvPr id="16387" name="Slide Number Placeholder 3">
            <a:extLst>
              <a:ext uri="{FF2B5EF4-FFF2-40B4-BE49-F238E27FC236}">
                <a16:creationId xmlns:a16="http://schemas.microsoft.com/office/drawing/2014/main" xmlns="" id="{AFFB50EF-2987-469C-B774-FDBAB1936A28}"/>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9E23518-B039-4E28-BEF5-D164AA252611}" type="slidenum">
              <a:rPr lang="en-US" altLang="en-US" sz="1400">
                <a:latin typeface="+mn-lt"/>
              </a:rPr>
              <a:pPr/>
              <a:t>9</a:t>
            </a:fld>
            <a:endParaRPr lang="en-US" altLang="en-US" sz="1400">
              <a:latin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2f89b020f37995979a26b6d33c280c5b55a165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kubbaaaa">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hemekubbaaaa" id="{2E309B51-4859-4519-B08E-5A24A8E969A1}" vid="{74A160F4-9602-4DB9-B7B6-355064A1E355}"/>
    </a:ext>
  </a:extLst>
</a:theme>
</file>

<file path=ppt/theme/theme2.xml><?xml version="1.0" encoding="utf-8"?>
<a:theme xmlns:a="http://schemas.openxmlformats.org/drawingml/2006/main" name="1_Themekubbaaaa">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hemekubbaaaa" id="{2E309B51-4859-4519-B08E-5A24A8E969A1}" vid="{74A160F4-9602-4DB9-B7B6-355064A1E35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Themekubbaaaa</Template>
  <TotalTime>925</TotalTime>
  <Words>2045</Words>
  <Application>Microsoft Office PowerPoint</Application>
  <PresentationFormat>On-screen Show (4:3)</PresentationFormat>
  <Paragraphs>143</Paragraphs>
  <Slides>23</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ＭＳ Ｐゴシック</vt:lpstr>
      <vt:lpstr>ＭＳ Ｐゴシック</vt:lpstr>
      <vt:lpstr>Arial</vt:lpstr>
      <vt:lpstr>Calibri</vt:lpstr>
      <vt:lpstr>Cambria</vt:lpstr>
      <vt:lpstr>Verdana</vt:lpstr>
      <vt:lpstr>Themekubbaaaa</vt:lpstr>
      <vt:lpstr>1_Themekubbaaaa</vt:lpstr>
      <vt:lpstr>Chapter 23</vt:lpstr>
      <vt:lpstr>Securities Act of 1933</vt:lpstr>
      <vt:lpstr>Security</vt:lpstr>
      <vt:lpstr>Securities and Exchange Commission (S E C)</vt:lpstr>
      <vt:lpstr>Expansion of S E C Powers in the 1990s</vt:lpstr>
      <vt:lpstr>The Securities Act of 1933 1</vt:lpstr>
      <vt:lpstr>The Securities Act of 1933 2</vt:lpstr>
      <vt:lpstr>Accredited Investors 1</vt:lpstr>
      <vt:lpstr>Accredited Investors 2</vt:lpstr>
      <vt:lpstr>The Securities Act of 1933: Terminology, Rules, and Procedures 1</vt:lpstr>
      <vt:lpstr>The Securities Act of 1933: Terminology, Rules, and Procedures 2</vt:lpstr>
      <vt:lpstr>1933 Act Violations</vt:lpstr>
      <vt:lpstr>Due Diligence Defense</vt:lpstr>
      <vt:lpstr>1934 Act Anti-fraud Provisions</vt:lpstr>
      <vt:lpstr>Fraud by Insider Trading</vt:lpstr>
      <vt:lpstr>Two Types of Insider Trading</vt:lpstr>
      <vt:lpstr>Legal and Illegal Insider Trading</vt:lpstr>
      <vt:lpstr>1934 Act Section 16(B)</vt:lpstr>
      <vt:lpstr>1934 Act Section 14(b)</vt:lpstr>
      <vt:lpstr>1934 Act</vt:lpstr>
      <vt:lpstr>State Securities Laws</vt:lpstr>
      <vt:lpstr>Question for Discussion 1</vt:lpstr>
      <vt:lpstr>Question for Discussion 2</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72</cp:revision>
  <dcterms:created xsi:type="dcterms:W3CDTF">2011-05-16T15:56:06Z</dcterms:created>
  <dcterms:modified xsi:type="dcterms:W3CDTF">2018-09-16T19:57:12Z</dcterms:modified>
</cp:coreProperties>
</file>