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58" r:id="rId1"/>
    <p:sldMasterId id="2147484282" r:id="rId2"/>
    <p:sldMasterId id="2147484306" r:id="rId3"/>
    <p:sldMasterId id="2147484318" r:id="rId4"/>
    <p:sldMasterId id="2147484342" r:id="rId5"/>
    <p:sldMasterId id="2147484366" r:id="rId6"/>
    <p:sldMasterId id="2147484378" r:id="rId7"/>
    <p:sldMasterId id="2147487356" r:id="rId8"/>
  </p:sldMasterIdLst>
  <p:notesMasterIdLst>
    <p:notesMasterId r:id="rId84"/>
  </p:notesMasterIdLst>
  <p:handoutMasterIdLst>
    <p:handoutMasterId r:id="rId85"/>
  </p:handoutMasterIdLst>
  <p:sldIdLst>
    <p:sldId id="316" r:id="rId9"/>
    <p:sldId id="335" r:id="rId10"/>
    <p:sldId id="336" r:id="rId11"/>
    <p:sldId id="259" r:id="rId12"/>
    <p:sldId id="337" r:id="rId13"/>
    <p:sldId id="260" r:id="rId14"/>
    <p:sldId id="261" r:id="rId15"/>
    <p:sldId id="262" r:id="rId16"/>
    <p:sldId id="263" r:id="rId17"/>
    <p:sldId id="264" r:id="rId18"/>
    <p:sldId id="265" r:id="rId19"/>
    <p:sldId id="323" r:id="rId20"/>
    <p:sldId id="266" r:id="rId21"/>
    <p:sldId id="338" r:id="rId22"/>
    <p:sldId id="267" r:id="rId23"/>
    <p:sldId id="339" r:id="rId24"/>
    <p:sldId id="340" r:id="rId25"/>
    <p:sldId id="341" r:id="rId26"/>
    <p:sldId id="342" r:id="rId27"/>
    <p:sldId id="343" r:id="rId28"/>
    <p:sldId id="344" r:id="rId29"/>
    <p:sldId id="345" r:id="rId30"/>
    <p:sldId id="346" r:id="rId31"/>
    <p:sldId id="347" r:id="rId32"/>
    <p:sldId id="348" r:id="rId33"/>
    <p:sldId id="349" r:id="rId34"/>
    <p:sldId id="350" r:id="rId35"/>
    <p:sldId id="351" r:id="rId36"/>
    <p:sldId id="352" r:id="rId37"/>
    <p:sldId id="353" r:id="rId38"/>
    <p:sldId id="312" r:id="rId39"/>
    <p:sldId id="300" r:id="rId40"/>
    <p:sldId id="313" r:id="rId41"/>
    <p:sldId id="301" r:id="rId42"/>
    <p:sldId id="302" r:id="rId43"/>
    <p:sldId id="275" r:id="rId44"/>
    <p:sldId id="354" r:id="rId45"/>
    <p:sldId id="355" r:id="rId46"/>
    <p:sldId id="356" r:id="rId47"/>
    <p:sldId id="311" r:id="rId48"/>
    <p:sldId id="303" r:id="rId49"/>
    <p:sldId id="304" r:id="rId50"/>
    <p:sldId id="278" r:id="rId51"/>
    <p:sldId id="357" r:id="rId52"/>
    <p:sldId id="358" r:id="rId53"/>
    <p:sldId id="359" r:id="rId54"/>
    <p:sldId id="310" r:id="rId55"/>
    <p:sldId id="305" r:id="rId56"/>
    <p:sldId id="306" r:id="rId57"/>
    <p:sldId id="283" r:id="rId58"/>
    <p:sldId id="360" r:id="rId59"/>
    <p:sldId id="361" r:id="rId60"/>
    <p:sldId id="362" r:id="rId61"/>
    <p:sldId id="309" r:id="rId62"/>
    <p:sldId id="307" r:id="rId63"/>
    <p:sldId id="308" r:id="rId64"/>
    <p:sldId id="325" r:id="rId65"/>
    <p:sldId id="286" r:id="rId66"/>
    <p:sldId id="363" r:id="rId67"/>
    <p:sldId id="317" r:id="rId68"/>
    <p:sldId id="364" r:id="rId69"/>
    <p:sldId id="333" r:id="rId70"/>
    <p:sldId id="370" r:id="rId71"/>
    <p:sldId id="331" r:id="rId72"/>
    <p:sldId id="315" r:id="rId73"/>
    <p:sldId id="318" r:id="rId74"/>
    <p:sldId id="334" r:id="rId75"/>
    <p:sldId id="365" r:id="rId76"/>
    <p:sldId id="366" r:id="rId77"/>
    <p:sldId id="369" r:id="rId78"/>
    <p:sldId id="296" r:id="rId79"/>
    <p:sldId id="297" r:id="rId80"/>
    <p:sldId id="298" r:id="rId81"/>
    <p:sldId id="299" r:id="rId82"/>
    <p:sldId id="258" r:id="rId83"/>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p15:clr>
            <a:srgbClr val="A4A3A4"/>
          </p15:clr>
        </p15:guide>
        <p15:guide id="2" pos="222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th Kane" initials="BK"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02D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83" autoAdjust="0"/>
    <p:restoredTop sz="84919" autoAdjust="0"/>
  </p:normalViewPr>
  <p:slideViewPr>
    <p:cSldViewPr>
      <p:cViewPr varScale="1">
        <p:scale>
          <a:sx n="75" d="100"/>
          <a:sy n="75" d="100"/>
        </p:scale>
        <p:origin x="1776" y="62"/>
      </p:cViewPr>
      <p:guideLst>
        <p:guide orient="horz" pos="2160"/>
        <p:guide pos="2880"/>
      </p:guideLst>
    </p:cSldViewPr>
  </p:slideViewPr>
  <p:outlineViewPr>
    <p:cViewPr>
      <p:scale>
        <a:sx n="33" d="100"/>
        <a:sy n="33" d="100"/>
      </p:scale>
      <p:origin x="0" y="182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2028" y="-90"/>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6" Type="http://schemas.openxmlformats.org/officeDocument/2006/relationships/slide" Target="slides/slide68.xml"/><Relationship Id="rId84" Type="http://schemas.openxmlformats.org/officeDocument/2006/relationships/notesMaster" Target="notesMasters/notesMaster1.xml"/><Relationship Id="rId89"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63.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slide" Target="slides/slide66.xml"/><Relationship Id="rId79" Type="http://schemas.openxmlformats.org/officeDocument/2006/relationships/slide" Target="slides/slide71.xml"/><Relationship Id="rId87"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3.xml"/><Relationship Id="rId82" Type="http://schemas.openxmlformats.org/officeDocument/2006/relationships/slide" Target="slides/slide74.xml"/><Relationship Id="rId90" Type="http://schemas.openxmlformats.org/officeDocument/2006/relationships/tableStyles" Target="tableStyles.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slide" Target="slides/slide72.xml"/><Relationship Id="rId85"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image" Target="../media/image9.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6211888" y="0"/>
            <a:ext cx="863600" cy="280988"/>
          </a:xfrm>
          <a:prstGeom prst="rect">
            <a:avLst/>
          </a:prstGeom>
        </p:spPr>
        <p:txBody>
          <a:bodyPr vert="horz" wrap="square" lIns="93936" tIns="46968" rIns="93936" bIns="46968" numCol="1" anchor="b" anchorCtr="0" compatLnSpc="1">
            <a:prstTxWarp prst="textNoShape">
              <a:avLst/>
            </a:prstTxWarp>
          </a:bodyPr>
          <a:lstStyle>
            <a:lvl1pPr algn="r">
              <a:defRPr sz="1200"/>
            </a:lvl1pPr>
          </a:lstStyle>
          <a:p>
            <a:pPr>
              <a:defRPr/>
            </a:pPr>
            <a:r>
              <a:rPr lang="en-US"/>
              <a:t>3-</a:t>
            </a:r>
            <a:fld id="{D29BEA10-3BD9-413F-9E04-41B5F0AB1922}" type="slidenum">
              <a:rPr lang="en-US"/>
              <a:pPr>
                <a:defRPr/>
              </a:pPr>
              <a:t>‹#›</a:t>
            </a:fld>
            <a:endParaRPr lang="en-US"/>
          </a:p>
        </p:txBody>
      </p:sp>
    </p:spTree>
    <p:extLst>
      <p:ext uri="{BB962C8B-B14F-4D97-AF65-F5344CB8AC3E}">
        <p14:creationId xmlns:p14="http://schemas.microsoft.com/office/powerpoint/2010/main" val="3448252298"/>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wrap="square" lIns="93936" tIns="46968" rIns="93936" bIns="46968" numCol="1" anchor="ctr" anchorCtr="0" compatLnSpc="1">
            <a:prstTxWarp prst="textNoShape">
              <a:avLst/>
            </a:prstTxWarp>
          </a:bodyPr>
          <a:lstStyle/>
          <a:p>
            <a:pPr lvl="0"/>
            <a:endParaRPr lang="en-US" noProof="0" dirty="0"/>
          </a:p>
        </p:txBody>
      </p:sp>
      <p:sp>
        <p:nvSpPr>
          <p:cNvPr id="5" name="Notes Placeholder 4"/>
          <p:cNvSpPr>
            <a:spLocks noGrp="1"/>
          </p:cNvSpPr>
          <p:nvPr>
            <p:ph type="body" sz="quarter" idx="3"/>
          </p:nvPr>
        </p:nvSpPr>
        <p:spPr>
          <a:xfrm>
            <a:off x="708025" y="4448175"/>
            <a:ext cx="5661025" cy="4213225"/>
          </a:xfrm>
          <a:prstGeom prst="rect">
            <a:avLst/>
          </a:prstGeom>
          <a:ln>
            <a:noFill/>
          </a:ln>
        </p:spPr>
        <p:txBody>
          <a:bodyPr vert="horz" wrap="square" lIns="93936" tIns="46968" rIns="93936" bIns="46968"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Slide Number Placeholder 4"/>
          <p:cNvSpPr txBox="1">
            <a:spLocks/>
          </p:cNvSpPr>
          <p:nvPr/>
        </p:nvSpPr>
        <p:spPr>
          <a:xfrm>
            <a:off x="5503863" y="0"/>
            <a:ext cx="1573212" cy="312738"/>
          </a:xfrm>
          <a:prstGeom prst="rect">
            <a:avLst/>
          </a:prstGeom>
        </p:spPr>
        <p:txBody>
          <a:bodyPr lIns="93936" tIns="46968" rIns="93936" bIns="46968" anchor="b"/>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r" eaLnBrk="1" hangingPunct="1">
              <a:defRPr/>
            </a:pPr>
            <a:r>
              <a:rPr lang="en-US" sz="1200" dirty="0">
                <a:latin typeface="Calibri" pitchFamily="-107" charset="0"/>
              </a:rPr>
              <a:t>3 - </a:t>
            </a:r>
            <a:fld id="{80C3FC37-22ED-4ADF-9E73-47051ECEFFEA}" type="slidenum">
              <a:rPr lang="en-US" sz="1200" smtClean="0">
                <a:latin typeface="Calibri" pitchFamily="-107" charset="0"/>
              </a:rPr>
              <a:pPr algn="r" eaLnBrk="1" hangingPunct="1">
                <a:defRPr/>
              </a:pPr>
              <a:t>‹#›</a:t>
            </a:fld>
            <a:endParaRPr lang="en-US" sz="1200" dirty="0">
              <a:latin typeface="Calibri" pitchFamily="-107" charset="0"/>
            </a:endParaRPr>
          </a:p>
        </p:txBody>
      </p:sp>
    </p:spTree>
    <p:extLst>
      <p:ext uri="{BB962C8B-B14F-4D97-AF65-F5344CB8AC3E}">
        <p14:creationId xmlns:p14="http://schemas.microsoft.com/office/powerpoint/2010/main" val="3222328216"/>
      </p:ext>
    </p:extLst>
  </p:cSld>
  <p:clrMap bg1="lt1" tx1="dk1" bg2="lt2" tx2="dk2" accent1="accent1" accent2="accent2" accent3="accent3" accent4="accent4" accent5="accent5" accent6="accent6" hlink="hlink" folHlink="folHlink"/>
  <p:hf sldNum="0" ftr="0" dt="0"/>
  <p:notesStyle>
    <a:lvl1pPr algn="l" rtl="0" eaLnBrk="0" fontAlgn="base" hangingPunct="0">
      <a:spcBef>
        <a:spcPct val="30000"/>
      </a:spcBef>
      <a:spcAft>
        <a:spcPct val="0"/>
      </a:spcAft>
      <a:defRPr sz="1200" kern="1200">
        <a:solidFill>
          <a:schemeClr val="tx1"/>
        </a:solidFill>
        <a:latin typeface="+mn-lt"/>
        <a:ea typeface="MS PGothic" pitchFamily="34"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a:t>Chapter 3: Adjusting </a:t>
            </a:r>
            <a:r>
              <a:rPr lang="en-US" altLang="en-US"/>
              <a:t>Accounts for Financial </a:t>
            </a:r>
            <a:r>
              <a:rPr lang="en-US" altLang="en-US" dirty="0"/>
              <a:t>Statements</a:t>
            </a:r>
          </a:p>
        </p:txBody>
      </p:sp>
    </p:spTree>
    <p:extLst>
      <p:ext uri="{BB962C8B-B14F-4D97-AF65-F5344CB8AC3E}">
        <p14:creationId xmlns:p14="http://schemas.microsoft.com/office/powerpoint/2010/main" val="2133779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ChangeArrowheads="1"/>
          </p:cNvSpPr>
          <p:nvPr/>
        </p:nvSpPr>
        <p:spPr bwMode="auto">
          <a:xfrm>
            <a:off x="4010025" y="0"/>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601" tIns="45800" rIns="91601" bIns="45800" anchor="ctr"/>
          <a:lstStyle>
            <a:lvl1pPr eaLnBrk="0" hangingPunct="0">
              <a:spcBef>
                <a:spcPct val="30000"/>
              </a:spcBef>
              <a:defRPr sz="1200">
                <a:solidFill>
                  <a:schemeClr val="tx1"/>
                </a:solidFill>
                <a:latin typeface="Calibri" pitchFamily="-107" charset="0"/>
                <a:ea typeface="MS PGothic" pitchFamily="34" charset="-128"/>
              </a:defRPr>
            </a:lvl1pPr>
            <a:lvl2pPr marL="742950" indent="-285750" eaLnBrk="0" hangingPunct="0">
              <a:spcBef>
                <a:spcPct val="30000"/>
              </a:spcBef>
              <a:defRPr sz="1200">
                <a:solidFill>
                  <a:schemeClr val="tx1"/>
                </a:solidFill>
                <a:latin typeface="Calibri" pitchFamily="-107" charset="0"/>
                <a:ea typeface="MS PGothic" pitchFamily="34" charset="-128"/>
              </a:defRPr>
            </a:lvl2pPr>
            <a:lvl3pPr marL="1143000" indent="-228600" eaLnBrk="0" hangingPunct="0">
              <a:spcBef>
                <a:spcPct val="30000"/>
              </a:spcBef>
              <a:defRPr sz="1200">
                <a:solidFill>
                  <a:schemeClr val="tx1"/>
                </a:solidFill>
                <a:latin typeface="Calibri" pitchFamily="-107" charset="0"/>
                <a:ea typeface="MS PGothic" pitchFamily="34" charset="-128"/>
              </a:defRPr>
            </a:lvl3pPr>
            <a:lvl4pPr marL="1600200" indent="-228600" eaLnBrk="0" hangingPunct="0">
              <a:spcBef>
                <a:spcPct val="30000"/>
              </a:spcBef>
              <a:defRPr sz="1200">
                <a:solidFill>
                  <a:schemeClr val="tx1"/>
                </a:solidFill>
                <a:latin typeface="Calibri" pitchFamily="-107" charset="0"/>
                <a:ea typeface="MS PGothic" pitchFamily="34" charset="-128"/>
              </a:defRPr>
            </a:lvl4pPr>
            <a:lvl5pPr marL="2057400" indent="-228600" eaLnBrk="0" hangingPunct="0">
              <a:spcBef>
                <a:spcPct val="30000"/>
              </a:spcBef>
              <a:defRPr sz="1200">
                <a:solidFill>
                  <a:schemeClr val="tx1"/>
                </a:solidFill>
                <a:latin typeface="Calibri" pitchFamily="-107"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107"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107"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107"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107" charset="0"/>
                <a:ea typeface="MS PGothic" pitchFamily="34" charset="-128"/>
              </a:defRPr>
            </a:lvl9pPr>
          </a:lstStyle>
          <a:p>
            <a:pPr eaLnBrk="1" hangingPunct="1">
              <a:spcBef>
                <a:spcPct val="0"/>
              </a:spcBef>
            </a:pPr>
            <a:endParaRPr lang="en-US" altLang="en-US" sz="1800">
              <a:latin typeface="Arial" charset="0"/>
            </a:endParaRPr>
          </a:p>
        </p:txBody>
      </p:sp>
      <p:sp>
        <p:nvSpPr>
          <p:cNvPr id="149507" name="Rectangle 4"/>
          <p:cNvSpPr>
            <a:spLocks noChangeArrowheads="1"/>
          </p:cNvSpPr>
          <p:nvPr/>
        </p:nvSpPr>
        <p:spPr bwMode="auto">
          <a:xfrm>
            <a:off x="0"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601" tIns="45800" rIns="91601" bIns="45800" anchor="ctr"/>
          <a:lstStyle>
            <a:lvl1pPr eaLnBrk="0" hangingPunct="0">
              <a:spcBef>
                <a:spcPct val="30000"/>
              </a:spcBef>
              <a:defRPr sz="1200">
                <a:solidFill>
                  <a:schemeClr val="tx1"/>
                </a:solidFill>
                <a:latin typeface="Calibri" pitchFamily="-107" charset="0"/>
                <a:ea typeface="MS PGothic" pitchFamily="34" charset="-128"/>
              </a:defRPr>
            </a:lvl1pPr>
            <a:lvl2pPr marL="742950" indent="-285750" eaLnBrk="0" hangingPunct="0">
              <a:spcBef>
                <a:spcPct val="30000"/>
              </a:spcBef>
              <a:defRPr sz="1200">
                <a:solidFill>
                  <a:schemeClr val="tx1"/>
                </a:solidFill>
                <a:latin typeface="Calibri" pitchFamily="-107" charset="0"/>
                <a:ea typeface="MS PGothic" pitchFamily="34" charset="-128"/>
              </a:defRPr>
            </a:lvl2pPr>
            <a:lvl3pPr marL="1143000" indent="-228600" eaLnBrk="0" hangingPunct="0">
              <a:spcBef>
                <a:spcPct val="30000"/>
              </a:spcBef>
              <a:defRPr sz="1200">
                <a:solidFill>
                  <a:schemeClr val="tx1"/>
                </a:solidFill>
                <a:latin typeface="Calibri" pitchFamily="-107" charset="0"/>
                <a:ea typeface="MS PGothic" pitchFamily="34" charset="-128"/>
              </a:defRPr>
            </a:lvl3pPr>
            <a:lvl4pPr marL="1600200" indent="-228600" eaLnBrk="0" hangingPunct="0">
              <a:spcBef>
                <a:spcPct val="30000"/>
              </a:spcBef>
              <a:defRPr sz="1200">
                <a:solidFill>
                  <a:schemeClr val="tx1"/>
                </a:solidFill>
                <a:latin typeface="Calibri" pitchFamily="-107" charset="0"/>
                <a:ea typeface="MS PGothic" pitchFamily="34" charset="-128"/>
              </a:defRPr>
            </a:lvl4pPr>
            <a:lvl5pPr marL="2057400" indent="-228600" eaLnBrk="0" hangingPunct="0">
              <a:spcBef>
                <a:spcPct val="30000"/>
              </a:spcBef>
              <a:defRPr sz="1200">
                <a:solidFill>
                  <a:schemeClr val="tx1"/>
                </a:solidFill>
                <a:latin typeface="Calibri" pitchFamily="-107"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107"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107"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107"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107" charset="0"/>
                <a:ea typeface="MS PGothic" pitchFamily="34" charset="-128"/>
              </a:defRPr>
            </a:lvl9pPr>
          </a:lstStyle>
          <a:p>
            <a:pPr eaLnBrk="1" hangingPunct="1">
              <a:spcBef>
                <a:spcPct val="0"/>
              </a:spcBef>
            </a:pPr>
            <a:endParaRPr lang="en-US" altLang="en-US" sz="1800">
              <a:latin typeface="Arial" charset="0"/>
            </a:endParaRPr>
          </a:p>
        </p:txBody>
      </p:sp>
      <p:sp>
        <p:nvSpPr>
          <p:cNvPr id="149508" name="Rectangle 5"/>
          <p:cNvSpPr>
            <a:spLocks noChangeArrowheads="1"/>
          </p:cNvSpPr>
          <p:nvPr/>
        </p:nvSpPr>
        <p:spPr bwMode="auto">
          <a:xfrm>
            <a:off x="0" y="0"/>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601" tIns="45800" rIns="91601" bIns="45800" anchor="ctr"/>
          <a:lstStyle>
            <a:lvl1pPr eaLnBrk="0" hangingPunct="0">
              <a:spcBef>
                <a:spcPct val="30000"/>
              </a:spcBef>
              <a:defRPr sz="1200">
                <a:solidFill>
                  <a:schemeClr val="tx1"/>
                </a:solidFill>
                <a:latin typeface="Calibri" pitchFamily="-107" charset="0"/>
                <a:ea typeface="MS PGothic" pitchFamily="34" charset="-128"/>
              </a:defRPr>
            </a:lvl1pPr>
            <a:lvl2pPr marL="742950" indent="-285750" eaLnBrk="0" hangingPunct="0">
              <a:spcBef>
                <a:spcPct val="30000"/>
              </a:spcBef>
              <a:defRPr sz="1200">
                <a:solidFill>
                  <a:schemeClr val="tx1"/>
                </a:solidFill>
                <a:latin typeface="Calibri" pitchFamily="-107" charset="0"/>
                <a:ea typeface="MS PGothic" pitchFamily="34" charset="-128"/>
              </a:defRPr>
            </a:lvl2pPr>
            <a:lvl3pPr marL="1143000" indent="-228600" eaLnBrk="0" hangingPunct="0">
              <a:spcBef>
                <a:spcPct val="30000"/>
              </a:spcBef>
              <a:defRPr sz="1200">
                <a:solidFill>
                  <a:schemeClr val="tx1"/>
                </a:solidFill>
                <a:latin typeface="Calibri" pitchFamily="-107" charset="0"/>
                <a:ea typeface="MS PGothic" pitchFamily="34" charset="-128"/>
              </a:defRPr>
            </a:lvl3pPr>
            <a:lvl4pPr marL="1600200" indent="-228600" eaLnBrk="0" hangingPunct="0">
              <a:spcBef>
                <a:spcPct val="30000"/>
              </a:spcBef>
              <a:defRPr sz="1200">
                <a:solidFill>
                  <a:schemeClr val="tx1"/>
                </a:solidFill>
                <a:latin typeface="Calibri" pitchFamily="-107" charset="0"/>
                <a:ea typeface="MS PGothic" pitchFamily="34" charset="-128"/>
              </a:defRPr>
            </a:lvl4pPr>
            <a:lvl5pPr marL="2057400" indent="-228600" eaLnBrk="0" hangingPunct="0">
              <a:spcBef>
                <a:spcPct val="30000"/>
              </a:spcBef>
              <a:defRPr sz="1200">
                <a:solidFill>
                  <a:schemeClr val="tx1"/>
                </a:solidFill>
                <a:latin typeface="Calibri" pitchFamily="-107"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107"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107"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107"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107" charset="0"/>
                <a:ea typeface="MS PGothic" pitchFamily="34" charset="-128"/>
              </a:defRPr>
            </a:lvl9pPr>
          </a:lstStyle>
          <a:p>
            <a:pPr eaLnBrk="1" hangingPunct="1">
              <a:spcBef>
                <a:spcPct val="0"/>
              </a:spcBef>
            </a:pPr>
            <a:endParaRPr lang="en-US" altLang="en-US" sz="1800">
              <a:latin typeface="Arial" charset="0"/>
            </a:endParaRPr>
          </a:p>
        </p:txBody>
      </p:sp>
      <p:sp>
        <p:nvSpPr>
          <p:cNvPr id="149509" name="Rectangle 6"/>
          <p:cNvSpPr>
            <a:spLocks noChangeArrowheads="1"/>
          </p:cNvSpPr>
          <p:nvPr/>
        </p:nvSpPr>
        <p:spPr bwMode="auto">
          <a:xfrm>
            <a:off x="4010025" y="0"/>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601" tIns="45800" rIns="91601" bIns="45800" anchor="ctr"/>
          <a:lstStyle>
            <a:lvl1pPr eaLnBrk="0" hangingPunct="0">
              <a:spcBef>
                <a:spcPct val="30000"/>
              </a:spcBef>
              <a:defRPr sz="1200">
                <a:solidFill>
                  <a:schemeClr val="tx1"/>
                </a:solidFill>
                <a:latin typeface="Calibri" pitchFamily="-107" charset="0"/>
                <a:ea typeface="MS PGothic" pitchFamily="34" charset="-128"/>
              </a:defRPr>
            </a:lvl1pPr>
            <a:lvl2pPr marL="742950" indent="-285750" eaLnBrk="0" hangingPunct="0">
              <a:spcBef>
                <a:spcPct val="30000"/>
              </a:spcBef>
              <a:defRPr sz="1200">
                <a:solidFill>
                  <a:schemeClr val="tx1"/>
                </a:solidFill>
                <a:latin typeface="Calibri" pitchFamily="-107" charset="0"/>
                <a:ea typeface="MS PGothic" pitchFamily="34" charset="-128"/>
              </a:defRPr>
            </a:lvl2pPr>
            <a:lvl3pPr marL="1143000" indent="-228600" eaLnBrk="0" hangingPunct="0">
              <a:spcBef>
                <a:spcPct val="30000"/>
              </a:spcBef>
              <a:defRPr sz="1200">
                <a:solidFill>
                  <a:schemeClr val="tx1"/>
                </a:solidFill>
                <a:latin typeface="Calibri" pitchFamily="-107" charset="0"/>
                <a:ea typeface="MS PGothic" pitchFamily="34" charset="-128"/>
              </a:defRPr>
            </a:lvl3pPr>
            <a:lvl4pPr marL="1600200" indent="-228600" eaLnBrk="0" hangingPunct="0">
              <a:spcBef>
                <a:spcPct val="30000"/>
              </a:spcBef>
              <a:defRPr sz="1200">
                <a:solidFill>
                  <a:schemeClr val="tx1"/>
                </a:solidFill>
                <a:latin typeface="Calibri" pitchFamily="-107" charset="0"/>
                <a:ea typeface="MS PGothic" pitchFamily="34" charset="-128"/>
              </a:defRPr>
            </a:lvl4pPr>
            <a:lvl5pPr marL="2057400" indent="-228600" eaLnBrk="0" hangingPunct="0">
              <a:spcBef>
                <a:spcPct val="30000"/>
              </a:spcBef>
              <a:defRPr sz="1200">
                <a:solidFill>
                  <a:schemeClr val="tx1"/>
                </a:solidFill>
                <a:latin typeface="Calibri" pitchFamily="-107"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107"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107"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107"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107" charset="0"/>
                <a:ea typeface="MS PGothic" pitchFamily="34" charset="-128"/>
              </a:defRPr>
            </a:lvl9pPr>
          </a:lstStyle>
          <a:p>
            <a:pPr eaLnBrk="1" hangingPunct="1">
              <a:spcBef>
                <a:spcPct val="0"/>
              </a:spcBef>
            </a:pPr>
            <a:endParaRPr lang="en-US" altLang="en-US" sz="1800">
              <a:latin typeface="Arial" charset="0"/>
            </a:endParaRPr>
          </a:p>
        </p:txBody>
      </p:sp>
      <p:sp>
        <p:nvSpPr>
          <p:cNvPr id="149510" name="Rectangle 8"/>
          <p:cNvSpPr>
            <a:spLocks noChangeArrowheads="1"/>
          </p:cNvSpPr>
          <p:nvPr/>
        </p:nvSpPr>
        <p:spPr bwMode="auto">
          <a:xfrm>
            <a:off x="0"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601" tIns="45800" rIns="91601" bIns="45800" anchor="ctr"/>
          <a:lstStyle>
            <a:lvl1pPr eaLnBrk="0" hangingPunct="0">
              <a:spcBef>
                <a:spcPct val="30000"/>
              </a:spcBef>
              <a:defRPr sz="1200">
                <a:solidFill>
                  <a:schemeClr val="tx1"/>
                </a:solidFill>
                <a:latin typeface="Calibri" pitchFamily="-107" charset="0"/>
                <a:ea typeface="MS PGothic" pitchFamily="34" charset="-128"/>
              </a:defRPr>
            </a:lvl1pPr>
            <a:lvl2pPr marL="742950" indent="-285750" eaLnBrk="0" hangingPunct="0">
              <a:spcBef>
                <a:spcPct val="30000"/>
              </a:spcBef>
              <a:defRPr sz="1200">
                <a:solidFill>
                  <a:schemeClr val="tx1"/>
                </a:solidFill>
                <a:latin typeface="Calibri" pitchFamily="-107" charset="0"/>
                <a:ea typeface="MS PGothic" pitchFamily="34" charset="-128"/>
              </a:defRPr>
            </a:lvl2pPr>
            <a:lvl3pPr marL="1143000" indent="-228600" eaLnBrk="0" hangingPunct="0">
              <a:spcBef>
                <a:spcPct val="30000"/>
              </a:spcBef>
              <a:defRPr sz="1200">
                <a:solidFill>
                  <a:schemeClr val="tx1"/>
                </a:solidFill>
                <a:latin typeface="Calibri" pitchFamily="-107" charset="0"/>
                <a:ea typeface="MS PGothic" pitchFamily="34" charset="-128"/>
              </a:defRPr>
            </a:lvl3pPr>
            <a:lvl4pPr marL="1600200" indent="-228600" eaLnBrk="0" hangingPunct="0">
              <a:spcBef>
                <a:spcPct val="30000"/>
              </a:spcBef>
              <a:defRPr sz="1200">
                <a:solidFill>
                  <a:schemeClr val="tx1"/>
                </a:solidFill>
                <a:latin typeface="Calibri" pitchFamily="-107" charset="0"/>
                <a:ea typeface="MS PGothic" pitchFamily="34" charset="-128"/>
              </a:defRPr>
            </a:lvl4pPr>
            <a:lvl5pPr marL="2057400" indent="-228600" eaLnBrk="0" hangingPunct="0">
              <a:spcBef>
                <a:spcPct val="30000"/>
              </a:spcBef>
              <a:defRPr sz="1200">
                <a:solidFill>
                  <a:schemeClr val="tx1"/>
                </a:solidFill>
                <a:latin typeface="Calibri" pitchFamily="-107"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107"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107"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107"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107" charset="0"/>
                <a:ea typeface="MS PGothic" pitchFamily="34" charset="-128"/>
              </a:defRPr>
            </a:lvl9pPr>
          </a:lstStyle>
          <a:p>
            <a:pPr eaLnBrk="1" hangingPunct="1">
              <a:spcBef>
                <a:spcPct val="0"/>
              </a:spcBef>
            </a:pPr>
            <a:endParaRPr lang="en-US" altLang="en-US" sz="1800">
              <a:latin typeface="Arial" charset="0"/>
            </a:endParaRPr>
          </a:p>
        </p:txBody>
      </p:sp>
      <p:sp>
        <p:nvSpPr>
          <p:cNvPr id="149511" name="Rectangle 9"/>
          <p:cNvSpPr>
            <a:spLocks noChangeArrowheads="1"/>
          </p:cNvSpPr>
          <p:nvPr/>
        </p:nvSpPr>
        <p:spPr bwMode="auto">
          <a:xfrm>
            <a:off x="0" y="0"/>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601" tIns="45800" rIns="91601" bIns="45800" anchor="ctr"/>
          <a:lstStyle>
            <a:lvl1pPr eaLnBrk="0" hangingPunct="0">
              <a:spcBef>
                <a:spcPct val="30000"/>
              </a:spcBef>
              <a:defRPr sz="1200">
                <a:solidFill>
                  <a:schemeClr val="tx1"/>
                </a:solidFill>
                <a:latin typeface="Calibri" pitchFamily="-107" charset="0"/>
                <a:ea typeface="MS PGothic" pitchFamily="34" charset="-128"/>
              </a:defRPr>
            </a:lvl1pPr>
            <a:lvl2pPr marL="742950" indent="-285750" eaLnBrk="0" hangingPunct="0">
              <a:spcBef>
                <a:spcPct val="30000"/>
              </a:spcBef>
              <a:defRPr sz="1200">
                <a:solidFill>
                  <a:schemeClr val="tx1"/>
                </a:solidFill>
                <a:latin typeface="Calibri" pitchFamily="-107" charset="0"/>
                <a:ea typeface="MS PGothic" pitchFamily="34" charset="-128"/>
              </a:defRPr>
            </a:lvl2pPr>
            <a:lvl3pPr marL="1143000" indent="-228600" eaLnBrk="0" hangingPunct="0">
              <a:spcBef>
                <a:spcPct val="30000"/>
              </a:spcBef>
              <a:defRPr sz="1200">
                <a:solidFill>
                  <a:schemeClr val="tx1"/>
                </a:solidFill>
                <a:latin typeface="Calibri" pitchFamily="-107" charset="0"/>
                <a:ea typeface="MS PGothic" pitchFamily="34" charset="-128"/>
              </a:defRPr>
            </a:lvl3pPr>
            <a:lvl4pPr marL="1600200" indent="-228600" eaLnBrk="0" hangingPunct="0">
              <a:spcBef>
                <a:spcPct val="30000"/>
              </a:spcBef>
              <a:defRPr sz="1200">
                <a:solidFill>
                  <a:schemeClr val="tx1"/>
                </a:solidFill>
                <a:latin typeface="Calibri" pitchFamily="-107" charset="0"/>
                <a:ea typeface="MS PGothic" pitchFamily="34" charset="-128"/>
              </a:defRPr>
            </a:lvl4pPr>
            <a:lvl5pPr marL="2057400" indent="-228600" eaLnBrk="0" hangingPunct="0">
              <a:spcBef>
                <a:spcPct val="30000"/>
              </a:spcBef>
              <a:defRPr sz="1200">
                <a:solidFill>
                  <a:schemeClr val="tx1"/>
                </a:solidFill>
                <a:latin typeface="Calibri" pitchFamily="-107"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107"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107"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107"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107" charset="0"/>
                <a:ea typeface="MS PGothic" pitchFamily="34" charset="-128"/>
              </a:defRPr>
            </a:lvl9pPr>
          </a:lstStyle>
          <a:p>
            <a:pPr eaLnBrk="1" hangingPunct="1">
              <a:spcBef>
                <a:spcPct val="0"/>
              </a:spcBef>
            </a:pPr>
            <a:endParaRPr lang="en-US" altLang="en-US" sz="1800">
              <a:latin typeface="Arial" charset="0"/>
            </a:endParaRPr>
          </a:p>
        </p:txBody>
      </p:sp>
      <p:sp>
        <p:nvSpPr>
          <p:cNvPr id="149512"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149513" name="Rectangle 11"/>
          <p:cNvSpPr>
            <a:spLocks noGrp="1" noChangeArrowheads="1"/>
          </p:cNvSpPr>
          <p:nvPr>
            <p:ph type="body" idx="1"/>
          </p:nvPr>
        </p:nvSpPr>
        <p:spPr bwMode="auto">
          <a:xfrm>
            <a:off x="942975" y="4448175"/>
            <a:ext cx="5191125" cy="4213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41" tIns="45655" rIns="92941" bIns="45655"/>
          <a:lstStyle/>
          <a:p>
            <a:r>
              <a:rPr lang="en-US" altLang="en-US" dirty="0"/>
              <a:t>With </a:t>
            </a:r>
            <a:r>
              <a:rPr lang="en-US" altLang="en-US" i="1" dirty="0"/>
              <a:t>accrual basis accounting,</a:t>
            </a:r>
            <a:r>
              <a:rPr lang="en-US" altLang="en-US" dirty="0"/>
              <a:t> we recognize revenue when the product or service is delivered to our customer. </a:t>
            </a:r>
            <a:r>
              <a:rPr lang="en-US" dirty="0"/>
              <a:t>A major goal of the adjusting process is to have revenue recognized (reported) in the time period when those services and products are delivered.</a:t>
            </a:r>
            <a:endParaRPr lang="en-US" altLang="en-US" dirty="0"/>
          </a:p>
        </p:txBody>
      </p:sp>
    </p:spTree>
    <p:extLst>
      <p:ext uri="{BB962C8B-B14F-4D97-AF65-F5344CB8AC3E}">
        <p14:creationId xmlns:p14="http://schemas.microsoft.com/office/powerpoint/2010/main" val="2386536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ChangeArrowheads="1"/>
          </p:cNvSpPr>
          <p:nvPr/>
        </p:nvSpPr>
        <p:spPr bwMode="auto">
          <a:xfrm>
            <a:off x="4010025" y="0"/>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601" tIns="45800" rIns="91601" bIns="45800" anchor="ctr"/>
          <a:lstStyle>
            <a:lvl1pPr eaLnBrk="0" hangingPunct="0">
              <a:spcBef>
                <a:spcPct val="30000"/>
              </a:spcBef>
              <a:defRPr sz="1200">
                <a:solidFill>
                  <a:schemeClr val="tx1"/>
                </a:solidFill>
                <a:latin typeface="Calibri" pitchFamily="-107" charset="0"/>
                <a:ea typeface="MS PGothic" pitchFamily="34" charset="-128"/>
              </a:defRPr>
            </a:lvl1pPr>
            <a:lvl2pPr marL="742950" indent="-285750" eaLnBrk="0" hangingPunct="0">
              <a:spcBef>
                <a:spcPct val="30000"/>
              </a:spcBef>
              <a:defRPr sz="1200">
                <a:solidFill>
                  <a:schemeClr val="tx1"/>
                </a:solidFill>
                <a:latin typeface="Calibri" pitchFamily="-107" charset="0"/>
                <a:ea typeface="MS PGothic" pitchFamily="34" charset="-128"/>
              </a:defRPr>
            </a:lvl2pPr>
            <a:lvl3pPr marL="1143000" indent="-228600" eaLnBrk="0" hangingPunct="0">
              <a:spcBef>
                <a:spcPct val="30000"/>
              </a:spcBef>
              <a:defRPr sz="1200">
                <a:solidFill>
                  <a:schemeClr val="tx1"/>
                </a:solidFill>
                <a:latin typeface="Calibri" pitchFamily="-107" charset="0"/>
                <a:ea typeface="MS PGothic" pitchFamily="34" charset="-128"/>
              </a:defRPr>
            </a:lvl3pPr>
            <a:lvl4pPr marL="1600200" indent="-228600" eaLnBrk="0" hangingPunct="0">
              <a:spcBef>
                <a:spcPct val="30000"/>
              </a:spcBef>
              <a:defRPr sz="1200">
                <a:solidFill>
                  <a:schemeClr val="tx1"/>
                </a:solidFill>
                <a:latin typeface="Calibri" pitchFamily="-107" charset="0"/>
                <a:ea typeface="MS PGothic" pitchFamily="34" charset="-128"/>
              </a:defRPr>
            </a:lvl4pPr>
            <a:lvl5pPr marL="2057400" indent="-228600" eaLnBrk="0" hangingPunct="0">
              <a:spcBef>
                <a:spcPct val="30000"/>
              </a:spcBef>
              <a:defRPr sz="1200">
                <a:solidFill>
                  <a:schemeClr val="tx1"/>
                </a:solidFill>
                <a:latin typeface="Calibri" pitchFamily="-107"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107"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107"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107"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107" charset="0"/>
                <a:ea typeface="MS PGothic" pitchFamily="34" charset="-128"/>
              </a:defRPr>
            </a:lvl9pPr>
          </a:lstStyle>
          <a:p>
            <a:pPr eaLnBrk="1" hangingPunct="1">
              <a:spcBef>
                <a:spcPct val="0"/>
              </a:spcBef>
            </a:pPr>
            <a:endParaRPr lang="en-US" altLang="en-US" sz="1800">
              <a:latin typeface="Arial" charset="0"/>
            </a:endParaRPr>
          </a:p>
        </p:txBody>
      </p:sp>
      <p:sp>
        <p:nvSpPr>
          <p:cNvPr id="150531" name="Rectangle 4"/>
          <p:cNvSpPr>
            <a:spLocks noChangeArrowheads="1"/>
          </p:cNvSpPr>
          <p:nvPr/>
        </p:nvSpPr>
        <p:spPr bwMode="auto">
          <a:xfrm>
            <a:off x="0"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601" tIns="45800" rIns="91601" bIns="45800" anchor="ctr"/>
          <a:lstStyle>
            <a:lvl1pPr eaLnBrk="0" hangingPunct="0">
              <a:spcBef>
                <a:spcPct val="30000"/>
              </a:spcBef>
              <a:defRPr sz="1200">
                <a:solidFill>
                  <a:schemeClr val="tx1"/>
                </a:solidFill>
                <a:latin typeface="Calibri" pitchFamily="-107" charset="0"/>
                <a:ea typeface="MS PGothic" pitchFamily="34" charset="-128"/>
              </a:defRPr>
            </a:lvl1pPr>
            <a:lvl2pPr marL="742950" indent="-285750" eaLnBrk="0" hangingPunct="0">
              <a:spcBef>
                <a:spcPct val="30000"/>
              </a:spcBef>
              <a:defRPr sz="1200">
                <a:solidFill>
                  <a:schemeClr val="tx1"/>
                </a:solidFill>
                <a:latin typeface="Calibri" pitchFamily="-107" charset="0"/>
                <a:ea typeface="MS PGothic" pitchFamily="34" charset="-128"/>
              </a:defRPr>
            </a:lvl2pPr>
            <a:lvl3pPr marL="1143000" indent="-228600" eaLnBrk="0" hangingPunct="0">
              <a:spcBef>
                <a:spcPct val="30000"/>
              </a:spcBef>
              <a:defRPr sz="1200">
                <a:solidFill>
                  <a:schemeClr val="tx1"/>
                </a:solidFill>
                <a:latin typeface="Calibri" pitchFamily="-107" charset="0"/>
                <a:ea typeface="MS PGothic" pitchFamily="34" charset="-128"/>
              </a:defRPr>
            </a:lvl3pPr>
            <a:lvl4pPr marL="1600200" indent="-228600" eaLnBrk="0" hangingPunct="0">
              <a:spcBef>
                <a:spcPct val="30000"/>
              </a:spcBef>
              <a:defRPr sz="1200">
                <a:solidFill>
                  <a:schemeClr val="tx1"/>
                </a:solidFill>
                <a:latin typeface="Calibri" pitchFamily="-107" charset="0"/>
                <a:ea typeface="MS PGothic" pitchFamily="34" charset="-128"/>
              </a:defRPr>
            </a:lvl4pPr>
            <a:lvl5pPr marL="2057400" indent="-228600" eaLnBrk="0" hangingPunct="0">
              <a:spcBef>
                <a:spcPct val="30000"/>
              </a:spcBef>
              <a:defRPr sz="1200">
                <a:solidFill>
                  <a:schemeClr val="tx1"/>
                </a:solidFill>
                <a:latin typeface="Calibri" pitchFamily="-107"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107"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107"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107"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107" charset="0"/>
                <a:ea typeface="MS PGothic" pitchFamily="34" charset="-128"/>
              </a:defRPr>
            </a:lvl9pPr>
          </a:lstStyle>
          <a:p>
            <a:pPr eaLnBrk="1" hangingPunct="1">
              <a:spcBef>
                <a:spcPct val="0"/>
              </a:spcBef>
            </a:pPr>
            <a:endParaRPr lang="en-US" altLang="en-US" sz="1800">
              <a:latin typeface="Arial" charset="0"/>
            </a:endParaRPr>
          </a:p>
        </p:txBody>
      </p:sp>
      <p:sp>
        <p:nvSpPr>
          <p:cNvPr id="150532" name="Rectangle 5"/>
          <p:cNvSpPr>
            <a:spLocks noChangeArrowheads="1"/>
          </p:cNvSpPr>
          <p:nvPr/>
        </p:nvSpPr>
        <p:spPr bwMode="auto">
          <a:xfrm>
            <a:off x="0" y="0"/>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601" tIns="45800" rIns="91601" bIns="45800" anchor="ctr"/>
          <a:lstStyle>
            <a:lvl1pPr eaLnBrk="0" hangingPunct="0">
              <a:spcBef>
                <a:spcPct val="30000"/>
              </a:spcBef>
              <a:defRPr sz="1200">
                <a:solidFill>
                  <a:schemeClr val="tx1"/>
                </a:solidFill>
                <a:latin typeface="Calibri" pitchFamily="-107" charset="0"/>
                <a:ea typeface="MS PGothic" pitchFamily="34" charset="-128"/>
              </a:defRPr>
            </a:lvl1pPr>
            <a:lvl2pPr marL="742950" indent="-285750" eaLnBrk="0" hangingPunct="0">
              <a:spcBef>
                <a:spcPct val="30000"/>
              </a:spcBef>
              <a:defRPr sz="1200">
                <a:solidFill>
                  <a:schemeClr val="tx1"/>
                </a:solidFill>
                <a:latin typeface="Calibri" pitchFamily="-107" charset="0"/>
                <a:ea typeface="MS PGothic" pitchFamily="34" charset="-128"/>
              </a:defRPr>
            </a:lvl2pPr>
            <a:lvl3pPr marL="1143000" indent="-228600" eaLnBrk="0" hangingPunct="0">
              <a:spcBef>
                <a:spcPct val="30000"/>
              </a:spcBef>
              <a:defRPr sz="1200">
                <a:solidFill>
                  <a:schemeClr val="tx1"/>
                </a:solidFill>
                <a:latin typeface="Calibri" pitchFamily="-107" charset="0"/>
                <a:ea typeface="MS PGothic" pitchFamily="34" charset="-128"/>
              </a:defRPr>
            </a:lvl3pPr>
            <a:lvl4pPr marL="1600200" indent="-228600" eaLnBrk="0" hangingPunct="0">
              <a:spcBef>
                <a:spcPct val="30000"/>
              </a:spcBef>
              <a:defRPr sz="1200">
                <a:solidFill>
                  <a:schemeClr val="tx1"/>
                </a:solidFill>
                <a:latin typeface="Calibri" pitchFamily="-107" charset="0"/>
                <a:ea typeface="MS PGothic" pitchFamily="34" charset="-128"/>
              </a:defRPr>
            </a:lvl4pPr>
            <a:lvl5pPr marL="2057400" indent="-228600" eaLnBrk="0" hangingPunct="0">
              <a:spcBef>
                <a:spcPct val="30000"/>
              </a:spcBef>
              <a:defRPr sz="1200">
                <a:solidFill>
                  <a:schemeClr val="tx1"/>
                </a:solidFill>
                <a:latin typeface="Calibri" pitchFamily="-107"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107"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107"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107"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107" charset="0"/>
                <a:ea typeface="MS PGothic" pitchFamily="34" charset="-128"/>
              </a:defRPr>
            </a:lvl9pPr>
          </a:lstStyle>
          <a:p>
            <a:pPr eaLnBrk="1" hangingPunct="1">
              <a:spcBef>
                <a:spcPct val="0"/>
              </a:spcBef>
            </a:pPr>
            <a:endParaRPr lang="en-US" altLang="en-US" sz="1800">
              <a:latin typeface="Arial" charset="0"/>
            </a:endParaRPr>
          </a:p>
        </p:txBody>
      </p:sp>
      <p:sp>
        <p:nvSpPr>
          <p:cNvPr id="150533" name="Rectangle 6"/>
          <p:cNvSpPr>
            <a:spLocks noChangeArrowheads="1"/>
          </p:cNvSpPr>
          <p:nvPr/>
        </p:nvSpPr>
        <p:spPr bwMode="auto">
          <a:xfrm>
            <a:off x="4010025" y="0"/>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601" tIns="45800" rIns="91601" bIns="45800" anchor="ctr"/>
          <a:lstStyle>
            <a:lvl1pPr eaLnBrk="0" hangingPunct="0">
              <a:spcBef>
                <a:spcPct val="30000"/>
              </a:spcBef>
              <a:defRPr sz="1200">
                <a:solidFill>
                  <a:schemeClr val="tx1"/>
                </a:solidFill>
                <a:latin typeface="Calibri" pitchFamily="-107" charset="0"/>
                <a:ea typeface="MS PGothic" pitchFamily="34" charset="-128"/>
              </a:defRPr>
            </a:lvl1pPr>
            <a:lvl2pPr marL="742950" indent="-285750" eaLnBrk="0" hangingPunct="0">
              <a:spcBef>
                <a:spcPct val="30000"/>
              </a:spcBef>
              <a:defRPr sz="1200">
                <a:solidFill>
                  <a:schemeClr val="tx1"/>
                </a:solidFill>
                <a:latin typeface="Calibri" pitchFamily="-107" charset="0"/>
                <a:ea typeface="MS PGothic" pitchFamily="34" charset="-128"/>
              </a:defRPr>
            </a:lvl2pPr>
            <a:lvl3pPr marL="1143000" indent="-228600" eaLnBrk="0" hangingPunct="0">
              <a:spcBef>
                <a:spcPct val="30000"/>
              </a:spcBef>
              <a:defRPr sz="1200">
                <a:solidFill>
                  <a:schemeClr val="tx1"/>
                </a:solidFill>
                <a:latin typeface="Calibri" pitchFamily="-107" charset="0"/>
                <a:ea typeface="MS PGothic" pitchFamily="34" charset="-128"/>
              </a:defRPr>
            </a:lvl3pPr>
            <a:lvl4pPr marL="1600200" indent="-228600" eaLnBrk="0" hangingPunct="0">
              <a:spcBef>
                <a:spcPct val="30000"/>
              </a:spcBef>
              <a:defRPr sz="1200">
                <a:solidFill>
                  <a:schemeClr val="tx1"/>
                </a:solidFill>
                <a:latin typeface="Calibri" pitchFamily="-107" charset="0"/>
                <a:ea typeface="MS PGothic" pitchFamily="34" charset="-128"/>
              </a:defRPr>
            </a:lvl4pPr>
            <a:lvl5pPr marL="2057400" indent="-228600" eaLnBrk="0" hangingPunct="0">
              <a:spcBef>
                <a:spcPct val="30000"/>
              </a:spcBef>
              <a:defRPr sz="1200">
                <a:solidFill>
                  <a:schemeClr val="tx1"/>
                </a:solidFill>
                <a:latin typeface="Calibri" pitchFamily="-107"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107"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107"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107"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107" charset="0"/>
                <a:ea typeface="MS PGothic" pitchFamily="34" charset="-128"/>
              </a:defRPr>
            </a:lvl9pPr>
          </a:lstStyle>
          <a:p>
            <a:pPr eaLnBrk="1" hangingPunct="1">
              <a:spcBef>
                <a:spcPct val="0"/>
              </a:spcBef>
            </a:pPr>
            <a:endParaRPr lang="en-US" altLang="en-US" sz="1800">
              <a:latin typeface="Arial" charset="0"/>
            </a:endParaRPr>
          </a:p>
        </p:txBody>
      </p:sp>
      <p:sp>
        <p:nvSpPr>
          <p:cNvPr id="150534" name="Rectangle 8"/>
          <p:cNvSpPr>
            <a:spLocks noChangeArrowheads="1"/>
          </p:cNvSpPr>
          <p:nvPr/>
        </p:nvSpPr>
        <p:spPr bwMode="auto">
          <a:xfrm>
            <a:off x="0"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601" tIns="45800" rIns="91601" bIns="45800" anchor="ctr"/>
          <a:lstStyle>
            <a:lvl1pPr eaLnBrk="0" hangingPunct="0">
              <a:spcBef>
                <a:spcPct val="30000"/>
              </a:spcBef>
              <a:defRPr sz="1200">
                <a:solidFill>
                  <a:schemeClr val="tx1"/>
                </a:solidFill>
                <a:latin typeface="Calibri" pitchFamily="-107" charset="0"/>
                <a:ea typeface="MS PGothic" pitchFamily="34" charset="-128"/>
              </a:defRPr>
            </a:lvl1pPr>
            <a:lvl2pPr marL="742950" indent="-285750" eaLnBrk="0" hangingPunct="0">
              <a:spcBef>
                <a:spcPct val="30000"/>
              </a:spcBef>
              <a:defRPr sz="1200">
                <a:solidFill>
                  <a:schemeClr val="tx1"/>
                </a:solidFill>
                <a:latin typeface="Calibri" pitchFamily="-107" charset="0"/>
                <a:ea typeface="MS PGothic" pitchFamily="34" charset="-128"/>
              </a:defRPr>
            </a:lvl2pPr>
            <a:lvl3pPr marL="1143000" indent="-228600" eaLnBrk="0" hangingPunct="0">
              <a:spcBef>
                <a:spcPct val="30000"/>
              </a:spcBef>
              <a:defRPr sz="1200">
                <a:solidFill>
                  <a:schemeClr val="tx1"/>
                </a:solidFill>
                <a:latin typeface="Calibri" pitchFamily="-107" charset="0"/>
                <a:ea typeface="MS PGothic" pitchFamily="34" charset="-128"/>
              </a:defRPr>
            </a:lvl3pPr>
            <a:lvl4pPr marL="1600200" indent="-228600" eaLnBrk="0" hangingPunct="0">
              <a:spcBef>
                <a:spcPct val="30000"/>
              </a:spcBef>
              <a:defRPr sz="1200">
                <a:solidFill>
                  <a:schemeClr val="tx1"/>
                </a:solidFill>
                <a:latin typeface="Calibri" pitchFamily="-107" charset="0"/>
                <a:ea typeface="MS PGothic" pitchFamily="34" charset="-128"/>
              </a:defRPr>
            </a:lvl4pPr>
            <a:lvl5pPr marL="2057400" indent="-228600" eaLnBrk="0" hangingPunct="0">
              <a:spcBef>
                <a:spcPct val="30000"/>
              </a:spcBef>
              <a:defRPr sz="1200">
                <a:solidFill>
                  <a:schemeClr val="tx1"/>
                </a:solidFill>
                <a:latin typeface="Calibri" pitchFamily="-107"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107"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107"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107"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107" charset="0"/>
                <a:ea typeface="MS PGothic" pitchFamily="34" charset="-128"/>
              </a:defRPr>
            </a:lvl9pPr>
          </a:lstStyle>
          <a:p>
            <a:pPr eaLnBrk="1" hangingPunct="1">
              <a:spcBef>
                <a:spcPct val="0"/>
              </a:spcBef>
            </a:pPr>
            <a:endParaRPr lang="en-US" altLang="en-US" sz="1800">
              <a:latin typeface="Arial" charset="0"/>
            </a:endParaRPr>
          </a:p>
        </p:txBody>
      </p:sp>
      <p:sp>
        <p:nvSpPr>
          <p:cNvPr id="150535" name="Rectangle 9"/>
          <p:cNvSpPr>
            <a:spLocks noChangeArrowheads="1"/>
          </p:cNvSpPr>
          <p:nvPr/>
        </p:nvSpPr>
        <p:spPr bwMode="auto">
          <a:xfrm>
            <a:off x="0" y="0"/>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601" tIns="45800" rIns="91601" bIns="45800" anchor="ctr"/>
          <a:lstStyle>
            <a:lvl1pPr eaLnBrk="0" hangingPunct="0">
              <a:spcBef>
                <a:spcPct val="30000"/>
              </a:spcBef>
              <a:defRPr sz="1200">
                <a:solidFill>
                  <a:schemeClr val="tx1"/>
                </a:solidFill>
                <a:latin typeface="Calibri" pitchFamily="-107" charset="0"/>
                <a:ea typeface="MS PGothic" pitchFamily="34" charset="-128"/>
              </a:defRPr>
            </a:lvl1pPr>
            <a:lvl2pPr marL="742950" indent="-285750" eaLnBrk="0" hangingPunct="0">
              <a:spcBef>
                <a:spcPct val="30000"/>
              </a:spcBef>
              <a:defRPr sz="1200">
                <a:solidFill>
                  <a:schemeClr val="tx1"/>
                </a:solidFill>
                <a:latin typeface="Calibri" pitchFamily="-107" charset="0"/>
                <a:ea typeface="MS PGothic" pitchFamily="34" charset="-128"/>
              </a:defRPr>
            </a:lvl2pPr>
            <a:lvl3pPr marL="1143000" indent="-228600" eaLnBrk="0" hangingPunct="0">
              <a:spcBef>
                <a:spcPct val="30000"/>
              </a:spcBef>
              <a:defRPr sz="1200">
                <a:solidFill>
                  <a:schemeClr val="tx1"/>
                </a:solidFill>
                <a:latin typeface="Calibri" pitchFamily="-107" charset="0"/>
                <a:ea typeface="MS PGothic" pitchFamily="34" charset="-128"/>
              </a:defRPr>
            </a:lvl3pPr>
            <a:lvl4pPr marL="1600200" indent="-228600" eaLnBrk="0" hangingPunct="0">
              <a:spcBef>
                <a:spcPct val="30000"/>
              </a:spcBef>
              <a:defRPr sz="1200">
                <a:solidFill>
                  <a:schemeClr val="tx1"/>
                </a:solidFill>
                <a:latin typeface="Calibri" pitchFamily="-107" charset="0"/>
                <a:ea typeface="MS PGothic" pitchFamily="34" charset="-128"/>
              </a:defRPr>
            </a:lvl4pPr>
            <a:lvl5pPr marL="2057400" indent="-228600" eaLnBrk="0" hangingPunct="0">
              <a:spcBef>
                <a:spcPct val="30000"/>
              </a:spcBef>
              <a:defRPr sz="1200">
                <a:solidFill>
                  <a:schemeClr val="tx1"/>
                </a:solidFill>
                <a:latin typeface="Calibri" pitchFamily="-107"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107"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107"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107"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107" charset="0"/>
                <a:ea typeface="MS PGothic" pitchFamily="34" charset="-128"/>
              </a:defRPr>
            </a:lvl9pPr>
          </a:lstStyle>
          <a:p>
            <a:pPr eaLnBrk="1" hangingPunct="1">
              <a:spcBef>
                <a:spcPct val="0"/>
              </a:spcBef>
            </a:pPr>
            <a:endParaRPr lang="en-US" altLang="en-US" sz="1800">
              <a:latin typeface="Arial" charset="0"/>
            </a:endParaRPr>
          </a:p>
        </p:txBody>
      </p:sp>
      <p:sp>
        <p:nvSpPr>
          <p:cNvPr id="150536"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150537" name="Rectangle 11"/>
          <p:cNvSpPr>
            <a:spLocks noGrp="1" noChangeArrowheads="1"/>
          </p:cNvSpPr>
          <p:nvPr>
            <p:ph type="body" idx="1"/>
          </p:nvPr>
        </p:nvSpPr>
        <p:spPr bwMode="auto">
          <a:xfrm>
            <a:off x="942975" y="4448175"/>
            <a:ext cx="5191125" cy="4213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41" tIns="45655" rIns="92941" bIns="45655"/>
          <a:lstStyle/>
          <a:p>
            <a:r>
              <a:rPr lang="en-US" altLang="en-US"/>
              <a:t>The matching principle aims to record expenses in the same accounting period as the revenues that are earned as a result of those expenses. This matching of expenses with the revenue benefits is a major part of the adjusting process.</a:t>
            </a:r>
          </a:p>
        </p:txBody>
      </p:sp>
    </p:spTree>
    <p:extLst>
      <p:ext uri="{BB962C8B-B14F-4D97-AF65-F5344CB8AC3E}">
        <p14:creationId xmlns:p14="http://schemas.microsoft.com/office/powerpoint/2010/main" val="2716009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728389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ChangeArrowheads="1"/>
          </p:cNvSpPr>
          <p:nvPr/>
        </p:nvSpPr>
        <p:spPr bwMode="auto">
          <a:xfrm>
            <a:off x="4010025" y="0"/>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601" tIns="45800" rIns="91601" bIns="45800" anchor="ctr"/>
          <a:lstStyle>
            <a:lvl1pPr eaLnBrk="0" hangingPunct="0">
              <a:spcBef>
                <a:spcPct val="30000"/>
              </a:spcBef>
              <a:defRPr sz="1200">
                <a:solidFill>
                  <a:schemeClr val="tx1"/>
                </a:solidFill>
                <a:latin typeface="Calibri" pitchFamily="-107" charset="0"/>
                <a:ea typeface="MS PGothic" pitchFamily="34" charset="-128"/>
              </a:defRPr>
            </a:lvl1pPr>
            <a:lvl2pPr marL="742950" indent="-285750" eaLnBrk="0" hangingPunct="0">
              <a:spcBef>
                <a:spcPct val="30000"/>
              </a:spcBef>
              <a:defRPr sz="1200">
                <a:solidFill>
                  <a:schemeClr val="tx1"/>
                </a:solidFill>
                <a:latin typeface="Calibri" pitchFamily="-107" charset="0"/>
                <a:ea typeface="MS PGothic" pitchFamily="34" charset="-128"/>
              </a:defRPr>
            </a:lvl2pPr>
            <a:lvl3pPr marL="1143000" indent="-228600" eaLnBrk="0" hangingPunct="0">
              <a:spcBef>
                <a:spcPct val="30000"/>
              </a:spcBef>
              <a:defRPr sz="1200">
                <a:solidFill>
                  <a:schemeClr val="tx1"/>
                </a:solidFill>
                <a:latin typeface="Calibri" pitchFamily="-107" charset="0"/>
                <a:ea typeface="MS PGothic" pitchFamily="34" charset="-128"/>
              </a:defRPr>
            </a:lvl3pPr>
            <a:lvl4pPr marL="1600200" indent="-228600" eaLnBrk="0" hangingPunct="0">
              <a:spcBef>
                <a:spcPct val="30000"/>
              </a:spcBef>
              <a:defRPr sz="1200">
                <a:solidFill>
                  <a:schemeClr val="tx1"/>
                </a:solidFill>
                <a:latin typeface="Calibri" pitchFamily="-107" charset="0"/>
                <a:ea typeface="MS PGothic" pitchFamily="34" charset="-128"/>
              </a:defRPr>
            </a:lvl4pPr>
            <a:lvl5pPr marL="2057400" indent="-228600" eaLnBrk="0" hangingPunct="0">
              <a:spcBef>
                <a:spcPct val="30000"/>
              </a:spcBef>
              <a:defRPr sz="1200">
                <a:solidFill>
                  <a:schemeClr val="tx1"/>
                </a:solidFill>
                <a:latin typeface="Calibri" pitchFamily="-107"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107"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107"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107"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107" charset="0"/>
                <a:ea typeface="MS PGothic" pitchFamily="34" charset="-128"/>
              </a:defRPr>
            </a:lvl9pPr>
          </a:lstStyle>
          <a:p>
            <a:pPr eaLnBrk="1" hangingPunct="1">
              <a:spcBef>
                <a:spcPct val="0"/>
              </a:spcBef>
            </a:pPr>
            <a:endParaRPr lang="en-US" altLang="en-US" sz="1800">
              <a:latin typeface="Arial" charset="0"/>
            </a:endParaRPr>
          </a:p>
        </p:txBody>
      </p:sp>
      <p:sp>
        <p:nvSpPr>
          <p:cNvPr id="152579" name="Rectangle 4"/>
          <p:cNvSpPr>
            <a:spLocks noChangeArrowheads="1"/>
          </p:cNvSpPr>
          <p:nvPr/>
        </p:nvSpPr>
        <p:spPr bwMode="auto">
          <a:xfrm>
            <a:off x="0"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601" tIns="45800" rIns="91601" bIns="45800" anchor="ctr"/>
          <a:lstStyle>
            <a:lvl1pPr eaLnBrk="0" hangingPunct="0">
              <a:spcBef>
                <a:spcPct val="30000"/>
              </a:spcBef>
              <a:defRPr sz="1200">
                <a:solidFill>
                  <a:schemeClr val="tx1"/>
                </a:solidFill>
                <a:latin typeface="Calibri" pitchFamily="-107" charset="0"/>
                <a:ea typeface="MS PGothic" pitchFamily="34" charset="-128"/>
              </a:defRPr>
            </a:lvl1pPr>
            <a:lvl2pPr marL="742950" indent="-285750" eaLnBrk="0" hangingPunct="0">
              <a:spcBef>
                <a:spcPct val="30000"/>
              </a:spcBef>
              <a:defRPr sz="1200">
                <a:solidFill>
                  <a:schemeClr val="tx1"/>
                </a:solidFill>
                <a:latin typeface="Calibri" pitchFamily="-107" charset="0"/>
                <a:ea typeface="MS PGothic" pitchFamily="34" charset="-128"/>
              </a:defRPr>
            </a:lvl2pPr>
            <a:lvl3pPr marL="1143000" indent="-228600" eaLnBrk="0" hangingPunct="0">
              <a:spcBef>
                <a:spcPct val="30000"/>
              </a:spcBef>
              <a:defRPr sz="1200">
                <a:solidFill>
                  <a:schemeClr val="tx1"/>
                </a:solidFill>
                <a:latin typeface="Calibri" pitchFamily="-107" charset="0"/>
                <a:ea typeface="MS PGothic" pitchFamily="34" charset="-128"/>
              </a:defRPr>
            </a:lvl3pPr>
            <a:lvl4pPr marL="1600200" indent="-228600" eaLnBrk="0" hangingPunct="0">
              <a:spcBef>
                <a:spcPct val="30000"/>
              </a:spcBef>
              <a:defRPr sz="1200">
                <a:solidFill>
                  <a:schemeClr val="tx1"/>
                </a:solidFill>
                <a:latin typeface="Calibri" pitchFamily="-107" charset="0"/>
                <a:ea typeface="MS PGothic" pitchFamily="34" charset="-128"/>
              </a:defRPr>
            </a:lvl4pPr>
            <a:lvl5pPr marL="2057400" indent="-228600" eaLnBrk="0" hangingPunct="0">
              <a:spcBef>
                <a:spcPct val="30000"/>
              </a:spcBef>
              <a:defRPr sz="1200">
                <a:solidFill>
                  <a:schemeClr val="tx1"/>
                </a:solidFill>
                <a:latin typeface="Calibri" pitchFamily="-107"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107"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107"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107"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107" charset="0"/>
                <a:ea typeface="MS PGothic" pitchFamily="34" charset="-128"/>
              </a:defRPr>
            </a:lvl9pPr>
          </a:lstStyle>
          <a:p>
            <a:pPr eaLnBrk="1" hangingPunct="1">
              <a:spcBef>
                <a:spcPct val="0"/>
              </a:spcBef>
            </a:pPr>
            <a:endParaRPr lang="en-US" altLang="en-US" sz="1800">
              <a:latin typeface="Arial" charset="0"/>
            </a:endParaRPr>
          </a:p>
        </p:txBody>
      </p:sp>
      <p:sp>
        <p:nvSpPr>
          <p:cNvPr id="152580" name="Rectangle 5"/>
          <p:cNvSpPr>
            <a:spLocks noChangeArrowheads="1"/>
          </p:cNvSpPr>
          <p:nvPr/>
        </p:nvSpPr>
        <p:spPr bwMode="auto">
          <a:xfrm>
            <a:off x="0" y="0"/>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601" tIns="45800" rIns="91601" bIns="45800" anchor="ctr"/>
          <a:lstStyle>
            <a:lvl1pPr eaLnBrk="0" hangingPunct="0">
              <a:spcBef>
                <a:spcPct val="30000"/>
              </a:spcBef>
              <a:defRPr sz="1200">
                <a:solidFill>
                  <a:schemeClr val="tx1"/>
                </a:solidFill>
                <a:latin typeface="Calibri" pitchFamily="-107" charset="0"/>
                <a:ea typeface="MS PGothic" pitchFamily="34" charset="-128"/>
              </a:defRPr>
            </a:lvl1pPr>
            <a:lvl2pPr marL="742950" indent="-285750" eaLnBrk="0" hangingPunct="0">
              <a:spcBef>
                <a:spcPct val="30000"/>
              </a:spcBef>
              <a:defRPr sz="1200">
                <a:solidFill>
                  <a:schemeClr val="tx1"/>
                </a:solidFill>
                <a:latin typeface="Calibri" pitchFamily="-107" charset="0"/>
                <a:ea typeface="MS PGothic" pitchFamily="34" charset="-128"/>
              </a:defRPr>
            </a:lvl2pPr>
            <a:lvl3pPr marL="1143000" indent="-228600" eaLnBrk="0" hangingPunct="0">
              <a:spcBef>
                <a:spcPct val="30000"/>
              </a:spcBef>
              <a:defRPr sz="1200">
                <a:solidFill>
                  <a:schemeClr val="tx1"/>
                </a:solidFill>
                <a:latin typeface="Calibri" pitchFamily="-107" charset="0"/>
                <a:ea typeface="MS PGothic" pitchFamily="34" charset="-128"/>
              </a:defRPr>
            </a:lvl3pPr>
            <a:lvl4pPr marL="1600200" indent="-228600" eaLnBrk="0" hangingPunct="0">
              <a:spcBef>
                <a:spcPct val="30000"/>
              </a:spcBef>
              <a:defRPr sz="1200">
                <a:solidFill>
                  <a:schemeClr val="tx1"/>
                </a:solidFill>
                <a:latin typeface="Calibri" pitchFamily="-107" charset="0"/>
                <a:ea typeface="MS PGothic" pitchFamily="34" charset="-128"/>
              </a:defRPr>
            </a:lvl4pPr>
            <a:lvl5pPr marL="2057400" indent="-228600" eaLnBrk="0" hangingPunct="0">
              <a:spcBef>
                <a:spcPct val="30000"/>
              </a:spcBef>
              <a:defRPr sz="1200">
                <a:solidFill>
                  <a:schemeClr val="tx1"/>
                </a:solidFill>
                <a:latin typeface="Calibri" pitchFamily="-107"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107"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107"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107"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107" charset="0"/>
                <a:ea typeface="MS PGothic" pitchFamily="34" charset="-128"/>
              </a:defRPr>
            </a:lvl9pPr>
          </a:lstStyle>
          <a:p>
            <a:pPr eaLnBrk="1" hangingPunct="1">
              <a:spcBef>
                <a:spcPct val="0"/>
              </a:spcBef>
            </a:pPr>
            <a:endParaRPr lang="en-US" altLang="en-US" sz="1800">
              <a:latin typeface="Arial" charset="0"/>
            </a:endParaRPr>
          </a:p>
        </p:txBody>
      </p:sp>
      <p:sp>
        <p:nvSpPr>
          <p:cNvPr id="152581" name="Rectangle 6"/>
          <p:cNvSpPr>
            <a:spLocks noChangeArrowheads="1"/>
          </p:cNvSpPr>
          <p:nvPr/>
        </p:nvSpPr>
        <p:spPr bwMode="auto">
          <a:xfrm>
            <a:off x="4010025" y="0"/>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601" tIns="45800" rIns="91601" bIns="45800" anchor="ctr"/>
          <a:lstStyle>
            <a:lvl1pPr eaLnBrk="0" hangingPunct="0">
              <a:spcBef>
                <a:spcPct val="30000"/>
              </a:spcBef>
              <a:defRPr sz="1200">
                <a:solidFill>
                  <a:schemeClr val="tx1"/>
                </a:solidFill>
                <a:latin typeface="Calibri" pitchFamily="-107" charset="0"/>
                <a:ea typeface="MS PGothic" pitchFamily="34" charset="-128"/>
              </a:defRPr>
            </a:lvl1pPr>
            <a:lvl2pPr marL="742950" indent="-285750" eaLnBrk="0" hangingPunct="0">
              <a:spcBef>
                <a:spcPct val="30000"/>
              </a:spcBef>
              <a:defRPr sz="1200">
                <a:solidFill>
                  <a:schemeClr val="tx1"/>
                </a:solidFill>
                <a:latin typeface="Calibri" pitchFamily="-107" charset="0"/>
                <a:ea typeface="MS PGothic" pitchFamily="34" charset="-128"/>
              </a:defRPr>
            </a:lvl2pPr>
            <a:lvl3pPr marL="1143000" indent="-228600" eaLnBrk="0" hangingPunct="0">
              <a:spcBef>
                <a:spcPct val="30000"/>
              </a:spcBef>
              <a:defRPr sz="1200">
                <a:solidFill>
                  <a:schemeClr val="tx1"/>
                </a:solidFill>
                <a:latin typeface="Calibri" pitchFamily="-107" charset="0"/>
                <a:ea typeface="MS PGothic" pitchFamily="34" charset="-128"/>
              </a:defRPr>
            </a:lvl3pPr>
            <a:lvl4pPr marL="1600200" indent="-228600" eaLnBrk="0" hangingPunct="0">
              <a:spcBef>
                <a:spcPct val="30000"/>
              </a:spcBef>
              <a:defRPr sz="1200">
                <a:solidFill>
                  <a:schemeClr val="tx1"/>
                </a:solidFill>
                <a:latin typeface="Calibri" pitchFamily="-107" charset="0"/>
                <a:ea typeface="MS PGothic" pitchFamily="34" charset="-128"/>
              </a:defRPr>
            </a:lvl4pPr>
            <a:lvl5pPr marL="2057400" indent="-228600" eaLnBrk="0" hangingPunct="0">
              <a:spcBef>
                <a:spcPct val="30000"/>
              </a:spcBef>
              <a:defRPr sz="1200">
                <a:solidFill>
                  <a:schemeClr val="tx1"/>
                </a:solidFill>
                <a:latin typeface="Calibri" pitchFamily="-107"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107"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107"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107"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107" charset="0"/>
                <a:ea typeface="MS PGothic" pitchFamily="34" charset="-128"/>
              </a:defRPr>
            </a:lvl9pPr>
          </a:lstStyle>
          <a:p>
            <a:pPr eaLnBrk="1" hangingPunct="1">
              <a:spcBef>
                <a:spcPct val="0"/>
              </a:spcBef>
            </a:pPr>
            <a:endParaRPr lang="en-US" altLang="en-US" sz="1800">
              <a:latin typeface="Arial" charset="0"/>
            </a:endParaRPr>
          </a:p>
        </p:txBody>
      </p:sp>
      <p:sp>
        <p:nvSpPr>
          <p:cNvPr id="152582" name="Rectangle 8"/>
          <p:cNvSpPr>
            <a:spLocks noChangeArrowheads="1"/>
          </p:cNvSpPr>
          <p:nvPr/>
        </p:nvSpPr>
        <p:spPr bwMode="auto">
          <a:xfrm>
            <a:off x="0"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601" tIns="45800" rIns="91601" bIns="45800" anchor="ctr"/>
          <a:lstStyle>
            <a:lvl1pPr eaLnBrk="0" hangingPunct="0">
              <a:spcBef>
                <a:spcPct val="30000"/>
              </a:spcBef>
              <a:defRPr sz="1200">
                <a:solidFill>
                  <a:schemeClr val="tx1"/>
                </a:solidFill>
                <a:latin typeface="Calibri" pitchFamily="-107" charset="0"/>
                <a:ea typeface="MS PGothic" pitchFamily="34" charset="-128"/>
              </a:defRPr>
            </a:lvl1pPr>
            <a:lvl2pPr marL="742950" indent="-285750" eaLnBrk="0" hangingPunct="0">
              <a:spcBef>
                <a:spcPct val="30000"/>
              </a:spcBef>
              <a:defRPr sz="1200">
                <a:solidFill>
                  <a:schemeClr val="tx1"/>
                </a:solidFill>
                <a:latin typeface="Calibri" pitchFamily="-107" charset="0"/>
                <a:ea typeface="MS PGothic" pitchFamily="34" charset="-128"/>
              </a:defRPr>
            </a:lvl2pPr>
            <a:lvl3pPr marL="1143000" indent="-228600" eaLnBrk="0" hangingPunct="0">
              <a:spcBef>
                <a:spcPct val="30000"/>
              </a:spcBef>
              <a:defRPr sz="1200">
                <a:solidFill>
                  <a:schemeClr val="tx1"/>
                </a:solidFill>
                <a:latin typeface="Calibri" pitchFamily="-107" charset="0"/>
                <a:ea typeface="MS PGothic" pitchFamily="34" charset="-128"/>
              </a:defRPr>
            </a:lvl3pPr>
            <a:lvl4pPr marL="1600200" indent="-228600" eaLnBrk="0" hangingPunct="0">
              <a:spcBef>
                <a:spcPct val="30000"/>
              </a:spcBef>
              <a:defRPr sz="1200">
                <a:solidFill>
                  <a:schemeClr val="tx1"/>
                </a:solidFill>
                <a:latin typeface="Calibri" pitchFamily="-107" charset="0"/>
                <a:ea typeface="MS PGothic" pitchFamily="34" charset="-128"/>
              </a:defRPr>
            </a:lvl4pPr>
            <a:lvl5pPr marL="2057400" indent="-228600" eaLnBrk="0" hangingPunct="0">
              <a:spcBef>
                <a:spcPct val="30000"/>
              </a:spcBef>
              <a:defRPr sz="1200">
                <a:solidFill>
                  <a:schemeClr val="tx1"/>
                </a:solidFill>
                <a:latin typeface="Calibri" pitchFamily="-107"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107"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107"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107"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107" charset="0"/>
                <a:ea typeface="MS PGothic" pitchFamily="34" charset="-128"/>
              </a:defRPr>
            </a:lvl9pPr>
          </a:lstStyle>
          <a:p>
            <a:pPr eaLnBrk="1" hangingPunct="1">
              <a:spcBef>
                <a:spcPct val="0"/>
              </a:spcBef>
            </a:pPr>
            <a:endParaRPr lang="en-US" altLang="en-US" sz="1800">
              <a:latin typeface="Arial" charset="0"/>
            </a:endParaRPr>
          </a:p>
        </p:txBody>
      </p:sp>
      <p:sp>
        <p:nvSpPr>
          <p:cNvPr id="152583" name="Rectangle 9"/>
          <p:cNvSpPr>
            <a:spLocks noChangeArrowheads="1"/>
          </p:cNvSpPr>
          <p:nvPr/>
        </p:nvSpPr>
        <p:spPr bwMode="auto">
          <a:xfrm>
            <a:off x="0" y="0"/>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601" tIns="45800" rIns="91601" bIns="45800" anchor="ctr"/>
          <a:lstStyle>
            <a:lvl1pPr eaLnBrk="0" hangingPunct="0">
              <a:spcBef>
                <a:spcPct val="30000"/>
              </a:spcBef>
              <a:defRPr sz="1200">
                <a:solidFill>
                  <a:schemeClr val="tx1"/>
                </a:solidFill>
                <a:latin typeface="Calibri" pitchFamily="-107" charset="0"/>
                <a:ea typeface="MS PGothic" pitchFamily="34" charset="-128"/>
              </a:defRPr>
            </a:lvl1pPr>
            <a:lvl2pPr marL="742950" indent="-285750" eaLnBrk="0" hangingPunct="0">
              <a:spcBef>
                <a:spcPct val="30000"/>
              </a:spcBef>
              <a:defRPr sz="1200">
                <a:solidFill>
                  <a:schemeClr val="tx1"/>
                </a:solidFill>
                <a:latin typeface="Calibri" pitchFamily="-107" charset="0"/>
                <a:ea typeface="MS PGothic" pitchFamily="34" charset="-128"/>
              </a:defRPr>
            </a:lvl2pPr>
            <a:lvl3pPr marL="1143000" indent="-228600" eaLnBrk="0" hangingPunct="0">
              <a:spcBef>
                <a:spcPct val="30000"/>
              </a:spcBef>
              <a:defRPr sz="1200">
                <a:solidFill>
                  <a:schemeClr val="tx1"/>
                </a:solidFill>
                <a:latin typeface="Calibri" pitchFamily="-107" charset="0"/>
                <a:ea typeface="MS PGothic" pitchFamily="34" charset="-128"/>
              </a:defRPr>
            </a:lvl3pPr>
            <a:lvl4pPr marL="1600200" indent="-228600" eaLnBrk="0" hangingPunct="0">
              <a:spcBef>
                <a:spcPct val="30000"/>
              </a:spcBef>
              <a:defRPr sz="1200">
                <a:solidFill>
                  <a:schemeClr val="tx1"/>
                </a:solidFill>
                <a:latin typeface="Calibri" pitchFamily="-107" charset="0"/>
                <a:ea typeface="MS PGothic" pitchFamily="34" charset="-128"/>
              </a:defRPr>
            </a:lvl4pPr>
            <a:lvl5pPr marL="2057400" indent="-228600" eaLnBrk="0" hangingPunct="0">
              <a:spcBef>
                <a:spcPct val="30000"/>
              </a:spcBef>
              <a:defRPr sz="1200">
                <a:solidFill>
                  <a:schemeClr val="tx1"/>
                </a:solidFill>
                <a:latin typeface="Calibri" pitchFamily="-107"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107"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107"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107"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107" charset="0"/>
                <a:ea typeface="MS PGothic" pitchFamily="34" charset="-128"/>
              </a:defRPr>
            </a:lvl9pPr>
          </a:lstStyle>
          <a:p>
            <a:pPr eaLnBrk="1" hangingPunct="1">
              <a:spcBef>
                <a:spcPct val="0"/>
              </a:spcBef>
            </a:pPr>
            <a:endParaRPr lang="en-US" altLang="en-US" sz="1800">
              <a:latin typeface="Arial" charset="0"/>
            </a:endParaRPr>
          </a:p>
        </p:txBody>
      </p:sp>
      <p:sp>
        <p:nvSpPr>
          <p:cNvPr id="152584"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152585" name="Rectangle 11"/>
          <p:cNvSpPr>
            <a:spLocks noGrp="1" noChangeArrowheads="1"/>
          </p:cNvSpPr>
          <p:nvPr>
            <p:ph type="body" idx="1"/>
          </p:nvPr>
        </p:nvSpPr>
        <p:spPr bwMode="auto">
          <a:xfrm>
            <a:off x="942975" y="4448175"/>
            <a:ext cx="5191125" cy="4213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41" tIns="45655" rIns="92941" bIns="45655"/>
          <a:lstStyle/>
          <a:p>
            <a:r>
              <a:rPr lang="en-US" dirty="0"/>
              <a:t>Four types of adjustments are necessary for transactions and events that extend over more than one period.  Adjustments</a:t>
            </a:r>
            <a:r>
              <a:rPr lang="en-US" baseline="0" dirty="0"/>
              <a:t> are made using a 3-step process. </a:t>
            </a:r>
          </a:p>
          <a:p>
            <a:endParaRPr lang="en-US" baseline="0" dirty="0"/>
          </a:p>
          <a:p>
            <a:r>
              <a:rPr lang="en-US" dirty="0"/>
              <a:t>An adjusting entry is made at the end of an accounting period to reflect a transaction or event that is not yet recorded. Each adjusting entry affects one or more income statement accounts and one or more balance sheet accounts (but never the Cash account).</a:t>
            </a:r>
            <a:endParaRPr lang="en-US" altLang="en-US" dirty="0"/>
          </a:p>
        </p:txBody>
      </p:sp>
    </p:spTree>
    <p:extLst>
      <p:ext uri="{BB962C8B-B14F-4D97-AF65-F5344CB8AC3E}">
        <p14:creationId xmlns:p14="http://schemas.microsoft.com/office/powerpoint/2010/main" val="36005767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p:spPr>
      </p:sp>
      <p:sp>
        <p:nvSpPr>
          <p:cNvPr id="151555" name="Notes Placeholder 2"/>
          <p:cNvSpPr>
            <a:spLocks noGrp="1"/>
          </p:cNvSpPr>
          <p:nvPr>
            <p:ph type="body" idx="1"/>
          </p:nvPr>
        </p:nvSpPr>
        <p:spPr bwMode="auto">
          <a:noFill/>
        </p:spPr>
        <p:txBody>
          <a:bodyPr/>
          <a:lstStyle/>
          <a:p>
            <a:endParaRPr lang="en-US" altLang="en-US" dirty="0"/>
          </a:p>
        </p:txBody>
      </p:sp>
    </p:spTree>
    <p:extLst>
      <p:ext uri="{BB962C8B-B14F-4D97-AF65-F5344CB8AC3E}">
        <p14:creationId xmlns:p14="http://schemas.microsoft.com/office/powerpoint/2010/main" val="4655332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ChangeArrowheads="1"/>
          </p:cNvSpPr>
          <p:nvPr/>
        </p:nvSpPr>
        <p:spPr bwMode="auto">
          <a:xfrm>
            <a:off x="4010025" y="0"/>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601" tIns="45800" rIns="91601" bIns="45800" anchor="ctr"/>
          <a:lstStyle>
            <a:lvl1pPr eaLnBrk="0" hangingPunct="0">
              <a:spcBef>
                <a:spcPct val="30000"/>
              </a:spcBef>
              <a:defRPr sz="1200">
                <a:solidFill>
                  <a:schemeClr val="tx1"/>
                </a:solidFill>
                <a:latin typeface="Calibri" pitchFamily="-107" charset="0"/>
                <a:ea typeface="MS PGothic" pitchFamily="34" charset="-128"/>
              </a:defRPr>
            </a:lvl1pPr>
            <a:lvl2pPr marL="742950" indent="-285750" eaLnBrk="0" hangingPunct="0">
              <a:spcBef>
                <a:spcPct val="30000"/>
              </a:spcBef>
              <a:defRPr sz="1200">
                <a:solidFill>
                  <a:schemeClr val="tx1"/>
                </a:solidFill>
                <a:latin typeface="Calibri" pitchFamily="-107" charset="0"/>
                <a:ea typeface="MS PGothic" pitchFamily="34" charset="-128"/>
              </a:defRPr>
            </a:lvl2pPr>
            <a:lvl3pPr marL="1143000" indent="-228600" eaLnBrk="0" hangingPunct="0">
              <a:spcBef>
                <a:spcPct val="30000"/>
              </a:spcBef>
              <a:defRPr sz="1200">
                <a:solidFill>
                  <a:schemeClr val="tx1"/>
                </a:solidFill>
                <a:latin typeface="Calibri" pitchFamily="-107" charset="0"/>
                <a:ea typeface="MS PGothic" pitchFamily="34" charset="-128"/>
              </a:defRPr>
            </a:lvl3pPr>
            <a:lvl4pPr marL="1600200" indent="-228600" eaLnBrk="0" hangingPunct="0">
              <a:spcBef>
                <a:spcPct val="30000"/>
              </a:spcBef>
              <a:defRPr sz="1200">
                <a:solidFill>
                  <a:schemeClr val="tx1"/>
                </a:solidFill>
                <a:latin typeface="Calibri" pitchFamily="-107" charset="0"/>
                <a:ea typeface="MS PGothic" pitchFamily="34" charset="-128"/>
              </a:defRPr>
            </a:lvl4pPr>
            <a:lvl5pPr marL="2057400" indent="-228600" eaLnBrk="0" hangingPunct="0">
              <a:spcBef>
                <a:spcPct val="30000"/>
              </a:spcBef>
              <a:defRPr sz="1200">
                <a:solidFill>
                  <a:schemeClr val="tx1"/>
                </a:solidFill>
                <a:latin typeface="Calibri" pitchFamily="-107"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107"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107"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107"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107" charset="0"/>
                <a:ea typeface="MS PGothic" pitchFamily="34" charset="-128"/>
              </a:defRPr>
            </a:lvl9pPr>
          </a:lstStyle>
          <a:p>
            <a:pPr eaLnBrk="1" hangingPunct="1">
              <a:spcBef>
                <a:spcPct val="0"/>
              </a:spcBef>
            </a:pPr>
            <a:endParaRPr lang="en-US" altLang="en-US" sz="1800">
              <a:latin typeface="Arial" charset="0"/>
            </a:endParaRPr>
          </a:p>
        </p:txBody>
      </p:sp>
      <p:sp>
        <p:nvSpPr>
          <p:cNvPr id="154627" name="Rectangle 4"/>
          <p:cNvSpPr>
            <a:spLocks noChangeArrowheads="1"/>
          </p:cNvSpPr>
          <p:nvPr/>
        </p:nvSpPr>
        <p:spPr bwMode="auto">
          <a:xfrm>
            <a:off x="0"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601" tIns="45800" rIns="91601" bIns="45800" anchor="ctr"/>
          <a:lstStyle>
            <a:lvl1pPr eaLnBrk="0" hangingPunct="0">
              <a:spcBef>
                <a:spcPct val="30000"/>
              </a:spcBef>
              <a:defRPr sz="1200">
                <a:solidFill>
                  <a:schemeClr val="tx1"/>
                </a:solidFill>
                <a:latin typeface="Calibri" pitchFamily="-107" charset="0"/>
                <a:ea typeface="MS PGothic" pitchFamily="34" charset="-128"/>
              </a:defRPr>
            </a:lvl1pPr>
            <a:lvl2pPr marL="742950" indent="-285750" eaLnBrk="0" hangingPunct="0">
              <a:spcBef>
                <a:spcPct val="30000"/>
              </a:spcBef>
              <a:defRPr sz="1200">
                <a:solidFill>
                  <a:schemeClr val="tx1"/>
                </a:solidFill>
                <a:latin typeface="Calibri" pitchFamily="-107" charset="0"/>
                <a:ea typeface="MS PGothic" pitchFamily="34" charset="-128"/>
              </a:defRPr>
            </a:lvl2pPr>
            <a:lvl3pPr marL="1143000" indent="-228600" eaLnBrk="0" hangingPunct="0">
              <a:spcBef>
                <a:spcPct val="30000"/>
              </a:spcBef>
              <a:defRPr sz="1200">
                <a:solidFill>
                  <a:schemeClr val="tx1"/>
                </a:solidFill>
                <a:latin typeface="Calibri" pitchFamily="-107" charset="0"/>
                <a:ea typeface="MS PGothic" pitchFamily="34" charset="-128"/>
              </a:defRPr>
            </a:lvl3pPr>
            <a:lvl4pPr marL="1600200" indent="-228600" eaLnBrk="0" hangingPunct="0">
              <a:spcBef>
                <a:spcPct val="30000"/>
              </a:spcBef>
              <a:defRPr sz="1200">
                <a:solidFill>
                  <a:schemeClr val="tx1"/>
                </a:solidFill>
                <a:latin typeface="Calibri" pitchFamily="-107" charset="0"/>
                <a:ea typeface="MS PGothic" pitchFamily="34" charset="-128"/>
              </a:defRPr>
            </a:lvl4pPr>
            <a:lvl5pPr marL="2057400" indent="-228600" eaLnBrk="0" hangingPunct="0">
              <a:spcBef>
                <a:spcPct val="30000"/>
              </a:spcBef>
              <a:defRPr sz="1200">
                <a:solidFill>
                  <a:schemeClr val="tx1"/>
                </a:solidFill>
                <a:latin typeface="Calibri" pitchFamily="-107"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107"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107"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107"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107" charset="0"/>
                <a:ea typeface="MS PGothic" pitchFamily="34" charset="-128"/>
              </a:defRPr>
            </a:lvl9pPr>
          </a:lstStyle>
          <a:p>
            <a:pPr eaLnBrk="1" hangingPunct="1">
              <a:spcBef>
                <a:spcPct val="0"/>
              </a:spcBef>
            </a:pPr>
            <a:endParaRPr lang="en-US" altLang="en-US" sz="1800">
              <a:latin typeface="Arial" charset="0"/>
            </a:endParaRPr>
          </a:p>
        </p:txBody>
      </p:sp>
      <p:sp>
        <p:nvSpPr>
          <p:cNvPr id="154628" name="Rectangle 5"/>
          <p:cNvSpPr>
            <a:spLocks noChangeArrowheads="1"/>
          </p:cNvSpPr>
          <p:nvPr/>
        </p:nvSpPr>
        <p:spPr bwMode="auto">
          <a:xfrm>
            <a:off x="0" y="0"/>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601" tIns="45800" rIns="91601" bIns="45800" anchor="ctr"/>
          <a:lstStyle>
            <a:lvl1pPr eaLnBrk="0" hangingPunct="0">
              <a:spcBef>
                <a:spcPct val="30000"/>
              </a:spcBef>
              <a:defRPr sz="1200">
                <a:solidFill>
                  <a:schemeClr val="tx1"/>
                </a:solidFill>
                <a:latin typeface="Calibri" pitchFamily="-107" charset="0"/>
                <a:ea typeface="MS PGothic" pitchFamily="34" charset="-128"/>
              </a:defRPr>
            </a:lvl1pPr>
            <a:lvl2pPr marL="742950" indent="-285750" eaLnBrk="0" hangingPunct="0">
              <a:spcBef>
                <a:spcPct val="30000"/>
              </a:spcBef>
              <a:defRPr sz="1200">
                <a:solidFill>
                  <a:schemeClr val="tx1"/>
                </a:solidFill>
                <a:latin typeface="Calibri" pitchFamily="-107" charset="0"/>
                <a:ea typeface="MS PGothic" pitchFamily="34" charset="-128"/>
              </a:defRPr>
            </a:lvl2pPr>
            <a:lvl3pPr marL="1143000" indent="-228600" eaLnBrk="0" hangingPunct="0">
              <a:spcBef>
                <a:spcPct val="30000"/>
              </a:spcBef>
              <a:defRPr sz="1200">
                <a:solidFill>
                  <a:schemeClr val="tx1"/>
                </a:solidFill>
                <a:latin typeface="Calibri" pitchFamily="-107" charset="0"/>
                <a:ea typeface="MS PGothic" pitchFamily="34" charset="-128"/>
              </a:defRPr>
            </a:lvl3pPr>
            <a:lvl4pPr marL="1600200" indent="-228600" eaLnBrk="0" hangingPunct="0">
              <a:spcBef>
                <a:spcPct val="30000"/>
              </a:spcBef>
              <a:defRPr sz="1200">
                <a:solidFill>
                  <a:schemeClr val="tx1"/>
                </a:solidFill>
                <a:latin typeface="Calibri" pitchFamily="-107" charset="0"/>
                <a:ea typeface="MS PGothic" pitchFamily="34" charset="-128"/>
              </a:defRPr>
            </a:lvl4pPr>
            <a:lvl5pPr marL="2057400" indent="-228600" eaLnBrk="0" hangingPunct="0">
              <a:spcBef>
                <a:spcPct val="30000"/>
              </a:spcBef>
              <a:defRPr sz="1200">
                <a:solidFill>
                  <a:schemeClr val="tx1"/>
                </a:solidFill>
                <a:latin typeface="Calibri" pitchFamily="-107"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107"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107"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107"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107" charset="0"/>
                <a:ea typeface="MS PGothic" pitchFamily="34" charset="-128"/>
              </a:defRPr>
            </a:lvl9pPr>
          </a:lstStyle>
          <a:p>
            <a:pPr eaLnBrk="1" hangingPunct="1">
              <a:spcBef>
                <a:spcPct val="0"/>
              </a:spcBef>
            </a:pPr>
            <a:endParaRPr lang="en-US" altLang="en-US" sz="1800">
              <a:latin typeface="Arial" charset="0"/>
            </a:endParaRPr>
          </a:p>
        </p:txBody>
      </p:sp>
      <p:sp>
        <p:nvSpPr>
          <p:cNvPr id="154629" name="Rectangle 6"/>
          <p:cNvSpPr>
            <a:spLocks noChangeArrowheads="1"/>
          </p:cNvSpPr>
          <p:nvPr/>
        </p:nvSpPr>
        <p:spPr bwMode="auto">
          <a:xfrm>
            <a:off x="4010025" y="0"/>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601" tIns="45800" rIns="91601" bIns="45800" anchor="ctr"/>
          <a:lstStyle>
            <a:lvl1pPr eaLnBrk="0" hangingPunct="0">
              <a:spcBef>
                <a:spcPct val="30000"/>
              </a:spcBef>
              <a:defRPr sz="1200">
                <a:solidFill>
                  <a:schemeClr val="tx1"/>
                </a:solidFill>
                <a:latin typeface="Calibri" pitchFamily="-107" charset="0"/>
                <a:ea typeface="MS PGothic" pitchFamily="34" charset="-128"/>
              </a:defRPr>
            </a:lvl1pPr>
            <a:lvl2pPr marL="742950" indent="-285750" eaLnBrk="0" hangingPunct="0">
              <a:spcBef>
                <a:spcPct val="30000"/>
              </a:spcBef>
              <a:defRPr sz="1200">
                <a:solidFill>
                  <a:schemeClr val="tx1"/>
                </a:solidFill>
                <a:latin typeface="Calibri" pitchFamily="-107" charset="0"/>
                <a:ea typeface="MS PGothic" pitchFamily="34" charset="-128"/>
              </a:defRPr>
            </a:lvl2pPr>
            <a:lvl3pPr marL="1143000" indent="-228600" eaLnBrk="0" hangingPunct="0">
              <a:spcBef>
                <a:spcPct val="30000"/>
              </a:spcBef>
              <a:defRPr sz="1200">
                <a:solidFill>
                  <a:schemeClr val="tx1"/>
                </a:solidFill>
                <a:latin typeface="Calibri" pitchFamily="-107" charset="0"/>
                <a:ea typeface="MS PGothic" pitchFamily="34" charset="-128"/>
              </a:defRPr>
            </a:lvl3pPr>
            <a:lvl4pPr marL="1600200" indent="-228600" eaLnBrk="0" hangingPunct="0">
              <a:spcBef>
                <a:spcPct val="30000"/>
              </a:spcBef>
              <a:defRPr sz="1200">
                <a:solidFill>
                  <a:schemeClr val="tx1"/>
                </a:solidFill>
                <a:latin typeface="Calibri" pitchFamily="-107" charset="0"/>
                <a:ea typeface="MS PGothic" pitchFamily="34" charset="-128"/>
              </a:defRPr>
            </a:lvl4pPr>
            <a:lvl5pPr marL="2057400" indent="-228600" eaLnBrk="0" hangingPunct="0">
              <a:spcBef>
                <a:spcPct val="30000"/>
              </a:spcBef>
              <a:defRPr sz="1200">
                <a:solidFill>
                  <a:schemeClr val="tx1"/>
                </a:solidFill>
                <a:latin typeface="Calibri" pitchFamily="-107"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107"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107"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107"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107" charset="0"/>
                <a:ea typeface="MS PGothic" pitchFamily="34" charset="-128"/>
              </a:defRPr>
            </a:lvl9pPr>
          </a:lstStyle>
          <a:p>
            <a:pPr eaLnBrk="1" hangingPunct="1">
              <a:spcBef>
                <a:spcPct val="0"/>
              </a:spcBef>
            </a:pPr>
            <a:endParaRPr lang="en-US" altLang="en-US" sz="1800">
              <a:latin typeface="Arial" charset="0"/>
            </a:endParaRPr>
          </a:p>
        </p:txBody>
      </p:sp>
      <p:sp>
        <p:nvSpPr>
          <p:cNvPr id="154630" name="Rectangle 8"/>
          <p:cNvSpPr>
            <a:spLocks noChangeArrowheads="1"/>
          </p:cNvSpPr>
          <p:nvPr/>
        </p:nvSpPr>
        <p:spPr bwMode="auto">
          <a:xfrm>
            <a:off x="0"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601" tIns="45800" rIns="91601" bIns="45800" anchor="ctr"/>
          <a:lstStyle>
            <a:lvl1pPr eaLnBrk="0" hangingPunct="0">
              <a:spcBef>
                <a:spcPct val="30000"/>
              </a:spcBef>
              <a:defRPr sz="1200">
                <a:solidFill>
                  <a:schemeClr val="tx1"/>
                </a:solidFill>
                <a:latin typeface="Calibri" pitchFamily="-107" charset="0"/>
                <a:ea typeface="MS PGothic" pitchFamily="34" charset="-128"/>
              </a:defRPr>
            </a:lvl1pPr>
            <a:lvl2pPr marL="742950" indent="-285750" eaLnBrk="0" hangingPunct="0">
              <a:spcBef>
                <a:spcPct val="30000"/>
              </a:spcBef>
              <a:defRPr sz="1200">
                <a:solidFill>
                  <a:schemeClr val="tx1"/>
                </a:solidFill>
                <a:latin typeface="Calibri" pitchFamily="-107" charset="0"/>
                <a:ea typeface="MS PGothic" pitchFamily="34" charset="-128"/>
              </a:defRPr>
            </a:lvl2pPr>
            <a:lvl3pPr marL="1143000" indent="-228600" eaLnBrk="0" hangingPunct="0">
              <a:spcBef>
                <a:spcPct val="30000"/>
              </a:spcBef>
              <a:defRPr sz="1200">
                <a:solidFill>
                  <a:schemeClr val="tx1"/>
                </a:solidFill>
                <a:latin typeface="Calibri" pitchFamily="-107" charset="0"/>
                <a:ea typeface="MS PGothic" pitchFamily="34" charset="-128"/>
              </a:defRPr>
            </a:lvl3pPr>
            <a:lvl4pPr marL="1600200" indent="-228600" eaLnBrk="0" hangingPunct="0">
              <a:spcBef>
                <a:spcPct val="30000"/>
              </a:spcBef>
              <a:defRPr sz="1200">
                <a:solidFill>
                  <a:schemeClr val="tx1"/>
                </a:solidFill>
                <a:latin typeface="Calibri" pitchFamily="-107" charset="0"/>
                <a:ea typeface="MS PGothic" pitchFamily="34" charset="-128"/>
              </a:defRPr>
            </a:lvl4pPr>
            <a:lvl5pPr marL="2057400" indent="-228600" eaLnBrk="0" hangingPunct="0">
              <a:spcBef>
                <a:spcPct val="30000"/>
              </a:spcBef>
              <a:defRPr sz="1200">
                <a:solidFill>
                  <a:schemeClr val="tx1"/>
                </a:solidFill>
                <a:latin typeface="Calibri" pitchFamily="-107"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107"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107"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107"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107" charset="0"/>
                <a:ea typeface="MS PGothic" pitchFamily="34" charset="-128"/>
              </a:defRPr>
            </a:lvl9pPr>
          </a:lstStyle>
          <a:p>
            <a:pPr eaLnBrk="1" hangingPunct="1">
              <a:spcBef>
                <a:spcPct val="0"/>
              </a:spcBef>
            </a:pPr>
            <a:endParaRPr lang="en-US" altLang="en-US" sz="1800">
              <a:latin typeface="Arial" charset="0"/>
            </a:endParaRPr>
          </a:p>
        </p:txBody>
      </p:sp>
      <p:sp>
        <p:nvSpPr>
          <p:cNvPr id="154631" name="Rectangle 9"/>
          <p:cNvSpPr>
            <a:spLocks noChangeArrowheads="1"/>
          </p:cNvSpPr>
          <p:nvPr/>
        </p:nvSpPr>
        <p:spPr bwMode="auto">
          <a:xfrm>
            <a:off x="0" y="0"/>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601" tIns="45800" rIns="91601" bIns="45800" anchor="ctr"/>
          <a:lstStyle>
            <a:lvl1pPr eaLnBrk="0" hangingPunct="0">
              <a:spcBef>
                <a:spcPct val="30000"/>
              </a:spcBef>
              <a:defRPr sz="1200">
                <a:solidFill>
                  <a:schemeClr val="tx1"/>
                </a:solidFill>
                <a:latin typeface="Calibri" pitchFamily="-107" charset="0"/>
                <a:ea typeface="MS PGothic" pitchFamily="34" charset="-128"/>
              </a:defRPr>
            </a:lvl1pPr>
            <a:lvl2pPr marL="742950" indent="-285750" eaLnBrk="0" hangingPunct="0">
              <a:spcBef>
                <a:spcPct val="30000"/>
              </a:spcBef>
              <a:defRPr sz="1200">
                <a:solidFill>
                  <a:schemeClr val="tx1"/>
                </a:solidFill>
                <a:latin typeface="Calibri" pitchFamily="-107" charset="0"/>
                <a:ea typeface="MS PGothic" pitchFamily="34" charset="-128"/>
              </a:defRPr>
            </a:lvl2pPr>
            <a:lvl3pPr marL="1143000" indent="-228600" eaLnBrk="0" hangingPunct="0">
              <a:spcBef>
                <a:spcPct val="30000"/>
              </a:spcBef>
              <a:defRPr sz="1200">
                <a:solidFill>
                  <a:schemeClr val="tx1"/>
                </a:solidFill>
                <a:latin typeface="Calibri" pitchFamily="-107" charset="0"/>
                <a:ea typeface="MS PGothic" pitchFamily="34" charset="-128"/>
              </a:defRPr>
            </a:lvl3pPr>
            <a:lvl4pPr marL="1600200" indent="-228600" eaLnBrk="0" hangingPunct="0">
              <a:spcBef>
                <a:spcPct val="30000"/>
              </a:spcBef>
              <a:defRPr sz="1200">
                <a:solidFill>
                  <a:schemeClr val="tx1"/>
                </a:solidFill>
                <a:latin typeface="Calibri" pitchFamily="-107" charset="0"/>
                <a:ea typeface="MS PGothic" pitchFamily="34" charset="-128"/>
              </a:defRPr>
            </a:lvl4pPr>
            <a:lvl5pPr marL="2057400" indent="-228600" eaLnBrk="0" hangingPunct="0">
              <a:spcBef>
                <a:spcPct val="30000"/>
              </a:spcBef>
              <a:defRPr sz="1200">
                <a:solidFill>
                  <a:schemeClr val="tx1"/>
                </a:solidFill>
                <a:latin typeface="Calibri" pitchFamily="-107"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107"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107"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107"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107" charset="0"/>
                <a:ea typeface="MS PGothic" pitchFamily="34" charset="-128"/>
              </a:defRPr>
            </a:lvl9pPr>
          </a:lstStyle>
          <a:p>
            <a:pPr eaLnBrk="1" hangingPunct="1">
              <a:spcBef>
                <a:spcPct val="0"/>
              </a:spcBef>
            </a:pPr>
            <a:endParaRPr lang="en-US" altLang="en-US" sz="1800">
              <a:latin typeface="Arial" charset="0"/>
            </a:endParaRPr>
          </a:p>
        </p:txBody>
      </p:sp>
      <p:sp>
        <p:nvSpPr>
          <p:cNvPr id="154632"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154633" name="Rectangle 11"/>
          <p:cNvSpPr>
            <a:spLocks noGrp="1" noChangeArrowheads="1"/>
          </p:cNvSpPr>
          <p:nvPr>
            <p:ph type="body" idx="1"/>
          </p:nvPr>
        </p:nvSpPr>
        <p:spPr bwMode="auto">
          <a:xfrm>
            <a:off x="942975" y="4448175"/>
            <a:ext cx="5191125" cy="4213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41" tIns="45655" rIns="92941" bIns="45655"/>
          <a:lstStyle/>
          <a:p>
            <a:r>
              <a:rPr lang="en-US" altLang="en-US" dirty="0"/>
              <a:t>Let’s start with the first type of adjusting entries, the payment or receipt of cash </a:t>
            </a:r>
            <a:r>
              <a:rPr lang="en-US" altLang="en-US" i="1" dirty="0"/>
              <a:t>before</a:t>
            </a:r>
            <a:r>
              <a:rPr lang="en-US" altLang="en-US" dirty="0"/>
              <a:t> the expense or revenue is recognized. </a:t>
            </a:r>
          </a:p>
          <a:p>
            <a:endParaRPr lang="en-US" alt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We will start with a prepaid expense. </a:t>
            </a:r>
            <a:r>
              <a:rPr lang="en-US" altLang="en-US" b="1" dirty="0"/>
              <a:t>Prepaid expenses </a:t>
            </a:r>
            <a:r>
              <a:rPr lang="en-US" altLang="en-US" dirty="0"/>
              <a:t>are assets paid for in advance of receiving their benefits.</a:t>
            </a:r>
          </a:p>
          <a:p>
            <a:r>
              <a:rPr lang="en-US" altLang="en-US" dirty="0"/>
              <a:t>For all adjustments involving prepaid expenses, we increase, or debit, an expense account and reduce, or credit, an asset account.  </a:t>
            </a:r>
          </a:p>
        </p:txBody>
      </p:sp>
    </p:spTree>
    <p:extLst>
      <p:ext uri="{BB962C8B-B14F-4D97-AF65-F5344CB8AC3E}">
        <p14:creationId xmlns:p14="http://schemas.microsoft.com/office/powerpoint/2010/main" val="479849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47675" indent="-447675" algn="l" eaLnBrk="1" hangingPunct="1">
              <a:lnSpc>
                <a:spcPct val="90000"/>
              </a:lnSpc>
              <a:spcBef>
                <a:spcPct val="20000"/>
              </a:spcBef>
              <a:buClr>
                <a:schemeClr val="accent1"/>
              </a:buClr>
              <a:buSzPct val="70000"/>
              <a:buFont typeface="Wingdings" pitchFamily="2" charset="2"/>
              <a:buNone/>
              <a:defRPr/>
            </a:pPr>
            <a:r>
              <a:rPr lang="en-US" dirty="0"/>
              <a:t>Step 1: We determine that the current balance of </a:t>
            </a:r>
            <a:r>
              <a:rPr lang="en-US" dirty="0" err="1"/>
              <a:t>FastForward’s</a:t>
            </a:r>
            <a:r>
              <a:rPr lang="en-US" dirty="0"/>
              <a:t> prepaid insurance is equal to its $2,400 payment for 24 months of insurance benefits that began on December 1, 2017. </a:t>
            </a:r>
          </a:p>
          <a:p>
            <a:pPr marL="447675" indent="-447675" algn="l" eaLnBrk="1" hangingPunct="1">
              <a:lnSpc>
                <a:spcPct val="90000"/>
              </a:lnSpc>
              <a:spcBef>
                <a:spcPct val="20000"/>
              </a:spcBef>
              <a:buClr>
                <a:schemeClr val="accent1"/>
              </a:buClr>
              <a:buSzPct val="70000"/>
              <a:buFont typeface="Wingdings" pitchFamily="2" charset="2"/>
              <a:buNone/>
              <a:defRPr/>
            </a:pPr>
            <a:r>
              <a:rPr lang="en-US" dirty="0"/>
              <a:t>Step 2: As time passes, the benefits of the insurance gradually expire and a portion of the Prepaid Insurance asset becomes expense. For instance, one month’s insurance coverage expires by December 31, 2017. This expense is $100, or 1/24 of $2,400, which leaves $2,300.</a:t>
            </a:r>
          </a:p>
          <a:p>
            <a:pPr marL="447675" indent="-447675" algn="l" eaLnBrk="1" hangingPunct="1">
              <a:lnSpc>
                <a:spcPct val="90000"/>
              </a:lnSpc>
              <a:spcBef>
                <a:spcPct val="20000"/>
              </a:spcBef>
              <a:buClr>
                <a:schemeClr val="accent1"/>
              </a:buClr>
              <a:buSzPct val="70000"/>
              <a:buFont typeface="Wingdings" pitchFamily="2" charset="2"/>
              <a:buNone/>
              <a:defRPr/>
            </a:pPr>
            <a:r>
              <a:rPr lang="en-US" dirty="0"/>
              <a:t>Step 3: The adjusting entry to record this expense will reduce the asset.</a:t>
            </a:r>
            <a:endParaRPr lang="en-US" sz="1200" b="0" dirty="0">
              <a:solidFill>
                <a:schemeClr val="tx2"/>
              </a:solidFill>
              <a:latin typeface="Arial Narrow" pitchFamily="34" charset="0"/>
            </a:endParaRPr>
          </a:p>
        </p:txBody>
      </p:sp>
    </p:spTree>
    <p:extLst>
      <p:ext uri="{BB962C8B-B14F-4D97-AF65-F5344CB8AC3E}">
        <p14:creationId xmlns:p14="http://schemas.microsoft.com/office/powerpoint/2010/main" val="26586778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200" dirty="0">
                <a:solidFill>
                  <a:schemeClr val="tx2"/>
                </a:solidFill>
                <a:latin typeface="Times New Roman" pitchFamily="-107" charset="0"/>
              </a:rPr>
              <a:t>Now that December is over, we need to remove the cost of one month’s insurance from this account.  Insurance</a:t>
            </a:r>
            <a:r>
              <a:rPr lang="en-US" sz="1200" baseline="0" dirty="0">
                <a:solidFill>
                  <a:schemeClr val="tx2"/>
                </a:solidFill>
                <a:latin typeface="Times New Roman" pitchFamily="-107" charset="0"/>
              </a:rPr>
              <a:t> expense is debited for $100 and Prepaid insurance is credited for $100.</a:t>
            </a:r>
            <a:endParaRPr lang="en-US" sz="1200" dirty="0">
              <a:solidFill>
                <a:schemeClr val="tx2"/>
              </a:solidFill>
              <a:latin typeface="Times New Roman" pitchFamily="-107" charset="0"/>
            </a:endParaRPr>
          </a:p>
          <a:p>
            <a:endParaRPr lang="en-US" dirty="0"/>
          </a:p>
        </p:txBody>
      </p:sp>
    </p:spTree>
    <p:extLst>
      <p:ext uri="{BB962C8B-B14F-4D97-AF65-F5344CB8AC3E}">
        <p14:creationId xmlns:p14="http://schemas.microsoft.com/office/powerpoint/2010/main" val="7942659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Afte</a:t>
            </a:r>
            <a:r>
              <a:rPr lang="en-US" baseline="0" dirty="0"/>
              <a:t>r the adjustment, the Prepaid Insurance account will show the correct balance of $2,300 on the Balance sheet and the Insurance Expense account will report the correct amount of expired insurance of $100, on the Income Statement.</a:t>
            </a:r>
            <a:endParaRPr lang="en-US" dirty="0"/>
          </a:p>
        </p:txBody>
      </p:sp>
    </p:spTree>
    <p:extLst>
      <p:ext uri="{BB962C8B-B14F-4D97-AF65-F5344CB8AC3E}">
        <p14:creationId xmlns:p14="http://schemas.microsoft.com/office/powerpoint/2010/main" val="27440336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xfrm>
            <a:off x="4008100" y="8893340"/>
            <a:ext cx="3067374" cy="468154"/>
          </a:xfrm>
          <a:prstGeom prst="rect">
            <a:avLst/>
          </a:prstGeom>
          <a:noFill/>
        </p:spPr>
        <p:txBody>
          <a:bodyPr/>
          <a:lstStyle/>
          <a:p>
            <a:fld id="{036B41FA-3090-4A7D-A8DB-A2FA45930B8E}" type="slidenum">
              <a:rPr lang="en-US">
                <a:solidFill>
                  <a:prstClr val="black"/>
                </a:solidFill>
              </a:rPr>
              <a:pPr/>
              <a:t>19</a:t>
            </a:fld>
            <a:endParaRPr lang="en-US">
              <a:solidFill>
                <a:prstClr val="black"/>
              </a:solidFill>
            </a:endParaRPr>
          </a:p>
        </p:txBody>
      </p:sp>
      <p:sp>
        <p:nvSpPr>
          <p:cNvPr id="74755" name="Rectangle 2"/>
          <p:cNvSpPr>
            <a:spLocks noChangeArrowheads="1"/>
          </p:cNvSpPr>
          <p:nvPr/>
        </p:nvSpPr>
        <p:spPr bwMode="auto">
          <a:xfrm>
            <a:off x="4009702" y="0"/>
            <a:ext cx="3067374" cy="468154"/>
          </a:xfrm>
          <a:prstGeom prst="rect">
            <a:avLst/>
          </a:prstGeom>
          <a:noFill/>
          <a:ln w="12700">
            <a:noFill/>
            <a:miter lim="800000"/>
            <a:headEnd/>
            <a:tailEnd/>
          </a:ln>
        </p:spPr>
        <p:txBody>
          <a:bodyPr wrap="none" anchor="ctr"/>
          <a:lstStyle/>
          <a:p>
            <a:endParaRPr lang="en-US">
              <a:solidFill>
                <a:prstClr val="black"/>
              </a:solidFill>
            </a:endParaRPr>
          </a:p>
        </p:txBody>
      </p:sp>
      <p:sp>
        <p:nvSpPr>
          <p:cNvPr id="74756" name="Rectangle 3"/>
          <p:cNvSpPr>
            <a:spLocks noChangeArrowheads="1"/>
          </p:cNvSpPr>
          <p:nvPr/>
        </p:nvSpPr>
        <p:spPr bwMode="auto">
          <a:xfrm>
            <a:off x="4009702" y="8894921"/>
            <a:ext cx="3067374" cy="468154"/>
          </a:xfrm>
          <a:prstGeom prst="rect">
            <a:avLst/>
          </a:prstGeom>
          <a:noFill/>
          <a:ln w="12700">
            <a:noFill/>
            <a:miter lim="800000"/>
            <a:headEnd/>
            <a:tailEnd/>
          </a:ln>
        </p:spPr>
        <p:txBody>
          <a:bodyPr lIns="19532" tIns="0" rIns="19532" bIns="0" anchor="b"/>
          <a:lstStyle/>
          <a:p>
            <a:pPr algn="r" defTabSz="938213"/>
            <a:r>
              <a:rPr lang="en-US" sz="1000" i="1">
                <a:solidFill>
                  <a:prstClr val="black"/>
                </a:solidFill>
                <a:latin typeface="Times New Roman" pitchFamily="-107" charset="0"/>
              </a:rPr>
              <a:t>16</a:t>
            </a:r>
          </a:p>
        </p:txBody>
      </p:sp>
      <p:sp>
        <p:nvSpPr>
          <p:cNvPr id="74757" name="Rectangle 4"/>
          <p:cNvSpPr>
            <a:spLocks noChangeArrowheads="1"/>
          </p:cNvSpPr>
          <p:nvPr/>
        </p:nvSpPr>
        <p:spPr bwMode="auto">
          <a:xfrm>
            <a:off x="0" y="8894921"/>
            <a:ext cx="3067374" cy="468154"/>
          </a:xfrm>
          <a:prstGeom prst="rect">
            <a:avLst/>
          </a:prstGeom>
          <a:noFill/>
          <a:ln w="12700">
            <a:noFill/>
            <a:miter lim="800000"/>
            <a:headEnd/>
            <a:tailEnd/>
          </a:ln>
        </p:spPr>
        <p:txBody>
          <a:bodyPr wrap="none" anchor="ctr"/>
          <a:lstStyle/>
          <a:p>
            <a:endParaRPr lang="en-US">
              <a:solidFill>
                <a:prstClr val="black"/>
              </a:solidFill>
            </a:endParaRPr>
          </a:p>
        </p:txBody>
      </p:sp>
      <p:sp>
        <p:nvSpPr>
          <p:cNvPr id="74758" name="Rectangle 5"/>
          <p:cNvSpPr>
            <a:spLocks noChangeArrowheads="1"/>
          </p:cNvSpPr>
          <p:nvPr/>
        </p:nvSpPr>
        <p:spPr bwMode="auto">
          <a:xfrm>
            <a:off x="0" y="0"/>
            <a:ext cx="3067374" cy="468154"/>
          </a:xfrm>
          <a:prstGeom prst="rect">
            <a:avLst/>
          </a:prstGeom>
          <a:noFill/>
          <a:ln w="12700">
            <a:noFill/>
            <a:miter lim="800000"/>
            <a:headEnd/>
            <a:tailEnd/>
          </a:ln>
        </p:spPr>
        <p:txBody>
          <a:bodyPr wrap="none" anchor="ctr"/>
          <a:lstStyle/>
          <a:p>
            <a:endParaRPr lang="en-US">
              <a:solidFill>
                <a:prstClr val="black"/>
              </a:solidFill>
            </a:endParaRPr>
          </a:p>
        </p:txBody>
      </p:sp>
      <p:sp>
        <p:nvSpPr>
          <p:cNvPr id="74759" name="Rectangle 6"/>
          <p:cNvSpPr>
            <a:spLocks noChangeArrowheads="1"/>
          </p:cNvSpPr>
          <p:nvPr/>
        </p:nvSpPr>
        <p:spPr bwMode="auto">
          <a:xfrm>
            <a:off x="4009702" y="0"/>
            <a:ext cx="3067374" cy="468154"/>
          </a:xfrm>
          <a:prstGeom prst="rect">
            <a:avLst/>
          </a:prstGeom>
          <a:noFill/>
          <a:ln w="12700">
            <a:noFill/>
            <a:miter lim="800000"/>
            <a:headEnd/>
            <a:tailEnd/>
          </a:ln>
        </p:spPr>
        <p:txBody>
          <a:bodyPr wrap="none" anchor="ctr"/>
          <a:lstStyle/>
          <a:p>
            <a:endParaRPr lang="en-US">
              <a:solidFill>
                <a:prstClr val="black"/>
              </a:solidFill>
            </a:endParaRPr>
          </a:p>
        </p:txBody>
      </p:sp>
      <p:sp>
        <p:nvSpPr>
          <p:cNvPr id="74760" name="Rectangle 7"/>
          <p:cNvSpPr>
            <a:spLocks noChangeArrowheads="1"/>
          </p:cNvSpPr>
          <p:nvPr/>
        </p:nvSpPr>
        <p:spPr bwMode="auto">
          <a:xfrm>
            <a:off x="4009702" y="8894921"/>
            <a:ext cx="3067374" cy="468154"/>
          </a:xfrm>
          <a:prstGeom prst="rect">
            <a:avLst/>
          </a:prstGeom>
          <a:noFill/>
          <a:ln w="12700">
            <a:noFill/>
            <a:miter lim="800000"/>
            <a:headEnd/>
            <a:tailEnd/>
          </a:ln>
        </p:spPr>
        <p:txBody>
          <a:bodyPr lIns="19532" tIns="0" rIns="19532" bIns="0" anchor="b"/>
          <a:lstStyle/>
          <a:p>
            <a:pPr algn="r" defTabSz="938213"/>
            <a:r>
              <a:rPr lang="en-US" sz="1000" i="1">
                <a:solidFill>
                  <a:prstClr val="black"/>
                </a:solidFill>
                <a:latin typeface="Times New Roman" pitchFamily="-107" charset="0"/>
              </a:rPr>
              <a:t>16</a:t>
            </a:r>
          </a:p>
        </p:txBody>
      </p:sp>
      <p:sp>
        <p:nvSpPr>
          <p:cNvPr id="74761" name="Rectangle 8"/>
          <p:cNvSpPr>
            <a:spLocks noChangeArrowheads="1"/>
          </p:cNvSpPr>
          <p:nvPr/>
        </p:nvSpPr>
        <p:spPr bwMode="auto">
          <a:xfrm>
            <a:off x="0" y="8894921"/>
            <a:ext cx="3067374" cy="468154"/>
          </a:xfrm>
          <a:prstGeom prst="rect">
            <a:avLst/>
          </a:prstGeom>
          <a:noFill/>
          <a:ln w="12700">
            <a:noFill/>
            <a:miter lim="800000"/>
            <a:headEnd/>
            <a:tailEnd/>
          </a:ln>
        </p:spPr>
        <p:txBody>
          <a:bodyPr wrap="none" anchor="ctr"/>
          <a:lstStyle/>
          <a:p>
            <a:endParaRPr lang="en-US">
              <a:solidFill>
                <a:prstClr val="black"/>
              </a:solidFill>
            </a:endParaRPr>
          </a:p>
        </p:txBody>
      </p:sp>
      <p:sp>
        <p:nvSpPr>
          <p:cNvPr id="74762" name="Rectangle 9"/>
          <p:cNvSpPr>
            <a:spLocks noChangeArrowheads="1"/>
          </p:cNvSpPr>
          <p:nvPr/>
        </p:nvSpPr>
        <p:spPr bwMode="auto">
          <a:xfrm>
            <a:off x="0" y="0"/>
            <a:ext cx="3067374" cy="468154"/>
          </a:xfrm>
          <a:prstGeom prst="rect">
            <a:avLst/>
          </a:prstGeom>
          <a:noFill/>
          <a:ln w="12700">
            <a:noFill/>
            <a:miter lim="800000"/>
            <a:headEnd/>
            <a:tailEnd/>
          </a:ln>
        </p:spPr>
        <p:txBody>
          <a:bodyPr wrap="none" anchor="ctr"/>
          <a:lstStyle/>
          <a:p>
            <a:endParaRPr lang="en-US">
              <a:solidFill>
                <a:prstClr val="black"/>
              </a:solidFill>
            </a:endParaRPr>
          </a:p>
        </p:txBody>
      </p:sp>
      <p:sp>
        <p:nvSpPr>
          <p:cNvPr id="74763" name="Rectangle 10"/>
          <p:cNvSpPr>
            <a:spLocks noGrp="1" noRot="1" noChangeAspect="1" noChangeArrowheads="1" noTextEdit="1"/>
          </p:cNvSpPr>
          <p:nvPr>
            <p:ph type="sldImg"/>
          </p:nvPr>
        </p:nvSpPr>
        <p:spPr>
          <a:xfrm>
            <a:off x="1206500" y="708025"/>
            <a:ext cx="4664075" cy="3498850"/>
          </a:xfrm>
          <a:ln w="12700" cap="flat">
            <a:solidFill>
              <a:schemeClr val="tx1"/>
            </a:solidFill>
          </a:ln>
        </p:spPr>
      </p:sp>
      <p:sp>
        <p:nvSpPr>
          <p:cNvPr id="74764" name="Rectangle 11"/>
          <p:cNvSpPr>
            <a:spLocks noGrp="1" noChangeArrowheads="1"/>
          </p:cNvSpPr>
          <p:nvPr>
            <p:ph type="body" idx="1"/>
          </p:nvPr>
        </p:nvSpPr>
        <p:spPr>
          <a:xfrm>
            <a:off x="943932" y="4447461"/>
            <a:ext cx="5189214" cy="4213384"/>
          </a:xfrm>
          <a:noFill/>
          <a:ln/>
        </p:spPr>
        <p:txBody>
          <a:bodyPr lIns="92777" tIns="45575" rIns="92777" bIns="45575"/>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latin typeface="Times New Roman" pitchFamily="-107" charset="0"/>
              </a:rPr>
              <a:t>The journal</a:t>
            </a:r>
            <a:r>
              <a:rPr lang="en-US" baseline="0" dirty="0">
                <a:latin typeface="Times New Roman" pitchFamily="-107" charset="0"/>
              </a:rPr>
              <a:t> entry to record the adjusting entry for expired insurance includes:</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a:solidFill>
                  <a:schemeClr val="tx2"/>
                </a:solidFill>
                <a:latin typeface="Times New Roman" pitchFamily="-107" charset="0"/>
              </a:rPr>
              <a:t>Insurance</a:t>
            </a:r>
            <a:r>
              <a:rPr lang="en-US" sz="1200" baseline="0" dirty="0">
                <a:solidFill>
                  <a:schemeClr val="tx2"/>
                </a:solidFill>
                <a:latin typeface="Times New Roman" pitchFamily="-107" charset="0"/>
              </a:rPr>
              <a:t> expense is debited for $100 and Prepaid insurance is credited for $100.</a:t>
            </a:r>
            <a:endParaRPr lang="en-US" sz="1200" dirty="0">
              <a:solidFill>
                <a:schemeClr val="tx2"/>
              </a:solidFill>
              <a:latin typeface="Times New Roman" pitchFamily="-107" charset="0"/>
            </a:endParaRPr>
          </a:p>
          <a:p>
            <a:pPr eaLnBrk="1" hangingPunct="1"/>
            <a:endParaRPr lang="en-US" dirty="0">
              <a:latin typeface="Times New Roman" pitchFamily="-107" charset="0"/>
            </a:endParaRPr>
          </a:p>
        </p:txBody>
      </p:sp>
    </p:spTree>
    <p:extLst>
      <p:ext uri="{BB962C8B-B14F-4D97-AF65-F5344CB8AC3E}">
        <p14:creationId xmlns:p14="http://schemas.microsoft.com/office/powerpoint/2010/main" val="2885598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p:spPr>
      </p:sp>
      <p:sp>
        <p:nvSpPr>
          <p:cNvPr id="207875" name="Notes Placeholder 2"/>
          <p:cNvSpPr>
            <a:spLocks noGrp="1"/>
          </p:cNvSpPr>
          <p:nvPr>
            <p:ph type="body" idx="1"/>
          </p:nvPr>
        </p:nvSpPr>
        <p:spPr bwMode="auto">
          <a:noFill/>
        </p:spPr>
        <p:txBody>
          <a:bodyPr>
            <a:normAutofit/>
          </a:bodyPr>
          <a:lstStyle/>
          <a:p>
            <a:endParaRPr lang="en-US" dirty="0"/>
          </a:p>
        </p:txBody>
      </p:sp>
    </p:spTree>
    <p:extLst>
      <p:ext uri="{BB962C8B-B14F-4D97-AF65-F5344CB8AC3E}">
        <p14:creationId xmlns:p14="http://schemas.microsoft.com/office/powerpoint/2010/main" val="14211072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47675" indent="-447675" eaLnBrk="1" hangingPunct="1">
              <a:lnSpc>
                <a:spcPct val="90000"/>
              </a:lnSpc>
              <a:spcBef>
                <a:spcPct val="20000"/>
              </a:spcBef>
              <a:buClr>
                <a:schemeClr val="accent1"/>
              </a:buClr>
              <a:buSzPct val="70000"/>
              <a:buFont typeface="Wingdings" pitchFamily="2" charset="2"/>
              <a:buNone/>
              <a:defRPr/>
            </a:pPr>
            <a:r>
              <a:rPr lang="en-US" sz="1200" dirty="0" err="1">
                <a:latin typeface="Arial Narrow" pitchFamily="34" charset="0"/>
              </a:rPr>
              <a:t>FastForward</a:t>
            </a:r>
            <a:r>
              <a:rPr lang="en-US" sz="1200" dirty="0">
                <a:latin typeface="Arial Narrow" pitchFamily="34" charset="0"/>
              </a:rPr>
              <a:t> purchased  $9,720 of supplies in December.  Some of these were used during December.</a:t>
            </a:r>
          </a:p>
          <a:p>
            <a:pPr marL="447675" indent="-447675" eaLnBrk="1" hangingPunct="1">
              <a:lnSpc>
                <a:spcPct val="90000"/>
              </a:lnSpc>
              <a:spcBef>
                <a:spcPct val="20000"/>
              </a:spcBef>
              <a:buClr>
                <a:schemeClr val="accent1"/>
              </a:buClr>
              <a:buSzPct val="70000"/>
              <a:buFont typeface="Wingdings" pitchFamily="2" charset="2"/>
              <a:buNone/>
              <a:defRPr/>
            </a:pPr>
            <a:r>
              <a:rPr lang="en-US" sz="1200" dirty="0">
                <a:latin typeface="Arial Narrow" pitchFamily="34" charset="0"/>
              </a:rPr>
              <a:t>Step 1: Current balance equals $9,720.</a:t>
            </a:r>
          </a:p>
          <a:p>
            <a:pPr marL="447675" indent="-447675" eaLnBrk="1" hangingPunct="1">
              <a:lnSpc>
                <a:spcPct val="90000"/>
              </a:lnSpc>
              <a:spcBef>
                <a:spcPct val="20000"/>
              </a:spcBef>
              <a:buClr>
                <a:schemeClr val="accent1"/>
              </a:buClr>
              <a:buSzPct val="70000"/>
              <a:buFont typeface="Wingdings" pitchFamily="2" charset="2"/>
              <a:buNone/>
              <a:defRPr/>
            </a:pPr>
            <a:r>
              <a:rPr lang="en-US" sz="1200" dirty="0">
                <a:latin typeface="Arial Narrow" pitchFamily="34" charset="0"/>
              </a:rPr>
              <a:t>Step 2: A physical count shows that unused supplies equal  $8,670.</a:t>
            </a:r>
          </a:p>
          <a:p>
            <a:pPr marL="447675" indent="-447675" eaLnBrk="1" hangingPunct="1">
              <a:lnSpc>
                <a:spcPct val="90000"/>
              </a:lnSpc>
              <a:spcBef>
                <a:spcPct val="20000"/>
              </a:spcBef>
              <a:buClr>
                <a:schemeClr val="accent1"/>
              </a:buClr>
              <a:buSzPct val="70000"/>
              <a:buFont typeface="Wingdings" pitchFamily="2" charset="2"/>
              <a:buNone/>
              <a:defRPr/>
            </a:pPr>
            <a:r>
              <a:rPr lang="en-US" sz="1200" dirty="0">
                <a:latin typeface="Arial Narrow" pitchFamily="34" charset="0"/>
              </a:rPr>
              <a:t>Step 3: Adjusting entry reduces Supplies by $1,050 or the difference between the beginning balance and the physical count.</a:t>
            </a:r>
          </a:p>
        </p:txBody>
      </p:sp>
    </p:spTree>
    <p:extLst>
      <p:ext uri="{BB962C8B-B14F-4D97-AF65-F5344CB8AC3E}">
        <p14:creationId xmlns:p14="http://schemas.microsoft.com/office/powerpoint/2010/main" val="15491463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Afte</a:t>
            </a:r>
            <a:r>
              <a:rPr lang="en-US" baseline="0" dirty="0"/>
              <a:t>r the adjustment, the Supplies account will show the correct balance of $8,670 on the Balance sheet and the Insurance Expense account will report the correct amount of expired insurance of $1,050, on the Income Statement.</a:t>
            </a:r>
            <a:endParaRPr lang="en-US" dirty="0"/>
          </a:p>
        </p:txBody>
      </p:sp>
    </p:spTree>
    <p:extLst>
      <p:ext uri="{BB962C8B-B14F-4D97-AF65-F5344CB8AC3E}">
        <p14:creationId xmlns:p14="http://schemas.microsoft.com/office/powerpoint/2010/main" val="27282589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xfrm>
            <a:off x="4008100" y="8893340"/>
            <a:ext cx="3067374" cy="468154"/>
          </a:xfrm>
          <a:prstGeom prst="rect">
            <a:avLst/>
          </a:prstGeom>
          <a:noFill/>
        </p:spPr>
        <p:txBody>
          <a:bodyPr/>
          <a:lstStyle/>
          <a:p>
            <a:fld id="{036B41FA-3090-4A7D-A8DB-A2FA45930B8E}" type="slidenum">
              <a:rPr lang="en-US">
                <a:solidFill>
                  <a:prstClr val="black"/>
                </a:solidFill>
              </a:rPr>
              <a:pPr/>
              <a:t>22</a:t>
            </a:fld>
            <a:endParaRPr lang="en-US">
              <a:solidFill>
                <a:prstClr val="black"/>
              </a:solidFill>
            </a:endParaRPr>
          </a:p>
        </p:txBody>
      </p:sp>
      <p:sp>
        <p:nvSpPr>
          <p:cNvPr id="74755" name="Rectangle 2"/>
          <p:cNvSpPr>
            <a:spLocks noChangeArrowheads="1"/>
          </p:cNvSpPr>
          <p:nvPr/>
        </p:nvSpPr>
        <p:spPr bwMode="auto">
          <a:xfrm>
            <a:off x="4009702" y="0"/>
            <a:ext cx="3067374" cy="468154"/>
          </a:xfrm>
          <a:prstGeom prst="rect">
            <a:avLst/>
          </a:prstGeom>
          <a:noFill/>
          <a:ln w="12700">
            <a:noFill/>
            <a:miter lim="800000"/>
            <a:headEnd/>
            <a:tailEnd/>
          </a:ln>
        </p:spPr>
        <p:txBody>
          <a:bodyPr wrap="none" anchor="ctr"/>
          <a:lstStyle/>
          <a:p>
            <a:endParaRPr lang="en-US">
              <a:solidFill>
                <a:prstClr val="black"/>
              </a:solidFill>
            </a:endParaRPr>
          </a:p>
        </p:txBody>
      </p:sp>
      <p:sp>
        <p:nvSpPr>
          <p:cNvPr id="74756" name="Rectangle 3"/>
          <p:cNvSpPr>
            <a:spLocks noChangeArrowheads="1"/>
          </p:cNvSpPr>
          <p:nvPr/>
        </p:nvSpPr>
        <p:spPr bwMode="auto">
          <a:xfrm>
            <a:off x="4009702" y="8894921"/>
            <a:ext cx="3067374" cy="468154"/>
          </a:xfrm>
          <a:prstGeom prst="rect">
            <a:avLst/>
          </a:prstGeom>
          <a:noFill/>
          <a:ln w="12700">
            <a:noFill/>
            <a:miter lim="800000"/>
            <a:headEnd/>
            <a:tailEnd/>
          </a:ln>
        </p:spPr>
        <p:txBody>
          <a:bodyPr lIns="19532" tIns="0" rIns="19532" bIns="0" anchor="b"/>
          <a:lstStyle/>
          <a:p>
            <a:pPr algn="r" defTabSz="938213"/>
            <a:r>
              <a:rPr lang="en-US" sz="1000" i="1">
                <a:solidFill>
                  <a:prstClr val="black"/>
                </a:solidFill>
                <a:latin typeface="Times New Roman" pitchFamily="-107" charset="0"/>
              </a:rPr>
              <a:t>16</a:t>
            </a:r>
          </a:p>
        </p:txBody>
      </p:sp>
      <p:sp>
        <p:nvSpPr>
          <p:cNvPr id="74757" name="Rectangle 4"/>
          <p:cNvSpPr>
            <a:spLocks noChangeArrowheads="1"/>
          </p:cNvSpPr>
          <p:nvPr/>
        </p:nvSpPr>
        <p:spPr bwMode="auto">
          <a:xfrm>
            <a:off x="0" y="8894921"/>
            <a:ext cx="3067374" cy="468154"/>
          </a:xfrm>
          <a:prstGeom prst="rect">
            <a:avLst/>
          </a:prstGeom>
          <a:noFill/>
          <a:ln w="12700">
            <a:noFill/>
            <a:miter lim="800000"/>
            <a:headEnd/>
            <a:tailEnd/>
          </a:ln>
        </p:spPr>
        <p:txBody>
          <a:bodyPr wrap="none" anchor="ctr"/>
          <a:lstStyle/>
          <a:p>
            <a:endParaRPr lang="en-US">
              <a:solidFill>
                <a:prstClr val="black"/>
              </a:solidFill>
            </a:endParaRPr>
          </a:p>
        </p:txBody>
      </p:sp>
      <p:sp>
        <p:nvSpPr>
          <p:cNvPr id="74758" name="Rectangle 5"/>
          <p:cNvSpPr>
            <a:spLocks noChangeArrowheads="1"/>
          </p:cNvSpPr>
          <p:nvPr/>
        </p:nvSpPr>
        <p:spPr bwMode="auto">
          <a:xfrm>
            <a:off x="0" y="0"/>
            <a:ext cx="3067374" cy="468154"/>
          </a:xfrm>
          <a:prstGeom prst="rect">
            <a:avLst/>
          </a:prstGeom>
          <a:noFill/>
          <a:ln w="12700">
            <a:noFill/>
            <a:miter lim="800000"/>
            <a:headEnd/>
            <a:tailEnd/>
          </a:ln>
        </p:spPr>
        <p:txBody>
          <a:bodyPr wrap="none" anchor="ctr"/>
          <a:lstStyle/>
          <a:p>
            <a:endParaRPr lang="en-US">
              <a:solidFill>
                <a:prstClr val="black"/>
              </a:solidFill>
            </a:endParaRPr>
          </a:p>
        </p:txBody>
      </p:sp>
      <p:sp>
        <p:nvSpPr>
          <p:cNvPr id="74759" name="Rectangle 6"/>
          <p:cNvSpPr>
            <a:spLocks noChangeArrowheads="1"/>
          </p:cNvSpPr>
          <p:nvPr/>
        </p:nvSpPr>
        <p:spPr bwMode="auto">
          <a:xfrm>
            <a:off x="4009702" y="0"/>
            <a:ext cx="3067374" cy="468154"/>
          </a:xfrm>
          <a:prstGeom prst="rect">
            <a:avLst/>
          </a:prstGeom>
          <a:noFill/>
          <a:ln w="12700">
            <a:noFill/>
            <a:miter lim="800000"/>
            <a:headEnd/>
            <a:tailEnd/>
          </a:ln>
        </p:spPr>
        <p:txBody>
          <a:bodyPr wrap="none" anchor="ctr"/>
          <a:lstStyle/>
          <a:p>
            <a:endParaRPr lang="en-US">
              <a:solidFill>
                <a:prstClr val="black"/>
              </a:solidFill>
            </a:endParaRPr>
          </a:p>
        </p:txBody>
      </p:sp>
      <p:sp>
        <p:nvSpPr>
          <p:cNvPr id="74760" name="Rectangle 7"/>
          <p:cNvSpPr>
            <a:spLocks noChangeArrowheads="1"/>
          </p:cNvSpPr>
          <p:nvPr/>
        </p:nvSpPr>
        <p:spPr bwMode="auto">
          <a:xfrm>
            <a:off x="4009702" y="8894921"/>
            <a:ext cx="3067374" cy="468154"/>
          </a:xfrm>
          <a:prstGeom prst="rect">
            <a:avLst/>
          </a:prstGeom>
          <a:noFill/>
          <a:ln w="12700">
            <a:noFill/>
            <a:miter lim="800000"/>
            <a:headEnd/>
            <a:tailEnd/>
          </a:ln>
        </p:spPr>
        <p:txBody>
          <a:bodyPr lIns="19532" tIns="0" rIns="19532" bIns="0" anchor="b"/>
          <a:lstStyle/>
          <a:p>
            <a:pPr algn="r" defTabSz="938213"/>
            <a:r>
              <a:rPr lang="en-US" sz="1000" i="1">
                <a:solidFill>
                  <a:prstClr val="black"/>
                </a:solidFill>
                <a:latin typeface="Times New Roman" pitchFamily="-107" charset="0"/>
              </a:rPr>
              <a:t>16</a:t>
            </a:r>
          </a:p>
        </p:txBody>
      </p:sp>
      <p:sp>
        <p:nvSpPr>
          <p:cNvPr id="74761" name="Rectangle 8"/>
          <p:cNvSpPr>
            <a:spLocks noChangeArrowheads="1"/>
          </p:cNvSpPr>
          <p:nvPr/>
        </p:nvSpPr>
        <p:spPr bwMode="auto">
          <a:xfrm>
            <a:off x="0" y="8894921"/>
            <a:ext cx="3067374" cy="468154"/>
          </a:xfrm>
          <a:prstGeom prst="rect">
            <a:avLst/>
          </a:prstGeom>
          <a:noFill/>
          <a:ln w="12700">
            <a:noFill/>
            <a:miter lim="800000"/>
            <a:headEnd/>
            <a:tailEnd/>
          </a:ln>
        </p:spPr>
        <p:txBody>
          <a:bodyPr wrap="none" anchor="ctr"/>
          <a:lstStyle/>
          <a:p>
            <a:endParaRPr lang="en-US">
              <a:solidFill>
                <a:prstClr val="black"/>
              </a:solidFill>
            </a:endParaRPr>
          </a:p>
        </p:txBody>
      </p:sp>
      <p:sp>
        <p:nvSpPr>
          <p:cNvPr id="74762" name="Rectangle 9"/>
          <p:cNvSpPr>
            <a:spLocks noChangeArrowheads="1"/>
          </p:cNvSpPr>
          <p:nvPr/>
        </p:nvSpPr>
        <p:spPr bwMode="auto">
          <a:xfrm>
            <a:off x="0" y="0"/>
            <a:ext cx="3067374" cy="468154"/>
          </a:xfrm>
          <a:prstGeom prst="rect">
            <a:avLst/>
          </a:prstGeom>
          <a:noFill/>
          <a:ln w="12700">
            <a:noFill/>
            <a:miter lim="800000"/>
            <a:headEnd/>
            <a:tailEnd/>
          </a:ln>
        </p:spPr>
        <p:txBody>
          <a:bodyPr wrap="none" anchor="ctr"/>
          <a:lstStyle/>
          <a:p>
            <a:endParaRPr lang="en-US">
              <a:solidFill>
                <a:prstClr val="black"/>
              </a:solidFill>
            </a:endParaRPr>
          </a:p>
        </p:txBody>
      </p:sp>
      <p:sp>
        <p:nvSpPr>
          <p:cNvPr id="74763" name="Rectangle 10"/>
          <p:cNvSpPr>
            <a:spLocks noGrp="1" noRot="1" noChangeAspect="1" noChangeArrowheads="1" noTextEdit="1"/>
          </p:cNvSpPr>
          <p:nvPr>
            <p:ph type="sldImg"/>
          </p:nvPr>
        </p:nvSpPr>
        <p:spPr>
          <a:xfrm>
            <a:off x="1206500" y="708025"/>
            <a:ext cx="4664075" cy="3498850"/>
          </a:xfrm>
          <a:ln w="12700" cap="flat">
            <a:solidFill>
              <a:schemeClr val="tx1"/>
            </a:solidFill>
          </a:ln>
        </p:spPr>
      </p:sp>
      <p:sp>
        <p:nvSpPr>
          <p:cNvPr id="74764" name="Rectangle 11"/>
          <p:cNvSpPr>
            <a:spLocks noGrp="1" noChangeArrowheads="1"/>
          </p:cNvSpPr>
          <p:nvPr>
            <p:ph type="body" idx="1"/>
          </p:nvPr>
        </p:nvSpPr>
        <p:spPr>
          <a:xfrm>
            <a:off x="943932" y="4447461"/>
            <a:ext cx="5189214" cy="4213384"/>
          </a:xfrm>
          <a:noFill/>
          <a:ln/>
        </p:spPr>
        <p:txBody>
          <a:bodyPr lIns="92777" tIns="45575" rIns="92777" bIns="45575"/>
          <a:lstStyle/>
          <a:p>
            <a:pPr eaLnBrk="1" hangingPunct="1"/>
            <a:r>
              <a:rPr lang="en-US" dirty="0">
                <a:latin typeface="Times New Roman" pitchFamily="-107" charset="0"/>
              </a:rPr>
              <a:t>Part I</a:t>
            </a:r>
          </a:p>
          <a:p>
            <a:pPr eaLnBrk="1" hangingPunct="1"/>
            <a:r>
              <a:rPr lang="en-US" dirty="0">
                <a:latin typeface="Times New Roman" pitchFamily="-107" charset="0"/>
              </a:rPr>
              <a:t>During</a:t>
            </a:r>
            <a:r>
              <a:rPr lang="en-US" baseline="0" dirty="0">
                <a:latin typeface="Times New Roman" pitchFamily="-107" charset="0"/>
              </a:rPr>
              <a:t> </a:t>
            </a:r>
            <a:r>
              <a:rPr lang="en-US" dirty="0">
                <a:latin typeface="Times New Roman" pitchFamily="-107" charset="0"/>
              </a:rPr>
              <a:t>December, </a:t>
            </a:r>
            <a:r>
              <a:rPr lang="en-US" dirty="0" err="1">
                <a:latin typeface="Times New Roman" pitchFamily="-107" charset="0"/>
              </a:rPr>
              <a:t>FastForward</a:t>
            </a:r>
            <a:r>
              <a:rPr lang="en-US" dirty="0">
                <a:latin typeface="Times New Roman" pitchFamily="-107" charset="0"/>
              </a:rPr>
              <a:t> paid a total of $9,720 for supplies.  </a:t>
            </a:r>
            <a:r>
              <a:rPr lang="en-US" dirty="0" err="1">
                <a:latin typeface="Times New Roman" pitchFamily="-107" charset="0"/>
              </a:rPr>
              <a:t>FastForward</a:t>
            </a:r>
            <a:r>
              <a:rPr lang="en-US" dirty="0">
                <a:latin typeface="Times New Roman" pitchFamily="-107" charset="0"/>
              </a:rPr>
              <a:t> took a physical count of their supplies and determined that they actually</a:t>
            </a:r>
            <a:r>
              <a:rPr lang="en-US" baseline="0" dirty="0">
                <a:latin typeface="Times New Roman" pitchFamily="-107" charset="0"/>
              </a:rPr>
              <a:t> had $8,670 on hand</a:t>
            </a:r>
            <a:r>
              <a:rPr lang="en-US" dirty="0">
                <a:latin typeface="Times New Roman" pitchFamily="-107" charset="0"/>
              </a:rPr>
              <a:t>. Let’s look at the adjusting entry we would make on December 31, 2017</a:t>
            </a:r>
            <a:r>
              <a:rPr lang="en-US" baseline="0" dirty="0">
                <a:latin typeface="Times New Roman" pitchFamily="-107" charset="0"/>
              </a:rPr>
              <a:t> to show one month of expired rent</a:t>
            </a:r>
            <a:r>
              <a:rPr lang="en-US" dirty="0">
                <a:latin typeface="Times New Roman" pitchFamily="-107" charset="0"/>
              </a:rPr>
              <a:t>.</a:t>
            </a:r>
          </a:p>
          <a:p>
            <a:pPr eaLnBrk="1" hangingPunct="1"/>
            <a:endParaRPr lang="en-US" dirty="0">
              <a:latin typeface="Times New Roman" pitchFamily="-107" charset="0"/>
            </a:endParaRPr>
          </a:p>
          <a:p>
            <a:pPr eaLnBrk="1" hangingPunct="1"/>
            <a:r>
              <a:rPr lang="en-US" dirty="0">
                <a:latin typeface="Times New Roman" pitchFamily="-107" charset="0"/>
              </a:rPr>
              <a:t>Part II</a:t>
            </a:r>
          </a:p>
          <a:p>
            <a:pPr eaLnBrk="1" hangingPunct="1"/>
            <a:r>
              <a:rPr lang="en-US" dirty="0">
                <a:latin typeface="Times New Roman" pitchFamily="-107" charset="0"/>
              </a:rPr>
              <a:t>We would debit, or increase, the supplies expense account for the difference between the beginning supplies balance and the ending supplies balance or $1,050</a:t>
            </a:r>
            <a:r>
              <a:rPr lang="en-US" baseline="0" dirty="0">
                <a:latin typeface="Times New Roman" pitchFamily="-107" charset="0"/>
              </a:rPr>
              <a:t> </a:t>
            </a:r>
            <a:r>
              <a:rPr lang="en-US" dirty="0">
                <a:latin typeface="Times New Roman" pitchFamily="-107" charset="0"/>
              </a:rPr>
              <a:t>and credit, or reduce, the asset supplies</a:t>
            </a:r>
            <a:r>
              <a:rPr lang="en-US" baseline="0" dirty="0">
                <a:latin typeface="Times New Roman" pitchFamily="-107" charset="0"/>
              </a:rPr>
              <a:t> account.</a:t>
            </a:r>
            <a:r>
              <a:rPr lang="en-US" dirty="0">
                <a:latin typeface="Times New Roman" pitchFamily="-107" charset="0"/>
              </a:rPr>
              <a:t> Now we have recorded the rent expense for December, 2017,</a:t>
            </a:r>
            <a:r>
              <a:rPr lang="en-US" baseline="0" dirty="0">
                <a:latin typeface="Times New Roman" pitchFamily="-107" charset="0"/>
              </a:rPr>
              <a:t> we would </a:t>
            </a:r>
            <a:r>
              <a:rPr lang="en-US" dirty="0">
                <a:latin typeface="Times New Roman" pitchFamily="-107" charset="0"/>
              </a:rPr>
              <a:t>post the adjusting entry to the two ledger accounts in the general ledger.</a:t>
            </a:r>
          </a:p>
          <a:p>
            <a:pPr eaLnBrk="1" hangingPunct="1"/>
            <a:endParaRPr lang="en-US" dirty="0">
              <a:latin typeface="Times New Roman" pitchFamily="-107" charset="0"/>
            </a:endParaRPr>
          </a:p>
        </p:txBody>
      </p:sp>
    </p:spTree>
    <p:extLst>
      <p:ext uri="{BB962C8B-B14F-4D97-AF65-F5344CB8AC3E}">
        <p14:creationId xmlns:p14="http://schemas.microsoft.com/office/powerpoint/2010/main" val="25175875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xfrm>
            <a:off x="4008100" y="8893340"/>
            <a:ext cx="3067374" cy="468154"/>
          </a:xfrm>
          <a:prstGeom prst="rect">
            <a:avLst/>
          </a:prstGeom>
          <a:noFill/>
        </p:spPr>
        <p:txBody>
          <a:bodyPr/>
          <a:lstStyle/>
          <a:p>
            <a:fld id="{0D73E036-3646-4885-9D1E-47F178EFF5C5}" type="slidenum">
              <a:rPr lang="en-US">
                <a:solidFill>
                  <a:prstClr val="black"/>
                </a:solidFill>
              </a:rPr>
              <a:pPr/>
              <a:t>23</a:t>
            </a:fld>
            <a:endParaRPr lang="en-US">
              <a:solidFill>
                <a:prstClr val="black"/>
              </a:solidFill>
            </a:endParaRPr>
          </a:p>
        </p:txBody>
      </p:sp>
      <p:sp>
        <p:nvSpPr>
          <p:cNvPr id="75779" name="Rectangle 2"/>
          <p:cNvSpPr>
            <a:spLocks noChangeArrowheads="1"/>
          </p:cNvSpPr>
          <p:nvPr/>
        </p:nvSpPr>
        <p:spPr bwMode="auto">
          <a:xfrm>
            <a:off x="4009702" y="0"/>
            <a:ext cx="3067374" cy="468154"/>
          </a:xfrm>
          <a:prstGeom prst="rect">
            <a:avLst/>
          </a:prstGeom>
          <a:noFill/>
          <a:ln w="12700">
            <a:noFill/>
            <a:miter lim="800000"/>
            <a:headEnd/>
            <a:tailEnd/>
          </a:ln>
        </p:spPr>
        <p:txBody>
          <a:bodyPr wrap="none" anchor="ctr"/>
          <a:lstStyle/>
          <a:p>
            <a:endParaRPr lang="en-US">
              <a:solidFill>
                <a:prstClr val="black"/>
              </a:solidFill>
            </a:endParaRPr>
          </a:p>
        </p:txBody>
      </p:sp>
      <p:sp>
        <p:nvSpPr>
          <p:cNvPr id="75780" name="Rectangle 3"/>
          <p:cNvSpPr>
            <a:spLocks noChangeArrowheads="1"/>
          </p:cNvSpPr>
          <p:nvPr/>
        </p:nvSpPr>
        <p:spPr bwMode="auto">
          <a:xfrm>
            <a:off x="4009702" y="8894921"/>
            <a:ext cx="3067374" cy="468154"/>
          </a:xfrm>
          <a:prstGeom prst="rect">
            <a:avLst/>
          </a:prstGeom>
          <a:noFill/>
          <a:ln w="12700">
            <a:noFill/>
            <a:miter lim="800000"/>
            <a:headEnd/>
            <a:tailEnd/>
          </a:ln>
        </p:spPr>
        <p:txBody>
          <a:bodyPr lIns="19532" tIns="0" rIns="19532" bIns="0" anchor="b"/>
          <a:lstStyle/>
          <a:p>
            <a:pPr algn="r" defTabSz="938213"/>
            <a:r>
              <a:rPr lang="en-US" sz="1000" i="1">
                <a:solidFill>
                  <a:prstClr val="black"/>
                </a:solidFill>
                <a:latin typeface="Times New Roman" pitchFamily="-107" charset="0"/>
              </a:rPr>
              <a:t>19</a:t>
            </a:r>
          </a:p>
        </p:txBody>
      </p:sp>
      <p:sp>
        <p:nvSpPr>
          <p:cNvPr id="75781" name="Rectangle 4"/>
          <p:cNvSpPr>
            <a:spLocks noChangeArrowheads="1"/>
          </p:cNvSpPr>
          <p:nvPr/>
        </p:nvSpPr>
        <p:spPr bwMode="auto">
          <a:xfrm>
            <a:off x="0" y="8894921"/>
            <a:ext cx="3067374" cy="468154"/>
          </a:xfrm>
          <a:prstGeom prst="rect">
            <a:avLst/>
          </a:prstGeom>
          <a:noFill/>
          <a:ln w="12700">
            <a:noFill/>
            <a:miter lim="800000"/>
            <a:headEnd/>
            <a:tailEnd/>
          </a:ln>
        </p:spPr>
        <p:txBody>
          <a:bodyPr wrap="none" anchor="ctr"/>
          <a:lstStyle/>
          <a:p>
            <a:endParaRPr lang="en-US">
              <a:solidFill>
                <a:prstClr val="black"/>
              </a:solidFill>
            </a:endParaRPr>
          </a:p>
        </p:txBody>
      </p:sp>
      <p:sp>
        <p:nvSpPr>
          <p:cNvPr id="75782" name="Rectangle 5"/>
          <p:cNvSpPr>
            <a:spLocks noChangeArrowheads="1"/>
          </p:cNvSpPr>
          <p:nvPr/>
        </p:nvSpPr>
        <p:spPr bwMode="auto">
          <a:xfrm>
            <a:off x="0" y="0"/>
            <a:ext cx="3067374" cy="468154"/>
          </a:xfrm>
          <a:prstGeom prst="rect">
            <a:avLst/>
          </a:prstGeom>
          <a:noFill/>
          <a:ln w="12700">
            <a:noFill/>
            <a:miter lim="800000"/>
            <a:headEnd/>
            <a:tailEnd/>
          </a:ln>
        </p:spPr>
        <p:txBody>
          <a:bodyPr wrap="none" anchor="ctr"/>
          <a:lstStyle/>
          <a:p>
            <a:endParaRPr lang="en-US">
              <a:solidFill>
                <a:prstClr val="black"/>
              </a:solidFill>
            </a:endParaRPr>
          </a:p>
        </p:txBody>
      </p:sp>
      <p:sp>
        <p:nvSpPr>
          <p:cNvPr id="75783" name="Rectangle 6"/>
          <p:cNvSpPr>
            <a:spLocks noChangeArrowheads="1"/>
          </p:cNvSpPr>
          <p:nvPr/>
        </p:nvSpPr>
        <p:spPr bwMode="auto">
          <a:xfrm>
            <a:off x="4009702" y="0"/>
            <a:ext cx="3067374" cy="468154"/>
          </a:xfrm>
          <a:prstGeom prst="rect">
            <a:avLst/>
          </a:prstGeom>
          <a:noFill/>
          <a:ln w="12700">
            <a:noFill/>
            <a:miter lim="800000"/>
            <a:headEnd/>
            <a:tailEnd/>
          </a:ln>
        </p:spPr>
        <p:txBody>
          <a:bodyPr wrap="none" anchor="ctr"/>
          <a:lstStyle/>
          <a:p>
            <a:endParaRPr lang="en-US">
              <a:solidFill>
                <a:prstClr val="black"/>
              </a:solidFill>
            </a:endParaRPr>
          </a:p>
        </p:txBody>
      </p:sp>
      <p:sp>
        <p:nvSpPr>
          <p:cNvPr id="75784" name="Rectangle 7"/>
          <p:cNvSpPr>
            <a:spLocks noChangeArrowheads="1"/>
          </p:cNvSpPr>
          <p:nvPr/>
        </p:nvSpPr>
        <p:spPr bwMode="auto">
          <a:xfrm>
            <a:off x="4009702" y="8894921"/>
            <a:ext cx="3067374" cy="468154"/>
          </a:xfrm>
          <a:prstGeom prst="rect">
            <a:avLst/>
          </a:prstGeom>
          <a:noFill/>
          <a:ln w="12700">
            <a:noFill/>
            <a:miter lim="800000"/>
            <a:headEnd/>
            <a:tailEnd/>
          </a:ln>
        </p:spPr>
        <p:txBody>
          <a:bodyPr lIns="19532" tIns="0" rIns="19532" bIns="0" anchor="b"/>
          <a:lstStyle/>
          <a:p>
            <a:pPr algn="r" defTabSz="938213"/>
            <a:r>
              <a:rPr lang="en-US" sz="1000" i="1">
                <a:solidFill>
                  <a:prstClr val="black"/>
                </a:solidFill>
                <a:latin typeface="Times New Roman" pitchFamily="-107" charset="0"/>
              </a:rPr>
              <a:t>19</a:t>
            </a:r>
          </a:p>
        </p:txBody>
      </p:sp>
      <p:sp>
        <p:nvSpPr>
          <p:cNvPr id="75785" name="Rectangle 8"/>
          <p:cNvSpPr>
            <a:spLocks noChangeArrowheads="1"/>
          </p:cNvSpPr>
          <p:nvPr/>
        </p:nvSpPr>
        <p:spPr bwMode="auto">
          <a:xfrm>
            <a:off x="0" y="8894921"/>
            <a:ext cx="3067374" cy="468154"/>
          </a:xfrm>
          <a:prstGeom prst="rect">
            <a:avLst/>
          </a:prstGeom>
          <a:noFill/>
          <a:ln w="12700">
            <a:noFill/>
            <a:miter lim="800000"/>
            <a:headEnd/>
            <a:tailEnd/>
          </a:ln>
        </p:spPr>
        <p:txBody>
          <a:bodyPr wrap="none" anchor="ctr"/>
          <a:lstStyle/>
          <a:p>
            <a:endParaRPr lang="en-US">
              <a:solidFill>
                <a:prstClr val="black"/>
              </a:solidFill>
            </a:endParaRPr>
          </a:p>
        </p:txBody>
      </p:sp>
      <p:sp>
        <p:nvSpPr>
          <p:cNvPr id="75786" name="Rectangle 9"/>
          <p:cNvSpPr>
            <a:spLocks noChangeArrowheads="1"/>
          </p:cNvSpPr>
          <p:nvPr/>
        </p:nvSpPr>
        <p:spPr bwMode="auto">
          <a:xfrm>
            <a:off x="0" y="0"/>
            <a:ext cx="3067374" cy="468154"/>
          </a:xfrm>
          <a:prstGeom prst="rect">
            <a:avLst/>
          </a:prstGeom>
          <a:noFill/>
          <a:ln w="12700">
            <a:noFill/>
            <a:miter lim="800000"/>
            <a:headEnd/>
            <a:tailEnd/>
          </a:ln>
        </p:spPr>
        <p:txBody>
          <a:bodyPr wrap="none" anchor="ctr"/>
          <a:lstStyle/>
          <a:p>
            <a:endParaRPr lang="en-US">
              <a:solidFill>
                <a:prstClr val="black"/>
              </a:solidFill>
            </a:endParaRPr>
          </a:p>
        </p:txBody>
      </p:sp>
      <p:sp>
        <p:nvSpPr>
          <p:cNvPr id="75787" name="Rectangle 10"/>
          <p:cNvSpPr>
            <a:spLocks noGrp="1" noRot="1" noChangeAspect="1" noChangeArrowheads="1" noTextEdit="1"/>
          </p:cNvSpPr>
          <p:nvPr>
            <p:ph type="sldImg"/>
          </p:nvPr>
        </p:nvSpPr>
        <p:spPr>
          <a:xfrm>
            <a:off x="1206500" y="708025"/>
            <a:ext cx="4664075" cy="3498850"/>
          </a:xfrm>
          <a:ln w="12700" cap="flat">
            <a:solidFill>
              <a:schemeClr val="tx1"/>
            </a:solidFill>
          </a:ln>
        </p:spPr>
      </p:sp>
      <p:sp>
        <p:nvSpPr>
          <p:cNvPr id="75788" name="Rectangle 11"/>
          <p:cNvSpPr>
            <a:spLocks noGrp="1" noChangeArrowheads="1"/>
          </p:cNvSpPr>
          <p:nvPr>
            <p:ph type="body" idx="1"/>
          </p:nvPr>
        </p:nvSpPr>
        <p:spPr>
          <a:xfrm>
            <a:off x="943932" y="4447461"/>
            <a:ext cx="5189214" cy="4213384"/>
          </a:xfrm>
          <a:noFill/>
          <a:ln/>
        </p:spPr>
        <p:txBody>
          <a:bodyPr lIns="92777" tIns="45575" rIns="92777" bIns="45575"/>
          <a:lstStyle/>
          <a:p>
            <a:pPr eaLnBrk="1" hangingPunct="1"/>
            <a:r>
              <a:rPr lang="en-US" dirty="0">
                <a:latin typeface="Times New Roman" pitchFamily="-107" charset="0"/>
              </a:rPr>
              <a:t>A special category of prepaid expenses is plant assets, which</a:t>
            </a:r>
            <a:r>
              <a:rPr lang="en-US" baseline="0" dirty="0">
                <a:latin typeface="Times New Roman" pitchFamily="-107" charset="0"/>
              </a:rPr>
              <a:t> refers to long-term tangible assets used to produce and sell products and services. Plant assets are expected to provide benefits for more than one period</a:t>
            </a:r>
            <a:r>
              <a:rPr lang="en-US" dirty="0">
                <a:latin typeface="Times New Roman" pitchFamily="-107" charset="0"/>
              </a:rPr>
              <a:t>. Good examples</a:t>
            </a:r>
            <a:r>
              <a:rPr lang="en-US" baseline="0" dirty="0">
                <a:latin typeface="Times New Roman" pitchFamily="-107" charset="0"/>
              </a:rPr>
              <a:t> of plant assets are building, machines, vehicles and fixtures. </a:t>
            </a:r>
            <a:r>
              <a:rPr lang="en-US" dirty="0">
                <a:latin typeface="Times New Roman" pitchFamily="-107" charset="0"/>
              </a:rPr>
              <a:t>Depreciation is the process of allocating the cost of a plant asset over its useful life in a systematic and rational manner. At this point in the accounting process, we want to introduce you to a depreciation method known as </a:t>
            </a:r>
            <a:r>
              <a:rPr lang="en-US" i="1" dirty="0">
                <a:latin typeface="Times New Roman" pitchFamily="-107" charset="0"/>
              </a:rPr>
              <a:t>straight-line depreciation</a:t>
            </a:r>
            <a:r>
              <a:rPr lang="en-US" dirty="0">
                <a:latin typeface="Times New Roman" pitchFamily="-107" charset="0"/>
              </a:rPr>
              <a:t>. Straight line depreciation is the most popular method used by companies. They determine the amount of annual depreciation by taking the cost of the plant assets, subtracting the estimated salvage value and dividing that amount by the useful life of the asset. The salvage value is the amount we expect to receive for the asset when we dispose of it at the end of its useful life. In a later chapter, we will discuss other acceptable methods of depreciation. For now, let’s look at the adjusting entry to record depreciation expense.</a:t>
            </a:r>
          </a:p>
        </p:txBody>
      </p:sp>
    </p:spTree>
    <p:extLst>
      <p:ext uri="{BB962C8B-B14F-4D97-AF65-F5344CB8AC3E}">
        <p14:creationId xmlns:p14="http://schemas.microsoft.com/office/powerpoint/2010/main" val="31121466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buClr>
                <a:srgbClr val="FF0000"/>
              </a:buClr>
              <a:buFont typeface="Wingdings" pitchFamily="-107" charset="2"/>
              <a:buNone/>
            </a:pPr>
            <a:r>
              <a:rPr lang="en-US" dirty="0"/>
              <a:t>The useful life of a long-term asset is </a:t>
            </a:r>
            <a:r>
              <a:rPr lang="en-US" dirty="0">
                <a:solidFill>
                  <a:srgbClr val="CC0099"/>
                </a:solidFill>
              </a:rPr>
              <a:t>the period of time that an asset is expected to help produce revenues.</a:t>
            </a:r>
          </a:p>
          <a:p>
            <a:pPr eaLnBrk="1" hangingPunct="1">
              <a:buClr>
                <a:srgbClr val="FF0000"/>
              </a:buClr>
              <a:buFont typeface="Wingdings" pitchFamily="-107" charset="2"/>
              <a:buNone/>
            </a:pPr>
            <a:r>
              <a:rPr lang="en-US" dirty="0">
                <a:solidFill>
                  <a:srgbClr val="CC0099"/>
                </a:solidFill>
              </a:rPr>
              <a:t>Useful life expires as a result of wear and tear, or because it no longer satisfies the needs of the business.</a:t>
            </a:r>
          </a:p>
          <a:p>
            <a:endParaRPr lang="en-US" dirty="0"/>
          </a:p>
        </p:txBody>
      </p:sp>
    </p:spTree>
    <p:extLst>
      <p:ext uri="{BB962C8B-B14F-4D97-AF65-F5344CB8AC3E}">
        <p14:creationId xmlns:p14="http://schemas.microsoft.com/office/powerpoint/2010/main" val="36724520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buClr>
                <a:srgbClr val="FF0000"/>
              </a:buClr>
            </a:pPr>
            <a:r>
              <a:rPr lang="en-US" dirty="0"/>
              <a:t>The salvage</a:t>
            </a:r>
            <a:r>
              <a:rPr lang="en-US" baseline="0" dirty="0"/>
              <a:t> value of an asset is t</a:t>
            </a:r>
            <a:r>
              <a:rPr lang="en-US" dirty="0"/>
              <a:t>he expected market value or selling price of an asset at the end of its useful life</a:t>
            </a:r>
          </a:p>
          <a:p>
            <a:pPr eaLnBrk="1" hangingPunct="1">
              <a:buClr>
                <a:srgbClr val="FF0000"/>
              </a:buClr>
            </a:pPr>
            <a:r>
              <a:rPr lang="en-US" dirty="0"/>
              <a:t>Also called:  Scrap Value or Residual Value.</a:t>
            </a:r>
          </a:p>
        </p:txBody>
      </p:sp>
    </p:spTree>
    <p:extLst>
      <p:ext uri="{BB962C8B-B14F-4D97-AF65-F5344CB8AC3E}">
        <p14:creationId xmlns:p14="http://schemas.microsoft.com/office/powerpoint/2010/main" val="9946076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dirty="0">
                <a:latin typeface="Arial Narrow" pitchFamily="34" charset="0"/>
              </a:rPr>
              <a:t>To</a:t>
            </a:r>
            <a:r>
              <a:rPr lang="en-US" sz="1200" b="0" baseline="0" dirty="0">
                <a:latin typeface="Arial Narrow" pitchFamily="34" charset="0"/>
              </a:rPr>
              <a:t> calculate t</a:t>
            </a:r>
            <a:r>
              <a:rPr lang="en-US" sz="1200" b="0" dirty="0">
                <a:latin typeface="Arial Narrow" pitchFamily="34" charset="0"/>
              </a:rPr>
              <a:t>he</a:t>
            </a:r>
            <a:r>
              <a:rPr lang="en-US" sz="1200" b="0" baseline="0" dirty="0">
                <a:latin typeface="Arial Narrow" pitchFamily="34" charset="0"/>
              </a:rPr>
              <a:t> net cost of the equipment over its useful life, we start with the $26,000 purchase price and subtract the salvage value of $8,000. This leaves a net cost of $18,000 and this is what we will depreciate.</a:t>
            </a:r>
            <a:endParaRPr lang="en-US" dirty="0"/>
          </a:p>
        </p:txBody>
      </p:sp>
    </p:spTree>
    <p:extLst>
      <p:ext uri="{BB962C8B-B14F-4D97-AF65-F5344CB8AC3E}">
        <p14:creationId xmlns:p14="http://schemas.microsoft.com/office/powerpoint/2010/main" val="12305491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Let’s look at a depreciation adjustment for </a:t>
            </a:r>
            <a:r>
              <a:rPr lang="en-US" dirty="0" err="1"/>
              <a:t>FastForward</a:t>
            </a:r>
            <a:r>
              <a:rPr lang="en-US" dirty="0"/>
              <a:t>. </a:t>
            </a:r>
          </a:p>
          <a:p>
            <a:r>
              <a:rPr lang="en-US" b="0" dirty="0"/>
              <a:t>Step 1: The company</a:t>
            </a:r>
            <a:r>
              <a:rPr lang="en-US" sz="1200" b="0" dirty="0">
                <a:latin typeface="Arial Narrow" pitchFamily="34" charset="0"/>
              </a:rPr>
              <a:t> purchased equipment on Dec 1 for $26,000. It has an estimated useful live of 60 months. The equipment is expected to be worth about $8,000 at the end of five years. They purchased the equipment on Dec 1 but it is now Dec 31. </a:t>
            </a:r>
            <a:r>
              <a:rPr lang="en-US" sz="1200" b="0" baseline="0" dirty="0">
                <a:latin typeface="Arial Narrow" pitchFamily="34" charset="0"/>
              </a:rPr>
              <a:t>We will depreciate the net cost of $18,000 over its useful life of 60 months.  </a:t>
            </a:r>
          </a:p>
          <a:p>
            <a:endParaRPr lang="en-US" sz="1200" b="0" baseline="0" dirty="0">
              <a:latin typeface="Arial Narrow"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dirty="0">
                <a:latin typeface="Times New Roman" pitchFamily="-107" charset="0"/>
              </a:rPr>
              <a:t>Step</a:t>
            </a:r>
            <a:r>
              <a:rPr lang="en-US" sz="1200" b="0" baseline="0" dirty="0">
                <a:latin typeface="Times New Roman" pitchFamily="-107" charset="0"/>
              </a:rPr>
              <a:t> 2:  D</a:t>
            </a:r>
            <a:r>
              <a:rPr lang="en-US" sz="1200" b="0" dirty="0">
                <a:latin typeface="Times New Roman" pitchFamily="-107" charset="0"/>
              </a:rPr>
              <a:t>etermine depreciation expense for this accounting period (one month) is to use the straight-line</a:t>
            </a:r>
            <a:r>
              <a:rPr lang="en-US" sz="1200" b="0" baseline="0" dirty="0">
                <a:latin typeface="Times New Roman" pitchFamily="-107" charset="0"/>
              </a:rPr>
              <a:t> depreciation formula. Net cost of $18,000 divided by 60 months of useful life equals a monthly cost of $300. </a:t>
            </a:r>
            <a:r>
              <a:rPr lang="en-US" sz="1200" b="0" dirty="0">
                <a:latin typeface="Arial Narrow" pitchFamily="34" charset="0"/>
              </a:rPr>
              <a:t>Now that we know depreciation for the month is $300, let’s figure out the adjusting entry.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dirty="0">
              <a:latin typeface="Arial Narrow"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dirty="0">
                <a:latin typeface="Arial Narrow" pitchFamily="34" charset="0"/>
              </a:rPr>
              <a:t>Step 3:</a:t>
            </a:r>
            <a:r>
              <a:rPr lang="en-US" sz="1200" b="0" baseline="0" dirty="0">
                <a:latin typeface="Arial Narrow" pitchFamily="34" charset="0"/>
              </a:rPr>
              <a:t>  R</a:t>
            </a:r>
            <a:r>
              <a:rPr lang="en-US" sz="1200" b="0" dirty="0">
                <a:latin typeface="Arial Narrow" pitchFamily="34" charset="0"/>
              </a:rPr>
              <a:t>ecord the adjusting entry for $300 for on month.</a:t>
            </a:r>
          </a:p>
          <a:p>
            <a:endParaRPr lang="en-US" b="0" dirty="0"/>
          </a:p>
        </p:txBody>
      </p:sp>
    </p:spTree>
    <p:extLst>
      <p:ext uri="{BB962C8B-B14F-4D97-AF65-F5344CB8AC3E}">
        <p14:creationId xmlns:p14="http://schemas.microsoft.com/office/powerpoint/2010/main" val="8194077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xfrm>
            <a:off x="4008100" y="8893340"/>
            <a:ext cx="3067374" cy="468154"/>
          </a:xfrm>
          <a:prstGeom prst="rect">
            <a:avLst/>
          </a:prstGeom>
          <a:noFill/>
        </p:spPr>
        <p:txBody>
          <a:bodyPr/>
          <a:lstStyle/>
          <a:p>
            <a:fld id="{15548112-EAA4-4AA5-8DB7-F0D6A5AFFAF5}" type="slidenum">
              <a:rPr lang="en-US">
                <a:solidFill>
                  <a:prstClr val="black"/>
                </a:solidFill>
              </a:rPr>
              <a:pPr/>
              <a:t>28</a:t>
            </a:fld>
            <a:endParaRPr lang="en-US">
              <a:solidFill>
                <a:prstClr val="black"/>
              </a:solidFill>
            </a:endParaRPr>
          </a:p>
        </p:txBody>
      </p:sp>
      <p:sp>
        <p:nvSpPr>
          <p:cNvPr id="76803" name="Rectangle 2"/>
          <p:cNvSpPr>
            <a:spLocks noChangeArrowheads="1"/>
          </p:cNvSpPr>
          <p:nvPr/>
        </p:nvSpPr>
        <p:spPr bwMode="auto">
          <a:xfrm>
            <a:off x="4009702" y="0"/>
            <a:ext cx="3067374" cy="468154"/>
          </a:xfrm>
          <a:prstGeom prst="rect">
            <a:avLst/>
          </a:prstGeom>
          <a:noFill/>
          <a:ln w="12700">
            <a:noFill/>
            <a:miter lim="800000"/>
            <a:headEnd/>
            <a:tailEnd/>
          </a:ln>
        </p:spPr>
        <p:txBody>
          <a:bodyPr wrap="none" anchor="ctr"/>
          <a:lstStyle/>
          <a:p>
            <a:endParaRPr lang="en-US">
              <a:solidFill>
                <a:prstClr val="black"/>
              </a:solidFill>
            </a:endParaRPr>
          </a:p>
        </p:txBody>
      </p:sp>
      <p:sp>
        <p:nvSpPr>
          <p:cNvPr id="76804" name="Rectangle 3"/>
          <p:cNvSpPr>
            <a:spLocks noChangeArrowheads="1"/>
          </p:cNvSpPr>
          <p:nvPr/>
        </p:nvSpPr>
        <p:spPr bwMode="auto">
          <a:xfrm>
            <a:off x="4009702" y="8894921"/>
            <a:ext cx="3067374" cy="468154"/>
          </a:xfrm>
          <a:prstGeom prst="rect">
            <a:avLst/>
          </a:prstGeom>
          <a:noFill/>
          <a:ln w="12700">
            <a:noFill/>
            <a:miter lim="800000"/>
            <a:headEnd/>
            <a:tailEnd/>
          </a:ln>
        </p:spPr>
        <p:txBody>
          <a:bodyPr lIns="19532" tIns="0" rIns="19532" bIns="0" anchor="b"/>
          <a:lstStyle/>
          <a:p>
            <a:pPr algn="r" defTabSz="938213"/>
            <a:r>
              <a:rPr lang="en-US" sz="1000" i="1">
                <a:solidFill>
                  <a:prstClr val="black"/>
                </a:solidFill>
                <a:latin typeface="Times New Roman" pitchFamily="-107" charset="0"/>
              </a:rPr>
              <a:t>23</a:t>
            </a:r>
          </a:p>
        </p:txBody>
      </p:sp>
      <p:sp>
        <p:nvSpPr>
          <p:cNvPr id="76805" name="Rectangle 4"/>
          <p:cNvSpPr>
            <a:spLocks noChangeArrowheads="1"/>
          </p:cNvSpPr>
          <p:nvPr/>
        </p:nvSpPr>
        <p:spPr bwMode="auto">
          <a:xfrm>
            <a:off x="0" y="8894921"/>
            <a:ext cx="3067374" cy="468154"/>
          </a:xfrm>
          <a:prstGeom prst="rect">
            <a:avLst/>
          </a:prstGeom>
          <a:noFill/>
          <a:ln w="12700">
            <a:noFill/>
            <a:miter lim="800000"/>
            <a:headEnd/>
            <a:tailEnd/>
          </a:ln>
        </p:spPr>
        <p:txBody>
          <a:bodyPr wrap="none" anchor="ctr"/>
          <a:lstStyle/>
          <a:p>
            <a:endParaRPr lang="en-US">
              <a:solidFill>
                <a:prstClr val="black"/>
              </a:solidFill>
            </a:endParaRPr>
          </a:p>
        </p:txBody>
      </p:sp>
      <p:sp>
        <p:nvSpPr>
          <p:cNvPr id="76806" name="Rectangle 5"/>
          <p:cNvSpPr>
            <a:spLocks noChangeArrowheads="1"/>
          </p:cNvSpPr>
          <p:nvPr/>
        </p:nvSpPr>
        <p:spPr bwMode="auto">
          <a:xfrm>
            <a:off x="0" y="0"/>
            <a:ext cx="3067374" cy="468154"/>
          </a:xfrm>
          <a:prstGeom prst="rect">
            <a:avLst/>
          </a:prstGeom>
          <a:noFill/>
          <a:ln w="12700">
            <a:noFill/>
            <a:miter lim="800000"/>
            <a:headEnd/>
            <a:tailEnd/>
          </a:ln>
        </p:spPr>
        <p:txBody>
          <a:bodyPr wrap="none" anchor="ctr"/>
          <a:lstStyle/>
          <a:p>
            <a:endParaRPr lang="en-US">
              <a:solidFill>
                <a:prstClr val="black"/>
              </a:solidFill>
            </a:endParaRPr>
          </a:p>
        </p:txBody>
      </p:sp>
      <p:sp>
        <p:nvSpPr>
          <p:cNvPr id="76807" name="Rectangle 6"/>
          <p:cNvSpPr>
            <a:spLocks noChangeArrowheads="1"/>
          </p:cNvSpPr>
          <p:nvPr/>
        </p:nvSpPr>
        <p:spPr bwMode="auto">
          <a:xfrm>
            <a:off x="4009702" y="0"/>
            <a:ext cx="3067374" cy="468154"/>
          </a:xfrm>
          <a:prstGeom prst="rect">
            <a:avLst/>
          </a:prstGeom>
          <a:noFill/>
          <a:ln w="12700">
            <a:noFill/>
            <a:miter lim="800000"/>
            <a:headEnd/>
            <a:tailEnd/>
          </a:ln>
        </p:spPr>
        <p:txBody>
          <a:bodyPr wrap="none" anchor="ctr"/>
          <a:lstStyle/>
          <a:p>
            <a:endParaRPr lang="en-US">
              <a:solidFill>
                <a:prstClr val="black"/>
              </a:solidFill>
            </a:endParaRPr>
          </a:p>
        </p:txBody>
      </p:sp>
      <p:sp>
        <p:nvSpPr>
          <p:cNvPr id="76808" name="Rectangle 7"/>
          <p:cNvSpPr>
            <a:spLocks noChangeArrowheads="1"/>
          </p:cNvSpPr>
          <p:nvPr/>
        </p:nvSpPr>
        <p:spPr bwMode="auto">
          <a:xfrm>
            <a:off x="4009702" y="8894921"/>
            <a:ext cx="3067374" cy="468154"/>
          </a:xfrm>
          <a:prstGeom prst="rect">
            <a:avLst/>
          </a:prstGeom>
          <a:noFill/>
          <a:ln w="12700">
            <a:noFill/>
            <a:miter lim="800000"/>
            <a:headEnd/>
            <a:tailEnd/>
          </a:ln>
        </p:spPr>
        <p:txBody>
          <a:bodyPr lIns="19532" tIns="0" rIns="19532" bIns="0" anchor="b"/>
          <a:lstStyle/>
          <a:p>
            <a:pPr algn="r" defTabSz="938213"/>
            <a:r>
              <a:rPr lang="en-US" sz="1000" i="1">
                <a:solidFill>
                  <a:prstClr val="black"/>
                </a:solidFill>
                <a:latin typeface="Times New Roman" pitchFamily="-107" charset="0"/>
              </a:rPr>
              <a:t>23</a:t>
            </a:r>
          </a:p>
        </p:txBody>
      </p:sp>
      <p:sp>
        <p:nvSpPr>
          <p:cNvPr id="76809" name="Rectangle 8"/>
          <p:cNvSpPr>
            <a:spLocks noChangeArrowheads="1"/>
          </p:cNvSpPr>
          <p:nvPr/>
        </p:nvSpPr>
        <p:spPr bwMode="auto">
          <a:xfrm>
            <a:off x="0" y="8894921"/>
            <a:ext cx="3067374" cy="468154"/>
          </a:xfrm>
          <a:prstGeom prst="rect">
            <a:avLst/>
          </a:prstGeom>
          <a:noFill/>
          <a:ln w="12700">
            <a:noFill/>
            <a:miter lim="800000"/>
            <a:headEnd/>
            <a:tailEnd/>
          </a:ln>
        </p:spPr>
        <p:txBody>
          <a:bodyPr wrap="none" anchor="ctr"/>
          <a:lstStyle/>
          <a:p>
            <a:endParaRPr lang="en-US">
              <a:solidFill>
                <a:prstClr val="black"/>
              </a:solidFill>
            </a:endParaRPr>
          </a:p>
        </p:txBody>
      </p:sp>
      <p:sp>
        <p:nvSpPr>
          <p:cNvPr id="76810" name="Rectangle 9"/>
          <p:cNvSpPr>
            <a:spLocks noChangeArrowheads="1"/>
          </p:cNvSpPr>
          <p:nvPr/>
        </p:nvSpPr>
        <p:spPr bwMode="auto">
          <a:xfrm>
            <a:off x="0" y="0"/>
            <a:ext cx="3067374" cy="468154"/>
          </a:xfrm>
          <a:prstGeom prst="rect">
            <a:avLst/>
          </a:prstGeom>
          <a:noFill/>
          <a:ln w="12700">
            <a:noFill/>
            <a:miter lim="800000"/>
            <a:headEnd/>
            <a:tailEnd/>
          </a:ln>
        </p:spPr>
        <p:txBody>
          <a:bodyPr wrap="none" anchor="ctr"/>
          <a:lstStyle/>
          <a:p>
            <a:endParaRPr lang="en-US">
              <a:solidFill>
                <a:prstClr val="black"/>
              </a:solidFill>
            </a:endParaRPr>
          </a:p>
        </p:txBody>
      </p:sp>
      <p:sp>
        <p:nvSpPr>
          <p:cNvPr id="76811" name="Rectangle 10"/>
          <p:cNvSpPr>
            <a:spLocks noGrp="1" noRot="1" noChangeAspect="1" noChangeArrowheads="1" noTextEdit="1"/>
          </p:cNvSpPr>
          <p:nvPr>
            <p:ph type="sldImg"/>
          </p:nvPr>
        </p:nvSpPr>
        <p:spPr>
          <a:xfrm>
            <a:off x="1206500" y="708025"/>
            <a:ext cx="4664075" cy="3498850"/>
          </a:xfrm>
          <a:ln w="12700" cap="flat">
            <a:solidFill>
              <a:schemeClr val="tx1"/>
            </a:solidFill>
          </a:ln>
        </p:spPr>
      </p:sp>
      <p:sp>
        <p:nvSpPr>
          <p:cNvPr id="76812" name="Rectangle 11"/>
          <p:cNvSpPr>
            <a:spLocks noGrp="1" noChangeArrowheads="1"/>
          </p:cNvSpPr>
          <p:nvPr>
            <p:ph type="body" idx="1"/>
          </p:nvPr>
        </p:nvSpPr>
        <p:spPr>
          <a:xfrm>
            <a:off x="943932" y="4447461"/>
            <a:ext cx="5189214" cy="4213384"/>
          </a:xfrm>
          <a:noFill/>
          <a:ln/>
        </p:spPr>
        <p:txBody>
          <a:bodyPr lIns="92777" tIns="45575" rIns="92777" bIns="45575"/>
          <a:lstStyle/>
          <a:p>
            <a:pPr eaLnBrk="1" hangingPunct="1"/>
            <a:r>
              <a:rPr lang="en-US" baseline="0" dirty="0">
                <a:latin typeface="Times New Roman" pitchFamily="-107" charset="0"/>
              </a:rPr>
              <a:t>The adjustment for depreciation will look like this. </a:t>
            </a:r>
            <a:r>
              <a:rPr lang="en-US" dirty="0">
                <a:latin typeface="Times New Roman" pitchFamily="-107" charset="0"/>
              </a:rPr>
              <a:t>We have posted the $300</a:t>
            </a:r>
            <a:r>
              <a:rPr lang="en-US" baseline="0" dirty="0">
                <a:latin typeface="Times New Roman" pitchFamily="-107" charset="0"/>
              </a:rPr>
              <a:t> debit to the Depreciation Expense account and credited a new account called Accumulated Depreciation, for $300.</a:t>
            </a:r>
            <a:r>
              <a:rPr lang="en-US" dirty="0">
                <a:latin typeface="Times New Roman" pitchFamily="-107" charset="0"/>
              </a:rPr>
              <a:t> The</a:t>
            </a:r>
            <a:r>
              <a:rPr lang="en-US" baseline="0" dirty="0">
                <a:latin typeface="Times New Roman" pitchFamily="-107" charset="0"/>
              </a:rPr>
              <a:t> balance in the Equipment account will remain unchanged by this adjustment. The Accumulated Depreciation account is a contra account and will appear linked to the Equipment account on the Balance sheet. The D</a:t>
            </a:r>
            <a:r>
              <a:rPr lang="en-US" dirty="0">
                <a:latin typeface="Times New Roman" pitchFamily="-107" charset="0"/>
              </a:rPr>
              <a:t>epreciation Expense account will appear on our income statement for the year ended December 31, 2017. </a:t>
            </a:r>
          </a:p>
        </p:txBody>
      </p:sp>
    </p:spTree>
    <p:extLst>
      <p:ext uri="{BB962C8B-B14F-4D97-AF65-F5344CB8AC3E}">
        <p14:creationId xmlns:p14="http://schemas.microsoft.com/office/powerpoint/2010/main" val="42448679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xfrm>
            <a:off x="4008100" y="8893340"/>
            <a:ext cx="3067374" cy="468154"/>
          </a:xfrm>
          <a:prstGeom prst="rect">
            <a:avLst/>
          </a:prstGeom>
          <a:noFill/>
        </p:spPr>
        <p:txBody>
          <a:bodyPr/>
          <a:lstStyle/>
          <a:p>
            <a:fld id="{E206EA8B-11E5-46C8-A47D-35BA21824B56}" type="slidenum">
              <a:rPr lang="en-US">
                <a:solidFill>
                  <a:prstClr val="black"/>
                </a:solidFill>
              </a:rPr>
              <a:pPr/>
              <a:t>29</a:t>
            </a:fld>
            <a:endParaRPr lang="en-US">
              <a:solidFill>
                <a:prstClr val="black"/>
              </a:solidFill>
            </a:endParaRPr>
          </a:p>
        </p:txBody>
      </p:sp>
      <p:sp>
        <p:nvSpPr>
          <p:cNvPr id="77827" name="Rectangle 2"/>
          <p:cNvSpPr>
            <a:spLocks noChangeArrowheads="1"/>
          </p:cNvSpPr>
          <p:nvPr/>
        </p:nvSpPr>
        <p:spPr bwMode="auto">
          <a:xfrm>
            <a:off x="4009702" y="0"/>
            <a:ext cx="3067374" cy="468154"/>
          </a:xfrm>
          <a:prstGeom prst="rect">
            <a:avLst/>
          </a:prstGeom>
          <a:noFill/>
          <a:ln w="12700">
            <a:noFill/>
            <a:miter lim="800000"/>
            <a:headEnd/>
            <a:tailEnd/>
          </a:ln>
        </p:spPr>
        <p:txBody>
          <a:bodyPr wrap="none" anchor="ctr"/>
          <a:lstStyle/>
          <a:p>
            <a:endParaRPr lang="en-US">
              <a:solidFill>
                <a:prstClr val="black"/>
              </a:solidFill>
            </a:endParaRPr>
          </a:p>
        </p:txBody>
      </p:sp>
      <p:sp>
        <p:nvSpPr>
          <p:cNvPr id="77828" name="Rectangle 3"/>
          <p:cNvSpPr>
            <a:spLocks noChangeArrowheads="1"/>
          </p:cNvSpPr>
          <p:nvPr/>
        </p:nvSpPr>
        <p:spPr bwMode="auto">
          <a:xfrm>
            <a:off x="4009702" y="8894921"/>
            <a:ext cx="3067374" cy="468154"/>
          </a:xfrm>
          <a:prstGeom prst="rect">
            <a:avLst/>
          </a:prstGeom>
          <a:noFill/>
          <a:ln w="12700">
            <a:noFill/>
            <a:miter lim="800000"/>
            <a:headEnd/>
            <a:tailEnd/>
          </a:ln>
        </p:spPr>
        <p:txBody>
          <a:bodyPr lIns="19532" tIns="0" rIns="19532" bIns="0" anchor="b"/>
          <a:lstStyle/>
          <a:p>
            <a:pPr algn="r" defTabSz="938213"/>
            <a:r>
              <a:rPr lang="en-US" sz="1000" i="1">
                <a:solidFill>
                  <a:prstClr val="black"/>
                </a:solidFill>
                <a:latin typeface="Times New Roman" pitchFamily="-107" charset="0"/>
              </a:rPr>
              <a:t>22</a:t>
            </a:r>
          </a:p>
        </p:txBody>
      </p:sp>
      <p:sp>
        <p:nvSpPr>
          <p:cNvPr id="77829" name="Rectangle 4"/>
          <p:cNvSpPr>
            <a:spLocks noChangeArrowheads="1"/>
          </p:cNvSpPr>
          <p:nvPr/>
        </p:nvSpPr>
        <p:spPr bwMode="auto">
          <a:xfrm>
            <a:off x="0" y="8894921"/>
            <a:ext cx="3067374" cy="468154"/>
          </a:xfrm>
          <a:prstGeom prst="rect">
            <a:avLst/>
          </a:prstGeom>
          <a:noFill/>
          <a:ln w="12700">
            <a:noFill/>
            <a:miter lim="800000"/>
            <a:headEnd/>
            <a:tailEnd/>
          </a:ln>
        </p:spPr>
        <p:txBody>
          <a:bodyPr wrap="none" anchor="ctr"/>
          <a:lstStyle/>
          <a:p>
            <a:endParaRPr lang="en-US">
              <a:solidFill>
                <a:prstClr val="black"/>
              </a:solidFill>
            </a:endParaRPr>
          </a:p>
        </p:txBody>
      </p:sp>
      <p:sp>
        <p:nvSpPr>
          <p:cNvPr id="77830" name="Rectangle 5"/>
          <p:cNvSpPr>
            <a:spLocks noChangeArrowheads="1"/>
          </p:cNvSpPr>
          <p:nvPr/>
        </p:nvSpPr>
        <p:spPr bwMode="auto">
          <a:xfrm>
            <a:off x="0" y="0"/>
            <a:ext cx="3067374" cy="468154"/>
          </a:xfrm>
          <a:prstGeom prst="rect">
            <a:avLst/>
          </a:prstGeom>
          <a:noFill/>
          <a:ln w="12700">
            <a:noFill/>
            <a:miter lim="800000"/>
            <a:headEnd/>
            <a:tailEnd/>
          </a:ln>
        </p:spPr>
        <p:txBody>
          <a:bodyPr wrap="none" anchor="ctr"/>
          <a:lstStyle/>
          <a:p>
            <a:endParaRPr lang="en-US">
              <a:solidFill>
                <a:prstClr val="black"/>
              </a:solidFill>
            </a:endParaRPr>
          </a:p>
        </p:txBody>
      </p:sp>
      <p:sp>
        <p:nvSpPr>
          <p:cNvPr id="77831" name="Rectangle 6"/>
          <p:cNvSpPr>
            <a:spLocks noChangeArrowheads="1"/>
          </p:cNvSpPr>
          <p:nvPr/>
        </p:nvSpPr>
        <p:spPr bwMode="auto">
          <a:xfrm>
            <a:off x="4009702" y="0"/>
            <a:ext cx="3067374" cy="468154"/>
          </a:xfrm>
          <a:prstGeom prst="rect">
            <a:avLst/>
          </a:prstGeom>
          <a:noFill/>
          <a:ln w="12700">
            <a:noFill/>
            <a:miter lim="800000"/>
            <a:headEnd/>
            <a:tailEnd/>
          </a:ln>
        </p:spPr>
        <p:txBody>
          <a:bodyPr wrap="none" anchor="ctr"/>
          <a:lstStyle/>
          <a:p>
            <a:endParaRPr lang="en-US">
              <a:solidFill>
                <a:prstClr val="black"/>
              </a:solidFill>
            </a:endParaRPr>
          </a:p>
        </p:txBody>
      </p:sp>
      <p:sp>
        <p:nvSpPr>
          <p:cNvPr id="77832" name="Rectangle 7"/>
          <p:cNvSpPr>
            <a:spLocks noChangeArrowheads="1"/>
          </p:cNvSpPr>
          <p:nvPr/>
        </p:nvSpPr>
        <p:spPr bwMode="auto">
          <a:xfrm>
            <a:off x="4009702" y="8894921"/>
            <a:ext cx="3067374" cy="468154"/>
          </a:xfrm>
          <a:prstGeom prst="rect">
            <a:avLst/>
          </a:prstGeom>
          <a:noFill/>
          <a:ln w="12700">
            <a:noFill/>
            <a:miter lim="800000"/>
            <a:headEnd/>
            <a:tailEnd/>
          </a:ln>
        </p:spPr>
        <p:txBody>
          <a:bodyPr lIns="19532" tIns="0" rIns="19532" bIns="0" anchor="b"/>
          <a:lstStyle/>
          <a:p>
            <a:pPr algn="r" defTabSz="938213"/>
            <a:r>
              <a:rPr lang="en-US" sz="1000" i="1">
                <a:solidFill>
                  <a:prstClr val="black"/>
                </a:solidFill>
                <a:latin typeface="Times New Roman" pitchFamily="-107" charset="0"/>
              </a:rPr>
              <a:t>22</a:t>
            </a:r>
          </a:p>
        </p:txBody>
      </p:sp>
      <p:sp>
        <p:nvSpPr>
          <p:cNvPr id="77833" name="Rectangle 8"/>
          <p:cNvSpPr>
            <a:spLocks noChangeArrowheads="1"/>
          </p:cNvSpPr>
          <p:nvPr/>
        </p:nvSpPr>
        <p:spPr bwMode="auto">
          <a:xfrm>
            <a:off x="0" y="8894921"/>
            <a:ext cx="3067374" cy="468154"/>
          </a:xfrm>
          <a:prstGeom prst="rect">
            <a:avLst/>
          </a:prstGeom>
          <a:noFill/>
          <a:ln w="12700">
            <a:noFill/>
            <a:miter lim="800000"/>
            <a:headEnd/>
            <a:tailEnd/>
          </a:ln>
        </p:spPr>
        <p:txBody>
          <a:bodyPr wrap="none" anchor="ctr"/>
          <a:lstStyle/>
          <a:p>
            <a:endParaRPr lang="en-US">
              <a:solidFill>
                <a:prstClr val="black"/>
              </a:solidFill>
            </a:endParaRPr>
          </a:p>
        </p:txBody>
      </p:sp>
      <p:sp>
        <p:nvSpPr>
          <p:cNvPr id="77834" name="Rectangle 9"/>
          <p:cNvSpPr>
            <a:spLocks noChangeArrowheads="1"/>
          </p:cNvSpPr>
          <p:nvPr/>
        </p:nvSpPr>
        <p:spPr bwMode="auto">
          <a:xfrm>
            <a:off x="0" y="0"/>
            <a:ext cx="3067374" cy="468154"/>
          </a:xfrm>
          <a:prstGeom prst="rect">
            <a:avLst/>
          </a:prstGeom>
          <a:noFill/>
          <a:ln w="12700">
            <a:noFill/>
            <a:miter lim="800000"/>
            <a:headEnd/>
            <a:tailEnd/>
          </a:ln>
        </p:spPr>
        <p:txBody>
          <a:bodyPr wrap="none" anchor="ctr"/>
          <a:lstStyle/>
          <a:p>
            <a:endParaRPr lang="en-US">
              <a:solidFill>
                <a:prstClr val="black"/>
              </a:solidFill>
            </a:endParaRPr>
          </a:p>
        </p:txBody>
      </p:sp>
      <p:sp>
        <p:nvSpPr>
          <p:cNvPr id="77835" name="Rectangle 10"/>
          <p:cNvSpPr>
            <a:spLocks noGrp="1" noRot="1" noChangeAspect="1" noChangeArrowheads="1" noTextEdit="1"/>
          </p:cNvSpPr>
          <p:nvPr>
            <p:ph type="sldImg"/>
          </p:nvPr>
        </p:nvSpPr>
        <p:spPr>
          <a:xfrm>
            <a:off x="1206500" y="708025"/>
            <a:ext cx="4664075" cy="3498850"/>
          </a:xfrm>
          <a:ln w="12700" cap="flat">
            <a:solidFill>
              <a:schemeClr val="tx1"/>
            </a:solidFill>
          </a:ln>
        </p:spPr>
      </p:sp>
      <p:sp>
        <p:nvSpPr>
          <p:cNvPr id="77836" name="Rectangle 11"/>
          <p:cNvSpPr>
            <a:spLocks noGrp="1" noChangeArrowheads="1"/>
          </p:cNvSpPr>
          <p:nvPr>
            <p:ph type="body" idx="1"/>
          </p:nvPr>
        </p:nvSpPr>
        <p:spPr>
          <a:xfrm>
            <a:off x="943932" y="4447461"/>
            <a:ext cx="5189214" cy="4213384"/>
          </a:xfrm>
          <a:noFill/>
          <a:ln/>
        </p:spPr>
        <p:txBody>
          <a:bodyPr lIns="92777" tIns="45575" rIns="92777" bIns="45575"/>
          <a:lstStyle/>
          <a:p>
            <a:pPr eaLnBrk="1" hangingPunct="1"/>
            <a:r>
              <a:rPr lang="en-US" dirty="0">
                <a:latin typeface="Times New Roman" pitchFamily="-107" charset="0"/>
              </a:rPr>
              <a:t>On December 31, 2017, we will debit, or increase, depreciation expense for three hundred dollars and credit a new account called accumulated depreciation – (dash) -- equipment.</a:t>
            </a:r>
          </a:p>
          <a:p>
            <a:pPr eaLnBrk="1" hangingPunct="1"/>
            <a:endParaRPr lang="en-US" dirty="0">
              <a:latin typeface="Times New Roman" pitchFamily="-107" charset="0"/>
            </a:endParaRPr>
          </a:p>
          <a:p>
            <a:pPr eaLnBrk="1" hangingPunct="1"/>
            <a:r>
              <a:rPr lang="en-US" dirty="0">
                <a:latin typeface="Times New Roman" pitchFamily="-107" charset="0"/>
              </a:rPr>
              <a:t>Accumulated depreciation is a </a:t>
            </a:r>
            <a:r>
              <a:rPr lang="en-US" b="1" dirty="0">
                <a:latin typeface="Times New Roman" pitchFamily="-107" charset="0"/>
              </a:rPr>
              <a:t>contra asset</a:t>
            </a:r>
            <a:r>
              <a:rPr lang="en-US" dirty="0">
                <a:latin typeface="Times New Roman" pitchFamily="-107" charset="0"/>
              </a:rPr>
              <a:t> account. This is the first time we have seen a contra-account, but it will not be the last. A contra- account means that the amount in the account reduces the related asset account. In our case, accumulated depreciation will reduce the asset account, equipment. Because this is a new type of account, let’s look at the treatment of the contra and related asset account on</a:t>
            </a:r>
            <a:r>
              <a:rPr lang="en-US" baseline="0" dirty="0">
                <a:latin typeface="Times New Roman" pitchFamily="-107" charset="0"/>
              </a:rPr>
              <a:t> the balance sheet</a:t>
            </a:r>
            <a:r>
              <a:rPr lang="en-US" dirty="0">
                <a:latin typeface="Times New Roman" pitchFamily="-107" charset="0"/>
              </a:rPr>
              <a:t>.</a:t>
            </a:r>
          </a:p>
        </p:txBody>
      </p:sp>
    </p:spTree>
    <p:extLst>
      <p:ext uri="{BB962C8B-B14F-4D97-AF65-F5344CB8AC3E}">
        <p14:creationId xmlns:p14="http://schemas.microsoft.com/office/powerpoint/2010/main" val="2592281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9" name="Notes Placeholder 2"/>
          <p:cNvSpPr>
            <a:spLocks noGrp="1"/>
          </p:cNvSpPr>
          <p:nvPr>
            <p:ph type="body" idx="1"/>
          </p:nvPr>
        </p:nvSpPr>
        <p:spPr bwMode="auto">
          <a:noFill/>
        </p:spPr>
        <p:txBody>
          <a:bodyPr/>
          <a:lstStyle/>
          <a:p>
            <a:r>
              <a:rPr lang="en-US" altLang="en-US" dirty="0"/>
              <a:t/>
            </a:r>
            <a:br>
              <a:rPr lang="en-US" altLang="en-US" dirty="0"/>
            </a:br>
            <a:endParaRPr lang="en-US" altLang="en-US" dirty="0"/>
          </a:p>
        </p:txBody>
      </p:sp>
    </p:spTree>
    <p:extLst>
      <p:ext uri="{BB962C8B-B14F-4D97-AF65-F5344CB8AC3E}">
        <p14:creationId xmlns:p14="http://schemas.microsoft.com/office/powerpoint/2010/main" val="1153430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xfrm>
            <a:off x="4008100" y="8893340"/>
            <a:ext cx="3067374" cy="468154"/>
          </a:xfrm>
          <a:prstGeom prst="rect">
            <a:avLst/>
          </a:prstGeom>
          <a:noFill/>
        </p:spPr>
        <p:txBody>
          <a:bodyPr/>
          <a:lstStyle/>
          <a:p>
            <a:fld id="{7D280BDB-A016-4854-8F7F-3239D3AD4793}" type="slidenum">
              <a:rPr lang="en-US">
                <a:solidFill>
                  <a:prstClr val="black"/>
                </a:solidFill>
              </a:rPr>
              <a:pPr/>
              <a:t>30</a:t>
            </a:fld>
            <a:endParaRPr lang="en-US">
              <a:solidFill>
                <a:prstClr val="black"/>
              </a:solidFill>
            </a:endParaRPr>
          </a:p>
        </p:txBody>
      </p:sp>
      <p:sp>
        <p:nvSpPr>
          <p:cNvPr id="78851" name="Rectangle 2"/>
          <p:cNvSpPr>
            <a:spLocks noChangeArrowheads="1"/>
          </p:cNvSpPr>
          <p:nvPr/>
        </p:nvSpPr>
        <p:spPr bwMode="auto">
          <a:xfrm>
            <a:off x="4009702" y="0"/>
            <a:ext cx="3067374" cy="468154"/>
          </a:xfrm>
          <a:prstGeom prst="rect">
            <a:avLst/>
          </a:prstGeom>
          <a:noFill/>
          <a:ln w="12700">
            <a:noFill/>
            <a:miter lim="800000"/>
            <a:headEnd/>
            <a:tailEnd/>
          </a:ln>
        </p:spPr>
        <p:txBody>
          <a:bodyPr wrap="none" anchor="ctr"/>
          <a:lstStyle/>
          <a:p>
            <a:endParaRPr lang="en-US">
              <a:solidFill>
                <a:prstClr val="black"/>
              </a:solidFill>
            </a:endParaRPr>
          </a:p>
        </p:txBody>
      </p:sp>
      <p:sp>
        <p:nvSpPr>
          <p:cNvPr id="78852" name="Rectangle 3"/>
          <p:cNvSpPr>
            <a:spLocks noChangeArrowheads="1"/>
          </p:cNvSpPr>
          <p:nvPr/>
        </p:nvSpPr>
        <p:spPr bwMode="auto">
          <a:xfrm>
            <a:off x="4009702" y="8894921"/>
            <a:ext cx="3067374" cy="468154"/>
          </a:xfrm>
          <a:prstGeom prst="rect">
            <a:avLst/>
          </a:prstGeom>
          <a:noFill/>
          <a:ln w="12700">
            <a:noFill/>
            <a:miter lim="800000"/>
            <a:headEnd/>
            <a:tailEnd/>
          </a:ln>
        </p:spPr>
        <p:txBody>
          <a:bodyPr lIns="19532" tIns="0" rIns="19532" bIns="0" anchor="b"/>
          <a:lstStyle/>
          <a:p>
            <a:pPr algn="r" defTabSz="938213"/>
            <a:r>
              <a:rPr lang="en-US" sz="1000" i="1">
                <a:solidFill>
                  <a:prstClr val="black"/>
                </a:solidFill>
                <a:latin typeface="Times New Roman" pitchFamily="-107" charset="0"/>
              </a:rPr>
              <a:t>24</a:t>
            </a:r>
          </a:p>
        </p:txBody>
      </p:sp>
      <p:sp>
        <p:nvSpPr>
          <p:cNvPr id="78853" name="Rectangle 4"/>
          <p:cNvSpPr>
            <a:spLocks noChangeArrowheads="1"/>
          </p:cNvSpPr>
          <p:nvPr/>
        </p:nvSpPr>
        <p:spPr bwMode="auto">
          <a:xfrm>
            <a:off x="0" y="8894921"/>
            <a:ext cx="3067374" cy="468154"/>
          </a:xfrm>
          <a:prstGeom prst="rect">
            <a:avLst/>
          </a:prstGeom>
          <a:noFill/>
          <a:ln w="12700">
            <a:noFill/>
            <a:miter lim="800000"/>
            <a:headEnd/>
            <a:tailEnd/>
          </a:ln>
        </p:spPr>
        <p:txBody>
          <a:bodyPr wrap="none" anchor="ctr"/>
          <a:lstStyle/>
          <a:p>
            <a:endParaRPr lang="en-US">
              <a:solidFill>
                <a:prstClr val="black"/>
              </a:solidFill>
            </a:endParaRPr>
          </a:p>
        </p:txBody>
      </p:sp>
      <p:sp>
        <p:nvSpPr>
          <p:cNvPr id="78854" name="Rectangle 5"/>
          <p:cNvSpPr>
            <a:spLocks noChangeArrowheads="1"/>
          </p:cNvSpPr>
          <p:nvPr/>
        </p:nvSpPr>
        <p:spPr bwMode="auto">
          <a:xfrm>
            <a:off x="0" y="0"/>
            <a:ext cx="3067374" cy="468154"/>
          </a:xfrm>
          <a:prstGeom prst="rect">
            <a:avLst/>
          </a:prstGeom>
          <a:noFill/>
          <a:ln w="12700">
            <a:noFill/>
            <a:miter lim="800000"/>
            <a:headEnd/>
            <a:tailEnd/>
          </a:ln>
        </p:spPr>
        <p:txBody>
          <a:bodyPr wrap="none" anchor="ctr"/>
          <a:lstStyle/>
          <a:p>
            <a:endParaRPr lang="en-US">
              <a:solidFill>
                <a:prstClr val="black"/>
              </a:solidFill>
            </a:endParaRPr>
          </a:p>
        </p:txBody>
      </p:sp>
      <p:sp>
        <p:nvSpPr>
          <p:cNvPr id="78855" name="Rectangle 6"/>
          <p:cNvSpPr>
            <a:spLocks noChangeArrowheads="1"/>
          </p:cNvSpPr>
          <p:nvPr/>
        </p:nvSpPr>
        <p:spPr bwMode="auto">
          <a:xfrm>
            <a:off x="4009702" y="0"/>
            <a:ext cx="3067374" cy="468154"/>
          </a:xfrm>
          <a:prstGeom prst="rect">
            <a:avLst/>
          </a:prstGeom>
          <a:noFill/>
          <a:ln w="12700">
            <a:noFill/>
            <a:miter lim="800000"/>
            <a:headEnd/>
            <a:tailEnd/>
          </a:ln>
        </p:spPr>
        <p:txBody>
          <a:bodyPr wrap="none" anchor="ctr"/>
          <a:lstStyle/>
          <a:p>
            <a:endParaRPr lang="en-US">
              <a:solidFill>
                <a:prstClr val="black"/>
              </a:solidFill>
            </a:endParaRPr>
          </a:p>
        </p:txBody>
      </p:sp>
      <p:sp>
        <p:nvSpPr>
          <p:cNvPr id="78856" name="Rectangle 7"/>
          <p:cNvSpPr>
            <a:spLocks noChangeArrowheads="1"/>
          </p:cNvSpPr>
          <p:nvPr/>
        </p:nvSpPr>
        <p:spPr bwMode="auto">
          <a:xfrm>
            <a:off x="4009702" y="8894921"/>
            <a:ext cx="3067374" cy="468154"/>
          </a:xfrm>
          <a:prstGeom prst="rect">
            <a:avLst/>
          </a:prstGeom>
          <a:noFill/>
          <a:ln w="12700">
            <a:noFill/>
            <a:miter lim="800000"/>
            <a:headEnd/>
            <a:tailEnd/>
          </a:ln>
        </p:spPr>
        <p:txBody>
          <a:bodyPr lIns="19532" tIns="0" rIns="19532" bIns="0" anchor="b"/>
          <a:lstStyle/>
          <a:p>
            <a:pPr algn="r" defTabSz="938213"/>
            <a:r>
              <a:rPr lang="en-US" sz="1000" i="1">
                <a:solidFill>
                  <a:prstClr val="black"/>
                </a:solidFill>
                <a:latin typeface="Times New Roman" pitchFamily="-107" charset="0"/>
              </a:rPr>
              <a:t>24</a:t>
            </a:r>
          </a:p>
        </p:txBody>
      </p:sp>
      <p:sp>
        <p:nvSpPr>
          <p:cNvPr id="78857" name="Rectangle 8"/>
          <p:cNvSpPr>
            <a:spLocks noChangeArrowheads="1"/>
          </p:cNvSpPr>
          <p:nvPr/>
        </p:nvSpPr>
        <p:spPr bwMode="auto">
          <a:xfrm>
            <a:off x="0" y="8894921"/>
            <a:ext cx="3067374" cy="468154"/>
          </a:xfrm>
          <a:prstGeom prst="rect">
            <a:avLst/>
          </a:prstGeom>
          <a:noFill/>
          <a:ln w="12700">
            <a:noFill/>
            <a:miter lim="800000"/>
            <a:headEnd/>
            <a:tailEnd/>
          </a:ln>
        </p:spPr>
        <p:txBody>
          <a:bodyPr wrap="none" anchor="ctr"/>
          <a:lstStyle/>
          <a:p>
            <a:endParaRPr lang="en-US">
              <a:solidFill>
                <a:prstClr val="black"/>
              </a:solidFill>
            </a:endParaRPr>
          </a:p>
        </p:txBody>
      </p:sp>
      <p:sp>
        <p:nvSpPr>
          <p:cNvPr id="78858" name="Rectangle 9"/>
          <p:cNvSpPr>
            <a:spLocks noChangeArrowheads="1"/>
          </p:cNvSpPr>
          <p:nvPr/>
        </p:nvSpPr>
        <p:spPr bwMode="auto">
          <a:xfrm>
            <a:off x="0" y="0"/>
            <a:ext cx="3067374" cy="468154"/>
          </a:xfrm>
          <a:prstGeom prst="rect">
            <a:avLst/>
          </a:prstGeom>
          <a:noFill/>
          <a:ln w="12700">
            <a:noFill/>
            <a:miter lim="800000"/>
            <a:headEnd/>
            <a:tailEnd/>
          </a:ln>
        </p:spPr>
        <p:txBody>
          <a:bodyPr wrap="none" anchor="ctr"/>
          <a:lstStyle/>
          <a:p>
            <a:endParaRPr lang="en-US">
              <a:solidFill>
                <a:prstClr val="black"/>
              </a:solidFill>
            </a:endParaRPr>
          </a:p>
        </p:txBody>
      </p:sp>
      <p:sp>
        <p:nvSpPr>
          <p:cNvPr id="78859" name="Rectangle 10"/>
          <p:cNvSpPr>
            <a:spLocks noGrp="1" noRot="1" noChangeAspect="1" noChangeArrowheads="1" noTextEdit="1"/>
          </p:cNvSpPr>
          <p:nvPr>
            <p:ph type="sldImg"/>
          </p:nvPr>
        </p:nvSpPr>
        <p:spPr>
          <a:xfrm>
            <a:off x="1206500" y="708025"/>
            <a:ext cx="4664075" cy="3498850"/>
          </a:xfrm>
          <a:ln w="12700" cap="flat">
            <a:solidFill>
              <a:schemeClr val="tx1"/>
            </a:solidFill>
          </a:ln>
        </p:spPr>
      </p:sp>
      <p:sp>
        <p:nvSpPr>
          <p:cNvPr id="78860" name="Rectangle 11"/>
          <p:cNvSpPr>
            <a:spLocks noGrp="1" noChangeArrowheads="1"/>
          </p:cNvSpPr>
          <p:nvPr>
            <p:ph type="body" idx="1"/>
          </p:nvPr>
        </p:nvSpPr>
        <p:spPr>
          <a:xfrm>
            <a:off x="943932" y="4447461"/>
            <a:ext cx="5189214" cy="4213384"/>
          </a:xfrm>
          <a:noFill/>
          <a:ln/>
        </p:spPr>
        <p:txBody>
          <a:bodyPr lIns="92777" tIns="45575" rIns="92777" bIns="45575"/>
          <a:lstStyle/>
          <a:p>
            <a:pPr eaLnBrk="1" hangingPunct="1"/>
            <a:r>
              <a:rPr lang="en-US" dirty="0">
                <a:latin typeface="Times New Roman" pitchFamily="-107" charset="0"/>
              </a:rPr>
              <a:t>The contra-account, accumulated depreciation, will be shown as a reduction in the cost of the asset, equipment. </a:t>
            </a:r>
          </a:p>
          <a:p>
            <a:pPr eaLnBrk="1" hangingPunct="1"/>
            <a:r>
              <a:rPr lang="en-US" dirty="0">
                <a:latin typeface="Times New Roman" pitchFamily="-107" charset="0"/>
              </a:rPr>
              <a:t>Cost of a plant asset less accumulated depreciation is known as </a:t>
            </a:r>
            <a:r>
              <a:rPr lang="en-US" i="1" dirty="0">
                <a:latin typeface="Times New Roman" pitchFamily="-107" charset="0"/>
              </a:rPr>
              <a:t>book value</a:t>
            </a:r>
            <a:r>
              <a:rPr lang="en-US" dirty="0">
                <a:latin typeface="Times New Roman" pitchFamily="-107" charset="0"/>
              </a:rPr>
              <a:t>. So the asset, equipment, will be shown on the balance sheet at its net amount, or book value. In the partial</a:t>
            </a:r>
            <a:r>
              <a:rPr lang="en-US" baseline="0" dirty="0">
                <a:latin typeface="Times New Roman" pitchFamily="-107" charset="0"/>
              </a:rPr>
              <a:t> balance sheet shown on this slide, three months of depreciation have been taken on the equipment for a total of 3 x $300 or $900 dollars. The equipment account is being reported at $25,100 which is the cost that has not yet been depreciated.</a:t>
            </a:r>
            <a:endParaRPr lang="en-US" dirty="0">
              <a:latin typeface="Times New Roman" pitchFamily="-107" charset="0"/>
            </a:endParaRPr>
          </a:p>
          <a:p>
            <a:pPr eaLnBrk="1" hangingPunct="1"/>
            <a:r>
              <a:rPr lang="en-US" dirty="0">
                <a:latin typeface="Times New Roman" pitchFamily="-107" charset="0"/>
              </a:rPr>
              <a:t>Because the contra account appears on the balance sheet it will not be closed at the end of the period. It will be carried forward to 2018 and used to accumulate the depreciation related to the equipment.</a:t>
            </a:r>
          </a:p>
          <a:p>
            <a:pPr eaLnBrk="1" hangingPunct="1"/>
            <a:endParaRPr lang="en-US" dirty="0">
              <a:latin typeface="Times New Roman" pitchFamily="-107"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b="1" dirty="0"/>
              <a:t>Review what you have learned in the following NEED-TO-KNOW Slides.</a:t>
            </a:r>
          </a:p>
          <a:p>
            <a:pPr eaLnBrk="1" hangingPunct="1"/>
            <a:endParaRPr lang="en-US" dirty="0">
              <a:latin typeface="Times New Roman" pitchFamily="-107" charset="0"/>
            </a:endParaRPr>
          </a:p>
          <a:p>
            <a:pPr eaLnBrk="1" hangingPunct="1"/>
            <a:endParaRPr lang="en-US" dirty="0">
              <a:latin typeface="Times New Roman" pitchFamily="-107" charset="0"/>
            </a:endParaRPr>
          </a:p>
          <a:p>
            <a:pPr eaLnBrk="1" hangingPunct="1"/>
            <a:endParaRPr lang="en-US" dirty="0">
              <a:latin typeface="Times New Roman" pitchFamily="-107" charset="0"/>
            </a:endParaRPr>
          </a:p>
        </p:txBody>
      </p:sp>
    </p:spTree>
    <p:extLst>
      <p:ext uri="{BB962C8B-B14F-4D97-AF65-F5344CB8AC3E}">
        <p14:creationId xmlns:p14="http://schemas.microsoft.com/office/powerpoint/2010/main" val="20068877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For each separate case below, follow the three-step process for adjusting the prepaid asset account. Step 1: Determine what the current account balance equals. Step 2: Determine what the current account balance should equal. Step 3: Record an adjusting entry to get from step 1 to step 2. Assume no other adjusting entries are made during the year.</a:t>
            </a:r>
          </a:p>
          <a:p>
            <a:r>
              <a:rPr lang="en-US" altLang="en-US"/>
              <a:t> </a:t>
            </a:r>
          </a:p>
          <a:p>
            <a:endParaRPr lang="en-US" altLang="en-US">
              <a:ea typeface="Calibri" pitchFamily="-107" charset="0"/>
              <a:cs typeface="Times New Roman" pitchFamily="-107" charset="0"/>
            </a:endParaRPr>
          </a:p>
        </p:txBody>
      </p:sp>
    </p:spTree>
    <p:extLst>
      <p:ext uri="{BB962C8B-B14F-4D97-AF65-F5344CB8AC3E}">
        <p14:creationId xmlns:p14="http://schemas.microsoft.com/office/powerpoint/2010/main" val="32429421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Prepaid Insurance. The Prepaid Insurance account has a $5,000 debit balance to start the year. A review of insurance policies and payments shows that $1,000 of unexpired insurance remains at year-end.</a:t>
            </a:r>
          </a:p>
          <a:p>
            <a:r>
              <a:rPr lang="en-US" altLang="en-US" dirty="0"/>
              <a:t> </a:t>
            </a:r>
          </a:p>
          <a:p>
            <a:r>
              <a:rPr lang="en-US" altLang="en-US" dirty="0"/>
              <a:t>Step 1: Determine what the current account balance equals. The current account balance is equal to the $5,000 from the start of the year. </a:t>
            </a:r>
          </a:p>
          <a:p>
            <a:r>
              <a:rPr lang="en-US" altLang="en-US" dirty="0"/>
              <a:t>Step 2: Determine what the current account balance should equal. The balance sheet should report the $1,000 of unexpired insurance that remains at year-end.</a:t>
            </a:r>
          </a:p>
          <a:p>
            <a:r>
              <a:rPr lang="en-US" altLang="en-US" dirty="0"/>
              <a:t>Step 3: Record an adjusting entry to get from step 1 to step 2.  We need to reduce the balance in Prepaid insurance by $4,000. Every adjusting entry affects one income statement account, a revenue or an expense, and one balance sheet account, an asset or a liability.  In this case, we're reducing the asset, Prepaid insurance. We credit the balance sheet account, Prepaid insurance, for $4,000. Since we're crediting a balance sheet account, we need to debit an income statement account, Insurance expense, $4,000.</a:t>
            </a:r>
          </a:p>
        </p:txBody>
      </p:sp>
    </p:spTree>
    <p:extLst>
      <p:ext uri="{BB962C8B-B14F-4D97-AF65-F5344CB8AC3E}">
        <p14:creationId xmlns:p14="http://schemas.microsoft.com/office/powerpoint/2010/main" val="750073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Prepaid Rent. On October 1 of the current year, the company prepaid $12,000 for one year of rent for facilities being occupied from that day forward. The company debited Prepaid Rent and credited Cash for $12,000. December 31 year-end statements must be prepared.</a:t>
            </a:r>
          </a:p>
          <a:p>
            <a:r>
              <a:rPr lang="en-US" altLang="en-US" dirty="0"/>
              <a:t> </a:t>
            </a:r>
          </a:p>
          <a:p>
            <a:r>
              <a:rPr lang="en-US" altLang="en-US" dirty="0"/>
              <a:t>Step 1:  Determine what the current account balance equals. The current account balance equals the $12,000 paid on October 1. </a:t>
            </a:r>
          </a:p>
          <a:p>
            <a:r>
              <a:rPr lang="en-US" altLang="en-US" dirty="0"/>
              <a:t>Step</a:t>
            </a:r>
            <a:r>
              <a:rPr lang="en-US" altLang="en-US" baseline="0" dirty="0"/>
              <a:t> 2:  </a:t>
            </a:r>
            <a:r>
              <a:rPr lang="en-US" altLang="en-US" dirty="0"/>
              <a:t>Determine what the current account balance should equal. $12,000 for one year equals $1,000 per month. Three months have elapsed between the payment date, October 1, and the financial statement date, December 31. Nine months of rent remain, and three months of rent have been used. The balance sheet should report the $9,000 that is unused as of December 31. </a:t>
            </a:r>
          </a:p>
          <a:p>
            <a:r>
              <a:rPr lang="en-US" altLang="en-US" dirty="0"/>
              <a:t>Step 3: Record an adjusting entry to get from step 1 to step 2. The adjusting entry reduces the balance in the balance sheet account, Prepaid Rent. We credit Prepaid Rent for $3,000, and debit the income statement account, Rent expense.</a:t>
            </a:r>
          </a:p>
          <a:p>
            <a:endParaRPr lang="en-US" altLang="en-US" dirty="0"/>
          </a:p>
          <a:p>
            <a:endParaRPr lang="en-US" altLang="en-US" dirty="0"/>
          </a:p>
          <a:p>
            <a:endParaRPr lang="en-US" altLang="en-US" dirty="0"/>
          </a:p>
        </p:txBody>
      </p:sp>
    </p:spTree>
    <p:extLst>
      <p:ext uri="{BB962C8B-B14F-4D97-AF65-F5344CB8AC3E}">
        <p14:creationId xmlns:p14="http://schemas.microsoft.com/office/powerpoint/2010/main" val="38525619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Step 1:  Determine what the current account balance equals. The Supplies account has a $1,000 debit balance to start the year. Supplies of $2,000 were purchased during the current year and debited to the Supplies account. </a:t>
            </a:r>
          </a:p>
          <a:p>
            <a:r>
              <a:rPr lang="en-US" altLang="en-US" dirty="0"/>
              <a:t>Step</a:t>
            </a:r>
            <a:r>
              <a:rPr lang="en-US" altLang="en-US" baseline="0" dirty="0"/>
              <a:t> 2:  </a:t>
            </a:r>
            <a:r>
              <a:rPr lang="en-US" altLang="en-US" dirty="0"/>
              <a:t>Determine what the current account balance should equal. A December 31 physical count shows $500 of supplies remaining. The current account balance equals $3,000; the $1,000 from January 1 plus $2,000 purchased during the year. The current account balance should equal $500, as $500 of supplies remain. </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Step 3: Record an adjusting entry to get from step 1 to step 2. The adjusting entry to get from Step 1 to Step 2 reduces the balance in Supplies, crediting the balance sheet account, $2,500, and we debit the income statement account, Supplies Expense.</a:t>
            </a:r>
          </a:p>
          <a:p>
            <a:endParaRPr lang="en-US" altLang="en-US" dirty="0"/>
          </a:p>
          <a:p>
            <a:endParaRPr lang="en-US" altLang="en-US" dirty="0"/>
          </a:p>
        </p:txBody>
      </p:sp>
    </p:spTree>
    <p:extLst>
      <p:ext uri="{BB962C8B-B14F-4D97-AF65-F5344CB8AC3E}">
        <p14:creationId xmlns:p14="http://schemas.microsoft.com/office/powerpoint/2010/main" val="2476084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Accumulated Depreciation. The company has only one fixed asset (equipment) that it purchased at the start of this year. That asset cost $38,000, had an estimated life of 10 years, and is expected to be valued at $8,000 at the end of the 10-year life.</a:t>
            </a:r>
          </a:p>
          <a:p>
            <a:r>
              <a:rPr lang="en-US" altLang="en-US" dirty="0"/>
              <a:t> </a:t>
            </a:r>
          </a:p>
          <a:p>
            <a:r>
              <a:rPr lang="en-US" altLang="en-US" dirty="0"/>
              <a:t>Step 1: Determine what the current account balance equals. This is the first year of the asset's life; no depreciation has been taken to date. The current balance in Accumulated Depreciation is $0.</a:t>
            </a:r>
          </a:p>
          <a:p>
            <a:r>
              <a:rPr lang="en-US" altLang="en-US" dirty="0"/>
              <a:t>Step 2: Determine what the current account balance should equal. The balance in Accumulated Depreciation at the end of the first year of this asset's life should be $3,000; the cost of $38,000, minus the salvage value of $8,000, divided by 10 years.</a:t>
            </a:r>
          </a:p>
          <a:p>
            <a:r>
              <a:rPr lang="en-US" altLang="en-US" dirty="0"/>
              <a:t>Step 3:  Record an adjusting entry to get from Step 1 to Step 2. The adjusting entry needs to credit Accumulated Depreciation for $3,000. Since we're crediting the balance sheet account, we need to debit the income statement account, Depreciation Expense. Accumulated Depreciation is referred to as a contra asset. Its purpose is to reduce the value of the equipment, and therefore has a normal credit balance. </a:t>
            </a:r>
          </a:p>
          <a:p>
            <a:endParaRPr lang="en-US" altLang="en-US" dirty="0"/>
          </a:p>
          <a:p>
            <a:endParaRPr lang="en-US" altLang="en-US" dirty="0"/>
          </a:p>
        </p:txBody>
      </p:sp>
    </p:spTree>
    <p:extLst>
      <p:ext uri="{BB962C8B-B14F-4D97-AF65-F5344CB8AC3E}">
        <p14:creationId xmlns:p14="http://schemas.microsoft.com/office/powerpoint/2010/main" val="37940837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ChangeArrowheads="1"/>
          </p:cNvSpPr>
          <p:nvPr/>
        </p:nvSpPr>
        <p:spPr bwMode="auto">
          <a:xfrm>
            <a:off x="4010025" y="0"/>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601" tIns="45800" rIns="91601" bIns="45800" anchor="ctr"/>
          <a:lstStyle>
            <a:lvl1pPr eaLnBrk="0" hangingPunct="0">
              <a:spcBef>
                <a:spcPct val="30000"/>
              </a:spcBef>
              <a:defRPr sz="1200">
                <a:solidFill>
                  <a:schemeClr val="tx1"/>
                </a:solidFill>
                <a:latin typeface="Calibri" pitchFamily="-107" charset="0"/>
                <a:ea typeface="MS PGothic" pitchFamily="34" charset="-128"/>
              </a:defRPr>
            </a:lvl1pPr>
            <a:lvl2pPr marL="742950" indent="-285750" eaLnBrk="0" hangingPunct="0">
              <a:spcBef>
                <a:spcPct val="30000"/>
              </a:spcBef>
              <a:defRPr sz="1200">
                <a:solidFill>
                  <a:schemeClr val="tx1"/>
                </a:solidFill>
                <a:latin typeface="Calibri" pitchFamily="-107" charset="0"/>
                <a:ea typeface="MS PGothic" pitchFamily="34" charset="-128"/>
              </a:defRPr>
            </a:lvl2pPr>
            <a:lvl3pPr marL="1143000" indent="-228600" eaLnBrk="0" hangingPunct="0">
              <a:spcBef>
                <a:spcPct val="30000"/>
              </a:spcBef>
              <a:defRPr sz="1200">
                <a:solidFill>
                  <a:schemeClr val="tx1"/>
                </a:solidFill>
                <a:latin typeface="Calibri" pitchFamily="-107" charset="0"/>
                <a:ea typeface="MS PGothic" pitchFamily="34" charset="-128"/>
              </a:defRPr>
            </a:lvl3pPr>
            <a:lvl4pPr marL="1600200" indent="-228600" eaLnBrk="0" hangingPunct="0">
              <a:spcBef>
                <a:spcPct val="30000"/>
              </a:spcBef>
              <a:defRPr sz="1200">
                <a:solidFill>
                  <a:schemeClr val="tx1"/>
                </a:solidFill>
                <a:latin typeface="Calibri" pitchFamily="-107" charset="0"/>
                <a:ea typeface="MS PGothic" pitchFamily="34" charset="-128"/>
              </a:defRPr>
            </a:lvl4pPr>
            <a:lvl5pPr marL="2057400" indent="-228600" eaLnBrk="0" hangingPunct="0">
              <a:spcBef>
                <a:spcPct val="30000"/>
              </a:spcBef>
              <a:defRPr sz="1200">
                <a:solidFill>
                  <a:schemeClr val="tx1"/>
                </a:solidFill>
                <a:latin typeface="Calibri" pitchFamily="-107"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107"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107"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107"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107" charset="0"/>
                <a:ea typeface="MS PGothic" pitchFamily="34" charset="-128"/>
              </a:defRPr>
            </a:lvl9pPr>
          </a:lstStyle>
          <a:p>
            <a:pPr eaLnBrk="1" hangingPunct="1">
              <a:spcBef>
                <a:spcPct val="0"/>
              </a:spcBef>
            </a:pPr>
            <a:endParaRPr lang="en-US" altLang="en-US" sz="1800">
              <a:latin typeface="Arial" charset="0"/>
            </a:endParaRPr>
          </a:p>
        </p:txBody>
      </p:sp>
      <p:sp>
        <p:nvSpPr>
          <p:cNvPr id="160771" name="Rectangle 4"/>
          <p:cNvSpPr>
            <a:spLocks noChangeArrowheads="1"/>
          </p:cNvSpPr>
          <p:nvPr/>
        </p:nvSpPr>
        <p:spPr bwMode="auto">
          <a:xfrm>
            <a:off x="0"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601" tIns="45800" rIns="91601" bIns="45800" anchor="ctr"/>
          <a:lstStyle>
            <a:lvl1pPr eaLnBrk="0" hangingPunct="0">
              <a:spcBef>
                <a:spcPct val="30000"/>
              </a:spcBef>
              <a:defRPr sz="1200">
                <a:solidFill>
                  <a:schemeClr val="tx1"/>
                </a:solidFill>
                <a:latin typeface="Calibri" pitchFamily="-107" charset="0"/>
                <a:ea typeface="MS PGothic" pitchFamily="34" charset="-128"/>
              </a:defRPr>
            </a:lvl1pPr>
            <a:lvl2pPr marL="742950" indent="-285750" eaLnBrk="0" hangingPunct="0">
              <a:spcBef>
                <a:spcPct val="30000"/>
              </a:spcBef>
              <a:defRPr sz="1200">
                <a:solidFill>
                  <a:schemeClr val="tx1"/>
                </a:solidFill>
                <a:latin typeface="Calibri" pitchFamily="-107" charset="0"/>
                <a:ea typeface="MS PGothic" pitchFamily="34" charset="-128"/>
              </a:defRPr>
            </a:lvl2pPr>
            <a:lvl3pPr marL="1143000" indent="-228600" eaLnBrk="0" hangingPunct="0">
              <a:spcBef>
                <a:spcPct val="30000"/>
              </a:spcBef>
              <a:defRPr sz="1200">
                <a:solidFill>
                  <a:schemeClr val="tx1"/>
                </a:solidFill>
                <a:latin typeface="Calibri" pitchFamily="-107" charset="0"/>
                <a:ea typeface="MS PGothic" pitchFamily="34" charset="-128"/>
              </a:defRPr>
            </a:lvl3pPr>
            <a:lvl4pPr marL="1600200" indent="-228600" eaLnBrk="0" hangingPunct="0">
              <a:spcBef>
                <a:spcPct val="30000"/>
              </a:spcBef>
              <a:defRPr sz="1200">
                <a:solidFill>
                  <a:schemeClr val="tx1"/>
                </a:solidFill>
                <a:latin typeface="Calibri" pitchFamily="-107" charset="0"/>
                <a:ea typeface="MS PGothic" pitchFamily="34" charset="-128"/>
              </a:defRPr>
            </a:lvl4pPr>
            <a:lvl5pPr marL="2057400" indent="-228600" eaLnBrk="0" hangingPunct="0">
              <a:spcBef>
                <a:spcPct val="30000"/>
              </a:spcBef>
              <a:defRPr sz="1200">
                <a:solidFill>
                  <a:schemeClr val="tx1"/>
                </a:solidFill>
                <a:latin typeface="Calibri" pitchFamily="-107"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107"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107"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107"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107" charset="0"/>
                <a:ea typeface="MS PGothic" pitchFamily="34" charset="-128"/>
              </a:defRPr>
            </a:lvl9pPr>
          </a:lstStyle>
          <a:p>
            <a:pPr eaLnBrk="1" hangingPunct="1">
              <a:spcBef>
                <a:spcPct val="0"/>
              </a:spcBef>
            </a:pPr>
            <a:endParaRPr lang="en-US" altLang="en-US" sz="1800">
              <a:latin typeface="Arial" charset="0"/>
            </a:endParaRPr>
          </a:p>
        </p:txBody>
      </p:sp>
      <p:sp>
        <p:nvSpPr>
          <p:cNvPr id="160772" name="Rectangle 5"/>
          <p:cNvSpPr>
            <a:spLocks noChangeArrowheads="1"/>
          </p:cNvSpPr>
          <p:nvPr/>
        </p:nvSpPr>
        <p:spPr bwMode="auto">
          <a:xfrm>
            <a:off x="0" y="0"/>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601" tIns="45800" rIns="91601" bIns="45800" anchor="ctr"/>
          <a:lstStyle>
            <a:lvl1pPr eaLnBrk="0" hangingPunct="0">
              <a:spcBef>
                <a:spcPct val="30000"/>
              </a:spcBef>
              <a:defRPr sz="1200">
                <a:solidFill>
                  <a:schemeClr val="tx1"/>
                </a:solidFill>
                <a:latin typeface="Calibri" pitchFamily="-107" charset="0"/>
                <a:ea typeface="MS PGothic" pitchFamily="34" charset="-128"/>
              </a:defRPr>
            </a:lvl1pPr>
            <a:lvl2pPr marL="742950" indent="-285750" eaLnBrk="0" hangingPunct="0">
              <a:spcBef>
                <a:spcPct val="30000"/>
              </a:spcBef>
              <a:defRPr sz="1200">
                <a:solidFill>
                  <a:schemeClr val="tx1"/>
                </a:solidFill>
                <a:latin typeface="Calibri" pitchFamily="-107" charset="0"/>
                <a:ea typeface="MS PGothic" pitchFamily="34" charset="-128"/>
              </a:defRPr>
            </a:lvl2pPr>
            <a:lvl3pPr marL="1143000" indent="-228600" eaLnBrk="0" hangingPunct="0">
              <a:spcBef>
                <a:spcPct val="30000"/>
              </a:spcBef>
              <a:defRPr sz="1200">
                <a:solidFill>
                  <a:schemeClr val="tx1"/>
                </a:solidFill>
                <a:latin typeface="Calibri" pitchFamily="-107" charset="0"/>
                <a:ea typeface="MS PGothic" pitchFamily="34" charset="-128"/>
              </a:defRPr>
            </a:lvl3pPr>
            <a:lvl4pPr marL="1600200" indent="-228600" eaLnBrk="0" hangingPunct="0">
              <a:spcBef>
                <a:spcPct val="30000"/>
              </a:spcBef>
              <a:defRPr sz="1200">
                <a:solidFill>
                  <a:schemeClr val="tx1"/>
                </a:solidFill>
                <a:latin typeface="Calibri" pitchFamily="-107" charset="0"/>
                <a:ea typeface="MS PGothic" pitchFamily="34" charset="-128"/>
              </a:defRPr>
            </a:lvl4pPr>
            <a:lvl5pPr marL="2057400" indent="-228600" eaLnBrk="0" hangingPunct="0">
              <a:spcBef>
                <a:spcPct val="30000"/>
              </a:spcBef>
              <a:defRPr sz="1200">
                <a:solidFill>
                  <a:schemeClr val="tx1"/>
                </a:solidFill>
                <a:latin typeface="Calibri" pitchFamily="-107"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107"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107"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107"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107" charset="0"/>
                <a:ea typeface="MS PGothic" pitchFamily="34" charset="-128"/>
              </a:defRPr>
            </a:lvl9pPr>
          </a:lstStyle>
          <a:p>
            <a:pPr eaLnBrk="1" hangingPunct="1">
              <a:spcBef>
                <a:spcPct val="0"/>
              </a:spcBef>
            </a:pPr>
            <a:endParaRPr lang="en-US" altLang="en-US" sz="1800">
              <a:latin typeface="Arial" charset="0"/>
            </a:endParaRPr>
          </a:p>
        </p:txBody>
      </p:sp>
      <p:sp>
        <p:nvSpPr>
          <p:cNvPr id="160773" name="Rectangle 6"/>
          <p:cNvSpPr>
            <a:spLocks noChangeArrowheads="1"/>
          </p:cNvSpPr>
          <p:nvPr/>
        </p:nvSpPr>
        <p:spPr bwMode="auto">
          <a:xfrm>
            <a:off x="4010025" y="0"/>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601" tIns="45800" rIns="91601" bIns="45800" anchor="ctr"/>
          <a:lstStyle>
            <a:lvl1pPr eaLnBrk="0" hangingPunct="0">
              <a:spcBef>
                <a:spcPct val="30000"/>
              </a:spcBef>
              <a:defRPr sz="1200">
                <a:solidFill>
                  <a:schemeClr val="tx1"/>
                </a:solidFill>
                <a:latin typeface="Calibri" pitchFamily="-107" charset="0"/>
                <a:ea typeface="MS PGothic" pitchFamily="34" charset="-128"/>
              </a:defRPr>
            </a:lvl1pPr>
            <a:lvl2pPr marL="742950" indent="-285750" eaLnBrk="0" hangingPunct="0">
              <a:spcBef>
                <a:spcPct val="30000"/>
              </a:spcBef>
              <a:defRPr sz="1200">
                <a:solidFill>
                  <a:schemeClr val="tx1"/>
                </a:solidFill>
                <a:latin typeface="Calibri" pitchFamily="-107" charset="0"/>
                <a:ea typeface="MS PGothic" pitchFamily="34" charset="-128"/>
              </a:defRPr>
            </a:lvl2pPr>
            <a:lvl3pPr marL="1143000" indent="-228600" eaLnBrk="0" hangingPunct="0">
              <a:spcBef>
                <a:spcPct val="30000"/>
              </a:spcBef>
              <a:defRPr sz="1200">
                <a:solidFill>
                  <a:schemeClr val="tx1"/>
                </a:solidFill>
                <a:latin typeface="Calibri" pitchFamily="-107" charset="0"/>
                <a:ea typeface="MS PGothic" pitchFamily="34" charset="-128"/>
              </a:defRPr>
            </a:lvl3pPr>
            <a:lvl4pPr marL="1600200" indent="-228600" eaLnBrk="0" hangingPunct="0">
              <a:spcBef>
                <a:spcPct val="30000"/>
              </a:spcBef>
              <a:defRPr sz="1200">
                <a:solidFill>
                  <a:schemeClr val="tx1"/>
                </a:solidFill>
                <a:latin typeface="Calibri" pitchFamily="-107" charset="0"/>
                <a:ea typeface="MS PGothic" pitchFamily="34" charset="-128"/>
              </a:defRPr>
            </a:lvl4pPr>
            <a:lvl5pPr marL="2057400" indent="-228600" eaLnBrk="0" hangingPunct="0">
              <a:spcBef>
                <a:spcPct val="30000"/>
              </a:spcBef>
              <a:defRPr sz="1200">
                <a:solidFill>
                  <a:schemeClr val="tx1"/>
                </a:solidFill>
                <a:latin typeface="Calibri" pitchFamily="-107"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107"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107"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107"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107" charset="0"/>
                <a:ea typeface="MS PGothic" pitchFamily="34" charset="-128"/>
              </a:defRPr>
            </a:lvl9pPr>
          </a:lstStyle>
          <a:p>
            <a:pPr eaLnBrk="1" hangingPunct="1">
              <a:spcBef>
                <a:spcPct val="0"/>
              </a:spcBef>
            </a:pPr>
            <a:endParaRPr lang="en-US" altLang="en-US" sz="1800">
              <a:latin typeface="Arial" charset="0"/>
            </a:endParaRPr>
          </a:p>
        </p:txBody>
      </p:sp>
      <p:sp>
        <p:nvSpPr>
          <p:cNvPr id="160774" name="Rectangle 8"/>
          <p:cNvSpPr>
            <a:spLocks noChangeArrowheads="1"/>
          </p:cNvSpPr>
          <p:nvPr/>
        </p:nvSpPr>
        <p:spPr bwMode="auto">
          <a:xfrm>
            <a:off x="0"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601" tIns="45800" rIns="91601" bIns="45800" anchor="ctr"/>
          <a:lstStyle>
            <a:lvl1pPr eaLnBrk="0" hangingPunct="0">
              <a:spcBef>
                <a:spcPct val="30000"/>
              </a:spcBef>
              <a:defRPr sz="1200">
                <a:solidFill>
                  <a:schemeClr val="tx1"/>
                </a:solidFill>
                <a:latin typeface="Calibri" pitchFamily="-107" charset="0"/>
                <a:ea typeface="MS PGothic" pitchFamily="34" charset="-128"/>
              </a:defRPr>
            </a:lvl1pPr>
            <a:lvl2pPr marL="742950" indent="-285750" eaLnBrk="0" hangingPunct="0">
              <a:spcBef>
                <a:spcPct val="30000"/>
              </a:spcBef>
              <a:defRPr sz="1200">
                <a:solidFill>
                  <a:schemeClr val="tx1"/>
                </a:solidFill>
                <a:latin typeface="Calibri" pitchFamily="-107" charset="0"/>
                <a:ea typeface="MS PGothic" pitchFamily="34" charset="-128"/>
              </a:defRPr>
            </a:lvl2pPr>
            <a:lvl3pPr marL="1143000" indent="-228600" eaLnBrk="0" hangingPunct="0">
              <a:spcBef>
                <a:spcPct val="30000"/>
              </a:spcBef>
              <a:defRPr sz="1200">
                <a:solidFill>
                  <a:schemeClr val="tx1"/>
                </a:solidFill>
                <a:latin typeface="Calibri" pitchFamily="-107" charset="0"/>
                <a:ea typeface="MS PGothic" pitchFamily="34" charset="-128"/>
              </a:defRPr>
            </a:lvl3pPr>
            <a:lvl4pPr marL="1600200" indent="-228600" eaLnBrk="0" hangingPunct="0">
              <a:spcBef>
                <a:spcPct val="30000"/>
              </a:spcBef>
              <a:defRPr sz="1200">
                <a:solidFill>
                  <a:schemeClr val="tx1"/>
                </a:solidFill>
                <a:latin typeface="Calibri" pitchFamily="-107" charset="0"/>
                <a:ea typeface="MS PGothic" pitchFamily="34" charset="-128"/>
              </a:defRPr>
            </a:lvl4pPr>
            <a:lvl5pPr marL="2057400" indent="-228600" eaLnBrk="0" hangingPunct="0">
              <a:spcBef>
                <a:spcPct val="30000"/>
              </a:spcBef>
              <a:defRPr sz="1200">
                <a:solidFill>
                  <a:schemeClr val="tx1"/>
                </a:solidFill>
                <a:latin typeface="Calibri" pitchFamily="-107"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107"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107"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107"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107" charset="0"/>
                <a:ea typeface="MS PGothic" pitchFamily="34" charset="-128"/>
              </a:defRPr>
            </a:lvl9pPr>
          </a:lstStyle>
          <a:p>
            <a:pPr eaLnBrk="1" hangingPunct="1">
              <a:spcBef>
                <a:spcPct val="0"/>
              </a:spcBef>
            </a:pPr>
            <a:endParaRPr lang="en-US" altLang="en-US" sz="1800">
              <a:latin typeface="Arial" charset="0"/>
            </a:endParaRPr>
          </a:p>
        </p:txBody>
      </p:sp>
      <p:sp>
        <p:nvSpPr>
          <p:cNvPr id="160775" name="Rectangle 9"/>
          <p:cNvSpPr>
            <a:spLocks noChangeArrowheads="1"/>
          </p:cNvSpPr>
          <p:nvPr/>
        </p:nvSpPr>
        <p:spPr bwMode="auto">
          <a:xfrm>
            <a:off x="0" y="0"/>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601" tIns="45800" rIns="91601" bIns="45800" anchor="ctr"/>
          <a:lstStyle>
            <a:lvl1pPr eaLnBrk="0" hangingPunct="0">
              <a:spcBef>
                <a:spcPct val="30000"/>
              </a:spcBef>
              <a:defRPr sz="1200">
                <a:solidFill>
                  <a:schemeClr val="tx1"/>
                </a:solidFill>
                <a:latin typeface="Calibri" pitchFamily="-107" charset="0"/>
                <a:ea typeface="MS PGothic" pitchFamily="34" charset="-128"/>
              </a:defRPr>
            </a:lvl1pPr>
            <a:lvl2pPr marL="742950" indent="-285750" eaLnBrk="0" hangingPunct="0">
              <a:spcBef>
                <a:spcPct val="30000"/>
              </a:spcBef>
              <a:defRPr sz="1200">
                <a:solidFill>
                  <a:schemeClr val="tx1"/>
                </a:solidFill>
                <a:latin typeface="Calibri" pitchFamily="-107" charset="0"/>
                <a:ea typeface="MS PGothic" pitchFamily="34" charset="-128"/>
              </a:defRPr>
            </a:lvl2pPr>
            <a:lvl3pPr marL="1143000" indent="-228600" eaLnBrk="0" hangingPunct="0">
              <a:spcBef>
                <a:spcPct val="30000"/>
              </a:spcBef>
              <a:defRPr sz="1200">
                <a:solidFill>
                  <a:schemeClr val="tx1"/>
                </a:solidFill>
                <a:latin typeface="Calibri" pitchFamily="-107" charset="0"/>
                <a:ea typeface="MS PGothic" pitchFamily="34" charset="-128"/>
              </a:defRPr>
            </a:lvl3pPr>
            <a:lvl4pPr marL="1600200" indent="-228600" eaLnBrk="0" hangingPunct="0">
              <a:spcBef>
                <a:spcPct val="30000"/>
              </a:spcBef>
              <a:defRPr sz="1200">
                <a:solidFill>
                  <a:schemeClr val="tx1"/>
                </a:solidFill>
                <a:latin typeface="Calibri" pitchFamily="-107" charset="0"/>
                <a:ea typeface="MS PGothic" pitchFamily="34" charset="-128"/>
              </a:defRPr>
            </a:lvl4pPr>
            <a:lvl5pPr marL="2057400" indent="-228600" eaLnBrk="0" hangingPunct="0">
              <a:spcBef>
                <a:spcPct val="30000"/>
              </a:spcBef>
              <a:defRPr sz="1200">
                <a:solidFill>
                  <a:schemeClr val="tx1"/>
                </a:solidFill>
                <a:latin typeface="Calibri" pitchFamily="-107"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107"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107"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107"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107" charset="0"/>
                <a:ea typeface="MS PGothic" pitchFamily="34" charset="-128"/>
              </a:defRPr>
            </a:lvl9pPr>
          </a:lstStyle>
          <a:p>
            <a:pPr eaLnBrk="1" hangingPunct="1">
              <a:spcBef>
                <a:spcPct val="0"/>
              </a:spcBef>
            </a:pPr>
            <a:endParaRPr lang="en-US" altLang="en-US" sz="1800">
              <a:latin typeface="Arial" charset="0"/>
            </a:endParaRPr>
          </a:p>
        </p:txBody>
      </p:sp>
      <p:sp>
        <p:nvSpPr>
          <p:cNvPr id="160776"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160777" name="Rectangle 11"/>
          <p:cNvSpPr>
            <a:spLocks noGrp="1" noChangeArrowheads="1"/>
          </p:cNvSpPr>
          <p:nvPr>
            <p:ph type="body" idx="1"/>
          </p:nvPr>
        </p:nvSpPr>
        <p:spPr bwMode="auto">
          <a:xfrm>
            <a:off x="942975" y="4448175"/>
            <a:ext cx="5191125" cy="4213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41" tIns="45655" rIns="92941" bIns="45655"/>
          <a:lstStyle/>
          <a:p>
            <a:r>
              <a:rPr lang="en-US" altLang="en-US" dirty="0"/>
              <a:t>The term unearned revenues refers to cash received in advance of providing products and services. Unearned revenues, also called </a:t>
            </a:r>
            <a:r>
              <a:rPr lang="en-US" altLang="en-US" i="1" dirty="0"/>
              <a:t>deferred revenues, </a:t>
            </a:r>
            <a:r>
              <a:rPr lang="en-US" altLang="en-US" dirty="0"/>
              <a:t>are liabilities.</a:t>
            </a:r>
          </a:p>
          <a:p>
            <a:endParaRPr lang="en-US" altLang="en-US" dirty="0"/>
          </a:p>
          <a:p>
            <a:r>
              <a:rPr lang="en-US" altLang="en-US" dirty="0"/>
              <a:t>When accounting for deferred revenues, we are faced with a transaction where cash is received in advance of providing a product or service. In other words, we have received the cash, but have done nothing to earn it. In our example, we will examine accounting for the receipt of cash prior to our company rendering any services.</a:t>
            </a:r>
          </a:p>
          <a:p>
            <a:endParaRPr lang="en-US" altLang="en-US" dirty="0"/>
          </a:p>
          <a:p>
            <a:r>
              <a:rPr lang="en-US" altLang="en-US" dirty="0"/>
              <a:t>When we render consulting services, we will prepare an adjustment for deferred revenues (a liability).  We always debit, or reduce, a liability account and credit, or increase, a revenue account. </a:t>
            </a:r>
          </a:p>
          <a:p>
            <a:endParaRPr lang="en-US" altLang="en-US" dirty="0"/>
          </a:p>
          <a:p>
            <a:endParaRPr lang="en-US" altLang="en-US" dirty="0"/>
          </a:p>
        </p:txBody>
      </p:sp>
    </p:spTree>
    <p:extLst>
      <p:ext uri="{BB962C8B-B14F-4D97-AF65-F5344CB8AC3E}">
        <p14:creationId xmlns:p14="http://schemas.microsoft.com/office/powerpoint/2010/main" val="216387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47675" indent="-447675" eaLnBrk="1" hangingPunct="1">
              <a:lnSpc>
                <a:spcPct val="90000"/>
              </a:lnSpc>
              <a:spcBef>
                <a:spcPct val="20000"/>
              </a:spcBef>
              <a:buClr>
                <a:schemeClr val="accent1"/>
              </a:buClr>
              <a:buSzPct val="70000"/>
              <a:buFont typeface="Wingdings" pitchFamily="2" charset="2"/>
              <a:buNone/>
              <a:defRPr/>
            </a:pPr>
            <a:r>
              <a:rPr lang="en-US" sz="1200" dirty="0" err="1">
                <a:latin typeface="Arial Narrow" pitchFamily="34" charset="0"/>
              </a:rPr>
              <a:t>FastForward’s</a:t>
            </a:r>
            <a:r>
              <a:rPr lang="en-US" sz="1200" dirty="0">
                <a:latin typeface="Arial Narrow" pitchFamily="34" charset="0"/>
              </a:rPr>
              <a:t> client paid 60-day fee in advance covering the period from 12/27 – 2/24 and recorded a debit to cash and a credit to unearned consulting revenue, a liability account.</a:t>
            </a:r>
          </a:p>
          <a:p>
            <a:pPr marL="447675" indent="-447675" eaLnBrk="1" hangingPunct="1">
              <a:lnSpc>
                <a:spcPct val="90000"/>
              </a:lnSpc>
              <a:spcBef>
                <a:spcPct val="20000"/>
              </a:spcBef>
              <a:buClr>
                <a:schemeClr val="accent1"/>
              </a:buClr>
              <a:buSzPct val="70000"/>
              <a:buFont typeface="Wingdings" pitchFamily="2" charset="2"/>
              <a:buNone/>
              <a:defRPr/>
            </a:pPr>
            <a:r>
              <a:rPr lang="en-US" sz="1200" dirty="0">
                <a:latin typeface="Arial Narrow" pitchFamily="34" charset="0"/>
              </a:rPr>
              <a:t>Step 1: Current balance equals $3,000.</a:t>
            </a:r>
          </a:p>
          <a:p>
            <a:pPr marL="447675" indent="-447675" eaLnBrk="1" hangingPunct="1">
              <a:lnSpc>
                <a:spcPct val="90000"/>
              </a:lnSpc>
              <a:spcBef>
                <a:spcPct val="20000"/>
              </a:spcBef>
              <a:buClr>
                <a:schemeClr val="accent1"/>
              </a:buClr>
              <a:buSzPct val="70000"/>
              <a:buFont typeface="Wingdings" pitchFamily="2" charset="2"/>
              <a:buNone/>
              <a:defRPr/>
            </a:pPr>
            <a:r>
              <a:rPr lang="en-US" sz="1200" dirty="0">
                <a:latin typeface="Arial Narrow" pitchFamily="34" charset="0"/>
              </a:rPr>
              <a:t>Step 2: </a:t>
            </a:r>
            <a:r>
              <a:rPr lang="en-US" sz="1200" dirty="0" err="1">
                <a:latin typeface="Arial Narrow" pitchFamily="34" charset="0"/>
              </a:rPr>
              <a:t>FastForwards</a:t>
            </a:r>
            <a:r>
              <a:rPr lang="en-US" sz="1200" dirty="0">
                <a:latin typeface="Arial Narrow" pitchFamily="34" charset="0"/>
              </a:rPr>
              <a:t> earns payment as time passes. At 12/31, 5 days’ service is earned or 5/60 x $3,000 = $250.</a:t>
            </a:r>
          </a:p>
          <a:p>
            <a:pPr marL="447675" indent="-447675" eaLnBrk="1" hangingPunct="1">
              <a:lnSpc>
                <a:spcPct val="90000"/>
              </a:lnSpc>
              <a:spcBef>
                <a:spcPct val="20000"/>
              </a:spcBef>
              <a:buClr>
                <a:schemeClr val="accent1"/>
              </a:buClr>
              <a:buSzPct val="70000"/>
              <a:buFont typeface="Wingdings" pitchFamily="2" charset="2"/>
              <a:buNone/>
              <a:defRPr/>
            </a:pPr>
            <a:r>
              <a:rPr lang="en-US" sz="1200" dirty="0">
                <a:latin typeface="Arial Narrow" pitchFamily="34" charset="0"/>
              </a:rPr>
              <a:t>Step 3: Adjusting entry reduces liability, Unearned Consulting Revenue, by $250 or 5 days’ worth of revenue. Also, Consulting Revenue of $250 is earned.</a:t>
            </a:r>
          </a:p>
        </p:txBody>
      </p:sp>
    </p:spTree>
    <p:extLst>
      <p:ext uri="{BB962C8B-B14F-4D97-AF65-F5344CB8AC3E}">
        <p14:creationId xmlns:p14="http://schemas.microsoft.com/office/powerpoint/2010/main" val="5040100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Afte</a:t>
            </a:r>
            <a:r>
              <a:rPr lang="en-US" baseline="0" dirty="0"/>
              <a:t>r the adjustment, the Unearned Consulting Revenue account will show the correct balance of $2,750 on the Balance sheet and the Consulting Revenue account will report the correct amount of earned revenue of $6,050, on the Income Statement.</a:t>
            </a:r>
            <a:endParaRPr lang="en-US" dirty="0"/>
          </a:p>
        </p:txBody>
      </p:sp>
    </p:spTree>
    <p:extLst>
      <p:ext uri="{BB962C8B-B14F-4D97-AF65-F5344CB8AC3E}">
        <p14:creationId xmlns:p14="http://schemas.microsoft.com/office/powerpoint/2010/main" val="2233545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xfrm>
            <a:off x="4008100" y="8893340"/>
            <a:ext cx="3067374" cy="468154"/>
          </a:xfrm>
          <a:prstGeom prst="rect">
            <a:avLst/>
          </a:prstGeom>
          <a:noFill/>
        </p:spPr>
        <p:txBody>
          <a:bodyPr/>
          <a:lstStyle/>
          <a:p>
            <a:fld id="{036B41FA-3090-4A7D-A8DB-A2FA45930B8E}" type="slidenum">
              <a:rPr lang="en-US">
                <a:solidFill>
                  <a:prstClr val="black"/>
                </a:solidFill>
              </a:rPr>
              <a:pPr/>
              <a:t>39</a:t>
            </a:fld>
            <a:endParaRPr lang="en-US">
              <a:solidFill>
                <a:prstClr val="black"/>
              </a:solidFill>
            </a:endParaRPr>
          </a:p>
        </p:txBody>
      </p:sp>
      <p:sp>
        <p:nvSpPr>
          <p:cNvPr id="74755" name="Rectangle 2"/>
          <p:cNvSpPr>
            <a:spLocks noChangeArrowheads="1"/>
          </p:cNvSpPr>
          <p:nvPr/>
        </p:nvSpPr>
        <p:spPr bwMode="auto">
          <a:xfrm>
            <a:off x="4009702" y="0"/>
            <a:ext cx="3067374" cy="468154"/>
          </a:xfrm>
          <a:prstGeom prst="rect">
            <a:avLst/>
          </a:prstGeom>
          <a:noFill/>
          <a:ln w="12700">
            <a:noFill/>
            <a:miter lim="800000"/>
            <a:headEnd/>
            <a:tailEnd/>
          </a:ln>
        </p:spPr>
        <p:txBody>
          <a:bodyPr wrap="none" anchor="ctr"/>
          <a:lstStyle/>
          <a:p>
            <a:endParaRPr lang="en-US">
              <a:solidFill>
                <a:prstClr val="black"/>
              </a:solidFill>
            </a:endParaRPr>
          </a:p>
        </p:txBody>
      </p:sp>
      <p:sp>
        <p:nvSpPr>
          <p:cNvPr id="74756" name="Rectangle 3"/>
          <p:cNvSpPr>
            <a:spLocks noChangeArrowheads="1"/>
          </p:cNvSpPr>
          <p:nvPr/>
        </p:nvSpPr>
        <p:spPr bwMode="auto">
          <a:xfrm>
            <a:off x="4009702" y="8894921"/>
            <a:ext cx="3067374" cy="468154"/>
          </a:xfrm>
          <a:prstGeom prst="rect">
            <a:avLst/>
          </a:prstGeom>
          <a:noFill/>
          <a:ln w="12700">
            <a:noFill/>
            <a:miter lim="800000"/>
            <a:headEnd/>
            <a:tailEnd/>
          </a:ln>
        </p:spPr>
        <p:txBody>
          <a:bodyPr lIns="19532" tIns="0" rIns="19532" bIns="0" anchor="b"/>
          <a:lstStyle/>
          <a:p>
            <a:pPr algn="r" defTabSz="938213"/>
            <a:r>
              <a:rPr lang="en-US" sz="1000" i="1">
                <a:solidFill>
                  <a:prstClr val="black"/>
                </a:solidFill>
                <a:latin typeface="Times New Roman" pitchFamily="-107" charset="0"/>
              </a:rPr>
              <a:t>16</a:t>
            </a:r>
          </a:p>
        </p:txBody>
      </p:sp>
      <p:sp>
        <p:nvSpPr>
          <p:cNvPr id="74757" name="Rectangle 4"/>
          <p:cNvSpPr>
            <a:spLocks noChangeArrowheads="1"/>
          </p:cNvSpPr>
          <p:nvPr/>
        </p:nvSpPr>
        <p:spPr bwMode="auto">
          <a:xfrm>
            <a:off x="0" y="8894921"/>
            <a:ext cx="3067374" cy="468154"/>
          </a:xfrm>
          <a:prstGeom prst="rect">
            <a:avLst/>
          </a:prstGeom>
          <a:noFill/>
          <a:ln w="12700">
            <a:noFill/>
            <a:miter lim="800000"/>
            <a:headEnd/>
            <a:tailEnd/>
          </a:ln>
        </p:spPr>
        <p:txBody>
          <a:bodyPr wrap="none" anchor="ctr"/>
          <a:lstStyle/>
          <a:p>
            <a:endParaRPr lang="en-US">
              <a:solidFill>
                <a:prstClr val="black"/>
              </a:solidFill>
            </a:endParaRPr>
          </a:p>
        </p:txBody>
      </p:sp>
      <p:sp>
        <p:nvSpPr>
          <p:cNvPr id="74758" name="Rectangle 5"/>
          <p:cNvSpPr>
            <a:spLocks noChangeArrowheads="1"/>
          </p:cNvSpPr>
          <p:nvPr/>
        </p:nvSpPr>
        <p:spPr bwMode="auto">
          <a:xfrm>
            <a:off x="0" y="0"/>
            <a:ext cx="3067374" cy="468154"/>
          </a:xfrm>
          <a:prstGeom prst="rect">
            <a:avLst/>
          </a:prstGeom>
          <a:noFill/>
          <a:ln w="12700">
            <a:noFill/>
            <a:miter lim="800000"/>
            <a:headEnd/>
            <a:tailEnd/>
          </a:ln>
        </p:spPr>
        <p:txBody>
          <a:bodyPr wrap="none" anchor="ctr"/>
          <a:lstStyle/>
          <a:p>
            <a:endParaRPr lang="en-US">
              <a:solidFill>
                <a:prstClr val="black"/>
              </a:solidFill>
            </a:endParaRPr>
          </a:p>
        </p:txBody>
      </p:sp>
      <p:sp>
        <p:nvSpPr>
          <p:cNvPr id="74759" name="Rectangle 6"/>
          <p:cNvSpPr>
            <a:spLocks noChangeArrowheads="1"/>
          </p:cNvSpPr>
          <p:nvPr/>
        </p:nvSpPr>
        <p:spPr bwMode="auto">
          <a:xfrm>
            <a:off x="4009702" y="0"/>
            <a:ext cx="3067374" cy="468154"/>
          </a:xfrm>
          <a:prstGeom prst="rect">
            <a:avLst/>
          </a:prstGeom>
          <a:noFill/>
          <a:ln w="12700">
            <a:noFill/>
            <a:miter lim="800000"/>
            <a:headEnd/>
            <a:tailEnd/>
          </a:ln>
        </p:spPr>
        <p:txBody>
          <a:bodyPr wrap="none" anchor="ctr"/>
          <a:lstStyle/>
          <a:p>
            <a:endParaRPr lang="en-US">
              <a:solidFill>
                <a:prstClr val="black"/>
              </a:solidFill>
            </a:endParaRPr>
          </a:p>
        </p:txBody>
      </p:sp>
      <p:sp>
        <p:nvSpPr>
          <p:cNvPr id="74760" name="Rectangle 7"/>
          <p:cNvSpPr>
            <a:spLocks noChangeArrowheads="1"/>
          </p:cNvSpPr>
          <p:nvPr/>
        </p:nvSpPr>
        <p:spPr bwMode="auto">
          <a:xfrm>
            <a:off x="4009702" y="8894921"/>
            <a:ext cx="3067374" cy="468154"/>
          </a:xfrm>
          <a:prstGeom prst="rect">
            <a:avLst/>
          </a:prstGeom>
          <a:noFill/>
          <a:ln w="12700">
            <a:noFill/>
            <a:miter lim="800000"/>
            <a:headEnd/>
            <a:tailEnd/>
          </a:ln>
        </p:spPr>
        <p:txBody>
          <a:bodyPr lIns="19532" tIns="0" rIns="19532" bIns="0" anchor="b"/>
          <a:lstStyle/>
          <a:p>
            <a:pPr algn="r" defTabSz="938213"/>
            <a:r>
              <a:rPr lang="en-US" sz="1000" i="1">
                <a:solidFill>
                  <a:prstClr val="black"/>
                </a:solidFill>
                <a:latin typeface="Times New Roman" pitchFamily="-107" charset="0"/>
              </a:rPr>
              <a:t>16</a:t>
            </a:r>
          </a:p>
        </p:txBody>
      </p:sp>
      <p:sp>
        <p:nvSpPr>
          <p:cNvPr id="74761" name="Rectangle 8"/>
          <p:cNvSpPr>
            <a:spLocks noChangeArrowheads="1"/>
          </p:cNvSpPr>
          <p:nvPr/>
        </p:nvSpPr>
        <p:spPr bwMode="auto">
          <a:xfrm>
            <a:off x="0" y="8894921"/>
            <a:ext cx="3067374" cy="468154"/>
          </a:xfrm>
          <a:prstGeom prst="rect">
            <a:avLst/>
          </a:prstGeom>
          <a:noFill/>
          <a:ln w="12700">
            <a:noFill/>
            <a:miter lim="800000"/>
            <a:headEnd/>
            <a:tailEnd/>
          </a:ln>
        </p:spPr>
        <p:txBody>
          <a:bodyPr wrap="none" anchor="ctr"/>
          <a:lstStyle/>
          <a:p>
            <a:endParaRPr lang="en-US">
              <a:solidFill>
                <a:prstClr val="black"/>
              </a:solidFill>
            </a:endParaRPr>
          </a:p>
        </p:txBody>
      </p:sp>
      <p:sp>
        <p:nvSpPr>
          <p:cNvPr id="74762" name="Rectangle 9"/>
          <p:cNvSpPr>
            <a:spLocks noChangeArrowheads="1"/>
          </p:cNvSpPr>
          <p:nvPr/>
        </p:nvSpPr>
        <p:spPr bwMode="auto">
          <a:xfrm>
            <a:off x="0" y="0"/>
            <a:ext cx="3067374" cy="468154"/>
          </a:xfrm>
          <a:prstGeom prst="rect">
            <a:avLst/>
          </a:prstGeom>
          <a:noFill/>
          <a:ln w="12700">
            <a:noFill/>
            <a:miter lim="800000"/>
            <a:headEnd/>
            <a:tailEnd/>
          </a:ln>
        </p:spPr>
        <p:txBody>
          <a:bodyPr wrap="none" anchor="ctr"/>
          <a:lstStyle/>
          <a:p>
            <a:endParaRPr lang="en-US">
              <a:solidFill>
                <a:prstClr val="black"/>
              </a:solidFill>
            </a:endParaRPr>
          </a:p>
        </p:txBody>
      </p:sp>
      <p:sp>
        <p:nvSpPr>
          <p:cNvPr id="74763" name="Rectangle 10"/>
          <p:cNvSpPr>
            <a:spLocks noGrp="1" noRot="1" noChangeAspect="1" noChangeArrowheads="1" noTextEdit="1"/>
          </p:cNvSpPr>
          <p:nvPr>
            <p:ph type="sldImg"/>
          </p:nvPr>
        </p:nvSpPr>
        <p:spPr>
          <a:xfrm>
            <a:off x="1206500" y="708025"/>
            <a:ext cx="4664075" cy="3498850"/>
          </a:xfrm>
          <a:ln w="12700" cap="flat">
            <a:solidFill>
              <a:schemeClr val="tx1"/>
            </a:solidFill>
          </a:ln>
        </p:spPr>
      </p:sp>
      <p:sp>
        <p:nvSpPr>
          <p:cNvPr id="74764" name="Rectangle 11"/>
          <p:cNvSpPr>
            <a:spLocks noGrp="1" noChangeArrowheads="1"/>
          </p:cNvSpPr>
          <p:nvPr>
            <p:ph type="body" idx="1"/>
          </p:nvPr>
        </p:nvSpPr>
        <p:spPr>
          <a:xfrm>
            <a:off x="943932" y="4447461"/>
            <a:ext cx="5189214" cy="4213384"/>
          </a:xfrm>
          <a:noFill/>
          <a:ln/>
        </p:spPr>
        <p:txBody>
          <a:bodyPr lIns="92777" tIns="45575" rIns="92777" bIns="45575"/>
          <a:lstStyle/>
          <a:p>
            <a:pPr eaLnBrk="1" hangingPunct="1"/>
            <a:r>
              <a:rPr lang="en-US" dirty="0">
                <a:latin typeface="Times New Roman" pitchFamily="-107" charset="0"/>
              </a:rPr>
              <a:t>The journal</a:t>
            </a:r>
            <a:r>
              <a:rPr lang="en-US" baseline="0" dirty="0">
                <a:latin typeface="Times New Roman" pitchFamily="-107" charset="0"/>
              </a:rPr>
              <a:t> entry to transfer the $250 earned into the revenue account includes a debit to the liability account, Unearned Consulting Revenue and a credit to the revenue account, Consulting Revenue.</a:t>
            </a:r>
          </a:p>
          <a:p>
            <a:pPr eaLnBrk="1" hangingPunct="1"/>
            <a:endParaRPr lang="en-US" baseline="0" dirty="0">
              <a:latin typeface="Times New Roman" pitchFamily="-107"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b="1" dirty="0"/>
              <a:t>Review what you have learned in the following NEED-TO-KNOW Slides.</a:t>
            </a:r>
          </a:p>
          <a:p>
            <a:pPr eaLnBrk="1" hangingPunct="1"/>
            <a:endParaRPr lang="en-US" dirty="0">
              <a:latin typeface="Times New Roman" pitchFamily="-107" charset="0"/>
            </a:endParaRPr>
          </a:p>
        </p:txBody>
      </p:sp>
    </p:spTree>
    <p:extLst>
      <p:ext uri="{BB962C8B-B14F-4D97-AF65-F5344CB8AC3E}">
        <p14:creationId xmlns:p14="http://schemas.microsoft.com/office/powerpoint/2010/main" val="1031095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ChangeArrowheads="1"/>
          </p:cNvSpPr>
          <p:nvPr/>
        </p:nvSpPr>
        <p:spPr bwMode="auto">
          <a:xfrm>
            <a:off x="4010025" y="0"/>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601" tIns="45800" rIns="91601" bIns="45800" anchor="ctr"/>
          <a:lstStyle>
            <a:lvl1pPr eaLnBrk="0" hangingPunct="0">
              <a:spcBef>
                <a:spcPct val="30000"/>
              </a:spcBef>
              <a:defRPr sz="1200">
                <a:solidFill>
                  <a:schemeClr val="tx1"/>
                </a:solidFill>
                <a:latin typeface="Calibri" pitchFamily="-107" charset="0"/>
                <a:ea typeface="MS PGothic" pitchFamily="34" charset="-128"/>
              </a:defRPr>
            </a:lvl1pPr>
            <a:lvl2pPr marL="742950" indent="-285750" eaLnBrk="0" hangingPunct="0">
              <a:spcBef>
                <a:spcPct val="30000"/>
              </a:spcBef>
              <a:defRPr sz="1200">
                <a:solidFill>
                  <a:schemeClr val="tx1"/>
                </a:solidFill>
                <a:latin typeface="Calibri" pitchFamily="-107" charset="0"/>
                <a:ea typeface="MS PGothic" pitchFamily="34" charset="-128"/>
              </a:defRPr>
            </a:lvl2pPr>
            <a:lvl3pPr marL="1143000" indent="-228600" eaLnBrk="0" hangingPunct="0">
              <a:spcBef>
                <a:spcPct val="30000"/>
              </a:spcBef>
              <a:defRPr sz="1200">
                <a:solidFill>
                  <a:schemeClr val="tx1"/>
                </a:solidFill>
                <a:latin typeface="Calibri" pitchFamily="-107" charset="0"/>
                <a:ea typeface="MS PGothic" pitchFamily="34" charset="-128"/>
              </a:defRPr>
            </a:lvl3pPr>
            <a:lvl4pPr marL="1600200" indent="-228600" eaLnBrk="0" hangingPunct="0">
              <a:spcBef>
                <a:spcPct val="30000"/>
              </a:spcBef>
              <a:defRPr sz="1200">
                <a:solidFill>
                  <a:schemeClr val="tx1"/>
                </a:solidFill>
                <a:latin typeface="Calibri" pitchFamily="-107" charset="0"/>
                <a:ea typeface="MS PGothic" pitchFamily="34" charset="-128"/>
              </a:defRPr>
            </a:lvl4pPr>
            <a:lvl5pPr marL="2057400" indent="-228600" eaLnBrk="0" hangingPunct="0">
              <a:spcBef>
                <a:spcPct val="30000"/>
              </a:spcBef>
              <a:defRPr sz="1200">
                <a:solidFill>
                  <a:schemeClr val="tx1"/>
                </a:solidFill>
                <a:latin typeface="Calibri" pitchFamily="-107"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107"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107"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107"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107" charset="0"/>
                <a:ea typeface="MS PGothic" pitchFamily="34" charset="-128"/>
              </a:defRPr>
            </a:lvl9pPr>
          </a:lstStyle>
          <a:p>
            <a:pPr eaLnBrk="1" hangingPunct="1">
              <a:spcBef>
                <a:spcPct val="0"/>
              </a:spcBef>
            </a:pPr>
            <a:endParaRPr lang="en-US" altLang="en-US" sz="1800">
              <a:latin typeface="Arial" charset="0"/>
            </a:endParaRPr>
          </a:p>
        </p:txBody>
      </p:sp>
      <p:sp>
        <p:nvSpPr>
          <p:cNvPr id="143363" name="Rectangle 4"/>
          <p:cNvSpPr>
            <a:spLocks noChangeArrowheads="1"/>
          </p:cNvSpPr>
          <p:nvPr/>
        </p:nvSpPr>
        <p:spPr bwMode="auto">
          <a:xfrm>
            <a:off x="0"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601" tIns="45800" rIns="91601" bIns="45800" anchor="ctr"/>
          <a:lstStyle>
            <a:lvl1pPr eaLnBrk="0" hangingPunct="0">
              <a:spcBef>
                <a:spcPct val="30000"/>
              </a:spcBef>
              <a:defRPr sz="1200">
                <a:solidFill>
                  <a:schemeClr val="tx1"/>
                </a:solidFill>
                <a:latin typeface="Calibri" pitchFamily="-107" charset="0"/>
                <a:ea typeface="MS PGothic" pitchFamily="34" charset="-128"/>
              </a:defRPr>
            </a:lvl1pPr>
            <a:lvl2pPr marL="742950" indent="-285750" eaLnBrk="0" hangingPunct="0">
              <a:spcBef>
                <a:spcPct val="30000"/>
              </a:spcBef>
              <a:defRPr sz="1200">
                <a:solidFill>
                  <a:schemeClr val="tx1"/>
                </a:solidFill>
                <a:latin typeface="Calibri" pitchFamily="-107" charset="0"/>
                <a:ea typeface="MS PGothic" pitchFamily="34" charset="-128"/>
              </a:defRPr>
            </a:lvl2pPr>
            <a:lvl3pPr marL="1143000" indent="-228600" eaLnBrk="0" hangingPunct="0">
              <a:spcBef>
                <a:spcPct val="30000"/>
              </a:spcBef>
              <a:defRPr sz="1200">
                <a:solidFill>
                  <a:schemeClr val="tx1"/>
                </a:solidFill>
                <a:latin typeface="Calibri" pitchFamily="-107" charset="0"/>
                <a:ea typeface="MS PGothic" pitchFamily="34" charset="-128"/>
              </a:defRPr>
            </a:lvl3pPr>
            <a:lvl4pPr marL="1600200" indent="-228600" eaLnBrk="0" hangingPunct="0">
              <a:spcBef>
                <a:spcPct val="30000"/>
              </a:spcBef>
              <a:defRPr sz="1200">
                <a:solidFill>
                  <a:schemeClr val="tx1"/>
                </a:solidFill>
                <a:latin typeface="Calibri" pitchFamily="-107" charset="0"/>
                <a:ea typeface="MS PGothic" pitchFamily="34" charset="-128"/>
              </a:defRPr>
            </a:lvl4pPr>
            <a:lvl5pPr marL="2057400" indent="-228600" eaLnBrk="0" hangingPunct="0">
              <a:spcBef>
                <a:spcPct val="30000"/>
              </a:spcBef>
              <a:defRPr sz="1200">
                <a:solidFill>
                  <a:schemeClr val="tx1"/>
                </a:solidFill>
                <a:latin typeface="Calibri" pitchFamily="-107"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107"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107"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107"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107" charset="0"/>
                <a:ea typeface="MS PGothic" pitchFamily="34" charset="-128"/>
              </a:defRPr>
            </a:lvl9pPr>
          </a:lstStyle>
          <a:p>
            <a:pPr eaLnBrk="1" hangingPunct="1">
              <a:spcBef>
                <a:spcPct val="0"/>
              </a:spcBef>
            </a:pPr>
            <a:endParaRPr lang="en-US" altLang="en-US" sz="1800">
              <a:latin typeface="Arial" charset="0"/>
            </a:endParaRPr>
          </a:p>
        </p:txBody>
      </p:sp>
      <p:sp>
        <p:nvSpPr>
          <p:cNvPr id="143364" name="Rectangle 5"/>
          <p:cNvSpPr>
            <a:spLocks noChangeArrowheads="1"/>
          </p:cNvSpPr>
          <p:nvPr/>
        </p:nvSpPr>
        <p:spPr bwMode="auto">
          <a:xfrm>
            <a:off x="0" y="0"/>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601" tIns="45800" rIns="91601" bIns="45800" anchor="ctr"/>
          <a:lstStyle>
            <a:lvl1pPr eaLnBrk="0" hangingPunct="0">
              <a:spcBef>
                <a:spcPct val="30000"/>
              </a:spcBef>
              <a:defRPr sz="1200">
                <a:solidFill>
                  <a:schemeClr val="tx1"/>
                </a:solidFill>
                <a:latin typeface="Calibri" pitchFamily="-107" charset="0"/>
                <a:ea typeface="MS PGothic" pitchFamily="34" charset="-128"/>
              </a:defRPr>
            </a:lvl1pPr>
            <a:lvl2pPr marL="742950" indent="-285750" eaLnBrk="0" hangingPunct="0">
              <a:spcBef>
                <a:spcPct val="30000"/>
              </a:spcBef>
              <a:defRPr sz="1200">
                <a:solidFill>
                  <a:schemeClr val="tx1"/>
                </a:solidFill>
                <a:latin typeface="Calibri" pitchFamily="-107" charset="0"/>
                <a:ea typeface="MS PGothic" pitchFamily="34" charset="-128"/>
              </a:defRPr>
            </a:lvl2pPr>
            <a:lvl3pPr marL="1143000" indent="-228600" eaLnBrk="0" hangingPunct="0">
              <a:spcBef>
                <a:spcPct val="30000"/>
              </a:spcBef>
              <a:defRPr sz="1200">
                <a:solidFill>
                  <a:schemeClr val="tx1"/>
                </a:solidFill>
                <a:latin typeface="Calibri" pitchFamily="-107" charset="0"/>
                <a:ea typeface="MS PGothic" pitchFamily="34" charset="-128"/>
              </a:defRPr>
            </a:lvl3pPr>
            <a:lvl4pPr marL="1600200" indent="-228600" eaLnBrk="0" hangingPunct="0">
              <a:spcBef>
                <a:spcPct val="30000"/>
              </a:spcBef>
              <a:defRPr sz="1200">
                <a:solidFill>
                  <a:schemeClr val="tx1"/>
                </a:solidFill>
                <a:latin typeface="Calibri" pitchFamily="-107" charset="0"/>
                <a:ea typeface="MS PGothic" pitchFamily="34" charset="-128"/>
              </a:defRPr>
            </a:lvl4pPr>
            <a:lvl5pPr marL="2057400" indent="-228600" eaLnBrk="0" hangingPunct="0">
              <a:spcBef>
                <a:spcPct val="30000"/>
              </a:spcBef>
              <a:defRPr sz="1200">
                <a:solidFill>
                  <a:schemeClr val="tx1"/>
                </a:solidFill>
                <a:latin typeface="Calibri" pitchFamily="-107"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107"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107"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107"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107" charset="0"/>
                <a:ea typeface="MS PGothic" pitchFamily="34" charset="-128"/>
              </a:defRPr>
            </a:lvl9pPr>
          </a:lstStyle>
          <a:p>
            <a:pPr eaLnBrk="1" hangingPunct="1">
              <a:spcBef>
                <a:spcPct val="0"/>
              </a:spcBef>
            </a:pPr>
            <a:endParaRPr lang="en-US" altLang="en-US" sz="1800">
              <a:latin typeface="Arial" charset="0"/>
            </a:endParaRPr>
          </a:p>
        </p:txBody>
      </p:sp>
      <p:sp>
        <p:nvSpPr>
          <p:cNvPr id="143365" name="Rectangle 6"/>
          <p:cNvSpPr>
            <a:spLocks noChangeArrowheads="1"/>
          </p:cNvSpPr>
          <p:nvPr/>
        </p:nvSpPr>
        <p:spPr bwMode="auto">
          <a:xfrm>
            <a:off x="4010025" y="0"/>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601" tIns="45800" rIns="91601" bIns="45800" anchor="ctr"/>
          <a:lstStyle>
            <a:lvl1pPr eaLnBrk="0" hangingPunct="0">
              <a:spcBef>
                <a:spcPct val="30000"/>
              </a:spcBef>
              <a:defRPr sz="1200">
                <a:solidFill>
                  <a:schemeClr val="tx1"/>
                </a:solidFill>
                <a:latin typeface="Calibri" pitchFamily="-107" charset="0"/>
                <a:ea typeface="MS PGothic" pitchFamily="34" charset="-128"/>
              </a:defRPr>
            </a:lvl1pPr>
            <a:lvl2pPr marL="742950" indent="-285750" eaLnBrk="0" hangingPunct="0">
              <a:spcBef>
                <a:spcPct val="30000"/>
              </a:spcBef>
              <a:defRPr sz="1200">
                <a:solidFill>
                  <a:schemeClr val="tx1"/>
                </a:solidFill>
                <a:latin typeface="Calibri" pitchFamily="-107" charset="0"/>
                <a:ea typeface="MS PGothic" pitchFamily="34" charset="-128"/>
              </a:defRPr>
            </a:lvl2pPr>
            <a:lvl3pPr marL="1143000" indent="-228600" eaLnBrk="0" hangingPunct="0">
              <a:spcBef>
                <a:spcPct val="30000"/>
              </a:spcBef>
              <a:defRPr sz="1200">
                <a:solidFill>
                  <a:schemeClr val="tx1"/>
                </a:solidFill>
                <a:latin typeface="Calibri" pitchFamily="-107" charset="0"/>
                <a:ea typeface="MS PGothic" pitchFamily="34" charset="-128"/>
              </a:defRPr>
            </a:lvl3pPr>
            <a:lvl4pPr marL="1600200" indent="-228600" eaLnBrk="0" hangingPunct="0">
              <a:spcBef>
                <a:spcPct val="30000"/>
              </a:spcBef>
              <a:defRPr sz="1200">
                <a:solidFill>
                  <a:schemeClr val="tx1"/>
                </a:solidFill>
                <a:latin typeface="Calibri" pitchFamily="-107" charset="0"/>
                <a:ea typeface="MS PGothic" pitchFamily="34" charset="-128"/>
              </a:defRPr>
            </a:lvl4pPr>
            <a:lvl5pPr marL="2057400" indent="-228600" eaLnBrk="0" hangingPunct="0">
              <a:spcBef>
                <a:spcPct val="30000"/>
              </a:spcBef>
              <a:defRPr sz="1200">
                <a:solidFill>
                  <a:schemeClr val="tx1"/>
                </a:solidFill>
                <a:latin typeface="Calibri" pitchFamily="-107"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107"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107"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107"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107" charset="0"/>
                <a:ea typeface="MS PGothic" pitchFamily="34" charset="-128"/>
              </a:defRPr>
            </a:lvl9pPr>
          </a:lstStyle>
          <a:p>
            <a:pPr eaLnBrk="1" hangingPunct="1">
              <a:spcBef>
                <a:spcPct val="0"/>
              </a:spcBef>
            </a:pPr>
            <a:endParaRPr lang="en-US" altLang="en-US" sz="1800">
              <a:latin typeface="Arial" charset="0"/>
            </a:endParaRPr>
          </a:p>
        </p:txBody>
      </p:sp>
      <p:sp>
        <p:nvSpPr>
          <p:cNvPr id="143366" name="Rectangle 8"/>
          <p:cNvSpPr>
            <a:spLocks noChangeArrowheads="1"/>
          </p:cNvSpPr>
          <p:nvPr/>
        </p:nvSpPr>
        <p:spPr bwMode="auto">
          <a:xfrm>
            <a:off x="0"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601" tIns="45800" rIns="91601" bIns="45800" anchor="ctr"/>
          <a:lstStyle>
            <a:lvl1pPr eaLnBrk="0" hangingPunct="0">
              <a:spcBef>
                <a:spcPct val="30000"/>
              </a:spcBef>
              <a:defRPr sz="1200">
                <a:solidFill>
                  <a:schemeClr val="tx1"/>
                </a:solidFill>
                <a:latin typeface="Calibri" pitchFamily="-107" charset="0"/>
                <a:ea typeface="MS PGothic" pitchFamily="34" charset="-128"/>
              </a:defRPr>
            </a:lvl1pPr>
            <a:lvl2pPr marL="742950" indent="-285750" eaLnBrk="0" hangingPunct="0">
              <a:spcBef>
                <a:spcPct val="30000"/>
              </a:spcBef>
              <a:defRPr sz="1200">
                <a:solidFill>
                  <a:schemeClr val="tx1"/>
                </a:solidFill>
                <a:latin typeface="Calibri" pitchFamily="-107" charset="0"/>
                <a:ea typeface="MS PGothic" pitchFamily="34" charset="-128"/>
              </a:defRPr>
            </a:lvl2pPr>
            <a:lvl3pPr marL="1143000" indent="-228600" eaLnBrk="0" hangingPunct="0">
              <a:spcBef>
                <a:spcPct val="30000"/>
              </a:spcBef>
              <a:defRPr sz="1200">
                <a:solidFill>
                  <a:schemeClr val="tx1"/>
                </a:solidFill>
                <a:latin typeface="Calibri" pitchFamily="-107" charset="0"/>
                <a:ea typeface="MS PGothic" pitchFamily="34" charset="-128"/>
              </a:defRPr>
            </a:lvl3pPr>
            <a:lvl4pPr marL="1600200" indent="-228600" eaLnBrk="0" hangingPunct="0">
              <a:spcBef>
                <a:spcPct val="30000"/>
              </a:spcBef>
              <a:defRPr sz="1200">
                <a:solidFill>
                  <a:schemeClr val="tx1"/>
                </a:solidFill>
                <a:latin typeface="Calibri" pitchFamily="-107" charset="0"/>
                <a:ea typeface="MS PGothic" pitchFamily="34" charset="-128"/>
              </a:defRPr>
            </a:lvl4pPr>
            <a:lvl5pPr marL="2057400" indent="-228600" eaLnBrk="0" hangingPunct="0">
              <a:spcBef>
                <a:spcPct val="30000"/>
              </a:spcBef>
              <a:defRPr sz="1200">
                <a:solidFill>
                  <a:schemeClr val="tx1"/>
                </a:solidFill>
                <a:latin typeface="Calibri" pitchFamily="-107"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107"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107"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107"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107" charset="0"/>
                <a:ea typeface="MS PGothic" pitchFamily="34" charset="-128"/>
              </a:defRPr>
            </a:lvl9pPr>
          </a:lstStyle>
          <a:p>
            <a:pPr eaLnBrk="1" hangingPunct="1">
              <a:spcBef>
                <a:spcPct val="0"/>
              </a:spcBef>
            </a:pPr>
            <a:endParaRPr lang="en-US" altLang="en-US" sz="1800">
              <a:latin typeface="Arial" charset="0"/>
            </a:endParaRPr>
          </a:p>
        </p:txBody>
      </p:sp>
      <p:sp>
        <p:nvSpPr>
          <p:cNvPr id="143367" name="Rectangle 9"/>
          <p:cNvSpPr>
            <a:spLocks noChangeArrowheads="1"/>
          </p:cNvSpPr>
          <p:nvPr/>
        </p:nvSpPr>
        <p:spPr bwMode="auto">
          <a:xfrm>
            <a:off x="0" y="0"/>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601" tIns="45800" rIns="91601" bIns="45800" anchor="ctr"/>
          <a:lstStyle>
            <a:lvl1pPr eaLnBrk="0" hangingPunct="0">
              <a:spcBef>
                <a:spcPct val="30000"/>
              </a:spcBef>
              <a:defRPr sz="1200">
                <a:solidFill>
                  <a:schemeClr val="tx1"/>
                </a:solidFill>
                <a:latin typeface="Calibri" pitchFamily="-107" charset="0"/>
                <a:ea typeface="MS PGothic" pitchFamily="34" charset="-128"/>
              </a:defRPr>
            </a:lvl1pPr>
            <a:lvl2pPr marL="742950" indent="-285750" eaLnBrk="0" hangingPunct="0">
              <a:spcBef>
                <a:spcPct val="30000"/>
              </a:spcBef>
              <a:defRPr sz="1200">
                <a:solidFill>
                  <a:schemeClr val="tx1"/>
                </a:solidFill>
                <a:latin typeface="Calibri" pitchFamily="-107" charset="0"/>
                <a:ea typeface="MS PGothic" pitchFamily="34" charset="-128"/>
              </a:defRPr>
            </a:lvl2pPr>
            <a:lvl3pPr marL="1143000" indent="-228600" eaLnBrk="0" hangingPunct="0">
              <a:spcBef>
                <a:spcPct val="30000"/>
              </a:spcBef>
              <a:defRPr sz="1200">
                <a:solidFill>
                  <a:schemeClr val="tx1"/>
                </a:solidFill>
                <a:latin typeface="Calibri" pitchFamily="-107" charset="0"/>
                <a:ea typeface="MS PGothic" pitchFamily="34" charset="-128"/>
              </a:defRPr>
            </a:lvl3pPr>
            <a:lvl4pPr marL="1600200" indent="-228600" eaLnBrk="0" hangingPunct="0">
              <a:spcBef>
                <a:spcPct val="30000"/>
              </a:spcBef>
              <a:defRPr sz="1200">
                <a:solidFill>
                  <a:schemeClr val="tx1"/>
                </a:solidFill>
                <a:latin typeface="Calibri" pitchFamily="-107" charset="0"/>
                <a:ea typeface="MS PGothic" pitchFamily="34" charset="-128"/>
              </a:defRPr>
            </a:lvl4pPr>
            <a:lvl5pPr marL="2057400" indent="-228600" eaLnBrk="0" hangingPunct="0">
              <a:spcBef>
                <a:spcPct val="30000"/>
              </a:spcBef>
              <a:defRPr sz="1200">
                <a:solidFill>
                  <a:schemeClr val="tx1"/>
                </a:solidFill>
                <a:latin typeface="Calibri" pitchFamily="-107"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107"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107"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107"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107" charset="0"/>
                <a:ea typeface="MS PGothic" pitchFamily="34" charset="-128"/>
              </a:defRPr>
            </a:lvl9pPr>
          </a:lstStyle>
          <a:p>
            <a:pPr eaLnBrk="1" hangingPunct="1">
              <a:spcBef>
                <a:spcPct val="0"/>
              </a:spcBef>
            </a:pPr>
            <a:endParaRPr lang="en-US" altLang="en-US" sz="1800">
              <a:latin typeface="Arial" charset="0"/>
            </a:endParaRPr>
          </a:p>
        </p:txBody>
      </p:sp>
      <p:sp>
        <p:nvSpPr>
          <p:cNvPr id="143368"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143369" name="Rectangle 11"/>
          <p:cNvSpPr>
            <a:spLocks noGrp="1" noChangeArrowheads="1"/>
          </p:cNvSpPr>
          <p:nvPr>
            <p:ph type="body" idx="1"/>
          </p:nvPr>
        </p:nvSpPr>
        <p:spPr bwMode="auto">
          <a:xfrm>
            <a:off x="942975" y="4448175"/>
            <a:ext cx="5191125" cy="4213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41" tIns="45655" rIns="92941" bIns="45655"/>
          <a:lstStyle/>
          <a:p>
            <a:r>
              <a:rPr lang="en-US" altLang="en-US" dirty="0"/>
              <a:t>To provide timely information, accounting systems prepare reports at regular intervals. This results in an accounting process impacted by the time period (or periodicity) assumption. The </a:t>
            </a:r>
            <a:r>
              <a:rPr lang="en-US" altLang="en-US" b="1" dirty="0"/>
              <a:t>time period assumption </a:t>
            </a:r>
            <a:r>
              <a:rPr lang="en-US" altLang="en-US" dirty="0"/>
              <a:t>presumes that an organization’s activities can be divided into specific time periods such as a month, a three-month quarter, a six-month interval, or a year.   Most organizations use a year as their primary accounting period. Many organizations also prepare </a:t>
            </a:r>
            <a:r>
              <a:rPr lang="en-US" altLang="en-US" b="1" dirty="0"/>
              <a:t>interim financial statements </a:t>
            </a:r>
            <a:r>
              <a:rPr lang="en-US" altLang="en-US" dirty="0"/>
              <a:t>covering one, three, or six months of activity.</a:t>
            </a:r>
          </a:p>
          <a:p>
            <a:endParaRPr lang="en-US" altLang="en-US" dirty="0"/>
          </a:p>
          <a:p>
            <a:r>
              <a:rPr lang="en-US" altLang="en-US" dirty="0"/>
              <a:t>When we divide business activities into arbitrary fixed periods of time, it is often necessary to have special accounting for transactions that cross from one time period to the next. </a:t>
            </a:r>
          </a:p>
          <a:p>
            <a:endParaRPr lang="en-US" altLang="en-US" dirty="0"/>
          </a:p>
          <a:p>
            <a:r>
              <a:rPr lang="en-US" altLang="en-US" dirty="0"/>
              <a:t>Most of our time will be spent looking at the special adjusting process for some of these transactions.</a:t>
            </a:r>
          </a:p>
        </p:txBody>
      </p:sp>
    </p:spTree>
    <p:extLst>
      <p:ext uri="{BB962C8B-B14F-4D97-AF65-F5344CB8AC3E}">
        <p14:creationId xmlns:p14="http://schemas.microsoft.com/office/powerpoint/2010/main" val="26459165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For each separate case below, follow the three-step process for adjusting the unearned revenue liability account. Step 1: Determine what the current account balance equals. Step 2: Determine what the current account balance should equal. Step 3: Record an adjusting entry to get from step 1 to step 2.</a:t>
            </a:r>
          </a:p>
          <a:p>
            <a:endParaRPr lang="en-US" altLang="en-US"/>
          </a:p>
        </p:txBody>
      </p:sp>
    </p:spTree>
    <p:extLst>
      <p:ext uri="{BB962C8B-B14F-4D97-AF65-F5344CB8AC3E}">
        <p14:creationId xmlns:p14="http://schemas.microsoft.com/office/powerpoint/2010/main" val="36333705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a:bodyPr>
          <a:lstStyle/>
          <a:p>
            <a:r>
              <a:rPr lang="en-US" altLang="en-US" dirty="0"/>
              <a:t>Unearned Rent Revenue. The company collected $24,000 rent in advance on September 1, debiting Cash and crediting Unearned Rent Revenue. The tenant was paying 12 months’ rent in advance and occupancy began September 1. Whenever you see the word "unearned,” it always indicates a liability account. Most liability accounts include the word "payable,” as those liabilities will be paid back. An unearned account is a liability that will be worked off, rather than paid off.</a:t>
            </a:r>
          </a:p>
          <a:p>
            <a:r>
              <a:rPr lang="en-US" altLang="en-US" dirty="0"/>
              <a:t> </a:t>
            </a:r>
          </a:p>
          <a:p>
            <a:r>
              <a:rPr lang="en-US" altLang="en-US" dirty="0"/>
              <a:t>Step 1: Determine what the current account balance equals. The current balance in Unearned rent revenue is the $24,000 that was credited to the liability account on September 1.</a:t>
            </a:r>
          </a:p>
          <a:p>
            <a:r>
              <a:rPr lang="en-US" altLang="en-US" dirty="0"/>
              <a:t>Step 2: Determine what the current account balance should equal. $24,000 in rent for one year is $2,000 per month. As of December 31, the tenant has occupied the space for four months: September through December. The company still has a liability for the remaining eight months. The account balance should equal $16,000 as of December 31; eight months at $2,000 per month.</a:t>
            </a:r>
          </a:p>
          <a:p>
            <a:r>
              <a:rPr lang="en-US" altLang="en-US" dirty="0"/>
              <a:t>Step 3: Record an adjusting entry to get from step 1 to step 2. The adjusting entry needs to reduce the balance in Unearned Rent Revenue, debiting the liability account for $8,000; 4 months at $2,000 per month.</a:t>
            </a:r>
          </a:p>
          <a:p>
            <a:r>
              <a:rPr lang="en-US" altLang="en-US" dirty="0"/>
              <a:t> </a:t>
            </a:r>
          </a:p>
          <a:p>
            <a:r>
              <a:rPr lang="en-US" altLang="en-US" dirty="0"/>
              <a:t>Every adjusting entry affects one income statement account, a revenue or an expense, and one balance sheet account, an asset or a liability. In this case, we're debiting the balance sheet account, Unearned rent revenue, for $8,000. And since we're debiting the balance sheet, we need to credit the income statement. We credit Rent Revenue for $8,000.</a:t>
            </a:r>
          </a:p>
        </p:txBody>
      </p:sp>
    </p:spTree>
    <p:extLst>
      <p:ext uri="{BB962C8B-B14F-4D97-AF65-F5344CB8AC3E}">
        <p14:creationId xmlns:p14="http://schemas.microsoft.com/office/powerpoint/2010/main" val="42173357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Unearned Services Revenue. The company charges $100 per month to spray a house for insects. A customer paid $600 on November 1 in advance for six treatments, which was recorded with a debit to Cash and a credit to Unearned Services Revenue. At year-end, the company has applied two treatments for the customer.</a:t>
            </a:r>
          </a:p>
          <a:p>
            <a:r>
              <a:rPr lang="en-US" altLang="en-US"/>
              <a:t> </a:t>
            </a:r>
          </a:p>
          <a:p>
            <a:r>
              <a:rPr lang="en-US" altLang="en-US"/>
              <a:t>Step 1: Determine what the current account balance equals. The current balance in Unearned services revenue is equal to the $600 cash received in advance.</a:t>
            </a:r>
          </a:p>
          <a:p>
            <a:r>
              <a:rPr lang="en-US" altLang="en-US"/>
              <a:t>Step 2: Determine what the current account balance should equal. As of December 31, the company still owes four treatments at $100 per month. The December 31 balance in the liability account should equal $400.</a:t>
            </a:r>
          </a:p>
          <a:p>
            <a:r>
              <a:rPr lang="en-US" altLang="en-US"/>
              <a:t>Step 3: Record an adjusting entry to get from step 1 to step 2. The adjusting entry debits the liability account, Unearned Services Revenue, for $200, and since we're debiting the balance sheet, we need to credit the income statement, Credit Services Revenue, $200.</a:t>
            </a:r>
          </a:p>
          <a:p>
            <a:r>
              <a:rPr lang="en-US" altLang="en-US"/>
              <a:t> </a:t>
            </a:r>
          </a:p>
          <a:p>
            <a:endParaRPr lang="en-US" altLang="en-US"/>
          </a:p>
        </p:txBody>
      </p:sp>
    </p:spTree>
    <p:extLst>
      <p:ext uri="{BB962C8B-B14F-4D97-AF65-F5344CB8AC3E}">
        <p14:creationId xmlns:p14="http://schemas.microsoft.com/office/powerpoint/2010/main" val="27485379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ChangeArrowheads="1"/>
          </p:cNvSpPr>
          <p:nvPr/>
        </p:nvSpPr>
        <p:spPr bwMode="auto">
          <a:xfrm>
            <a:off x="4010025" y="0"/>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601" tIns="45800" rIns="91601" bIns="45800" anchor="ctr"/>
          <a:lstStyle>
            <a:lvl1pPr eaLnBrk="0" hangingPunct="0">
              <a:spcBef>
                <a:spcPct val="30000"/>
              </a:spcBef>
              <a:defRPr sz="1200">
                <a:solidFill>
                  <a:schemeClr val="tx1"/>
                </a:solidFill>
                <a:latin typeface="Calibri" pitchFamily="-107" charset="0"/>
                <a:ea typeface="MS PGothic" pitchFamily="34" charset="-128"/>
              </a:defRPr>
            </a:lvl1pPr>
            <a:lvl2pPr marL="742950" indent="-285750" eaLnBrk="0" hangingPunct="0">
              <a:spcBef>
                <a:spcPct val="30000"/>
              </a:spcBef>
              <a:defRPr sz="1200">
                <a:solidFill>
                  <a:schemeClr val="tx1"/>
                </a:solidFill>
                <a:latin typeface="Calibri" pitchFamily="-107" charset="0"/>
                <a:ea typeface="MS PGothic" pitchFamily="34" charset="-128"/>
              </a:defRPr>
            </a:lvl2pPr>
            <a:lvl3pPr marL="1143000" indent="-228600" eaLnBrk="0" hangingPunct="0">
              <a:spcBef>
                <a:spcPct val="30000"/>
              </a:spcBef>
              <a:defRPr sz="1200">
                <a:solidFill>
                  <a:schemeClr val="tx1"/>
                </a:solidFill>
                <a:latin typeface="Calibri" pitchFamily="-107" charset="0"/>
                <a:ea typeface="MS PGothic" pitchFamily="34" charset="-128"/>
              </a:defRPr>
            </a:lvl3pPr>
            <a:lvl4pPr marL="1600200" indent="-228600" eaLnBrk="0" hangingPunct="0">
              <a:spcBef>
                <a:spcPct val="30000"/>
              </a:spcBef>
              <a:defRPr sz="1200">
                <a:solidFill>
                  <a:schemeClr val="tx1"/>
                </a:solidFill>
                <a:latin typeface="Calibri" pitchFamily="-107" charset="0"/>
                <a:ea typeface="MS PGothic" pitchFamily="34" charset="-128"/>
              </a:defRPr>
            </a:lvl4pPr>
            <a:lvl5pPr marL="2057400" indent="-228600" eaLnBrk="0" hangingPunct="0">
              <a:spcBef>
                <a:spcPct val="30000"/>
              </a:spcBef>
              <a:defRPr sz="1200">
                <a:solidFill>
                  <a:schemeClr val="tx1"/>
                </a:solidFill>
                <a:latin typeface="Calibri" pitchFamily="-107"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107"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107"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107"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107" charset="0"/>
                <a:ea typeface="MS PGothic" pitchFamily="34" charset="-128"/>
              </a:defRPr>
            </a:lvl9pPr>
          </a:lstStyle>
          <a:p>
            <a:pPr eaLnBrk="1" hangingPunct="1">
              <a:spcBef>
                <a:spcPct val="0"/>
              </a:spcBef>
            </a:pPr>
            <a:endParaRPr lang="en-US" altLang="en-US" sz="1800">
              <a:latin typeface="Arial" charset="0"/>
            </a:endParaRPr>
          </a:p>
        </p:txBody>
      </p:sp>
      <p:sp>
        <p:nvSpPr>
          <p:cNvPr id="164867" name="Rectangle 4"/>
          <p:cNvSpPr>
            <a:spLocks noChangeArrowheads="1"/>
          </p:cNvSpPr>
          <p:nvPr/>
        </p:nvSpPr>
        <p:spPr bwMode="auto">
          <a:xfrm>
            <a:off x="0"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601" tIns="45800" rIns="91601" bIns="45800" anchor="ctr"/>
          <a:lstStyle>
            <a:lvl1pPr eaLnBrk="0" hangingPunct="0">
              <a:spcBef>
                <a:spcPct val="30000"/>
              </a:spcBef>
              <a:defRPr sz="1200">
                <a:solidFill>
                  <a:schemeClr val="tx1"/>
                </a:solidFill>
                <a:latin typeface="Calibri" pitchFamily="-107" charset="0"/>
                <a:ea typeface="MS PGothic" pitchFamily="34" charset="-128"/>
              </a:defRPr>
            </a:lvl1pPr>
            <a:lvl2pPr marL="742950" indent="-285750" eaLnBrk="0" hangingPunct="0">
              <a:spcBef>
                <a:spcPct val="30000"/>
              </a:spcBef>
              <a:defRPr sz="1200">
                <a:solidFill>
                  <a:schemeClr val="tx1"/>
                </a:solidFill>
                <a:latin typeface="Calibri" pitchFamily="-107" charset="0"/>
                <a:ea typeface="MS PGothic" pitchFamily="34" charset="-128"/>
              </a:defRPr>
            </a:lvl2pPr>
            <a:lvl3pPr marL="1143000" indent="-228600" eaLnBrk="0" hangingPunct="0">
              <a:spcBef>
                <a:spcPct val="30000"/>
              </a:spcBef>
              <a:defRPr sz="1200">
                <a:solidFill>
                  <a:schemeClr val="tx1"/>
                </a:solidFill>
                <a:latin typeface="Calibri" pitchFamily="-107" charset="0"/>
                <a:ea typeface="MS PGothic" pitchFamily="34" charset="-128"/>
              </a:defRPr>
            </a:lvl3pPr>
            <a:lvl4pPr marL="1600200" indent="-228600" eaLnBrk="0" hangingPunct="0">
              <a:spcBef>
                <a:spcPct val="30000"/>
              </a:spcBef>
              <a:defRPr sz="1200">
                <a:solidFill>
                  <a:schemeClr val="tx1"/>
                </a:solidFill>
                <a:latin typeface="Calibri" pitchFamily="-107" charset="0"/>
                <a:ea typeface="MS PGothic" pitchFamily="34" charset="-128"/>
              </a:defRPr>
            </a:lvl4pPr>
            <a:lvl5pPr marL="2057400" indent="-228600" eaLnBrk="0" hangingPunct="0">
              <a:spcBef>
                <a:spcPct val="30000"/>
              </a:spcBef>
              <a:defRPr sz="1200">
                <a:solidFill>
                  <a:schemeClr val="tx1"/>
                </a:solidFill>
                <a:latin typeface="Calibri" pitchFamily="-107"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107"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107"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107"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107" charset="0"/>
                <a:ea typeface="MS PGothic" pitchFamily="34" charset="-128"/>
              </a:defRPr>
            </a:lvl9pPr>
          </a:lstStyle>
          <a:p>
            <a:pPr eaLnBrk="1" hangingPunct="1">
              <a:spcBef>
                <a:spcPct val="0"/>
              </a:spcBef>
            </a:pPr>
            <a:endParaRPr lang="en-US" altLang="en-US" sz="1800">
              <a:latin typeface="Arial" charset="0"/>
            </a:endParaRPr>
          </a:p>
        </p:txBody>
      </p:sp>
      <p:sp>
        <p:nvSpPr>
          <p:cNvPr id="164868" name="Rectangle 5"/>
          <p:cNvSpPr>
            <a:spLocks noChangeArrowheads="1"/>
          </p:cNvSpPr>
          <p:nvPr/>
        </p:nvSpPr>
        <p:spPr bwMode="auto">
          <a:xfrm>
            <a:off x="0" y="0"/>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601" tIns="45800" rIns="91601" bIns="45800" anchor="ctr"/>
          <a:lstStyle>
            <a:lvl1pPr eaLnBrk="0" hangingPunct="0">
              <a:spcBef>
                <a:spcPct val="30000"/>
              </a:spcBef>
              <a:defRPr sz="1200">
                <a:solidFill>
                  <a:schemeClr val="tx1"/>
                </a:solidFill>
                <a:latin typeface="Calibri" pitchFamily="-107" charset="0"/>
                <a:ea typeface="MS PGothic" pitchFamily="34" charset="-128"/>
              </a:defRPr>
            </a:lvl1pPr>
            <a:lvl2pPr marL="742950" indent="-285750" eaLnBrk="0" hangingPunct="0">
              <a:spcBef>
                <a:spcPct val="30000"/>
              </a:spcBef>
              <a:defRPr sz="1200">
                <a:solidFill>
                  <a:schemeClr val="tx1"/>
                </a:solidFill>
                <a:latin typeface="Calibri" pitchFamily="-107" charset="0"/>
                <a:ea typeface="MS PGothic" pitchFamily="34" charset="-128"/>
              </a:defRPr>
            </a:lvl2pPr>
            <a:lvl3pPr marL="1143000" indent="-228600" eaLnBrk="0" hangingPunct="0">
              <a:spcBef>
                <a:spcPct val="30000"/>
              </a:spcBef>
              <a:defRPr sz="1200">
                <a:solidFill>
                  <a:schemeClr val="tx1"/>
                </a:solidFill>
                <a:latin typeface="Calibri" pitchFamily="-107" charset="0"/>
                <a:ea typeface="MS PGothic" pitchFamily="34" charset="-128"/>
              </a:defRPr>
            </a:lvl3pPr>
            <a:lvl4pPr marL="1600200" indent="-228600" eaLnBrk="0" hangingPunct="0">
              <a:spcBef>
                <a:spcPct val="30000"/>
              </a:spcBef>
              <a:defRPr sz="1200">
                <a:solidFill>
                  <a:schemeClr val="tx1"/>
                </a:solidFill>
                <a:latin typeface="Calibri" pitchFamily="-107" charset="0"/>
                <a:ea typeface="MS PGothic" pitchFamily="34" charset="-128"/>
              </a:defRPr>
            </a:lvl4pPr>
            <a:lvl5pPr marL="2057400" indent="-228600" eaLnBrk="0" hangingPunct="0">
              <a:spcBef>
                <a:spcPct val="30000"/>
              </a:spcBef>
              <a:defRPr sz="1200">
                <a:solidFill>
                  <a:schemeClr val="tx1"/>
                </a:solidFill>
                <a:latin typeface="Calibri" pitchFamily="-107"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107"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107"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107"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107" charset="0"/>
                <a:ea typeface="MS PGothic" pitchFamily="34" charset="-128"/>
              </a:defRPr>
            </a:lvl9pPr>
          </a:lstStyle>
          <a:p>
            <a:pPr eaLnBrk="1" hangingPunct="1">
              <a:spcBef>
                <a:spcPct val="0"/>
              </a:spcBef>
            </a:pPr>
            <a:endParaRPr lang="en-US" altLang="en-US" sz="1800">
              <a:latin typeface="Arial" charset="0"/>
            </a:endParaRPr>
          </a:p>
        </p:txBody>
      </p:sp>
      <p:sp>
        <p:nvSpPr>
          <p:cNvPr id="164869" name="Rectangle 6"/>
          <p:cNvSpPr>
            <a:spLocks noChangeArrowheads="1"/>
          </p:cNvSpPr>
          <p:nvPr/>
        </p:nvSpPr>
        <p:spPr bwMode="auto">
          <a:xfrm>
            <a:off x="4010025" y="0"/>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601" tIns="45800" rIns="91601" bIns="45800" anchor="ctr"/>
          <a:lstStyle>
            <a:lvl1pPr eaLnBrk="0" hangingPunct="0">
              <a:spcBef>
                <a:spcPct val="30000"/>
              </a:spcBef>
              <a:defRPr sz="1200">
                <a:solidFill>
                  <a:schemeClr val="tx1"/>
                </a:solidFill>
                <a:latin typeface="Calibri" pitchFamily="-107" charset="0"/>
                <a:ea typeface="MS PGothic" pitchFamily="34" charset="-128"/>
              </a:defRPr>
            </a:lvl1pPr>
            <a:lvl2pPr marL="742950" indent="-285750" eaLnBrk="0" hangingPunct="0">
              <a:spcBef>
                <a:spcPct val="30000"/>
              </a:spcBef>
              <a:defRPr sz="1200">
                <a:solidFill>
                  <a:schemeClr val="tx1"/>
                </a:solidFill>
                <a:latin typeface="Calibri" pitchFamily="-107" charset="0"/>
                <a:ea typeface="MS PGothic" pitchFamily="34" charset="-128"/>
              </a:defRPr>
            </a:lvl2pPr>
            <a:lvl3pPr marL="1143000" indent="-228600" eaLnBrk="0" hangingPunct="0">
              <a:spcBef>
                <a:spcPct val="30000"/>
              </a:spcBef>
              <a:defRPr sz="1200">
                <a:solidFill>
                  <a:schemeClr val="tx1"/>
                </a:solidFill>
                <a:latin typeface="Calibri" pitchFamily="-107" charset="0"/>
                <a:ea typeface="MS PGothic" pitchFamily="34" charset="-128"/>
              </a:defRPr>
            </a:lvl3pPr>
            <a:lvl4pPr marL="1600200" indent="-228600" eaLnBrk="0" hangingPunct="0">
              <a:spcBef>
                <a:spcPct val="30000"/>
              </a:spcBef>
              <a:defRPr sz="1200">
                <a:solidFill>
                  <a:schemeClr val="tx1"/>
                </a:solidFill>
                <a:latin typeface="Calibri" pitchFamily="-107" charset="0"/>
                <a:ea typeface="MS PGothic" pitchFamily="34" charset="-128"/>
              </a:defRPr>
            </a:lvl4pPr>
            <a:lvl5pPr marL="2057400" indent="-228600" eaLnBrk="0" hangingPunct="0">
              <a:spcBef>
                <a:spcPct val="30000"/>
              </a:spcBef>
              <a:defRPr sz="1200">
                <a:solidFill>
                  <a:schemeClr val="tx1"/>
                </a:solidFill>
                <a:latin typeface="Calibri" pitchFamily="-107"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107"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107"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107"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107" charset="0"/>
                <a:ea typeface="MS PGothic" pitchFamily="34" charset="-128"/>
              </a:defRPr>
            </a:lvl9pPr>
          </a:lstStyle>
          <a:p>
            <a:pPr eaLnBrk="1" hangingPunct="1">
              <a:spcBef>
                <a:spcPct val="0"/>
              </a:spcBef>
            </a:pPr>
            <a:endParaRPr lang="en-US" altLang="en-US" sz="1800">
              <a:latin typeface="Arial" charset="0"/>
            </a:endParaRPr>
          </a:p>
        </p:txBody>
      </p:sp>
      <p:sp>
        <p:nvSpPr>
          <p:cNvPr id="164870" name="Rectangle 8"/>
          <p:cNvSpPr>
            <a:spLocks noChangeArrowheads="1"/>
          </p:cNvSpPr>
          <p:nvPr/>
        </p:nvSpPr>
        <p:spPr bwMode="auto">
          <a:xfrm>
            <a:off x="0"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601" tIns="45800" rIns="91601" bIns="45800" anchor="ctr"/>
          <a:lstStyle>
            <a:lvl1pPr eaLnBrk="0" hangingPunct="0">
              <a:spcBef>
                <a:spcPct val="30000"/>
              </a:spcBef>
              <a:defRPr sz="1200">
                <a:solidFill>
                  <a:schemeClr val="tx1"/>
                </a:solidFill>
                <a:latin typeface="Calibri" pitchFamily="-107" charset="0"/>
                <a:ea typeface="MS PGothic" pitchFamily="34" charset="-128"/>
              </a:defRPr>
            </a:lvl1pPr>
            <a:lvl2pPr marL="742950" indent="-285750" eaLnBrk="0" hangingPunct="0">
              <a:spcBef>
                <a:spcPct val="30000"/>
              </a:spcBef>
              <a:defRPr sz="1200">
                <a:solidFill>
                  <a:schemeClr val="tx1"/>
                </a:solidFill>
                <a:latin typeface="Calibri" pitchFamily="-107" charset="0"/>
                <a:ea typeface="MS PGothic" pitchFamily="34" charset="-128"/>
              </a:defRPr>
            </a:lvl2pPr>
            <a:lvl3pPr marL="1143000" indent="-228600" eaLnBrk="0" hangingPunct="0">
              <a:spcBef>
                <a:spcPct val="30000"/>
              </a:spcBef>
              <a:defRPr sz="1200">
                <a:solidFill>
                  <a:schemeClr val="tx1"/>
                </a:solidFill>
                <a:latin typeface="Calibri" pitchFamily="-107" charset="0"/>
                <a:ea typeface="MS PGothic" pitchFamily="34" charset="-128"/>
              </a:defRPr>
            </a:lvl3pPr>
            <a:lvl4pPr marL="1600200" indent="-228600" eaLnBrk="0" hangingPunct="0">
              <a:spcBef>
                <a:spcPct val="30000"/>
              </a:spcBef>
              <a:defRPr sz="1200">
                <a:solidFill>
                  <a:schemeClr val="tx1"/>
                </a:solidFill>
                <a:latin typeface="Calibri" pitchFamily="-107" charset="0"/>
                <a:ea typeface="MS PGothic" pitchFamily="34" charset="-128"/>
              </a:defRPr>
            </a:lvl4pPr>
            <a:lvl5pPr marL="2057400" indent="-228600" eaLnBrk="0" hangingPunct="0">
              <a:spcBef>
                <a:spcPct val="30000"/>
              </a:spcBef>
              <a:defRPr sz="1200">
                <a:solidFill>
                  <a:schemeClr val="tx1"/>
                </a:solidFill>
                <a:latin typeface="Calibri" pitchFamily="-107"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107"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107"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107"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107" charset="0"/>
                <a:ea typeface="MS PGothic" pitchFamily="34" charset="-128"/>
              </a:defRPr>
            </a:lvl9pPr>
          </a:lstStyle>
          <a:p>
            <a:pPr eaLnBrk="1" hangingPunct="1">
              <a:spcBef>
                <a:spcPct val="0"/>
              </a:spcBef>
            </a:pPr>
            <a:endParaRPr lang="en-US" altLang="en-US" sz="1800">
              <a:latin typeface="Arial" charset="0"/>
            </a:endParaRPr>
          </a:p>
        </p:txBody>
      </p:sp>
      <p:sp>
        <p:nvSpPr>
          <p:cNvPr id="164871" name="Rectangle 9"/>
          <p:cNvSpPr>
            <a:spLocks noChangeArrowheads="1"/>
          </p:cNvSpPr>
          <p:nvPr/>
        </p:nvSpPr>
        <p:spPr bwMode="auto">
          <a:xfrm>
            <a:off x="0" y="0"/>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601" tIns="45800" rIns="91601" bIns="45800" anchor="ctr"/>
          <a:lstStyle>
            <a:lvl1pPr eaLnBrk="0" hangingPunct="0">
              <a:spcBef>
                <a:spcPct val="30000"/>
              </a:spcBef>
              <a:defRPr sz="1200">
                <a:solidFill>
                  <a:schemeClr val="tx1"/>
                </a:solidFill>
                <a:latin typeface="Calibri" pitchFamily="-107" charset="0"/>
                <a:ea typeface="MS PGothic" pitchFamily="34" charset="-128"/>
              </a:defRPr>
            </a:lvl1pPr>
            <a:lvl2pPr marL="742950" indent="-285750" eaLnBrk="0" hangingPunct="0">
              <a:spcBef>
                <a:spcPct val="30000"/>
              </a:spcBef>
              <a:defRPr sz="1200">
                <a:solidFill>
                  <a:schemeClr val="tx1"/>
                </a:solidFill>
                <a:latin typeface="Calibri" pitchFamily="-107" charset="0"/>
                <a:ea typeface="MS PGothic" pitchFamily="34" charset="-128"/>
              </a:defRPr>
            </a:lvl2pPr>
            <a:lvl3pPr marL="1143000" indent="-228600" eaLnBrk="0" hangingPunct="0">
              <a:spcBef>
                <a:spcPct val="30000"/>
              </a:spcBef>
              <a:defRPr sz="1200">
                <a:solidFill>
                  <a:schemeClr val="tx1"/>
                </a:solidFill>
                <a:latin typeface="Calibri" pitchFamily="-107" charset="0"/>
                <a:ea typeface="MS PGothic" pitchFamily="34" charset="-128"/>
              </a:defRPr>
            </a:lvl3pPr>
            <a:lvl4pPr marL="1600200" indent="-228600" eaLnBrk="0" hangingPunct="0">
              <a:spcBef>
                <a:spcPct val="30000"/>
              </a:spcBef>
              <a:defRPr sz="1200">
                <a:solidFill>
                  <a:schemeClr val="tx1"/>
                </a:solidFill>
                <a:latin typeface="Calibri" pitchFamily="-107" charset="0"/>
                <a:ea typeface="MS PGothic" pitchFamily="34" charset="-128"/>
              </a:defRPr>
            </a:lvl4pPr>
            <a:lvl5pPr marL="2057400" indent="-228600" eaLnBrk="0" hangingPunct="0">
              <a:spcBef>
                <a:spcPct val="30000"/>
              </a:spcBef>
              <a:defRPr sz="1200">
                <a:solidFill>
                  <a:schemeClr val="tx1"/>
                </a:solidFill>
                <a:latin typeface="Calibri" pitchFamily="-107"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107"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107"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107"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107" charset="0"/>
                <a:ea typeface="MS PGothic" pitchFamily="34" charset="-128"/>
              </a:defRPr>
            </a:lvl9pPr>
          </a:lstStyle>
          <a:p>
            <a:pPr eaLnBrk="1" hangingPunct="1">
              <a:spcBef>
                <a:spcPct val="0"/>
              </a:spcBef>
            </a:pPr>
            <a:endParaRPr lang="en-US" altLang="en-US" sz="1800">
              <a:latin typeface="Arial" charset="0"/>
            </a:endParaRPr>
          </a:p>
        </p:txBody>
      </p:sp>
      <p:sp>
        <p:nvSpPr>
          <p:cNvPr id="164872"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164873" name="Rectangle 11"/>
          <p:cNvSpPr>
            <a:spLocks noGrp="1" noChangeArrowheads="1"/>
          </p:cNvSpPr>
          <p:nvPr>
            <p:ph type="body" idx="1"/>
          </p:nvPr>
        </p:nvSpPr>
        <p:spPr bwMode="auto">
          <a:xfrm>
            <a:off x="942975" y="4448175"/>
            <a:ext cx="5191125" cy="4213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41" tIns="45655" rIns="92941" bIns="45655"/>
          <a:lstStyle/>
          <a:p>
            <a:r>
              <a:rPr lang="en-US" altLang="en-US" dirty="0"/>
              <a:t>An accrued expense is defined as a cost incurred in the current period that is both </a:t>
            </a:r>
            <a:r>
              <a:rPr lang="en-US" altLang="en-US" b="1" dirty="0"/>
              <a:t>unpaid</a:t>
            </a:r>
            <a:r>
              <a:rPr lang="en-US" altLang="en-US" dirty="0"/>
              <a:t> and </a:t>
            </a:r>
            <a:r>
              <a:rPr lang="en-US" altLang="en-US" b="1" dirty="0"/>
              <a:t>unrecorded</a:t>
            </a:r>
            <a:r>
              <a:rPr lang="en-US" altLang="en-US" dirty="0"/>
              <a:t>. When you use your credit card, often you do not record the transaction until you pay your monthly invoice; even though you have incurred the cost.  Accrued expenses must be reported on the income statement of the period when incurred.</a:t>
            </a:r>
          </a:p>
          <a:p>
            <a:endParaRPr lang="en-US" altLang="en-US" dirty="0"/>
          </a:p>
          <a:p>
            <a:r>
              <a:rPr lang="en-US" altLang="en-US" dirty="0"/>
              <a:t>For all accrued expense adjusting entries, we debit, or increase an expense account, and credit, or increase, a liability account. </a:t>
            </a:r>
          </a:p>
          <a:p>
            <a:endParaRPr lang="en-US" altLang="en-US" dirty="0"/>
          </a:p>
        </p:txBody>
      </p:sp>
    </p:spTree>
    <p:extLst>
      <p:ext uri="{BB962C8B-B14F-4D97-AF65-F5344CB8AC3E}">
        <p14:creationId xmlns:p14="http://schemas.microsoft.com/office/powerpoint/2010/main" val="25886954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47675" indent="-447675" eaLnBrk="1" hangingPunct="1">
              <a:lnSpc>
                <a:spcPct val="90000"/>
              </a:lnSpc>
              <a:spcBef>
                <a:spcPct val="20000"/>
              </a:spcBef>
              <a:buClr>
                <a:schemeClr val="accent1"/>
              </a:buClr>
              <a:buSzPct val="70000"/>
              <a:buFont typeface="Wingdings" pitchFamily="2" charset="2"/>
              <a:buNone/>
              <a:defRPr/>
            </a:pPr>
            <a:r>
              <a:rPr lang="en-US" sz="1200" dirty="0">
                <a:latin typeface="Arial Narrow" pitchFamily="34" charset="0"/>
              </a:rPr>
              <a:t>Step 1: </a:t>
            </a:r>
            <a:r>
              <a:rPr lang="en-US" sz="1200" dirty="0" err="1">
                <a:latin typeface="Arial Narrow" pitchFamily="34" charset="0"/>
              </a:rPr>
              <a:t>FastForward’s</a:t>
            </a:r>
            <a:r>
              <a:rPr lang="en-US" sz="1200" dirty="0">
                <a:latin typeface="Arial Narrow" pitchFamily="34" charset="0"/>
              </a:rPr>
              <a:t> pays its employee $70 per day, or $350 for a five-day work. Salaries are paid every two weeks on a Friday.</a:t>
            </a:r>
          </a:p>
          <a:p>
            <a:pPr marL="447675" indent="-447675" eaLnBrk="1" hangingPunct="1">
              <a:lnSpc>
                <a:spcPct val="90000"/>
              </a:lnSpc>
              <a:spcBef>
                <a:spcPct val="20000"/>
              </a:spcBef>
              <a:buClr>
                <a:schemeClr val="accent1"/>
              </a:buClr>
              <a:buSzPct val="70000"/>
              <a:buFont typeface="Wingdings" pitchFamily="2" charset="2"/>
              <a:buNone/>
              <a:defRPr/>
            </a:pPr>
            <a:r>
              <a:rPr lang="en-US" sz="1200" dirty="0">
                <a:latin typeface="Arial Narrow" pitchFamily="34" charset="0"/>
              </a:rPr>
              <a:t>Step 2: 12/31 is a Wednesday, so three day’s salaries are owed at year end which equals $70 x 3 = $210.</a:t>
            </a:r>
          </a:p>
          <a:p>
            <a:pPr marL="447675" indent="-447675" eaLnBrk="1" hangingPunct="1">
              <a:lnSpc>
                <a:spcPct val="90000"/>
              </a:lnSpc>
              <a:spcBef>
                <a:spcPct val="20000"/>
              </a:spcBef>
              <a:buClr>
                <a:schemeClr val="accent1"/>
              </a:buClr>
              <a:buSzPct val="70000"/>
              <a:buFont typeface="Wingdings" pitchFamily="2" charset="2"/>
              <a:buNone/>
              <a:defRPr/>
            </a:pPr>
            <a:r>
              <a:rPr lang="en-US" sz="1200" dirty="0">
                <a:latin typeface="Arial Narrow" pitchFamily="34" charset="0"/>
              </a:rPr>
              <a:t>Step 3: Adjusting entry increases a liability, Salaries Payable, and increases the Salaries Expense account for $210 with the following journal entry:</a:t>
            </a:r>
          </a:p>
        </p:txBody>
      </p:sp>
    </p:spTree>
    <p:extLst>
      <p:ext uri="{BB962C8B-B14F-4D97-AF65-F5344CB8AC3E}">
        <p14:creationId xmlns:p14="http://schemas.microsoft.com/office/powerpoint/2010/main" val="15353767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Afte</a:t>
            </a:r>
            <a:r>
              <a:rPr lang="en-US" baseline="0" dirty="0"/>
              <a:t>r the adjustment, the Salaries payable account will show the correct balance of $210 of salaries owed on the Balance sheet and the Salaries expense account will report the correct amount of salaries expense on the Income Statement.</a:t>
            </a:r>
            <a:endParaRPr lang="en-US" dirty="0"/>
          </a:p>
        </p:txBody>
      </p:sp>
    </p:spTree>
    <p:extLst>
      <p:ext uri="{BB962C8B-B14F-4D97-AF65-F5344CB8AC3E}">
        <p14:creationId xmlns:p14="http://schemas.microsoft.com/office/powerpoint/2010/main" val="15972206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xfrm>
            <a:off x="4008100" y="8893340"/>
            <a:ext cx="3067374" cy="468154"/>
          </a:xfrm>
          <a:prstGeom prst="rect">
            <a:avLst/>
          </a:prstGeom>
          <a:noFill/>
        </p:spPr>
        <p:txBody>
          <a:bodyPr/>
          <a:lstStyle/>
          <a:p>
            <a:fld id="{036B41FA-3090-4A7D-A8DB-A2FA45930B8E}" type="slidenum">
              <a:rPr lang="en-US">
                <a:solidFill>
                  <a:prstClr val="black"/>
                </a:solidFill>
              </a:rPr>
              <a:pPr/>
              <a:t>46</a:t>
            </a:fld>
            <a:endParaRPr lang="en-US">
              <a:solidFill>
                <a:prstClr val="black"/>
              </a:solidFill>
            </a:endParaRPr>
          </a:p>
        </p:txBody>
      </p:sp>
      <p:sp>
        <p:nvSpPr>
          <p:cNvPr id="74755" name="Rectangle 2"/>
          <p:cNvSpPr>
            <a:spLocks noChangeArrowheads="1"/>
          </p:cNvSpPr>
          <p:nvPr/>
        </p:nvSpPr>
        <p:spPr bwMode="auto">
          <a:xfrm>
            <a:off x="4009702" y="0"/>
            <a:ext cx="3067374" cy="468154"/>
          </a:xfrm>
          <a:prstGeom prst="rect">
            <a:avLst/>
          </a:prstGeom>
          <a:noFill/>
          <a:ln w="12700">
            <a:noFill/>
            <a:miter lim="800000"/>
            <a:headEnd/>
            <a:tailEnd/>
          </a:ln>
        </p:spPr>
        <p:txBody>
          <a:bodyPr wrap="none" anchor="ctr"/>
          <a:lstStyle/>
          <a:p>
            <a:endParaRPr lang="en-US">
              <a:solidFill>
                <a:prstClr val="black"/>
              </a:solidFill>
            </a:endParaRPr>
          </a:p>
        </p:txBody>
      </p:sp>
      <p:sp>
        <p:nvSpPr>
          <p:cNvPr id="74756" name="Rectangle 3"/>
          <p:cNvSpPr>
            <a:spLocks noChangeArrowheads="1"/>
          </p:cNvSpPr>
          <p:nvPr/>
        </p:nvSpPr>
        <p:spPr bwMode="auto">
          <a:xfrm>
            <a:off x="4009702" y="8894921"/>
            <a:ext cx="3067374" cy="468154"/>
          </a:xfrm>
          <a:prstGeom prst="rect">
            <a:avLst/>
          </a:prstGeom>
          <a:noFill/>
          <a:ln w="12700">
            <a:noFill/>
            <a:miter lim="800000"/>
            <a:headEnd/>
            <a:tailEnd/>
          </a:ln>
        </p:spPr>
        <p:txBody>
          <a:bodyPr lIns="19532" tIns="0" rIns="19532" bIns="0" anchor="b"/>
          <a:lstStyle/>
          <a:p>
            <a:pPr algn="r" defTabSz="938213"/>
            <a:r>
              <a:rPr lang="en-US" sz="1000" i="1">
                <a:solidFill>
                  <a:prstClr val="black"/>
                </a:solidFill>
                <a:latin typeface="Times New Roman" pitchFamily="-107" charset="0"/>
              </a:rPr>
              <a:t>16</a:t>
            </a:r>
          </a:p>
        </p:txBody>
      </p:sp>
      <p:sp>
        <p:nvSpPr>
          <p:cNvPr id="74757" name="Rectangle 4"/>
          <p:cNvSpPr>
            <a:spLocks noChangeArrowheads="1"/>
          </p:cNvSpPr>
          <p:nvPr/>
        </p:nvSpPr>
        <p:spPr bwMode="auto">
          <a:xfrm>
            <a:off x="0" y="8894921"/>
            <a:ext cx="3067374" cy="468154"/>
          </a:xfrm>
          <a:prstGeom prst="rect">
            <a:avLst/>
          </a:prstGeom>
          <a:noFill/>
          <a:ln w="12700">
            <a:noFill/>
            <a:miter lim="800000"/>
            <a:headEnd/>
            <a:tailEnd/>
          </a:ln>
        </p:spPr>
        <p:txBody>
          <a:bodyPr wrap="none" anchor="ctr"/>
          <a:lstStyle/>
          <a:p>
            <a:endParaRPr lang="en-US">
              <a:solidFill>
                <a:prstClr val="black"/>
              </a:solidFill>
            </a:endParaRPr>
          </a:p>
        </p:txBody>
      </p:sp>
      <p:sp>
        <p:nvSpPr>
          <p:cNvPr id="74758" name="Rectangle 5"/>
          <p:cNvSpPr>
            <a:spLocks noChangeArrowheads="1"/>
          </p:cNvSpPr>
          <p:nvPr/>
        </p:nvSpPr>
        <p:spPr bwMode="auto">
          <a:xfrm>
            <a:off x="0" y="0"/>
            <a:ext cx="3067374" cy="468154"/>
          </a:xfrm>
          <a:prstGeom prst="rect">
            <a:avLst/>
          </a:prstGeom>
          <a:noFill/>
          <a:ln w="12700">
            <a:noFill/>
            <a:miter lim="800000"/>
            <a:headEnd/>
            <a:tailEnd/>
          </a:ln>
        </p:spPr>
        <p:txBody>
          <a:bodyPr wrap="none" anchor="ctr"/>
          <a:lstStyle/>
          <a:p>
            <a:endParaRPr lang="en-US">
              <a:solidFill>
                <a:prstClr val="black"/>
              </a:solidFill>
            </a:endParaRPr>
          </a:p>
        </p:txBody>
      </p:sp>
      <p:sp>
        <p:nvSpPr>
          <p:cNvPr id="74759" name="Rectangle 6"/>
          <p:cNvSpPr>
            <a:spLocks noChangeArrowheads="1"/>
          </p:cNvSpPr>
          <p:nvPr/>
        </p:nvSpPr>
        <p:spPr bwMode="auto">
          <a:xfrm>
            <a:off x="4009702" y="0"/>
            <a:ext cx="3067374" cy="468154"/>
          </a:xfrm>
          <a:prstGeom prst="rect">
            <a:avLst/>
          </a:prstGeom>
          <a:noFill/>
          <a:ln w="12700">
            <a:noFill/>
            <a:miter lim="800000"/>
            <a:headEnd/>
            <a:tailEnd/>
          </a:ln>
        </p:spPr>
        <p:txBody>
          <a:bodyPr wrap="none" anchor="ctr"/>
          <a:lstStyle/>
          <a:p>
            <a:endParaRPr lang="en-US">
              <a:solidFill>
                <a:prstClr val="black"/>
              </a:solidFill>
            </a:endParaRPr>
          </a:p>
        </p:txBody>
      </p:sp>
      <p:sp>
        <p:nvSpPr>
          <p:cNvPr id="74760" name="Rectangle 7"/>
          <p:cNvSpPr>
            <a:spLocks noChangeArrowheads="1"/>
          </p:cNvSpPr>
          <p:nvPr/>
        </p:nvSpPr>
        <p:spPr bwMode="auto">
          <a:xfrm>
            <a:off x="4009702" y="8894921"/>
            <a:ext cx="3067374" cy="468154"/>
          </a:xfrm>
          <a:prstGeom prst="rect">
            <a:avLst/>
          </a:prstGeom>
          <a:noFill/>
          <a:ln w="12700">
            <a:noFill/>
            <a:miter lim="800000"/>
            <a:headEnd/>
            <a:tailEnd/>
          </a:ln>
        </p:spPr>
        <p:txBody>
          <a:bodyPr lIns="19532" tIns="0" rIns="19532" bIns="0" anchor="b"/>
          <a:lstStyle/>
          <a:p>
            <a:pPr algn="r" defTabSz="938213"/>
            <a:r>
              <a:rPr lang="en-US" sz="1000" i="1">
                <a:solidFill>
                  <a:prstClr val="black"/>
                </a:solidFill>
                <a:latin typeface="Times New Roman" pitchFamily="-107" charset="0"/>
              </a:rPr>
              <a:t>16</a:t>
            </a:r>
          </a:p>
        </p:txBody>
      </p:sp>
      <p:sp>
        <p:nvSpPr>
          <p:cNvPr id="74761" name="Rectangle 8"/>
          <p:cNvSpPr>
            <a:spLocks noChangeArrowheads="1"/>
          </p:cNvSpPr>
          <p:nvPr/>
        </p:nvSpPr>
        <p:spPr bwMode="auto">
          <a:xfrm>
            <a:off x="0" y="8894921"/>
            <a:ext cx="3067374" cy="468154"/>
          </a:xfrm>
          <a:prstGeom prst="rect">
            <a:avLst/>
          </a:prstGeom>
          <a:noFill/>
          <a:ln w="12700">
            <a:noFill/>
            <a:miter lim="800000"/>
            <a:headEnd/>
            <a:tailEnd/>
          </a:ln>
        </p:spPr>
        <p:txBody>
          <a:bodyPr wrap="none" anchor="ctr"/>
          <a:lstStyle/>
          <a:p>
            <a:endParaRPr lang="en-US">
              <a:solidFill>
                <a:prstClr val="black"/>
              </a:solidFill>
            </a:endParaRPr>
          </a:p>
        </p:txBody>
      </p:sp>
      <p:sp>
        <p:nvSpPr>
          <p:cNvPr id="74762" name="Rectangle 9"/>
          <p:cNvSpPr>
            <a:spLocks noChangeArrowheads="1"/>
          </p:cNvSpPr>
          <p:nvPr/>
        </p:nvSpPr>
        <p:spPr bwMode="auto">
          <a:xfrm>
            <a:off x="0" y="0"/>
            <a:ext cx="3067374" cy="468154"/>
          </a:xfrm>
          <a:prstGeom prst="rect">
            <a:avLst/>
          </a:prstGeom>
          <a:noFill/>
          <a:ln w="12700">
            <a:noFill/>
            <a:miter lim="800000"/>
            <a:headEnd/>
            <a:tailEnd/>
          </a:ln>
        </p:spPr>
        <p:txBody>
          <a:bodyPr wrap="none" anchor="ctr"/>
          <a:lstStyle/>
          <a:p>
            <a:endParaRPr lang="en-US">
              <a:solidFill>
                <a:prstClr val="black"/>
              </a:solidFill>
            </a:endParaRPr>
          </a:p>
        </p:txBody>
      </p:sp>
      <p:sp>
        <p:nvSpPr>
          <p:cNvPr id="74763" name="Rectangle 10"/>
          <p:cNvSpPr>
            <a:spLocks noGrp="1" noRot="1" noChangeAspect="1" noChangeArrowheads="1" noTextEdit="1"/>
          </p:cNvSpPr>
          <p:nvPr>
            <p:ph type="sldImg"/>
          </p:nvPr>
        </p:nvSpPr>
        <p:spPr>
          <a:xfrm>
            <a:off x="1206500" y="708025"/>
            <a:ext cx="4664075" cy="3498850"/>
          </a:xfrm>
          <a:ln w="12700" cap="flat">
            <a:solidFill>
              <a:schemeClr val="tx1"/>
            </a:solidFill>
          </a:ln>
        </p:spPr>
      </p:sp>
      <p:sp>
        <p:nvSpPr>
          <p:cNvPr id="74764" name="Rectangle 11"/>
          <p:cNvSpPr>
            <a:spLocks noGrp="1" noChangeArrowheads="1"/>
          </p:cNvSpPr>
          <p:nvPr>
            <p:ph type="body" idx="1"/>
          </p:nvPr>
        </p:nvSpPr>
        <p:spPr>
          <a:xfrm>
            <a:off x="943932" y="4447461"/>
            <a:ext cx="5189214" cy="4213384"/>
          </a:xfrm>
          <a:noFill/>
          <a:ln/>
        </p:spPr>
        <p:txBody>
          <a:bodyPr lIns="92777" tIns="45575" rIns="92777" bIns="45575"/>
          <a:lstStyle/>
          <a:p>
            <a:pPr eaLnBrk="1" hangingPunct="1"/>
            <a:r>
              <a:rPr lang="en-US" sz="1200" b="0" i="0" kern="1200" dirty="0" err="1">
                <a:solidFill>
                  <a:schemeClr val="tx1"/>
                </a:solidFill>
                <a:effectLst/>
                <a:latin typeface="+mn-lt"/>
                <a:ea typeface="MS PGothic" pitchFamily="34" charset="-128"/>
                <a:cs typeface="ＭＳ Ｐゴシック" pitchFamily="-107" charset="-128"/>
              </a:rPr>
              <a:t>FastForward</a:t>
            </a:r>
            <a:r>
              <a:rPr lang="en-US" sz="1200" b="0" i="0" kern="1200" dirty="0">
                <a:solidFill>
                  <a:schemeClr val="tx1"/>
                </a:solidFill>
                <a:effectLst/>
                <a:latin typeface="+mn-lt"/>
                <a:ea typeface="MS PGothic" pitchFamily="34" charset="-128"/>
                <a:cs typeface="ＭＳ Ｐゴシック" pitchFamily="-107" charset="-128"/>
              </a:rPr>
              <a:t> recorded accrued salaries of $210. On January 9, the first payday of the next period, the following entry settles the accrued liability (salaries payable) and records sa</a:t>
            </a:r>
            <a:r>
              <a:rPr lang="en-US" dirty="0"/>
              <a:t>laries </a:t>
            </a:r>
            <a:r>
              <a:rPr lang="en-US" sz="1200" b="0" i="0" kern="1200" dirty="0">
                <a:solidFill>
                  <a:schemeClr val="tx1"/>
                </a:solidFill>
                <a:effectLst/>
                <a:latin typeface="+mn-lt"/>
                <a:ea typeface="MS PGothic" pitchFamily="34" charset="-128"/>
                <a:cs typeface="ＭＳ Ｐゴシック" pitchFamily="-107" charset="-128"/>
              </a:rPr>
              <a:t>expense for seven days of work in January.</a:t>
            </a:r>
          </a:p>
          <a:p>
            <a:pPr eaLnBrk="1" hangingPunct="1"/>
            <a:endParaRPr lang="en-US" sz="1200" b="0" i="0" kern="1200" dirty="0">
              <a:solidFill>
                <a:schemeClr val="tx1"/>
              </a:solidFill>
              <a:effectLst/>
              <a:latin typeface="+mn-lt"/>
              <a:ea typeface="MS PGothic" pitchFamily="34" charset="-128"/>
            </a:endParaRPr>
          </a:p>
          <a:p>
            <a:pPr eaLnBrk="1" hangingPunct="1"/>
            <a:r>
              <a:rPr lang="en-US" sz="1200" b="0" i="0" kern="1200" dirty="0">
                <a:solidFill>
                  <a:schemeClr val="tx1"/>
                </a:solidFill>
                <a:effectLst/>
                <a:latin typeface="+mn-lt"/>
                <a:ea typeface="MS PGothic" pitchFamily="34" charset="-128"/>
                <a:cs typeface="ＭＳ Ｐゴシック" pitchFamily="-107" charset="-128"/>
              </a:rPr>
              <a:t>The $210 debit reflects the payment of the liability for the three days’ s</a:t>
            </a:r>
            <a:r>
              <a:rPr lang="en-US" dirty="0"/>
              <a:t>alar</a:t>
            </a:r>
            <a:r>
              <a:rPr lang="en-US" sz="1200" b="0" i="0" kern="1200" dirty="0">
                <a:solidFill>
                  <a:schemeClr val="tx1"/>
                </a:solidFill>
                <a:effectLst/>
                <a:latin typeface="+mn-lt"/>
                <a:ea typeface="MS PGothic" pitchFamily="34" charset="-128"/>
                <a:cs typeface="ＭＳ Ｐゴシック" pitchFamily="-107" charset="-128"/>
              </a:rPr>
              <a:t>y accrued on December 31. The $490 debit records the salary for January’s first seven working days (including the New Year’s Day holiday) as an expense of the new accounting period. The $700 credit records the total amount of cash paid to the employee.</a:t>
            </a:r>
          </a:p>
          <a:p>
            <a:pPr eaLnBrk="1" hangingPunct="1"/>
            <a:endParaRPr lang="en-US" sz="1200" b="0" i="0" kern="1200" dirty="0">
              <a:solidFill>
                <a:schemeClr val="tx1"/>
              </a:solidFill>
              <a:effectLst/>
              <a:latin typeface="+mn-lt"/>
              <a:ea typeface="MS PGothic" pitchFamily="34" charset="-128"/>
              <a:cs typeface="ＭＳ Ｐゴシック" pitchFamily="-107" charset="-128"/>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b="1" dirty="0"/>
              <a:t>Review what you have learned in the following NEED-TO-KNOW Slides.</a:t>
            </a:r>
          </a:p>
          <a:p>
            <a:pPr eaLnBrk="1" hangingPunct="1"/>
            <a:endParaRPr lang="en-US" dirty="0">
              <a:latin typeface="Times New Roman" pitchFamily="-107" charset="0"/>
            </a:endParaRPr>
          </a:p>
        </p:txBody>
      </p:sp>
    </p:spTree>
    <p:extLst>
      <p:ext uri="{BB962C8B-B14F-4D97-AF65-F5344CB8AC3E}">
        <p14:creationId xmlns:p14="http://schemas.microsoft.com/office/powerpoint/2010/main" val="8117609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For each separate case below, follow the three-step process for adjusting the accrued expense account. Step 1: Determine what the current account balance equals. Step 2: Determine what the current account balance should equal. Step 3: Record an adjusting entry to get from step 1 to step 2. </a:t>
            </a:r>
          </a:p>
          <a:p>
            <a:endParaRPr lang="en-US" altLang="en-US"/>
          </a:p>
        </p:txBody>
      </p:sp>
    </p:spTree>
    <p:extLst>
      <p:ext uri="{BB962C8B-B14F-4D97-AF65-F5344CB8AC3E}">
        <p14:creationId xmlns:p14="http://schemas.microsoft.com/office/powerpoint/2010/main" val="2069369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Salaries Payable. At year-end, salaries expense of $5,000 has been incurred by the company, but is not yet paid to employees.</a:t>
            </a:r>
          </a:p>
          <a:p>
            <a:r>
              <a:rPr lang="en-US" altLang="en-US"/>
              <a:t> </a:t>
            </a:r>
          </a:p>
          <a:p>
            <a:r>
              <a:rPr lang="en-US" altLang="en-US"/>
              <a:t>Step 1: Determine what the current account balance equals. Because this amount is unrecorded, the balance in Salaries Payable is currently $0.</a:t>
            </a:r>
          </a:p>
          <a:p>
            <a:r>
              <a:rPr lang="en-US" altLang="en-US"/>
              <a:t>Step 2: Determine what the current account balance should equal. The balance in the liability account should equal the $5,000 that's due to employees at year-end.</a:t>
            </a:r>
          </a:p>
          <a:p>
            <a:r>
              <a:rPr lang="en-US" altLang="en-US"/>
              <a:t>Step 3: Record an adjusting entry to get from step 1 to step 2. We need to increase the balance in Salaries Payable by $5,000.</a:t>
            </a:r>
          </a:p>
          <a:p>
            <a:r>
              <a:rPr lang="en-US" altLang="en-US"/>
              <a:t> </a:t>
            </a:r>
          </a:p>
          <a:p>
            <a:r>
              <a:rPr lang="en-US" altLang="en-US"/>
              <a:t>Every adjusting entry affects one income statement account, a revenue or an expense, and one balance sheet account, an asset or a liability. In this case, we need to credit the liability account, Salaries Payable for $5,000. And since we're crediting the balance sheet, we need to debit the income statement; we debit Salaries Expense for $5,000.</a:t>
            </a:r>
          </a:p>
          <a:p>
            <a:endParaRPr lang="en-US" altLang="en-US"/>
          </a:p>
          <a:p>
            <a:endParaRPr lang="en-US" altLang="en-US"/>
          </a:p>
        </p:txBody>
      </p:sp>
    </p:spTree>
    <p:extLst>
      <p:ext uri="{BB962C8B-B14F-4D97-AF65-F5344CB8AC3E}">
        <p14:creationId xmlns:p14="http://schemas.microsoft.com/office/powerpoint/2010/main" val="13629137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Interest Payable. At its December 31 year-end, the company holds a mortgage payable that has incurred $1,000 in annual interest that is neither recorded nor paid. The company intends to pay the interest on January 3 of the next year.</a:t>
            </a:r>
          </a:p>
          <a:p>
            <a:r>
              <a:rPr lang="en-US" altLang="en-US" dirty="0"/>
              <a:t> </a:t>
            </a:r>
          </a:p>
          <a:p>
            <a:r>
              <a:rPr lang="en-US" altLang="en-US" dirty="0"/>
              <a:t>Step 1: Determine what the current account balance equals. Since the amount due is unrecorded, the balance in Interest Payable is currently $0.</a:t>
            </a:r>
          </a:p>
          <a:p>
            <a:r>
              <a:rPr lang="en-US" altLang="en-US" dirty="0"/>
              <a:t>Step 2: Determine what the current account balance should equal. The balance in Interest Payable should equal the amount due; $1,000 as of December 31.</a:t>
            </a:r>
          </a:p>
          <a:p>
            <a:r>
              <a:rPr lang="en-US" altLang="en-US" dirty="0"/>
              <a:t>Step 3: Record an adjusting entry to get from step 1 to step 2. We need to credit Interest Payable for $1,000, and since we're crediting the balance sheet account, Interest Payable, for $1,000, we need to debit the income statement account, Interest Expense.</a:t>
            </a:r>
          </a:p>
          <a:p>
            <a:endParaRPr lang="en-US" altLang="en-US" dirty="0"/>
          </a:p>
          <a:p>
            <a:endParaRPr lang="en-US" altLang="en-US" dirty="0"/>
          </a:p>
        </p:txBody>
      </p:sp>
    </p:spTree>
    <p:extLst>
      <p:ext uri="{BB962C8B-B14F-4D97-AF65-F5344CB8AC3E}">
        <p14:creationId xmlns:p14="http://schemas.microsoft.com/office/powerpoint/2010/main" val="4237378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3712616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ChangeArrowheads="1"/>
          </p:cNvSpPr>
          <p:nvPr/>
        </p:nvSpPr>
        <p:spPr bwMode="auto">
          <a:xfrm>
            <a:off x="4010025" y="0"/>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601" tIns="45800" rIns="91601" bIns="45800" anchor="ctr"/>
          <a:lstStyle>
            <a:lvl1pPr eaLnBrk="0" hangingPunct="0">
              <a:spcBef>
                <a:spcPct val="30000"/>
              </a:spcBef>
              <a:defRPr sz="1200">
                <a:solidFill>
                  <a:schemeClr val="tx1"/>
                </a:solidFill>
                <a:latin typeface="Calibri" pitchFamily="-107" charset="0"/>
                <a:ea typeface="MS PGothic" pitchFamily="34" charset="-128"/>
              </a:defRPr>
            </a:lvl1pPr>
            <a:lvl2pPr marL="742950" indent="-285750" eaLnBrk="0" hangingPunct="0">
              <a:spcBef>
                <a:spcPct val="30000"/>
              </a:spcBef>
              <a:defRPr sz="1200">
                <a:solidFill>
                  <a:schemeClr val="tx1"/>
                </a:solidFill>
                <a:latin typeface="Calibri" pitchFamily="-107" charset="0"/>
                <a:ea typeface="MS PGothic" pitchFamily="34" charset="-128"/>
              </a:defRPr>
            </a:lvl2pPr>
            <a:lvl3pPr marL="1143000" indent="-228600" eaLnBrk="0" hangingPunct="0">
              <a:spcBef>
                <a:spcPct val="30000"/>
              </a:spcBef>
              <a:defRPr sz="1200">
                <a:solidFill>
                  <a:schemeClr val="tx1"/>
                </a:solidFill>
                <a:latin typeface="Calibri" pitchFamily="-107" charset="0"/>
                <a:ea typeface="MS PGothic" pitchFamily="34" charset="-128"/>
              </a:defRPr>
            </a:lvl3pPr>
            <a:lvl4pPr marL="1600200" indent="-228600" eaLnBrk="0" hangingPunct="0">
              <a:spcBef>
                <a:spcPct val="30000"/>
              </a:spcBef>
              <a:defRPr sz="1200">
                <a:solidFill>
                  <a:schemeClr val="tx1"/>
                </a:solidFill>
                <a:latin typeface="Calibri" pitchFamily="-107" charset="0"/>
                <a:ea typeface="MS PGothic" pitchFamily="34" charset="-128"/>
              </a:defRPr>
            </a:lvl4pPr>
            <a:lvl5pPr marL="2057400" indent="-228600" eaLnBrk="0" hangingPunct="0">
              <a:spcBef>
                <a:spcPct val="30000"/>
              </a:spcBef>
              <a:defRPr sz="1200">
                <a:solidFill>
                  <a:schemeClr val="tx1"/>
                </a:solidFill>
                <a:latin typeface="Calibri" pitchFamily="-107"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107"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107"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107"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107" charset="0"/>
                <a:ea typeface="MS PGothic" pitchFamily="34" charset="-128"/>
              </a:defRPr>
            </a:lvl9pPr>
          </a:lstStyle>
          <a:p>
            <a:pPr eaLnBrk="1" hangingPunct="1">
              <a:spcBef>
                <a:spcPct val="0"/>
              </a:spcBef>
            </a:pPr>
            <a:endParaRPr lang="en-US" altLang="en-US" sz="1800">
              <a:latin typeface="Arial" charset="0"/>
            </a:endParaRPr>
          </a:p>
        </p:txBody>
      </p:sp>
      <p:sp>
        <p:nvSpPr>
          <p:cNvPr id="168963" name="Rectangle 4"/>
          <p:cNvSpPr>
            <a:spLocks noChangeArrowheads="1"/>
          </p:cNvSpPr>
          <p:nvPr/>
        </p:nvSpPr>
        <p:spPr bwMode="auto">
          <a:xfrm>
            <a:off x="0"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601" tIns="45800" rIns="91601" bIns="45800" anchor="ctr"/>
          <a:lstStyle>
            <a:lvl1pPr eaLnBrk="0" hangingPunct="0">
              <a:spcBef>
                <a:spcPct val="30000"/>
              </a:spcBef>
              <a:defRPr sz="1200">
                <a:solidFill>
                  <a:schemeClr val="tx1"/>
                </a:solidFill>
                <a:latin typeface="Calibri" pitchFamily="-107" charset="0"/>
                <a:ea typeface="MS PGothic" pitchFamily="34" charset="-128"/>
              </a:defRPr>
            </a:lvl1pPr>
            <a:lvl2pPr marL="742950" indent="-285750" eaLnBrk="0" hangingPunct="0">
              <a:spcBef>
                <a:spcPct val="30000"/>
              </a:spcBef>
              <a:defRPr sz="1200">
                <a:solidFill>
                  <a:schemeClr val="tx1"/>
                </a:solidFill>
                <a:latin typeface="Calibri" pitchFamily="-107" charset="0"/>
                <a:ea typeface="MS PGothic" pitchFamily="34" charset="-128"/>
              </a:defRPr>
            </a:lvl2pPr>
            <a:lvl3pPr marL="1143000" indent="-228600" eaLnBrk="0" hangingPunct="0">
              <a:spcBef>
                <a:spcPct val="30000"/>
              </a:spcBef>
              <a:defRPr sz="1200">
                <a:solidFill>
                  <a:schemeClr val="tx1"/>
                </a:solidFill>
                <a:latin typeface="Calibri" pitchFamily="-107" charset="0"/>
                <a:ea typeface="MS PGothic" pitchFamily="34" charset="-128"/>
              </a:defRPr>
            </a:lvl3pPr>
            <a:lvl4pPr marL="1600200" indent="-228600" eaLnBrk="0" hangingPunct="0">
              <a:spcBef>
                <a:spcPct val="30000"/>
              </a:spcBef>
              <a:defRPr sz="1200">
                <a:solidFill>
                  <a:schemeClr val="tx1"/>
                </a:solidFill>
                <a:latin typeface="Calibri" pitchFamily="-107" charset="0"/>
                <a:ea typeface="MS PGothic" pitchFamily="34" charset="-128"/>
              </a:defRPr>
            </a:lvl4pPr>
            <a:lvl5pPr marL="2057400" indent="-228600" eaLnBrk="0" hangingPunct="0">
              <a:spcBef>
                <a:spcPct val="30000"/>
              </a:spcBef>
              <a:defRPr sz="1200">
                <a:solidFill>
                  <a:schemeClr val="tx1"/>
                </a:solidFill>
                <a:latin typeface="Calibri" pitchFamily="-107"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107"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107"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107"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107" charset="0"/>
                <a:ea typeface="MS PGothic" pitchFamily="34" charset="-128"/>
              </a:defRPr>
            </a:lvl9pPr>
          </a:lstStyle>
          <a:p>
            <a:pPr eaLnBrk="1" hangingPunct="1">
              <a:spcBef>
                <a:spcPct val="0"/>
              </a:spcBef>
            </a:pPr>
            <a:endParaRPr lang="en-US" altLang="en-US" sz="1800">
              <a:latin typeface="Arial" charset="0"/>
            </a:endParaRPr>
          </a:p>
        </p:txBody>
      </p:sp>
      <p:sp>
        <p:nvSpPr>
          <p:cNvPr id="168964" name="Rectangle 5"/>
          <p:cNvSpPr>
            <a:spLocks noChangeArrowheads="1"/>
          </p:cNvSpPr>
          <p:nvPr/>
        </p:nvSpPr>
        <p:spPr bwMode="auto">
          <a:xfrm>
            <a:off x="0" y="0"/>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601" tIns="45800" rIns="91601" bIns="45800" anchor="ctr"/>
          <a:lstStyle>
            <a:lvl1pPr eaLnBrk="0" hangingPunct="0">
              <a:spcBef>
                <a:spcPct val="30000"/>
              </a:spcBef>
              <a:defRPr sz="1200">
                <a:solidFill>
                  <a:schemeClr val="tx1"/>
                </a:solidFill>
                <a:latin typeface="Calibri" pitchFamily="-107" charset="0"/>
                <a:ea typeface="MS PGothic" pitchFamily="34" charset="-128"/>
              </a:defRPr>
            </a:lvl1pPr>
            <a:lvl2pPr marL="742950" indent="-285750" eaLnBrk="0" hangingPunct="0">
              <a:spcBef>
                <a:spcPct val="30000"/>
              </a:spcBef>
              <a:defRPr sz="1200">
                <a:solidFill>
                  <a:schemeClr val="tx1"/>
                </a:solidFill>
                <a:latin typeface="Calibri" pitchFamily="-107" charset="0"/>
                <a:ea typeface="MS PGothic" pitchFamily="34" charset="-128"/>
              </a:defRPr>
            </a:lvl2pPr>
            <a:lvl3pPr marL="1143000" indent="-228600" eaLnBrk="0" hangingPunct="0">
              <a:spcBef>
                <a:spcPct val="30000"/>
              </a:spcBef>
              <a:defRPr sz="1200">
                <a:solidFill>
                  <a:schemeClr val="tx1"/>
                </a:solidFill>
                <a:latin typeface="Calibri" pitchFamily="-107" charset="0"/>
                <a:ea typeface="MS PGothic" pitchFamily="34" charset="-128"/>
              </a:defRPr>
            </a:lvl3pPr>
            <a:lvl4pPr marL="1600200" indent="-228600" eaLnBrk="0" hangingPunct="0">
              <a:spcBef>
                <a:spcPct val="30000"/>
              </a:spcBef>
              <a:defRPr sz="1200">
                <a:solidFill>
                  <a:schemeClr val="tx1"/>
                </a:solidFill>
                <a:latin typeface="Calibri" pitchFamily="-107" charset="0"/>
                <a:ea typeface="MS PGothic" pitchFamily="34" charset="-128"/>
              </a:defRPr>
            </a:lvl4pPr>
            <a:lvl5pPr marL="2057400" indent="-228600" eaLnBrk="0" hangingPunct="0">
              <a:spcBef>
                <a:spcPct val="30000"/>
              </a:spcBef>
              <a:defRPr sz="1200">
                <a:solidFill>
                  <a:schemeClr val="tx1"/>
                </a:solidFill>
                <a:latin typeface="Calibri" pitchFamily="-107"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107"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107"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107"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107" charset="0"/>
                <a:ea typeface="MS PGothic" pitchFamily="34" charset="-128"/>
              </a:defRPr>
            </a:lvl9pPr>
          </a:lstStyle>
          <a:p>
            <a:pPr eaLnBrk="1" hangingPunct="1">
              <a:spcBef>
                <a:spcPct val="0"/>
              </a:spcBef>
            </a:pPr>
            <a:endParaRPr lang="en-US" altLang="en-US" sz="1800">
              <a:latin typeface="Arial" charset="0"/>
            </a:endParaRPr>
          </a:p>
        </p:txBody>
      </p:sp>
      <p:sp>
        <p:nvSpPr>
          <p:cNvPr id="168965" name="Rectangle 6"/>
          <p:cNvSpPr>
            <a:spLocks noChangeArrowheads="1"/>
          </p:cNvSpPr>
          <p:nvPr/>
        </p:nvSpPr>
        <p:spPr bwMode="auto">
          <a:xfrm>
            <a:off x="4010025" y="0"/>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601" tIns="45800" rIns="91601" bIns="45800" anchor="ctr"/>
          <a:lstStyle>
            <a:lvl1pPr eaLnBrk="0" hangingPunct="0">
              <a:spcBef>
                <a:spcPct val="30000"/>
              </a:spcBef>
              <a:defRPr sz="1200">
                <a:solidFill>
                  <a:schemeClr val="tx1"/>
                </a:solidFill>
                <a:latin typeface="Calibri" pitchFamily="-107" charset="0"/>
                <a:ea typeface="MS PGothic" pitchFamily="34" charset="-128"/>
              </a:defRPr>
            </a:lvl1pPr>
            <a:lvl2pPr marL="742950" indent="-285750" eaLnBrk="0" hangingPunct="0">
              <a:spcBef>
                <a:spcPct val="30000"/>
              </a:spcBef>
              <a:defRPr sz="1200">
                <a:solidFill>
                  <a:schemeClr val="tx1"/>
                </a:solidFill>
                <a:latin typeface="Calibri" pitchFamily="-107" charset="0"/>
                <a:ea typeface="MS PGothic" pitchFamily="34" charset="-128"/>
              </a:defRPr>
            </a:lvl2pPr>
            <a:lvl3pPr marL="1143000" indent="-228600" eaLnBrk="0" hangingPunct="0">
              <a:spcBef>
                <a:spcPct val="30000"/>
              </a:spcBef>
              <a:defRPr sz="1200">
                <a:solidFill>
                  <a:schemeClr val="tx1"/>
                </a:solidFill>
                <a:latin typeface="Calibri" pitchFamily="-107" charset="0"/>
                <a:ea typeface="MS PGothic" pitchFamily="34" charset="-128"/>
              </a:defRPr>
            </a:lvl3pPr>
            <a:lvl4pPr marL="1600200" indent="-228600" eaLnBrk="0" hangingPunct="0">
              <a:spcBef>
                <a:spcPct val="30000"/>
              </a:spcBef>
              <a:defRPr sz="1200">
                <a:solidFill>
                  <a:schemeClr val="tx1"/>
                </a:solidFill>
                <a:latin typeface="Calibri" pitchFamily="-107" charset="0"/>
                <a:ea typeface="MS PGothic" pitchFamily="34" charset="-128"/>
              </a:defRPr>
            </a:lvl4pPr>
            <a:lvl5pPr marL="2057400" indent="-228600" eaLnBrk="0" hangingPunct="0">
              <a:spcBef>
                <a:spcPct val="30000"/>
              </a:spcBef>
              <a:defRPr sz="1200">
                <a:solidFill>
                  <a:schemeClr val="tx1"/>
                </a:solidFill>
                <a:latin typeface="Calibri" pitchFamily="-107"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107"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107"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107"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107" charset="0"/>
                <a:ea typeface="MS PGothic" pitchFamily="34" charset="-128"/>
              </a:defRPr>
            </a:lvl9pPr>
          </a:lstStyle>
          <a:p>
            <a:pPr eaLnBrk="1" hangingPunct="1">
              <a:spcBef>
                <a:spcPct val="0"/>
              </a:spcBef>
            </a:pPr>
            <a:endParaRPr lang="en-US" altLang="en-US" sz="1800">
              <a:latin typeface="Arial" charset="0"/>
            </a:endParaRPr>
          </a:p>
        </p:txBody>
      </p:sp>
      <p:sp>
        <p:nvSpPr>
          <p:cNvPr id="168966" name="Rectangle 8"/>
          <p:cNvSpPr>
            <a:spLocks noChangeArrowheads="1"/>
          </p:cNvSpPr>
          <p:nvPr/>
        </p:nvSpPr>
        <p:spPr bwMode="auto">
          <a:xfrm>
            <a:off x="0"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601" tIns="45800" rIns="91601" bIns="45800" anchor="ctr"/>
          <a:lstStyle>
            <a:lvl1pPr eaLnBrk="0" hangingPunct="0">
              <a:spcBef>
                <a:spcPct val="30000"/>
              </a:spcBef>
              <a:defRPr sz="1200">
                <a:solidFill>
                  <a:schemeClr val="tx1"/>
                </a:solidFill>
                <a:latin typeface="Calibri" pitchFamily="-107" charset="0"/>
                <a:ea typeface="MS PGothic" pitchFamily="34" charset="-128"/>
              </a:defRPr>
            </a:lvl1pPr>
            <a:lvl2pPr marL="742950" indent="-285750" eaLnBrk="0" hangingPunct="0">
              <a:spcBef>
                <a:spcPct val="30000"/>
              </a:spcBef>
              <a:defRPr sz="1200">
                <a:solidFill>
                  <a:schemeClr val="tx1"/>
                </a:solidFill>
                <a:latin typeface="Calibri" pitchFamily="-107" charset="0"/>
                <a:ea typeface="MS PGothic" pitchFamily="34" charset="-128"/>
              </a:defRPr>
            </a:lvl2pPr>
            <a:lvl3pPr marL="1143000" indent="-228600" eaLnBrk="0" hangingPunct="0">
              <a:spcBef>
                <a:spcPct val="30000"/>
              </a:spcBef>
              <a:defRPr sz="1200">
                <a:solidFill>
                  <a:schemeClr val="tx1"/>
                </a:solidFill>
                <a:latin typeface="Calibri" pitchFamily="-107" charset="0"/>
                <a:ea typeface="MS PGothic" pitchFamily="34" charset="-128"/>
              </a:defRPr>
            </a:lvl3pPr>
            <a:lvl4pPr marL="1600200" indent="-228600" eaLnBrk="0" hangingPunct="0">
              <a:spcBef>
                <a:spcPct val="30000"/>
              </a:spcBef>
              <a:defRPr sz="1200">
                <a:solidFill>
                  <a:schemeClr val="tx1"/>
                </a:solidFill>
                <a:latin typeface="Calibri" pitchFamily="-107" charset="0"/>
                <a:ea typeface="MS PGothic" pitchFamily="34" charset="-128"/>
              </a:defRPr>
            </a:lvl4pPr>
            <a:lvl5pPr marL="2057400" indent="-228600" eaLnBrk="0" hangingPunct="0">
              <a:spcBef>
                <a:spcPct val="30000"/>
              </a:spcBef>
              <a:defRPr sz="1200">
                <a:solidFill>
                  <a:schemeClr val="tx1"/>
                </a:solidFill>
                <a:latin typeface="Calibri" pitchFamily="-107"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107"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107"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107"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107" charset="0"/>
                <a:ea typeface="MS PGothic" pitchFamily="34" charset="-128"/>
              </a:defRPr>
            </a:lvl9pPr>
          </a:lstStyle>
          <a:p>
            <a:pPr eaLnBrk="1" hangingPunct="1">
              <a:spcBef>
                <a:spcPct val="0"/>
              </a:spcBef>
            </a:pPr>
            <a:endParaRPr lang="en-US" altLang="en-US" sz="1800">
              <a:latin typeface="Arial" charset="0"/>
            </a:endParaRPr>
          </a:p>
        </p:txBody>
      </p:sp>
      <p:sp>
        <p:nvSpPr>
          <p:cNvPr id="168967" name="Rectangle 9"/>
          <p:cNvSpPr>
            <a:spLocks noChangeArrowheads="1"/>
          </p:cNvSpPr>
          <p:nvPr/>
        </p:nvSpPr>
        <p:spPr bwMode="auto">
          <a:xfrm>
            <a:off x="0" y="0"/>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601" tIns="45800" rIns="91601" bIns="45800" anchor="ctr"/>
          <a:lstStyle>
            <a:lvl1pPr eaLnBrk="0" hangingPunct="0">
              <a:spcBef>
                <a:spcPct val="30000"/>
              </a:spcBef>
              <a:defRPr sz="1200">
                <a:solidFill>
                  <a:schemeClr val="tx1"/>
                </a:solidFill>
                <a:latin typeface="Calibri" pitchFamily="-107" charset="0"/>
                <a:ea typeface="MS PGothic" pitchFamily="34" charset="-128"/>
              </a:defRPr>
            </a:lvl1pPr>
            <a:lvl2pPr marL="742950" indent="-285750" eaLnBrk="0" hangingPunct="0">
              <a:spcBef>
                <a:spcPct val="30000"/>
              </a:spcBef>
              <a:defRPr sz="1200">
                <a:solidFill>
                  <a:schemeClr val="tx1"/>
                </a:solidFill>
                <a:latin typeface="Calibri" pitchFamily="-107" charset="0"/>
                <a:ea typeface="MS PGothic" pitchFamily="34" charset="-128"/>
              </a:defRPr>
            </a:lvl2pPr>
            <a:lvl3pPr marL="1143000" indent="-228600" eaLnBrk="0" hangingPunct="0">
              <a:spcBef>
                <a:spcPct val="30000"/>
              </a:spcBef>
              <a:defRPr sz="1200">
                <a:solidFill>
                  <a:schemeClr val="tx1"/>
                </a:solidFill>
                <a:latin typeface="Calibri" pitchFamily="-107" charset="0"/>
                <a:ea typeface="MS PGothic" pitchFamily="34" charset="-128"/>
              </a:defRPr>
            </a:lvl3pPr>
            <a:lvl4pPr marL="1600200" indent="-228600" eaLnBrk="0" hangingPunct="0">
              <a:spcBef>
                <a:spcPct val="30000"/>
              </a:spcBef>
              <a:defRPr sz="1200">
                <a:solidFill>
                  <a:schemeClr val="tx1"/>
                </a:solidFill>
                <a:latin typeface="Calibri" pitchFamily="-107" charset="0"/>
                <a:ea typeface="MS PGothic" pitchFamily="34" charset="-128"/>
              </a:defRPr>
            </a:lvl4pPr>
            <a:lvl5pPr marL="2057400" indent="-228600" eaLnBrk="0" hangingPunct="0">
              <a:spcBef>
                <a:spcPct val="30000"/>
              </a:spcBef>
              <a:defRPr sz="1200">
                <a:solidFill>
                  <a:schemeClr val="tx1"/>
                </a:solidFill>
                <a:latin typeface="Calibri" pitchFamily="-107"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107"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107"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107"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107" charset="0"/>
                <a:ea typeface="MS PGothic" pitchFamily="34" charset="-128"/>
              </a:defRPr>
            </a:lvl9pPr>
          </a:lstStyle>
          <a:p>
            <a:pPr eaLnBrk="1" hangingPunct="1">
              <a:spcBef>
                <a:spcPct val="0"/>
              </a:spcBef>
            </a:pPr>
            <a:endParaRPr lang="en-US" altLang="en-US" sz="1800">
              <a:latin typeface="Arial" charset="0"/>
            </a:endParaRPr>
          </a:p>
        </p:txBody>
      </p:sp>
      <p:sp>
        <p:nvSpPr>
          <p:cNvPr id="168968"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168969" name="Rectangle 11"/>
          <p:cNvSpPr>
            <a:spLocks noGrp="1" noChangeArrowheads="1"/>
          </p:cNvSpPr>
          <p:nvPr>
            <p:ph type="body" idx="1"/>
          </p:nvPr>
        </p:nvSpPr>
        <p:spPr bwMode="auto">
          <a:xfrm>
            <a:off x="942975" y="4448175"/>
            <a:ext cx="5191125" cy="4213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41" tIns="45655" rIns="92941" bIns="45655"/>
          <a:lstStyle/>
          <a:p>
            <a:r>
              <a:rPr lang="en-US" altLang="en-US" dirty="0"/>
              <a:t>The adjusting entry to accrue revenues is needed because many firms have delivered a product or provided a service but have not recorded the revenue in the current period. In our example, a company completes a consulting engagement. The company has earned the revenue, but has not recorded it at year-end.  The company has earned interest that will not be paid until the next period as well.</a:t>
            </a:r>
          </a:p>
          <a:p>
            <a:endParaRPr lang="en-US" altLang="en-US" dirty="0"/>
          </a:p>
          <a:p>
            <a:r>
              <a:rPr lang="en-US" altLang="en-US" b="1" dirty="0"/>
              <a:t>Accrued revenues </a:t>
            </a:r>
            <a:r>
              <a:rPr lang="en-US" altLang="en-US" dirty="0"/>
              <a:t>are revenues earned in a period that are both unrecorded and not yet received in cash (or other assets).</a:t>
            </a:r>
          </a:p>
          <a:p>
            <a:endParaRPr lang="en-US" altLang="en-US" dirty="0"/>
          </a:p>
          <a:p>
            <a:r>
              <a:rPr lang="en-US" altLang="en-US" dirty="0"/>
              <a:t>The adjusting entries to record accrued revenue will always debit, or increase, an asset account and credit, or increase, a revenue account. </a:t>
            </a:r>
          </a:p>
          <a:p>
            <a:endParaRPr lang="en-US" altLang="en-US" dirty="0"/>
          </a:p>
        </p:txBody>
      </p:sp>
    </p:spTree>
    <p:extLst>
      <p:ext uri="{BB962C8B-B14F-4D97-AF65-F5344CB8AC3E}">
        <p14:creationId xmlns:p14="http://schemas.microsoft.com/office/powerpoint/2010/main" val="7739567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47675" indent="-447675" eaLnBrk="1" hangingPunct="1">
              <a:lnSpc>
                <a:spcPct val="90000"/>
              </a:lnSpc>
              <a:spcBef>
                <a:spcPct val="20000"/>
              </a:spcBef>
              <a:buClr>
                <a:schemeClr val="accent1"/>
              </a:buClr>
              <a:buSzPct val="70000"/>
              <a:buFont typeface="Wingdings" pitchFamily="2" charset="2"/>
              <a:buNone/>
              <a:defRPr/>
            </a:pPr>
            <a:r>
              <a:rPr lang="en-US" sz="1200" dirty="0">
                <a:latin typeface="Arial Narrow" pitchFamily="34" charset="0"/>
              </a:rPr>
              <a:t>Step 1: On 12/12, </a:t>
            </a:r>
            <a:r>
              <a:rPr lang="en-US" sz="1200" dirty="0" err="1">
                <a:latin typeface="Arial Narrow" pitchFamily="34" charset="0"/>
              </a:rPr>
              <a:t>FastForward’s</a:t>
            </a:r>
            <a:r>
              <a:rPr lang="en-US" sz="1200" dirty="0">
                <a:latin typeface="Arial Narrow" pitchFamily="34" charset="0"/>
              </a:rPr>
              <a:t> customer agreed to pay $2,700 on 1/10 of the next year for future services over the next 30 days.</a:t>
            </a:r>
          </a:p>
          <a:p>
            <a:pPr marL="447675" indent="-447675" eaLnBrk="1" hangingPunct="1">
              <a:lnSpc>
                <a:spcPct val="90000"/>
              </a:lnSpc>
              <a:spcBef>
                <a:spcPct val="20000"/>
              </a:spcBef>
              <a:buClr>
                <a:schemeClr val="accent1"/>
              </a:buClr>
              <a:buSzPct val="70000"/>
              <a:buFont typeface="Wingdings" pitchFamily="2" charset="2"/>
              <a:buNone/>
              <a:defRPr/>
            </a:pPr>
            <a:r>
              <a:rPr lang="en-US" sz="1200" dirty="0">
                <a:latin typeface="Arial Narrow" pitchFamily="34" charset="0"/>
              </a:rPr>
              <a:t>Step 2: 12/31, 20 days worth of services have been provided and earned which totals $1,800 ($2,700 x 20/30 days).</a:t>
            </a:r>
          </a:p>
          <a:p>
            <a:pPr marL="447675" indent="-447675" eaLnBrk="1" hangingPunct="1">
              <a:lnSpc>
                <a:spcPct val="90000"/>
              </a:lnSpc>
              <a:spcBef>
                <a:spcPct val="20000"/>
              </a:spcBef>
              <a:buClr>
                <a:schemeClr val="accent1"/>
              </a:buClr>
              <a:buSzPct val="70000"/>
              <a:buFont typeface="Wingdings" pitchFamily="2" charset="2"/>
              <a:buNone/>
              <a:defRPr/>
            </a:pPr>
            <a:r>
              <a:rPr lang="en-US" sz="1200" dirty="0">
                <a:latin typeface="Arial Narrow" pitchFamily="34" charset="0"/>
              </a:rPr>
              <a:t>Step 3: Adjusting entry increases an asset, Accounts Receivable, and increases the Consulting Revenue account for $1,800.</a:t>
            </a:r>
          </a:p>
        </p:txBody>
      </p:sp>
    </p:spTree>
    <p:extLst>
      <p:ext uri="{BB962C8B-B14F-4D97-AF65-F5344CB8AC3E}">
        <p14:creationId xmlns:p14="http://schemas.microsoft.com/office/powerpoint/2010/main" val="11148458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Afte</a:t>
            </a:r>
            <a:r>
              <a:rPr lang="en-US" baseline="0" dirty="0"/>
              <a:t>r the adjustment, the Accounts receivable account will show the correct balance of $1,800 on the Balance sheet and the Consulting Revenue account will report the correct amount of revenue earned on the Income Statement.</a:t>
            </a:r>
            <a:endParaRPr lang="en-US" dirty="0"/>
          </a:p>
        </p:txBody>
      </p:sp>
    </p:spTree>
    <p:extLst>
      <p:ext uri="{BB962C8B-B14F-4D97-AF65-F5344CB8AC3E}">
        <p14:creationId xmlns:p14="http://schemas.microsoft.com/office/powerpoint/2010/main" val="51766560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xfrm>
            <a:off x="4008100" y="8893340"/>
            <a:ext cx="3067374" cy="468154"/>
          </a:xfrm>
          <a:prstGeom prst="rect">
            <a:avLst/>
          </a:prstGeom>
          <a:noFill/>
        </p:spPr>
        <p:txBody>
          <a:bodyPr/>
          <a:lstStyle/>
          <a:p>
            <a:fld id="{036B41FA-3090-4A7D-A8DB-A2FA45930B8E}" type="slidenum">
              <a:rPr lang="en-US">
                <a:solidFill>
                  <a:prstClr val="black"/>
                </a:solidFill>
              </a:rPr>
              <a:pPr/>
              <a:t>53</a:t>
            </a:fld>
            <a:endParaRPr lang="en-US">
              <a:solidFill>
                <a:prstClr val="black"/>
              </a:solidFill>
            </a:endParaRPr>
          </a:p>
        </p:txBody>
      </p:sp>
      <p:sp>
        <p:nvSpPr>
          <p:cNvPr id="74755" name="Rectangle 2"/>
          <p:cNvSpPr>
            <a:spLocks noChangeArrowheads="1"/>
          </p:cNvSpPr>
          <p:nvPr/>
        </p:nvSpPr>
        <p:spPr bwMode="auto">
          <a:xfrm>
            <a:off x="4009702" y="0"/>
            <a:ext cx="3067374" cy="468154"/>
          </a:xfrm>
          <a:prstGeom prst="rect">
            <a:avLst/>
          </a:prstGeom>
          <a:noFill/>
          <a:ln w="12700">
            <a:noFill/>
            <a:miter lim="800000"/>
            <a:headEnd/>
            <a:tailEnd/>
          </a:ln>
        </p:spPr>
        <p:txBody>
          <a:bodyPr wrap="none" anchor="ctr"/>
          <a:lstStyle/>
          <a:p>
            <a:endParaRPr lang="en-US">
              <a:solidFill>
                <a:prstClr val="black"/>
              </a:solidFill>
            </a:endParaRPr>
          </a:p>
        </p:txBody>
      </p:sp>
      <p:sp>
        <p:nvSpPr>
          <p:cNvPr id="74756" name="Rectangle 3"/>
          <p:cNvSpPr>
            <a:spLocks noChangeArrowheads="1"/>
          </p:cNvSpPr>
          <p:nvPr/>
        </p:nvSpPr>
        <p:spPr bwMode="auto">
          <a:xfrm>
            <a:off x="4009702" y="8894921"/>
            <a:ext cx="3067374" cy="468154"/>
          </a:xfrm>
          <a:prstGeom prst="rect">
            <a:avLst/>
          </a:prstGeom>
          <a:noFill/>
          <a:ln w="12700">
            <a:noFill/>
            <a:miter lim="800000"/>
            <a:headEnd/>
            <a:tailEnd/>
          </a:ln>
        </p:spPr>
        <p:txBody>
          <a:bodyPr lIns="19532" tIns="0" rIns="19532" bIns="0" anchor="b"/>
          <a:lstStyle/>
          <a:p>
            <a:pPr algn="r" defTabSz="938213"/>
            <a:r>
              <a:rPr lang="en-US" sz="1000" i="1">
                <a:solidFill>
                  <a:prstClr val="black"/>
                </a:solidFill>
                <a:latin typeface="Times New Roman" pitchFamily="-107" charset="0"/>
              </a:rPr>
              <a:t>16</a:t>
            </a:r>
          </a:p>
        </p:txBody>
      </p:sp>
      <p:sp>
        <p:nvSpPr>
          <p:cNvPr id="74757" name="Rectangle 4"/>
          <p:cNvSpPr>
            <a:spLocks noChangeArrowheads="1"/>
          </p:cNvSpPr>
          <p:nvPr/>
        </p:nvSpPr>
        <p:spPr bwMode="auto">
          <a:xfrm>
            <a:off x="0" y="8894921"/>
            <a:ext cx="3067374" cy="468154"/>
          </a:xfrm>
          <a:prstGeom prst="rect">
            <a:avLst/>
          </a:prstGeom>
          <a:noFill/>
          <a:ln w="12700">
            <a:noFill/>
            <a:miter lim="800000"/>
            <a:headEnd/>
            <a:tailEnd/>
          </a:ln>
        </p:spPr>
        <p:txBody>
          <a:bodyPr wrap="none" anchor="ctr"/>
          <a:lstStyle/>
          <a:p>
            <a:endParaRPr lang="en-US">
              <a:solidFill>
                <a:prstClr val="black"/>
              </a:solidFill>
            </a:endParaRPr>
          </a:p>
        </p:txBody>
      </p:sp>
      <p:sp>
        <p:nvSpPr>
          <p:cNvPr id="74758" name="Rectangle 5"/>
          <p:cNvSpPr>
            <a:spLocks noChangeArrowheads="1"/>
          </p:cNvSpPr>
          <p:nvPr/>
        </p:nvSpPr>
        <p:spPr bwMode="auto">
          <a:xfrm>
            <a:off x="0" y="0"/>
            <a:ext cx="3067374" cy="468154"/>
          </a:xfrm>
          <a:prstGeom prst="rect">
            <a:avLst/>
          </a:prstGeom>
          <a:noFill/>
          <a:ln w="12700">
            <a:noFill/>
            <a:miter lim="800000"/>
            <a:headEnd/>
            <a:tailEnd/>
          </a:ln>
        </p:spPr>
        <p:txBody>
          <a:bodyPr wrap="none" anchor="ctr"/>
          <a:lstStyle/>
          <a:p>
            <a:endParaRPr lang="en-US">
              <a:solidFill>
                <a:prstClr val="black"/>
              </a:solidFill>
            </a:endParaRPr>
          </a:p>
        </p:txBody>
      </p:sp>
      <p:sp>
        <p:nvSpPr>
          <p:cNvPr id="74759" name="Rectangle 6"/>
          <p:cNvSpPr>
            <a:spLocks noChangeArrowheads="1"/>
          </p:cNvSpPr>
          <p:nvPr/>
        </p:nvSpPr>
        <p:spPr bwMode="auto">
          <a:xfrm>
            <a:off x="4009702" y="0"/>
            <a:ext cx="3067374" cy="468154"/>
          </a:xfrm>
          <a:prstGeom prst="rect">
            <a:avLst/>
          </a:prstGeom>
          <a:noFill/>
          <a:ln w="12700">
            <a:noFill/>
            <a:miter lim="800000"/>
            <a:headEnd/>
            <a:tailEnd/>
          </a:ln>
        </p:spPr>
        <p:txBody>
          <a:bodyPr wrap="none" anchor="ctr"/>
          <a:lstStyle/>
          <a:p>
            <a:endParaRPr lang="en-US">
              <a:solidFill>
                <a:prstClr val="black"/>
              </a:solidFill>
            </a:endParaRPr>
          </a:p>
        </p:txBody>
      </p:sp>
      <p:sp>
        <p:nvSpPr>
          <p:cNvPr id="74760" name="Rectangle 7"/>
          <p:cNvSpPr>
            <a:spLocks noChangeArrowheads="1"/>
          </p:cNvSpPr>
          <p:nvPr/>
        </p:nvSpPr>
        <p:spPr bwMode="auto">
          <a:xfrm>
            <a:off x="4009702" y="8894921"/>
            <a:ext cx="3067374" cy="468154"/>
          </a:xfrm>
          <a:prstGeom prst="rect">
            <a:avLst/>
          </a:prstGeom>
          <a:noFill/>
          <a:ln w="12700">
            <a:noFill/>
            <a:miter lim="800000"/>
            <a:headEnd/>
            <a:tailEnd/>
          </a:ln>
        </p:spPr>
        <p:txBody>
          <a:bodyPr lIns="19532" tIns="0" rIns="19532" bIns="0" anchor="b"/>
          <a:lstStyle/>
          <a:p>
            <a:pPr algn="r" defTabSz="938213"/>
            <a:r>
              <a:rPr lang="en-US" sz="1000" i="1">
                <a:solidFill>
                  <a:prstClr val="black"/>
                </a:solidFill>
                <a:latin typeface="Times New Roman" pitchFamily="-107" charset="0"/>
              </a:rPr>
              <a:t>16</a:t>
            </a:r>
          </a:p>
        </p:txBody>
      </p:sp>
      <p:sp>
        <p:nvSpPr>
          <p:cNvPr id="74761" name="Rectangle 8"/>
          <p:cNvSpPr>
            <a:spLocks noChangeArrowheads="1"/>
          </p:cNvSpPr>
          <p:nvPr/>
        </p:nvSpPr>
        <p:spPr bwMode="auto">
          <a:xfrm>
            <a:off x="0" y="8894921"/>
            <a:ext cx="3067374" cy="468154"/>
          </a:xfrm>
          <a:prstGeom prst="rect">
            <a:avLst/>
          </a:prstGeom>
          <a:noFill/>
          <a:ln w="12700">
            <a:noFill/>
            <a:miter lim="800000"/>
            <a:headEnd/>
            <a:tailEnd/>
          </a:ln>
        </p:spPr>
        <p:txBody>
          <a:bodyPr wrap="none" anchor="ctr"/>
          <a:lstStyle/>
          <a:p>
            <a:endParaRPr lang="en-US">
              <a:solidFill>
                <a:prstClr val="black"/>
              </a:solidFill>
            </a:endParaRPr>
          </a:p>
        </p:txBody>
      </p:sp>
      <p:sp>
        <p:nvSpPr>
          <p:cNvPr id="74762" name="Rectangle 9"/>
          <p:cNvSpPr>
            <a:spLocks noChangeArrowheads="1"/>
          </p:cNvSpPr>
          <p:nvPr/>
        </p:nvSpPr>
        <p:spPr bwMode="auto">
          <a:xfrm>
            <a:off x="0" y="0"/>
            <a:ext cx="3067374" cy="468154"/>
          </a:xfrm>
          <a:prstGeom prst="rect">
            <a:avLst/>
          </a:prstGeom>
          <a:noFill/>
          <a:ln w="12700">
            <a:noFill/>
            <a:miter lim="800000"/>
            <a:headEnd/>
            <a:tailEnd/>
          </a:ln>
        </p:spPr>
        <p:txBody>
          <a:bodyPr wrap="none" anchor="ctr"/>
          <a:lstStyle/>
          <a:p>
            <a:endParaRPr lang="en-US">
              <a:solidFill>
                <a:prstClr val="black"/>
              </a:solidFill>
            </a:endParaRPr>
          </a:p>
        </p:txBody>
      </p:sp>
      <p:sp>
        <p:nvSpPr>
          <p:cNvPr id="74763" name="Rectangle 10"/>
          <p:cNvSpPr>
            <a:spLocks noGrp="1" noRot="1" noChangeAspect="1" noChangeArrowheads="1" noTextEdit="1"/>
          </p:cNvSpPr>
          <p:nvPr>
            <p:ph type="sldImg"/>
          </p:nvPr>
        </p:nvSpPr>
        <p:spPr>
          <a:xfrm>
            <a:off x="1206500" y="708025"/>
            <a:ext cx="4664075" cy="3498850"/>
          </a:xfrm>
          <a:ln w="12700" cap="flat">
            <a:solidFill>
              <a:schemeClr val="tx1"/>
            </a:solidFill>
          </a:ln>
        </p:spPr>
      </p:sp>
      <p:sp>
        <p:nvSpPr>
          <p:cNvPr id="74764" name="Rectangle 11"/>
          <p:cNvSpPr>
            <a:spLocks noGrp="1" noChangeArrowheads="1"/>
          </p:cNvSpPr>
          <p:nvPr>
            <p:ph type="body" idx="1"/>
          </p:nvPr>
        </p:nvSpPr>
        <p:spPr>
          <a:xfrm>
            <a:off x="943932" y="4447461"/>
            <a:ext cx="5189214" cy="4213384"/>
          </a:xfrm>
          <a:noFill/>
          <a:ln/>
        </p:spPr>
        <p:txBody>
          <a:bodyPr lIns="92777" tIns="45575" rIns="92777" bIns="45575"/>
          <a:lstStyle/>
          <a:p>
            <a:pPr eaLnBrk="1" hangingPunct="1"/>
            <a:r>
              <a:rPr lang="en-US" sz="1200" b="0" i="0" kern="1200" dirty="0" err="1">
                <a:solidFill>
                  <a:schemeClr val="tx1"/>
                </a:solidFill>
                <a:effectLst/>
                <a:latin typeface="+mn-lt"/>
                <a:ea typeface="MS PGothic" pitchFamily="34" charset="-128"/>
                <a:cs typeface="ＭＳ Ｐゴシック" pitchFamily="-107" charset="-128"/>
              </a:rPr>
              <a:t>FastForward</a:t>
            </a:r>
            <a:r>
              <a:rPr lang="en-US" sz="1200" b="0" i="0" kern="1200" dirty="0">
                <a:solidFill>
                  <a:schemeClr val="tx1"/>
                </a:solidFill>
                <a:effectLst/>
                <a:latin typeface="+mn-lt"/>
                <a:ea typeface="MS PGothic" pitchFamily="34" charset="-128"/>
                <a:cs typeface="ＭＳ Ｐゴシック" pitchFamily="-107" charset="-128"/>
              </a:rPr>
              <a:t> made an adjusting entry for $1,800 to record 20 days’ accrued revenue earned from its consulting contract. When </a:t>
            </a:r>
            <a:r>
              <a:rPr lang="en-US" sz="1200" b="0" i="0" kern="1200" dirty="0" err="1">
                <a:solidFill>
                  <a:schemeClr val="tx1"/>
                </a:solidFill>
                <a:effectLst/>
                <a:latin typeface="+mn-lt"/>
                <a:ea typeface="MS PGothic" pitchFamily="34" charset="-128"/>
                <a:cs typeface="ＭＳ Ｐゴシック" pitchFamily="-107" charset="-128"/>
              </a:rPr>
              <a:t>FastForward</a:t>
            </a:r>
            <a:r>
              <a:rPr lang="en-US" sz="1200" b="0" i="0" kern="1200" dirty="0">
                <a:solidFill>
                  <a:schemeClr val="tx1"/>
                </a:solidFill>
                <a:effectLst/>
                <a:latin typeface="+mn-lt"/>
                <a:ea typeface="MS PGothic" pitchFamily="34" charset="-128"/>
                <a:cs typeface="ＭＳ Ｐゴシック" pitchFamily="-107" charset="-128"/>
              </a:rPr>
              <a:t> receives $2,700 cash on January 10 for the entire contract amount, it makes the following entry to remove the accrued asset (accounts receivable) and recognize the revenue earned in January. The $2,700 debit reflects the cash received. The $1,800 credit reflects the removal of </a:t>
            </a:r>
            <a:r>
              <a:rPr lang="en-US" dirty="0"/>
              <a:t>the</a:t>
            </a:r>
            <a:r>
              <a:rPr lang="en-US" sz="1200" b="0" i="0" kern="1200" dirty="0">
                <a:solidFill>
                  <a:schemeClr val="tx1"/>
                </a:solidFill>
                <a:effectLst/>
                <a:latin typeface="+mn-lt"/>
                <a:ea typeface="MS PGothic" pitchFamily="34" charset="-128"/>
                <a:cs typeface="ＭＳ Ｐゴシック" pitchFamily="-107" charset="-128"/>
              </a:rPr>
              <a:t> receivable, and the $900 credit records the revenue earned in J</a:t>
            </a:r>
            <a:r>
              <a:rPr lang="en-US" dirty="0"/>
              <a:t>anua</a:t>
            </a:r>
            <a:r>
              <a:rPr lang="en-US" sz="1200" b="0" i="0" kern="1200" dirty="0">
                <a:solidFill>
                  <a:schemeClr val="tx1"/>
                </a:solidFill>
                <a:effectLst/>
                <a:latin typeface="+mn-lt"/>
                <a:ea typeface="MS PGothic" pitchFamily="34" charset="-128"/>
                <a:cs typeface="ＭＳ Ｐゴシック" pitchFamily="-107" charset="-128"/>
              </a:rPr>
              <a:t>ry.</a:t>
            </a:r>
          </a:p>
          <a:p>
            <a:pPr eaLnBrk="1" hangingPunct="1"/>
            <a:endParaRPr lang="en-US" sz="1200" b="0" i="0" kern="1200" dirty="0">
              <a:solidFill>
                <a:schemeClr val="tx1"/>
              </a:solidFill>
              <a:effectLst/>
              <a:latin typeface="+mn-lt"/>
              <a:ea typeface="MS PGothic" pitchFamily="34" charset="-128"/>
              <a:cs typeface="ＭＳ Ｐゴシック" pitchFamily="-107" charset="-128"/>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b="1" dirty="0"/>
              <a:t>Review what you have learned in the following NEED-TO-KNOW Slides.</a:t>
            </a:r>
          </a:p>
          <a:p>
            <a:pPr eaLnBrk="1" hangingPunct="1"/>
            <a:endParaRPr lang="en-US" dirty="0">
              <a:latin typeface="Times New Roman" pitchFamily="-107" charset="0"/>
            </a:endParaRPr>
          </a:p>
        </p:txBody>
      </p:sp>
    </p:spTree>
    <p:extLst>
      <p:ext uri="{BB962C8B-B14F-4D97-AF65-F5344CB8AC3E}">
        <p14:creationId xmlns:p14="http://schemas.microsoft.com/office/powerpoint/2010/main" val="72935319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For each separate case below, follow the three-step process for adjusting the accrued revenue account. Step 1: Determine what the current account balance equals. Step 2: Determine what the current account balance should equal. Step 3: Record an adjusting entry to get from step 1 to step 2.</a:t>
            </a:r>
          </a:p>
          <a:p>
            <a:endParaRPr lang="en-US" altLang="en-US"/>
          </a:p>
        </p:txBody>
      </p:sp>
    </p:spTree>
    <p:extLst>
      <p:ext uri="{BB962C8B-B14F-4D97-AF65-F5344CB8AC3E}">
        <p14:creationId xmlns:p14="http://schemas.microsoft.com/office/powerpoint/2010/main" val="86264063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Accounts Receivable. At year-end, the company has completed services of $1,000 for a client, but the client has not yet been billed for those services.</a:t>
            </a:r>
          </a:p>
          <a:p>
            <a:r>
              <a:rPr lang="en-US" altLang="en-US"/>
              <a:t> </a:t>
            </a:r>
          </a:p>
          <a:p>
            <a:r>
              <a:rPr lang="en-US" altLang="en-US"/>
              <a:t>Step 1: Determine what the current account balance equals. Since this amount is unbilled, the balance in Accounts Receivable is $0.</a:t>
            </a:r>
          </a:p>
          <a:p>
            <a:r>
              <a:rPr lang="en-US" altLang="en-US"/>
              <a:t>Step 2: Determine what the current account balance should equal. The year-end balance in Accounts Receivable should equal the $1,000 due from the customer.</a:t>
            </a:r>
          </a:p>
          <a:p>
            <a:r>
              <a:rPr lang="en-US" altLang="en-US"/>
              <a:t>Step 3: Record an adjusting entry to get from step 1 to step 2. The adjusting entry needs to increase the balance in Accounts Receivable. Every adjusting entry affects one income statement account, a revenue or an expense, and one balance sheet account, an asset or a liability. In this case, we need to debit Accounts Receivable, the asset account, for $1,000. Since we're debiting the balance sheet, we need to credit the income statement. We credit the revenue account, Services Revenue, for $1,000.</a:t>
            </a:r>
          </a:p>
          <a:p>
            <a:endParaRPr lang="en-US" altLang="en-US"/>
          </a:p>
          <a:p>
            <a:endParaRPr lang="en-US" altLang="en-US"/>
          </a:p>
        </p:txBody>
      </p:sp>
    </p:spTree>
    <p:extLst>
      <p:ext uri="{BB962C8B-B14F-4D97-AF65-F5344CB8AC3E}">
        <p14:creationId xmlns:p14="http://schemas.microsoft.com/office/powerpoint/2010/main" val="275316185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Interest Receivable. At year-end, the company has earned, but not yet recorded, $500 of interest earned from its investments in government bonds.</a:t>
            </a:r>
          </a:p>
          <a:p>
            <a:r>
              <a:rPr lang="en-US" altLang="en-US"/>
              <a:t> </a:t>
            </a:r>
          </a:p>
          <a:p>
            <a:r>
              <a:rPr lang="en-US" altLang="en-US"/>
              <a:t>Step 1: Determine what the current account balance equals. The balance in Interest Receivable is currently $0, as the $500 of interest is unrecorded.</a:t>
            </a:r>
          </a:p>
          <a:p>
            <a:r>
              <a:rPr lang="en-US" altLang="en-US"/>
              <a:t>Step 2: Determine what the current account balance should equal. The balance in Interest Receivable on December 31 should equal the $500 earned.</a:t>
            </a:r>
          </a:p>
          <a:p>
            <a:r>
              <a:rPr lang="en-US" altLang="en-US"/>
              <a:t>Step 3: Record an adjusting entry to get from step 1 to step 2. We need to debit Interest Receivable for $500. Since we're debiting the balance sheet account, Interest Receivable, for $500, we need to credit the income statement account, Interest Revenue.</a:t>
            </a:r>
          </a:p>
          <a:p>
            <a:endParaRPr lang="en-US" altLang="en-US"/>
          </a:p>
          <a:p>
            <a:endParaRPr lang="en-US" altLang="en-US"/>
          </a:p>
        </p:txBody>
      </p:sp>
    </p:spTree>
    <p:extLst>
      <p:ext uri="{BB962C8B-B14F-4D97-AF65-F5344CB8AC3E}">
        <p14:creationId xmlns:p14="http://schemas.microsoft.com/office/powerpoint/2010/main" val="396399979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44404243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ChangeArrowheads="1"/>
          </p:cNvSpPr>
          <p:nvPr/>
        </p:nvSpPr>
        <p:spPr bwMode="auto">
          <a:xfrm>
            <a:off x="4010025" y="0"/>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601" tIns="45800" rIns="91601" bIns="45800" anchor="ctr"/>
          <a:lstStyle>
            <a:lvl1pPr eaLnBrk="0" hangingPunct="0">
              <a:spcBef>
                <a:spcPct val="30000"/>
              </a:spcBef>
              <a:defRPr sz="1200">
                <a:solidFill>
                  <a:schemeClr val="tx1"/>
                </a:solidFill>
                <a:latin typeface="Calibri" pitchFamily="-107" charset="0"/>
                <a:ea typeface="MS PGothic" pitchFamily="34" charset="-128"/>
              </a:defRPr>
            </a:lvl1pPr>
            <a:lvl2pPr marL="742950" indent="-285750" eaLnBrk="0" hangingPunct="0">
              <a:spcBef>
                <a:spcPct val="30000"/>
              </a:spcBef>
              <a:defRPr sz="1200">
                <a:solidFill>
                  <a:schemeClr val="tx1"/>
                </a:solidFill>
                <a:latin typeface="Calibri" pitchFamily="-107" charset="0"/>
                <a:ea typeface="MS PGothic" pitchFamily="34" charset="-128"/>
              </a:defRPr>
            </a:lvl2pPr>
            <a:lvl3pPr marL="1143000" indent="-228600" eaLnBrk="0" hangingPunct="0">
              <a:spcBef>
                <a:spcPct val="30000"/>
              </a:spcBef>
              <a:defRPr sz="1200">
                <a:solidFill>
                  <a:schemeClr val="tx1"/>
                </a:solidFill>
                <a:latin typeface="Calibri" pitchFamily="-107" charset="0"/>
                <a:ea typeface="MS PGothic" pitchFamily="34" charset="-128"/>
              </a:defRPr>
            </a:lvl3pPr>
            <a:lvl4pPr marL="1600200" indent="-228600" eaLnBrk="0" hangingPunct="0">
              <a:spcBef>
                <a:spcPct val="30000"/>
              </a:spcBef>
              <a:defRPr sz="1200">
                <a:solidFill>
                  <a:schemeClr val="tx1"/>
                </a:solidFill>
                <a:latin typeface="Calibri" pitchFamily="-107" charset="0"/>
                <a:ea typeface="MS PGothic" pitchFamily="34" charset="-128"/>
              </a:defRPr>
            </a:lvl4pPr>
            <a:lvl5pPr marL="2057400" indent="-228600" eaLnBrk="0" hangingPunct="0">
              <a:spcBef>
                <a:spcPct val="30000"/>
              </a:spcBef>
              <a:defRPr sz="1200">
                <a:solidFill>
                  <a:schemeClr val="tx1"/>
                </a:solidFill>
                <a:latin typeface="Calibri" pitchFamily="-107"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107"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107"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107"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107" charset="0"/>
                <a:ea typeface="MS PGothic" pitchFamily="34" charset="-128"/>
              </a:defRPr>
            </a:lvl9pPr>
          </a:lstStyle>
          <a:p>
            <a:pPr eaLnBrk="1" hangingPunct="1">
              <a:spcBef>
                <a:spcPct val="0"/>
              </a:spcBef>
            </a:pPr>
            <a:endParaRPr lang="en-US" altLang="en-US" sz="1800">
              <a:latin typeface="Arial" charset="0"/>
            </a:endParaRPr>
          </a:p>
        </p:txBody>
      </p:sp>
      <p:sp>
        <p:nvSpPr>
          <p:cNvPr id="174083" name="Rectangle 4"/>
          <p:cNvSpPr>
            <a:spLocks noChangeArrowheads="1"/>
          </p:cNvSpPr>
          <p:nvPr/>
        </p:nvSpPr>
        <p:spPr bwMode="auto">
          <a:xfrm>
            <a:off x="0"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601" tIns="45800" rIns="91601" bIns="45800" anchor="ctr"/>
          <a:lstStyle>
            <a:lvl1pPr eaLnBrk="0" hangingPunct="0">
              <a:spcBef>
                <a:spcPct val="30000"/>
              </a:spcBef>
              <a:defRPr sz="1200">
                <a:solidFill>
                  <a:schemeClr val="tx1"/>
                </a:solidFill>
                <a:latin typeface="Calibri" pitchFamily="-107" charset="0"/>
                <a:ea typeface="MS PGothic" pitchFamily="34" charset="-128"/>
              </a:defRPr>
            </a:lvl1pPr>
            <a:lvl2pPr marL="742950" indent="-285750" eaLnBrk="0" hangingPunct="0">
              <a:spcBef>
                <a:spcPct val="30000"/>
              </a:spcBef>
              <a:defRPr sz="1200">
                <a:solidFill>
                  <a:schemeClr val="tx1"/>
                </a:solidFill>
                <a:latin typeface="Calibri" pitchFamily="-107" charset="0"/>
                <a:ea typeface="MS PGothic" pitchFamily="34" charset="-128"/>
              </a:defRPr>
            </a:lvl2pPr>
            <a:lvl3pPr marL="1143000" indent="-228600" eaLnBrk="0" hangingPunct="0">
              <a:spcBef>
                <a:spcPct val="30000"/>
              </a:spcBef>
              <a:defRPr sz="1200">
                <a:solidFill>
                  <a:schemeClr val="tx1"/>
                </a:solidFill>
                <a:latin typeface="Calibri" pitchFamily="-107" charset="0"/>
                <a:ea typeface="MS PGothic" pitchFamily="34" charset="-128"/>
              </a:defRPr>
            </a:lvl3pPr>
            <a:lvl4pPr marL="1600200" indent="-228600" eaLnBrk="0" hangingPunct="0">
              <a:spcBef>
                <a:spcPct val="30000"/>
              </a:spcBef>
              <a:defRPr sz="1200">
                <a:solidFill>
                  <a:schemeClr val="tx1"/>
                </a:solidFill>
                <a:latin typeface="Calibri" pitchFamily="-107" charset="0"/>
                <a:ea typeface="MS PGothic" pitchFamily="34" charset="-128"/>
              </a:defRPr>
            </a:lvl4pPr>
            <a:lvl5pPr marL="2057400" indent="-228600" eaLnBrk="0" hangingPunct="0">
              <a:spcBef>
                <a:spcPct val="30000"/>
              </a:spcBef>
              <a:defRPr sz="1200">
                <a:solidFill>
                  <a:schemeClr val="tx1"/>
                </a:solidFill>
                <a:latin typeface="Calibri" pitchFamily="-107"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107"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107"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107"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107" charset="0"/>
                <a:ea typeface="MS PGothic" pitchFamily="34" charset="-128"/>
              </a:defRPr>
            </a:lvl9pPr>
          </a:lstStyle>
          <a:p>
            <a:pPr eaLnBrk="1" hangingPunct="1">
              <a:spcBef>
                <a:spcPct val="0"/>
              </a:spcBef>
            </a:pPr>
            <a:endParaRPr lang="en-US" altLang="en-US" sz="1800">
              <a:latin typeface="Arial" charset="0"/>
            </a:endParaRPr>
          </a:p>
        </p:txBody>
      </p:sp>
      <p:sp>
        <p:nvSpPr>
          <p:cNvPr id="174084" name="Rectangle 5"/>
          <p:cNvSpPr>
            <a:spLocks noChangeArrowheads="1"/>
          </p:cNvSpPr>
          <p:nvPr/>
        </p:nvSpPr>
        <p:spPr bwMode="auto">
          <a:xfrm>
            <a:off x="0" y="0"/>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601" tIns="45800" rIns="91601" bIns="45800" anchor="ctr"/>
          <a:lstStyle>
            <a:lvl1pPr eaLnBrk="0" hangingPunct="0">
              <a:spcBef>
                <a:spcPct val="30000"/>
              </a:spcBef>
              <a:defRPr sz="1200">
                <a:solidFill>
                  <a:schemeClr val="tx1"/>
                </a:solidFill>
                <a:latin typeface="Calibri" pitchFamily="-107" charset="0"/>
                <a:ea typeface="MS PGothic" pitchFamily="34" charset="-128"/>
              </a:defRPr>
            </a:lvl1pPr>
            <a:lvl2pPr marL="742950" indent="-285750" eaLnBrk="0" hangingPunct="0">
              <a:spcBef>
                <a:spcPct val="30000"/>
              </a:spcBef>
              <a:defRPr sz="1200">
                <a:solidFill>
                  <a:schemeClr val="tx1"/>
                </a:solidFill>
                <a:latin typeface="Calibri" pitchFamily="-107" charset="0"/>
                <a:ea typeface="MS PGothic" pitchFamily="34" charset="-128"/>
              </a:defRPr>
            </a:lvl2pPr>
            <a:lvl3pPr marL="1143000" indent="-228600" eaLnBrk="0" hangingPunct="0">
              <a:spcBef>
                <a:spcPct val="30000"/>
              </a:spcBef>
              <a:defRPr sz="1200">
                <a:solidFill>
                  <a:schemeClr val="tx1"/>
                </a:solidFill>
                <a:latin typeface="Calibri" pitchFamily="-107" charset="0"/>
                <a:ea typeface="MS PGothic" pitchFamily="34" charset="-128"/>
              </a:defRPr>
            </a:lvl3pPr>
            <a:lvl4pPr marL="1600200" indent="-228600" eaLnBrk="0" hangingPunct="0">
              <a:spcBef>
                <a:spcPct val="30000"/>
              </a:spcBef>
              <a:defRPr sz="1200">
                <a:solidFill>
                  <a:schemeClr val="tx1"/>
                </a:solidFill>
                <a:latin typeface="Calibri" pitchFamily="-107" charset="0"/>
                <a:ea typeface="MS PGothic" pitchFamily="34" charset="-128"/>
              </a:defRPr>
            </a:lvl4pPr>
            <a:lvl5pPr marL="2057400" indent="-228600" eaLnBrk="0" hangingPunct="0">
              <a:spcBef>
                <a:spcPct val="30000"/>
              </a:spcBef>
              <a:defRPr sz="1200">
                <a:solidFill>
                  <a:schemeClr val="tx1"/>
                </a:solidFill>
                <a:latin typeface="Calibri" pitchFamily="-107"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107"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107"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107"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107" charset="0"/>
                <a:ea typeface="MS PGothic" pitchFamily="34" charset="-128"/>
              </a:defRPr>
            </a:lvl9pPr>
          </a:lstStyle>
          <a:p>
            <a:pPr eaLnBrk="1" hangingPunct="1">
              <a:spcBef>
                <a:spcPct val="0"/>
              </a:spcBef>
            </a:pPr>
            <a:endParaRPr lang="en-US" altLang="en-US" sz="1800">
              <a:latin typeface="Arial" charset="0"/>
            </a:endParaRPr>
          </a:p>
        </p:txBody>
      </p:sp>
      <p:sp>
        <p:nvSpPr>
          <p:cNvPr id="174085" name="Rectangle 6"/>
          <p:cNvSpPr>
            <a:spLocks noGrp="1" noChangeArrowheads="1"/>
          </p:cNvSpPr>
          <p:nvPr>
            <p:ph type="body" idx="1"/>
          </p:nvPr>
        </p:nvSpPr>
        <p:spPr bwMode="auto">
          <a:xfrm>
            <a:off x="942975" y="4448175"/>
            <a:ext cx="5191125" cy="4213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41" tIns="45655" rIns="92941" bIns="45655"/>
          <a:lstStyle/>
          <a:p>
            <a:r>
              <a:rPr lang="en-US" altLang="en-US" dirty="0"/>
              <a:t>This summary will prove very useful when completing your homework or studying for the next exam. Here is how we read the table. Before we adjust a prepaid expense, the assets of the company are overstated and the expenses are understated in the current period. The proper adjusting entry is to debit, or increase, an expense account and credit, or decrease, an asset account. </a:t>
            </a:r>
            <a:r>
              <a:rPr lang="en-US" dirty="0"/>
              <a:t>Remember that each adjusting entry affects one or more income statement (revenue or expense) accounts and one or more balance sheet (asset or liability) accounts, but never the Cash account.</a:t>
            </a:r>
            <a:endParaRPr lang="en-US" altLang="en-US" dirty="0"/>
          </a:p>
          <a:p>
            <a:endParaRPr lang="en-US" altLang="en-US" dirty="0"/>
          </a:p>
          <a:p>
            <a:r>
              <a:rPr lang="en-US" altLang="en-US" dirty="0"/>
              <a:t>Take a few minutes to go over the remaining three types of adjusting entries before going to the next slide where we will use a spreadsheet to prepare the adjusting entries and financial statements.</a:t>
            </a:r>
          </a:p>
        </p:txBody>
      </p:sp>
      <p:sp>
        <p:nvSpPr>
          <p:cNvPr id="174086" name="Rectangle 7"/>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31203049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p:spPr>
      </p:sp>
      <p:sp>
        <p:nvSpPr>
          <p:cNvPr id="175107" name="Notes Placeholder 2"/>
          <p:cNvSpPr>
            <a:spLocks noGrp="1"/>
          </p:cNvSpPr>
          <p:nvPr>
            <p:ph type="body" idx="1"/>
          </p:nvPr>
        </p:nvSpPr>
        <p:spPr bwMode="auto">
          <a:noFill/>
        </p:spPr>
        <p:txBody>
          <a:bodyPr/>
          <a:lstStyle/>
          <a:p>
            <a:r>
              <a:rPr lang="en-US" altLang="en-US" dirty="0"/>
              <a:t/>
            </a:r>
            <a:br>
              <a:rPr lang="en-US" altLang="en-US" dirty="0"/>
            </a:br>
            <a:endParaRPr lang="en-US" altLang="en-US" dirty="0"/>
          </a:p>
        </p:txBody>
      </p:sp>
    </p:spTree>
    <p:extLst>
      <p:ext uri="{BB962C8B-B14F-4D97-AF65-F5344CB8AC3E}">
        <p14:creationId xmlns:p14="http://schemas.microsoft.com/office/powerpoint/2010/main" val="4241582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ChangeArrowheads="1"/>
          </p:cNvSpPr>
          <p:nvPr/>
        </p:nvSpPr>
        <p:spPr bwMode="auto">
          <a:xfrm>
            <a:off x="4010025" y="0"/>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601" tIns="45800" rIns="91601" bIns="45800" anchor="ctr"/>
          <a:lstStyle>
            <a:lvl1pPr eaLnBrk="0" hangingPunct="0">
              <a:spcBef>
                <a:spcPct val="30000"/>
              </a:spcBef>
              <a:defRPr sz="1200">
                <a:solidFill>
                  <a:schemeClr val="tx1"/>
                </a:solidFill>
                <a:latin typeface="Calibri" pitchFamily="-107" charset="0"/>
                <a:ea typeface="MS PGothic" pitchFamily="34" charset="-128"/>
              </a:defRPr>
            </a:lvl1pPr>
            <a:lvl2pPr marL="742950" indent="-285750" eaLnBrk="0" hangingPunct="0">
              <a:spcBef>
                <a:spcPct val="30000"/>
              </a:spcBef>
              <a:defRPr sz="1200">
                <a:solidFill>
                  <a:schemeClr val="tx1"/>
                </a:solidFill>
                <a:latin typeface="Calibri" pitchFamily="-107" charset="0"/>
                <a:ea typeface="MS PGothic" pitchFamily="34" charset="-128"/>
              </a:defRPr>
            </a:lvl2pPr>
            <a:lvl3pPr marL="1143000" indent="-228600" eaLnBrk="0" hangingPunct="0">
              <a:spcBef>
                <a:spcPct val="30000"/>
              </a:spcBef>
              <a:defRPr sz="1200">
                <a:solidFill>
                  <a:schemeClr val="tx1"/>
                </a:solidFill>
                <a:latin typeface="Calibri" pitchFamily="-107" charset="0"/>
                <a:ea typeface="MS PGothic" pitchFamily="34" charset="-128"/>
              </a:defRPr>
            </a:lvl3pPr>
            <a:lvl4pPr marL="1600200" indent="-228600" eaLnBrk="0" hangingPunct="0">
              <a:spcBef>
                <a:spcPct val="30000"/>
              </a:spcBef>
              <a:defRPr sz="1200">
                <a:solidFill>
                  <a:schemeClr val="tx1"/>
                </a:solidFill>
                <a:latin typeface="Calibri" pitchFamily="-107" charset="0"/>
                <a:ea typeface="MS PGothic" pitchFamily="34" charset="-128"/>
              </a:defRPr>
            </a:lvl4pPr>
            <a:lvl5pPr marL="2057400" indent="-228600" eaLnBrk="0" hangingPunct="0">
              <a:spcBef>
                <a:spcPct val="30000"/>
              </a:spcBef>
              <a:defRPr sz="1200">
                <a:solidFill>
                  <a:schemeClr val="tx1"/>
                </a:solidFill>
                <a:latin typeface="Calibri" pitchFamily="-107"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107"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107"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107"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107" charset="0"/>
                <a:ea typeface="MS PGothic" pitchFamily="34" charset="-128"/>
              </a:defRPr>
            </a:lvl9pPr>
          </a:lstStyle>
          <a:p>
            <a:pPr eaLnBrk="1" hangingPunct="1">
              <a:spcBef>
                <a:spcPct val="0"/>
              </a:spcBef>
            </a:pPr>
            <a:endParaRPr lang="en-US" altLang="en-US" sz="1800">
              <a:latin typeface="Arial" charset="0"/>
            </a:endParaRPr>
          </a:p>
        </p:txBody>
      </p:sp>
      <p:sp>
        <p:nvSpPr>
          <p:cNvPr id="145411" name="Rectangle 4"/>
          <p:cNvSpPr>
            <a:spLocks noChangeArrowheads="1"/>
          </p:cNvSpPr>
          <p:nvPr/>
        </p:nvSpPr>
        <p:spPr bwMode="auto">
          <a:xfrm>
            <a:off x="0"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601" tIns="45800" rIns="91601" bIns="45800" anchor="ctr"/>
          <a:lstStyle>
            <a:lvl1pPr eaLnBrk="0" hangingPunct="0">
              <a:spcBef>
                <a:spcPct val="30000"/>
              </a:spcBef>
              <a:defRPr sz="1200">
                <a:solidFill>
                  <a:schemeClr val="tx1"/>
                </a:solidFill>
                <a:latin typeface="Calibri" pitchFamily="-107" charset="0"/>
                <a:ea typeface="MS PGothic" pitchFamily="34" charset="-128"/>
              </a:defRPr>
            </a:lvl1pPr>
            <a:lvl2pPr marL="742950" indent="-285750" eaLnBrk="0" hangingPunct="0">
              <a:spcBef>
                <a:spcPct val="30000"/>
              </a:spcBef>
              <a:defRPr sz="1200">
                <a:solidFill>
                  <a:schemeClr val="tx1"/>
                </a:solidFill>
                <a:latin typeface="Calibri" pitchFamily="-107" charset="0"/>
                <a:ea typeface="MS PGothic" pitchFamily="34" charset="-128"/>
              </a:defRPr>
            </a:lvl2pPr>
            <a:lvl3pPr marL="1143000" indent="-228600" eaLnBrk="0" hangingPunct="0">
              <a:spcBef>
                <a:spcPct val="30000"/>
              </a:spcBef>
              <a:defRPr sz="1200">
                <a:solidFill>
                  <a:schemeClr val="tx1"/>
                </a:solidFill>
                <a:latin typeface="Calibri" pitchFamily="-107" charset="0"/>
                <a:ea typeface="MS PGothic" pitchFamily="34" charset="-128"/>
              </a:defRPr>
            </a:lvl3pPr>
            <a:lvl4pPr marL="1600200" indent="-228600" eaLnBrk="0" hangingPunct="0">
              <a:spcBef>
                <a:spcPct val="30000"/>
              </a:spcBef>
              <a:defRPr sz="1200">
                <a:solidFill>
                  <a:schemeClr val="tx1"/>
                </a:solidFill>
                <a:latin typeface="Calibri" pitchFamily="-107" charset="0"/>
                <a:ea typeface="MS PGothic" pitchFamily="34" charset="-128"/>
              </a:defRPr>
            </a:lvl4pPr>
            <a:lvl5pPr marL="2057400" indent="-228600" eaLnBrk="0" hangingPunct="0">
              <a:spcBef>
                <a:spcPct val="30000"/>
              </a:spcBef>
              <a:defRPr sz="1200">
                <a:solidFill>
                  <a:schemeClr val="tx1"/>
                </a:solidFill>
                <a:latin typeface="Calibri" pitchFamily="-107"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107"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107"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107"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107" charset="0"/>
                <a:ea typeface="MS PGothic" pitchFamily="34" charset="-128"/>
              </a:defRPr>
            </a:lvl9pPr>
          </a:lstStyle>
          <a:p>
            <a:pPr eaLnBrk="1" hangingPunct="1">
              <a:spcBef>
                <a:spcPct val="0"/>
              </a:spcBef>
            </a:pPr>
            <a:endParaRPr lang="en-US" altLang="en-US" sz="1800">
              <a:latin typeface="Arial" charset="0"/>
            </a:endParaRPr>
          </a:p>
        </p:txBody>
      </p:sp>
      <p:sp>
        <p:nvSpPr>
          <p:cNvPr id="145412" name="Rectangle 5"/>
          <p:cNvSpPr>
            <a:spLocks noChangeArrowheads="1"/>
          </p:cNvSpPr>
          <p:nvPr/>
        </p:nvSpPr>
        <p:spPr bwMode="auto">
          <a:xfrm>
            <a:off x="0" y="0"/>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601" tIns="45800" rIns="91601" bIns="45800" anchor="ctr"/>
          <a:lstStyle>
            <a:lvl1pPr eaLnBrk="0" hangingPunct="0">
              <a:spcBef>
                <a:spcPct val="30000"/>
              </a:spcBef>
              <a:defRPr sz="1200">
                <a:solidFill>
                  <a:schemeClr val="tx1"/>
                </a:solidFill>
                <a:latin typeface="Calibri" pitchFamily="-107" charset="0"/>
                <a:ea typeface="MS PGothic" pitchFamily="34" charset="-128"/>
              </a:defRPr>
            </a:lvl1pPr>
            <a:lvl2pPr marL="742950" indent="-285750" eaLnBrk="0" hangingPunct="0">
              <a:spcBef>
                <a:spcPct val="30000"/>
              </a:spcBef>
              <a:defRPr sz="1200">
                <a:solidFill>
                  <a:schemeClr val="tx1"/>
                </a:solidFill>
                <a:latin typeface="Calibri" pitchFamily="-107" charset="0"/>
                <a:ea typeface="MS PGothic" pitchFamily="34" charset="-128"/>
              </a:defRPr>
            </a:lvl2pPr>
            <a:lvl3pPr marL="1143000" indent="-228600" eaLnBrk="0" hangingPunct="0">
              <a:spcBef>
                <a:spcPct val="30000"/>
              </a:spcBef>
              <a:defRPr sz="1200">
                <a:solidFill>
                  <a:schemeClr val="tx1"/>
                </a:solidFill>
                <a:latin typeface="Calibri" pitchFamily="-107" charset="0"/>
                <a:ea typeface="MS PGothic" pitchFamily="34" charset="-128"/>
              </a:defRPr>
            </a:lvl3pPr>
            <a:lvl4pPr marL="1600200" indent="-228600" eaLnBrk="0" hangingPunct="0">
              <a:spcBef>
                <a:spcPct val="30000"/>
              </a:spcBef>
              <a:defRPr sz="1200">
                <a:solidFill>
                  <a:schemeClr val="tx1"/>
                </a:solidFill>
                <a:latin typeface="Calibri" pitchFamily="-107" charset="0"/>
                <a:ea typeface="MS PGothic" pitchFamily="34" charset="-128"/>
              </a:defRPr>
            </a:lvl4pPr>
            <a:lvl5pPr marL="2057400" indent="-228600" eaLnBrk="0" hangingPunct="0">
              <a:spcBef>
                <a:spcPct val="30000"/>
              </a:spcBef>
              <a:defRPr sz="1200">
                <a:solidFill>
                  <a:schemeClr val="tx1"/>
                </a:solidFill>
                <a:latin typeface="Calibri" pitchFamily="-107"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107"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107"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107"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107" charset="0"/>
                <a:ea typeface="MS PGothic" pitchFamily="34" charset="-128"/>
              </a:defRPr>
            </a:lvl9pPr>
          </a:lstStyle>
          <a:p>
            <a:pPr eaLnBrk="1" hangingPunct="1">
              <a:spcBef>
                <a:spcPct val="0"/>
              </a:spcBef>
            </a:pPr>
            <a:endParaRPr lang="en-US" altLang="en-US" sz="1800">
              <a:latin typeface="Arial" charset="0"/>
            </a:endParaRPr>
          </a:p>
        </p:txBody>
      </p:sp>
      <p:sp>
        <p:nvSpPr>
          <p:cNvPr id="145413" name="Rectangle 6"/>
          <p:cNvSpPr>
            <a:spLocks noChangeArrowheads="1"/>
          </p:cNvSpPr>
          <p:nvPr/>
        </p:nvSpPr>
        <p:spPr bwMode="auto">
          <a:xfrm>
            <a:off x="4010025" y="0"/>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601" tIns="45800" rIns="91601" bIns="45800" anchor="ctr"/>
          <a:lstStyle>
            <a:lvl1pPr eaLnBrk="0" hangingPunct="0">
              <a:spcBef>
                <a:spcPct val="30000"/>
              </a:spcBef>
              <a:defRPr sz="1200">
                <a:solidFill>
                  <a:schemeClr val="tx1"/>
                </a:solidFill>
                <a:latin typeface="Calibri" pitchFamily="-107" charset="0"/>
                <a:ea typeface="MS PGothic" pitchFamily="34" charset="-128"/>
              </a:defRPr>
            </a:lvl1pPr>
            <a:lvl2pPr marL="742950" indent="-285750" eaLnBrk="0" hangingPunct="0">
              <a:spcBef>
                <a:spcPct val="30000"/>
              </a:spcBef>
              <a:defRPr sz="1200">
                <a:solidFill>
                  <a:schemeClr val="tx1"/>
                </a:solidFill>
                <a:latin typeface="Calibri" pitchFamily="-107" charset="0"/>
                <a:ea typeface="MS PGothic" pitchFamily="34" charset="-128"/>
              </a:defRPr>
            </a:lvl2pPr>
            <a:lvl3pPr marL="1143000" indent="-228600" eaLnBrk="0" hangingPunct="0">
              <a:spcBef>
                <a:spcPct val="30000"/>
              </a:spcBef>
              <a:defRPr sz="1200">
                <a:solidFill>
                  <a:schemeClr val="tx1"/>
                </a:solidFill>
                <a:latin typeface="Calibri" pitchFamily="-107" charset="0"/>
                <a:ea typeface="MS PGothic" pitchFamily="34" charset="-128"/>
              </a:defRPr>
            </a:lvl3pPr>
            <a:lvl4pPr marL="1600200" indent="-228600" eaLnBrk="0" hangingPunct="0">
              <a:spcBef>
                <a:spcPct val="30000"/>
              </a:spcBef>
              <a:defRPr sz="1200">
                <a:solidFill>
                  <a:schemeClr val="tx1"/>
                </a:solidFill>
                <a:latin typeface="Calibri" pitchFamily="-107" charset="0"/>
                <a:ea typeface="MS PGothic" pitchFamily="34" charset="-128"/>
              </a:defRPr>
            </a:lvl4pPr>
            <a:lvl5pPr marL="2057400" indent="-228600" eaLnBrk="0" hangingPunct="0">
              <a:spcBef>
                <a:spcPct val="30000"/>
              </a:spcBef>
              <a:defRPr sz="1200">
                <a:solidFill>
                  <a:schemeClr val="tx1"/>
                </a:solidFill>
                <a:latin typeface="Calibri" pitchFamily="-107"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107"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107"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107"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107" charset="0"/>
                <a:ea typeface="MS PGothic" pitchFamily="34" charset="-128"/>
              </a:defRPr>
            </a:lvl9pPr>
          </a:lstStyle>
          <a:p>
            <a:pPr eaLnBrk="1" hangingPunct="1">
              <a:spcBef>
                <a:spcPct val="0"/>
              </a:spcBef>
            </a:pPr>
            <a:endParaRPr lang="en-US" altLang="en-US" sz="1800">
              <a:latin typeface="Arial" charset="0"/>
            </a:endParaRPr>
          </a:p>
        </p:txBody>
      </p:sp>
      <p:sp>
        <p:nvSpPr>
          <p:cNvPr id="145414" name="Rectangle 8"/>
          <p:cNvSpPr>
            <a:spLocks noChangeArrowheads="1"/>
          </p:cNvSpPr>
          <p:nvPr/>
        </p:nvSpPr>
        <p:spPr bwMode="auto">
          <a:xfrm>
            <a:off x="0"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601" tIns="45800" rIns="91601" bIns="45800" anchor="ctr"/>
          <a:lstStyle>
            <a:lvl1pPr eaLnBrk="0" hangingPunct="0">
              <a:spcBef>
                <a:spcPct val="30000"/>
              </a:spcBef>
              <a:defRPr sz="1200">
                <a:solidFill>
                  <a:schemeClr val="tx1"/>
                </a:solidFill>
                <a:latin typeface="Calibri" pitchFamily="-107" charset="0"/>
                <a:ea typeface="MS PGothic" pitchFamily="34" charset="-128"/>
              </a:defRPr>
            </a:lvl1pPr>
            <a:lvl2pPr marL="742950" indent="-285750" eaLnBrk="0" hangingPunct="0">
              <a:spcBef>
                <a:spcPct val="30000"/>
              </a:spcBef>
              <a:defRPr sz="1200">
                <a:solidFill>
                  <a:schemeClr val="tx1"/>
                </a:solidFill>
                <a:latin typeface="Calibri" pitchFamily="-107" charset="0"/>
                <a:ea typeface="MS PGothic" pitchFamily="34" charset="-128"/>
              </a:defRPr>
            </a:lvl2pPr>
            <a:lvl3pPr marL="1143000" indent="-228600" eaLnBrk="0" hangingPunct="0">
              <a:spcBef>
                <a:spcPct val="30000"/>
              </a:spcBef>
              <a:defRPr sz="1200">
                <a:solidFill>
                  <a:schemeClr val="tx1"/>
                </a:solidFill>
                <a:latin typeface="Calibri" pitchFamily="-107" charset="0"/>
                <a:ea typeface="MS PGothic" pitchFamily="34" charset="-128"/>
              </a:defRPr>
            </a:lvl3pPr>
            <a:lvl4pPr marL="1600200" indent="-228600" eaLnBrk="0" hangingPunct="0">
              <a:spcBef>
                <a:spcPct val="30000"/>
              </a:spcBef>
              <a:defRPr sz="1200">
                <a:solidFill>
                  <a:schemeClr val="tx1"/>
                </a:solidFill>
                <a:latin typeface="Calibri" pitchFamily="-107" charset="0"/>
                <a:ea typeface="MS PGothic" pitchFamily="34" charset="-128"/>
              </a:defRPr>
            </a:lvl4pPr>
            <a:lvl5pPr marL="2057400" indent="-228600" eaLnBrk="0" hangingPunct="0">
              <a:spcBef>
                <a:spcPct val="30000"/>
              </a:spcBef>
              <a:defRPr sz="1200">
                <a:solidFill>
                  <a:schemeClr val="tx1"/>
                </a:solidFill>
                <a:latin typeface="Calibri" pitchFamily="-107"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107"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107"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107"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107" charset="0"/>
                <a:ea typeface="MS PGothic" pitchFamily="34" charset="-128"/>
              </a:defRPr>
            </a:lvl9pPr>
          </a:lstStyle>
          <a:p>
            <a:pPr eaLnBrk="1" hangingPunct="1">
              <a:spcBef>
                <a:spcPct val="0"/>
              </a:spcBef>
            </a:pPr>
            <a:endParaRPr lang="en-US" altLang="en-US" sz="1800">
              <a:latin typeface="Arial" charset="0"/>
            </a:endParaRPr>
          </a:p>
        </p:txBody>
      </p:sp>
      <p:sp>
        <p:nvSpPr>
          <p:cNvPr id="145415" name="Rectangle 9"/>
          <p:cNvSpPr>
            <a:spLocks noChangeArrowheads="1"/>
          </p:cNvSpPr>
          <p:nvPr/>
        </p:nvSpPr>
        <p:spPr bwMode="auto">
          <a:xfrm>
            <a:off x="0" y="0"/>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601" tIns="45800" rIns="91601" bIns="45800" anchor="ctr"/>
          <a:lstStyle>
            <a:lvl1pPr eaLnBrk="0" hangingPunct="0">
              <a:spcBef>
                <a:spcPct val="30000"/>
              </a:spcBef>
              <a:defRPr sz="1200">
                <a:solidFill>
                  <a:schemeClr val="tx1"/>
                </a:solidFill>
                <a:latin typeface="Calibri" pitchFamily="-107" charset="0"/>
                <a:ea typeface="MS PGothic" pitchFamily="34" charset="-128"/>
              </a:defRPr>
            </a:lvl1pPr>
            <a:lvl2pPr marL="742950" indent="-285750" eaLnBrk="0" hangingPunct="0">
              <a:spcBef>
                <a:spcPct val="30000"/>
              </a:spcBef>
              <a:defRPr sz="1200">
                <a:solidFill>
                  <a:schemeClr val="tx1"/>
                </a:solidFill>
                <a:latin typeface="Calibri" pitchFamily="-107" charset="0"/>
                <a:ea typeface="MS PGothic" pitchFamily="34" charset="-128"/>
              </a:defRPr>
            </a:lvl2pPr>
            <a:lvl3pPr marL="1143000" indent="-228600" eaLnBrk="0" hangingPunct="0">
              <a:spcBef>
                <a:spcPct val="30000"/>
              </a:spcBef>
              <a:defRPr sz="1200">
                <a:solidFill>
                  <a:schemeClr val="tx1"/>
                </a:solidFill>
                <a:latin typeface="Calibri" pitchFamily="-107" charset="0"/>
                <a:ea typeface="MS PGothic" pitchFamily="34" charset="-128"/>
              </a:defRPr>
            </a:lvl3pPr>
            <a:lvl4pPr marL="1600200" indent="-228600" eaLnBrk="0" hangingPunct="0">
              <a:spcBef>
                <a:spcPct val="30000"/>
              </a:spcBef>
              <a:defRPr sz="1200">
                <a:solidFill>
                  <a:schemeClr val="tx1"/>
                </a:solidFill>
                <a:latin typeface="Calibri" pitchFamily="-107" charset="0"/>
                <a:ea typeface="MS PGothic" pitchFamily="34" charset="-128"/>
              </a:defRPr>
            </a:lvl4pPr>
            <a:lvl5pPr marL="2057400" indent="-228600" eaLnBrk="0" hangingPunct="0">
              <a:spcBef>
                <a:spcPct val="30000"/>
              </a:spcBef>
              <a:defRPr sz="1200">
                <a:solidFill>
                  <a:schemeClr val="tx1"/>
                </a:solidFill>
                <a:latin typeface="Calibri" pitchFamily="-107"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107"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107"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107"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107" charset="0"/>
                <a:ea typeface="MS PGothic" pitchFamily="34" charset="-128"/>
              </a:defRPr>
            </a:lvl9pPr>
          </a:lstStyle>
          <a:p>
            <a:pPr eaLnBrk="1" hangingPunct="1">
              <a:spcBef>
                <a:spcPct val="0"/>
              </a:spcBef>
            </a:pPr>
            <a:endParaRPr lang="en-US" altLang="en-US" sz="1800">
              <a:latin typeface="Arial" charset="0"/>
            </a:endParaRPr>
          </a:p>
        </p:txBody>
      </p:sp>
      <p:sp>
        <p:nvSpPr>
          <p:cNvPr id="145416"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145417" name="Rectangle 11"/>
          <p:cNvSpPr>
            <a:spLocks noGrp="1" noChangeArrowheads="1"/>
          </p:cNvSpPr>
          <p:nvPr>
            <p:ph type="body" idx="1"/>
          </p:nvPr>
        </p:nvSpPr>
        <p:spPr bwMode="auto">
          <a:xfrm>
            <a:off x="942975" y="4448175"/>
            <a:ext cx="5191125" cy="4213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41" tIns="45655" rIns="92941" bIns="45655"/>
          <a:lstStyle/>
          <a:p>
            <a:r>
              <a:rPr lang="en-US" altLang="en-US"/>
              <a:t>The </a:t>
            </a:r>
            <a:r>
              <a:rPr lang="en-US" altLang="en-US" i="1"/>
              <a:t>accrual basis</a:t>
            </a:r>
            <a:r>
              <a:rPr lang="en-US" altLang="en-US"/>
              <a:t> dictates that revenues be recognized when earned and expenses be recognized when incurred. The accrual basis of accounting is considered to be in compliance with generally accepted accounting principles, or GAAP.</a:t>
            </a:r>
          </a:p>
          <a:p>
            <a:r>
              <a:rPr lang="en-US" altLang="en-US"/>
              <a:t>The </a:t>
            </a:r>
            <a:r>
              <a:rPr lang="en-US" altLang="en-US" i="1"/>
              <a:t>cash basis</a:t>
            </a:r>
            <a:r>
              <a:rPr lang="en-US" altLang="en-US"/>
              <a:t> of accounting dictates that revenues be recognized when the cash is actually received and that expenses are recorded when the cash is paid.  </a:t>
            </a:r>
          </a:p>
        </p:txBody>
      </p:sp>
    </p:spTree>
    <p:extLst>
      <p:ext uri="{BB962C8B-B14F-4D97-AF65-F5344CB8AC3E}">
        <p14:creationId xmlns:p14="http://schemas.microsoft.com/office/powerpoint/2010/main" val="215697932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An </a:t>
            </a:r>
            <a:r>
              <a:rPr lang="en-US" altLang="en-US" b="1" dirty="0"/>
              <a:t>unadjusted </a:t>
            </a:r>
            <a:r>
              <a:rPr lang="en-US" altLang="en-US" dirty="0"/>
              <a:t>trial balance is a list of accounts and balances prepared </a:t>
            </a:r>
            <a:r>
              <a:rPr lang="en-US" altLang="en-US" i="1" dirty="0"/>
              <a:t>before </a:t>
            </a:r>
            <a:r>
              <a:rPr lang="en-US" altLang="en-US" dirty="0"/>
              <a:t>adjustments are recorded. An </a:t>
            </a:r>
            <a:r>
              <a:rPr lang="en-US" altLang="en-US" b="1" dirty="0"/>
              <a:t>adjusted </a:t>
            </a:r>
            <a:r>
              <a:rPr lang="en-US" altLang="en-US" dirty="0"/>
              <a:t>trial balance is a list of accounts and balances prepared </a:t>
            </a:r>
            <a:r>
              <a:rPr lang="en-US" altLang="en-US" i="1" dirty="0"/>
              <a:t>after </a:t>
            </a:r>
            <a:r>
              <a:rPr lang="en-US" altLang="en-US" dirty="0"/>
              <a:t>adjusting entries have been recorded and posted to the ledger. Here we show both the unadjusted and the adjusted trial balances for </a:t>
            </a:r>
            <a:r>
              <a:rPr lang="en-US" altLang="en-US" dirty="0" err="1"/>
              <a:t>FastForward</a:t>
            </a:r>
            <a:r>
              <a:rPr lang="en-US" altLang="en-US" dirty="0"/>
              <a:t> at December 31, 2017. The order of accounts in the trial balance is usually set up to match the order in the chart of accounts. Several new accounts arise from the adjusting entries.</a:t>
            </a:r>
          </a:p>
          <a:p>
            <a:endParaRPr lang="en-US" altLang="en-US" dirty="0"/>
          </a:p>
          <a:p>
            <a:r>
              <a:rPr lang="en-US" altLang="en-US" dirty="0"/>
              <a:t>Each adjustment (see middle columns) is identified by a letter in parentheses that links it to an adjusting entry explained earlier. Each amount in the Adjusted Trial Balance columns is computed by taking that account’s amount from the Unadjusted Trial Balance columns and adding or subtracting any adjustment(s).</a:t>
            </a:r>
          </a:p>
          <a:p>
            <a:endParaRPr lang="en-US" altLang="en-US" dirty="0"/>
          </a:p>
          <a:p>
            <a:r>
              <a:rPr lang="en-US" altLang="en-US" dirty="0"/>
              <a:t>Next, we will look at how to prepare financial statements from the adjusted trial balance.</a:t>
            </a:r>
          </a:p>
          <a:p>
            <a:endParaRPr lang="en-US" altLang="en-US" dirty="0"/>
          </a:p>
        </p:txBody>
      </p:sp>
    </p:spTree>
    <p:extLst>
      <p:ext uri="{BB962C8B-B14F-4D97-AF65-F5344CB8AC3E}">
        <p14:creationId xmlns:p14="http://schemas.microsoft.com/office/powerpoint/2010/main" val="368915872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p:spPr>
      </p:sp>
      <p:sp>
        <p:nvSpPr>
          <p:cNvPr id="177155" name="Notes Placeholder 2"/>
          <p:cNvSpPr>
            <a:spLocks noGrp="1"/>
          </p:cNvSpPr>
          <p:nvPr>
            <p:ph type="body" idx="1"/>
          </p:nvPr>
        </p:nvSpPr>
        <p:spPr bwMode="auto">
          <a:noFill/>
        </p:spPr>
        <p:txBody>
          <a:bodyPr/>
          <a:lstStyle/>
          <a:p>
            <a:r>
              <a:rPr lang="en-US" altLang="en-US" dirty="0"/>
              <a:t/>
            </a:r>
            <a:br>
              <a:rPr lang="en-US" altLang="en-US" dirty="0"/>
            </a:br>
            <a:endParaRPr lang="en-US" altLang="en-US" dirty="0"/>
          </a:p>
        </p:txBody>
      </p:sp>
    </p:spTree>
    <p:extLst>
      <p:ext uri="{BB962C8B-B14F-4D97-AF65-F5344CB8AC3E}">
        <p14:creationId xmlns:p14="http://schemas.microsoft.com/office/powerpoint/2010/main" val="338524833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ChangeArrowheads="1"/>
          </p:cNvSpPr>
          <p:nvPr/>
        </p:nvSpPr>
        <p:spPr bwMode="auto">
          <a:xfrm>
            <a:off x="4010025" y="0"/>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601" tIns="45800" rIns="91601" bIns="45800" anchor="ctr"/>
          <a:lstStyle>
            <a:lvl1pPr eaLnBrk="0" hangingPunct="0">
              <a:spcBef>
                <a:spcPct val="30000"/>
              </a:spcBef>
              <a:defRPr sz="1200">
                <a:solidFill>
                  <a:schemeClr val="tx1"/>
                </a:solidFill>
                <a:latin typeface="Calibri" pitchFamily="-107" charset="0"/>
                <a:ea typeface="MS PGothic" pitchFamily="34" charset="-128"/>
              </a:defRPr>
            </a:lvl1pPr>
            <a:lvl2pPr marL="742950" indent="-285750" eaLnBrk="0" hangingPunct="0">
              <a:spcBef>
                <a:spcPct val="30000"/>
              </a:spcBef>
              <a:defRPr sz="1200">
                <a:solidFill>
                  <a:schemeClr val="tx1"/>
                </a:solidFill>
                <a:latin typeface="Calibri" pitchFamily="-107" charset="0"/>
                <a:ea typeface="MS PGothic" pitchFamily="34" charset="-128"/>
              </a:defRPr>
            </a:lvl2pPr>
            <a:lvl3pPr marL="1143000" indent="-228600" eaLnBrk="0" hangingPunct="0">
              <a:spcBef>
                <a:spcPct val="30000"/>
              </a:spcBef>
              <a:defRPr sz="1200">
                <a:solidFill>
                  <a:schemeClr val="tx1"/>
                </a:solidFill>
                <a:latin typeface="Calibri" pitchFamily="-107" charset="0"/>
                <a:ea typeface="MS PGothic" pitchFamily="34" charset="-128"/>
              </a:defRPr>
            </a:lvl3pPr>
            <a:lvl4pPr marL="1600200" indent="-228600" eaLnBrk="0" hangingPunct="0">
              <a:spcBef>
                <a:spcPct val="30000"/>
              </a:spcBef>
              <a:defRPr sz="1200">
                <a:solidFill>
                  <a:schemeClr val="tx1"/>
                </a:solidFill>
                <a:latin typeface="Calibri" pitchFamily="-107" charset="0"/>
                <a:ea typeface="MS PGothic" pitchFamily="34" charset="-128"/>
              </a:defRPr>
            </a:lvl4pPr>
            <a:lvl5pPr marL="2057400" indent="-228600" eaLnBrk="0" hangingPunct="0">
              <a:spcBef>
                <a:spcPct val="30000"/>
              </a:spcBef>
              <a:defRPr sz="1200">
                <a:solidFill>
                  <a:schemeClr val="tx1"/>
                </a:solidFill>
                <a:latin typeface="Calibri" pitchFamily="-107"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107"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107"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107"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107" charset="0"/>
                <a:ea typeface="MS PGothic" pitchFamily="34" charset="-128"/>
              </a:defRPr>
            </a:lvl9pPr>
          </a:lstStyle>
          <a:p>
            <a:pPr eaLnBrk="1" hangingPunct="1">
              <a:spcBef>
                <a:spcPct val="0"/>
              </a:spcBef>
            </a:pPr>
            <a:endParaRPr lang="en-US" altLang="en-US" sz="1800">
              <a:solidFill>
                <a:srgbClr val="000000"/>
              </a:solidFill>
              <a:latin typeface="Arial" charset="0"/>
            </a:endParaRPr>
          </a:p>
        </p:txBody>
      </p:sp>
      <p:sp>
        <p:nvSpPr>
          <p:cNvPr id="178179" name="Rectangle 4"/>
          <p:cNvSpPr>
            <a:spLocks noChangeArrowheads="1"/>
          </p:cNvSpPr>
          <p:nvPr/>
        </p:nvSpPr>
        <p:spPr bwMode="auto">
          <a:xfrm>
            <a:off x="0"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601" tIns="45800" rIns="91601" bIns="45800" anchor="ctr"/>
          <a:lstStyle>
            <a:lvl1pPr eaLnBrk="0" hangingPunct="0">
              <a:spcBef>
                <a:spcPct val="30000"/>
              </a:spcBef>
              <a:defRPr sz="1200">
                <a:solidFill>
                  <a:schemeClr val="tx1"/>
                </a:solidFill>
                <a:latin typeface="Calibri" pitchFamily="-107" charset="0"/>
                <a:ea typeface="MS PGothic" pitchFamily="34" charset="-128"/>
              </a:defRPr>
            </a:lvl1pPr>
            <a:lvl2pPr marL="742950" indent="-285750" eaLnBrk="0" hangingPunct="0">
              <a:spcBef>
                <a:spcPct val="30000"/>
              </a:spcBef>
              <a:defRPr sz="1200">
                <a:solidFill>
                  <a:schemeClr val="tx1"/>
                </a:solidFill>
                <a:latin typeface="Calibri" pitchFamily="-107" charset="0"/>
                <a:ea typeface="MS PGothic" pitchFamily="34" charset="-128"/>
              </a:defRPr>
            </a:lvl2pPr>
            <a:lvl3pPr marL="1143000" indent="-228600" eaLnBrk="0" hangingPunct="0">
              <a:spcBef>
                <a:spcPct val="30000"/>
              </a:spcBef>
              <a:defRPr sz="1200">
                <a:solidFill>
                  <a:schemeClr val="tx1"/>
                </a:solidFill>
                <a:latin typeface="Calibri" pitchFamily="-107" charset="0"/>
                <a:ea typeface="MS PGothic" pitchFamily="34" charset="-128"/>
              </a:defRPr>
            </a:lvl3pPr>
            <a:lvl4pPr marL="1600200" indent="-228600" eaLnBrk="0" hangingPunct="0">
              <a:spcBef>
                <a:spcPct val="30000"/>
              </a:spcBef>
              <a:defRPr sz="1200">
                <a:solidFill>
                  <a:schemeClr val="tx1"/>
                </a:solidFill>
                <a:latin typeface="Calibri" pitchFamily="-107" charset="0"/>
                <a:ea typeface="MS PGothic" pitchFamily="34" charset="-128"/>
              </a:defRPr>
            </a:lvl4pPr>
            <a:lvl5pPr marL="2057400" indent="-228600" eaLnBrk="0" hangingPunct="0">
              <a:spcBef>
                <a:spcPct val="30000"/>
              </a:spcBef>
              <a:defRPr sz="1200">
                <a:solidFill>
                  <a:schemeClr val="tx1"/>
                </a:solidFill>
                <a:latin typeface="Calibri" pitchFamily="-107"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107"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107"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107"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107" charset="0"/>
                <a:ea typeface="MS PGothic" pitchFamily="34" charset="-128"/>
              </a:defRPr>
            </a:lvl9pPr>
          </a:lstStyle>
          <a:p>
            <a:pPr eaLnBrk="1" hangingPunct="1">
              <a:spcBef>
                <a:spcPct val="0"/>
              </a:spcBef>
            </a:pPr>
            <a:endParaRPr lang="en-US" altLang="en-US" sz="1800">
              <a:solidFill>
                <a:srgbClr val="000000"/>
              </a:solidFill>
              <a:latin typeface="Arial" charset="0"/>
            </a:endParaRPr>
          </a:p>
        </p:txBody>
      </p:sp>
      <p:sp>
        <p:nvSpPr>
          <p:cNvPr id="178180" name="Rectangle 5"/>
          <p:cNvSpPr>
            <a:spLocks noChangeArrowheads="1"/>
          </p:cNvSpPr>
          <p:nvPr/>
        </p:nvSpPr>
        <p:spPr bwMode="auto">
          <a:xfrm>
            <a:off x="0" y="0"/>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601" tIns="45800" rIns="91601" bIns="45800" anchor="ctr"/>
          <a:lstStyle>
            <a:lvl1pPr eaLnBrk="0" hangingPunct="0">
              <a:spcBef>
                <a:spcPct val="30000"/>
              </a:spcBef>
              <a:defRPr sz="1200">
                <a:solidFill>
                  <a:schemeClr val="tx1"/>
                </a:solidFill>
                <a:latin typeface="Calibri" pitchFamily="-107" charset="0"/>
                <a:ea typeface="MS PGothic" pitchFamily="34" charset="-128"/>
              </a:defRPr>
            </a:lvl1pPr>
            <a:lvl2pPr marL="742950" indent="-285750" eaLnBrk="0" hangingPunct="0">
              <a:spcBef>
                <a:spcPct val="30000"/>
              </a:spcBef>
              <a:defRPr sz="1200">
                <a:solidFill>
                  <a:schemeClr val="tx1"/>
                </a:solidFill>
                <a:latin typeface="Calibri" pitchFamily="-107" charset="0"/>
                <a:ea typeface="MS PGothic" pitchFamily="34" charset="-128"/>
              </a:defRPr>
            </a:lvl2pPr>
            <a:lvl3pPr marL="1143000" indent="-228600" eaLnBrk="0" hangingPunct="0">
              <a:spcBef>
                <a:spcPct val="30000"/>
              </a:spcBef>
              <a:defRPr sz="1200">
                <a:solidFill>
                  <a:schemeClr val="tx1"/>
                </a:solidFill>
                <a:latin typeface="Calibri" pitchFamily="-107" charset="0"/>
                <a:ea typeface="MS PGothic" pitchFamily="34" charset="-128"/>
              </a:defRPr>
            </a:lvl3pPr>
            <a:lvl4pPr marL="1600200" indent="-228600" eaLnBrk="0" hangingPunct="0">
              <a:spcBef>
                <a:spcPct val="30000"/>
              </a:spcBef>
              <a:defRPr sz="1200">
                <a:solidFill>
                  <a:schemeClr val="tx1"/>
                </a:solidFill>
                <a:latin typeface="Calibri" pitchFamily="-107" charset="0"/>
                <a:ea typeface="MS PGothic" pitchFamily="34" charset="-128"/>
              </a:defRPr>
            </a:lvl4pPr>
            <a:lvl5pPr marL="2057400" indent="-228600" eaLnBrk="0" hangingPunct="0">
              <a:spcBef>
                <a:spcPct val="30000"/>
              </a:spcBef>
              <a:defRPr sz="1200">
                <a:solidFill>
                  <a:schemeClr val="tx1"/>
                </a:solidFill>
                <a:latin typeface="Calibri" pitchFamily="-107"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107"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107"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107"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107" charset="0"/>
                <a:ea typeface="MS PGothic" pitchFamily="34" charset="-128"/>
              </a:defRPr>
            </a:lvl9pPr>
          </a:lstStyle>
          <a:p>
            <a:pPr eaLnBrk="1" hangingPunct="1">
              <a:spcBef>
                <a:spcPct val="0"/>
              </a:spcBef>
            </a:pPr>
            <a:endParaRPr lang="en-US" altLang="en-US" sz="1800">
              <a:solidFill>
                <a:srgbClr val="000000"/>
              </a:solidFill>
              <a:latin typeface="Arial" charset="0"/>
            </a:endParaRPr>
          </a:p>
        </p:txBody>
      </p:sp>
      <p:sp>
        <p:nvSpPr>
          <p:cNvPr id="178181" name="Rectangle 6"/>
          <p:cNvSpPr>
            <a:spLocks noChangeArrowheads="1"/>
          </p:cNvSpPr>
          <p:nvPr/>
        </p:nvSpPr>
        <p:spPr bwMode="auto">
          <a:xfrm>
            <a:off x="4010025" y="0"/>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601" tIns="45800" rIns="91601" bIns="45800" anchor="ctr"/>
          <a:lstStyle>
            <a:lvl1pPr eaLnBrk="0" hangingPunct="0">
              <a:spcBef>
                <a:spcPct val="30000"/>
              </a:spcBef>
              <a:defRPr sz="1200">
                <a:solidFill>
                  <a:schemeClr val="tx1"/>
                </a:solidFill>
                <a:latin typeface="Calibri" pitchFamily="-107" charset="0"/>
                <a:ea typeface="MS PGothic" pitchFamily="34" charset="-128"/>
              </a:defRPr>
            </a:lvl1pPr>
            <a:lvl2pPr marL="742950" indent="-285750" eaLnBrk="0" hangingPunct="0">
              <a:spcBef>
                <a:spcPct val="30000"/>
              </a:spcBef>
              <a:defRPr sz="1200">
                <a:solidFill>
                  <a:schemeClr val="tx1"/>
                </a:solidFill>
                <a:latin typeface="Calibri" pitchFamily="-107" charset="0"/>
                <a:ea typeface="MS PGothic" pitchFamily="34" charset="-128"/>
              </a:defRPr>
            </a:lvl2pPr>
            <a:lvl3pPr marL="1143000" indent="-228600" eaLnBrk="0" hangingPunct="0">
              <a:spcBef>
                <a:spcPct val="30000"/>
              </a:spcBef>
              <a:defRPr sz="1200">
                <a:solidFill>
                  <a:schemeClr val="tx1"/>
                </a:solidFill>
                <a:latin typeface="Calibri" pitchFamily="-107" charset="0"/>
                <a:ea typeface="MS PGothic" pitchFamily="34" charset="-128"/>
              </a:defRPr>
            </a:lvl3pPr>
            <a:lvl4pPr marL="1600200" indent="-228600" eaLnBrk="0" hangingPunct="0">
              <a:spcBef>
                <a:spcPct val="30000"/>
              </a:spcBef>
              <a:defRPr sz="1200">
                <a:solidFill>
                  <a:schemeClr val="tx1"/>
                </a:solidFill>
                <a:latin typeface="Calibri" pitchFamily="-107" charset="0"/>
                <a:ea typeface="MS PGothic" pitchFamily="34" charset="-128"/>
              </a:defRPr>
            </a:lvl4pPr>
            <a:lvl5pPr marL="2057400" indent="-228600" eaLnBrk="0" hangingPunct="0">
              <a:spcBef>
                <a:spcPct val="30000"/>
              </a:spcBef>
              <a:defRPr sz="1200">
                <a:solidFill>
                  <a:schemeClr val="tx1"/>
                </a:solidFill>
                <a:latin typeface="Calibri" pitchFamily="-107"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107"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107"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107"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107" charset="0"/>
                <a:ea typeface="MS PGothic" pitchFamily="34" charset="-128"/>
              </a:defRPr>
            </a:lvl9pPr>
          </a:lstStyle>
          <a:p>
            <a:pPr eaLnBrk="1" hangingPunct="1">
              <a:spcBef>
                <a:spcPct val="0"/>
              </a:spcBef>
            </a:pPr>
            <a:endParaRPr lang="en-US" altLang="en-US" sz="1800">
              <a:solidFill>
                <a:srgbClr val="000000"/>
              </a:solidFill>
              <a:latin typeface="Arial" charset="0"/>
            </a:endParaRPr>
          </a:p>
        </p:txBody>
      </p:sp>
      <p:sp>
        <p:nvSpPr>
          <p:cNvPr id="178182" name="Rectangle 8"/>
          <p:cNvSpPr>
            <a:spLocks noChangeArrowheads="1"/>
          </p:cNvSpPr>
          <p:nvPr/>
        </p:nvSpPr>
        <p:spPr bwMode="auto">
          <a:xfrm>
            <a:off x="0"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601" tIns="45800" rIns="91601" bIns="45800" anchor="ctr"/>
          <a:lstStyle>
            <a:lvl1pPr eaLnBrk="0" hangingPunct="0">
              <a:spcBef>
                <a:spcPct val="30000"/>
              </a:spcBef>
              <a:defRPr sz="1200">
                <a:solidFill>
                  <a:schemeClr val="tx1"/>
                </a:solidFill>
                <a:latin typeface="Calibri" pitchFamily="-107" charset="0"/>
                <a:ea typeface="MS PGothic" pitchFamily="34" charset="-128"/>
              </a:defRPr>
            </a:lvl1pPr>
            <a:lvl2pPr marL="742950" indent="-285750" eaLnBrk="0" hangingPunct="0">
              <a:spcBef>
                <a:spcPct val="30000"/>
              </a:spcBef>
              <a:defRPr sz="1200">
                <a:solidFill>
                  <a:schemeClr val="tx1"/>
                </a:solidFill>
                <a:latin typeface="Calibri" pitchFamily="-107" charset="0"/>
                <a:ea typeface="MS PGothic" pitchFamily="34" charset="-128"/>
              </a:defRPr>
            </a:lvl2pPr>
            <a:lvl3pPr marL="1143000" indent="-228600" eaLnBrk="0" hangingPunct="0">
              <a:spcBef>
                <a:spcPct val="30000"/>
              </a:spcBef>
              <a:defRPr sz="1200">
                <a:solidFill>
                  <a:schemeClr val="tx1"/>
                </a:solidFill>
                <a:latin typeface="Calibri" pitchFamily="-107" charset="0"/>
                <a:ea typeface="MS PGothic" pitchFamily="34" charset="-128"/>
              </a:defRPr>
            </a:lvl3pPr>
            <a:lvl4pPr marL="1600200" indent="-228600" eaLnBrk="0" hangingPunct="0">
              <a:spcBef>
                <a:spcPct val="30000"/>
              </a:spcBef>
              <a:defRPr sz="1200">
                <a:solidFill>
                  <a:schemeClr val="tx1"/>
                </a:solidFill>
                <a:latin typeface="Calibri" pitchFamily="-107" charset="0"/>
                <a:ea typeface="MS PGothic" pitchFamily="34" charset="-128"/>
              </a:defRPr>
            </a:lvl4pPr>
            <a:lvl5pPr marL="2057400" indent="-228600" eaLnBrk="0" hangingPunct="0">
              <a:spcBef>
                <a:spcPct val="30000"/>
              </a:spcBef>
              <a:defRPr sz="1200">
                <a:solidFill>
                  <a:schemeClr val="tx1"/>
                </a:solidFill>
                <a:latin typeface="Calibri" pitchFamily="-107"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107"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107"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107"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107" charset="0"/>
                <a:ea typeface="MS PGothic" pitchFamily="34" charset="-128"/>
              </a:defRPr>
            </a:lvl9pPr>
          </a:lstStyle>
          <a:p>
            <a:pPr eaLnBrk="1" hangingPunct="1">
              <a:spcBef>
                <a:spcPct val="0"/>
              </a:spcBef>
            </a:pPr>
            <a:endParaRPr lang="en-US" altLang="en-US" sz="1800">
              <a:solidFill>
                <a:srgbClr val="000000"/>
              </a:solidFill>
              <a:latin typeface="Arial" charset="0"/>
            </a:endParaRPr>
          </a:p>
        </p:txBody>
      </p:sp>
      <p:sp>
        <p:nvSpPr>
          <p:cNvPr id="178183" name="Rectangle 9"/>
          <p:cNvSpPr>
            <a:spLocks noChangeArrowheads="1"/>
          </p:cNvSpPr>
          <p:nvPr/>
        </p:nvSpPr>
        <p:spPr bwMode="auto">
          <a:xfrm>
            <a:off x="0" y="0"/>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601" tIns="45800" rIns="91601" bIns="45800" anchor="ctr"/>
          <a:lstStyle>
            <a:lvl1pPr eaLnBrk="0" hangingPunct="0">
              <a:spcBef>
                <a:spcPct val="30000"/>
              </a:spcBef>
              <a:defRPr sz="1200">
                <a:solidFill>
                  <a:schemeClr val="tx1"/>
                </a:solidFill>
                <a:latin typeface="Calibri" pitchFamily="-107" charset="0"/>
                <a:ea typeface="MS PGothic" pitchFamily="34" charset="-128"/>
              </a:defRPr>
            </a:lvl1pPr>
            <a:lvl2pPr marL="742950" indent="-285750" eaLnBrk="0" hangingPunct="0">
              <a:spcBef>
                <a:spcPct val="30000"/>
              </a:spcBef>
              <a:defRPr sz="1200">
                <a:solidFill>
                  <a:schemeClr val="tx1"/>
                </a:solidFill>
                <a:latin typeface="Calibri" pitchFamily="-107" charset="0"/>
                <a:ea typeface="MS PGothic" pitchFamily="34" charset="-128"/>
              </a:defRPr>
            </a:lvl2pPr>
            <a:lvl3pPr marL="1143000" indent="-228600" eaLnBrk="0" hangingPunct="0">
              <a:spcBef>
                <a:spcPct val="30000"/>
              </a:spcBef>
              <a:defRPr sz="1200">
                <a:solidFill>
                  <a:schemeClr val="tx1"/>
                </a:solidFill>
                <a:latin typeface="Calibri" pitchFamily="-107" charset="0"/>
                <a:ea typeface="MS PGothic" pitchFamily="34" charset="-128"/>
              </a:defRPr>
            </a:lvl3pPr>
            <a:lvl4pPr marL="1600200" indent="-228600" eaLnBrk="0" hangingPunct="0">
              <a:spcBef>
                <a:spcPct val="30000"/>
              </a:spcBef>
              <a:defRPr sz="1200">
                <a:solidFill>
                  <a:schemeClr val="tx1"/>
                </a:solidFill>
                <a:latin typeface="Calibri" pitchFamily="-107" charset="0"/>
                <a:ea typeface="MS PGothic" pitchFamily="34" charset="-128"/>
              </a:defRPr>
            </a:lvl4pPr>
            <a:lvl5pPr marL="2057400" indent="-228600" eaLnBrk="0" hangingPunct="0">
              <a:spcBef>
                <a:spcPct val="30000"/>
              </a:spcBef>
              <a:defRPr sz="1200">
                <a:solidFill>
                  <a:schemeClr val="tx1"/>
                </a:solidFill>
                <a:latin typeface="Calibri" pitchFamily="-107"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107"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107"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107"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107" charset="0"/>
                <a:ea typeface="MS PGothic" pitchFamily="34" charset="-128"/>
              </a:defRPr>
            </a:lvl9pPr>
          </a:lstStyle>
          <a:p>
            <a:pPr eaLnBrk="1" hangingPunct="1">
              <a:spcBef>
                <a:spcPct val="0"/>
              </a:spcBef>
            </a:pPr>
            <a:endParaRPr lang="en-US" altLang="en-US" sz="1800">
              <a:solidFill>
                <a:srgbClr val="000000"/>
              </a:solidFill>
              <a:latin typeface="Arial" charset="0"/>
            </a:endParaRPr>
          </a:p>
        </p:txBody>
      </p:sp>
      <p:sp>
        <p:nvSpPr>
          <p:cNvPr id="178184"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178185" name="Rectangle 11"/>
          <p:cNvSpPr>
            <a:spLocks noGrp="1" noChangeArrowheads="1"/>
          </p:cNvSpPr>
          <p:nvPr>
            <p:ph type="body" idx="1"/>
          </p:nvPr>
        </p:nvSpPr>
        <p:spPr bwMode="auto">
          <a:xfrm>
            <a:off x="942975" y="4448175"/>
            <a:ext cx="5191125" cy="4213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41" tIns="45655" rIns="92941" bIns="45655"/>
          <a:lstStyle/>
          <a:p>
            <a:r>
              <a:rPr lang="en-US" altLang="en-US" dirty="0"/>
              <a:t>We can prepare financial statements directly from information in the adjusted trial balance. An adjusted trial balance includes all accounts and balances appearing in financial statements, and is easier to work from than the entire ledger when preparing financial statements.</a:t>
            </a:r>
          </a:p>
          <a:p>
            <a:endParaRPr lang="en-US" altLang="en-US" dirty="0"/>
          </a:p>
          <a:p>
            <a:r>
              <a:rPr lang="en-US" altLang="en-US" b="1" dirty="0"/>
              <a:t>Steps to Prepare Financial Statements</a:t>
            </a:r>
            <a:endParaRPr lang="en-US" altLang="en-US" dirty="0"/>
          </a:p>
          <a:p>
            <a:r>
              <a:rPr lang="en-US" altLang="en-US" dirty="0"/>
              <a:t/>
            </a:r>
            <a:br>
              <a:rPr lang="en-US" altLang="en-US" dirty="0"/>
            </a:br>
            <a:r>
              <a:rPr lang="en-US" altLang="en-US" b="1" dirty="0"/>
              <a:t>Step 1   </a:t>
            </a:r>
            <a:r>
              <a:rPr lang="en-US" altLang="en-US" dirty="0"/>
              <a:t>Prepare income statement using revenue and expense accounts from trial balance</a:t>
            </a:r>
          </a:p>
          <a:p>
            <a:r>
              <a:rPr lang="en-US" altLang="en-US" b="1" dirty="0"/>
              <a:t>Step 2   </a:t>
            </a:r>
            <a:r>
              <a:rPr lang="en-US" altLang="en-US" dirty="0"/>
              <a:t>Prepare statement of owner’s equity using capital and withdrawals accounts from trial balance; and pull net income from step 1</a:t>
            </a:r>
          </a:p>
          <a:p>
            <a:r>
              <a:rPr lang="en-US" altLang="en-US" b="1" dirty="0"/>
              <a:t>Step 3   </a:t>
            </a:r>
            <a:r>
              <a:rPr lang="en-US" altLang="en-US" dirty="0"/>
              <a:t>Prepare balance sheet using asset and liability account from trial balance; and pull updated capital balance</a:t>
            </a:r>
          </a:p>
          <a:p>
            <a:r>
              <a:rPr lang="en-US" altLang="en-US" b="1" dirty="0"/>
              <a:t>Step 4</a:t>
            </a:r>
            <a:r>
              <a:rPr lang="en-US" altLang="en-US" dirty="0"/>
              <a:t>   Prepare statement of cash flows from changes in cash flows for the period (illustrated later in the book)</a:t>
            </a:r>
          </a:p>
          <a:p>
            <a:endParaRPr lang="en-US" altLang="en-US" dirty="0"/>
          </a:p>
          <a:p>
            <a:endParaRPr lang="en-US" altLang="en-US" dirty="0"/>
          </a:p>
        </p:txBody>
      </p:sp>
    </p:spTree>
    <p:extLst>
      <p:ext uri="{BB962C8B-B14F-4D97-AF65-F5344CB8AC3E}">
        <p14:creationId xmlns:p14="http://schemas.microsoft.com/office/powerpoint/2010/main" val="87005238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ChangeArrowheads="1"/>
          </p:cNvSpPr>
          <p:nvPr/>
        </p:nvSpPr>
        <p:spPr bwMode="auto">
          <a:xfrm>
            <a:off x="4010025" y="0"/>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601" tIns="45800" rIns="91601" bIns="45800" anchor="ctr"/>
          <a:lstStyle>
            <a:lvl1pPr eaLnBrk="0" hangingPunct="0">
              <a:spcBef>
                <a:spcPct val="30000"/>
              </a:spcBef>
              <a:defRPr sz="1200">
                <a:solidFill>
                  <a:schemeClr val="tx1"/>
                </a:solidFill>
                <a:latin typeface="Calibri" pitchFamily="-107" charset="0"/>
                <a:ea typeface="MS PGothic" pitchFamily="34" charset="-128"/>
              </a:defRPr>
            </a:lvl1pPr>
            <a:lvl2pPr marL="742950" indent="-285750" eaLnBrk="0" hangingPunct="0">
              <a:spcBef>
                <a:spcPct val="30000"/>
              </a:spcBef>
              <a:defRPr sz="1200">
                <a:solidFill>
                  <a:schemeClr val="tx1"/>
                </a:solidFill>
                <a:latin typeface="Calibri" pitchFamily="-107" charset="0"/>
                <a:ea typeface="MS PGothic" pitchFamily="34" charset="-128"/>
              </a:defRPr>
            </a:lvl2pPr>
            <a:lvl3pPr marL="1143000" indent="-228600" eaLnBrk="0" hangingPunct="0">
              <a:spcBef>
                <a:spcPct val="30000"/>
              </a:spcBef>
              <a:defRPr sz="1200">
                <a:solidFill>
                  <a:schemeClr val="tx1"/>
                </a:solidFill>
                <a:latin typeface="Calibri" pitchFamily="-107" charset="0"/>
                <a:ea typeface="MS PGothic" pitchFamily="34" charset="-128"/>
              </a:defRPr>
            </a:lvl3pPr>
            <a:lvl4pPr marL="1600200" indent="-228600" eaLnBrk="0" hangingPunct="0">
              <a:spcBef>
                <a:spcPct val="30000"/>
              </a:spcBef>
              <a:defRPr sz="1200">
                <a:solidFill>
                  <a:schemeClr val="tx1"/>
                </a:solidFill>
                <a:latin typeface="Calibri" pitchFamily="-107" charset="0"/>
                <a:ea typeface="MS PGothic" pitchFamily="34" charset="-128"/>
              </a:defRPr>
            </a:lvl4pPr>
            <a:lvl5pPr marL="2057400" indent="-228600" eaLnBrk="0" hangingPunct="0">
              <a:spcBef>
                <a:spcPct val="30000"/>
              </a:spcBef>
              <a:defRPr sz="1200">
                <a:solidFill>
                  <a:schemeClr val="tx1"/>
                </a:solidFill>
                <a:latin typeface="Calibri" pitchFamily="-107"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107"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107"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107"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107" charset="0"/>
                <a:ea typeface="MS PGothic" pitchFamily="34" charset="-128"/>
              </a:defRPr>
            </a:lvl9pPr>
          </a:lstStyle>
          <a:p>
            <a:pPr eaLnBrk="1" hangingPunct="1">
              <a:spcBef>
                <a:spcPct val="0"/>
              </a:spcBef>
            </a:pPr>
            <a:endParaRPr lang="en-US" altLang="en-US" sz="1800">
              <a:solidFill>
                <a:srgbClr val="000000"/>
              </a:solidFill>
              <a:latin typeface="Arial" charset="0"/>
            </a:endParaRPr>
          </a:p>
        </p:txBody>
      </p:sp>
      <p:sp>
        <p:nvSpPr>
          <p:cNvPr id="178179" name="Rectangle 4"/>
          <p:cNvSpPr>
            <a:spLocks noChangeArrowheads="1"/>
          </p:cNvSpPr>
          <p:nvPr/>
        </p:nvSpPr>
        <p:spPr bwMode="auto">
          <a:xfrm>
            <a:off x="0"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601" tIns="45800" rIns="91601" bIns="45800" anchor="ctr"/>
          <a:lstStyle>
            <a:lvl1pPr eaLnBrk="0" hangingPunct="0">
              <a:spcBef>
                <a:spcPct val="30000"/>
              </a:spcBef>
              <a:defRPr sz="1200">
                <a:solidFill>
                  <a:schemeClr val="tx1"/>
                </a:solidFill>
                <a:latin typeface="Calibri" pitchFamily="-107" charset="0"/>
                <a:ea typeface="MS PGothic" pitchFamily="34" charset="-128"/>
              </a:defRPr>
            </a:lvl1pPr>
            <a:lvl2pPr marL="742950" indent="-285750" eaLnBrk="0" hangingPunct="0">
              <a:spcBef>
                <a:spcPct val="30000"/>
              </a:spcBef>
              <a:defRPr sz="1200">
                <a:solidFill>
                  <a:schemeClr val="tx1"/>
                </a:solidFill>
                <a:latin typeface="Calibri" pitchFamily="-107" charset="0"/>
                <a:ea typeface="MS PGothic" pitchFamily="34" charset="-128"/>
              </a:defRPr>
            </a:lvl2pPr>
            <a:lvl3pPr marL="1143000" indent="-228600" eaLnBrk="0" hangingPunct="0">
              <a:spcBef>
                <a:spcPct val="30000"/>
              </a:spcBef>
              <a:defRPr sz="1200">
                <a:solidFill>
                  <a:schemeClr val="tx1"/>
                </a:solidFill>
                <a:latin typeface="Calibri" pitchFamily="-107" charset="0"/>
                <a:ea typeface="MS PGothic" pitchFamily="34" charset="-128"/>
              </a:defRPr>
            </a:lvl3pPr>
            <a:lvl4pPr marL="1600200" indent="-228600" eaLnBrk="0" hangingPunct="0">
              <a:spcBef>
                <a:spcPct val="30000"/>
              </a:spcBef>
              <a:defRPr sz="1200">
                <a:solidFill>
                  <a:schemeClr val="tx1"/>
                </a:solidFill>
                <a:latin typeface="Calibri" pitchFamily="-107" charset="0"/>
                <a:ea typeface="MS PGothic" pitchFamily="34" charset="-128"/>
              </a:defRPr>
            </a:lvl4pPr>
            <a:lvl5pPr marL="2057400" indent="-228600" eaLnBrk="0" hangingPunct="0">
              <a:spcBef>
                <a:spcPct val="30000"/>
              </a:spcBef>
              <a:defRPr sz="1200">
                <a:solidFill>
                  <a:schemeClr val="tx1"/>
                </a:solidFill>
                <a:latin typeface="Calibri" pitchFamily="-107"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107"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107"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107"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107" charset="0"/>
                <a:ea typeface="MS PGothic" pitchFamily="34" charset="-128"/>
              </a:defRPr>
            </a:lvl9pPr>
          </a:lstStyle>
          <a:p>
            <a:pPr eaLnBrk="1" hangingPunct="1">
              <a:spcBef>
                <a:spcPct val="0"/>
              </a:spcBef>
            </a:pPr>
            <a:endParaRPr lang="en-US" altLang="en-US" sz="1800">
              <a:solidFill>
                <a:srgbClr val="000000"/>
              </a:solidFill>
              <a:latin typeface="Arial" charset="0"/>
            </a:endParaRPr>
          </a:p>
        </p:txBody>
      </p:sp>
      <p:sp>
        <p:nvSpPr>
          <p:cNvPr id="178180" name="Rectangle 5"/>
          <p:cNvSpPr>
            <a:spLocks noChangeArrowheads="1"/>
          </p:cNvSpPr>
          <p:nvPr/>
        </p:nvSpPr>
        <p:spPr bwMode="auto">
          <a:xfrm>
            <a:off x="0" y="0"/>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601" tIns="45800" rIns="91601" bIns="45800" anchor="ctr"/>
          <a:lstStyle>
            <a:lvl1pPr eaLnBrk="0" hangingPunct="0">
              <a:spcBef>
                <a:spcPct val="30000"/>
              </a:spcBef>
              <a:defRPr sz="1200">
                <a:solidFill>
                  <a:schemeClr val="tx1"/>
                </a:solidFill>
                <a:latin typeface="Calibri" pitchFamily="-107" charset="0"/>
                <a:ea typeface="MS PGothic" pitchFamily="34" charset="-128"/>
              </a:defRPr>
            </a:lvl1pPr>
            <a:lvl2pPr marL="742950" indent="-285750" eaLnBrk="0" hangingPunct="0">
              <a:spcBef>
                <a:spcPct val="30000"/>
              </a:spcBef>
              <a:defRPr sz="1200">
                <a:solidFill>
                  <a:schemeClr val="tx1"/>
                </a:solidFill>
                <a:latin typeface="Calibri" pitchFamily="-107" charset="0"/>
                <a:ea typeface="MS PGothic" pitchFamily="34" charset="-128"/>
              </a:defRPr>
            </a:lvl2pPr>
            <a:lvl3pPr marL="1143000" indent="-228600" eaLnBrk="0" hangingPunct="0">
              <a:spcBef>
                <a:spcPct val="30000"/>
              </a:spcBef>
              <a:defRPr sz="1200">
                <a:solidFill>
                  <a:schemeClr val="tx1"/>
                </a:solidFill>
                <a:latin typeface="Calibri" pitchFamily="-107" charset="0"/>
                <a:ea typeface="MS PGothic" pitchFamily="34" charset="-128"/>
              </a:defRPr>
            </a:lvl3pPr>
            <a:lvl4pPr marL="1600200" indent="-228600" eaLnBrk="0" hangingPunct="0">
              <a:spcBef>
                <a:spcPct val="30000"/>
              </a:spcBef>
              <a:defRPr sz="1200">
                <a:solidFill>
                  <a:schemeClr val="tx1"/>
                </a:solidFill>
                <a:latin typeface="Calibri" pitchFamily="-107" charset="0"/>
                <a:ea typeface="MS PGothic" pitchFamily="34" charset="-128"/>
              </a:defRPr>
            </a:lvl4pPr>
            <a:lvl5pPr marL="2057400" indent="-228600" eaLnBrk="0" hangingPunct="0">
              <a:spcBef>
                <a:spcPct val="30000"/>
              </a:spcBef>
              <a:defRPr sz="1200">
                <a:solidFill>
                  <a:schemeClr val="tx1"/>
                </a:solidFill>
                <a:latin typeface="Calibri" pitchFamily="-107"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107"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107"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107"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107" charset="0"/>
                <a:ea typeface="MS PGothic" pitchFamily="34" charset="-128"/>
              </a:defRPr>
            </a:lvl9pPr>
          </a:lstStyle>
          <a:p>
            <a:pPr eaLnBrk="1" hangingPunct="1">
              <a:spcBef>
                <a:spcPct val="0"/>
              </a:spcBef>
            </a:pPr>
            <a:endParaRPr lang="en-US" altLang="en-US" sz="1800">
              <a:solidFill>
                <a:srgbClr val="000000"/>
              </a:solidFill>
              <a:latin typeface="Arial" charset="0"/>
            </a:endParaRPr>
          </a:p>
        </p:txBody>
      </p:sp>
      <p:sp>
        <p:nvSpPr>
          <p:cNvPr id="178181" name="Rectangle 6"/>
          <p:cNvSpPr>
            <a:spLocks noChangeArrowheads="1"/>
          </p:cNvSpPr>
          <p:nvPr/>
        </p:nvSpPr>
        <p:spPr bwMode="auto">
          <a:xfrm>
            <a:off x="4010025" y="0"/>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601" tIns="45800" rIns="91601" bIns="45800" anchor="ctr"/>
          <a:lstStyle>
            <a:lvl1pPr eaLnBrk="0" hangingPunct="0">
              <a:spcBef>
                <a:spcPct val="30000"/>
              </a:spcBef>
              <a:defRPr sz="1200">
                <a:solidFill>
                  <a:schemeClr val="tx1"/>
                </a:solidFill>
                <a:latin typeface="Calibri" pitchFamily="-107" charset="0"/>
                <a:ea typeface="MS PGothic" pitchFamily="34" charset="-128"/>
              </a:defRPr>
            </a:lvl1pPr>
            <a:lvl2pPr marL="742950" indent="-285750" eaLnBrk="0" hangingPunct="0">
              <a:spcBef>
                <a:spcPct val="30000"/>
              </a:spcBef>
              <a:defRPr sz="1200">
                <a:solidFill>
                  <a:schemeClr val="tx1"/>
                </a:solidFill>
                <a:latin typeface="Calibri" pitchFamily="-107" charset="0"/>
                <a:ea typeface="MS PGothic" pitchFamily="34" charset="-128"/>
              </a:defRPr>
            </a:lvl2pPr>
            <a:lvl3pPr marL="1143000" indent="-228600" eaLnBrk="0" hangingPunct="0">
              <a:spcBef>
                <a:spcPct val="30000"/>
              </a:spcBef>
              <a:defRPr sz="1200">
                <a:solidFill>
                  <a:schemeClr val="tx1"/>
                </a:solidFill>
                <a:latin typeface="Calibri" pitchFamily="-107" charset="0"/>
                <a:ea typeface="MS PGothic" pitchFamily="34" charset="-128"/>
              </a:defRPr>
            </a:lvl3pPr>
            <a:lvl4pPr marL="1600200" indent="-228600" eaLnBrk="0" hangingPunct="0">
              <a:spcBef>
                <a:spcPct val="30000"/>
              </a:spcBef>
              <a:defRPr sz="1200">
                <a:solidFill>
                  <a:schemeClr val="tx1"/>
                </a:solidFill>
                <a:latin typeface="Calibri" pitchFamily="-107" charset="0"/>
                <a:ea typeface="MS PGothic" pitchFamily="34" charset="-128"/>
              </a:defRPr>
            </a:lvl4pPr>
            <a:lvl5pPr marL="2057400" indent="-228600" eaLnBrk="0" hangingPunct="0">
              <a:spcBef>
                <a:spcPct val="30000"/>
              </a:spcBef>
              <a:defRPr sz="1200">
                <a:solidFill>
                  <a:schemeClr val="tx1"/>
                </a:solidFill>
                <a:latin typeface="Calibri" pitchFamily="-107"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107"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107"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107"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107" charset="0"/>
                <a:ea typeface="MS PGothic" pitchFamily="34" charset="-128"/>
              </a:defRPr>
            </a:lvl9pPr>
          </a:lstStyle>
          <a:p>
            <a:pPr eaLnBrk="1" hangingPunct="1">
              <a:spcBef>
                <a:spcPct val="0"/>
              </a:spcBef>
            </a:pPr>
            <a:endParaRPr lang="en-US" altLang="en-US" sz="1800">
              <a:solidFill>
                <a:srgbClr val="000000"/>
              </a:solidFill>
              <a:latin typeface="Arial" charset="0"/>
            </a:endParaRPr>
          </a:p>
        </p:txBody>
      </p:sp>
      <p:sp>
        <p:nvSpPr>
          <p:cNvPr id="178182" name="Rectangle 8"/>
          <p:cNvSpPr>
            <a:spLocks noChangeArrowheads="1"/>
          </p:cNvSpPr>
          <p:nvPr/>
        </p:nvSpPr>
        <p:spPr bwMode="auto">
          <a:xfrm>
            <a:off x="0"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601" tIns="45800" rIns="91601" bIns="45800" anchor="ctr"/>
          <a:lstStyle>
            <a:lvl1pPr eaLnBrk="0" hangingPunct="0">
              <a:spcBef>
                <a:spcPct val="30000"/>
              </a:spcBef>
              <a:defRPr sz="1200">
                <a:solidFill>
                  <a:schemeClr val="tx1"/>
                </a:solidFill>
                <a:latin typeface="Calibri" pitchFamily="-107" charset="0"/>
                <a:ea typeface="MS PGothic" pitchFamily="34" charset="-128"/>
              </a:defRPr>
            </a:lvl1pPr>
            <a:lvl2pPr marL="742950" indent="-285750" eaLnBrk="0" hangingPunct="0">
              <a:spcBef>
                <a:spcPct val="30000"/>
              </a:spcBef>
              <a:defRPr sz="1200">
                <a:solidFill>
                  <a:schemeClr val="tx1"/>
                </a:solidFill>
                <a:latin typeface="Calibri" pitchFamily="-107" charset="0"/>
                <a:ea typeface="MS PGothic" pitchFamily="34" charset="-128"/>
              </a:defRPr>
            </a:lvl2pPr>
            <a:lvl3pPr marL="1143000" indent="-228600" eaLnBrk="0" hangingPunct="0">
              <a:spcBef>
                <a:spcPct val="30000"/>
              </a:spcBef>
              <a:defRPr sz="1200">
                <a:solidFill>
                  <a:schemeClr val="tx1"/>
                </a:solidFill>
                <a:latin typeface="Calibri" pitchFamily="-107" charset="0"/>
                <a:ea typeface="MS PGothic" pitchFamily="34" charset="-128"/>
              </a:defRPr>
            </a:lvl3pPr>
            <a:lvl4pPr marL="1600200" indent="-228600" eaLnBrk="0" hangingPunct="0">
              <a:spcBef>
                <a:spcPct val="30000"/>
              </a:spcBef>
              <a:defRPr sz="1200">
                <a:solidFill>
                  <a:schemeClr val="tx1"/>
                </a:solidFill>
                <a:latin typeface="Calibri" pitchFamily="-107" charset="0"/>
                <a:ea typeface="MS PGothic" pitchFamily="34" charset="-128"/>
              </a:defRPr>
            </a:lvl4pPr>
            <a:lvl5pPr marL="2057400" indent="-228600" eaLnBrk="0" hangingPunct="0">
              <a:spcBef>
                <a:spcPct val="30000"/>
              </a:spcBef>
              <a:defRPr sz="1200">
                <a:solidFill>
                  <a:schemeClr val="tx1"/>
                </a:solidFill>
                <a:latin typeface="Calibri" pitchFamily="-107"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107"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107"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107"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107" charset="0"/>
                <a:ea typeface="MS PGothic" pitchFamily="34" charset="-128"/>
              </a:defRPr>
            </a:lvl9pPr>
          </a:lstStyle>
          <a:p>
            <a:pPr eaLnBrk="1" hangingPunct="1">
              <a:spcBef>
                <a:spcPct val="0"/>
              </a:spcBef>
            </a:pPr>
            <a:endParaRPr lang="en-US" altLang="en-US" sz="1800">
              <a:solidFill>
                <a:srgbClr val="000000"/>
              </a:solidFill>
              <a:latin typeface="Arial" charset="0"/>
            </a:endParaRPr>
          </a:p>
        </p:txBody>
      </p:sp>
      <p:sp>
        <p:nvSpPr>
          <p:cNvPr id="178183" name="Rectangle 9"/>
          <p:cNvSpPr>
            <a:spLocks noChangeArrowheads="1"/>
          </p:cNvSpPr>
          <p:nvPr/>
        </p:nvSpPr>
        <p:spPr bwMode="auto">
          <a:xfrm>
            <a:off x="0" y="0"/>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601" tIns="45800" rIns="91601" bIns="45800" anchor="ctr"/>
          <a:lstStyle>
            <a:lvl1pPr eaLnBrk="0" hangingPunct="0">
              <a:spcBef>
                <a:spcPct val="30000"/>
              </a:spcBef>
              <a:defRPr sz="1200">
                <a:solidFill>
                  <a:schemeClr val="tx1"/>
                </a:solidFill>
                <a:latin typeface="Calibri" pitchFamily="-107" charset="0"/>
                <a:ea typeface="MS PGothic" pitchFamily="34" charset="-128"/>
              </a:defRPr>
            </a:lvl1pPr>
            <a:lvl2pPr marL="742950" indent="-285750" eaLnBrk="0" hangingPunct="0">
              <a:spcBef>
                <a:spcPct val="30000"/>
              </a:spcBef>
              <a:defRPr sz="1200">
                <a:solidFill>
                  <a:schemeClr val="tx1"/>
                </a:solidFill>
                <a:latin typeface="Calibri" pitchFamily="-107" charset="0"/>
                <a:ea typeface="MS PGothic" pitchFamily="34" charset="-128"/>
              </a:defRPr>
            </a:lvl2pPr>
            <a:lvl3pPr marL="1143000" indent="-228600" eaLnBrk="0" hangingPunct="0">
              <a:spcBef>
                <a:spcPct val="30000"/>
              </a:spcBef>
              <a:defRPr sz="1200">
                <a:solidFill>
                  <a:schemeClr val="tx1"/>
                </a:solidFill>
                <a:latin typeface="Calibri" pitchFamily="-107" charset="0"/>
                <a:ea typeface="MS PGothic" pitchFamily="34" charset="-128"/>
              </a:defRPr>
            </a:lvl3pPr>
            <a:lvl4pPr marL="1600200" indent="-228600" eaLnBrk="0" hangingPunct="0">
              <a:spcBef>
                <a:spcPct val="30000"/>
              </a:spcBef>
              <a:defRPr sz="1200">
                <a:solidFill>
                  <a:schemeClr val="tx1"/>
                </a:solidFill>
                <a:latin typeface="Calibri" pitchFamily="-107" charset="0"/>
                <a:ea typeface="MS PGothic" pitchFamily="34" charset="-128"/>
              </a:defRPr>
            </a:lvl4pPr>
            <a:lvl5pPr marL="2057400" indent="-228600" eaLnBrk="0" hangingPunct="0">
              <a:spcBef>
                <a:spcPct val="30000"/>
              </a:spcBef>
              <a:defRPr sz="1200">
                <a:solidFill>
                  <a:schemeClr val="tx1"/>
                </a:solidFill>
                <a:latin typeface="Calibri" pitchFamily="-107"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107"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107"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107"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107" charset="0"/>
                <a:ea typeface="MS PGothic" pitchFamily="34" charset="-128"/>
              </a:defRPr>
            </a:lvl9pPr>
          </a:lstStyle>
          <a:p>
            <a:pPr eaLnBrk="1" hangingPunct="1">
              <a:spcBef>
                <a:spcPct val="0"/>
              </a:spcBef>
            </a:pPr>
            <a:endParaRPr lang="en-US" altLang="en-US" sz="1800">
              <a:solidFill>
                <a:srgbClr val="000000"/>
              </a:solidFill>
              <a:latin typeface="Arial" charset="0"/>
            </a:endParaRPr>
          </a:p>
        </p:txBody>
      </p:sp>
      <p:sp>
        <p:nvSpPr>
          <p:cNvPr id="178184"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178185" name="Rectangle 11"/>
          <p:cNvSpPr>
            <a:spLocks noGrp="1" noChangeArrowheads="1"/>
          </p:cNvSpPr>
          <p:nvPr>
            <p:ph type="body" idx="1"/>
          </p:nvPr>
        </p:nvSpPr>
        <p:spPr bwMode="auto">
          <a:xfrm>
            <a:off x="942975" y="4448175"/>
            <a:ext cx="5191125" cy="4213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41" tIns="45655" rIns="92941" bIns="45655"/>
          <a:lstStyle/>
          <a:p>
            <a:r>
              <a:rPr lang="en-US" altLang="en-US" dirty="0"/>
              <a:t>We can prepare financial statements directly from information in the adjusted trial balance. An adjusted trial balance includes all accounts and balances appearing in financial statements, and is easier to work from than the entire ledger when preparing financial statements.</a:t>
            </a:r>
          </a:p>
          <a:p>
            <a:endParaRPr lang="en-US" altLang="en-US" dirty="0"/>
          </a:p>
          <a:p>
            <a:r>
              <a:rPr lang="en-US" altLang="en-US" b="1" dirty="0"/>
              <a:t>Steps to Prepare Financial Statements</a:t>
            </a:r>
            <a:endParaRPr lang="en-US" altLang="en-US" dirty="0"/>
          </a:p>
          <a:p>
            <a:r>
              <a:rPr lang="en-US" altLang="en-US" dirty="0"/>
              <a:t/>
            </a:r>
            <a:br>
              <a:rPr lang="en-US" altLang="en-US" dirty="0"/>
            </a:br>
            <a:r>
              <a:rPr lang="en-US" altLang="en-US" b="1" dirty="0"/>
              <a:t>Step 1   </a:t>
            </a:r>
            <a:r>
              <a:rPr lang="en-US" altLang="en-US" dirty="0"/>
              <a:t>Prepare income statement using revenue and expense accounts from trial balance</a:t>
            </a:r>
          </a:p>
          <a:p>
            <a:r>
              <a:rPr lang="en-US" altLang="en-US" b="1" dirty="0"/>
              <a:t>Step 2   </a:t>
            </a:r>
            <a:r>
              <a:rPr lang="en-US" altLang="en-US" dirty="0"/>
              <a:t>Prepare statement of owner’s equity using capital and withdrawals accounts from trial balance; and pull net income from step 1</a:t>
            </a:r>
          </a:p>
          <a:p>
            <a:r>
              <a:rPr lang="en-US" altLang="en-US" b="1" dirty="0"/>
              <a:t>Step 3   </a:t>
            </a:r>
            <a:r>
              <a:rPr lang="en-US" altLang="en-US" dirty="0"/>
              <a:t>Prepare balance sheet using asset and liability account from trial balance; and pull updated capital balance</a:t>
            </a:r>
          </a:p>
          <a:p>
            <a:r>
              <a:rPr lang="en-US" altLang="en-US" b="1" dirty="0"/>
              <a:t>Step 4</a:t>
            </a:r>
            <a:r>
              <a:rPr lang="en-US" altLang="en-US" dirty="0"/>
              <a:t>   Prepare statement of cash flows from changes in cash flows for the period (illustrated later in the book)</a:t>
            </a:r>
          </a:p>
          <a:p>
            <a:endParaRPr lang="en-US" altLang="en-US" dirty="0"/>
          </a:p>
          <a:p>
            <a:r>
              <a:rPr lang="en-US" altLang="en-US" b="1" dirty="0"/>
              <a:t>Review what you have learned in the following NEED-TO-KNOW Slides.</a:t>
            </a:r>
          </a:p>
          <a:p>
            <a:endParaRPr lang="en-US" altLang="en-US" dirty="0"/>
          </a:p>
        </p:txBody>
      </p:sp>
    </p:spTree>
    <p:extLst>
      <p:ext uri="{BB962C8B-B14F-4D97-AF65-F5344CB8AC3E}">
        <p14:creationId xmlns:p14="http://schemas.microsoft.com/office/powerpoint/2010/main" val="248355874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Use the following adjusted trial balance of Magic Company to prepare its (1) income statement, (2) statement of owner's equity, and (3) balance sheet (unclassified), for the year ended, or date of, December 31, 2017. The owner's capital account balance is $75,000 at December 31, 2016.</a:t>
            </a:r>
          </a:p>
        </p:txBody>
      </p:sp>
    </p:spTree>
    <p:extLst>
      <p:ext uri="{BB962C8B-B14F-4D97-AF65-F5344CB8AC3E}">
        <p14:creationId xmlns:p14="http://schemas.microsoft.com/office/powerpoint/2010/main" val="296676558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Since accounts on the trial balance are listed in financial statement order, assets first followed by liabilities, equity, revenue and expenses, it makes it pretty simple to prepare the financial statements.</a:t>
            </a:r>
          </a:p>
          <a:p>
            <a:r>
              <a:rPr lang="en-US" altLang="en-US" dirty="0"/>
              <a:t> </a:t>
            </a:r>
          </a:p>
          <a:p>
            <a:r>
              <a:rPr lang="en-US" altLang="en-US" dirty="0"/>
              <a:t>Step 1 is to prepare the income statement. Fees earned is a revenue account, and is reported on the income statement. Salaries expense and office supplies expense are expense accounts, and subtracted on the income statement. Total expenses are $64,000, leaving net income of $15,000.</a:t>
            </a:r>
          </a:p>
        </p:txBody>
      </p:sp>
    </p:spTree>
    <p:extLst>
      <p:ext uri="{BB962C8B-B14F-4D97-AF65-F5344CB8AC3E}">
        <p14:creationId xmlns:p14="http://schemas.microsoft.com/office/powerpoint/2010/main" val="200486421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Step 2 is to prepare the statement of owner’s equity. Magic, Capital is an equity account; its balance is reported on the statement of owner's equity as beginning capital. Withdrawals are subtracted on the statement of owner's equity. The amount of net income is added on the statement of owner's equity. Magic, Capital at the end of 2017 is $70,000. </a:t>
            </a:r>
          </a:p>
          <a:p>
            <a:endParaRPr lang="en-US" altLang="en-US" dirty="0"/>
          </a:p>
        </p:txBody>
      </p:sp>
    </p:spTree>
    <p:extLst>
      <p:ext uri="{BB962C8B-B14F-4D97-AF65-F5344CB8AC3E}">
        <p14:creationId xmlns:p14="http://schemas.microsoft.com/office/powerpoint/2010/main" val="139947594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Step 3 is to prepare the balance sheet. Magic Company has three assets, Cash, Accounts receivable and Land, with total assets of $115,000. Liabilities include Accounts payable and Long-term notes payable, for a total of $45,000. The end-of-year capital balance is transferred to the balance sheet from the statement of owner’s equity. Total equity is $70,000. Total liabilities and equity, is $115,000.</a:t>
            </a:r>
          </a:p>
          <a:p>
            <a:endParaRPr lang="en-US" altLang="en-US" dirty="0"/>
          </a:p>
        </p:txBody>
      </p:sp>
    </p:spTree>
    <p:extLst>
      <p:ext uri="{BB962C8B-B14F-4D97-AF65-F5344CB8AC3E}">
        <p14:creationId xmlns:p14="http://schemas.microsoft.com/office/powerpoint/2010/main" val="208690219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
            </a:r>
            <a:br>
              <a:rPr lang="en-US" altLang="en-US" dirty="0"/>
            </a:br>
            <a:endParaRPr lang="en-US" altLang="en-US" dirty="0"/>
          </a:p>
        </p:txBody>
      </p:sp>
    </p:spTree>
    <p:extLst>
      <p:ext uri="{BB962C8B-B14F-4D97-AF65-F5344CB8AC3E}">
        <p14:creationId xmlns:p14="http://schemas.microsoft.com/office/powerpoint/2010/main" val="18282911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5347" name="Rectangle 3"/>
          <p:cNvSpPr>
            <a:spLocks noGrp="1" noChangeArrowheads="1"/>
          </p:cNvSpPr>
          <p:nvPr>
            <p:ph type="body" idx="1"/>
          </p:nvPr>
        </p:nvSpPr>
        <p:spPr bwMode="auto">
          <a:noFill/>
        </p:spPr>
        <p:txBody>
          <a:bodyPr/>
          <a:lstStyle/>
          <a:p>
            <a:r>
              <a:rPr lang="en-US" altLang="en-US" dirty="0"/>
              <a:t>Profit margin is an important measure in business. It tells us about the relationship between sales and profits or net income. We calculate the ratio by dividing net income for the period by sales revenue. A high profit margin is an indicator of future growth. </a:t>
            </a:r>
          </a:p>
          <a:p>
            <a:endParaRPr lang="en-US" altLang="en-US" dirty="0"/>
          </a:p>
          <a:p>
            <a:r>
              <a:rPr lang="en-US" altLang="en-US" dirty="0"/>
              <a:t>You can see the profit margin at Limited Brands for the years 2011 through 2015. </a:t>
            </a:r>
            <a:r>
              <a:rPr lang="en-US" dirty="0"/>
              <a:t>Limited’s average profit margin is 8.3% during this five-year period. This favorably compares to the average industry profit margin of 2.3%. Moreover, we see that Limited’s profit margin has rebounded from the recent recessionary period and is at the 7% to 9% margin for the past five years (see margin graph).</a:t>
            </a:r>
            <a:endParaRPr lang="en-US" altLang="en-US" dirty="0"/>
          </a:p>
        </p:txBody>
      </p:sp>
    </p:spTree>
    <p:extLst>
      <p:ext uri="{BB962C8B-B14F-4D97-AF65-F5344CB8AC3E}">
        <p14:creationId xmlns:p14="http://schemas.microsoft.com/office/powerpoint/2010/main" val="1839978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ChangeArrowheads="1"/>
          </p:cNvSpPr>
          <p:nvPr/>
        </p:nvSpPr>
        <p:spPr bwMode="auto">
          <a:xfrm>
            <a:off x="4010025" y="0"/>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601" tIns="45800" rIns="91601" bIns="45800" anchor="ctr"/>
          <a:lstStyle>
            <a:lvl1pPr eaLnBrk="0" hangingPunct="0">
              <a:spcBef>
                <a:spcPct val="30000"/>
              </a:spcBef>
              <a:defRPr sz="1200">
                <a:solidFill>
                  <a:schemeClr val="tx1"/>
                </a:solidFill>
                <a:latin typeface="Calibri" pitchFamily="-107" charset="0"/>
                <a:ea typeface="MS PGothic" pitchFamily="34" charset="-128"/>
              </a:defRPr>
            </a:lvl1pPr>
            <a:lvl2pPr marL="742950" indent="-285750" eaLnBrk="0" hangingPunct="0">
              <a:spcBef>
                <a:spcPct val="30000"/>
              </a:spcBef>
              <a:defRPr sz="1200">
                <a:solidFill>
                  <a:schemeClr val="tx1"/>
                </a:solidFill>
                <a:latin typeface="Calibri" pitchFamily="-107" charset="0"/>
                <a:ea typeface="MS PGothic" pitchFamily="34" charset="-128"/>
              </a:defRPr>
            </a:lvl2pPr>
            <a:lvl3pPr marL="1143000" indent="-228600" eaLnBrk="0" hangingPunct="0">
              <a:spcBef>
                <a:spcPct val="30000"/>
              </a:spcBef>
              <a:defRPr sz="1200">
                <a:solidFill>
                  <a:schemeClr val="tx1"/>
                </a:solidFill>
                <a:latin typeface="Calibri" pitchFamily="-107" charset="0"/>
                <a:ea typeface="MS PGothic" pitchFamily="34" charset="-128"/>
              </a:defRPr>
            </a:lvl3pPr>
            <a:lvl4pPr marL="1600200" indent="-228600" eaLnBrk="0" hangingPunct="0">
              <a:spcBef>
                <a:spcPct val="30000"/>
              </a:spcBef>
              <a:defRPr sz="1200">
                <a:solidFill>
                  <a:schemeClr val="tx1"/>
                </a:solidFill>
                <a:latin typeface="Calibri" pitchFamily="-107" charset="0"/>
                <a:ea typeface="MS PGothic" pitchFamily="34" charset="-128"/>
              </a:defRPr>
            </a:lvl4pPr>
            <a:lvl5pPr marL="2057400" indent="-228600" eaLnBrk="0" hangingPunct="0">
              <a:spcBef>
                <a:spcPct val="30000"/>
              </a:spcBef>
              <a:defRPr sz="1200">
                <a:solidFill>
                  <a:schemeClr val="tx1"/>
                </a:solidFill>
                <a:latin typeface="Calibri" pitchFamily="-107"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107"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107"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107"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107" charset="0"/>
                <a:ea typeface="MS PGothic" pitchFamily="34" charset="-128"/>
              </a:defRPr>
            </a:lvl9pPr>
          </a:lstStyle>
          <a:p>
            <a:pPr eaLnBrk="1" hangingPunct="1">
              <a:spcBef>
                <a:spcPct val="0"/>
              </a:spcBef>
            </a:pPr>
            <a:endParaRPr lang="en-US" altLang="en-US" sz="1800">
              <a:latin typeface="Arial" charset="0"/>
            </a:endParaRPr>
          </a:p>
        </p:txBody>
      </p:sp>
      <p:sp>
        <p:nvSpPr>
          <p:cNvPr id="146435" name="Rectangle 4"/>
          <p:cNvSpPr>
            <a:spLocks noChangeArrowheads="1"/>
          </p:cNvSpPr>
          <p:nvPr/>
        </p:nvSpPr>
        <p:spPr bwMode="auto">
          <a:xfrm>
            <a:off x="0"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601" tIns="45800" rIns="91601" bIns="45800" anchor="ctr"/>
          <a:lstStyle>
            <a:lvl1pPr eaLnBrk="0" hangingPunct="0">
              <a:spcBef>
                <a:spcPct val="30000"/>
              </a:spcBef>
              <a:defRPr sz="1200">
                <a:solidFill>
                  <a:schemeClr val="tx1"/>
                </a:solidFill>
                <a:latin typeface="Calibri" pitchFamily="-107" charset="0"/>
                <a:ea typeface="MS PGothic" pitchFamily="34" charset="-128"/>
              </a:defRPr>
            </a:lvl1pPr>
            <a:lvl2pPr marL="742950" indent="-285750" eaLnBrk="0" hangingPunct="0">
              <a:spcBef>
                <a:spcPct val="30000"/>
              </a:spcBef>
              <a:defRPr sz="1200">
                <a:solidFill>
                  <a:schemeClr val="tx1"/>
                </a:solidFill>
                <a:latin typeface="Calibri" pitchFamily="-107" charset="0"/>
                <a:ea typeface="MS PGothic" pitchFamily="34" charset="-128"/>
              </a:defRPr>
            </a:lvl2pPr>
            <a:lvl3pPr marL="1143000" indent="-228600" eaLnBrk="0" hangingPunct="0">
              <a:spcBef>
                <a:spcPct val="30000"/>
              </a:spcBef>
              <a:defRPr sz="1200">
                <a:solidFill>
                  <a:schemeClr val="tx1"/>
                </a:solidFill>
                <a:latin typeface="Calibri" pitchFamily="-107" charset="0"/>
                <a:ea typeface="MS PGothic" pitchFamily="34" charset="-128"/>
              </a:defRPr>
            </a:lvl3pPr>
            <a:lvl4pPr marL="1600200" indent="-228600" eaLnBrk="0" hangingPunct="0">
              <a:spcBef>
                <a:spcPct val="30000"/>
              </a:spcBef>
              <a:defRPr sz="1200">
                <a:solidFill>
                  <a:schemeClr val="tx1"/>
                </a:solidFill>
                <a:latin typeface="Calibri" pitchFamily="-107" charset="0"/>
                <a:ea typeface="MS PGothic" pitchFamily="34" charset="-128"/>
              </a:defRPr>
            </a:lvl4pPr>
            <a:lvl5pPr marL="2057400" indent="-228600" eaLnBrk="0" hangingPunct="0">
              <a:spcBef>
                <a:spcPct val="30000"/>
              </a:spcBef>
              <a:defRPr sz="1200">
                <a:solidFill>
                  <a:schemeClr val="tx1"/>
                </a:solidFill>
                <a:latin typeface="Calibri" pitchFamily="-107"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107"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107"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107"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107" charset="0"/>
                <a:ea typeface="MS PGothic" pitchFamily="34" charset="-128"/>
              </a:defRPr>
            </a:lvl9pPr>
          </a:lstStyle>
          <a:p>
            <a:pPr eaLnBrk="1" hangingPunct="1">
              <a:spcBef>
                <a:spcPct val="0"/>
              </a:spcBef>
            </a:pPr>
            <a:endParaRPr lang="en-US" altLang="en-US" sz="1800">
              <a:latin typeface="Arial" charset="0"/>
            </a:endParaRPr>
          </a:p>
        </p:txBody>
      </p:sp>
      <p:sp>
        <p:nvSpPr>
          <p:cNvPr id="146436" name="Rectangle 5"/>
          <p:cNvSpPr>
            <a:spLocks noChangeArrowheads="1"/>
          </p:cNvSpPr>
          <p:nvPr/>
        </p:nvSpPr>
        <p:spPr bwMode="auto">
          <a:xfrm>
            <a:off x="0" y="0"/>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601" tIns="45800" rIns="91601" bIns="45800" anchor="ctr"/>
          <a:lstStyle>
            <a:lvl1pPr eaLnBrk="0" hangingPunct="0">
              <a:spcBef>
                <a:spcPct val="30000"/>
              </a:spcBef>
              <a:defRPr sz="1200">
                <a:solidFill>
                  <a:schemeClr val="tx1"/>
                </a:solidFill>
                <a:latin typeface="Calibri" pitchFamily="-107" charset="0"/>
                <a:ea typeface="MS PGothic" pitchFamily="34" charset="-128"/>
              </a:defRPr>
            </a:lvl1pPr>
            <a:lvl2pPr marL="742950" indent="-285750" eaLnBrk="0" hangingPunct="0">
              <a:spcBef>
                <a:spcPct val="30000"/>
              </a:spcBef>
              <a:defRPr sz="1200">
                <a:solidFill>
                  <a:schemeClr val="tx1"/>
                </a:solidFill>
                <a:latin typeface="Calibri" pitchFamily="-107" charset="0"/>
                <a:ea typeface="MS PGothic" pitchFamily="34" charset="-128"/>
              </a:defRPr>
            </a:lvl2pPr>
            <a:lvl3pPr marL="1143000" indent="-228600" eaLnBrk="0" hangingPunct="0">
              <a:spcBef>
                <a:spcPct val="30000"/>
              </a:spcBef>
              <a:defRPr sz="1200">
                <a:solidFill>
                  <a:schemeClr val="tx1"/>
                </a:solidFill>
                <a:latin typeface="Calibri" pitchFamily="-107" charset="0"/>
                <a:ea typeface="MS PGothic" pitchFamily="34" charset="-128"/>
              </a:defRPr>
            </a:lvl3pPr>
            <a:lvl4pPr marL="1600200" indent="-228600" eaLnBrk="0" hangingPunct="0">
              <a:spcBef>
                <a:spcPct val="30000"/>
              </a:spcBef>
              <a:defRPr sz="1200">
                <a:solidFill>
                  <a:schemeClr val="tx1"/>
                </a:solidFill>
                <a:latin typeface="Calibri" pitchFamily="-107" charset="0"/>
                <a:ea typeface="MS PGothic" pitchFamily="34" charset="-128"/>
              </a:defRPr>
            </a:lvl4pPr>
            <a:lvl5pPr marL="2057400" indent="-228600" eaLnBrk="0" hangingPunct="0">
              <a:spcBef>
                <a:spcPct val="30000"/>
              </a:spcBef>
              <a:defRPr sz="1200">
                <a:solidFill>
                  <a:schemeClr val="tx1"/>
                </a:solidFill>
                <a:latin typeface="Calibri" pitchFamily="-107"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107"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107"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107"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107" charset="0"/>
                <a:ea typeface="MS PGothic" pitchFamily="34" charset="-128"/>
              </a:defRPr>
            </a:lvl9pPr>
          </a:lstStyle>
          <a:p>
            <a:pPr eaLnBrk="1" hangingPunct="1">
              <a:spcBef>
                <a:spcPct val="0"/>
              </a:spcBef>
            </a:pPr>
            <a:endParaRPr lang="en-US" altLang="en-US" sz="1800">
              <a:latin typeface="Arial" charset="0"/>
            </a:endParaRPr>
          </a:p>
        </p:txBody>
      </p:sp>
      <p:sp>
        <p:nvSpPr>
          <p:cNvPr id="146437" name="Rectangle 6"/>
          <p:cNvSpPr>
            <a:spLocks noChangeArrowheads="1"/>
          </p:cNvSpPr>
          <p:nvPr/>
        </p:nvSpPr>
        <p:spPr bwMode="auto">
          <a:xfrm>
            <a:off x="4010025" y="0"/>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601" tIns="45800" rIns="91601" bIns="45800" anchor="ctr"/>
          <a:lstStyle>
            <a:lvl1pPr eaLnBrk="0" hangingPunct="0">
              <a:spcBef>
                <a:spcPct val="30000"/>
              </a:spcBef>
              <a:defRPr sz="1200">
                <a:solidFill>
                  <a:schemeClr val="tx1"/>
                </a:solidFill>
                <a:latin typeface="Calibri" pitchFamily="-107" charset="0"/>
                <a:ea typeface="MS PGothic" pitchFamily="34" charset="-128"/>
              </a:defRPr>
            </a:lvl1pPr>
            <a:lvl2pPr marL="742950" indent="-285750" eaLnBrk="0" hangingPunct="0">
              <a:spcBef>
                <a:spcPct val="30000"/>
              </a:spcBef>
              <a:defRPr sz="1200">
                <a:solidFill>
                  <a:schemeClr val="tx1"/>
                </a:solidFill>
                <a:latin typeface="Calibri" pitchFamily="-107" charset="0"/>
                <a:ea typeface="MS PGothic" pitchFamily="34" charset="-128"/>
              </a:defRPr>
            </a:lvl2pPr>
            <a:lvl3pPr marL="1143000" indent="-228600" eaLnBrk="0" hangingPunct="0">
              <a:spcBef>
                <a:spcPct val="30000"/>
              </a:spcBef>
              <a:defRPr sz="1200">
                <a:solidFill>
                  <a:schemeClr val="tx1"/>
                </a:solidFill>
                <a:latin typeface="Calibri" pitchFamily="-107" charset="0"/>
                <a:ea typeface="MS PGothic" pitchFamily="34" charset="-128"/>
              </a:defRPr>
            </a:lvl3pPr>
            <a:lvl4pPr marL="1600200" indent="-228600" eaLnBrk="0" hangingPunct="0">
              <a:spcBef>
                <a:spcPct val="30000"/>
              </a:spcBef>
              <a:defRPr sz="1200">
                <a:solidFill>
                  <a:schemeClr val="tx1"/>
                </a:solidFill>
                <a:latin typeface="Calibri" pitchFamily="-107" charset="0"/>
                <a:ea typeface="MS PGothic" pitchFamily="34" charset="-128"/>
              </a:defRPr>
            </a:lvl4pPr>
            <a:lvl5pPr marL="2057400" indent="-228600" eaLnBrk="0" hangingPunct="0">
              <a:spcBef>
                <a:spcPct val="30000"/>
              </a:spcBef>
              <a:defRPr sz="1200">
                <a:solidFill>
                  <a:schemeClr val="tx1"/>
                </a:solidFill>
                <a:latin typeface="Calibri" pitchFamily="-107"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107"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107"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107"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107" charset="0"/>
                <a:ea typeface="MS PGothic" pitchFamily="34" charset="-128"/>
              </a:defRPr>
            </a:lvl9pPr>
          </a:lstStyle>
          <a:p>
            <a:pPr eaLnBrk="1" hangingPunct="1">
              <a:spcBef>
                <a:spcPct val="0"/>
              </a:spcBef>
            </a:pPr>
            <a:endParaRPr lang="en-US" altLang="en-US" sz="1800">
              <a:latin typeface="Arial" charset="0"/>
            </a:endParaRPr>
          </a:p>
        </p:txBody>
      </p:sp>
      <p:sp>
        <p:nvSpPr>
          <p:cNvPr id="146438" name="Rectangle 8"/>
          <p:cNvSpPr>
            <a:spLocks noChangeArrowheads="1"/>
          </p:cNvSpPr>
          <p:nvPr/>
        </p:nvSpPr>
        <p:spPr bwMode="auto">
          <a:xfrm>
            <a:off x="0"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601" tIns="45800" rIns="91601" bIns="45800" anchor="ctr"/>
          <a:lstStyle>
            <a:lvl1pPr eaLnBrk="0" hangingPunct="0">
              <a:spcBef>
                <a:spcPct val="30000"/>
              </a:spcBef>
              <a:defRPr sz="1200">
                <a:solidFill>
                  <a:schemeClr val="tx1"/>
                </a:solidFill>
                <a:latin typeface="Calibri" pitchFamily="-107" charset="0"/>
                <a:ea typeface="MS PGothic" pitchFamily="34" charset="-128"/>
              </a:defRPr>
            </a:lvl1pPr>
            <a:lvl2pPr marL="742950" indent="-285750" eaLnBrk="0" hangingPunct="0">
              <a:spcBef>
                <a:spcPct val="30000"/>
              </a:spcBef>
              <a:defRPr sz="1200">
                <a:solidFill>
                  <a:schemeClr val="tx1"/>
                </a:solidFill>
                <a:latin typeface="Calibri" pitchFamily="-107" charset="0"/>
                <a:ea typeface="MS PGothic" pitchFamily="34" charset="-128"/>
              </a:defRPr>
            </a:lvl2pPr>
            <a:lvl3pPr marL="1143000" indent="-228600" eaLnBrk="0" hangingPunct="0">
              <a:spcBef>
                <a:spcPct val="30000"/>
              </a:spcBef>
              <a:defRPr sz="1200">
                <a:solidFill>
                  <a:schemeClr val="tx1"/>
                </a:solidFill>
                <a:latin typeface="Calibri" pitchFamily="-107" charset="0"/>
                <a:ea typeface="MS PGothic" pitchFamily="34" charset="-128"/>
              </a:defRPr>
            </a:lvl3pPr>
            <a:lvl4pPr marL="1600200" indent="-228600" eaLnBrk="0" hangingPunct="0">
              <a:spcBef>
                <a:spcPct val="30000"/>
              </a:spcBef>
              <a:defRPr sz="1200">
                <a:solidFill>
                  <a:schemeClr val="tx1"/>
                </a:solidFill>
                <a:latin typeface="Calibri" pitchFamily="-107" charset="0"/>
                <a:ea typeface="MS PGothic" pitchFamily="34" charset="-128"/>
              </a:defRPr>
            </a:lvl4pPr>
            <a:lvl5pPr marL="2057400" indent="-228600" eaLnBrk="0" hangingPunct="0">
              <a:spcBef>
                <a:spcPct val="30000"/>
              </a:spcBef>
              <a:defRPr sz="1200">
                <a:solidFill>
                  <a:schemeClr val="tx1"/>
                </a:solidFill>
                <a:latin typeface="Calibri" pitchFamily="-107"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107"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107"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107"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107" charset="0"/>
                <a:ea typeface="MS PGothic" pitchFamily="34" charset="-128"/>
              </a:defRPr>
            </a:lvl9pPr>
          </a:lstStyle>
          <a:p>
            <a:pPr eaLnBrk="1" hangingPunct="1">
              <a:spcBef>
                <a:spcPct val="0"/>
              </a:spcBef>
            </a:pPr>
            <a:endParaRPr lang="en-US" altLang="en-US" sz="1800">
              <a:latin typeface="Arial" charset="0"/>
            </a:endParaRPr>
          </a:p>
        </p:txBody>
      </p:sp>
      <p:sp>
        <p:nvSpPr>
          <p:cNvPr id="146439" name="Rectangle 9"/>
          <p:cNvSpPr>
            <a:spLocks noChangeArrowheads="1"/>
          </p:cNvSpPr>
          <p:nvPr/>
        </p:nvSpPr>
        <p:spPr bwMode="auto">
          <a:xfrm>
            <a:off x="0" y="0"/>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601" tIns="45800" rIns="91601" bIns="45800" anchor="ctr"/>
          <a:lstStyle>
            <a:lvl1pPr eaLnBrk="0" hangingPunct="0">
              <a:spcBef>
                <a:spcPct val="30000"/>
              </a:spcBef>
              <a:defRPr sz="1200">
                <a:solidFill>
                  <a:schemeClr val="tx1"/>
                </a:solidFill>
                <a:latin typeface="Calibri" pitchFamily="-107" charset="0"/>
                <a:ea typeface="MS PGothic" pitchFamily="34" charset="-128"/>
              </a:defRPr>
            </a:lvl1pPr>
            <a:lvl2pPr marL="742950" indent="-285750" eaLnBrk="0" hangingPunct="0">
              <a:spcBef>
                <a:spcPct val="30000"/>
              </a:spcBef>
              <a:defRPr sz="1200">
                <a:solidFill>
                  <a:schemeClr val="tx1"/>
                </a:solidFill>
                <a:latin typeface="Calibri" pitchFamily="-107" charset="0"/>
                <a:ea typeface="MS PGothic" pitchFamily="34" charset="-128"/>
              </a:defRPr>
            </a:lvl2pPr>
            <a:lvl3pPr marL="1143000" indent="-228600" eaLnBrk="0" hangingPunct="0">
              <a:spcBef>
                <a:spcPct val="30000"/>
              </a:spcBef>
              <a:defRPr sz="1200">
                <a:solidFill>
                  <a:schemeClr val="tx1"/>
                </a:solidFill>
                <a:latin typeface="Calibri" pitchFamily="-107" charset="0"/>
                <a:ea typeface="MS PGothic" pitchFamily="34" charset="-128"/>
              </a:defRPr>
            </a:lvl3pPr>
            <a:lvl4pPr marL="1600200" indent="-228600" eaLnBrk="0" hangingPunct="0">
              <a:spcBef>
                <a:spcPct val="30000"/>
              </a:spcBef>
              <a:defRPr sz="1200">
                <a:solidFill>
                  <a:schemeClr val="tx1"/>
                </a:solidFill>
                <a:latin typeface="Calibri" pitchFamily="-107" charset="0"/>
                <a:ea typeface="MS PGothic" pitchFamily="34" charset="-128"/>
              </a:defRPr>
            </a:lvl4pPr>
            <a:lvl5pPr marL="2057400" indent="-228600" eaLnBrk="0" hangingPunct="0">
              <a:spcBef>
                <a:spcPct val="30000"/>
              </a:spcBef>
              <a:defRPr sz="1200">
                <a:solidFill>
                  <a:schemeClr val="tx1"/>
                </a:solidFill>
                <a:latin typeface="Calibri" pitchFamily="-107"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107"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107"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107"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107" charset="0"/>
                <a:ea typeface="MS PGothic" pitchFamily="34" charset="-128"/>
              </a:defRPr>
            </a:lvl9pPr>
          </a:lstStyle>
          <a:p>
            <a:pPr eaLnBrk="1" hangingPunct="1">
              <a:spcBef>
                <a:spcPct val="0"/>
              </a:spcBef>
            </a:pPr>
            <a:endParaRPr lang="en-US" altLang="en-US" sz="1800">
              <a:latin typeface="Arial" charset="0"/>
            </a:endParaRPr>
          </a:p>
        </p:txBody>
      </p:sp>
      <p:sp>
        <p:nvSpPr>
          <p:cNvPr id="146440"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146441" name="Rectangle 11"/>
          <p:cNvSpPr>
            <a:spLocks noGrp="1" noChangeArrowheads="1"/>
          </p:cNvSpPr>
          <p:nvPr>
            <p:ph type="body" idx="1"/>
          </p:nvPr>
        </p:nvSpPr>
        <p:spPr bwMode="auto">
          <a:xfrm>
            <a:off x="942975" y="4448175"/>
            <a:ext cx="5191125" cy="4213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41" tIns="45655" rIns="92941" bIns="45655"/>
          <a:lstStyle/>
          <a:p>
            <a:r>
              <a:rPr lang="en-US" altLang="en-US"/>
              <a:t>The cash basis is not considered to be compliant with GAAP.  While you may be on the cash basis for your personal transactions, almost all companies follow the accrual basis of accounting. </a:t>
            </a:r>
          </a:p>
        </p:txBody>
      </p:sp>
    </p:spTree>
    <p:extLst>
      <p:ext uri="{BB962C8B-B14F-4D97-AF65-F5344CB8AC3E}">
        <p14:creationId xmlns:p14="http://schemas.microsoft.com/office/powerpoint/2010/main" val="424596306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noFill/>
          <a:ln>
            <a:solidFill>
              <a:srgbClr val="000000"/>
            </a:solidFill>
            <a:miter lim="800000"/>
            <a:headEnd/>
            <a:tailEnd/>
          </a:ln>
        </p:spPr>
      </p:sp>
      <p:sp>
        <p:nvSpPr>
          <p:cNvPr id="186371" name="Notes Placeholder 2"/>
          <p:cNvSpPr>
            <a:spLocks noGrp="1"/>
          </p:cNvSpPr>
          <p:nvPr>
            <p:ph type="body" idx="1"/>
          </p:nvPr>
        </p:nvSpPr>
        <p:spPr bwMode="auto">
          <a:noFill/>
        </p:spPr>
        <p:txBody>
          <a:bodyPr/>
          <a:lstStyle/>
          <a:p>
            <a:endParaRPr lang="en-US" altLang="en-US" dirty="0"/>
          </a:p>
        </p:txBody>
      </p:sp>
    </p:spTree>
    <p:extLst>
      <p:ext uri="{BB962C8B-B14F-4D97-AF65-F5344CB8AC3E}">
        <p14:creationId xmlns:p14="http://schemas.microsoft.com/office/powerpoint/2010/main" val="43925333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Appendix 3A: Alternative Accounting for Prepayments</a:t>
            </a:r>
          </a:p>
          <a:p>
            <a:endParaRPr lang="en-US" altLang="en-US" dirty="0"/>
          </a:p>
          <a:p>
            <a:r>
              <a:rPr lang="en-US" altLang="en-US" dirty="0"/>
              <a:t>An alternative method is to record all prepaid expenses with debits to expense accounts. If any </a:t>
            </a:r>
            <a:r>
              <a:rPr lang="en-US" altLang="en-US" dirty="0" err="1"/>
              <a:t>prepaids</a:t>
            </a:r>
            <a:r>
              <a:rPr lang="en-US" altLang="en-US" dirty="0"/>
              <a:t> remain unused or unexpired at the end of an accounting period, then adjusting entries must transfer the cost of the unused portions from expense accounts to prepaid expense (asset) accounts. This alternative method is acceptable. The financial statements are identical under either method, but the adjusting entries are different. To illustrate the differences between these two methods, let’s look at </a:t>
            </a:r>
            <a:r>
              <a:rPr lang="en-US" altLang="en-US" dirty="0" err="1"/>
              <a:t>FastForward’s</a:t>
            </a:r>
            <a:r>
              <a:rPr lang="en-US" altLang="en-US" dirty="0"/>
              <a:t> cash payment of December 6 for 24 months of insurance coverage beginning on December 1. </a:t>
            </a:r>
            <a:r>
              <a:rPr lang="en-US" altLang="en-US" dirty="0" err="1"/>
              <a:t>FastForward</a:t>
            </a:r>
            <a:r>
              <a:rPr lang="en-US" altLang="en-US" dirty="0"/>
              <a:t> recorded that payment with a debit to an asset account, but it could have recorded a debit to an expense account. These alternatives are shown on this slide in the first graphic.</a:t>
            </a:r>
          </a:p>
          <a:p>
            <a:endParaRPr lang="en-US" altLang="en-US" dirty="0"/>
          </a:p>
          <a:p>
            <a:r>
              <a:rPr lang="en-US" altLang="en-US" dirty="0"/>
              <a:t>At the end of its accounting period on December 31, insurance protection for one month has expired. This means $100 ($2,400/24 months) of insurance coverage has expired and is an expense for December. The adjusting entry depends on how the original payment was recorded. This is shown on this slide in the second graphic. </a:t>
            </a:r>
          </a:p>
        </p:txBody>
      </p:sp>
    </p:spTree>
    <p:extLst>
      <p:ext uri="{BB962C8B-B14F-4D97-AF65-F5344CB8AC3E}">
        <p14:creationId xmlns:p14="http://schemas.microsoft.com/office/powerpoint/2010/main" val="237608308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8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When these entries are posted to the accounts in the ledger, we can see that these two methods give identical results. The December 31 adjusted account balances show Prepaid Insurance of $2,300 and Insurance Expense of $100 for both methods.</a:t>
            </a:r>
          </a:p>
        </p:txBody>
      </p:sp>
    </p:spTree>
    <p:extLst>
      <p:ext uri="{BB962C8B-B14F-4D97-AF65-F5344CB8AC3E}">
        <p14:creationId xmlns:p14="http://schemas.microsoft.com/office/powerpoint/2010/main" val="200026334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An alternative method is to record </a:t>
            </a:r>
            <a:r>
              <a:rPr lang="en-US" altLang="en-US" i="1" dirty="0"/>
              <a:t>all </a:t>
            </a:r>
            <a:r>
              <a:rPr lang="en-US" altLang="en-US" dirty="0"/>
              <a:t>unearned revenues with credits to revenue accounts. If any revenues are unearned at the end of an accounting period, then adjusting entries must transfer the unearned portions from revenue accounts to unearned revenue (liability) accounts. This alternative method is acceptable. The adjusting entries are different for these two alternatives, but the financial statements are identical.</a:t>
            </a:r>
          </a:p>
          <a:p>
            <a:endParaRPr lang="en-US" altLang="en-US" dirty="0"/>
          </a:p>
          <a:p>
            <a:r>
              <a:rPr lang="en-US" altLang="en-US" dirty="0"/>
              <a:t>Assume </a:t>
            </a:r>
            <a:r>
              <a:rPr lang="en-US" altLang="en-US" dirty="0" err="1"/>
              <a:t>FastForward’s</a:t>
            </a:r>
            <a:r>
              <a:rPr lang="en-US" altLang="en-US" dirty="0"/>
              <a:t> December 26 receipt of $3,000 for consulting services covering the period December 27 to February 24. </a:t>
            </a:r>
            <a:r>
              <a:rPr lang="en-US" altLang="en-US" dirty="0" err="1"/>
              <a:t>FastForward</a:t>
            </a:r>
            <a:r>
              <a:rPr lang="en-US" altLang="en-US" dirty="0"/>
              <a:t> recorded this transaction with a credit to a liability account. The alternative is to record it with a credit to a revenue account.</a:t>
            </a:r>
          </a:p>
          <a:p>
            <a:endParaRPr lang="en-US" altLang="en-US" dirty="0"/>
          </a:p>
          <a:p>
            <a:r>
              <a:rPr lang="en-US" altLang="en-US" dirty="0"/>
              <a:t>By the end of its accounting period on December 31, </a:t>
            </a:r>
            <a:r>
              <a:rPr lang="en-US" altLang="en-US" dirty="0" err="1"/>
              <a:t>FastForward</a:t>
            </a:r>
            <a:r>
              <a:rPr lang="en-US" altLang="en-US" dirty="0"/>
              <a:t> has earned $250 of this revenue. This means $250 of the liability has been satisfied. Depending on how the initial receipt is recorded, the adjusting entry is as shown.</a:t>
            </a:r>
          </a:p>
        </p:txBody>
      </p:sp>
    </p:spTree>
    <p:extLst>
      <p:ext uri="{BB962C8B-B14F-4D97-AF65-F5344CB8AC3E}">
        <p14:creationId xmlns:p14="http://schemas.microsoft.com/office/powerpoint/2010/main" val="226828620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When these entries are posted to the accounts in the ledger, we can see that these two methods give identical results. </a:t>
            </a:r>
            <a:r>
              <a:rPr lang="en-US" altLang="en-US">
                <a:solidFill>
                  <a:srgbClr val="000000"/>
                </a:solidFill>
              </a:rPr>
              <a:t>The December 31 adjusted account balances show Unearned Consulting Revenue of $2,750 and Consulting Revenue of $250 for both methods.</a:t>
            </a:r>
            <a:endParaRPr lang="en-US" altLang="en-US"/>
          </a:p>
        </p:txBody>
      </p:sp>
    </p:spTree>
    <p:extLst>
      <p:ext uri="{BB962C8B-B14F-4D97-AF65-F5344CB8AC3E}">
        <p14:creationId xmlns:p14="http://schemas.microsoft.com/office/powerpoint/2010/main" val="187446282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p>
        </p:txBody>
      </p:sp>
    </p:spTree>
    <p:extLst>
      <p:ext uri="{BB962C8B-B14F-4D97-AF65-F5344CB8AC3E}">
        <p14:creationId xmlns:p14="http://schemas.microsoft.com/office/powerpoint/2010/main" val="2257063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ChangeArrowheads="1"/>
          </p:cNvSpPr>
          <p:nvPr/>
        </p:nvSpPr>
        <p:spPr bwMode="auto">
          <a:xfrm>
            <a:off x="4010025" y="0"/>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601" tIns="45800" rIns="91601" bIns="45800" anchor="ctr"/>
          <a:lstStyle>
            <a:lvl1pPr eaLnBrk="0" hangingPunct="0">
              <a:spcBef>
                <a:spcPct val="30000"/>
              </a:spcBef>
              <a:defRPr sz="1200">
                <a:solidFill>
                  <a:schemeClr val="tx1"/>
                </a:solidFill>
                <a:latin typeface="Calibri" pitchFamily="-107" charset="0"/>
                <a:ea typeface="MS PGothic" pitchFamily="34" charset="-128"/>
              </a:defRPr>
            </a:lvl1pPr>
            <a:lvl2pPr marL="742950" indent="-285750" eaLnBrk="0" hangingPunct="0">
              <a:spcBef>
                <a:spcPct val="30000"/>
              </a:spcBef>
              <a:defRPr sz="1200">
                <a:solidFill>
                  <a:schemeClr val="tx1"/>
                </a:solidFill>
                <a:latin typeface="Calibri" pitchFamily="-107" charset="0"/>
                <a:ea typeface="MS PGothic" pitchFamily="34" charset="-128"/>
              </a:defRPr>
            </a:lvl2pPr>
            <a:lvl3pPr marL="1143000" indent="-228600" eaLnBrk="0" hangingPunct="0">
              <a:spcBef>
                <a:spcPct val="30000"/>
              </a:spcBef>
              <a:defRPr sz="1200">
                <a:solidFill>
                  <a:schemeClr val="tx1"/>
                </a:solidFill>
                <a:latin typeface="Calibri" pitchFamily="-107" charset="0"/>
                <a:ea typeface="MS PGothic" pitchFamily="34" charset="-128"/>
              </a:defRPr>
            </a:lvl3pPr>
            <a:lvl4pPr marL="1600200" indent="-228600" eaLnBrk="0" hangingPunct="0">
              <a:spcBef>
                <a:spcPct val="30000"/>
              </a:spcBef>
              <a:defRPr sz="1200">
                <a:solidFill>
                  <a:schemeClr val="tx1"/>
                </a:solidFill>
                <a:latin typeface="Calibri" pitchFamily="-107" charset="0"/>
                <a:ea typeface="MS PGothic" pitchFamily="34" charset="-128"/>
              </a:defRPr>
            </a:lvl4pPr>
            <a:lvl5pPr marL="2057400" indent="-228600" eaLnBrk="0" hangingPunct="0">
              <a:spcBef>
                <a:spcPct val="30000"/>
              </a:spcBef>
              <a:defRPr sz="1200">
                <a:solidFill>
                  <a:schemeClr val="tx1"/>
                </a:solidFill>
                <a:latin typeface="Calibri" pitchFamily="-107"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107"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107"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107"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107" charset="0"/>
                <a:ea typeface="MS PGothic" pitchFamily="34" charset="-128"/>
              </a:defRPr>
            </a:lvl9pPr>
          </a:lstStyle>
          <a:p>
            <a:pPr eaLnBrk="1" hangingPunct="1">
              <a:spcBef>
                <a:spcPct val="0"/>
              </a:spcBef>
            </a:pPr>
            <a:endParaRPr lang="en-US" altLang="en-US" sz="1800">
              <a:latin typeface="Arial" charset="0"/>
            </a:endParaRPr>
          </a:p>
        </p:txBody>
      </p:sp>
      <p:sp>
        <p:nvSpPr>
          <p:cNvPr id="147459" name="Rectangle 4"/>
          <p:cNvSpPr>
            <a:spLocks noChangeArrowheads="1"/>
          </p:cNvSpPr>
          <p:nvPr/>
        </p:nvSpPr>
        <p:spPr bwMode="auto">
          <a:xfrm>
            <a:off x="0"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601" tIns="45800" rIns="91601" bIns="45800" anchor="ctr"/>
          <a:lstStyle>
            <a:lvl1pPr eaLnBrk="0" hangingPunct="0">
              <a:spcBef>
                <a:spcPct val="30000"/>
              </a:spcBef>
              <a:defRPr sz="1200">
                <a:solidFill>
                  <a:schemeClr val="tx1"/>
                </a:solidFill>
                <a:latin typeface="Calibri" pitchFamily="-107" charset="0"/>
                <a:ea typeface="MS PGothic" pitchFamily="34" charset="-128"/>
              </a:defRPr>
            </a:lvl1pPr>
            <a:lvl2pPr marL="742950" indent="-285750" eaLnBrk="0" hangingPunct="0">
              <a:spcBef>
                <a:spcPct val="30000"/>
              </a:spcBef>
              <a:defRPr sz="1200">
                <a:solidFill>
                  <a:schemeClr val="tx1"/>
                </a:solidFill>
                <a:latin typeface="Calibri" pitchFamily="-107" charset="0"/>
                <a:ea typeface="MS PGothic" pitchFamily="34" charset="-128"/>
              </a:defRPr>
            </a:lvl2pPr>
            <a:lvl3pPr marL="1143000" indent="-228600" eaLnBrk="0" hangingPunct="0">
              <a:spcBef>
                <a:spcPct val="30000"/>
              </a:spcBef>
              <a:defRPr sz="1200">
                <a:solidFill>
                  <a:schemeClr val="tx1"/>
                </a:solidFill>
                <a:latin typeface="Calibri" pitchFamily="-107" charset="0"/>
                <a:ea typeface="MS PGothic" pitchFamily="34" charset="-128"/>
              </a:defRPr>
            </a:lvl3pPr>
            <a:lvl4pPr marL="1600200" indent="-228600" eaLnBrk="0" hangingPunct="0">
              <a:spcBef>
                <a:spcPct val="30000"/>
              </a:spcBef>
              <a:defRPr sz="1200">
                <a:solidFill>
                  <a:schemeClr val="tx1"/>
                </a:solidFill>
                <a:latin typeface="Calibri" pitchFamily="-107" charset="0"/>
                <a:ea typeface="MS PGothic" pitchFamily="34" charset="-128"/>
              </a:defRPr>
            </a:lvl4pPr>
            <a:lvl5pPr marL="2057400" indent="-228600" eaLnBrk="0" hangingPunct="0">
              <a:spcBef>
                <a:spcPct val="30000"/>
              </a:spcBef>
              <a:defRPr sz="1200">
                <a:solidFill>
                  <a:schemeClr val="tx1"/>
                </a:solidFill>
                <a:latin typeface="Calibri" pitchFamily="-107"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107"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107"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107"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107" charset="0"/>
                <a:ea typeface="MS PGothic" pitchFamily="34" charset="-128"/>
              </a:defRPr>
            </a:lvl9pPr>
          </a:lstStyle>
          <a:p>
            <a:pPr eaLnBrk="1" hangingPunct="1">
              <a:spcBef>
                <a:spcPct val="0"/>
              </a:spcBef>
            </a:pPr>
            <a:endParaRPr lang="en-US" altLang="en-US" sz="1800">
              <a:latin typeface="Arial" charset="0"/>
            </a:endParaRPr>
          </a:p>
        </p:txBody>
      </p:sp>
      <p:sp>
        <p:nvSpPr>
          <p:cNvPr id="147460" name="Rectangle 5"/>
          <p:cNvSpPr>
            <a:spLocks noChangeArrowheads="1"/>
          </p:cNvSpPr>
          <p:nvPr/>
        </p:nvSpPr>
        <p:spPr bwMode="auto">
          <a:xfrm>
            <a:off x="0" y="0"/>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601" tIns="45800" rIns="91601" bIns="45800" anchor="ctr"/>
          <a:lstStyle>
            <a:lvl1pPr eaLnBrk="0" hangingPunct="0">
              <a:spcBef>
                <a:spcPct val="30000"/>
              </a:spcBef>
              <a:defRPr sz="1200">
                <a:solidFill>
                  <a:schemeClr val="tx1"/>
                </a:solidFill>
                <a:latin typeface="Calibri" pitchFamily="-107" charset="0"/>
                <a:ea typeface="MS PGothic" pitchFamily="34" charset="-128"/>
              </a:defRPr>
            </a:lvl1pPr>
            <a:lvl2pPr marL="742950" indent="-285750" eaLnBrk="0" hangingPunct="0">
              <a:spcBef>
                <a:spcPct val="30000"/>
              </a:spcBef>
              <a:defRPr sz="1200">
                <a:solidFill>
                  <a:schemeClr val="tx1"/>
                </a:solidFill>
                <a:latin typeface="Calibri" pitchFamily="-107" charset="0"/>
                <a:ea typeface="MS PGothic" pitchFamily="34" charset="-128"/>
              </a:defRPr>
            </a:lvl2pPr>
            <a:lvl3pPr marL="1143000" indent="-228600" eaLnBrk="0" hangingPunct="0">
              <a:spcBef>
                <a:spcPct val="30000"/>
              </a:spcBef>
              <a:defRPr sz="1200">
                <a:solidFill>
                  <a:schemeClr val="tx1"/>
                </a:solidFill>
                <a:latin typeface="Calibri" pitchFamily="-107" charset="0"/>
                <a:ea typeface="MS PGothic" pitchFamily="34" charset="-128"/>
              </a:defRPr>
            </a:lvl3pPr>
            <a:lvl4pPr marL="1600200" indent="-228600" eaLnBrk="0" hangingPunct="0">
              <a:spcBef>
                <a:spcPct val="30000"/>
              </a:spcBef>
              <a:defRPr sz="1200">
                <a:solidFill>
                  <a:schemeClr val="tx1"/>
                </a:solidFill>
                <a:latin typeface="Calibri" pitchFamily="-107" charset="0"/>
                <a:ea typeface="MS PGothic" pitchFamily="34" charset="-128"/>
              </a:defRPr>
            </a:lvl4pPr>
            <a:lvl5pPr marL="2057400" indent="-228600" eaLnBrk="0" hangingPunct="0">
              <a:spcBef>
                <a:spcPct val="30000"/>
              </a:spcBef>
              <a:defRPr sz="1200">
                <a:solidFill>
                  <a:schemeClr val="tx1"/>
                </a:solidFill>
                <a:latin typeface="Calibri" pitchFamily="-107"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107"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107"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107"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107" charset="0"/>
                <a:ea typeface="MS PGothic" pitchFamily="34" charset="-128"/>
              </a:defRPr>
            </a:lvl9pPr>
          </a:lstStyle>
          <a:p>
            <a:pPr eaLnBrk="1" hangingPunct="1">
              <a:spcBef>
                <a:spcPct val="0"/>
              </a:spcBef>
            </a:pPr>
            <a:endParaRPr lang="en-US" altLang="en-US" sz="1800">
              <a:latin typeface="Arial" charset="0"/>
            </a:endParaRPr>
          </a:p>
        </p:txBody>
      </p:sp>
      <p:sp>
        <p:nvSpPr>
          <p:cNvPr id="147461" name="Rectangle 6"/>
          <p:cNvSpPr>
            <a:spLocks noChangeArrowheads="1"/>
          </p:cNvSpPr>
          <p:nvPr/>
        </p:nvSpPr>
        <p:spPr bwMode="auto">
          <a:xfrm>
            <a:off x="4010025" y="0"/>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601" tIns="45800" rIns="91601" bIns="45800" anchor="ctr"/>
          <a:lstStyle>
            <a:lvl1pPr eaLnBrk="0" hangingPunct="0">
              <a:spcBef>
                <a:spcPct val="30000"/>
              </a:spcBef>
              <a:defRPr sz="1200">
                <a:solidFill>
                  <a:schemeClr val="tx1"/>
                </a:solidFill>
                <a:latin typeface="Calibri" pitchFamily="-107" charset="0"/>
                <a:ea typeface="MS PGothic" pitchFamily="34" charset="-128"/>
              </a:defRPr>
            </a:lvl1pPr>
            <a:lvl2pPr marL="742950" indent="-285750" eaLnBrk="0" hangingPunct="0">
              <a:spcBef>
                <a:spcPct val="30000"/>
              </a:spcBef>
              <a:defRPr sz="1200">
                <a:solidFill>
                  <a:schemeClr val="tx1"/>
                </a:solidFill>
                <a:latin typeface="Calibri" pitchFamily="-107" charset="0"/>
                <a:ea typeface="MS PGothic" pitchFamily="34" charset="-128"/>
              </a:defRPr>
            </a:lvl2pPr>
            <a:lvl3pPr marL="1143000" indent="-228600" eaLnBrk="0" hangingPunct="0">
              <a:spcBef>
                <a:spcPct val="30000"/>
              </a:spcBef>
              <a:defRPr sz="1200">
                <a:solidFill>
                  <a:schemeClr val="tx1"/>
                </a:solidFill>
                <a:latin typeface="Calibri" pitchFamily="-107" charset="0"/>
                <a:ea typeface="MS PGothic" pitchFamily="34" charset="-128"/>
              </a:defRPr>
            </a:lvl3pPr>
            <a:lvl4pPr marL="1600200" indent="-228600" eaLnBrk="0" hangingPunct="0">
              <a:spcBef>
                <a:spcPct val="30000"/>
              </a:spcBef>
              <a:defRPr sz="1200">
                <a:solidFill>
                  <a:schemeClr val="tx1"/>
                </a:solidFill>
                <a:latin typeface="Calibri" pitchFamily="-107" charset="0"/>
                <a:ea typeface="MS PGothic" pitchFamily="34" charset="-128"/>
              </a:defRPr>
            </a:lvl4pPr>
            <a:lvl5pPr marL="2057400" indent="-228600" eaLnBrk="0" hangingPunct="0">
              <a:spcBef>
                <a:spcPct val="30000"/>
              </a:spcBef>
              <a:defRPr sz="1200">
                <a:solidFill>
                  <a:schemeClr val="tx1"/>
                </a:solidFill>
                <a:latin typeface="Calibri" pitchFamily="-107"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107"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107"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107"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107" charset="0"/>
                <a:ea typeface="MS PGothic" pitchFamily="34" charset="-128"/>
              </a:defRPr>
            </a:lvl9pPr>
          </a:lstStyle>
          <a:p>
            <a:pPr eaLnBrk="1" hangingPunct="1">
              <a:spcBef>
                <a:spcPct val="0"/>
              </a:spcBef>
            </a:pPr>
            <a:endParaRPr lang="en-US" altLang="en-US" sz="1800">
              <a:latin typeface="Arial" charset="0"/>
            </a:endParaRPr>
          </a:p>
        </p:txBody>
      </p:sp>
      <p:sp>
        <p:nvSpPr>
          <p:cNvPr id="147462" name="Rectangle 8"/>
          <p:cNvSpPr>
            <a:spLocks noChangeArrowheads="1"/>
          </p:cNvSpPr>
          <p:nvPr/>
        </p:nvSpPr>
        <p:spPr bwMode="auto">
          <a:xfrm>
            <a:off x="0"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601" tIns="45800" rIns="91601" bIns="45800" anchor="ctr"/>
          <a:lstStyle>
            <a:lvl1pPr eaLnBrk="0" hangingPunct="0">
              <a:spcBef>
                <a:spcPct val="30000"/>
              </a:spcBef>
              <a:defRPr sz="1200">
                <a:solidFill>
                  <a:schemeClr val="tx1"/>
                </a:solidFill>
                <a:latin typeface="Calibri" pitchFamily="-107" charset="0"/>
                <a:ea typeface="MS PGothic" pitchFamily="34" charset="-128"/>
              </a:defRPr>
            </a:lvl1pPr>
            <a:lvl2pPr marL="742950" indent="-285750" eaLnBrk="0" hangingPunct="0">
              <a:spcBef>
                <a:spcPct val="30000"/>
              </a:spcBef>
              <a:defRPr sz="1200">
                <a:solidFill>
                  <a:schemeClr val="tx1"/>
                </a:solidFill>
                <a:latin typeface="Calibri" pitchFamily="-107" charset="0"/>
                <a:ea typeface="MS PGothic" pitchFamily="34" charset="-128"/>
              </a:defRPr>
            </a:lvl2pPr>
            <a:lvl3pPr marL="1143000" indent="-228600" eaLnBrk="0" hangingPunct="0">
              <a:spcBef>
                <a:spcPct val="30000"/>
              </a:spcBef>
              <a:defRPr sz="1200">
                <a:solidFill>
                  <a:schemeClr val="tx1"/>
                </a:solidFill>
                <a:latin typeface="Calibri" pitchFamily="-107" charset="0"/>
                <a:ea typeface="MS PGothic" pitchFamily="34" charset="-128"/>
              </a:defRPr>
            </a:lvl3pPr>
            <a:lvl4pPr marL="1600200" indent="-228600" eaLnBrk="0" hangingPunct="0">
              <a:spcBef>
                <a:spcPct val="30000"/>
              </a:spcBef>
              <a:defRPr sz="1200">
                <a:solidFill>
                  <a:schemeClr val="tx1"/>
                </a:solidFill>
                <a:latin typeface="Calibri" pitchFamily="-107" charset="0"/>
                <a:ea typeface="MS PGothic" pitchFamily="34" charset="-128"/>
              </a:defRPr>
            </a:lvl4pPr>
            <a:lvl5pPr marL="2057400" indent="-228600" eaLnBrk="0" hangingPunct="0">
              <a:spcBef>
                <a:spcPct val="30000"/>
              </a:spcBef>
              <a:defRPr sz="1200">
                <a:solidFill>
                  <a:schemeClr val="tx1"/>
                </a:solidFill>
                <a:latin typeface="Calibri" pitchFamily="-107"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107"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107"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107"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107" charset="0"/>
                <a:ea typeface="MS PGothic" pitchFamily="34" charset="-128"/>
              </a:defRPr>
            </a:lvl9pPr>
          </a:lstStyle>
          <a:p>
            <a:pPr eaLnBrk="1" hangingPunct="1">
              <a:spcBef>
                <a:spcPct val="0"/>
              </a:spcBef>
            </a:pPr>
            <a:endParaRPr lang="en-US" altLang="en-US" sz="1800">
              <a:latin typeface="Arial" charset="0"/>
            </a:endParaRPr>
          </a:p>
        </p:txBody>
      </p:sp>
      <p:sp>
        <p:nvSpPr>
          <p:cNvPr id="147463" name="Rectangle 9"/>
          <p:cNvSpPr>
            <a:spLocks noChangeArrowheads="1"/>
          </p:cNvSpPr>
          <p:nvPr/>
        </p:nvSpPr>
        <p:spPr bwMode="auto">
          <a:xfrm>
            <a:off x="0" y="0"/>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601" tIns="45800" rIns="91601" bIns="45800" anchor="ctr"/>
          <a:lstStyle>
            <a:lvl1pPr eaLnBrk="0" hangingPunct="0">
              <a:spcBef>
                <a:spcPct val="30000"/>
              </a:spcBef>
              <a:defRPr sz="1200">
                <a:solidFill>
                  <a:schemeClr val="tx1"/>
                </a:solidFill>
                <a:latin typeface="Calibri" pitchFamily="-107" charset="0"/>
                <a:ea typeface="MS PGothic" pitchFamily="34" charset="-128"/>
              </a:defRPr>
            </a:lvl1pPr>
            <a:lvl2pPr marL="742950" indent="-285750" eaLnBrk="0" hangingPunct="0">
              <a:spcBef>
                <a:spcPct val="30000"/>
              </a:spcBef>
              <a:defRPr sz="1200">
                <a:solidFill>
                  <a:schemeClr val="tx1"/>
                </a:solidFill>
                <a:latin typeface="Calibri" pitchFamily="-107" charset="0"/>
                <a:ea typeface="MS PGothic" pitchFamily="34" charset="-128"/>
              </a:defRPr>
            </a:lvl2pPr>
            <a:lvl3pPr marL="1143000" indent="-228600" eaLnBrk="0" hangingPunct="0">
              <a:spcBef>
                <a:spcPct val="30000"/>
              </a:spcBef>
              <a:defRPr sz="1200">
                <a:solidFill>
                  <a:schemeClr val="tx1"/>
                </a:solidFill>
                <a:latin typeface="Calibri" pitchFamily="-107" charset="0"/>
                <a:ea typeface="MS PGothic" pitchFamily="34" charset="-128"/>
              </a:defRPr>
            </a:lvl3pPr>
            <a:lvl4pPr marL="1600200" indent="-228600" eaLnBrk="0" hangingPunct="0">
              <a:spcBef>
                <a:spcPct val="30000"/>
              </a:spcBef>
              <a:defRPr sz="1200">
                <a:solidFill>
                  <a:schemeClr val="tx1"/>
                </a:solidFill>
                <a:latin typeface="Calibri" pitchFamily="-107" charset="0"/>
                <a:ea typeface="MS PGothic" pitchFamily="34" charset="-128"/>
              </a:defRPr>
            </a:lvl4pPr>
            <a:lvl5pPr marL="2057400" indent="-228600" eaLnBrk="0" hangingPunct="0">
              <a:spcBef>
                <a:spcPct val="30000"/>
              </a:spcBef>
              <a:defRPr sz="1200">
                <a:solidFill>
                  <a:schemeClr val="tx1"/>
                </a:solidFill>
                <a:latin typeface="Calibri" pitchFamily="-107"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107"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107"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107"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107" charset="0"/>
                <a:ea typeface="MS PGothic" pitchFamily="34" charset="-128"/>
              </a:defRPr>
            </a:lvl9pPr>
          </a:lstStyle>
          <a:p>
            <a:pPr eaLnBrk="1" hangingPunct="1">
              <a:spcBef>
                <a:spcPct val="0"/>
              </a:spcBef>
            </a:pPr>
            <a:endParaRPr lang="en-US" altLang="en-US" sz="1800">
              <a:latin typeface="Arial" charset="0"/>
            </a:endParaRPr>
          </a:p>
        </p:txBody>
      </p:sp>
      <p:sp>
        <p:nvSpPr>
          <p:cNvPr id="147464"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147465" name="Rectangle 11"/>
          <p:cNvSpPr>
            <a:spLocks noGrp="1" noChangeArrowheads="1"/>
          </p:cNvSpPr>
          <p:nvPr>
            <p:ph type="body" idx="1"/>
          </p:nvPr>
        </p:nvSpPr>
        <p:spPr bwMode="auto">
          <a:xfrm>
            <a:off x="942975" y="4448175"/>
            <a:ext cx="5191125" cy="4213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41" tIns="45655" rIns="92941" bIns="45655"/>
          <a:lstStyle/>
          <a:p>
            <a:r>
              <a:rPr lang="en-US" altLang="en-US" dirty="0"/>
              <a:t>In our first transaction, on December 1, 2017, </a:t>
            </a:r>
            <a:r>
              <a:rPr lang="en-US" altLang="en-US" dirty="0" err="1"/>
              <a:t>FastForward</a:t>
            </a:r>
            <a:r>
              <a:rPr lang="en-US" altLang="en-US" dirty="0"/>
              <a:t> paid $2,400 cash for a twenty-four month business insurance policy.</a:t>
            </a:r>
          </a:p>
          <a:p>
            <a:endParaRPr lang="en-US" altLang="en-US" dirty="0"/>
          </a:p>
          <a:p>
            <a:r>
              <a:rPr lang="en-US" altLang="en-US" dirty="0"/>
              <a:t>On the </a:t>
            </a:r>
            <a:r>
              <a:rPr lang="en-US" altLang="en-US" i="1" dirty="0"/>
              <a:t>cash basis,</a:t>
            </a:r>
            <a:r>
              <a:rPr lang="en-US" altLang="en-US" dirty="0"/>
              <a:t> the entire $2,400 would be recognized as an expense in 2017 even though the policy provides protection for 2017, 2018, and part of 2019.  The cash basis balance sheet never reports a prepaid insurance asset because it is immediately expensed.</a:t>
            </a:r>
          </a:p>
          <a:p>
            <a:endParaRPr lang="en-US" altLang="en-US" dirty="0"/>
          </a:p>
          <a:p>
            <a:r>
              <a:rPr lang="en-US" altLang="en-US" dirty="0"/>
              <a:t>Let’s look at how this type of transaction is handled in an </a:t>
            </a:r>
            <a:r>
              <a:rPr lang="en-US" altLang="en-US" i="1" dirty="0"/>
              <a:t>accrual basis</a:t>
            </a:r>
            <a:r>
              <a:rPr lang="en-US" altLang="en-US" dirty="0"/>
              <a:t> accounting system.</a:t>
            </a:r>
          </a:p>
        </p:txBody>
      </p:sp>
    </p:spTree>
    <p:extLst>
      <p:ext uri="{BB962C8B-B14F-4D97-AF65-F5344CB8AC3E}">
        <p14:creationId xmlns:p14="http://schemas.microsoft.com/office/powerpoint/2010/main" val="320851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ChangeArrowheads="1"/>
          </p:cNvSpPr>
          <p:nvPr/>
        </p:nvSpPr>
        <p:spPr bwMode="auto">
          <a:xfrm>
            <a:off x="4010025" y="0"/>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601" tIns="45800" rIns="91601" bIns="45800" anchor="ctr"/>
          <a:lstStyle>
            <a:lvl1pPr eaLnBrk="0" hangingPunct="0">
              <a:spcBef>
                <a:spcPct val="30000"/>
              </a:spcBef>
              <a:defRPr sz="1200">
                <a:solidFill>
                  <a:schemeClr val="tx1"/>
                </a:solidFill>
                <a:latin typeface="Calibri" pitchFamily="-107" charset="0"/>
                <a:ea typeface="MS PGothic" pitchFamily="34" charset="-128"/>
              </a:defRPr>
            </a:lvl1pPr>
            <a:lvl2pPr marL="742950" indent="-285750" eaLnBrk="0" hangingPunct="0">
              <a:spcBef>
                <a:spcPct val="30000"/>
              </a:spcBef>
              <a:defRPr sz="1200">
                <a:solidFill>
                  <a:schemeClr val="tx1"/>
                </a:solidFill>
                <a:latin typeface="Calibri" pitchFamily="-107" charset="0"/>
                <a:ea typeface="MS PGothic" pitchFamily="34" charset="-128"/>
              </a:defRPr>
            </a:lvl2pPr>
            <a:lvl3pPr marL="1143000" indent="-228600" eaLnBrk="0" hangingPunct="0">
              <a:spcBef>
                <a:spcPct val="30000"/>
              </a:spcBef>
              <a:defRPr sz="1200">
                <a:solidFill>
                  <a:schemeClr val="tx1"/>
                </a:solidFill>
                <a:latin typeface="Calibri" pitchFamily="-107" charset="0"/>
                <a:ea typeface="MS PGothic" pitchFamily="34" charset="-128"/>
              </a:defRPr>
            </a:lvl3pPr>
            <a:lvl4pPr marL="1600200" indent="-228600" eaLnBrk="0" hangingPunct="0">
              <a:spcBef>
                <a:spcPct val="30000"/>
              </a:spcBef>
              <a:defRPr sz="1200">
                <a:solidFill>
                  <a:schemeClr val="tx1"/>
                </a:solidFill>
                <a:latin typeface="Calibri" pitchFamily="-107" charset="0"/>
                <a:ea typeface="MS PGothic" pitchFamily="34" charset="-128"/>
              </a:defRPr>
            </a:lvl4pPr>
            <a:lvl5pPr marL="2057400" indent="-228600" eaLnBrk="0" hangingPunct="0">
              <a:spcBef>
                <a:spcPct val="30000"/>
              </a:spcBef>
              <a:defRPr sz="1200">
                <a:solidFill>
                  <a:schemeClr val="tx1"/>
                </a:solidFill>
                <a:latin typeface="Calibri" pitchFamily="-107"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107"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107"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107"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107" charset="0"/>
                <a:ea typeface="MS PGothic" pitchFamily="34" charset="-128"/>
              </a:defRPr>
            </a:lvl9pPr>
          </a:lstStyle>
          <a:p>
            <a:pPr eaLnBrk="1" hangingPunct="1">
              <a:spcBef>
                <a:spcPct val="0"/>
              </a:spcBef>
            </a:pPr>
            <a:endParaRPr lang="en-US" altLang="en-US" sz="1800">
              <a:latin typeface="Arial" charset="0"/>
            </a:endParaRPr>
          </a:p>
        </p:txBody>
      </p:sp>
      <p:sp>
        <p:nvSpPr>
          <p:cNvPr id="148483" name="Rectangle 4"/>
          <p:cNvSpPr>
            <a:spLocks noChangeArrowheads="1"/>
          </p:cNvSpPr>
          <p:nvPr/>
        </p:nvSpPr>
        <p:spPr bwMode="auto">
          <a:xfrm>
            <a:off x="0"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601" tIns="45800" rIns="91601" bIns="45800" anchor="ctr"/>
          <a:lstStyle>
            <a:lvl1pPr eaLnBrk="0" hangingPunct="0">
              <a:spcBef>
                <a:spcPct val="30000"/>
              </a:spcBef>
              <a:defRPr sz="1200">
                <a:solidFill>
                  <a:schemeClr val="tx1"/>
                </a:solidFill>
                <a:latin typeface="Calibri" pitchFamily="-107" charset="0"/>
                <a:ea typeface="MS PGothic" pitchFamily="34" charset="-128"/>
              </a:defRPr>
            </a:lvl1pPr>
            <a:lvl2pPr marL="742950" indent="-285750" eaLnBrk="0" hangingPunct="0">
              <a:spcBef>
                <a:spcPct val="30000"/>
              </a:spcBef>
              <a:defRPr sz="1200">
                <a:solidFill>
                  <a:schemeClr val="tx1"/>
                </a:solidFill>
                <a:latin typeface="Calibri" pitchFamily="-107" charset="0"/>
                <a:ea typeface="MS PGothic" pitchFamily="34" charset="-128"/>
              </a:defRPr>
            </a:lvl2pPr>
            <a:lvl3pPr marL="1143000" indent="-228600" eaLnBrk="0" hangingPunct="0">
              <a:spcBef>
                <a:spcPct val="30000"/>
              </a:spcBef>
              <a:defRPr sz="1200">
                <a:solidFill>
                  <a:schemeClr val="tx1"/>
                </a:solidFill>
                <a:latin typeface="Calibri" pitchFamily="-107" charset="0"/>
                <a:ea typeface="MS PGothic" pitchFamily="34" charset="-128"/>
              </a:defRPr>
            </a:lvl3pPr>
            <a:lvl4pPr marL="1600200" indent="-228600" eaLnBrk="0" hangingPunct="0">
              <a:spcBef>
                <a:spcPct val="30000"/>
              </a:spcBef>
              <a:defRPr sz="1200">
                <a:solidFill>
                  <a:schemeClr val="tx1"/>
                </a:solidFill>
                <a:latin typeface="Calibri" pitchFamily="-107" charset="0"/>
                <a:ea typeface="MS PGothic" pitchFamily="34" charset="-128"/>
              </a:defRPr>
            </a:lvl4pPr>
            <a:lvl5pPr marL="2057400" indent="-228600" eaLnBrk="0" hangingPunct="0">
              <a:spcBef>
                <a:spcPct val="30000"/>
              </a:spcBef>
              <a:defRPr sz="1200">
                <a:solidFill>
                  <a:schemeClr val="tx1"/>
                </a:solidFill>
                <a:latin typeface="Calibri" pitchFamily="-107"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107"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107"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107"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107" charset="0"/>
                <a:ea typeface="MS PGothic" pitchFamily="34" charset="-128"/>
              </a:defRPr>
            </a:lvl9pPr>
          </a:lstStyle>
          <a:p>
            <a:pPr eaLnBrk="1" hangingPunct="1">
              <a:spcBef>
                <a:spcPct val="0"/>
              </a:spcBef>
            </a:pPr>
            <a:endParaRPr lang="en-US" altLang="en-US" sz="1800">
              <a:latin typeface="Arial" charset="0"/>
            </a:endParaRPr>
          </a:p>
        </p:txBody>
      </p:sp>
      <p:sp>
        <p:nvSpPr>
          <p:cNvPr id="148484" name="Rectangle 5"/>
          <p:cNvSpPr>
            <a:spLocks noChangeArrowheads="1"/>
          </p:cNvSpPr>
          <p:nvPr/>
        </p:nvSpPr>
        <p:spPr bwMode="auto">
          <a:xfrm>
            <a:off x="0" y="0"/>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601" tIns="45800" rIns="91601" bIns="45800" anchor="ctr"/>
          <a:lstStyle>
            <a:lvl1pPr eaLnBrk="0" hangingPunct="0">
              <a:spcBef>
                <a:spcPct val="30000"/>
              </a:spcBef>
              <a:defRPr sz="1200">
                <a:solidFill>
                  <a:schemeClr val="tx1"/>
                </a:solidFill>
                <a:latin typeface="Calibri" pitchFamily="-107" charset="0"/>
                <a:ea typeface="MS PGothic" pitchFamily="34" charset="-128"/>
              </a:defRPr>
            </a:lvl1pPr>
            <a:lvl2pPr marL="742950" indent="-285750" eaLnBrk="0" hangingPunct="0">
              <a:spcBef>
                <a:spcPct val="30000"/>
              </a:spcBef>
              <a:defRPr sz="1200">
                <a:solidFill>
                  <a:schemeClr val="tx1"/>
                </a:solidFill>
                <a:latin typeface="Calibri" pitchFamily="-107" charset="0"/>
                <a:ea typeface="MS PGothic" pitchFamily="34" charset="-128"/>
              </a:defRPr>
            </a:lvl2pPr>
            <a:lvl3pPr marL="1143000" indent="-228600" eaLnBrk="0" hangingPunct="0">
              <a:spcBef>
                <a:spcPct val="30000"/>
              </a:spcBef>
              <a:defRPr sz="1200">
                <a:solidFill>
                  <a:schemeClr val="tx1"/>
                </a:solidFill>
                <a:latin typeface="Calibri" pitchFamily="-107" charset="0"/>
                <a:ea typeface="MS PGothic" pitchFamily="34" charset="-128"/>
              </a:defRPr>
            </a:lvl3pPr>
            <a:lvl4pPr marL="1600200" indent="-228600" eaLnBrk="0" hangingPunct="0">
              <a:spcBef>
                <a:spcPct val="30000"/>
              </a:spcBef>
              <a:defRPr sz="1200">
                <a:solidFill>
                  <a:schemeClr val="tx1"/>
                </a:solidFill>
                <a:latin typeface="Calibri" pitchFamily="-107" charset="0"/>
                <a:ea typeface="MS PGothic" pitchFamily="34" charset="-128"/>
              </a:defRPr>
            </a:lvl4pPr>
            <a:lvl5pPr marL="2057400" indent="-228600" eaLnBrk="0" hangingPunct="0">
              <a:spcBef>
                <a:spcPct val="30000"/>
              </a:spcBef>
              <a:defRPr sz="1200">
                <a:solidFill>
                  <a:schemeClr val="tx1"/>
                </a:solidFill>
                <a:latin typeface="Calibri" pitchFamily="-107"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107"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107"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107"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107" charset="0"/>
                <a:ea typeface="MS PGothic" pitchFamily="34" charset="-128"/>
              </a:defRPr>
            </a:lvl9pPr>
          </a:lstStyle>
          <a:p>
            <a:pPr eaLnBrk="1" hangingPunct="1">
              <a:spcBef>
                <a:spcPct val="0"/>
              </a:spcBef>
            </a:pPr>
            <a:endParaRPr lang="en-US" altLang="en-US" sz="1800">
              <a:latin typeface="Arial" charset="0"/>
            </a:endParaRPr>
          </a:p>
        </p:txBody>
      </p:sp>
      <p:sp>
        <p:nvSpPr>
          <p:cNvPr id="148485" name="Rectangle 6"/>
          <p:cNvSpPr>
            <a:spLocks noChangeArrowheads="1"/>
          </p:cNvSpPr>
          <p:nvPr/>
        </p:nvSpPr>
        <p:spPr bwMode="auto">
          <a:xfrm>
            <a:off x="4010025" y="0"/>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601" tIns="45800" rIns="91601" bIns="45800" anchor="ctr"/>
          <a:lstStyle>
            <a:lvl1pPr eaLnBrk="0" hangingPunct="0">
              <a:spcBef>
                <a:spcPct val="30000"/>
              </a:spcBef>
              <a:defRPr sz="1200">
                <a:solidFill>
                  <a:schemeClr val="tx1"/>
                </a:solidFill>
                <a:latin typeface="Calibri" pitchFamily="-107" charset="0"/>
                <a:ea typeface="MS PGothic" pitchFamily="34" charset="-128"/>
              </a:defRPr>
            </a:lvl1pPr>
            <a:lvl2pPr marL="742950" indent="-285750" eaLnBrk="0" hangingPunct="0">
              <a:spcBef>
                <a:spcPct val="30000"/>
              </a:spcBef>
              <a:defRPr sz="1200">
                <a:solidFill>
                  <a:schemeClr val="tx1"/>
                </a:solidFill>
                <a:latin typeface="Calibri" pitchFamily="-107" charset="0"/>
                <a:ea typeface="MS PGothic" pitchFamily="34" charset="-128"/>
              </a:defRPr>
            </a:lvl2pPr>
            <a:lvl3pPr marL="1143000" indent="-228600" eaLnBrk="0" hangingPunct="0">
              <a:spcBef>
                <a:spcPct val="30000"/>
              </a:spcBef>
              <a:defRPr sz="1200">
                <a:solidFill>
                  <a:schemeClr val="tx1"/>
                </a:solidFill>
                <a:latin typeface="Calibri" pitchFamily="-107" charset="0"/>
                <a:ea typeface="MS PGothic" pitchFamily="34" charset="-128"/>
              </a:defRPr>
            </a:lvl3pPr>
            <a:lvl4pPr marL="1600200" indent="-228600" eaLnBrk="0" hangingPunct="0">
              <a:spcBef>
                <a:spcPct val="30000"/>
              </a:spcBef>
              <a:defRPr sz="1200">
                <a:solidFill>
                  <a:schemeClr val="tx1"/>
                </a:solidFill>
                <a:latin typeface="Calibri" pitchFamily="-107" charset="0"/>
                <a:ea typeface="MS PGothic" pitchFamily="34" charset="-128"/>
              </a:defRPr>
            </a:lvl4pPr>
            <a:lvl5pPr marL="2057400" indent="-228600" eaLnBrk="0" hangingPunct="0">
              <a:spcBef>
                <a:spcPct val="30000"/>
              </a:spcBef>
              <a:defRPr sz="1200">
                <a:solidFill>
                  <a:schemeClr val="tx1"/>
                </a:solidFill>
                <a:latin typeface="Calibri" pitchFamily="-107"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107"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107"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107"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107" charset="0"/>
                <a:ea typeface="MS PGothic" pitchFamily="34" charset="-128"/>
              </a:defRPr>
            </a:lvl9pPr>
          </a:lstStyle>
          <a:p>
            <a:pPr eaLnBrk="1" hangingPunct="1">
              <a:spcBef>
                <a:spcPct val="0"/>
              </a:spcBef>
            </a:pPr>
            <a:endParaRPr lang="en-US" altLang="en-US" sz="1800">
              <a:latin typeface="Arial" charset="0"/>
            </a:endParaRPr>
          </a:p>
        </p:txBody>
      </p:sp>
      <p:sp>
        <p:nvSpPr>
          <p:cNvPr id="148486" name="Rectangle 8"/>
          <p:cNvSpPr>
            <a:spLocks noChangeArrowheads="1"/>
          </p:cNvSpPr>
          <p:nvPr/>
        </p:nvSpPr>
        <p:spPr bwMode="auto">
          <a:xfrm>
            <a:off x="0"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601" tIns="45800" rIns="91601" bIns="45800" anchor="ctr"/>
          <a:lstStyle>
            <a:lvl1pPr eaLnBrk="0" hangingPunct="0">
              <a:spcBef>
                <a:spcPct val="30000"/>
              </a:spcBef>
              <a:defRPr sz="1200">
                <a:solidFill>
                  <a:schemeClr val="tx1"/>
                </a:solidFill>
                <a:latin typeface="Calibri" pitchFamily="-107" charset="0"/>
                <a:ea typeface="MS PGothic" pitchFamily="34" charset="-128"/>
              </a:defRPr>
            </a:lvl1pPr>
            <a:lvl2pPr marL="742950" indent="-285750" eaLnBrk="0" hangingPunct="0">
              <a:spcBef>
                <a:spcPct val="30000"/>
              </a:spcBef>
              <a:defRPr sz="1200">
                <a:solidFill>
                  <a:schemeClr val="tx1"/>
                </a:solidFill>
                <a:latin typeface="Calibri" pitchFamily="-107" charset="0"/>
                <a:ea typeface="MS PGothic" pitchFamily="34" charset="-128"/>
              </a:defRPr>
            </a:lvl2pPr>
            <a:lvl3pPr marL="1143000" indent="-228600" eaLnBrk="0" hangingPunct="0">
              <a:spcBef>
                <a:spcPct val="30000"/>
              </a:spcBef>
              <a:defRPr sz="1200">
                <a:solidFill>
                  <a:schemeClr val="tx1"/>
                </a:solidFill>
                <a:latin typeface="Calibri" pitchFamily="-107" charset="0"/>
                <a:ea typeface="MS PGothic" pitchFamily="34" charset="-128"/>
              </a:defRPr>
            </a:lvl3pPr>
            <a:lvl4pPr marL="1600200" indent="-228600" eaLnBrk="0" hangingPunct="0">
              <a:spcBef>
                <a:spcPct val="30000"/>
              </a:spcBef>
              <a:defRPr sz="1200">
                <a:solidFill>
                  <a:schemeClr val="tx1"/>
                </a:solidFill>
                <a:latin typeface="Calibri" pitchFamily="-107" charset="0"/>
                <a:ea typeface="MS PGothic" pitchFamily="34" charset="-128"/>
              </a:defRPr>
            </a:lvl4pPr>
            <a:lvl5pPr marL="2057400" indent="-228600" eaLnBrk="0" hangingPunct="0">
              <a:spcBef>
                <a:spcPct val="30000"/>
              </a:spcBef>
              <a:defRPr sz="1200">
                <a:solidFill>
                  <a:schemeClr val="tx1"/>
                </a:solidFill>
                <a:latin typeface="Calibri" pitchFamily="-107"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107"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107"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107"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107" charset="0"/>
                <a:ea typeface="MS PGothic" pitchFamily="34" charset="-128"/>
              </a:defRPr>
            </a:lvl9pPr>
          </a:lstStyle>
          <a:p>
            <a:pPr eaLnBrk="1" hangingPunct="1">
              <a:spcBef>
                <a:spcPct val="0"/>
              </a:spcBef>
            </a:pPr>
            <a:endParaRPr lang="en-US" altLang="en-US" sz="1800">
              <a:latin typeface="Arial" charset="0"/>
            </a:endParaRPr>
          </a:p>
        </p:txBody>
      </p:sp>
      <p:sp>
        <p:nvSpPr>
          <p:cNvPr id="148487" name="Rectangle 9"/>
          <p:cNvSpPr>
            <a:spLocks noChangeArrowheads="1"/>
          </p:cNvSpPr>
          <p:nvPr/>
        </p:nvSpPr>
        <p:spPr bwMode="auto">
          <a:xfrm>
            <a:off x="0" y="0"/>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601" tIns="45800" rIns="91601" bIns="45800" anchor="ctr"/>
          <a:lstStyle>
            <a:lvl1pPr eaLnBrk="0" hangingPunct="0">
              <a:spcBef>
                <a:spcPct val="30000"/>
              </a:spcBef>
              <a:defRPr sz="1200">
                <a:solidFill>
                  <a:schemeClr val="tx1"/>
                </a:solidFill>
                <a:latin typeface="Calibri" pitchFamily="-107" charset="0"/>
                <a:ea typeface="MS PGothic" pitchFamily="34" charset="-128"/>
              </a:defRPr>
            </a:lvl1pPr>
            <a:lvl2pPr marL="742950" indent="-285750" eaLnBrk="0" hangingPunct="0">
              <a:spcBef>
                <a:spcPct val="30000"/>
              </a:spcBef>
              <a:defRPr sz="1200">
                <a:solidFill>
                  <a:schemeClr val="tx1"/>
                </a:solidFill>
                <a:latin typeface="Calibri" pitchFamily="-107" charset="0"/>
                <a:ea typeface="MS PGothic" pitchFamily="34" charset="-128"/>
              </a:defRPr>
            </a:lvl2pPr>
            <a:lvl3pPr marL="1143000" indent="-228600" eaLnBrk="0" hangingPunct="0">
              <a:spcBef>
                <a:spcPct val="30000"/>
              </a:spcBef>
              <a:defRPr sz="1200">
                <a:solidFill>
                  <a:schemeClr val="tx1"/>
                </a:solidFill>
                <a:latin typeface="Calibri" pitchFamily="-107" charset="0"/>
                <a:ea typeface="MS PGothic" pitchFamily="34" charset="-128"/>
              </a:defRPr>
            </a:lvl3pPr>
            <a:lvl4pPr marL="1600200" indent="-228600" eaLnBrk="0" hangingPunct="0">
              <a:spcBef>
                <a:spcPct val="30000"/>
              </a:spcBef>
              <a:defRPr sz="1200">
                <a:solidFill>
                  <a:schemeClr val="tx1"/>
                </a:solidFill>
                <a:latin typeface="Calibri" pitchFamily="-107" charset="0"/>
                <a:ea typeface="MS PGothic" pitchFamily="34" charset="-128"/>
              </a:defRPr>
            </a:lvl4pPr>
            <a:lvl5pPr marL="2057400" indent="-228600" eaLnBrk="0" hangingPunct="0">
              <a:spcBef>
                <a:spcPct val="30000"/>
              </a:spcBef>
              <a:defRPr sz="1200">
                <a:solidFill>
                  <a:schemeClr val="tx1"/>
                </a:solidFill>
                <a:latin typeface="Calibri" pitchFamily="-107"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107"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107"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107"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107" charset="0"/>
                <a:ea typeface="MS PGothic" pitchFamily="34" charset="-128"/>
              </a:defRPr>
            </a:lvl9pPr>
          </a:lstStyle>
          <a:p>
            <a:pPr eaLnBrk="1" hangingPunct="1">
              <a:spcBef>
                <a:spcPct val="0"/>
              </a:spcBef>
            </a:pPr>
            <a:endParaRPr lang="en-US" altLang="en-US" sz="1800">
              <a:latin typeface="Arial" charset="0"/>
            </a:endParaRPr>
          </a:p>
        </p:txBody>
      </p:sp>
      <p:sp>
        <p:nvSpPr>
          <p:cNvPr id="148488"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148489" name="Rectangle 11"/>
          <p:cNvSpPr>
            <a:spLocks noGrp="1" noChangeArrowheads="1"/>
          </p:cNvSpPr>
          <p:nvPr>
            <p:ph type="body" idx="1"/>
          </p:nvPr>
        </p:nvSpPr>
        <p:spPr bwMode="auto">
          <a:xfrm>
            <a:off x="942975" y="4448175"/>
            <a:ext cx="5191125" cy="4213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41" tIns="45655" rIns="92941" bIns="45655"/>
          <a:lstStyle/>
          <a:p>
            <a:r>
              <a:rPr lang="en-US" altLang="en-US" dirty="0"/>
              <a:t>On the </a:t>
            </a:r>
            <a:r>
              <a:rPr lang="en-US" altLang="en-US" i="1" dirty="0"/>
              <a:t>accrual basis,</a:t>
            </a:r>
            <a:r>
              <a:rPr lang="en-US" altLang="en-US" dirty="0"/>
              <a:t> we would record $100 of insurance expense in the month of December, 2017,  $100 for each month in 2018, and $100 for the months January through November in 2019. We match the expense with the periods benefited by the insurance coverage. We believe this is a better cost matching of revenues and expenses. </a:t>
            </a:r>
          </a:p>
          <a:p>
            <a:endParaRPr lang="en-US" altLang="en-US" dirty="0"/>
          </a:p>
        </p:txBody>
      </p:sp>
    </p:spTree>
    <p:extLst>
      <p:ext uri="{BB962C8B-B14F-4D97-AF65-F5344CB8AC3E}">
        <p14:creationId xmlns:p14="http://schemas.microsoft.com/office/powerpoint/2010/main" val="1660519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5457B37-EE59-480C-BF68-AB55E38AE8BB}"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 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AA910A2-A4FB-4873-95C8-42B0E4ACCC4E}" type="slidenum">
              <a:rPr lang="en-US"/>
              <a:pPr>
                <a:defRPr/>
              </a:pPr>
              <a:t>‹#›</a:t>
            </a:fld>
            <a:endParaRPr lang="en-US" dirty="0"/>
          </a:p>
        </p:txBody>
      </p:sp>
    </p:spTree>
    <p:extLst>
      <p:ext uri="{BB962C8B-B14F-4D97-AF65-F5344CB8AC3E}">
        <p14:creationId xmlns:p14="http://schemas.microsoft.com/office/powerpoint/2010/main" val="282720266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6C95996-8C84-48ED-AFD6-2ECFEE8FD42A}"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 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BA32073E-5073-4B48-A5F9-0F5D932E8522}" type="slidenum">
              <a:rPr lang="en-US"/>
              <a:pPr>
                <a:defRPr/>
              </a:pPr>
              <a:t>‹#›</a:t>
            </a:fld>
            <a:endParaRPr lang="en-US" dirty="0"/>
          </a:p>
        </p:txBody>
      </p:sp>
    </p:spTree>
    <p:extLst>
      <p:ext uri="{BB962C8B-B14F-4D97-AF65-F5344CB8AC3E}">
        <p14:creationId xmlns:p14="http://schemas.microsoft.com/office/powerpoint/2010/main" val="227062393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F2427A6-F464-4CB6-9BC2-A3054E062109}"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 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7B79D3B-B4DC-4DD5-8807-D7868AC3241E}" type="slidenum">
              <a:rPr lang="en-US"/>
              <a:pPr>
                <a:defRPr/>
              </a:pPr>
              <a:t>‹#›</a:t>
            </a:fld>
            <a:endParaRPr lang="en-US" dirty="0"/>
          </a:p>
        </p:txBody>
      </p:sp>
    </p:spTree>
    <p:extLst>
      <p:ext uri="{BB962C8B-B14F-4D97-AF65-F5344CB8AC3E}">
        <p14:creationId xmlns:p14="http://schemas.microsoft.com/office/powerpoint/2010/main" val="137527449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AC1CE5F-0578-4FCA-B91A-01BDE16B542F}"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 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67CCDEF0-C9C8-4714-8795-233BB03355FC}" type="slidenum">
              <a:rPr lang="en-US"/>
              <a:pPr>
                <a:defRPr/>
              </a:pPr>
              <a:t>‹#›</a:t>
            </a:fld>
            <a:endParaRPr lang="en-US" dirty="0"/>
          </a:p>
        </p:txBody>
      </p:sp>
    </p:spTree>
    <p:extLst>
      <p:ext uri="{BB962C8B-B14F-4D97-AF65-F5344CB8AC3E}">
        <p14:creationId xmlns:p14="http://schemas.microsoft.com/office/powerpoint/2010/main" val="375597374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46CB383A-7478-47E7-B663-0D6DE166DCEE}"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 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61CC20A-28C4-4E9F-B906-88418ACE5B56}" type="slidenum">
              <a:rPr lang="en-US"/>
              <a:pPr>
                <a:defRPr/>
              </a:pPr>
              <a:t>‹#›</a:t>
            </a:fld>
            <a:endParaRPr lang="en-US" dirty="0"/>
          </a:p>
        </p:txBody>
      </p:sp>
    </p:spTree>
    <p:extLst>
      <p:ext uri="{BB962C8B-B14F-4D97-AF65-F5344CB8AC3E}">
        <p14:creationId xmlns:p14="http://schemas.microsoft.com/office/powerpoint/2010/main" val="54753822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5AB9D269-AD4E-47E1-AD8F-63FE99DB4C45}"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 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D191BB52-C118-405D-907C-1553BBEFD876}" type="slidenum">
              <a:rPr lang="en-US"/>
              <a:pPr>
                <a:defRPr/>
              </a:pPr>
              <a:t>‹#›</a:t>
            </a:fld>
            <a:endParaRPr lang="en-US" dirty="0"/>
          </a:p>
        </p:txBody>
      </p:sp>
    </p:spTree>
    <p:extLst>
      <p:ext uri="{BB962C8B-B14F-4D97-AF65-F5344CB8AC3E}">
        <p14:creationId xmlns:p14="http://schemas.microsoft.com/office/powerpoint/2010/main" val="10224461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621ABC9-A6FD-4693-8AA7-9622B25C5E5E}" type="datetime1">
              <a:rPr lang="en-US"/>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 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865A9A51-94F5-45EA-87AB-8E2226A9E37E}" type="slidenum">
              <a:rPr lang="en-US"/>
              <a:pPr>
                <a:defRPr/>
              </a:pPr>
              <a:t>‹#›</a:t>
            </a:fld>
            <a:endParaRPr lang="en-US" dirty="0"/>
          </a:p>
        </p:txBody>
      </p:sp>
    </p:spTree>
    <p:extLst>
      <p:ext uri="{BB962C8B-B14F-4D97-AF65-F5344CB8AC3E}">
        <p14:creationId xmlns:p14="http://schemas.microsoft.com/office/powerpoint/2010/main" val="7701523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7774C9F-477D-4F40-ADC1-9C1A23A6965E}" type="datetime1">
              <a:rPr lang="en-US"/>
              <a:pPr>
                <a:defRPr/>
              </a:pPr>
              <a:t>1/1/2018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 Hill Education</a:t>
            </a: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034D049-01D8-4DC7-96EB-B79C9663E985}" type="slidenum">
              <a:rPr lang="en-US"/>
              <a:pPr>
                <a:defRPr/>
              </a:pPr>
              <a:t>‹#›</a:t>
            </a:fld>
            <a:endParaRPr lang="en-US" dirty="0"/>
          </a:p>
        </p:txBody>
      </p:sp>
    </p:spTree>
    <p:extLst>
      <p:ext uri="{BB962C8B-B14F-4D97-AF65-F5344CB8AC3E}">
        <p14:creationId xmlns:p14="http://schemas.microsoft.com/office/powerpoint/2010/main" val="3189300818"/>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91D2BE7A-52D5-4317-BD52-46AC338E2210}" type="datetime1">
              <a:rPr lang="en-US"/>
              <a:pPr>
                <a:defRPr/>
              </a:pPr>
              <a:t>1/1/2018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 Hill Education</a:t>
            </a: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881C82DB-3D8B-4A35-A633-46AB7CBD1870}" type="slidenum">
              <a:rPr lang="en-US"/>
              <a:pPr>
                <a:defRPr/>
              </a:pPr>
              <a:t>‹#›</a:t>
            </a:fld>
            <a:endParaRPr lang="en-US" dirty="0"/>
          </a:p>
        </p:txBody>
      </p:sp>
    </p:spTree>
    <p:extLst>
      <p:ext uri="{BB962C8B-B14F-4D97-AF65-F5344CB8AC3E}">
        <p14:creationId xmlns:p14="http://schemas.microsoft.com/office/powerpoint/2010/main" val="191033600"/>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6832846-CFE4-495C-91E5-E853C089EB1F}" type="datetime1">
              <a:rPr lang="en-US"/>
              <a:pPr>
                <a:defRPr/>
              </a:pPr>
              <a:t>1/1/2018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 Hill Education</a:t>
            </a: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9FE7280-BED4-41FE-83B5-28B2522EFAC5}" type="slidenum">
              <a:rPr lang="en-US"/>
              <a:pPr>
                <a:defRPr/>
              </a:pPr>
              <a:t>‹#›</a:t>
            </a:fld>
            <a:endParaRPr lang="en-US" dirty="0"/>
          </a:p>
        </p:txBody>
      </p:sp>
    </p:spTree>
    <p:extLst>
      <p:ext uri="{BB962C8B-B14F-4D97-AF65-F5344CB8AC3E}">
        <p14:creationId xmlns:p14="http://schemas.microsoft.com/office/powerpoint/2010/main" val="3573196643"/>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5B5F390-AF1A-41A2-9680-9AED3D47FE81}" type="datetime1">
              <a:rPr lang="en-US"/>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 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B5444579-EF12-4A5D-8DDE-74C24E1293F1}" type="slidenum">
              <a:rPr lang="en-US"/>
              <a:pPr>
                <a:defRPr/>
              </a:pPr>
              <a:t>‹#›</a:t>
            </a:fld>
            <a:endParaRPr lang="en-US" dirty="0"/>
          </a:p>
        </p:txBody>
      </p:sp>
    </p:spTree>
    <p:extLst>
      <p:ext uri="{BB962C8B-B14F-4D97-AF65-F5344CB8AC3E}">
        <p14:creationId xmlns:p14="http://schemas.microsoft.com/office/powerpoint/2010/main" val="195064968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A6151B8-ACB3-46A9-ABD1-2D0195204CA5}"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 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541D411A-18D5-44C0-9178-985DBB2A8F5F}" type="slidenum">
              <a:rPr lang="en-US"/>
              <a:pPr>
                <a:defRPr/>
              </a:pPr>
              <a:t>‹#›</a:t>
            </a:fld>
            <a:endParaRPr lang="en-US" dirty="0"/>
          </a:p>
        </p:txBody>
      </p:sp>
    </p:spTree>
    <p:extLst>
      <p:ext uri="{BB962C8B-B14F-4D97-AF65-F5344CB8AC3E}">
        <p14:creationId xmlns:p14="http://schemas.microsoft.com/office/powerpoint/2010/main" val="3820155136"/>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0BC969D-9AC2-4D26-8427-87FF43A1D687}" type="datetime1">
              <a:rPr lang="en-US"/>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 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03083609-1B46-4084-9E6B-C4830CBA278A}" type="slidenum">
              <a:rPr lang="en-US"/>
              <a:pPr>
                <a:defRPr/>
              </a:pPr>
              <a:t>‹#›</a:t>
            </a:fld>
            <a:endParaRPr lang="en-US" dirty="0"/>
          </a:p>
        </p:txBody>
      </p:sp>
    </p:spTree>
    <p:extLst>
      <p:ext uri="{BB962C8B-B14F-4D97-AF65-F5344CB8AC3E}">
        <p14:creationId xmlns:p14="http://schemas.microsoft.com/office/powerpoint/2010/main" val="3019812840"/>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488F0C09-6815-4828-8B39-DA44450B84DE}"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 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62965714-7F69-4666-938D-57B99FAE805E}" type="slidenum">
              <a:rPr lang="en-US"/>
              <a:pPr>
                <a:defRPr/>
              </a:pPr>
              <a:t>‹#›</a:t>
            </a:fld>
            <a:endParaRPr lang="en-US" dirty="0"/>
          </a:p>
        </p:txBody>
      </p:sp>
    </p:spTree>
    <p:extLst>
      <p:ext uri="{BB962C8B-B14F-4D97-AF65-F5344CB8AC3E}">
        <p14:creationId xmlns:p14="http://schemas.microsoft.com/office/powerpoint/2010/main" val="108921403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313717C-245C-4FB7-8BC5-0995583472CB}"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 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B7F4BD7-4CB4-4898-968B-AA760DD3A5E4}" type="slidenum">
              <a:rPr lang="en-US"/>
              <a:pPr>
                <a:defRPr/>
              </a:pPr>
              <a:t>‹#›</a:t>
            </a:fld>
            <a:endParaRPr lang="en-US" dirty="0"/>
          </a:p>
        </p:txBody>
      </p:sp>
    </p:spTree>
    <p:extLst>
      <p:ext uri="{BB962C8B-B14F-4D97-AF65-F5344CB8AC3E}">
        <p14:creationId xmlns:p14="http://schemas.microsoft.com/office/powerpoint/2010/main" val="2603158577"/>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BEA5300-3D60-4048-8DB6-882B0C5E3FFD}"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 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6F11ABA-BB40-4D05-8860-082EA9E77FC3}" type="slidenum">
              <a:rPr lang="en-US"/>
              <a:pPr>
                <a:defRPr/>
              </a:pPr>
              <a:t>‹#›</a:t>
            </a:fld>
            <a:endParaRPr lang="en-US" dirty="0"/>
          </a:p>
        </p:txBody>
      </p:sp>
    </p:spTree>
    <p:extLst>
      <p:ext uri="{BB962C8B-B14F-4D97-AF65-F5344CB8AC3E}">
        <p14:creationId xmlns:p14="http://schemas.microsoft.com/office/powerpoint/2010/main" val="3345366448"/>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984A418-D804-4B49-9A2C-7F09694B7806}"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 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B5C9BCE-07EE-47FE-9876-68D074A0A2BB}" type="slidenum">
              <a:rPr lang="en-US"/>
              <a:pPr>
                <a:defRPr/>
              </a:pPr>
              <a:t>‹#›</a:t>
            </a:fld>
            <a:endParaRPr lang="en-US" dirty="0"/>
          </a:p>
        </p:txBody>
      </p:sp>
    </p:spTree>
    <p:extLst>
      <p:ext uri="{BB962C8B-B14F-4D97-AF65-F5344CB8AC3E}">
        <p14:creationId xmlns:p14="http://schemas.microsoft.com/office/powerpoint/2010/main" val="1585533477"/>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C959814-7A48-41D0-A430-90FC23910533}"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 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8E8854CA-9601-4497-B65F-CE62A7BEB7D6}" type="slidenum">
              <a:rPr lang="en-US"/>
              <a:pPr>
                <a:defRPr/>
              </a:pPr>
              <a:t>‹#›</a:t>
            </a:fld>
            <a:endParaRPr lang="en-US" dirty="0"/>
          </a:p>
        </p:txBody>
      </p:sp>
    </p:spTree>
    <p:extLst>
      <p:ext uri="{BB962C8B-B14F-4D97-AF65-F5344CB8AC3E}">
        <p14:creationId xmlns:p14="http://schemas.microsoft.com/office/powerpoint/2010/main" val="61505090"/>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8DDAAAE7-209B-4C31-B7DD-3A03BB9A9399}" type="datetime1">
              <a:rPr lang="en-US"/>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 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2A40D5F-A591-4C49-A388-EA6AB95C5BFB}" type="slidenum">
              <a:rPr lang="en-US"/>
              <a:pPr>
                <a:defRPr/>
              </a:pPr>
              <a:t>‹#›</a:t>
            </a:fld>
            <a:endParaRPr lang="en-US" dirty="0"/>
          </a:p>
        </p:txBody>
      </p:sp>
    </p:spTree>
    <p:extLst>
      <p:ext uri="{BB962C8B-B14F-4D97-AF65-F5344CB8AC3E}">
        <p14:creationId xmlns:p14="http://schemas.microsoft.com/office/powerpoint/2010/main" val="3699640274"/>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1709B2B-DA04-4195-AC7F-85F04BD10645}" type="datetime1">
              <a:rPr lang="en-US"/>
              <a:pPr>
                <a:defRPr/>
              </a:pPr>
              <a:t>1/1/2018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 Hill Education</a:t>
            </a: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016050AF-2C90-4164-A2A9-5768DEB6303E}" type="slidenum">
              <a:rPr lang="en-US"/>
              <a:pPr>
                <a:defRPr/>
              </a:pPr>
              <a:t>‹#›</a:t>
            </a:fld>
            <a:endParaRPr lang="en-US" dirty="0"/>
          </a:p>
        </p:txBody>
      </p:sp>
    </p:spTree>
    <p:extLst>
      <p:ext uri="{BB962C8B-B14F-4D97-AF65-F5344CB8AC3E}">
        <p14:creationId xmlns:p14="http://schemas.microsoft.com/office/powerpoint/2010/main" val="409740376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BAB71EF-1F33-4601-890E-9200BBC1EC98}" type="datetime1">
              <a:rPr lang="en-US"/>
              <a:pPr>
                <a:defRPr/>
              </a:pPr>
              <a:t>1/1/2018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 Hill Education</a:t>
            </a: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8B2906F-1332-4F21-BE6A-0E47148122E6}" type="slidenum">
              <a:rPr lang="en-US"/>
              <a:pPr>
                <a:defRPr/>
              </a:pPr>
              <a:t>‹#›</a:t>
            </a:fld>
            <a:endParaRPr lang="en-US" dirty="0"/>
          </a:p>
        </p:txBody>
      </p:sp>
    </p:spTree>
    <p:extLst>
      <p:ext uri="{BB962C8B-B14F-4D97-AF65-F5344CB8AC3E}">
        <p14:creationId xmlns:p14="http://schemas.microsoft.com/office/powerpoint/2010/main" val="3316984689"/>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9788E79D-F2EF-4251-9F31-E0C57240DB79}" type="datetime1">
              <a:rPr lang="en-US"/>
              <a:pPr>
                <a:defRPr/>
              </a:pPr>
              <a:t>1/1/2018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 Hill Education</a:t>
            </a: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A15B021-2371-4497-9363-896FB2A4A9DB}" type="slidenum">
              <a:rPr lang="en-US"/>
              <a:pPr>
                <a:defRPr/>
              </a:pPr>
              <a:t>‹#›</a:t>
            </a:fld>
            <a:endParaRPr lang="en-US" dirty="0"/>
          </a:p>
        </p:txBody>
      </p:sp>
    </p:spTree>
    <p:extLst>
      <p:ext uri="{BB962C8B-B14F-4D97-AF65-F5344CB8AC3E}">
        <p14:creationId xmlns:p14="http://schemas.microsoft.com/office/powerpoint/2010/main" val="250746756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F0BF7DA-DFD5-463E-BC93-58A52F357EDB}"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 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E173302-358A-4BE6-9C36-6466A6593DCE}" type="slidenum">
              <a:rPr lang="en-US"/>
              <a:pPr>
                <a:defRPr/>
              </a:pPr>
              <a:t>‹#›</a:t>
            </a:fld>
            <a:endParaRPr lang="en-US" dirty="0"/>
          </a:p>
        </p:txBody>
      </p:sp>
    </p:spTree>
    <p:extLst>
      <p:ext uri="{BB962C8B-B14F-4D97-AF65-F5344CB8AC3E}">
        <p14:creationId xmlns:p14="http://schemas.microsoft.com/office/powerpoint/2010/main" val="993098897"/>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8675957D-7421-459F-B72A-A9FD0E540479}" type="datetime1">
              <a:rPr lang="en-US"/>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 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68F7498-5613-4042-A97F-F9AD3F285A33}" type="slidenum">
              <a:rPr lang="en-US"/>
              <a:pPr>
                <a:defRPr/>
              </a:pPr>
              <a:t>‹#›</a:t>
            </a:fld>
            <a:endParaRPr lang="en-US" dirty="0"/>
          </a:p>
        </p:txBody>
      </p:sp>
    </p:spTree>
    <p:extLst>
      <p:ext uri="{BB962C8B-B14F-4D97-AF65-F5344CB8AC3E}">
        <p14:creationId xmlns:p14="http://schemas.microsoft.com/office/powerpoint/2010/main" val="3423306141"/>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FB56DFE2-87B1-4496-866A-6D459B6139BC}" type="datetime1">
              <a:rPr lang="en-US"/>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 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229E86EB-B0AC-499A-AAE8-E0E29FB2A792}" type="slidenum">
              <a:rPr lang="en-US"/>
              <a:pPr>
                <a:defRPr/>
              </a:pPr>
              <a:t>‹#›</a:t>
            </a:fld>
            <a:endParaRPr lang="en-US" dirty="0"/>
          </a:p>
        </p:txBody>
      </p:sp>
    </p:spTree>
    <p:extLst>
      <p:ext uri="{BB962C8B-B14F-4D97-AF65-F5344CB8AC3E}">
        <p14:creationId xmlns:p14="http://schemas.microsoft.com/office/powerpoint/2010/main" val="2438786581"/>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86CF0EE4-88CD-47F2-ACD6-093EE55F28FE}"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 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94D4EC82-7AB7-41F0-A097-19AA093A6A3F}" type="slidenum">
              <a:rPr lang="en-US"/>
              <a:pPr>
                <a:defRPr/>
              </a:pPr>
              <a:t>‹#›</a:t>
            </a:fld>
            <a:endParaRPr lang="en-US" dirty="0"/>
          </a:p>
        </p:txBody>
      </p:sp>
    </p:spTree>
    <p:extLst>
      <p:ext uri="{BB962C8B-B14F-4D97-AF65-F5344CB8AC3E}">
        <p14:creationId xmlns:p14="http://schemas.microsoft.com/office/powerpoint/2010/main" val="748792055"/>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BD4EA14-4872-4DF7-B2EC-5ACB30A594B0}"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 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C792040E-3D14-4F7A-B28B-5CC32F0D2E1F}" type="slidenum">
              <a:rPr lang="en-US"/>
              <a:pPr>
                <a:defRPr/>
              </a:pPr>
              <a:t>‹#›</a:t>
            </a:fld>
            <a:endParaRPr lang="en-US" dirty="0"/>
          </a:p>
        </p:txBody>
      </p:sp>
    </p:spTree>
    <p:extLst>
      <p:ext uri="{BB962C8B-B14F-4D97-AF65-F5344CB8AC3E}">
        <p14:creationId xmlns:p14="http://schemas.microsoft.com/office/powerpoint/2010/main" val="3826461749"/>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96F57BFF-2D07-4680-84F7-2DAC9646290A}"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 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D0E1CA8A-57BD-4E08-B56D-A1682E3BC488}" type="slidenum">
              <a:rPr lang="en-US"/>
              <a:pPr>
                <a:defRPr/>
              </a:pPr>
              <a:t>‹#›</a:t>
            </a:fld>
            <a:endParaRPr lang="en-US" dirty="0"/>
          </a:p>
        </p:txBody>
      </p:sp>
    </p:spTree>
    <p:extLst>
      <p:ext uri="{BB962C8B-B14F-4D97-AF65-F5344CB8AC3E}">
        <p14:creationId xmlns:p14="http://schemas.microsoft.com/office/powerpoint/2010/main" val="3352564694"/>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7A8C632-4BCE-42F0-9DDB-795D5957FE9A}"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 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553462B8-27DC-4189-B7E6-3B63DB4D6B11}" type="slidenum">
              <a:rPr lang="en-US"/>
              <a:pPr>
                <a:defRPr/>
              </a:pPr>
              <a:t>‹#›</a:t>
            </a:fld>
            <a:endParaRPr lang="en-US" dirty="0"/>
          </a:p>
        </p:txBody>
      </p:sp>
    </p:spTree>
    <p:extLst>
      <p:ext uri="{BB962C8B-B14F-4D97-AF65-F5344CB8AC3E}">
        <p14:creationId xmlns:p14="http://schemas.microsoft.com/office/powerpoint/2010/main" val="2831017387"/>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ADC1899-E697-465B-86A6-DB867A9B2F21}"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 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F647A13-37CA-4C10-B0A8-96E5EA857FA3}" type="slidenum">
              <a:rPr lang="en-US"/>
              <a:pPr>
                <a:defRPr/>
              </a:pPr>
              <a:t>‹#›</a:t>
            </a:fld>
            <a:endParaRPr lang="en-US" dirty="0"/>
          </a:p>
        </p:txBody>
      </p:sp>
    </p:spTree>
    <p:extLst>
      <p:ext uri="{BB962C8B-B14F-4D97-AF65-F5344CB8AC3E}">
        <p14:creationId xmlns:p14="http://schemas.microsoft.com/office/powerpoint/2010/main" val="129434984"/>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00ED401-553E-47C4-A8A7-DB328801CA78}" type="datetime1">
              <a:rPr lang="en-US"/>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 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5A9203A-7624-4866-A797-D32880BBD8A3}" type="slidenum">
              <a:rPr lang="en-US"/>
              <a:pPr>
                <a:defRPr/>
              </a:pPr>
              <a:t>‹#›</a:t>
            </a:fld>
            <a:endParaRPr lang="en-US" dirty="0"/>
          </a:p>
        </p:txBody>
      </p:sp>
    </p:spTree>
    <p:extLst>
      <p:ext uri="{BB962C8B-B14F-4D97-AF65-F5344CB8AC3E}">
        <p14:creationId xmlns:p14="http://schemas.microsoft.com/office/powerpoint/2010/main" val="159936641"/>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45CF122E-4787-4AE2-8BEC-0AD29B9F2EB2}" type="datetime1">
              <a:rPr lang="en-US"/>
              <a:pPr>
                <a:defRPr/>
              </a:pPr>
              <a:t>1/1/2018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 Hill Education</a:t>
            </a: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17C1969A-98F8-435D-A8AE-46AAB96EE4C8}" type="slidenum">
              <a:rPr lang="en-US"/>
              <a:pPr>
                <a:defRPr/>
              </a:pPr>
              <a:t>‹#›</a:t>
            </a:fld>
            <a:endParaRPr lang="en-US" dirty="0"/>
          </a:p>
        </p:txBody>
      </p:sp>
    </p:spTree>
    <p:extLst>
      <p:ext uri="{BB962C8B-B14F-4D97-AF65-F5344CB8AC3E}">
        <p14:creationId xmlns:p14="http://schemas.microsoft.com/office/powerpoint/2010/main" val="1080651703"/>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30BEFD2-4E4B-4EA7-BD46-E68C6FF0F47A}" type="datetime1">
              <a:rPr lang="en-US"/>
              <a:pPr>
                <a:defRPr/>
              </a:pPr>
              <a:t>1/1/2018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 Hill Education</a:t>
            </a: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1DBA693C-94B0-49ED-84FE-B3C8EAA0ED18}" type="slidenum">
              <a:rPr lang="en-US"/>
              <a:pPr>
                <a:defRPr/>
              </a:pPr>
              <a:t>‹#›</a:t>
            </a:fld>
            <a:endParaRPr lang="en-US" dirty="0"/>
          </a:p>
        </p:txBody>
      </p:sp>
    </p:spTree>
    <p:extLst>
      <p:ext uri="{BB962C8B-B14F-4D97-AF65-F5344CB8AC3E}">
        <p14:creationId xmlns:p14="http://schemas.microsoft.com/office/powerpoint/2010/main" val="214510508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F039D0F-FE7F-4403-BCAF-52D504C8D4B0}" type="datetime1">
              <a:rPr lang="en-US"/>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 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05A8EAE-7737-4116-B47B-6DB333E39629}" type="slidenum">
              <a:rPr lang="en-US"/>
              <a:pPr>
                <a:defRPr/>
              </a:pPr>
              <a:t>‹#›</a:t>
            </a:fld>
            <a:endParaRPr lang="en-US" dirty="0"/>
          </a:p>
        </p:txBody>
      </p:sp>
    </p:spTree>
    <p:extLst>
      <p:ext uri="{BB962C8B-B14F-4D97-AF65-F5344CB8AC3E}">
        <p14:creationId xmlns:p14="http://schemas.microsoft.com/office/powerpoint/2010/main" val="3689026236"/>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8B085398-D48A-4025-8DCB-C0D69AE369DA}" type="datetime1">
              <a:rPr lang="en-US"/>
              <a:pPr>
                <a:defRPr/>
              </a:pPr>
              <a:t>1/1/2018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 Hill Education</a:t>
            </a: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935F6201-A12E-4890-B3F3-14FB1047DB89}" type="slidenum">
              <a:rPr lang="en-US"/>
              <a:pPr>
                <a:defRPr/>
              </a:pPr>
              <a:t>‹#›</a:t>
            </a:fld>
            <a:endParaRPr lang="en-US" dirty="0"/>
          </a:p>
        </p:txBody>
      </p:sp>
    </p:spTree>
    <p:extLst>
      <p:ext uri="{BB962C8B-B14F-4D97-AF65-F5344CB8AC3E}">
        <p14:creationId xmlns:p14="http://schemas.microsoft.com/office/powerpoint/2010/main" val="150872327"/>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FC639BF-3DAB-4BF8-8C10-288187034925}" type="datetime1">
              <a:rPr lang="en-US"/>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 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688F8432-15DE-41D6-A39E-B0324DD4EA1A}" type="slidenum">
              <a:rPr lang="en-US"/>
              <a:pPr>
                <a:defRPr/>
              </a:pPr>
              <a:t>‹#›</a:t>
            </a:fld>
            <a:endParaRPr lang="en-US" dirty="0"/>
          </a:p>
        </p:txBody>
      </p:sp>
    </p:spTree>
    <p:extLst>
      <p:ext uri="{BB962C8B-B14F-4D97-AF65-F5344CB8AC3E}">
        <p14:creationId xmlns:p14="http://schemas.microsoft.com/office/powerpoint/2010/main" val="1129530034"/>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5E79DB87-9D83-411B-BDE7-17CB94FDCCBB}" type="datetime1">
              <a:rPr lang="en-US"/>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 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173D410C-6F68-4502-89E3-C03A302DA08B}" type="slidenum">
              <a:rPr lang="en-US"/>
              <a:pPr>
                <a:defRPr/>
              </a:pPr>
              <a:t>‹#›</a:t>
            </a:fld>
            <a:endParaRPr lang="en-US" dirty="0"/>
          </a:p>
        </p:txBody>
      </p:sp>
    </p:spTree>
    <p:extLst>
      <p:ext uri="{BB962C8B-B14F-4D97-AF65-F5344CB8AC3E}">
        <p14:creationId xmlns:p14="http://schemas.microsoft.com/office/powerpoint/2010/main" val="2757100775"/>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90887B50-F84E-4655-B9DC-7DDDD3B4E692}"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 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817BF8A-B5D9-4EBE-ADCA-C6D31732697E}" type="slidenum">
              <a:rPr lang="en-US"/>
              <a:pPr>
                <a:defRPr/>
              </a:pPr>
              <a:t>‹#›</a:t>
            </a:fld>
            <a:endParaRPr lang="en-US" dirty="0"/>
          </a:p>
        </p:txBody>
      </p:sp>
    </p:spTree>
    <p:extLst>
      <p:ext uri="{BB962C8B-B14F-4D97-AF65-F5344CB8AC3E}">
        <p14:creationId xmlns:p14="http://schemas.microsoft.com/office/powerpoint/2010/main" val="1419034515"/>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ABE5CD7-9010-4935-A396-B1B4E4ECC2FB}"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 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D1DFDDF-0E2A-4C52-B8AD-F731B0116E1F}" type="slidenum">
              <a:rPr lang="en-US"/>
              <a:pPr>
                <a:defRPr/>
              </a:pPr>
              <a:t>‹#›</a:t>
            </a:fld>
            <a:endParaRPr lang="en-US" dirty="0"/>
          </a:p>
        </p:txBody>
      </p:sp>
    </p:spTree>
    <p:extLst>
      <p:ext uri="{BB962C8B-B14F-4D97-AF65-F5344CB8AC3E}">
        <p14:creationId xmlns:p14="http://schemas.microsoft.com/office/powerpoint/2010/main" val="4128114793"/>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959BA5C-F098-44B2-98AB-CC7C3A11F2B8}"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 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039950CF-3301-496F-8040-45BEAAFC2A19}" type="slidenum">
              <a:rPr lang="en-US"/>
              <a:pPr>
                <a:defRPr/>
              </a:pPr>
              <a:t>‹#›</a:t>
            </a:fld>
            <a:endParaRPr lang="en-US" dirty="0"/>
          </a:p>
        </p:txBody>
      </p:sp>
    </p:spTree>
    <p:extLst>
      <p:ext uri="{BB962C8B-B14F-4D97-AF65-F5344CB8AC3E}">
        <p14:creationId xmlns:p14="http://schemas.microsoft.com/office/powerpoint/2010/main" val="26979173"/>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5EEBC8E4-9F2B-49B5-BE0D-AE4FB60EF91D}"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 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65D0CCB-9D14-4FD5-BAA3-1BADC4CE8E0C}" type="slidenum">
              <a:rPr lang="en-US"/>
              <a:pPr>
                <a:defRPr/>
              </a:pPr>
              <a:t>‹#›</a:t>
            </a:fld>
            <a:endParaRPr lang="en-US" dirty="0"/>
          </a:p>
        </p:txBody>
      </p:sp>
    </p:spTree>
    <p:extLst>
      <p:ext uri="{BB962C8B-B14F-4D97-AF65-F5344CB8AC3E}">
        <p14:creationId xmlns:p14="http://schemas.microsoft.com/office/powerpoint/2010/main" val="604912444"/>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A0055F7-0F4D-40B5-B853-5B20E7911F65}"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 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0F0487D4-49B3-4E45-BA81-3865EC18B729}" type="slidenum">
              <a:rPr lang="en-US"/>
              <a:pPr>
                <a:defRPr/>
              </a:pPr>
              <a:t>‹#›</a:t>
            </a:fld>
            <a:endParaRPr lang="en-US" dirty="0"/>
          </a:p>
        </p:txBody>
      </p:sp>
    </p:spTree>
    <p:extLst>
      <p:ext uri="{BB962C8B-B14F-4D97-AF65-F5344CB8AC3E}">
        <p14:creationId xmlns:p14="http://schemas.microsoft.com/office/powerpoint/2010/main" val="2840798958"/>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C0E88F0-C9E7-41A3-AE7B-9E8758CAC63B}" type="datetime1">
              <a:rPr lang="en-US"/>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 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6009CA9-4D59-4E05-93B9-7F5CB9DB49BF}" type="slidenum">
              <a:rPr lang="en-US"/>
              <a:pPr>
                <a:defRPr/>
              </a:pPr>
              <a:t>‹#›</a:t>
            </a:fld>
            <a:endParaRPr lang="en-US" dirty="0"/>
          </a:p>
        </p:txBody>
      </p:sp>
    </p:spTree>
    <p:extLst>
      <p:ext uri="{BB962C8B-B14F-4D97-AF65-F5344CB8AC3E}">
        <p14:creationId xmlns:p14="http://schemas.microsoft.com/office/powerpoint/2010/main" val="4278526258"/>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1E510A0-F32F-4FDE-91F5-46E3E3E5F10C}" type="datetime1">
              <a:rPr lang="en-US"/>
              <a:pPr>
                <a:defRPr/>
              </a:pPr>
              <a:t>1/1/2018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 Hill Education</a:t>
            </a: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6713E45A-A56E-4F9B-98DA-97E0436F4A8D}" type="slidenum">
              <a:rPr lang="en-US"/>
              <a:pPr>
                <a:defRPr/>
              </a:pPr>
              <a:t>‹#›</a:t>
            </a:fld>
            <a:endParaRPr lang="en-US" dirty="0"/>
          </a:p>
        </p:txBody>
      </p:sp>
    </p:spTree>
    <p:extLst>
      <p:ext uri="{BB962C8B-B14F-4D97-AF65-F5344CB8AC3E}">
        <p14:creationId xmlns:p14="http://schemas.microsoft.com/office/powerpoint/2010/main" val="90196697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FA9EBBB-D637-4F04-B6A1-202C837D90A4}" type="datetime1">
              <a:rPr lang="en-US"/>
              <a:pPr>
                <a:defRPr/>
              </a:pPr>
              <a:t>1/1/2018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 Hill Education</a:t>
            </a: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EEF1682-2E04-4AAB-B9C2-E654B0F0E935}" type="slidenum">
              <a:rPr lang="en-US"/>
              <a:pPr>
                <a:defRPr/>
              </a:pPr>
              <a:t>‹#›</a:t>
            </a:fld>
            <a:endParaRPr lang="en-US" dirty="0"/>
          </a:p>
        </p:txBody>
      </p:sp>
    </p:spTree>
    <p:extLst>
      <p:ext uri="{BB962C8B-B14F-4D97-AF65-F5344CB8AC3E}">
        <p14:creationId xmlns:p14="http://schemas.microsoft.com/office/powerpoint/2010/main" val="344612788"/>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54A4C96E-B7AC-4303-9EB6-A16C578A9E9B}" type="datetime1">
              <a:rPr lang="en-US"/>
              <a:pPr>
                <a:defRPr/>
              </a:pPr>
              <a:t>1/1/2018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 Hill Education</a:t>
            </a: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D2501473-0A11-40E0-9FA4-28F82D31A89A}" type="slidenum">
              <a:rPr lang="en-US"/>
              <a:pPr>
                <a:defRPr/>
              </a:pPr>
              <a:t>‹#›</a:t>
            </a:fld>
            <a:endParaRPr lang="en-US" dirty="0"/>
          </a:p>
        </p:txBody>
      </p:sp>
    </p:spTree>
    <p:extLst>
      <p:ext uri="{BB962C8B-B14F-4D97-AF65-F5344CB8AC3E}">
        <p14:creationId xmlns:p14="http://schemas.microsoft.com/office/powerpoint/2010/main" val="3154406124"/>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804A20F4-9F2A-4D5E-A184-0070BDC92E2A}" type="datetime1">
              <a:rPr lang="en-US"/>
              <a:pPr>
                <a:defRPr/>
              </a:pPr>
              <a:t>1/1/2018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 Hill Education</a:t>
            </a: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95E141C-8D0C-4B11-AD5E-F01FAC471EBE}" type="slidenum">
              <a:rPr lang="en-US"/>
              <a:pPr>
                <a:defRPr/>
              </a:pPr>
              <a:t>‹#›</a:t>
            </a:fld>
            <a:endParaRPr lang="en-US" dirty="0"/>
          </a:p>
        </p:txBody>
      </p:sp>
    </p:spTree>
    <p:extLst>
      <p:ext uri="{BB962C8B-B14F-4D97-AF65-F5344CB8AC3E}">
        <p14:creationId xmlns:p14="http://schemas.microsoft.com/office/powerpoint/2010/main" val="2693198761"/>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C03C4E1-3AEB-48BF-8899-FC0A0346F025}" type="datetime1">
              <a:rPr lang="en-US"/>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 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867AF1FA-93DC-4621-B779-4F798D0B1F24}" type="slidenum">
              <a:rPr lang="en-US"/>
              <a:pPr>
                <a:defRPr/>
              </a:pPr>
              <a:t>‹#›</a:t>
            </a:fld>
            <a:endParaRPr lang="en-US" dirty="0"/>
          </a:p>
        </p:txBody>
      </p:sp>
    </p:spTree>
    <p:extLst>
      <p:ext uri="{BB962C8B-B14F-4D97-AF65-F5344CB8AC3E}">
        <p14:creationId xmlns:p14="http://schemas.microsoft.com/office/powerpoint/2010/main" val="445103028"/>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3C2D58F-5254-4103-957D-F44BD5539D91}" type="datetime1">
              <a:rPr lang="en-US"/>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 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25833C22-67A3-452B-A609-92CDAE5D292D}" type="slidenum">
              <a:rPr lang="en-US"/>
              <a:pPr>
                <a:defRPr/>
              </a:pPr>
              <a:t>‹#›</a:t>
            </a:fld>
            <a:endParaRPr lang="en-US" dirty="0"/>
          </a:p>
        </p:txBody>
      </p:sp>
    </p:spTree>
    <p:extLst>
      <p:ext uri="{BB962C8B-B14F-4D97-AF65-F5344CB8AC3E}">
        <p14:creationId xmlns:p14="http://schemas.microsoft.com/office/powerpoint/2010/main" val="435393928"/>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54F77BB7-8602-491F-85A5-96AF9E56C73E}"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 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8C52C92A-F8FE-463B-8EE9-BA9C1ABC5F0C}" type="slidenum">
              <a:rPr lang="en-US"/>
              <a:pPr>
                <a:defRPr/>
              </a:pPr>
              <a:t>‹#›</a:t>
            </a:fld>
            <a:endParaRPr lang="en-US" dirty="0"/>
          </a:p>
        </p:txBody>
      </p:sp>
    </p:spTree>
    <p:extLst>
      <p:ext uri="{BB962C8B-B14F-4D97-AF65-F5344CB8AC3E}">
        <p14:creationId xmlns:p14="http://schemas.microsoft.com/office/powerpoint/2010/main" val="946150783"/>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443215B0-C586-4E86-AC5C-E7CD13DF70EA}"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 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1C325D8-E7B6-4755-A805-B651535851A3}" type="slidenum">
              <a:rPr lang="en-US"/>
              <a:pPr>
                <a:defRPr/>
              </a:pPr>
              <a:t>‹#›</a:t>
            </a:fld>
            <a:endParaRPr lang="en-US" dirty="0"/>
          </a:p>
        </p:txBody>
      </p:sp>
    </p:spTree>
    <p:extLst>
      <p:ext uri="{BB962C8B-B14F-4D97-AF65-F5344CB8AC3E}">
        <p14:creationId xmlns:p14="http://schemas.microsoft.com/office/powerpoint/2010/main" val="2618235010"/>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57D65A1-526E-425D-9E0B-08FD2005877D}"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 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07AC5E26-DA51-4C7E-8782-01B8E7EBE01F}" type="slidenum">
              <a:rPr lang="en-US"/>
              <a:pPr>
                <a:defRPr/>
              </a:pPr>
              <a:t>‹#›</a:t>
            </a:fld>
            <a:endParaRPr lang="en-US" dirty="0"/>
          </a:p>
        </p:txBody>
      </p:sp>
    </p:spTree>
    <p:extLst>
      <p:ext uri="{BB962C8B-B14F-4D97-AF65-F5344CB8AC3E}">
        <p14:creationId xmlns:p14="http://schemas.microsoft.com/office/powerpoint/2010/main" val="1212454850"/>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D924D87-178A-40AB-ACE2-3FF413753875}"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 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1A2A4BF-C0B1-4D2A-B696-4124694D586D}" type="slidenum">
              <a:rPr lang="en-US"/>
              <a:pPr>
                <a:defRPr/>
              </a:pPr>
              <a:t>‹#›</a:t>
            </a:fld>
            <a:endParaRPr lang="en-US" dirty="0"/>
          </a:p>
        </p:txBody>
      </p:sp>
    </p:spTree>
    <p:extLst>
      <p:ext uri="{BB962C8B-B14F-4D97-AF65-F5344CB8AC3E}">
        <p14:creationId xmlns:p14="http://schemas.microsoft.com/office/powerpoint/2010/main" val="2486743020"/>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C2445F3-15AA-4F94-87D2-46936A18D6F7}"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 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8BB88AD3-CFF3-4FF2-A092-B7C6A6EEB225}" type="slidenum">
              <a:rPr lang="en-US"/>
              <a:pPr>
                <a:defRPr/>
              </a:pPr>
              <a:t>‹#›</a:t>
            </a:fld>
            <a:endParaRPr lang="en-US" dirty="0"/>
          </a:p>
        </p:txBody>
      </p:sp>
    </p:spTree>
    <p:extLst>
      <p:ext uri="{BB962C8B-B14F-4D97-AF65-F5344CB8AC3E}">
        <p14:creationId xmlns:p14="http://schemas.microsoft.com/office/powerpoint/2010/main" val="3386443898"/>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F558425A-7D99-4513-AFA5-6C492BC9DD7E}" type="datetime1">
              <a:rPr lang="en-US"/>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 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8EA4AE00-7BAD-45ED-9244-23FC5E513AF3}" type="slidenum">
              <a:rPr lang="en-US"/>
              <a:pPr>
                <a:defRPr/>
              </a:pPr>
              <a:t>‹#›</a:t>
            </a:fld>
            <a:endParaRPr lang="en-US" dirty="0"/>
          </a:p>
        </p:txBody>
      </p:sp>
    </p:spTree>
    <p:extLst>
      <p:ext uri="{BB962C8B-B14F-4D97-AF65-F5344CB8AC3E}">
        <p14:creationId xmlns:p14="http://schemas.microsoft.com/office/powerpoint/2010/main" val="3177907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0123B53-D57A-4E7B-9DC3-3F1DD3C4F03D}" type="datetime1">
              <a:rPr lang="en-US"/>
              <a:pPr>
                <a:defRPr/>
              </a:pPr>
              <a:t>1/1/2018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 Hill Education</a:t>
            </a: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C98864C6-9AA2-4C03-BD06-CC2B368AA90F}" type="slidenum">
              <a:rPr lang="en-US"/>
              <a:pPr>
                <a:defRPr/>
              </a:pPr>
              <a:t>‹#›</a:t>
            </a:fld>
            <a:endParaRPr lang="en-US" dirty="0"/>
          </a:p>
        </p:txBody>
      </p:sp>
    </p:spTree>
    <p:extLst>
      <p:ext uri="{BB962C8B-B14F-4D97-AF65-F5344CB8AC3E}">
        <p14:creationId xmlns:p14="http://schemas.microsoft.com/office/powerpoint/2010/main" val="4004459848"/>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9A94DDD-9E24-4F6C-A1CA-3BC45D378668}" type="datetime1">
              <a:rPr lang="en-US"/>
              <a:pPr>
                <a:defRPr/>
              </a:pPr>
              <a:t>1/1/2018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 Hill Education</a:t>
            </a: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17B31C8C-8B60-4AFC-8B96-DE15640902BA}" type="slidenum">
              <a:rPr lang="en-US"/>
              <a:pPr>
                <a:defRPr/>
              </a:pPr>
              <a:t>‹#›</a:t>
            </a:fld>
            <a:endParaRPr lang="en-US" dirty="0"/>
          </a:p>
        </p:txBody>
      </p:sp>
    </p:spTree>
    <p:extLst>
      <p:ext uri="{BB962C8B-B14F-4D97-AF65-F5344CB8AC3E}">
        <p14:creationId xmlns:p14="http://schemas.microsoft.com/office/powerpoint/2010/main" val="2105953716"/>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4BBB532-F793-4D33-896E-B408E1253A0F}" type="datetime1">
              <a:rPr lang="en-US"/>
              <a:pPr>
                <a:defRPr/>
              </a:pPr>
              <a:t>1/1/2018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 Hill Education</a:t>
            </a: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0DFB93AF-E75E-4910-BA71-BC375F039C44}" type="slidenum">
              <a:rPr lang="en-US"/>
              <a:pPr>
                <a:defRPr/>
              </a:pPr>
              <a:t>‹#›</a:t>
            </a:fld>
            <a:endParaRPr lang="en-US" dirty="0"/>
          </a:p>
        </p:txBody>
      </p:sp>
    </p:spTree>
    <p:extLst>
      <p:ext uri="{BB962C8B-B14F-4D97-AF65-F5344CB8AC3E}">
        <p14:creationId xmlns:p14="http://schemas.microsoft.com/office/powerpoint/2010/main" val="2317072163"/>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3A35FC8-CF68-49D8-91E4-B51D7A5C269F}" type="datetime1">
              <a:rPr lang="en-US"/>
              <a:pPr>
                <a:defRPr/>
              </a:pPr>
              <a:t>1/1/2018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 Hill Education</a:t>
            </a: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C460C55-CF44-47A8-9688-5ACDFD407A42}" type="slidenum">
              <a:rPr lang="en-US"/>
              <a:pPr>
                <a:defRPr/>
              </a:pPr>
              <a:t>‹#›</a:t>
            </a:fld>
            <a:endParaRPr lang="en-US" dirty="0"/>
          </a:p>
        </p:txBody>
      </p:sp>
    </p:spTree>
    <p:extLst>
      <p:ext uri="{BB962C8B-B14F-4D97-AF65-F5344CB8AC3E}">
        <p14:creationId xmlns:p14="http://schemas.microsoft.com/office/powerpoint/2010/main" val="91316709"/>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554C2E4-39EB-467D-83AA-6554F53D2D04}" type="datetime1">
              <a:rPr lang="en-US"/>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 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2A1E3B7C-6A05-4A96-8210-886F88AB53BE}" type="slidenum">
              <a:rPr lang="en-US"/>
              <a:pPr>
                <a:defRPr/>
              </a:pPr>
              <a:t>‹#›</a:t>
            </a:fld>
            <a:endParaRPr lang="en-US" dirty="0"/>
          </a:p>
        </p:txBody>
      </p:sp>
    </p:spTree>
    <p:extLst>
      <p:ext uri="{BB962C8B-B14F-4D97-AF65-F5344CB8AC3E}">
        <p14:creationId xmlns:p14="http://schemas.microsoft.com/office/powerpoint/2010/main" val="563326418"/>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720AE31-691F-4818-AFDF-C1BF38A81CD6}" type="datetime1">
              <a:rPr lang="en-US"/>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 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0EA879A5-CA2A-460D-A970-E463BDA31196}" type="slidenum">
              <a:rPr lang="en-US"/>
              <a:pPr>
                <a:defRPr/>
              </a:pPr>
              <a:t>‹#›</a:t>
            </a:fld>
            <a:endParaRPr lang="en-US" dirty="0"/>
          </a:p>
        </p:txBody>
      </p:sp>
    </p:spTree>
    <p:extLst>
      <p:ext uri="{BB962C8B-B14F-4D97-AF65-F5344CB8AC3E}">
        <p14:creationId xmlns:p14="http://schemas.microsoft.com/office/powerpoint/2010/main" val="3645528812"/>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F9C8B4A6-509C-4494-926F-69C16530ECA3}"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 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C0D82691-29EF-4C19-BBAD-BD4DA008DD9F}" type="slidenum">
              <a:rPr lang="en-US"/>
              <a:pPr>
                <a:defRPr/>
              </a:pPr>
              <a:t>‹#›</a:t>
            </a:fld>
            <a:endParaRPr lang="en-US" dirty="0"/>
          </a:p>
        </p:txBody>
      </p:sp>
    </p:spTree>
    <p:extLst>
      <p:ext uri="{BB962C8B-B14F-4D97-AF65-F5344CB8AC3E}">
        <p14:creationId xmlns:p14="http://schemas.microsoft.com/office/powerpoint/2010/main" val="4140771486"/>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835ECE16-D3A0-4642-99A2-33211AE6F925}"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 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9240E9D9-0270-4B5D-A440-5D1736A37862}" type="slidenum">
              <a:rPr lang="en-US"/>
              <a:pPr>
                <a:defRPr/>
              </a:pPr>
              <a:t>‹#›</a:t>
            </a:fld>
            <a:endParaRPr lang="en-US" dirty="0"/>
          </a:p>
        </p:txBody>
      </p:sp>
    </p:spTree>
    <p:extLst>
      <p:ext uri="{BB962C8B-B14F-4D97-AF65-F5344CB8AC3E}">
        <p14:creationId xmlns:p14="http://schemas.microsoft.com/office/powerpoint/2010/main" val="2257878236"/>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496F3E0D-DE76-419A-985A-F09EA816E641}"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 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A4576CE-6008-4BDC-B20B-A0E4180C2056}" type="slidenum">
              <a:rPr lang="en-US"/>
              <a:pPr>
                <a:defRPr/>
              </a:pPr>
              <a:t>‹#›</a:t>
            </a:fld>
            <a:endParaRPr lang="en-US" dirty="0"/>
          </a:p>
        </p:txBody>
      </p:sp>
    </p:spTree>
    <p:extLst>
      <p:ext uri="{BB962C8B-B14F-4D97-AF65-F5344CB8AC3E}">
        <p14:creationId xmlns:p14="http://schemas.microsoft.com/office/powerpoint/2010/main" val="573408913"/>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871E432-8158-4378-A4C9-EBB8DE35C482}"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 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BA88949-3BFC-4A72-94A5-E172817AED01}" type="slidenum">
              <a:rPr lang="en-US"/>
              <a:pPr>
                <a:defRPr/>
              </a:pPr>
              <a:t>‹#›</a:t>
            </a:fld>
            <a:endParaRPr lang="en-US" dirty="0"/>
          </a:p>
        </p:txBody>
      </p:sp>
    </p:spTree>
    <p:extLst>
      <p:ext uri="{BB962C8B-B14F-4D97-AF65-F5344CB8AC3E}">
        <p14:creationId xmlns:p14="http://schemas.microsoft.com/office/powerpoint/2010/main" val="2978816431"/>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71204C7-FE39-43A2-861D-165968D25962}"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 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24AFF547-3F52-4C17-84B1-093E9FA08F74}" type="slidenum">
              <a:rPr lang="en-US"/>
              <a:pPr>
                <a:defRPr/>
              </a:pPr>
              <a:t>‹#›</a:t>
            </a:fld>
            <a:endParaRPr lang="en-US" dirty="0"/>
          </a:p>
        </p:txBody>
      </p:sp>
    </p:spTree>
    <p:extLst>
      <p:ext uri="{BB962C8B-B14F-4D97-AF65-F5344CB8AC3E}">
        <p14:creationId xmlns:p14="http://schemas.microsoft.com/office/powerpoint/2010/main" val="243324919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8F328AB-811F-41D8-AE3D-087FD3695107}" type="datetime1">
              <a:rPr lang="en-US"/>
              <a:pPr>
                <a:defRPr/>
              </a:pPr>
              <a:t>1/1/2018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 Hill Education</a:t>
            </a: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DAB56AF8-A427-452D-805E-150337CEBD2B}" type="slidenum">
              <a:rPr lang="en-US"/>
              <a:pPr>
                <a:defRPr/>
              </a:pPr>
              <a:t>‹#›</a:t>
            </a:fld>
            <a:endParaRPr lang="en-US" dirty="0"/>
          </a:p>
        </p:txBody>
      </p:sp>
    </p:spTree>
    <p:extLst>
      <p:ext uri="{BB962C8B-B14F-4D97-AF65-F5344CB8AC3E}">
        <p14:creationId xmlns:p14="http://schemas.microsoft.com/office/powerpoint/2010/main" val="1865932664"/>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EF8C8C2-2922-4CEC-9328-9FC77FC33F8F}" type="datetime1">
              <a:rPr lang="en-US"/>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 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2F519A7-2B24-4937-B8AF-952D5543F3F6}" type="slidenum">
              <a:rPr lang="en-US"/>
              <a:pPr>
                <a:defRPr/>
              </a:pPr>
              <a:t>‹#›</a:t>
            </a:fld>
            <a:endParaRPr lang="en-US" dirty="0"/>
          </a:p>
        </p:txBody>
      </p:sp>
    </p:spTree>
    <p:extLst>
      <p:ext uri="{BB962C8B-B14F-4D97-AF65-F5344CB8AC3E}">
        <p14:creationId xmlns:p14="http://schemas.microsoft.com/office/powerpoint/2010/main" val="3008218845"/>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F612F20A-6F28-48CC-937A-A8E6A0089EA3}" type="datetime1">
              <a:rPr lang="en-US"/>
              <a:pPr>
                <a:defRPr/>
              </a:pPr>
              <a:t>1/1/2018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 Hill Education</a:t>
            </a: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1F4FED90-0212-4A2F-8B28-45FEBD3622F9}" type="slidenum">
              <a:rPr lang="en-US"/>
              <a:pPr>
                <a:defRPr/>
              </a:pPr>
              <a:t>‹#›</a:t>
            </a:fld>
            <a:endParaRPr lang="en-US" dirty="0"/>
          </a:p>
        </p:txBody>
      </p:sp>
    </p:spTree>
    <p:extLst>
      <p:ext uri="{BB962C8B-B14F-4D97-AF65-F5344CB8AC3E}">
        <p14:creationId xmlns:p14="http://schemas.microsoft.com/office/powerpoint/2010/main" val="1765515642"/>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D152AF1-5E20-4D58-8FE0-70C9EA7A1B4C}" type="datetime1">
              <a:rPr lang="en-US"/>
              <a:pPr>
                <a:defRPr/>
              </a:pPr>
              <a:t>1/1/2018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 Hill Education</a:t>
            </a: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CADEB86-DF38-4D52-B3A8-27DCC76E2BF0}" type="slidenum">
              <a:rPr lang="en-US"/>
              <a:pPr>
                <a:defRPr/>
              </a:pPr>
              <a:t>‹#›</a:t>
            </a:fld>
            <a:endParaRPr lang="en-US" dirty="0"/>
          </a:p>
        </p:txBody>
      </p:sp>
    </p:spTree>
    <p:extLst>
      <p:ext uri="{BB962C8B-B14F-4D97-AF65-F5344CB8AC3E}">
        <p14:creationId xmlns:p14="http://schemas.microsoft.com/office/powerpoint/2010/main" val="824773379"/>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6B37604-6D21-487D-9C18-5EAAE6ADD007}" type="datetime1">
              <a:rPr lang="en-US"/>
              <a:pPr>
                <a:defRPr/>
              </a:pPr>
              <a:t>1/1/2018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 Hill Education</a:t>
            </a: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C3B87A93-9303-4B71-BBEB-4E471DD13568}" type="slidenum">
              <a:rPr lang="en-US"/>
              <a:pPr>
                <a:defRPr/>
              </a:pPr>
              <a:t>‹#›</a:t>
            </a:fld>
            <a:endParaRPr lang="en-US" dirty="0"/>
          </a:p>
        </p:txBody>
      </p:sp>
    </p:spTree>
    <p:extLst>
      <p:ext uri="{BB962C8B-B14F-4D97-AF65-F5344CB8AC3E}">
        <p14:creationId xmlns:p14="http://schemas.microsoft.com/office/powerpoint/2010/main" val="3387594782"/>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9171E66C-D60D-4F94-8F13-70826E893406}" type="datetime1">
              <a:rPr lang="en-US"/>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 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21B512A-9E56-4E2D-8A2A-F9B89BC56ED5}" type="slidenum">
              <a:rPr lang="en-US"/>
              <a:pPr>
                <a:defRPr/>
              </a:pPr>
              <a:t>‹#›</a:t>
            </a:fld>
            <a:endParaRPr lang="en-US" dirty="0"/>
          </a:p>
        </p:txBody>
      </p:sp>
    </p:spTree>
    <p:extLst>
      <p:ext uri="{BB962C8B-B14F-4D97-AF65-F5344CB8AC3E}">
        <p14:creationId xmlns:p14="http://schemas.microsoft.com/office/powerpoint/2010/main" val="2731684389"/>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0332B29-3EE6-4273-BD9C-5158AA5360D6}" type="datetime1">
              <a:rPr lang="en-US"/>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 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550E4F63-96F1-4FFB-9C4D-1A58A6B9DCDA}" type="slidenum">
              <a:rPr lang="en-US"/>
              <a:pPr>
                <a:defRPr/>
              </a:pPr>
              <a:t>‹#›</a:t>
            </a:fld>
            <a:endParaRPr lang="en-US" dirty="0"/>
          </a:p>
        </p:txBody>
      </p:sp>
    </p:spTree>
    <p:extLst>
      <p:ext uri="{BB962C8B-B14F-4D97-AF65-F5344CB8AC3E}">
        <p14:creationId xmlns:p14="http://schemas.microsoft.com/office/powerpoint/2010/main" val="640181876"/>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F1D769F-EDC5-4B8B-A7E3-E7CFA2E832AD}"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 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FEDB21E0-8715-4A6D-9FE3-F12CD272B598}" type="slidenum">
              <a:rPr lang="en-US"/>
              <a:pPr>
                <a:defRPr/>
              </a:pPr>
              <a:t>‹#›</a:t>
            </a:fld>
            <a:endParaRPr lang="en-US" dirty="0"/>
          </a:p>
        </p:txBody>
      </p:sp>
    </p:spTree>
    <p:extLst>
      <p:ext uri="{BB962C8B-B14F-4D97-AF65-F5344CB8AC3E}">
        <p14:creationId xmlns:p14="http://schemas.microsoft.com/office/powerpoint/2010/main" val="3058454323"/>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552F6683-3D8B-4568-B296-DAA147771765}"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 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823CEF4-08A0-439B-9DD8-53F1BCA36FCE}" type="slidenum">
              <a:rPr lang="en-US"/>
              <a:pPr>
                <a:defRPr/>
              </a:pPr>
              <a:t>‹#›</a:t>
            </a:fld>
            <a:endParaRPr lang="en-US" dirty="0"/>
          </a:p>
        </p:txBody>
      </p:sp>
    </p:spTree>
    <p:extLst>
      <p:ext uri="{BB962C8B-B14F-4D97-AF65-F5344CB8AC3E}">
        <p14:creationId xmlns:p14="http://schemas.microsoft.com/office/powerpoint/2010/main" val="2165635874"/>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484874"/>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867810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3889A03-C5D5-4142-A567-EE6E7CB073F7}" type="datetime1">
              <a:rPr lang="en-US"/>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 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6AFB7607-0477-457C-9FD4-40C0860BDB8F}" type="slidenum">
              <a:rPr lang="en-US"/>
              <a:pPr>
                <a:defRPr/>
              </a:pPr>
              <a:t>‹#›</a:t>
            </a:fld>
            <a:endParaRPr lang="en-US" dirty="0"/>
          </a:p>
        </p:txBody>
      </p:sp>
    </p:spTree>
    <p:extLst>
      <p:ext uri="{BB962C8B-B14F-4D97-AF65-F5344CB8AC3E}">
        <p14:creationId xmlns:p14="http://schemas.microsoft.com/office/powerpoint/2010/main" val="210301259"/>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914D98BB-66F3-44D2-BAC8-1DFA71095052}"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 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6E31113C-3257-4FE4-B8AA-C769A3CB3959}" type="slidenum">
              <a:rPr lang="en-US"/>
              <a:pPr>
                <a:defRPr/>
              </a:pPr>
              <a:t>‹#›</a:t>
            </a:fld>
            <a:endParaRPr lang="en-US" dirty="0"/>
          </a:p>
        </p:txBody>
      </p:sp>
    </p:spTree>
    <p:extLst>
      <p:ext uri="{BB962C8B-B14F-4D97-AF65-F5344CB8AC3E}">
        <p14:creationId xmlns:p14="http://schemas.microsoft.com/office/powerpoint/2010/main" val="3488077058"/>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FB392A70-6312-4295-B045-8A3A0643FC4B}"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 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A12E07D-6177-4BA4-8EF4-EE0B0B1559AA}" type="slidenum">
              <a:rPr lang="en-US"/>
              <a:pPr>
                <a:defRPr/>
              </a:pPr>
              <a:t>‹#›</a:t>
            </a:fld>
            <a:endParaRPr lang="en-US" dirty="0"/>
          </a:p>
        </p:txBody>
      </p:sp>
    </p:spTree>
    <p:extLst>
      <p:ext uri="{BB962C8B-B14F-4D97-AF65-F5344CB8AC3E}">
        <p14:creationId xmlns:p14="http://schemas.microsoft.com/office/powerpoint/2010/main" val="1275668381"/>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8805AB3-E1D2-4ACD-BB79-B920CAA1BA93}"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 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D5F2549B-4111-4893-A8D2-D6CB03B52D75}" type="slidenum">
              <a:rPr lang="en-US"/>
              <a:pPr>
                <a:defRPr/>
              </a:pPr>
              <a:t>‹#›</a:t>
            </a:fld>
            <a:endParaRPr lang="en-US" dirty="0"/>
          </a:p>
        </p:txBody>
      </p:sp>
    </p:spTree>
    <p:extLst>
      <p:ext uri="{BB962C8B-B14F-4D97-AF65-F5344CB8AC3E}">
        <p14:creationId xmlns:p14="http://schemas.microsoft.com/office/powerpoint/2010/main" val="2328912285"/>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1983C50-EF80-4DD2-A584-704FB34909CB}" type="datetime1">
              <a:rPr lang="en-US"/>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 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272F3BB-194D-40BC-BA89-ABD1B7AF9930}" type="slidenum">
              <a:rPr lang="en-US"/>
              <a:pPr>
                <a:defRPr/>
              </a:pPr>
              <a:t>‹#›</a:t>
            </a:fld>
            <a:endParaRPr lang="en-US" dirty="0"/>
          </a:p>
        </p:txBody>
      </p:sp>
    </p:spTree>
    <p:extLst>
      <p:ext uri="{BB962C8B-B14F-4D97-AF65-F5344CB8AC3E}">
        <p14:creationId xmlns:p14="http://schemas.microsoft.com/office/powerpoint/2010/main" val="3611246679"/>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12FE2B4-5D67-4F07-AAE5-C8BA7F18DB40}" type="datetime1">
              <a:rPr lang="en-US"/>
              <a:pPr>
                <a:defRPr/>
              </a:pPr>
              <a:t>1/1/2018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 Hill Education</a:t>
            </a: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1ABC9E4-9941-4EE9-9B39-AFADD39CB3A0}" type="slidenum">
              <a:rPr lang="en-US"/>
              <a:pPr>
                <a:defRPr/>
              </a:pPr>
              <a:t>‹#›</a:t>
            </a:fld>
            <a:endParaRPr lang="en-US" dirty="0"/>
          </a:p>
        </p:txBody>
      </p:sp>
    </p:spTree>
    <p:extLst>
      <p:ext uri="{BB962C8B-B14F-4D97-AF65-F5344CB8AC3E}">
        <p14:creationId xmlns:p14="http://schemas.microsoft.com/office/powerpoint/2010/main" val="1197795744"/>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A0F97A4-E327-45A9-95BE-FE7A3B020AA0}" type="datetime1">
              <a:rPr lang="en-US"/>
              <a:pPr>
                <a:defRPr/>
              </a:pPr>
              <a:t>1/1/2018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 Hill Education</a:t>
            </a: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6872082-83D2-4448-82C8-3CAAF2CDBF7D}" type="slidenum">
              <a:rPr lang="en-US"/>
              <a:pPr>
                <a:defRPr/>
              </a:pPr>
              <a:t>‹#›</a:t>
            </a:fld>
            <a:endParaRPr lang="en-US" dirty="0"/>
          </a:p>
        </p:txBody>
      </p:sp>
    </p:spTree>
    <p:extLst>
      <p:ext uri="{BB962C8B-B14F-4D97-AF65-F5344CB8AC3E}">
        <p14:creationId xmlns:p14="http://schemas.microsoft.com/office/powerpoint/2010/main" val="2919261618"/>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3890B25-195E-4B81-958B-7A4800E08A65}" type="datetime1">
              <a:rPr lang="en-US"/>
              <a:pPr>
                <a:defRPr/>
              </a:pPr>
              <a:t>1/1/2018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 Hill Education</a:t>
            </a: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97D97E22-8C1B-465E-93A8-794C86A7B2FD}" type="slidenum">
              <a:rPr lang="en-US"/>
              <a:pPr>
                <a:defRPr/>
              </a:pPr>
              <a:t>‹#›</a:t>
            </a:fld>
            <a:endParaRPr lang="en-US" dirty="0"/>
          </a:p>
        </p:txBody>
      </p:sp>
    </p:spTree>
    <p:extLst>
      <p:ext uri="{BB962C8B-B14F-4D97-AF65-F5344CB8AC3E}">
        <p14:creationId xmlns:p14="http://schemas.microsoft.com/office/powerpoint/2010/main" val="1612424744"/>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DDE4E43-B7EF-40EB-9464-A5E906CAF876}" type="datetime1">
              <a:rPr lang="en-US"/>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 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0153BC36-9CDA-4321-AFBA-D387AEA3940F}" type="slidenum">
              <a:rPr lang="en-US"/>
              <a:pPr>
                <a:defRPr/>
              </a:pPr>
              <a:t>‹#›</a:t>
            </a:fld>
            <a:endParaRPr lang="en-US" dirty="0"/>
          </a:p>
        </p:txBody>
      </p:sp>
    </p:spTree>
    <p:extLst>
      <p:ext uri="{BB962C8B-B14F-4D97-AF65-F5344CB8AC3E}">
        <p14:creationId xmlns:p14="http://schemas.microsoft.com/office/powerpoint/2010/main" val="2940419481"/>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AB2E6FE-0204-49AE-B0F9-4BD8B9E00BE9}" type="datetime1">
              <a:rPr lang="en-US"/>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 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F7204512-3216-4F74-A244-FF8B4602F1B7}" type="slidenum">
              <a:rPr lang="en-US"/>
              <a:pPr>
                <a:defRPr/>
              </a:pPr>
              <a:t>‹#›</a:t>
            </a:fld>
            <a:endParaRPr lang="en-US" dirty="0"/>
          </a:p>
        </p:txBody>
      </p:sp>
    </p:spTree>
    <p:extLst>
      <p:ext uri="{BB962C8B-B14F-4D97-AF65-F5344CB8AC3E}">
        <p14:creationId xmlns:p14="http://schemas.microsoft.com/office/powerpoint/2010/main" val="1651532777"/>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EF019AF-A0B8-4E79-9D5C-C7637CCE2E05}"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 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644B5EEF-0F83-4BB3-930E-0DE72454CF74}" type="slidenum">
              <a:rPr lang="en-US"/>
              <a:pPr>
                <a:defRPr/>
              </a:pPr>
              <a:t>‹#›</a:t>
            </a:fld>
            <a:endParaRPr lang="en-US" dirty="0"/>
          </a:p>
        </p:txBody>
      </p:sp>
    </p:spTree>
    <p:extLst>
      <p:ext uri="{BB962C8B-B14F-4D97-AF65-F5344CB8AC3E}">
        <p14:creationId xmlns:p14="http://schemas.microsoft.com/office/powerpoint/2010/main" val="146837440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035A445-8B5F-4804-BACF-69C6E49895AD}" type="datetime1">
              <a:rPr lang="en-US"/>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 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815DC0F7-C48F-4544-9FF9-9BC1139E2C62}" type="slidenum">
              <a:rPr lang="en-US"/>
              <a:pPr>
                <a:defRPr/>
              </a:pPr>
              <a:t>‹#›</a:t>
            </a:fld>
            <a:endParaRPr lang="en-US" dirty="0"/>
          </a:p>
        </p:txBody>
      </p:sp>
    </p:spTree>
    <p:extLst>
      <p:ext uri="{BB962C8B-B14F-4D97-AF65-F5344CB8AC3E}">
        <p14:creationId xmlns:p14="http://schemas.microsoft.com/office/powerpoint/2010/main" val="2013904586"/>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2F3B574-3766-43D5-912E-155E82CC673D}"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 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C7F282A6-1606-4186-92CB-B53ED2BD9CEA}" type="slidenum">
              <a:rPr lang="en-US"/>
              <a:pPr>
                <a:defRPr/>
              </a:pPr>
              <a:t>‹#›</a:t>
            </a:fld>
            <a:endParaRPr lang="en-US" dirty="0"/>
          </a:p>
        </p:txBody>
      </p:sp>
    </p:spTree>
    <p:extLst>
      <p:ext uri="{BB962C8B-B14F-4D97-AF65-F5344CB8AC3E}">
        <p14:creationId xmlns:p14="http://schemas.microsoft.com/office/powerpoint/2010/main" val="2919564114"/>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679472"/>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366821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DE246D02-0930-4D8D-B10B-65F246E99312}" type="datetime1">
              <a:rPr lang="en-US"/>
              <a:pPr>
                <a:defRPr/>
              </a:pPr>
              <a:t>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r>
              <a:rPr lang="en-US"/>
              <a:t>Copyright @ 2015 McGraw 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A9A3CFC6-64E7-4710-84EF-4BD7FCD8C6E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7277" r:id="rId1"/>
    <p:sldLayoutId id="2147487278" r:id="rId2"/>
    <p:sldLayoutId id="2147487279" r:id="rId3"/>
    <p:sldLayoutId id="2147487280" r:id="rId4"/>
    <p:sldLayoutId id="2147487281" r:id="rId5"/>
    <p:sldLayoutId id="2147487282" r:id="rId6"/>
    <p:sldLayoutId id="2147487283" r:id="rId7"/>
    <p:sldLayoutId id="2147487284" r:id="rId8"/>
    <p:sldLayoutId id="2147487285" r:id="rId9"/>
    <p:sldLayoutId id="2147487286" r:id="rId10"/>
    <p:sldLayoutId id="2147487287" r:id="rId11"/>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80015B63-D746-4923-9FA6-9E15338F5A85}" type="datetime1">
              <a:rPr lang="en-US"/>
              <a:pPr>
                <a:defRPr/>
              </a:pPr>
              <a:t>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r>
              <a:rPr lang="en-US"/>
              <a:t>Copyright @ 2015 McGraw 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2CC00FCE-E247-41C7-A97E-AB2FDA66264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7288" r:id="rId1"/>
    <p:sldLayoutId id="2147487289" r:id="rId2"/>
    <p:sldLayoutId id="2147487290" r:id="rId3"/>
    <p:sldLayoutId id="2147487291" r:id="rId4"/>
    <p:sldLayoutId id="2147487292" r:id="rId5"/>
    <p:sldLayoutId id="2147487293" r:id="rId6"/>
    <p:sldLayoutId id="2147487294" r:id="rId7"/>
    <p:sldLayoutId id="2147487295" r:id="rId8"/>
    <p:sldLayoutId id="2147487296" r:id="rId9"/>
    <p:sldLayoutId id="2147487297" r:id="rId10"/>
    <p:sldLayoutId id="2147487298" r:id="rId11"/>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0982DE44-0E04-4C40-AFAD-B0801AF3DC98}" type="datetime1">
              <a:rPr lang="en-US"/>
              <a:pPr>
                <a:defRPr/>
              </a:pPr>
              <a:t>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r>
              <a:rPr lang="en-US"/>
              <a:t>Copyright @ 2015 McGraw 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DED3442B-1F7C-4D5B-B4CF-63EADAF364D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7299" r:id="rId1"/>
    <p:sldLayoutId id="2147487300" r:id="rId2"/>
    <p:sldLayoutId id="2147487301" r:id="rId3"/>
    <p:sldLayoutId id="2147487302" r:id="rId4"/>
    <p:sldLayoutId id="2147487303" r:id="rId5"/>
    <p:sldLayoutId id="2147487304" r:id="rId6"/>
    <p:sldLayoutId id="2147487305" r:id="rId7"/>
    <p:sldLayoutId id="2147487306" r:id="rId8"/>
    <p:sldLayoutId id="2147487307" r:id="rId9"/>
    <p:sldLayoutId id="2147487308" r:id="rId10"/>
    <p:sldLayoutId id="2147487309" r:id="rId11"/>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015C2224-7915-43CE-B54C-C40B00C1913F}" type="datetime1">
              <a:rPr lang="en-US"/>
              <a:pPr>
                <a:defRPr/>
              </a:pPr>
              <a:t>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r>
              <a:rPr lang="en-US"/>
              <a:t>Copyright @ 2015 McGraw 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7D939F06-35CC-4031-8A7B-8699D7FED14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7310" r:id="rId1"/>
    <p:sldLayoutId id="2147487311" r:id="rId2"/>
    <p:sldLayoutId id="2147487312" r:id="rId3"/>
    <p:sldLayoutId id="2147487313" r:id="rId4"/>
    <p:sldLayoutId id="2147487314" r:id="rId5"/>
    <p:sldLayoutId id="2147487315" r:id="rId6"/>
    <p:sldLayoutId id="2147487316" r:id="rId7"/>
    <p:sldLayoutId id="2147487317" r:id="rId8"/>
    <p:sldLayoutId id="2147487318" r:id="rId9"/>
    <p:sldLayoutId id="2147487319" r:id="rId10"/>
    <p:sldLayoutId id="2147487320" r:id="rId11"/>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4CE6BA33-356A-4A3A-9713-1C6CE6F976D6}" type="datetime1">
              <a:rPr lang="en-US"/>
              <a:pPr>
                <a:defRPr/>
              </a:pPr>
              <a:t>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r>
              <a:rPr lang="en-US"/>
              <a:t>Copyright @ 2015 McGraw 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F34D3377-6346-48F8-8D41-A094751BF6C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7321" r:id="rId1"/>
    <p:sldLayoutId id="2147487322" r:id="rId2"/>
    <p:sldLayoutId id="2147487323" r:id="rId3"/>
    <p:sldLayoutId id="2147487324" r:id="rId4"/>
    <p:sldLayoutId id="2147487325" r:id="rId5"/>
    <p:sldLayoutId id="2147487326" r:id="rId6"/>
    <p:sldLayoutId id="2147487327" r:id="rId7"/>
    <p:sldLayoutId id="2147487328" r:id="rId8"/>
    <p:sldLayoutId id="2147487329" r:id="rId9"/>
    <p:sldLayoutId id="2147487330" r:id="rId10"/>
    <p:sldLayoutId id="2147487331" r:id="rId11"/>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0815ACE8-5B82-42BB-9025-DA5DCF5DA953}" type="datetime1">
              <a:rPr lang="en-US"/>
              <a:pPr>
                <a:defRPr/>
              </a:pPr>
              <a:t>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r>
              <a:rPr lang="en-US"/>
              <a:t>Copyright @ 2015 McGraw 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9C080969-2404-4BA6-A6F5-29B6F380DEC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7332" r:id="rId1"/>
    <p:sldLayoutId id="2147487333" r:id="rId2"/>
    <p:sldLayoutId id="2147487334" r:id="rId3"/>
    <p:sldLayoutId id="2147487335" r:id="rId4"/>
    <p:sldLayoutId id="2147487336" r:id="rId5"/>
    <p:sldLayoutId id="2147487337" r:id="rId6"/>
    <p:sldLayoutId id="2147487338" r:id="rId7"/>
    <p:sldLayoutId id="2147487339" r:id="rId8"/>
    <p:sldLayoutId id="2147487340" r:id="rId9"/>
    <p:sldLayoutId id="2147487341" r:id="rId10"/>
    <p:sldLayoutId id="2147487342" r:id="rId11"/>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293CF056-A8D7-464A-842D-FA812ED10D37}" type="datetime1">
              <a:rPr lang="en-US"/>
              <a:pPr>
                <a:defRPr/>
              </a:pPr>
              <a:t>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r>
              <a:rPr lang="en-US"/>
              <a:t>Copyright @ 2015 McGraw 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F85EFDB7-D1EC-4967-A486-5C0B9E18844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7343" r:id="rId1"/>
    <p:sldLayoutId id="2147487344" r:id="rId2"/>
    <p:sldLayoutId id="2147487345" r:id="rId3"/>
    <p:sldLayoutId id="2147487346" r:id="rId4"/>
    <p:sldLayoutId id="2147487347" r:id="rId5"/>
    <p:sldLayoutId id="2147487348" r:id="rId6"/>
    <p:sldLayoutId id="2147487349" r:id="rId7"/>
    <p:sldLayoutId id="2147487350" r:id="rId8"/>
    <p:sldLayoutId id="2147487351" r:id="rId9"/>
    <p:sldLayoutId id="2147487352" r:id="rId10"/>
    <p:sldLayoutId id="2147487353" r:id="rId11"/>
    <p:sldLayoutId id="2147487354" r:id="rId12"/>
    <p:sldLayoutId id="2147487355" r:id="rId13"/>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CF75F5C6-7517-4124-A632-48980010DCC6}" type="datetime1">
              <a:rPr lang="en-US"/>
              <a:pPr>
                <a:defRPr/>
              </a:pPr>
              <a:t>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r>
              <a:rPr lang="en-US"/>
              <a:t>Copyright @ 2015 McGraw 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A1E1EB9C-7444-46E2-9D87-17681330E868}" type="slidenum">
              <a:rPr lang="en-US"/>
              <a:pPr>
                <a:defRPr/>
              </a:pPr>
              <a:t>‹#›</a:t>
            </a:fld>
            <a:endParaRPr lang="en-US" dirty="0"/>
          </a:p>
        </p:txBody>
      </p:sp>
    </p:spTree>
    <p:extLst>
      <p:ext uri="{BB962C8B-B14F-4D97-AF65-F5344CB8AC3E}">
        <p14:creationId xmlns:p14="http://schemas.microsoft.com/office/powerpoint/2010/main" val="2410864863"/>
      </p:ext>
    </p:extLst>
  </p:cSld>
  <p:clrMap bg1="lt1" tx1="dk1" bg2="lt2" tx2="dk2" accent1="accent1" accent2="accent2" accent3="accent3" accent4="accent4" accent5="accent5" accent6="accent6" hlink="hlink" folHlink="folHlink"/>
  <p:sldLayoutIdLst>
    <p:sldLayoutId id="2147487357" r:id="rId1"/>
    <p:sldLayoutId id="2147487358" r:id="rId2"/>
    <p:sldLayoutId id="2147487359" r:id="rId3"/>
    <p:sldLayoutId id="2147487360" r:id="rId4"/>
    <p:sldLayoutId id="2147487361" r:id="rId5"/>
    <p:sldLayoutId id="2147487362" r:id="rId6"/>
    <p:sldLayoutId id="2147487363" r:id="rId7"/>
    <p:sldLayoutId id="2147487364" r:id="rId8"/>
    <p:sldLayoutId id="2147487365" r:id="rId9"/>
    <p:sldLayoutId id="2147487366" r:id="rId10"/>
    <p:sldLayoutId id="2147487367" r:id="rId11"/>
    <p:sldLayoutId id="2147487368" r:id="rId12"/>
    <p:sldLayoutId id="2147487369" r:id="rId13"/>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6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8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72.xml"/></Relationships>
</file>

<file path=ppt/slides/_rels/slide1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6.xml"/><Relationship Id="rId1" Type="http://schemas.openxmlformats.org/officeDocument/2006/relationships/slideLayout" Target="../slideLayouts/slideLayout8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5.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9.xml"/><Relationship Id="rId7" Type="http://schemas.openxmlformats.org/officeDocument/2006/relationships/image" Target="../media/image10.emf"/><Relationship Id="rId2" Type="http://schemas.openxmlformats.org/officeDocument/2006/relationships/slideLayout" Target="../slideLayouts/slideLayout8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9.emf"/><Relationship Id="rId4" Type="http://schemas.openxmlformats.org/officeDocument/2006/relationships/oleObject" Target="../embeddings/oleObject1.bin"/><Relationship Id="rId9" Type="http://schemas.openxmlformats.org/officeDocument/2006/relationships/image" Target="../media/image11.e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80.xml"/></Relationships>
</file>

<file path=ppt/slides/_rels/slide2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20.xml"/><Relationship Id="rId1" Type="http://schemas.openxmlformats.org/officeDocument/2006/relationships/slideLayout" Target="../slideLayouts/slideLayout8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5.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22.xml"/><Relationship Id="rId7" Type="http://schemas.openxmlformats.org/officeDocument/2006/relationships/image" Target="../media/image13.emf"/><Relationship Id="rId2" Type="http://schemas.openxmlformats.org/officeDocument/2006/relationships/slideLayout" Target="../slideLayouts/slideLayout81.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12.emf"/><Relationship Id="rId4" Type="http://schemas.openxmlformats.org/officeDocument/2006/relationships/oleObject" Target="../embeddings/oleObject4.bin"/><Relationship Id="rId9" Type="http://schemas.openxmlformats.org/officeDocument/2006/relationships/image" Target="../media/image14.emf"/></Relationships>
</file>

<file path=ppt/slides/_rels/slide2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3.xml"/><Relationship Id="rId1" Type="http://schemas.openxmlformats.org/officeDocument/2006/relationships/slideLayout" Target="../slideLayouts/slideLayout81.xml"/></Relationships>
</file>

<file path=ppt/slides/_rels/slide24.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24.xml"/><Relationship Id="rId1" Type="http://schemas.openxmlformats.org/officeDocument/2006/relationships/slideLayout" Target="../slideLayouts/slideLayout81.xml"/></Relationships>
</file>

<file path=ppt/slides/_rels/slide25.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5.xml"/><Relationship Id="rId1" Type="http://schemas.openxmlformats.org/officeDocument/2006/relationships/slideLayout" Target="../slideLayouts/slideLayout81.xml"/><Relationship Id="rId4" Type="http://schemas.openxmlformats.org/officeDocument/2006/relationships/image" Target="../media/image17.w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1.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85.xml"/><Relationship Id="rId1" Type="http://schemas.openxmlformats.org/officeDocument/2006/relationships/vmlDrawing" Target="../drawings/vmlDrawing3.vml"/><Relationship Id="rId5" Type="http://schemas.openxmlformats.org/officeDocument/2006/relationships/image" Target="../media/image18.emf"/><Relationship Id="rId4" Type="http://schemas.openxmlformats.org/officeDocument/2006/relationships/oleObject" Target="../embeddings/oleObject7.bin"/></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80.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85.xml"/><Relationship Id="rId1" Type="http://schemas.openxmlformats.org/officeDocument/2006/relationships/vmlDrawing" Target="../drawings/vmlDrawing4.vml"/><Relationship Id="rId5" Type="http://schemas.openxmlformats.org/officeDocument/2006/relationships/image" Target="../media/image19.emf"/><Relationship Id="rId4" Type="http://schemas.openxmlformats.org/officeDocument/2006/relationships/oleObject" Target="../embeddings/oleObject8.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7.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7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85.xml"/><Relationship Id="rId1" Type="http://schemas.openxmlformats.org/officeDocument/2006/relationships/vmlDrawing" Target="../drawings/vmlDrawing5.vml"/><Relationship Id="rId5" Type="http://schemas.openxmlformats.org/officeDocument/2006/relationships/image" Target="../media/image21.emf"/><Relationship Id="rId4" Type="http://schemas.openxmlformats.org/officeDocument/2006/relationships/oleObject" Target="../embeddings/oleObject9.bin"/></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5.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81.xml"/><Relationship Id="rId1" Type="http://schemas.openxmlformats.org/officeDocument/2006/relationships/vmlDrawing" Target="../drawings/vmlDrawing6.vml"/><Relationship Id="rId5" Type="http://schemas.openxmlformats.org/officeDocument/2006/relationships/image" Target="../media/image22.emf"/><Relationship Id="rId4" Type="http://schemas.openxmlformats.org/officeDocument/2006/relationships/oleObject" Target="../embeddings/oleObject10.bin"/></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7.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3.xml"/><Relationship Id="rId1" Type="http://schemas.openxmlformats.org/officeDocument/2006/relationships/slideLayout" Target="../slideLayouts/slideLayout72.xml"/><Relationship Id="rId4" Type="http://schemas.openxmlformats.org/officeDocument/2006/relationships/image" Target="../media/image24.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85.xml"/><Relationship Id="rId1" Type="http://schemas.openxmlformats.org/officeDocument/2006/relationships/vmlDrawing" Target="../drawings/vmlDrawing7.vml"/><Relationship Id="rId5" Type="http://schemas.openxmlformats.org/officeDocument/2006/relationships/image" Target="../media/image25.emf"/><Relationship Id="rId4" Type="http://schemas.openxmlformats.org/officeDocument/2006/relationships/oleObject" Target="../embeddings/oleObject11.bin"/></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5.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81.xml"/><Relationship Id="rId1" Type="http://schemas.openxmlformats.org/officeDocument/2006/relationships/vmlDrawing" Target="../drawings/vmlDrawing8.vml"/><Relationship Id="rId5" Type="http://schemas.openxmlformats.org/officeDocument/2006/relationships/image" Target="../media/image26.emf"/><Relationship Id="rId4" Type="http://schemas.openxmlformats.org/officeDocument/2006/relationships/oleObject" Target="../embeddings/oleObject12.bin"/></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7.xm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0.xml"/><Relationship Id="rId1" Type="http://schemas.openxmlformats.org/officeDocument/2006/relationships/slideLayout" Target="../slideLayouts/slideLayout72.xml"/><Relationship Id="rId4" Type="http://schemas.openxmlformats.org/officeDocument/2006/relationships/image" Target="../media/image27.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85.xml"/><Relationship Id="rId1" Type="http://schemas.openxmlformats.org/officeDocument/2006/relationships/vmlDrawing" Target="../drawings/vmlDrawing9.vml"/><Relationship Id="rId5" Type="http://schemas.openxmlformats.org/officeDocument/2006/relationships/image" Target="../media/image28.emf"/><Relationship Id="rId4" Type="http://schemas.openxmlformats.org/officeDocument/2006/relationships/oleObject" Target="../embeddings/oleObject13.bin"/></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85.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81.xml"/><Relationship Id="rId1" Type="http://schemas.openxmlformats.org/officeDocument/2006/relationships/vmlDrawing" Target="../drawings/vmlDrawing10.vml"/><Relationship Id="rId5" Type="http://schemas.openxmlformats.org/officeDocument/2006/relationships/image" Target="../media/image29.emf"/><Relationship Id="rId4" Type="http://schemas.openxmlformats.org/officeDocument/2006/relationships/oleObject" Target="../embeddings/oleObject14.bin"/></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7.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67.xml"/></Relationships>
</file>

<file path=ppt/slides/_rels/slide5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8.xml"/><Relationship Id="rId1" Type="http://schemas.openxmlformats.org/officeDocument/2006/relationships/slideLayout" Target="../slideLayouts/slideLayout72.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8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2.xml"/></Relationships>
</file>

<file path=ppt/slides/_rels/slide6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0.xml"/><Relationship Id="rId1" Type="http://schemas.openxmlformats.org/officeDocument/2006/relationships/slideLayout" Target="../slideLayouts/slideLayout72.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8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1.xml"/></Relationships>
</file>

<file path=ppt/slides/_rels/slide6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3.xml"/><Relationship Id="rId1" Type="http://schemas.openxmlformats.org/officeDocument/2006/relationships/slideLayout" Target="../slideLayouts/slideLayout6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5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7.xml"/></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80.xml"/></Relationships>
</file>

<file path=ppt/slides/_rels/slide6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9.xml"/><Relationship Id="rId1" Type="http://schemas.openxmlformats.org/officeDocument/2006/relationships/slideLayout" Target="../slideLayouts/slideLayout85.xml"/><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2.xml"/></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80.xml"/></Relationships>
</file>

<file path=ppt/slides/_rels/slide7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1.xml"/><Relationship Id="rId1" Type="http://schemas.openxmlformats.org/officeDocument/2006/relationships/slideLayout" Target="../slideLayouts/slideLayout72.xml"/><Relationship Id="rId5" Type="http://schemas.openxmlformats.org/officeDocument/2006/relationships/image" Target="../media/image35.png"/><Relationship Id="rId4" Type="http://schemas.openxmlformats.org/officeDocument/2006/relationships/image" Target="../media/image34.png"/></Relationships>
</file>

<file path=ppt/slides/_rels/slide7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2.xml"/><Relationship Id="rId1" Type="http://schemas.openxmlformats.org/officeDocument/2006/relationships/slideLayout" Target="../slideLayouts/slideLayout72.xml"/><Relationship Id="rId4" Type="http://schemas.openxmlformats.org/officeDocument/2006/relationships/image" Target="../media/image36.png"/></Relationships>
</file>

<file path=ppt/slides/_rels/slide7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3.xml"/><Relationship Id="rId1" Type="http://schemas.openxmlformats.org/officeDocument/2006/relationships/slideLayout" Target="../slideLayouts/slideLayout72.xml"/><Relationship Id="rId5" Type="http://schemas.openxmlformats.org/officeDocument/2006/relationships/image" Target="../media/image23.png"/><Relationship Id="rId4" Type="http://schemas.openxmlformats.org/officeDocument/2006/relationships/image" Target="../media/image38.png"/></Relationships>
</file>

<file path=ppt/slides/_rels/slide7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4.xml"/><Relationship Id="rId1" Type="http://schemas.openxmlformats.org/officeDocument/2006/relationships/slideLayout" Target="../slideLayouts/slideLayout72.xml"/><Relationship Id="rId4" Type="http://schemas.openxmlformats.org/officeDocument/2006/relationships/image" Target="../media/image39.png"/></Relationships>
</file>

<file path=ppt/slides/_rels/slide7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5.xml"/><Relationship Id="rId1" Type="http://schemas.openxmlformats.org/officeDocument/2006/relationships/slideLayout" Target="../slideLayouts/slideLayout7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3"/>
          <p:cNvSpPr>
            <a:spLocks noGrp="1"/>
          </p:cNvSpPr>
          <p:nvPr>
            <p:ph type="ctrTitle"/>
          </p:nvPr>
        </p:nvSpPr>
        <p:spPr>
          <a:xfrm>
            <a:off x="762000" y="685800"/>
            <a:ext cx="7772400" cy="1524000"/>
          </a:xfrm>
        </p:spPr>
        <p:txBody>
          <a:bodyPr/>
          <a:lstStyle/>
          <a:p>
            <a:pPr algn="l" eaLnBrk="1" hangingPunct="1"/>
            <a:r>
              <a:rPr lang="en-US" altLang="en-US" b="1" dirty="0"/>
              <a:t>Adjusting Accounts for </a:t>
            </a:r>
            <a:br>
              <a:rPr lang="en-US" altLang="en-US" b="1" dirty="0"/>
            </a:br>
            <a:r>
              <a:rPr lang="en-US" altLang="en-US" b="1" dirty="0"/>
              <a:t>Financial Statements</a:t>
            </a:r>
          </a:p>
        </p:txBody>
      </p:sp>
      <p:sp>
        <p:nvSpPr>
          <p:cNvPr id="10" name="Rectangle 9"/>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89093" name="Footer Placeholder 1"/>
          <p:cNvSpPr>
            <a:spLocks noGrp="1"/>
          </p:cNvSpPr>
          <p:nvPr>
            <p:ph type="ftr" sz="quarter" idx="11"/>
          </p:nvPr>
        </p:nvSpPr>
        <p:spPr bwMode="auto">
          <a:xfrm>
            <a:off x="381000" y="6098170"/>
            <a:ext cx="8458200" cy="701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r>
              <a:rPr lang="en-US" altLang="en-US" sz="1200" dirty="0">
                <a:solidFill>
                  <a:srgbClr val="898989"/>
                </a:solidFill>
                <a:latin typeface="Arial" charset="0"/>
              </a:rPr>
              <a:t>Copyright © 2017 McGraw-Hill Education. All rights reserved. No reproduction or distribution without the prior written consent of McGraw-Hill Education</a:t>
            </a:r>
          </a:p>
        </p:txBody>
      </p:sp>
      <p:sp>
        <p:nvSpPr>
          <p:cNvPr id="9" name="Subtitle 2"/>
          <p:cNvSpPr>
            <a:spLocks noGrp="1"/>
          </p:cNvSpPr>
          <p:nvPr>
            <p:ph type="subTitle" idx="1"/>
          </p:nvPr>
        </p:nvSpPr>
        <p:spPr>
          <a:xfrm>
            <a:off x="762000" y="2286000"/>
            <a:ext cx="3810000" cy="1752600"/>
          </a:xfrm>
        </p:spPr>
        <p:txBody>
          <a:bodyPr/>
          <a:lstStyle/>
          <a:p>
            <a:pPr algn="l" eaLnBrk="1" hangingPunct="1">
              <a:buFont typeface="Wingdings" pitchFamily="-107" charset="2"/>
              <a:buNone/>
            </a:pPr>
            <a:r>
              <a:rPr lang="en-US" altLang="en-US" dirty="0">
                <a:solidFill>
                  <a:srgbClr val="898989"/>
                </a:solidFill>
              </a:rPr>
              <a:t>Chapter 3</a:t>
            </a:r>
          </a:p>
          <a:p>
            <a:pPr algn="l" eaLnBrk="1" hangingPunct="1">
              <a:buFont typeface="Wingdings" pitchFamily="-107" charset="2"/>
              <a:buNone/>
            </a:pPr>
            <a:endParaRPr lang="en-US" altLang="en-US" sz="1600" b="1" dirty="0">
              <a:solidFill>
                <a:srgbClr val="0070C0"/>
              </a:solidFill>
            </a:endParaRPr>
          </a:p>
        </p:txBody>
      </p:sp>
      <p:sp>
        <p:nvSpPr>
          <p:cNvPr id="11" name="Rectangle 3"/>
          <p:cNvSpPr txBox="1">
            <a:spLocks noChangeArrowheads="1"/>
          </p:cNvSpPr>
          <p:nvPr/>
        </p:nvSpPr>
        <p:spPr bwMode="auto">
          <a:xfrm>
            <a:off x="620340" y="4347411"/>
            <a:ext cx="6173492" cy="1405853"/>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eaLnBrk="1" hangingPunct="1">
              <a:defRPr/>
            </a:pPr>
            <a:r>
              <a:rPr lang="en-US" sz="2800" b="1" dirty="0">
                <a:solidFill>
                  <a:srgbClr val="002060"/>
                </a:solidFill>
                <a:ea typeface="ＭＳ Ｐゴシック" pitchFamily="34" charset="-128"/>
              </a:rPr>
              <a:t>Wild, Shaw, and </a:t>
            </a:r>
            <a:r>
              <a:rPr lang="en-US" sz="2800" b="1" dirty="0" err="1">
                <a:solidFill>
                  <a:srgbClr val="002060"/>
                </a:solidFill>
                <a:ea typeface="ＭＳ Ｐゴシック" pitchFamily="34" charset="-128"/>
              </a:rPr>
              <a:t>Chiappetta</a:t>
            </a:r>
            <a:endParaRPr lang="en-US" sz="2800" b="1" dirty="0">
              <a:solidFill>
                <a:srgbClr val="002060"/>
              </a:solidFill>
              <a:ea typeface="ＭＳ Ｐゴシック" pitchFamily="34" charset="-128"/>
            </a:endParaRPr>
          </a:p>
          <a:p>
            <a:pPr algn="l" eaLnBrk="1" hangingPunct="1">
              <a:defRPr/>
            </a:pPr>
            <a:r>
              <a:rPr lang="en-US" sz="2800" b="1" dirty="0">
                <a:solidFill>
                  <a:srgbClr val="002060"/>
                </a:solidFill>
                <a:ea typeface="ＭＳ Ｐゴシック" pitchFamily="34" charset="-128"/>
              </a:rPr>
              <a:t>Fundamental Accounting Principles</a:t>
            </a:r>
          </a:p>
          <a:p>
            <a:pPr algn="l" eaLnBrk="1" hangingPunct="1">
              <a:defRPr/>
            </a:pPr>
            <a:r>
              <a:rPr lang="en-US" sz="2800" b="1" dirty="0">
                <a:solidFill>
                  <a:srgbClr val="002060"/>
                </a:solidFill>
                <a:ea typeface="ＭＳ Ｐゴシック" pitchFamily="34" charset="-128"/>
              </a:rPr>
              <a:t>23rd Edition</a:t>
            </a:r>
          </a:p>
          <a:p>
            <a:pPr eaLnBrk="1" hangingPunct="1">
              <a:defRPr/>
            </a:pPr>
            <a:r>
              <a:rPr lang="en-US" sz="2800" b="1" dirty="0">
                <a:solidFill>
                  <a:srgbClr val="002060"/>
                </a:solidFill>
                <a:ea typeface="ＭＳ Ｐゴシック" pitchFamily="34" charset="-128"/>
              </a:rPr>
              <a:t>	</a:t>
            </a:r>
          </a:p>
        </p:txBody>
      </p:sp>
      <p:pic>
        <p:nvPicPr>
          <p:cNvPr id="7" name="Picture 6" descr="C:\Users\User\AppData\Local\Temp\SNAGHTML2ccdd7a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751009"/>
            <a:ext cx="2431962" cy="31295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5"/>
          <p:cNvSpPr>
            <a:spLocks noGrp="1" noChangeArrowheads="1"/>
          </p:cNvSpPr>
          <p:nvPr>
            <p:ph type="title"/>
          </p:nvPr>
        </p:nvSpPr>
        <p:spPr/>
        <p:txBody>
          <a:bodyPr/>
          <a:lstStyle/>
          <a:p>
            <a:pPr eaLnBrk="1" hangingPunct="1"/>
            <a:r>
              <a:rPr lang="en-US" altLang="en-US" b="1" dirty="0"/>
              <a:t>Recognizing Revenues </a:t>
            </a:r>
          </a:p>
        </p:txBody>
      </p:sp>
      <p:sp>
        <p:nvSpPr>
          <p:cNvPr id="97284" name="TextBox 1"/>
          <p:cNvSpPr txBox="1">
            <a:spLocks noChangeArrowheads="1"/>
          </p:cNvSpPr>
          <p:nvPr/>
        </p:nvSpPr>
        <p:spPr bwMode="auto">
          <a:xfrm>
            <a:off x="1143000" y="2286000"/>
            <a:ext cx="75438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r>
              <a:rPr lang="en-US" altLang="en-US" b="1" dirty="0">
                <a:solidFill>
                  <a:srgbClr val="0070C0"/>
                </a:solidFill>
                <a:ea typeface="MS PGothic" pitchFamily="34" charset="-128"/>
              </a:rPr>
              <a:t>The revenue recognition principle requires that revenue be recorded when goods or services are provided to customers and at an amount expected to be received from customers.</a:t>
            </a:r>
          </a:p>
        </p:txBody>
      </p:sp>
      <p:sp>
        <p:nvSpPr>
          <p:cNvPr id="11" name="Rectangle 10"/>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9728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fld id="{04286AF7-38D2-4252-87A0-4FBFD2B0C741}" type="slidenum">
              <a:rPr lang="en-US" altLang="en-US" sz="1200" smtClean="0">
                <a:solidFill>
                  <a:srgbClr val="898989"/>
                </a:solidFill>
                <a:latin typeface="Arial" charset="0"/>
              </a:rPr>
              <a:pPr eaLnBrk="1" hangingPunct="1">
                <a:spcBef>
                  <a:spcPct val="0"/>
                </a:spcBef>
                <a:buFontTx/>
                <a:buNone/>
              </a:pPr>
              <a:t>10</a:t>
            </a:fld>
            <a:endParaRPr lang="en-US" altLang="en-US" sz="1200">
              <a:solidFill>
                <a:srgbClr val="898989"/>
              </a:solidFill>
              <a:latin typeface="Arial" charset="0"/>
            </a:endParaRPr>
          </a:p>
        </p:txBody>
      </p:sp>
      <p:sp>
        <p:nvSpPr>
          <p:cNvPr id="7" name="Rounded Rectangle 6"/>
          <p:cNvSpPr/>
          <p:nvPr/>
        </p:nvSpPr>
        <p:spPr>
          <a:xfrm>
            <a:off x="152400" y="6424696"/>
            <a:ext cx="5791200" cy="304800"/>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C2 </a:t>
            </a:r>
            <a:r>
              <a:rPr lang="en-US" altLang="en-US" sz="1100" dirty="0"/>
              <a:t>Explain accrual accounting and how it improves financial statements.</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13"/>
          <p:cNvSpPr>
            <a:spLocks noGrp="1" noChangeArrowheads="1"/>
          </p:cNvSpPr>
          <p:nvPr>
            <p:ph type="title"/>
          </p:nvPr>
        </p:nvSpPr>
        <p:spPr/>
        <p:txBody>
          <a:bodyPr/>
          <a:lstStyle/>
          <a:p>
            <a:pPr eaLnBrk="1" hangingPunct="1"/>
            <a:r>
              <a:rPr lang="en-US" altLang="en-US" b="1" dirty="0"/>
              <a:t>Recognizing Expenses</a:t>
            </a:r>
          </a:p>
        </p:txBody>
      </p:sp>
      <p:sp>
        <p:nvSpPr>
          <p:cNvPr id="98307" name="Rectangle 3"/>
          <p:cNvSpPr>
            <a:spLocks noGrp="1" noChangeArrowheads="1"/>
          </p:cNvSpPr>
          <p:nvPr>
            <p:ph type="body" idx="4294967295"/>
          </p:nvPr>
        </p:nvSpPr>
        <p:spPr>
          <a:xfrm>
            <a:off x="914400" y="1752600"/>
            <a:ext cx="7661275" cy="3733800"/>
          </a:xfrm>
        </p:spPr>
        <p:txBody>
          <a:bodyPr/>
          <a:lstStyle/>
          <a:p>
            <a:pPr marL="0" indent="0" eaLnBrk="1" hangingPunct="1">
              <a:buFont typeface="Arial" charset="0"/>
              <a:buNone/>
            </a:pPr>
            <a:r>
              <a:rPr lang="en-US" altLang="en-US" b="1">
                <a:solidFill>
                  <a:srgbClr val="0070C0"/>
                </a:solidFill>
              </a:rPr>
              <a:t>The expense recognition (or matching) principle aims to record expenses in the same accounting period as the revenues that are earned as a result of those expenses. This matching of expenses with the revenue benefits is a major part of the adjusting process.</a:t>
            </a:r>
          </a:p>
        </p:txBody>
      </p:sp>
      <p:sp>
        <p:nvSpPr>
          <p:cNvPr id="15" name="Rectangle 1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9831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fld id="{5CEA692B-31BC-4A0B-A8B2-C62BCD0791FB}" type="slidenum">
              <a:rPr lang="en-US" altLang="en-US" sz="1200" smtClean="0">
                <a:solidFill>
                  <a:srgbClr val="898989"/>
                </a:solidFill>
                <a:latin typeface="Arial" charset="0"/>
              </a:rPr>
              <a:pPr eaLnBrk="1" hangingPunct="1">
                <a:spcBef>
                  <a:spcPct val="0"/>
                </a:spcBef>
                <a:buFontTx/>
                <a:buNone/>
              </a:pPr>
              <a:t>11</a:t>
            </a:fld>
            <a:endParaRPr lang="en-US" altLang="en-US" sz="1200">
              <a:solidFill>
                <a:srgbClr val="898989"/>
              </a:solidFill>
              <a:latin typeface="Arial" charset="0"/>
            </a:endParaRPr>
          </a:p>
        </p:txBody>
      </p:sp>
      <p:sp>
        <p:nvSpPr>
          <p:cNvPr id="7" name="Rounded Rectangle 6"/>
          <p:cNvSpPr/>
          <p:nvPr/>
        </p:nvSpPr>
        <p:spPr>
          <a:xfrm>
            <a:off x="152400" y="6424696"/>
            <a:ext cx="5791200" cy="304800"/>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C2 </a:t>
            </a:r>
            <a:r>
              <a:rPr lang="en-US" altLang="en-US" sz="1100" dirty="0"/>
              <a:t>Explain accrual accounting and how it improves financial statements.</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4"/>
          <p:cNvSpPr>
            <a:spLocks noGrp="1"/>
          </p:cNvSpPr>
          <p:nvPr>
            <p:ph type="ctrTitle"/>
          </p:nvPr>
        </p:nvSpPr>
        <p:spPr>
          <a:xfrm>
            <a:off x="914400" y="1828800"/>
            <a:ext cx="7315200" cy="3124200"/>
          </a:xfrm>
        </p:spPr>
        <p:txBody>
          <a:bodyPr/>
          <a:lstStyle/>
          <a:p>
            <a:r>
              <a:rPr lang="en-US" altLang="en-US" dirty="0"/>
              <a:t/>
            </a:r>
            <a:br>
              <a:rPr lang="en-US" altLang="en-US" dirty="0"/>
            </a:br>
            <a:r>
              <a:rPr lang="en-US" altLang="en-US" dirty="0"/>
              <a:t/>
            </a:r>
            <a:br>
              <a:rPr lang="en-US" altLang="en-US" dirty="0"/>
            </a:br>
            <a:r>
              <a:rPr lang="en-US" altLang="en-US" dirty="0"/>
              <a:t> C3:	</a:t>
            </a:r>
            <a:br>
              <a:rPr lang="en-US" altLang="en-US" dirty="0"/>
            </a:br>
            <a:r>
              <a:rPr lang="en-US" altLang="en-US" dirty="0"/>
              <a:t>Identify the types of adjustments and their purpose.</a:t>
            </a:r>
            <a:br>
              <a:rPr lang="en-US" altLang="en-US" dirty="0"/>
            </a:br>
            <a:r>
              <a:rPr lang="en-US" altLang="en-US" dirty="0"/>
              <a:t/>
            </a:r>
            <a:br>
              <a:rPr lang="en-US" altLang="en-US" dirty="0"/>
            </a:br>
            <a:endParaRPr lang="en-US" altLang="en-US" dirty="0"/>
          </a:p>
        </p:txBody>
      </p:sp>
      <p:sp>
        <p:nvSpPr>
          <p:cNvPr id="9933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fld id="{A6B59767-AD15-4715-9F4A-4D543C737148}" type="slidenum">
              <a:rPr lang="en-US" altLang="en-US" sz="1200" smtClean="0">
                <a:solidFill>
                  <a:srgbClr val="898989"/>
                </a:solidFill>
                <a:latin typeface="Arial" charset="0"/>
              </a:rPr>
              <a:pPr eaLnBrk="1" hangingPunct="1">
                <a:spcBef>
                  <a:spcPct val="0"/>
                </a:spcBef>
                <a:buFontTx/>
                <a:buNone/>
              </a:pPr>
              <a:t>12</a:t>
            </a:fld>
            <a:endParaRPr lang="en-US" altLang="en-US" sz="1200">
              <a:solidFill>
                <a:srgbClr val="898989"/>
              </a:solidFill>
              <a:latin typeface="Arial" charset="0"/>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993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834007"/>
            <a:ext cx="7315200"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854031"/>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362200" y="760115"/>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a:spLocks noChangeArrowheads="1"/>
          </p:cNvSpPr>
          <p:nvPr/>
        </p:nvSpPr>
        <p:spPr bwMode="auto">
          <a:xfrm>
            <a:off x="304800" y="1524000"/>
            <a:ext cx="8458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lvl1pPr marL="342900" indent="-342900"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buFontTx/>
              <a:buNone/>
            </a:pPr>
            <a:endParaRPr lang="en-US" altLang="en-US" sz="2800"/>
          </a:p>
        </p:txBody>
      </p:sp>
      <p:sp>
        <p:nvSpPr>
          <p:cNvPr id="100355" name="Rectangle 4"/>
          <p:cNvSpPr>
            <a:spLocks noGrp="1" noChangeArrowheads="1"/>
          </p:cNvSpPr>
          <p:nvPr>
            <p:ph type="title"/>
          </p:nvPr>
        </p:nvSpPr>
        <p:spPr>
          <a:xfrm>
            <a:off x="457200" y="381000"/>
            <a:ext cx="8229600" cy="1036638"/>
          </a:xfrm>
        </p:spPr>
        <p:txBody>
          <a:bodyPr/>
          <a:lstStyle/>
          <a:p>
            <a:pPr eaLnBrk="1" hangingPunct="1"/>
            <a:r>
              <a:rPr lang="en-US" altLang="en-US" b="1" dirty="0"/>
              <a:t>Framework for Adjustments</a:t>
            </a: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10035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fld id="{DC1CC3CB-D669-4D61-8541-23162DA85C4B}" type="slidenum">
              <a:rPr lang="en-US" altLang="en-US" sz="1200" smtClean="0">
                <a:solidFill>
                  <a:srgbClr val="898989"/>
                </a:solidFill>
                <a:latin typeface="Arial" charset="0"/>
              </a:rPr>
              <a:pPr eaLnBrk="1" hangingPunct="1">
                <a:spcBef>
                  <a:spcPct val="0"/>
                </a:spcBef>
                <a:buFontTx/>
                <a:buNone/>
              </a:pPr>
              <a:t>13</a:t>
            </a:fld>
            <a:endParaRPr lang="en-US" altLang="en-US" sz="1200">
              <a:solidFill>
                <a:srgbClr val="898989"/>
              </a:solidFill>
              <a:latin typeface="Arial" charset="0"/>
            </a:endParaRPr>
          </a:p>
        </p:txBody>
      </p:sp>
      <p:sp>
        <p:nvSpPr>
          <p:cNvPr id="100359" name="Rectangle 1"/>
          <p:cNvSpPr>
            <a:spLocks noChangeArrowheads="1"/>
          </p:cNvSpPr>
          <p:nvPr/>
        </p:nvSpPr>
        <p:spPr bwMode="auto">
          <a:xfrm>
            <a:off x="571500" y="1371600"/>
            <a:ext cx="8305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r>
              <a:rPr lang="en-US" altLang="en-US" sz="2400" dirty="0">
                <a:latin typeface="Arial" charset="0"/>
              </a:rPr>
              <a:t>Four types of adjustments for transactions that extend over more than one period.</a:t>
            </a:r>
          </a:p>
        </p:txBody>
      </p:sp>
      <p:sp>
        <p:nvSpPr>
          <p:cNvPr id="9" name="Rounded Rectangle 8"/>
          <p:cNvSpPr/>
          <p:nvPr/>
        </p:nvSpPr>
        <p:spPr>
          <a:xfrm>
            <a:off x="152400" y="6424696"/>
            <a:ext cx="4648200" cy="296779"/>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C3 </a:t>
            </a:r>
            <a:r>
              <a:rPr lang="en-US" altLang="en-US" sz="1100" dirty="0"/>
              <a:t>Identify the types of adjustments and their purpose.</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10" name="Rectangle 1"/>
          <p:cNvSpPr>
            <a:spLocks noChangeArrowheads="1"/>
          </p:cNvSpPr>
          <p:nvPr/>
        </p:nvSpPr>
        <p:spPr bwMode="auto">
          <a:xfrm>
            <a:off x="244642" y="3326471"/>
            <a:ext cx="88011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r>
              <a:rPr lang="en-US" altLang="en-US" sz="2400" dirty="0">
                <a:latin typeface="Arial" charset="0"/>
              </a:rPr>
              <a:t>Adjustments made using a 3-step process:</a:t>
            </a:r>
          </a:p>
          <a:p>
            <a:pPr eaLnBrk="1" hangingPunct="1">
              <a:spcBef>
                <a:spcPct val="0"/>
              </a:spcBef>
              <a:buFontTx/>
              <a:buNone/>
            </a:pPr>
            <a:endParaRPr lang="en-US" altLang="en-US" sz="2400" dirty="0">
              <a:latin typeface="Arial" charset="0"/>
            </a:endParaRPr>
          </a:p>
          <a:p>
            <a:pPr eaLnBrk="1" hangingPunct="1">
              <a:spcBef>
                <a:spcPct val="0"/>
              </a:spcBef>
              <a:buFontTx/>
              <a:buNone/>
            </a:pPr>
            <a:r>
              <a:rPr lang="en-US" altLang="en-US" sz="2400" dirty="0">
                <a:latin typeface="Arial" charset="0"/>
              </a:rPr>
              <a:t>Step 1: Determine what the current account balance </a:t>
            </a:r>
            <a:r>
              <a:rPr lang="en-US" altLang="en-US" sz="2400" i="1" dirty="0">
                <a:latin typeface="Arial" charset="0"/>
              </a:rPr>
              <a:t>equals</a:t>
            </a:r>
            <a:r>
              <a:rPr lang="en-US" altLang="en-US" sz="2400" dirty="0">
                <a:latin typeface="Arial" charset="0"/>
              </a:rPr>
              <a:t>.</a:t>
            </a:r>
          </a:p>
          <a:p>
            <a:pPr eaLnBrk="1" hangingPunct="1">
              <a:spcBef>
                <a:spcPct val="0"/>
              </a:spcBef>
              <a:buFontTx/>
              <a:buNone/>
            </a:pPr>
            <a:r>
              <a:rPr lang="en-US" altLang="en-US" sz="2400" dirty="0">
                <a:latin typeface="Arial" charset="0"/>
              </a:rPr>
              <a:t>Step 2: Determine what the current account balance </a:t>
            </a:r>
            <a:r>
              <a:rPr lang="en-US" altLang="en-US" sz="2400" i="1" dirty="0">
                <a:latin typeface="Arial" charset="0"/>
              </a:rPr>
              <a:t>should</a:t>
            </a:r>
            <a:r>
              <a:rPr lang="en-US" altLang="en-US" sz="2400" dirty="0">
                <a:latin typeface="Arial" charset="0"/>
              </a:rPr>
              <a:t/>
            </a:r>
            <a:br>
              <a:rPr lang="en-US" altLang="en-US" sz="2400" dirty="0">
                <a:latin typeface="Arial" charset="0"/>
              </a:rPr>
            </a:br>
            <a:r>
              <a:rPr lang="en-US" altLang="en-US" sz="2400" dirty="0">
                <a:latin typeface="Arial" charset="0"/>
              </a:rPr>
              <a:t>             </a:t>
            </a:r>
            <a:r>
              <a:rPr lang="en-US" altLang="en-US" sz="2400" i="1" dirty="0">
                <a:latin typeface="Arial" charset="0"/>
              </a:rPr>
              <a:t>equal</a:t>
            </a:r>
            <a:r>
              <a:rPr lang="en-US" altLang="en-US" sz="2400" dirty="0">
                <a:latin typeface="Arial" charset="0"/>
              </a:rPr>
              <a:t>.</a:t>
            </a:r>
          </a:p>
          <a:p>
            <a:pPr eaLnBrk="1" hangingPunct="1">
              <a:spcBef>
                <a:spcPct val="0"/>
              </a:spcBef>
              <a:buFontTx/>
              <a:buNone/>
            </a:pPr>
            <a:r>
              <a:rPr lang="en-US" altLang="en-US" sz="2400" dirty="0">
                <a:latin typeface="Arial" charset="0"/>
              </a:rPr>
              <a:t>Step 3: Record an adjusting entry to get from step 1 to step 2.</a:t>
            </a:r>
          </a:p>
        </p:txBody>
      </p:sp>
      <p:pic>
        <p:nvPicPr>
          <p:cNvPr id="3" name="Picture 2"/>
          <p:cNvPicPr>
            <a:picLocks noChangeAspect="1"/>
          </p:cNvPicPr>
          <p:nvPr/>
        </p:nvPicPr>
        <p:blipFill>
          <a:blip r:embed="rId3"/>
          <a:stretch>
            <a:fillRect/>
          </a:stretch>
        </p:blipFill>
        <p:spPr>
          <a:xfrm>
            <a:off x="634240" y="2450192"/>
            <a:ext cx="7870750" cy="542305"/>
          </a:xfrm>
          <a:prstGeom prst="rect">
            <a:avLst/>
          </a:prstGeom>
        </p:spPr>
      </p:pic>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4"/>
          <p:cNvSpPr>
            <a:spLocks noGrp="1"/>
          </p:cNvSpPr>
          <p:nvPr>
            <p:ph type="ctrTitle"/>
          </p:nvPr>
        </p:nvSpPr>
        <p:spPr>
          <a:xfrm>
            <a:off x="914400" y="1828800"/>
            <a:ext cx="7315200" cy="3124200"/>
          </a:xfrm>
        </p:spPr>
        <p:txBody>
          <a:bodyPr/>
          <a:lstStyle/>
          <a:p>
            <a:r>
              <a:rPr lang="en-US" altLang="en-US" dirty="0"/>
              <a:t/>
            </a:r>
            <a:br>
              <a:rPr lang="en-US" altLang="en-US" dirty="0"/>
            </a:br>
            <a:r>
              <a:rPr lang="en-US" altLang="en-US" dirty="0"/>
              <a:t/>
            </a:r>
            <a:br>
              <a:rPr lang="en-US" altLang="en-US" dirty="0"/>
            </a:br>
            <a:r>
              <a:rPr lang="en-US" altLang="en-US" dirty="0"/>
              <a:t> P1:	</a:t>
            </a:r>
            <a:br>
              <a:rPr lang="en-US" altLang="en-US" dirty="0"/>
            </a:br>
            <a:r>
              <a:rPr lang="en-US" altLang="en-US" dirty="0"/>
              <a:t>Prepare and explain adjusting entries.</a:t>
            </a:r>
            <a:br>
              <a:rPr lang="en-US" altLang="en-US" dirty="0"/>
            </a:br>
            <a:r>
              <a:rPr lang="en-US" altLang="en-US" dirty="0"/>
              <a:t/>
            </a:r>
            <a:br>
              <a:rPr lang="en-US" altLang="en-US" dirty="0"/>
            </a:br>
            <a:endParaRPr lang="en-US" altLang="en-US" dirty="0"/>
          </a:p>
        </p:txBody>
      </p:sp>
      <p:sp>
        <p:nvSpPr>
          <p:cNvPr id="9933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306C3256-9C88-487C-8151-3B4355C9E17E}" type="slidenum">
              <a:rPr lang="en-US" altLang="en-US" smtClean="0">
                <a:solidFill>
                  <a:srgbClr val="898989"/>
                </a:solidFill>
              </a:rPr>
              <a:pPr/>
              <a:t>14</a:t>
            </a:fld>
            <a:endParaRPr lang="en-US" altLang="en-US">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endParaRPr>
          </a:p>
        </p:txBody>
      </p:sp>
      <p:pic>
        <p:nvPicPr>
          <p:cNvPr id="99333" name="Picture 2"/>
          <p:cNvPicPr>
            <a:picLocks noChangeAspect="1" noChangeArrowheads="1"/>
          </p:cNvPicPr>
          <p:nvPr/>
        </p:nvPicPr>
        <p:blipFill>
          <a:blip r:embed="rId3" cstate="print"/>
          <a:srcRect/>
          <a:stretch>
            <a:fillRect/>
          </a:stretch>
        </p:blipFill>
        <p:spPr bwMode="auto">
          <a:xfrm>
            <a:off x="942474" y="2187575"/>
            <a:ext cx="7315200" cy="87312"/>
          </a:xfrm>
          <a:prstGeom prst="rect">
            <a:avLst/>
          </a:prstGeom>
          <a:noFill/>
          <a:ln w="9525">
            <a:noFill/>
            <a:miter lim="800000"/>
            <a:headEnd/>
            <a:tailEnd/>
          </a:ln>
        </p:spPr>
      </p:pic>
      <p:pic>
        <p:nvPicPr>
          <p:cNvPr id="99334" name="Picture 2"/>
          <p:cNvPicPr>
            <a:picLocks noChangeAspect="1" noChangeArrowheads="1"/>
          </p:cNvPicPr>
          <p:nvPr/>
        </p:nvPicPr>
        <p:blipFill>
          <a:blip r:embed="rId3" cstate="print"/>
          <a:srcRect/>
          <a:stretch>
            <a:fillRect/>
          </a:stretch>
        </p:blipFill>
        <p:spPr bwMode="auto">
          <a:xfrm>
            <a:off x="942474" y="4614863"/>
            <a:ext cx="7315200" cy="87313"/>
          </a:xfrm>
          <a:prstGeom prst="rect">
            <a:avLst/>
          </a:prstGeom>
          <a:noFill/>
          <a:ln w="9525">
            <a:noFill/>
            <a:miter lim="800000"/>
            <a:headEnd/>
            <a:tailEnd/>
          </a:ln>
        </p:spPr>
      </p:pic>
      <p:sp>
        <p:nvSpPr>
          <p:cNvPr id="8" name="TextBox 7"/>
          <p:cNvSpPr txBox="1"/>
          <p:nvPr/>
        </p:nvSpPr>
        <p:spPr>
          <a:xfrm>
            <a:off x="2362200" y="760115"/>
            <a:ext cx="5257800" cy="769441"/>
          </a:xfrm>
          <a:prstGeom prst="rect">
            <a:avLst/>
          </a:prstGeom>
          <a:noFill/>
        </p:spPr>
        <p:txBody>
          <a:bodyPr wrap="square" rtlCol="0">
            <a:spAutoFit/>
          </a:bodyPr>
          <a:lstStyle/>
          <a:p>
            <a:r>
              <a:rPr lang="en-US" altLang="en-US" sz="4400" b="1" dirty="0">
                <a:solidFill>
                  <a:prstClr val="black"/>
                </a:solidFill>
                <a:latin typeface="Calibri"/>
              </a:rPr>
              <a:t>Learning Objective</a:t>
            </a:r>
            <a:endParaRPr lang="en-US" sz="4400" dirty="0">
              <a:solidFill>
                <a:prstClr val="black"/>
              </a:solidFill>
              <a:latin typeface="Calibri"/>
            </a:endParaRPr>
          </a:p>
        </p:txBody>
      </p:sp>
    </p:spTree>
    <p:extLst>
      <p:ext uri="{BB962C8B-B14F-4D97-AF65-F5344CB8AC3E}">
        <p14:creationId xmlns:p14="http://schemas.microsoft.com/office/powerpoint/2010/main" val="344559115"/>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4"/>
          <p:cNvSpPr>
            <a:spLocks noGrp="1" noChangeArrowheads="1"/>
          </p:cNvSpPr>
          <p:nvPr>
            <p:ph type="title"/>
          </p:nvPr>
        </p:nvSpPr>
        <p:spPr>
          <a:xfrm>
            <a:off x="452438" y="457200"/>
            <a:ext cx="8229600" cy="960438"/>
          </a:xfrm>
        </p:spPr>
        <p:txBody>
          <a:bodyPr/>
          <a:lstStyle/>
          <a:p>
            <a:pPr eaLnBrk="1" hangingPunct="1"/>
            <a:r>
              <a:rPr lang="en-US" altLang="en-US" b="1" dirty="0"/>
              <a:t>Prepaid (Deferred) Expenses</a:t>
            </a:r>
          </a:p>
        </p:txBody>
      </p:sp>
      <p:sp>
        <p:nvSpPr>
          <p:cNvPr id="25605" name="Text Box 5"/>
          <p:cNvSpPr txBox="1">
            <a:spLocks noChangeArrowheads="1"/>
          </p:cNvSpPr>
          <p:nvPr/>
        </p:nvSpPr>
        <p:spPr bwMode="auto">
          <a:xfrm>
            <a:off x="685800" y="1354902"/>
            <a:ext cx="7996238" cy="2100575"/>
          </a:xfrm>
          <a:prstGeom prst="rect">
            <a:avLst/>
          </a:prstGeom>
          <a:solidFill>
            <a:srgbClr val="77933C"/>
          </a:solidFill>
          <a:ln w="12700">
            <a:solidFill>
              <a:srgbClr val="77933C"/>
            </a:solidFill>
            <a:miter lim="800000"/>
            <a:headEnd/>
            <a:tailEnd/>
          </a:ln>
          <a:effectLst>
            <a:outerShdw blurRad="63500" dist="38100" dir="2700000" algn="tl" rotWithShape="0">
              <a:srgbClr val="000000">
                <a:alpha val="39999"/>
              </a:srgbClr>
            </a:outerShdw>
          </a:effectLst>
        </p:spPr>
        <p:txBody>
          <a:bodyPr wrap="square">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spcBef>
                <a:spcPct val="50000"/>
              </a:spcBef>
              <a:defRPr/>
            </a:pPr>
            <a:r>
              <a:rPr lang="en-US" sz="2900" dirty="0">
                <a:solidFill>
                  <a:schemeClr val="bg1"/>
                </a:solidFill>
                <a:ea typeface="ＭＳ Ｐゴシック" pitchFamily="-107" charset="-128"/>
              </a:rPr>
              <a:t>Prepaid expenses are assets paid for in advance of receiving their benefits.</a:t>
            </a:r>
          </a:p>
          <a:p>
            <a:pPr algn="ctr" eaLnBrk="1" hangingPunct="1">
              <a:spcBef>
                <a:spcPct val="50000"/>
              </a:spcBef>
              <a:defRPr/>
            </a:pPr>
            <a:r>
              <a:rPr lang="en-US" sz="2900" dirty="0">
                <a:solidFill>
                  <a:schemeClr val="bg1"/>
                </a:solidFill>
                <a:ea typeface="ＭＳ Ｐゴシック" pitchFamily="-107" charset="-128"/>
              </a:rPr>
              <a:t>Examples: Prepaid Insurance, Prepaid Rent, Supplies</a:t>
            </a:r>
          </a:p>
        </p:txBody>
      </p:sp>
      <p:sp>
        <p:nvSpPr>
          <p:cNvPr id="10240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fld id="{47B7C2C5-318B-4421-B55E-718434789C51}" type="slidenum">
              <a:rPr lang="en-US" altLang="en-US" sz="1200" smtClean="0">
                <a:solidFill>
                  <a:srgbClr val="898989"/>
                </a:solidFill>
                <a:latin typeface="Arial" charset="0"/>
              </a:rPr>
              <a:pPr eaLnBrk="1" hangingPunct="1">
                <a:spcBef>
                  <a:spcPct val="0"/>
                </a:spcBef>
                <a:buFontTx/>
                <a:buNone/>
              </a:pPr>
              <a:t>15</a:t>
            </a:fld>
            <a:endParaRPr lang="en-US" altLang="en-US" sz="1200">
              <a:solidFill>
                <a:srgbClr val="898989"/>
              </a:solidFill>
              <a:latin typeface="Arial" charset="0"/>
            </a:endParaRPr>
          </a:p>
        </p:txBody>
      </p:sp>
      <p:sp>
        <p:nvSpPr>
          <p:cNvPr id="8" name="Rectangle 7"/>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9" name="Rounded Rectangle 8"/>
          <p:cNvSpPr/>
          <p:nvPr/>
        </p:nvSpPr>
        <p:spPr>
          <a:xfrm>
            <a:off x="152400" y="6553200"/>
            <a:ext cx="38862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altLang="en-US" sz="1100" dirty="0"/>
              <a:t>Prepare and explain adjusting entries</a:t>
            </a:r>
            <a:r>
              <a:rPr lang="en-US" sz="1100" dirty="0"/>
              <a:t>.</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10" name="TextBox 9"/>
          <p:cNvSpPr txBox="1"/>
          <p:nvPr/>
        </p:nvSpPr>
        <p:spPr>
          <a:xfrm>
            <a:off x="7543800" y="4245197"/>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3.5</a:t>
            </a:r>
          </a:p>
        </p:txBody>
      </p:sp>
      <p:pic>
        <p:nvPicPr>
          <p:cNvPr id="2" name="Picture 1"/>
          <p:cNvPicPr>
            <a:picLocks noChangeAspect="1"/>
          </p:cNvPicPr>
          <p:nvPr/>
        </p:nvPicPr>
        <p:blipFill>
          <a:blip r:embed="rId3"/>
          <a:stretch>
            <a:fillRect/>
          </a:stretch>
        </p:blipFill>
        <p:spPr>
          <a:xfrm>
            <a:off x="1981200" y="4054086"/>
            <a:ext cx="4876800" cy="1907592"/>
          </a:xfrm>
          <a:prstGeom prst="rect">
            <a:avLst/>
          </a:prstGeom>
        </p:spPr>
      </p:pic>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838200" y="381000"/>
            <a:ext cx="7158038" cy="879475"/>
          </a:xfrm>
        </p:spPr>
        <p:txBody>
          <a:bodyPr/>
          <a:lstStyle/>
          <a:p>
            <a:pPr algn="ctr" eaLnBrk="1" hangingPunct="1"/>
            <a:r>
              <a:rPr lang="en-US" sz="3600" b="1" dirty="0"/>
              <a:t>Prepaid Insurance</a:t>
            </a:r>
          </a:p>
        </p:txBody>
      </p:sp>
      <p:sp>
        <p:nvSpPr>
          <p:cNvPr id="32771" name="Line 4"/>
          <p:cNvSpPr>
            <a:spLocks noChangeShapeType="1"/>
          </p:cNvSpPr>
          <p:nvPr/>
        </p:nvSpPr>
        <p:spPr bwMode="auto">
          <a:xfrm>
            <a:off x="2514600" y="4191000"/>
            <a:ext cx="4419600" cy="0"/>
          </a:xfrm>
          <a:prstGeom prst="line">
            <a:avLst/>
          </a:prstGeom>
          <a:noFill/>
          <a:ln w="9525">
            <a:solidFill>
              <a:schemeClr val="tx1"/>
            </a:solidFill>
            <a:round/>
            <a:headEnd/>
            <a:tailEnd/>
          </a:ln>
        </p:spPr>
        <p:txBody>
          <a:bodyPr wrap="none" anchor="ctr"/>
          <a:lstStyle/>
          <a:p>
            <a:endParaRPr lang="en-US">
              <a:solidFill>
                <a:prstClr val="black"/>
              </a:solidFill>
            </a:endParaRPr>
          </a:p>
        </p:txBody>
      </p:sp>
      <p:sp>
        <p:nvSpPr>
          <p:cNvPr id="32772" name="Line 5"/>
          <p:cNvSpPr>
            <a:spLocks noChangeShapeType="1"/>
          </p:cNvSpPr>
          <p:nvPr/>
        </p:nvSpPr>
        <p:spPr bwMode="auto">
          <a:xfrm>
            <a:off x="4572000" y="4191000"/>
            <a:ext cx="0" cy="2667000"/>
          </a:xfrm>
          <a:prstGeom prst="line">
            <a:avLst/>
          </a:prstGeom>
          <a:noFill/>
          <a:ln w="9525">
            <a:solidFill>
              <a:schemeClr val="tx1"/>
            </a:solidFill>
            <a:round/>
            <a:headEnd/>
            <a:tailEnd/>
          </a:ln>
        </p:spPr>
        <p:txBody>
          <a:bodyPr wrap="none" anchor="ctr"/>
          <a:lstStyle/>
          <a:p>
            <a:endParaRPr lang="en-US">
              <a:solidFill>
                <a:prstClr val="black"/>
              </a:solidFill>
            </a:endParaRPr>
          </a:p>
        </p:txBody>
      </p:sp>
      <p:sp>
        <p:nvSpPr>
          <p:cNvPr id="168966" name="Text Box 6"/>
          <p:cNvSpPr txBox="1">
            <a:spLocks noChangeArrowheads="1"/>
          </p:cNvSpPr>
          <p:nvPr/>
        </p:nvSpPr>
        <p:spPr bwMode="auto">
          <a:xfrm>
            <a:off x="2514600" y="3724275"/>
            <a:ext cx="4419600" cy="519113"/>
          </a:xfrm>
          <a:prstGeom prst="rect">
            <a:avLst/>
          </a:prstGeom>
          <a:noFill/>
          <a:ln w="9525">
            <a:noFill/>
            <a:miter lim="800000"/>
            <a:headEnd/>
            <a:tailEnd/>
          </a:ln>
        </p:spPr>
        <p:txBody>
          <a:bodyPr>
            <a:spAutoFit/>
          </a:bodyPr>
          <a:lstStyle/>
          <a:p>
            <a:pPr algn="ctr">
              <a:spcBef>
                <a:spcPct val="50000"/>
              </a:spcBef>
            </a:pPr>
            <a:r>
              <a:rPr lang="en-US" sz="2800" b="1">
                <a:solidFill>
                  <a:prstClr val="black"/>
                </a:solidFill>
                <a:latin typeface="Times New Roman" pitchFamily="-107" charset="0"/>
              </a:rPr>
              <a:t>PREPAID INSURANCE</a:t>
            </a:r>
          </a:p>
        </p:txBody>
      </p:sp>
      <p:sp>
        <p:nvSpPr>
          <p:cNvPr id="168967" name="Text Box 7"/>
          <p:cNvSpPr txBox="1">
            <a:spLocks noChangeArrowheads="1"/>
          </p:cNvSpPr>
          <p:nvPr/>
        </p:nvSpPr>
        <p:spPr bwMode="auto">
          <a:xfrm>
            <a:off x="2628900" y="4219575"/>
            <a:ext cx="1981200" cy="579438"/>
          </a:xfrm>
          <a:prstGeom prst="rect">
            <a:avLst/>
          </a:prstGeom>
          <a:noFill/>
          <a:ln w="9525">
            <a:noFill/>
            <a:miter lim="800000"/>
            <a:headEnd/>
            <a:tailEnd/>
          </a:ln>
        </p:spPr>
        <p:txBody>
          <a:bodyPr>
            <a:spAutoFit/>
          </a:bodyPr>
          <a:lstStyle/>
          <a:p>
            <a:pPr algn="ctr">
              <a:spcBef>
                <a:spcPct val="50000"/>
              </a:spcBef>
            </a:pPr>
            <a:r>
              <a:rPr lang="en-US" sz="3200" b="1" dirty="0">
                <a:solidFill>
                  <a:prstClr val="black"/>
                </a:solidFill>
                <a:latin typeface="Times New Roman" pitchFamily="-107" charset="0"/>
              </a:rPr>
              <a:t>$2,400</a:t>
            </a:r>
          </a:p>
        </p:txBody>
      </p:sp>
      <p:sp>
        <p:nvSpPr>
          <p:cNvPr id="168968" name="AutoShape 8"/>
          <p:cNvSpPr>
            <a:spLocks noChangeArrowheads="1"/>
          </p:cNvSpPr>
          <p:nvPr/>
        </p:nvSpPr>
        <p:spPr bwMode="auto">
          <a:xfrm>
            <a:off x="152400" y="3962400"/>
            <a:ext cx="2667000" cy="1162050"/>
          </a:xfrm>
          <a:prstGeom prst="rightArrow">
            <a:avLst>
              <a:gd name="adj1" fmla="val 50000"/>
              <a:gd name="adj2" fmla="val 42391"/>
            </a:avLst>
          </a:prstGeom>
          <a:solidFill>
            <a:schemeClr val="bg2">
              <a:lumMod val="90000"/>
            </a:schemeClr>
          </a:solidFill>
          <a:ln w="9525">
            <a:solidFill>
              <a:schemeClr val="tx1"/>
            </a:solidFill>
            <a:miter lim="800000"/>
            <a:headEnd/>
            <a:tailEnd/>
          </a:ln>
        </p:spPr>
        <p:txBody>
          <a:bodyPr wrap="none" anchor="ctr"/>
          <a:lstStyle/>
          <a:p>
            <a:pPr algn="ctr"/>
            <a:r>
              <a:rPr lang="en-US" sz="2000" b="1" dirty="0">
                <a:solidFill>
                  <a:prstClr val="black"/>
                </a:solidFill>
                <a:latin typeface="Times New Roman" pitchFamily="-107" charset="0"/>
              </a:rPr>
              <a:t>24-month policy</a:t>
            </a:r>
          </a:p>
          <a:p>
            <a:pPr algn="ctr"/>
            <a:r>
              <a:rPr lang="en-US" sz="2000" b="1" dirty="0">
                <a:solidFill>
                  <a:prstClr val="black"/>
                </a:solidFill>
                <a:latin typeface="Times New Roman" pitchFamily="-107" charset="0"/>
              </a:rPr>
              <a:t>Beginning 12/01</a:t>
            </a:r>
          </a:p>
        </p:txBody>
      </p:sp>
      <p:pic>
        <p:nvPicPr>
          <p:cNvPr id="168969" name="Picture 9" descr="MCPE02021_0000[1]"/>
          <p:cNvPicPr>
            <a:picLocks noChangeAspect="1" noChangeArrowheads="1"/>
          </p:cNvPicPr>
          <p:nvPr/>
        </p:nvPicPr>
        <p:blipFill>
          <a:blip r:embed="rId3" cstate="print"/>
          <a:srcRect/>
          <a:stretch>
            <a:fillRect/>
          </a:stretch>
        </p:blipFill>
        <p:spPr bwMode="auto">
          <a:xfrm>
            <a:off x="6553200" y="4495800"/>
            <a:ext cx="2005013" cy="1735138"/>
          </a:xfrm>
          <a:prstGeom prst="rect">
            <a:avLst/>
          </a:prstGeom>
          <a:noFill/>
          <a:ln w="9525">
            <a:noFill/>
            <a:miter lim="800000"/>
            <a:headEnd/>
            <a:tailEnd/>
          </a:ln>
        </p:spPr>
      </p:pic>
      <p:sp>
        <p:nvSpPr>
          <p:cNvPr id="168970" name="Rectangle 10"/>
          <p:cNvSpPr>
            <a:spLocks noChangeArrowheads="1"/>
          </p:cNvSpPr>
          <p:nvPr/>
        </p:nvSpPr>
        <p:spPr bwMode="auto">
          <a:xfrm>
            <a:off x="304800" y="1600199"/>
            <a:ext cx="8610600" cy="2095501"/>
          </a:xfrm>
          <a:prstGeom prst="rect">
            <a:avLst/>
          </a:prstGeom>
          <a:solidFill>
            <a:schemeClr val="bg2"/>
          </a:solidFill>
          <a:ln w="9525">
            <a:solidFill>
              <a:schemeClr val="tx1"/>
            </a:solidFill>
            <a:miter lim="800000"/>
            <a:headEnd/>
            <a:tailEnd/>
          </a:ln>
          <a:effectLst>
            <a:outerShdw dist="35921" dir="2700000" algn="ctr" rotWithShape="0">
              <a:schemeClr val="bg2"/>
            </a:outerShdw>
          </a:effectLst>
        </p:spPr>
        <p:txBody>
          <a:bodyPr/>
          <a:lstStyle/>
          <a:p>
            <a:pPr marL="447675" indent="-447675" algn="ctr">
              <a:lnSpc>
                <a:spcPct val="90000"/>
              </a:lnSpc>
              <a:spcBef>
                <a:spcPct val="20000"/>
              </a:spcBef>
              <a:buClr>
                <a:srgbClr val="4F81BD"/>
              </a:buClr>
              <a:buSzPct val="70000"/>
              <a:buFont typeface="Wingdings" pitchFamily="2" charset="2"/>
              <a:buNone/>
              <a:defRPr/>
            </a:pPr>
            <a:r>
              <a:rPr lang="en-US" sz="2800" dirty="0">
                <a:solidFill>
                  <a:prstClr val="black"/>
                </a:solidFill>
                <a:latin typeface="Arial Narrow" pitchFamily="34" charset="0"/>
              </a:rPr>
              <a:t>On 12/01/2017, </a:t>
            </a:r>
            <a:r>
              <a:rPr lang="en-US" sz="2800" dirty="0" err="1">
                <a:solidFill>
                  <a:prstClr val="black"/>
                </a:solidFill>
                <a:latin typeface="Arial Narrow" pitchFamily="34" charset="0"/>
              </a:rPr>
              <a:t>FastForward</a:t>
            </a:r>
            <a:r>
              <a:rPr lang="en-US" sz="2800" dirty="0">
                <a:solidFill>
                  <a:prstClr val="black"/>
                </a:solidFill>
                <a:latin typeface="Arial Narrow" pitchFamily="34" charset="0"/>
              </a:rPr>
              <a:t> paid $2,400 to cover insurance for 24 months that began on 12/01/2017.  </a:t>
            </a:r>
            <a:br>
              <a:rPr lang="en-US" sz="2800" dirty="0">
                <a:solidFill>
                  <a:prstClr val="black"/>
                </a:solidFill>
                <a:latin typeface="Arial Narrow" pitchFamily="34" charset="0"/>
              </a:rPr>
            </a:br>
            <a:r>
              <a:rPr lang="en-US" sz="2800" dirty="0">
                <a:solidFill>
                  <a:prstClr val="black"/>
                </a:solidFill>
                <a:latin typeface="Arial Narrow" pitchFamily="34" charset="0"/>
              </a:rPr>
              <a:t>Recorded as </a:t>
            </a:r>
            <a:r>
              <a:rPr lang="en-US" sz="2800" i="1" dirty="0">
                <a:solidFill>
                  <a:prstClr val="black"/>
                </a:solidFill>
                <a:latin typeface="Arial Narrow" pitchFamily="34" charset="0"/>
              </a:rPr>
              <a:t>Prepaid Insurance</a:t>
            </a:r>
            <a:r>
              <a:rPr lang="en-US" sz="2800" dirty="0">
                <a:solidFill>
                  <a:prstClr val="black"/>
                </a:solidFill>
                <a:latin typeface="Arial Narrow" pitchFamily="34" charset="0"/>
              </a:rPr>
              <a:t> on 12/01/17. </a:t>
            </a:r>
          </a:p>
        </p:txBody>
      </p:sp>
      <p:sp>
        <p:nvSpPr>
          <p:cNvPr id="10" name="Rectangle 9"/>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2" name="Slide Number Placeholder 3"/>
          <p:cNvSpPr>
            <a:spLocks noGrp="1"/>
          </p:cNvSpPr>
          <p:nvPr>
            <p:ph type="sldNum" sz="quarter" idx="12"/>
          </p:nvPr>
        </p:nvSpPr>
        <p:spPr bwMode="auto">
          <a:xfrm>
            <a:off x="6553200" y="6356350"/>
            <a:ext cx="2133600" cy="365125"/>
          </a:xfrm>
          <a:noFill/>
          <a:ln>
            <a:miter lim="800000"/>
            <a:headEnd/>
            <a:tailEnd/>
          </a:ln>
        </p:spPr>
        <p:txBody>
          <a:bodyPr wrap="square" numCol="1" anchorCtr="0" compatLnSpc="1">
            <a:prstTxWarp prst="textNoShape">
              <a:avLst/>
            </a:prstTxWarp>
          </a:bodyPr>
          <a:lstStyle/>
          <a:p>
            <a:fld id="{46A08342-654D-40A4-AD58-FD9E39689834}" type="slidenum">
              <a:rPr lang="en-US" altLang="en-US" smtClean="0">
                <a:solidFill>
                  <a:srgbClr val="898989"/>
                </a:solidFill>
              </a:rPr>
              <a:pPr/>
              <a:t>16</a:t>
            </a:fld>
            <a:endParaRPr lang="en-US" altLang="en-US" dirty="0">
              <a:solidFill>
                <a:srgbClr val="898989"/>
              </a:solidFill>
            </a:endParaRPr>
          </a:p>
        </p:txBody>
      </p:sp>
      <p:sp>
        <p:nvSpPr>
          <p:cNvPr id="13" name="Rounded Rectangle 12"/>
          <p:cNvSpPr/>
          <p:nvPr/>
        </p:nvSpPr>
        <p:spPr>
          <a:xfrm>
            <a:off x="152400" y="6553200"/>
            <a:ext cx="38862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lang="en-US" altLang="en-US" sz="1100" b="1" kern="0" dirty="0">
                <a:solidFill>
                  <a:prstClr val="black"/>
                </a:solidFill>
                <a:latin typeface="Arial Narrow" pitchFamily="34" charset="0"/>
              </a:rPr>
              <a:t>Learning Objective P1: </a:t>
            </a:r>
            <a:r>
              <a:rPr lang="en-US" altLang="en-US" sz="1100" dirty="0">
                <a:solidFill>
                  <a:prstClr val="black"/>
                </a:solidFill>
              </a:rPr>
              <a:t>Prepare and explain adjusting entries</a:t>
            </a:r>
            <a:r>
              <a:rPr lang="en-US" sz="1100" dirty="0">
                <a:solidFill>
                  <a:prstClr val="black"/>
                </a:solidFill>
              </a:rPr>
              <a:t>.</a:t>
            </a:r>
            <a:endParaRPr lang="en-US" sz="1100" b="1" kern="0" dirty="0">
              <a:solidFill>
                <a:prstClr val="black"/>
              </a:solidFill>
              <a:latin typeface="Arial Narrow" pitchFamily="34" charset="0"/>
            </a:endParaRPr>
          </a:p>
        </p:txBody>
      </p:sp>
    </p:spTree>
    <p:extLst>
      <p:ext uri="{BB962C8B-B14F-4D97-AF65-F5344CB8AC3E}">
        <p14:creationId xmlns:p14="http://schemas.microsoft.com/office/powerpoint/2010/main" val="19284814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68966"/>
                                        </p:tgtEl>
                                        <p:attrNameLst>
                                          <p:attrName>style.visibility</p:attrName>
                                        </p:attrNameLst>
                                      </p:cBhvr>
                                      <p:to>
                                        <p:strVal val="visible"/>
                                      </p:to>
                                    </p:set>
                                    <p:anim calcmode="lin" valueType="num">
                                      <p:cBhvr>
                                        <p:cTn id="7" dur="2000" fill="hold"/>
                                        <p:tgtEl>
                                          <p:spTgt spid="168966"/>
                                        </p:tgtEl>
                                        <p:attrNameLst>
                                          <p:attrName>ppt_w</p:attrName>
                                        </p:attrNameLst>
                                      </p:cBhvr>
                                      <p:tavLst>
                                        <p:tav tm="0">
                                          <p:val>
                                            <p:fltVal val="0"/>
                                          </p:val>
                                        </p:tav>
                                        <p:tav tm="100000">
                                          <p:val>
                                            <p:strVal val="#ppt_w"/>
                                          </p:val>
                                        </p:tav>
                                      </p:tavLst>
                                    </p:anim>
                                    <p:anim calcmode="lin" valueType="num">
                                      <p:cBhvr>
                                        <p:cTn id="8" dur="2000" fill="hold"/>
                                        <p:tgtEl>
                                          <p:spTgt spid="16896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8967"/>
                                        </p:tgtEl>
                                        <p:attrNameLst>
                                          <p:attrName>style.visibility</p:attrName>
                                        </p:attrNameLst>
                                      </p:cBhvr>
                                      <p:to>
                                        <p:strVal val="visible"/>
                                      </p:to>
                                    </p:set>
                                    <p:anim calcmode="lin" valueType="num">
                                      <p:cBhvr additive="base">
                                        <p:cTn id="13" dur="1000" fill="hold"/>
                                        <p:tgtEl>
                                          <p:spTgt spid="168967"/>
                                        </p:tgtEl>
                                        <p:attrNameLst>
                                          <p:attrName>ppt_x</p:attrName>
                                        </p:attrNameLst>
                                      </p:cBhvr>
                                      <p:tavLst>
                                        <p:tav tm="0">
                                          <p:val>
                                            <p:strVal val="0-#ppt_w/2"/>
                                          </p:val>
                                        </p:tav>
                                        <p:tav tm="100000">
                                          <p:val>
                                            <p:strVal val="#ppt_x"/>
                                          </p:val>
                                        </p:tav>
                                      </p:tavLst>
                                    </p:anim>
                                    <p:anim calcmode="lin" valueType="num">
                                      <p:cBhvr additive="base">
                                        <p:cTn id="14" dur="1000" fill="hold"/>
                                        <p:tgtEl>
                                          <p:spTgt spid="168967"/>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17" presetClass="entr" presetSubtype="8" fill="hold" grpId="0" nodeType="afterEffect">
                                  <p:stCondLst>
                                    <p:cond delay="0"/>
                                  </p:stCondLst>
                                  <p:childTnLst>
                                    <p:set>
                                      <p:cBhvr>
                                        <p:cTn id="17" dur="1" fill="hold">
                                          <p:stCondLst>
                                            <p:cond delay="0"/>
                                          </p:stCondLst>
                                        </p:cTn>
                                        <p:tgtEl>
                                          <p:spTgt spid="168968"/>
                                        </p:tgtEl>
                                        <p:attrNameLst>
                                          <p:attrName>style.visibility</p:attrName>
                                        </p:attrNameLst>
                                      </p:cBhvr>
                                      <p:to>
                                        <p:strVal val="visible"/>
                                      </p:to>
                                    </p:set>
                                    <p:anim calcmode="lin" valueType="num">
                                      <p:cBhvr>
                                        <p:cTn id="18" dur="1000" fill="hold"/>
                                        <p:tgtEl>
                                          <p:spTgt spid="168968"/>
                                        </p:tgtEl>
                                        <p:attrNameLst>
                                          <p:attrName>ppt_x</p:attrName>
                                        </p:attrNameLst>
                                      </p:cBhvr>
                                      <p:tavLst>
                                        <p:tav tm="0">
                                          <p:val>
                                            <p:strVal val="#ppt_x-#ppt_w/2"/>
                                          </p:val>
                                        </p:tav>
                                        <p:tav tm="100000">
                                          <p:val>
                                            <p:strVal val="#ppt_x"/>
                                          </p:val>
                                        </p:tav>
                                      </p:tavLst>
                                    </p:anim>
                                    <p:anim calcmode="lin" valueType="num">
                                      <p:cBhvr>
                                        <p:cTn id="19" dur="1000" fill="hold"/>
                                        <p:tgtEl>
                                          <p:spTgt spid="168968"/>
                                        </p:tgtEl>
                                        <p:attrNameLst>
                                          <p:attrName>ppt_y</p:attrName>
                                        </p:attrNameLst>
                                      </p:cBhvr>
                                      <p:tavLst>
                                        <p:tav tm="0">
                                          <p:val>
                                            <p:strVal val="#ppt_y"/>
                                          </p:val>
                                        </p:tav>
                                        <p:tav tm="100000">
                                          <p:val>
                                            <p:strVal val="#ppt_y"/>
                                          </p:val>
                                        </p:tav>
                                      </p:tavLst>
                                    </p:anim>
                                    <p:anim calcmode="lin" valueType="num">
                                      <p:cBhvr>
                                        <p:cTn id="20" dur="1000" fill="hold"/>
                                        <p:tgtEl>
                                          <p:spTgt spid="168968"/>
                                        </p:tgtEl>
                                        <p:attrNameLst>
                                          <p:attrName>ppt_w</p:attrName>
                                        </p:attrNameLst>
                                      </p:cBhvr>
                                      <p:tavLst>
                                        <p:tav tm="0">
                                          <p:val>
                                            <p:fltVal val="0"/>
                                          </p:val>
                                        </p:tav>
                                        <p:tav tm="100000">
                                          <p:val>
                                            <p:strVal val="#ppt_w"/>
                                          </p:val>
                                        </p:tav>
                                      </p:tavLst>
                                    </p:anim>
                                    <p:anim calcmode="lin" valueType="num">
                                      <p:cBhvr>
                                        <p:cTn id="21" dur="1000" fill="hold"/>
                                        <p:tgtEl>
                                          <p:spTgt spid="16896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6" grpId="0" autoUpdateAnimBg="0"/>
      <p:bldP spid="168967" grpId="0" autoUpdateAnimBg="0"/>
      <p:bldP spid="168968"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799674" y="632610"/>
            <a:ext cx="7158038" cy="527050"/>
          </a:xfrm>
        </p:spPr>
        <p:txBody>
          <a:bodyPr/>
          <a:lstStyle/>
          <a:p>
            <a:pPr algn="ctr" eaLnBrk="1" hangingPunct="1"/>
            <a:r>
              <a:rPr lang="en-US" sz="3600" b="1" dirty="0"/>
              <a:t>Prepaid Insurance</a:t>
            </a:r>
          </a:p>
        </p:txBody>
      </p:sp>
      <p:sp>
        <p:nvSpPr>
          <p:cNvPr id="35843" name="Line 3"/>
          <p:cNvSpPr>
            <a:spLocks noChangeShapeType="1"/>
          </p:cNvSpPr>
          <p:nvPr/>
        </p:nvSpPr>
        <p:spPr bwMode="auto">
          <a:xfrm>
            <a:off x="450783" y="3048000"/>
            <a:ext cx="3962400" cy="0"/>
          </a:xfrm>
          <a:prstGeom prst="line">
            <a:avLst/>
          </a:prstGeom>
          <a:noFill/>
          <a:ln w="9525">
            <a:solidFill>
              <a:schemeClr val="tx1"/>
            </a:solidFill>
            <a:round/>
            <a:headEnd/>
            <a:tailEnd/>
          </a:ln>
        </p:spPr>
        <p:txBody>
          <a:bodyPr wrap="none" anchor="ctr"/>
          <a:lstStyle/>
          <a:p>
            <a:endParaRPr lang="en-US">
              <a:solidFill>
                <a:prstClr val="black"/>
              </a:solidFill>
            </a:endParaRPr>
          </a:p>
        </p:txBody>
      </p:sp>
      <p:sp>
        <p:nvSpPr>
          <p:cNvPr id="35844" name="Line 4"/>
          <p:cNvSpPr>
            <a:spLocks noChangeShapeType="1"/>
          </p:cNvSpPr>
          <p:nvPr/>
        </p:nvSpPr>
        <p:spPr bwMode="auto">
          <a:xfrm>
            <a:off x="2279583" y="3048000"/>
            <a:ext cx="0" cy="2667000"/>
          </a:xfrm>
          <a:prstGeom prst="line">
            <a:avLst/>
          </a:prstGeom>
          <a:noFill/>
          <a:ln w="9525">
            <a:solidFill>
              <a:schemeClr val="tx1"/>
            </a:solidFill>
            <a:round/>
            <a:headEnd/>
            <a:tailEnd/>
          </a:ln>
        </p:spPr>
        <p:txBody>
          <a:bodyPr wrap="none" anchor="ctr"/>
          <a:lstStyle/>
          <a:p>
            <a:endParaRPr lang="en-US">
              <a:solidFill>
                <a:prstClr val="black"/>
              </a:solidFill>
            </a:endParaRPr>
          </a:p>
        </p:txBody>
      </p:sp>
      <p:sp>
        <p:nvSpPr>
          <p:cNvPr id="35845" name="Text Box 5"/>
          <p:cNvSpPr txBox="1">
            <a:spLocks noChangeArrowheads="1"/>
          </p:cNvSpPr>
          <p:nvPr/>
        </p:nvSpPr>
        <p:spPr bwMode="auto">
          <a:xfrm>
            <a:off x="145983" y="2590800"/>
            <a:ext cx="4495800" cy="519113"/>
          </a:xfrm>
          <a:prstGeom prst="rect">
            <a:avLst/>
          </a:prstGeom>
          <a:noFill/>
          <a:ln w="9525">
            <a:noFill/>
            <a:miter lim="800000"/>
            <a:headEnd/>
            <a:tailEnd/>
          </a:ln>
        </p:spPr>
        <p:txBody>
          <a:bodyPr>
            <a:spAutoFit/>
          </a:bodyPr>
          <a:lstStyle/>
          <a:p>
            <a:pPr algn="ctr">
              <a:spcBef>
                <a:spcPct val="50000"/>
              </a:spcBef>
            </a:pPr>
            <a:r>
              <a:rPr lang="en-US" sz="2800" b="1" dirty="0">
                <a:solidFill>
                  <a:prstClr val="black"/>
                </a:solidFill>
                <a:latin typeface="Times New Roman" pitchFamily="-107" charset="0"/>
              </a:rPr>
              <a:t>PREPAID INSURANCE</a:t>
            </a:r>
          </a:p>
        </p:txBody>
      </p:sp>
      <p:sp>
        <p:nvSpPr>
          <p:cNvPr id="35846" name="Text Box 6"/>
          <p:cNvSpPr txBox="1">
            <a:spLocks noChangeArrowheads="1"/>
          </p:cNvSpPr>
          <p:nvPr/>
        </p:nvSpPr>
        <p:spPr bwMode="auto">
          <a:xfrm>
            <a:off x="727008" y="3019425"/>
            <a:ext cx="1704975" cy="579438"/>
          </a:xfrm>
          <a:prstGeom prst="rect">
            <a:avLst/>
          </a:prstGeom>
          <a:noFill/>
          <a:ln w="9525">
            <a:noFill/>
            <a:miter lim="800000"/>
            <a:headEnd/>
            <a:tailEnd/>
          </a:ln>
        </p:spPr>
        <p:txBody>
          <a:bodyPr>
            <a:spAutoFit/>
          </a:bodyPr>
          <a:lstStyle/>
          <a:p>
            <a:pPr algn="ctr">
              <a:spcBef>
                <a:spcPct val="50000"/>
              </a:spcBef>
            </a:pPr>
            <a:r>
              <a:rPr lang="en-US" sz="3200" b="1" dirty="0">
                <a:solidFill>
                  <a:prstClr val="black"/>
                </a:solidFill>
                <a:latin typeface="Times New Roman" pitchFamily="-107" charset="0"/>
              </a:rPr>
              <a:t>$2,400</a:t>
            </a:r>
          </a:p>
        </p:txBody>
      </p:sp>
      <p:sp>
        <p:nvSpPr>
          <p:cNvPr id="35847" name="Text Box 7"/>
          <p:cNvSpPr txBox="1">
            <a:spLocks noChangeArrowheads="1"/>
          </p:cNvSpPr>
          <p:nvPr/>
        </p:nvSpPr>
        <p:spPr bwMode="auto">
          <a:xfrm>
            <a:off x="2812983" y="3581400"/>
            <a:ext cx="1524000" cy="579438"/>
          </a:xfrm>
          <a:prstGeom prst="rect">
            <a:avLst/>
          </a:prstGeom>
          <a:noFill/>
          <a:ln w="9525">
            <a:noFill/>
            <a:miter lim="800000"/>
            <a:headEnd/>
            <a:tailEnd/>
          </a:ln>
        </p:spPr>
        <p:txBody>
          <a:bodyPr>
            <a:spAutoFit/>
          </a:bodyPr>
          <a:lstStyle/>
          <a:p>
            <a:pPr>
              <a:spcBef>
                <a:spcPct val="50000"/>
              </a:spcBef>
            </a:pPr>
            <a:r>
              <a:rPr lang="en-US" sz="3200" b="1" dirty="0">
                <a:solidFill>
                  <a:srgbClr val="FF0000"/>
                </a:solidFill>
                <a:latin typeface="Times New Roman" pitchFamily="-107" charset="0"/>
              </a:rPr>
              <a:t>$100</a:t>
            </a:r>
          </a:p>
        </p:txBody>
      </p:sp>
      <p:sp>
        <p:nvSpPr>
          <p:cNvPr id="35848" name="Line 8"/>
          <p:cNvSpPr>
            <a:spLocks noChangeShapeType="1"/>
          </p:cNvSpPr>
          <p:nvPr/>
        </p:nvSpPr>
        <p:spPr bwMode="auto">
          <a:xfrm>
            <a:off x="6775383" y="3057525"/>
            <a:ext cx="0" cy="2743200"/>
          </a:xfrm>
          <a:prstGeom prst="line">
            <a:avLst/>
          </a:prstGeom>
          <a:noFill/>
          <a:ln w="9525">
            <a:solidFill>
              <a:schemeClr val="tx1"/>
            </a:solidFill>
            <a:round/>
            <a:headEnd/>
            <a:tailEnd/>
          </a:ln>
        </p:spPr>
        <p:txBody>
          <a:bodyPr wrap="none" anchor="ctr"/>
          <a:lstStyle/>
          <a:p>
            <a:endParaRPr lang="en-US">
              <a:solidFill>
                <a:prstClr val="black"/>
              </a:solidFill>
            </a:endParaRPr>
          </a:p>
        </p:txBody>
      </p:sp>
      <p:sp>
        <p:nvSpPr>
          <p:cNvPr id="35849" name="Line 9"/>
          <p:cNvSpPr>
            <a:spLocks noChangeShapeType="1"/>
          </p:cNvSpPr>
          <p:nvPr/>
        </p:nvSpPr>
        <p:spPr bwMode="auto">
          <a:xfrm>
            <a:off x="4717983" y="3048000"/>
            <a:ext cx="3962400" cy="0"/>
          </a:xfrm>
          <a:prstGeom prst="line">
            <a:avLst/>
          </a:prstGeom>
          <a:noFill/>
          <a:ln w="9525">
            <a:solidFill>
              <a:schemeClr val="tx1"/>
            </a:solidFill>
            <a:round/>
            <a:headEnd/>
            <a:tailEnd/>
          </a:ln>
        </p:spPr>
        <p:txBody>
          <a:bodyPr wrap="none" anchor="ctr"/>
          <a:lstStyle/>
          <a:p>
            <a:endParaRPr lang="en-US">
              <a:solidFill>
                <a:prstClr val="black"/>
              </a:solidFill>
            </a:endParaRPr>
          </a:p>
        </p:txBody>
      </p:sp>
      <p:sp>
        <p:nvSpPr>
          <p:cNvPr id="35850" name="Text Box 10"/>
          <p:cNvSpPr txBox="1">
            <a:spLocks noChangeArrowheads="1"/>
          </p:cNvSpPr>
          <p:nvPr/>
        </p:nvSpPr>
        <p:spPr bwMode="auto">
          <a:xfrm>
            <a:off x="4565583" y="2600325"/>
            <a:ext cx="4267200" cy="519113"/>
          </a:xfrm>
          <a:prstGeom prst="rect">
            <a:avLst/>
          </a:prstGeom>
          <a:noFill/>
          <a:ln w="9525">
            <a:noFill/>
            <a:miter lim="800000"/>
            <a:headEnd/>
            <a:tailEnd/>
          </a:ln>
        </p:spPr>
        <p:txBody>
          <a:bodyPr>
            <a:spAutoFit/>
          </a:bodyPr>
          <a:lstStyle/>
          <a:p>
            <a:pPr algn="ctr">
              <a:spcBef>
                <a:spcPct val="50000"/>
              </a:spcBef>
            </a:pPr>
            <a:r>
              <a:rPr lang="en-US" sz="2800" b="1">
                <a:solidFill>
                  <a:prstClr val="black"/>
                </a:solidFill>
                <a:latin typeface="Times New Roman" pitchFamily="-107" charset="0"/>
              </a:rPr>
              <a:t>INSURANCE EXPENSE</a:t>
            </a:r>
            <a:endParaRPr lang="en-US" sz="2400">
              <a:solidFill>
                <a:prstClr val="black"/>
              </a:solidFill>
              <a:latin typeface="Times New Roman" pitchFamily="-107" charset="0"/>
            </a:endParaRPr>
          </a:p>
        </p:txBody>
      </p:sp>
      <p:sp>
        <p:nvSpPr>
          <p:cNvPr id="173067" name="Text Box 11"/>
          <p:cNvSpPr txBox="1">
            <a:spLocks noChangeArrowheads="1"/>
          </p:cNvSpPr>
          <p:nvPr/>
        </p:nvSpPr>
        <p:spPr bwMode="auto">
          <a:xfrm>
            <a:off x="5327583" y="3162300"/>
            <a:ext cx="1371600" cy="579438"/>
          </a:xfrm>
          <a:prstGeom prst="rect">
            <a:avLst/>
          </a:prstGeom>
          <a:noFill/>
          <a:ln w="9525">
            <a:noFill/>
            <a:miter lim="800000"/>
            <a:headEnd/>
            <a:tailEnd/>
          </a:ln>
        </p:spPr>
        <p:txBody>
          <a:bodyPr>
            <a:spAutoFit/>
          </a:bodyPr>
          <a:lstStyle/>
          <a:p>
            <a:pPr>
              <a:spcBef>
                <a:spcPct val="50000"/>
              </a:spcBef>
            </a:pPr>
            <a:r>
              <a:rPr lang="en-US" sz="3200" b="1" dirty="0">
                <a:solidFill>
                  <a:srgbClr val="FF0000"/>
                </a:solidFill>
                <a:latin typeface="Times New Roman" pitchFamily="-107" charset="0"/>
              </a:rPr>
              <a:t>$100</a:t>
            </a:r>
          </a:p>
        </p:txBody>
      </p:sp>
      <p:sp>
        <p:nvSpPr>
          <p:cNvPr id="173068" name="AutoShape 12"/>
          <p:cNvSpPr>
            <a:spLocks noChangeArrowheads="1"/>
          </p:cNvSpPr>
          <p:nvPr/>
        </p:nvSpPr>
        <p:spPr bwMode="auto">
          <a:xfrm>
            <a:off x="3048000" y="5029200"/>
            <a:ext cx="5105399" cy="1439862"/>
          </a:xfrm>
          <a:prstGeom prst="wedgeRoundRectCallout">
            <a:avLst>
              <a:gd name="adj1" fmla="val 59321"/>
              <a:gd name="adj2" fmla="val -54768"/>
              <a:gd name="adj3" fmla="val 16667"/>
            </a:avLst>
          </a:prstGeom>
          <a:solidFill>
            <a:schemeClr val="bg2">
              <a:lumMod val="75000"/>
            </a:schemeClr>
          </a:solidFill>
          <a:ln w="9525">
            <a:solidFill>
              <a:schemeClr val="tx1"/>
            </a:solidFill>
            <a:miter lim="800000"/>
            <a:headEnd/>
            <a:tailEnd/>
          </a:ln>
        </p:spPr>
        <p:txBody>
          <a:bodyPr wrap="none" anchor="ctr"/>
          <a:lstStyle/>
          <a:p>
            <a:pPr algn="ctr"/>
            <a:r>
              <a:rPr lang="en-US" sz="2000" b="1" i="1" dirty="0">
                <a:solidFill>
                  <a:prstClr val="black"/>
                </a:solidFill>
                <a:latin typeface="Times New Roman" pitchFamily="-107" charset="0"/>
              </a:rPr>
              <a:t>Insurance Expense</a:t>
            </a:r>
            <a:r>
              <a:rPr lang="en-US" sz="2000" b="1" dirty="0">
                <a:solidFill>
                  <a:prstClr val="black"/>
                </a:solidFill>
                <a:latin typeface="Times New Roman" pitchFamily="-107" charset="0"/>
              </a:rPr>
              <a:t> is debited</a:t>
            </a:r>
          </a:p>
          <a:p>
            <a:pPr algn="ctr"/>
            <a:r>
              <a:rPr lang="en-US" sz="2000" b="1" dirty="0">
                <a:solidFill>
                  <a:prstClr val="black"/>
                </a:solidFill>
                <a:latin typeface="Times New Roman" pitchFamily="-107" charset="0"/>
              </a:rPr>
              <a:t>$100 to recognize the amount</a:t>
            </a:r>
          </a:p>
          <a:p>
            <a:pPr algn="ctr"/>
            <a:r>
              <a:rPr lang="en-US" sz="2000" b="1" dirty="0">
                <a:solidFill>
                  <a:prstClr val="black"/>
                </a:solidFill>
                <a:latin typeface="Times New Roman" pitchFamily="-107" charset="0"/>
              </a:rPr>
              <a:t>of insurance coverage  for Dec. and</a:t>
            </a:r>
            <a:br>
              <a:rPr lang="en-US" sz="2000" b="1" dirty="0">
                <a:solidFill>
                  <a:prstClr val="black"/>
                </a:solidFill>
                <a:latin typeface="Times New Roman" pitchFamily="-107" charset="0"/>
              </a:rPr>
            </a:br>
            <a:r>
              <a:rPr lang="en-US" sz="2000" b="1" i="1" dirty="0">
                <a:solidFill>
                  <a:prstClr val="black"/>
                </a:solidFill>
                <a:latin typeface="Times New Roman" pitchFamily="-107" charset="0"/>
              </a:rPr>
              <a:t>Prepaid Insurance </a:t>
            </a:r>
            <a:r>
              <a:rPr lang="en-US" sz="2000" b="1" dirty="0">
                <a:solidFill>
                  <a:prstClr val="black"/>
                </a:solidFill>
                <a:latin typeface="Times New Roman" pitchFamily="-107" charset="0"/>
              </a:rPr>
              <a:t>is credited for $100</a:t>
            </a:r>
            <a:br>
              <a:rPr lang="en-US" sz="2000" b="1" dirty="0">
                <a:solidFill>
                  <a:prstClr val="black"/>
                </a:solidFill>
                <a:latin typeface="Times New Roman" pitchFamily="-107" charset="0"/>
              </a:rPr>
            </a:br>
            <a:r>
              <a:rPr lang="en-US" sz="2000" b="1" dirty="0">
                <a:solidFill>
                  <a:prstClr val="black"/>
                </a:solidFill>
                <a:latin typeface="Times New Roman" pitchFamily="-107" charset="0"/>
              </a:rPr>
              <a:t>to reduce it’s balance.</a:t>
            </a:r>
          </a:p>
        </p:txBody>
      </p:sp>
      <p:sp>
        <p:nvSpPr>
          <p:cNvPr id="13" name="Text Box 9"/>
          <p:cNvSpPr txBox="1">
            <a:spLocks noChangeArrowheads="1"/>
          </p:cNvSpPr>
          <p:nvPr/>
        </p:nvSpPr>
        <p:spPr bwMode="auto">
          <a:xfrm>
            <a:off x="4641783" y="4495800"/>
            <a:ext cx="4343400" cy="457200"/>
          </a:xfrm>
          <a:prstGeom prst="rect">
            <a:avLst/>
          </a:prstGeom>
          <a:solidFill>
            <a:schemeClr val="bg2">
              <a:lumMod val="50000"/>
            </a:schemeClr>
          </a:solidFill>
          <a:ln w="9525">
            <a:noFill/>
            <a:miter lim="800000"/>
            <a:headEnd/>
            <a:tailEnd/>
          </a:ln>
        </p:spPr>
        <p:txBody>
          <a:bodyPr>
            <a:spAutoFit/>
          </a:bodyPr>
          <a:lstStyle/>
          <a:p>
            <a:pPr algn="ctr">
              <a:spcBef>
                <a:spcPct val="50000"/>
              </a:spcBef>
            </a:pPr>
            <a:r>
              <a:rPr lang="en-US" sz="2400" b="1" dirty="0">
                <a:solidFill>
                  <a:prstClr val="white"/>
                </a:solidFill>
              </a:rPr>
              <a:t>$2,400/24 months = $100</a:t>
            </a:r>
          </a:p>
        </p:txBody>
      </p:sp>
      <p:sp>
        <p:nvSpPr>
          <p:cNvPr id="14" name="Rectangle 13"/>
          <p:cNvSpPr/>
          <p:nvPr/>
        </p:nvSpPr>
        <p:spPr>
          <a:xfrm>
            <a:off x="35293" y="-802"/>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6" name="Slide Number Placeholder 3"/>
          <p:cNvSpPr>
            <a:spLocks noGrp="1"/>
          </p:cNvSpPr>
          <p:nvPr>
            <p:ph type="sldNum" sz="quarter" idx="12"/>
          </p:nvPr>
        </p:nvSpPr>
        <p:spPr bwMode="auto">
          <a:xfrm>
            <a:off x="6553200" y="6356350"/>
            <a:ext cx="2133600" cy="365125"/>
          </a:xfrm>
          <a:noFill/>
          <a:ln>
            <a:miter lim="800000"/>
            <a:headEnd/>
            <a:tailEnd/>
          </a:ln>
        </p:spPr>
        <p:txBody>
          <a:bodyPr wrap="square" numCol="1" anchorCtr="0" compatLnSpc="1">
            <a:prstTxWarp prst="textNoShape">
              <a:avLst/>
            </a:prstTxWarp>
          </a:bodyPr>
          <a:lstStyle/>
          <a:p>
            <a:fld id="{46A08342-654D-40A4-AD58-FD9E39689834}" type="slidenum">
              <a:rPr lang="en-US" altLang="en-US" smtClean="0">
                <a:solidFill>
                  <a:srgbClr val="898989"/>
                </a:solidFill>
              </a:rPr>
              <a:pPr/>
              <a:t>17</a:t>
            </a:fld>
            <a:endParaRPr lang="en-US" altLang="en-US" dirty="0">
              <a:solidFill>
                <a:srgbClr val="898989"/>
              </a:solidFill>
            </a:endParaRPr>
          </a:p>
        </p:txBody>
      </p:sp>
      <p:sp>
        <p:nvSpPr>
          <p:cNvPr id="17" name="Rounded Rectangle 16"/>
          <p:cNvSpPr/>
          <p:nvPr/>
        </p:nvSpPr>
        <p:spPr>
          <a:xfrm>
            <a:off x="152400" y="6553200"/>
            <a:ext cx="38862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lang="en-US" altLang="en-US" sz="1100" b="1" kern="0" dirty="0">
                <a:solidFill>
                  <a:prstClr val="black"/>
                </a:solidFill>
                <a:latin typeface="Arial Narrow" pitchFamily="34" charset="0"/>
              </a:rPr>
              <a:t>Learning Objective P1: </a:t>
            </a:r>
            <a:r>
              <a:rPr lang="en-US" altLang="en-US" sz="1100" dirty="0">
                <a:solidFill>
                  <a:prstClr val="black"/>
                </a:solidFill>
              </a:rPr>
              <a:t>Prepare and explain adjusting entries</a:t>
            </a:r>
            <a:r>
              <a:rPr lang="en-US" sz="1100" dirty="0">
                <a:solidFill>
                  <a:prstClr val="black"/>
                </a:solidFill>
              </a:rPr>
              <a:t>.</a:t>
            </a:r>
            <a:endParaRPr lang="en-US" sz="1100" b="1" kern="0" dirty="0">
              <a:solidFill>
                <a:prstClr val="black"/>
              </a:solidFill>
              <a:latin typeface="Arial Narrow" pitchFamily="34" charset="0"/>
            </a:endParaRPr>
          </a:p>
        </p:txBody>
      </p:sp>
      <p:sp>
        <p:nvSpPr>
          <p:cNvPr id="18" name="Rectangle 10"/>
          <p:cNvSpPr>
            <a:spLocks noChangeArrowheads="1"/>
          </p:cNvSpPr>
          <p:nvPr/>
        </p:nvSpPr>
        <p:spPr bwMode="auto">
          <a:xfrm>
            <a:off x="222183" y="1147763"/>
            <a:ext cx="8610600" cy="1447799"/>
          </a:xfrm>
          <a:prstGeom prst="rect">
            <a:avLst/>
          </a:prstGeom>
          <a:solidFill>
            <a:schemeClr val="bg2"/>
          </a:solidFill>
          <a:ln w="9525">
            <a:solidFill>
              <a:schemeClr val="tx1"/>
            </a:solidFill>
            <a:miter lim="800000"/>
            <a:headEnd/>
            <a:tailEnd/>
          </a:ln>
          <a:effectLst>
            <a:outerShdw dist="35921" dir="2700000" algn="ctr" rotWithShape="0">
              <a:schemeClr val="bg2"/>
            </a:outerShdw>
          </a:effectLst>
        </p:spPr>
        <p:txBody>
          <a:bodyPr/>
          <a:lstStyle/>
          <a:p>
            <a:pPr marL="447675" indent="-447675" algn="ctr">
              <a:lnSpc>
                <a:spcPct val="90000"/>
              </a:lnSpc>
              <a:spcBef>
                <a:spcPct val="20000"/>
              </a:spcBef>
              <a:buClr>
                <a:srgbClr val="4F81BD"/>
              </a:buClr>
              <a:buSzPct val="70000"/>
              <a:buFont typeface="Wingdings" pitchFamily="2" charset="2"/>
              <a:buNone/>
              <a:defRPr/>
            </a:pPr>
            <a:r>
              <a:rPr lang="en-US" sz="2000" dirty="0">
                <a:solidFill>
                  <a:prstClr val="black"/>
                </a:solidFill>
                <a:latin typeface="Arial Narrow" pitchFamily="34" charset="0"/>
              </a:rPr>
              <a:t>On 12/31, one month’s worth of insurance has expired. </a:t>
            </a:r>
          </a:p>
          <a:p>
            <a:pPr marL="447675" indent="-447675" algn="ctr">
              <a:lnSpc>
                <a:spcPct val="90000"/>
              </a:lnSpc>
              <a:spcBef>
                <a:spcPct val="20000"/>
              </a:spcBef>
              <a:buClr>
                <a:srgbClr val="4F81BD"/>
              </a:buClr>
              <a:buSzPct val="70000"/>
              <a:defRPr/>
            </a:pPr>
            <a:r>
              <a:rPr lang="en-US" sz="2000" dirty="0">
                <a:solidFill>
                  <a:prstClr val="black"/>
                </a:solidFill>
                <a:latin typeface="Arial Narrow" pitchFamily="34" charset="0"/>
              </a:rPr>
              <a:t>Step 1: Current balance = $2,400</a:t>
            </a:r>
          </a:p>
          <a:p>
            <a:pPr marL="447675" indent="-447675" algn="ctr">
              <a:lnSpc>
                <a:spcPct val="90000"/>
              </a:lnSpc>
              <a:spcBef>
                <a:spcPct val="20000"/>
              </a:spcBef>
              <a:buClr>
                <a:srgbClr val="4F81BD"/>
              </a:buClr>
              <a:buSzPct val="70000"/>
              <a:buFont typeface="Wingdings" pitchFamily="2" charset="2"/>
              <a:buNone/>
              <a:defRPr/>
            </a:pPr>
            <a:r>
              <a:rPr lang="en-US" sz="2000" dirty="0">
                <a:solidFill>
                  <a:prstClr val="black"/>
                </a:solidFill>
                <a:latin typeface="Arial Narrow" pitchFamily="34" charset="0"/>
              </a:rPr>
              <a:t>Step 2: Balance in balance in prepaid insurance should equal $2,300.</a:t>
            </a:r>
          </a:p>
          <a:p>
            <a:pPr marL="447675" indent="-447675" algn="ctr">
              <a:lnSpc>
                <a:spcPct val="90000"/>
              </a:lnSpc>
              <a:spcBef>
                <a:spcPct val="20000"/>
              </a:spcBef>
              <a:buClr>
                <a:srgbClr val="4F81BD"/>
              </a:buClr>
              <a:buSzPct val="70000"/>
              <a:buFont typeface="Wingdings" pitchFamily="2" charset="2"/>
              <a:buNone/>
              <a:defRPr/>
            </a:pPr>
            <a:r>
              <a:rPr lang="en-US" sz="2000" dirty="0">
                <a:solidFill>
                  <a:prstClr val="black"/>
                </a:solidFill>
                <a:latin typeface="Arial Narrow" pitchFamily="34" charset="0"/>
              </a:rPr>
              <a:t>Step 3: Current prepaid insurance balance $2,400 – 100 = $2,300</a:t>
            </a:r>
          </a:p>
        </p:txBody>
      </p:sp>
    </p:spTree>
    <p:extLst>
      <p:ext uri="{BB962C8B-B14F-4D97-AF65-F5344CB8AC3E}">
        <p14:creationId xmlns:p14="http://schemas.microsoft.com/office/powerpoint/2010/main" val="42431158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3"/>
                                        </p:tgtEl>
                                        <p:attrNameLst>
                                          <p:attrName>style.visibility</p:attrName>
                                        </p:attrNameLst>
                                      </p:cBhvr>
                                      <p:to>
                                        <p:strVal val="visible"/>
                                      </p:to>
                                    </p:set>
                                    <p:anim calcmode="discrete" valueType="clr">
                                      <p:cBhvr override="childStyle">
                                        <p:cTn id="7"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
                                        </p:tgtEl>
                                        <p:attrNameLst>
                                          <p:attrName>fillcolor</p:attrName>
                                        </p:attrNameLst>
                                      </p:cBhvr>
                                      <p:tavLst>
                                        <p:tav tm="0">
                                          <p:val>
                                            <p:clrVal>
                                              <a:schemeClr val="accent2"/>
                                            </p:clrVal>
                                          </p:val>
                                        </p:tav>
                                        <p:tav tm="50000">
                                          <p:val>
                                            <p:clrVal>
                                              <a:schemeClr val="hlink"/>
                                            </p:clrVal>
                                          </p:val>
                                        </p:tav>
                                      </p:tavLst>
                                    </p:anim>
                                    <p:set>
                                      <p:cBhvr>
                                        <p:cTn id="9" dur="80"/>
                                        <p:tgtEl>
                                          <p:spTgt spid="13"/>
                                        </p:tgtEl>
                                        <p:attrNameLst>
                                          <p:attrName>fill.type</p:attrName>
                                        </p:attrNameLst>
                                      </p:cBhvr>
                                      <p:to>
                                        <p:strVal val="solid"/>
                                      </p:to>
                                    </p:set>
                                  </p:childTnLst>
                                </p:cTn>
                              </p:par>
                            </p:childTnLst>
                          </p:cTn>
                        </p:par>
                        <p:par>
                          <p:cTn id="10" fill="hold">
                            <p:stCondLst>
                              <p:cond delay="840"/>
                            </p:stCondLst>
                            <p:childTnLst>
                              <p:par>
                                <p:cTn id="11" presetID="17" presetClass="entr" presetSubtype="8" fill="hold" grpId="0" nodeType="afterEffect">
                                  <p:stCondLst>
                                    <p:cond delay="0"/>
                                  </p:stCondLst>
                                  <p:childTnLst>
                                    <p:set>
                                      <p:cBhvr>
                                        <p:cTn id="12" dur="1" fill="hold">
                                          <p:stCondLst>
                                            <p:cond delay="0"/>
                                          </p:stCondLst>
                                        </p:cTn>
                                        <p:tgtEl>
                                          <p:spTgt spid="173068"/>
                                        </p:tgtEl>
                                        <p:attrNameLst>
                                          <p:attrName>style.visibility</p:attrName>
                                        </p:attrNameLst>
                                      </p:cBhvr>
                                      <p:to>
                                        <p:strVal val="visible"/>
                                      </p:to>
                                    </p:set>
                                    <p:anim calcmode="lin" valueType="num">
                                      <p:cBhvr>
                                        <p:cTn id="13" dur="500" fill="hold"/>
                                        <p:tgtEl>
                                          <p:spTgt spid="173068"/>
                                        </p:tgtEl>
                                        <p:attrNameLst>
                                          <p:attrName>ppt_x</p:attrName>
                                        </p:attrNameLst>
                                      </p:cBhvr>
                                      <p:tavLst>
                                        <p:tav tm="0">
                                          <p:val>
                                            <p:strVal val="#ppt_x-#ppt_w/2"/>
                                          </p:val>
                                        </p:tav>
                                        <p:tav tm="100000">
                                          <p:val>
                                            <p:strVal val="#ppt_x"/>
                                          </p:val>
                                        </p:tav>
                                      </p:tavLst>
                                    </p:anim>
                                    <p:anim calcmode="lin" valueType="num">
                                      <p:cBhvr>
                                        <p:cTn id="14" dur="500" fill="hold"/>
                                        <p:tgtEl>
                                          <p:spTgt spid="173068"/>
                                        </p:tgtEl>
                                        <p:attrNameLst>
                                          <p:attrName>ppt_y</p:attrName>
                                        </p:attrNameLst>
                                      </p:cBhvr>
                                      <p:tavLst>
                                        <p:tav tm="0">
                                          <p:val>
                                            <p:strVal val="#ppt_y"/>
                                          </p:val>
                                        </p:tav>
                                        <p:tav tm="100000">
                                          <p:val>
                                            <p:strVal val="#ppt_y"/>
                                          </p:val>
                                        </p:tav>
                                      </p:tavLst>
                                    </p:anim>
                                    <p:anim calcmode="lin" valueType="num">
                                      <p:cBhvr>
                                        <p:cTn id="15" dur="500" fill="hold"/>
                                        <p:tgtEl>
                                          <p:spTgt spid="173068"/>
                                        </p:tgtEl>
                                        <p:attrNameLst>
                                          <p:attrName>ppt_w</p:attrName>
                                        </p:attrNameLst>
                                      </p:cBhvr>
                                      <p:tavLst>
                                        <p:tav tm="0">
                                          <p:val>
                                            <p:fltVal val="0"/>
                                          </p:val>
                                        </p:tav>
                                        <p:tav tm="100000">
                                          <p:val>
                                            <p:strVal val="#ppt_w"/>
                                          </p:val>
                                        </p:tav>
                                      </p:tavLst>
                                    </p:anim>
                                    <p:anim calcmode="lin" valueType="num">
                                      <p:cBhvr>
                                        <p:cTn id="16" dur="500" fill="hold"/>
                                        <p:tgtEl>
                                          <p:spTgt spid="173068"/>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grpId="0" nodeType="clickEffect">
                                  <p:stCondLst>
                                    <p:cond delay="0"/>
                                  </p:stCondLst>
                                  <p:childTnLst>
                                    <p:set>
                                      <p:cBhvr>
                                        <p:cTn id="20" dur="1" fill="hold">
                                          <p:stCondLst>
                                            <p:cond delay="0"/>
                                          </p:stCondLst>
                                        </p:cTn>
                                        <p:tgtEl>
                                          <p:spTgt spid="173067"/>
                                        </p:tgtEl>
                                        <p:attrNameLst>
                                          <p:attrName>style.visibility</p:attrName>
                                        </p:attrNameLst>
                                      </p:cBhvr>
                                      <p:to>
                                        <p:strVal val="visible"/>
                                      </p:to>
                                    </p:set>
                                    <p:anim calcmode="lin" valueType="num">
                                      <p:cBhvr additive="base">
                                        <p:cTn id="21" dur="1000" fill="hold"/>
                                        <p:tgtEl>
                                          <p:spTgt spid="173067"/>
                                        </p:tgtEl>
                                        <p:attrNameLst>
                                          <p:attrName>ppt_x</p:attrName>
                                        </p:attrNameLst>
                                      </p:cBhvr>
                                      <p:tavLst>
                                        <p:tav tm="0">
                                          <p:val>
                                            <p:strVal val="1+#ppt_w/2"/>
                                          </p:val>
                                        </p:tav>
                                        <p:tav tm="100000">
                                          <p:val>
                                            <p:strVal val="#ppt_x"/>
                                          </p:val>
                                        </p:tav>
                                      </p:tavLst>
                                    </p:anim>
                                    <p:anim calcmode="lin" valueType="num">
                                      <p:cBhvr additive="base">
                                        <p:cTn id="22" dur="1000" fill="hold"/>
                                        <p:tgtEl>
                                          <p:spTgt spid="173067"/>
                                        </p:tgtEl>
                                        <p:attrNameLst>
                                          <p:attrName>ppt_y</p:attrName>
                                        </p:attrNameLst>
                                      </p:cBhvr>
                                      <p:tavLst>
                                        <p:tav tm="0">
                                          <p:val>
                                            <p:strVal val="1+#ppt_h/2"/>
                                          </p:val>
                                        </p:tav>
                                        <p:tav tm="100000">
                                          <p:val>
                                            <p:strVal val="#ppt_y"/>
                                          </p:val>
                                        </p:tav>
                                      </p:tavLst>
                                    </p:anim>
                                  </p:childTnLst>
                                </p:cTn>
                              </p:par>
                            </p:childTnLst>
                          </p:cTn>
                        </p:par>
                        <p:par>
                          <p:cTn id="23" fill="hold">
                            <p:stCondLst>
                              <p:cond delay="1000"/>
                            </p:stCondLst>
                            <p:childTnLst>
                              <p:par>
                                <p:cTn id="24" presetID="2" presetClass="entr" presetSubtype="6" fill="hold" grpId="0" nodeType="afterEffect">
                                  <p:stCondLst>
                                    <p:cond delay="0"/>
                                  </p:stCondLst>
                                  <p:childTnLst>
                                    <p:set>
                                      <p:cBhvr>
                                        <p:cTn id="25" dur="1" fill="hold">
                                          <p:stCondLst>
                                            <p:cond delay="0"/>
                                          </p:stCondLst>
                                        </p:cTn>
                                        <p:tgtEl>
                                          <p:spTgt spid="35847"/>
                                        </p:tgtEl>
                                        <p:attrNameLst>
                                          <p:attrName>style.visibility</p:attrName>
                                        </p:attrNameLst>
                                      </p:cBhvr>
                                      <p:to>
                                        <p:strVal val="visible"/>
                                      </p:to>
                                    </p:set>
                                    <p:anim calcmode="lin" valueType="num">
                                      <p:cBhvr additive="base">
                                        <p:cTn id="26" dur="1000" fill="hold"/>
                                        <p:tgtEl>
                                          <p:spTgt spid="35847"/>
                                        </p:tgtEl>
                                        <p:attrNameLst>
                                          <p:attrName>ppt_x</p:attrName>
                                        </p:attrNameLst>
                                      </p:cBhvr>
                                      <p:tavLst>
                                        <p:tav tm="0">
                                          <p:val>
                                            <p:strVal val="1+#ppt_w/2"/>
                                          </p:val>
                                        </p:tav>
                                        <p:tav tm="100000">
                                          <p:val>
                                            <p:strVal val="#ppt_x"/>
                                          </p:val>
                                        </p:tav>
                                      </p:tavLst>
                                    </p:anim>
                                    <p:anim calcmode="lin" valueType="num">
                                      <p:cBhvr additive="base">
                                        <p:cTn id="27" dur="1000" fill="hold"/>
                                        <p:tgtEl>
                                          <p:spTgt spid="358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7" grpId="0"/>
      <p:bldP spid="173067" grpId="0" autoUpdateAnimBg="0"/>
      <p:bldP spid="173068" grpId="0" animBg="1" autoUpdateAnimBg="0"/>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533400"/>
            <a:ext cx="7772400" cy="685800"/>
          </a:xfrm>
        </p:spPr>
        <p:txBody>
          <a:bodyPr/>
          <a:lstStyle/>
          <a:p>
            <a:pPr eaLnBrk="1" hangingPunct="1"/>
            <a:r>
              <a:rPr lang="en-US" sz="3600" b="1" dirty="0"/>
              <a:t>Prepaid Insurance</a:t>
            </a:r>
          </a:p>
        </p:txBody>
      </p:sp>
      <p:sp>
        <p:nvSpPr>
          <p:cNvPr id="36867" name="Line 3"/>
          <p:cNvSpPr>
            <a:spLocks noChangeShapeType="1"/>
          </p:cNvSpPr>
          <p:nvPr/>
        </p:nvSpPr>
        <p:spPr bwMode="auto">
          <a:xfrm>
            <a:off x="381000" y="2362200"/>
            <a:ext cx="3962400" cy="0"/>
          </a:xfrm>
          <a:prstGeom prst="line">
            <a:avLst/>
          </a:prstGeom>
          <a:noFill/>
          <a:ln w="9525">
            <a:solidFill>
              <a:schemeClr val="tx1"/>
            </a:solidFill>
            <a:round/>
            <a:headEnd/>
            <a:tailEnd/>
          </a:ln>
        </p:spPr>
        <p:txBody>
          <a:bodyPr wrap="none" anchor="ctr"/>
          <a:lstStyle/>
          <a:p>
            <a:endParaRPr lang="en-US">
              <a:solidFill>
                <a:prstClr val="black"/>
              </a:solidFill>
            </a:endParaRPr>
          </a:p>
        </p:txBody>
      </p:sp>
      <p:sp>
        <p:nvSpPr>
          <p:cNvPr id="36868" name="Line 4"/>
          <p:cNvSpPr>
            <a:spLocks noChangeShapeType="1"/>
          </p:cNvSpPr>
          <p:nvPr/>
        </p:nvSpPr>
        <p:spPr bwMode="auto">
          <a:xfrm>
            <a:off x="2209800" y="2362200"/>
            <a:ext cx="0" cy="2667000"/>
          </a:xfrm>
          <a:prstGeom prst="line">
            <a:avLst/>
          </a:prstGeom>
          <a:noFill/>
          <a:ln w="9525">
            <a:solidFill>
              <a:schemeClr val="tx1"/>
            </a:solidFill>
            <a:round/>
            <a:headEnd/>
            <a:tailEnd/>
          </a:ln>
        </p:spPr>
        <p:txBody>
          <a:bodyPr wrap="none" anchor="ctr"/>
          <a:lstStyle/>
          <a:p>
            <a:endParaRPr lang="en-US">
              <a:solidFill>
                <a:prstClr val="black"/>
              </a:solidFill>
            </a:endParaRPr>
          </a:p>
        </p:txBody>
      </p:sp>
      <p:sp>
        <p:nvSpPr>
          <p:cNvPr id="36869" name="Text Box 5"/>
          <p:cNvSpPr txBox="1">
            <a:spLocks noChangeArrowheads="1"/>
          </p:cNvSpPr>
          <p:nvPr/>
        </p:nvSpPr>
        <p:spPr bwMode="auto">
          <a:xfrm>
            <a:off x="76200" y="1905000"/>
            <a:ext cx="4495800" cy="519113"/>
          </a:xfrm>
          <a:prstGeom prst="rect">
            <a:avLst/>
          </a:prstGeom>
          <a:noFill/>
          <a:ln w="9525">
            <a:noFill/>
            <a:miter lim="800000"/>
            <a:headEnd/>
            <a:tailEnd/>
          </a:ln>
        </p:spPr>
        <p:txBody>
          <a:bodyPr>
            <a:spAutoFit/>
          </a:bodyPr>
          <a:lstStyle/>
          <a:p>
            <a:pPr algn="ctr">
              <a:spcBef>
                <a:spcPct val="50000"/>
              </a:spcBef>
            </a:pPr>
            <a:r>
              <a:rPr lang="en-US" sz="2800" b="1" dirty="0">
                <a:solidFill>
                  <a:prstClr val="black"/>
                </a:solidFill>
                <a:latin typeface="Times New Roman" pitchFamily="-107" charset="0"/>
              </a:rPr>
              <a:t>PREPAID INSURANCE</a:t>
            </a:r>
          </a:p>
        </p:txBody>
      </p:sp>
      <p:sp>
        <p:nvSpPr>
          <p:cNvPr id="36870" name="Text Box 6"/>
          <p:cNvSpPr txBox="1">
            <a:spLocks noChangeArrowheads="1"/>
          </p:cNvSpPr>
          <p:nvPr/>
        </p:nvSpPr>
        <p:spPr bwMode="auto">
          <a:xfrm>
            <a:off x="533400" y="2362200"/>
            <a:ext cx="1828800" cy="579438"/>
          </a:xfrm>
          <a:prstGeom prst="rect">
            <a:avLst/>
          </a:prstGeom>
          <a:noFill/>
          <a:ln w="9525">
            <a:noFill/>
            <a:miter lim="800000"/>
            <a:headEnd/>
            <a:tailEnd/>
          </a:ln>
        </p:spPr>
        <p:txBody>
          <a:bodyPr>
            <a:spAutoFit/>
          </a:bodyPr>
          <a:lstStyle/>
          <a:p>
            <a:pPr algn="ctr">
              <a:spcBef>
                <a:spcPct val="50000"/>
              </a:spcBef>
            </a:pPr>
            <a:r>
              <a:rPr lang="en-US" sz="3200" b="1" dirty="0">
                <a:solidFill>
                  <a:prstClr val="black"/>
                </a:solidFill>
                <a:latin typeface="Times New Roman" pitchFamily="-107" charset="0"/>
              </a:rPr>
              <a:t>$2,400</a:t>
            </a:r>
          </a:p>
        </p:txBody>
      </p:sp>
      <p:sp>
        <p:nvSpPr>
          <p:cNvPr id="36871" name="Text Box 7"/>
          <p:cNvSpPr txBox="1">
            <a:spLocks noChangeArrowheads="1"/>
          </p:cNvSpPr>
          <p:nvPr/>
        </p:nvSpPr>
        <p:spPr bwMode="auto">
          <a:xfrm>
            <a:off x="2362200" y="3048000"/>
            <a:ext cx="2286000" cy="579438"/>
          </a:xfrm>
          <a:prstGeom prst="rect">
            <a:avLst/>
          </a:prstGeom>
          <a:noFill/>
          <a:ln w="9525">
            <a:noFill/>
            <a:miter lim="800000"/>
            <a:headEnd/>
            <a:tailEnd/>
          </a:ln>
        </p:spPr>
        <p:txBody>
          <a:bodyPr>
            <a:spAutoFit/>
          </a:bodyPr>
          <a:lstStyle/>
          <a:p>
            <a:pPr>
              <a:spcBef>
                <a:spcPct val="50000"/>
              </a:spcBef>
            </a:pPr>
            <a:r>
              <a:rPr lang="en-US" sz="3200" b="1" dirty="0">
                <a:solidFill>
                  <a:prstClr val="black"/>
                </a:solidFill>
                <a:latin typeface="Times New Roman" pitchFamily="-107" charset="0"/>
              </a:rPr>
              <a:t>$100 </a:t>
            </a:r>
            <a:r>
              <a:rPr lang="en-US" sz="3200" b="1" dirty="0" err="1">
                <a:solidFill>
                  <a:prstClr val="black"/>
                </a:solidFill>
                <a:latin typeface="Times New Roman" pitchFamily="-107" charset="0"/>
              </a:rPr>
              <a:t>adj</a:t>
            </a:r>
            <a:endParaRPr lang="en-US" sz="3200" b="1" dirty="0">
              <a:solidFill>
                <a:prstClr val="black"/>
              </a:solidFill>
              <a:latin typeface="Times New Roman" pitchFamily="-107" charset="0"/>
            </a:endParaRPr>
          </a:p>
        </p:txBody>
      </p:sp>
      <p:sp>
        <p:nvSpPr>
          <p:cNvPr id="36872" name="Line 8"/>
          <p:cNvSpPr>
            <a:spLocks noChangeShapeType="1"/>
          </p:cNvSpPr>
          <p:nvPr/>
        </p:nvSpPr>
        <p:spPr bwMode="auto">
          <a:xfrm>
            <a:off x="6705600" y="2371725"/>
            <a:ext cx="0" cy="2743200"/>
          </a:xfrm>
          <a:prstGeom prst="line">
            <a:avLst/>
          </a:prstGeom>
          <a:noFill/>
          <a:ln w="9525">
            <a:solidFill>
              <a:schemeClr val="tx1"/>
            </a:solidFill>
            <a:round/>
            <a:headEnd/>
            <a:tailEnd/>
          </a:ln>
        </p:spPr>
        <p:txBody>
          <a:bodyPr wrap="none" anchor="ctr"/>
          <a:lstStyle/>
          <a:p>
            <a:endParaRPr lang="en-US">
              <a:solidFill>
                <a:prstClr val="black"/>
              </a:solidFill>
            </a:endParaRPr>
          </a:p>
        </p:txBody>
      </p:sp>
      <p:sp>
        <p:nvSpPr>
          <p:cNvPr id="36873" name="Line 9"/>
          <p:cNvSpPr>
            <a:spLocks noChangeShapeType="1"/>
          </p:cNvSpPr>
          <p:nvPr/>
        </p:nvSpPr>
        <p:spPr bwMode="auto">
          <a:xfrm>
            <a:off x="4648200" y="2362200"/>
            <a:ext cx="3962400" cy="0"/>
          </a:xfrm>
          <a:prstGeom prst="line">
            <a:avLst/>
          </a:prstGeom>
          <a:noFill/>
          <a:ln w="9525">
            <a:solidFill>
              <a:schemeClr val="tx1"/>
            </a:solidFill>
            <a:round/>
            <a:headEnd/>
            <a:tailEnd/>
          </a:ln>
        </p:spPr>
        <p:txBody>
          <a:bodyPr wrap="none" anchor="ctr"/>
          <a:lstStyle/>
          <a:p>
            <a:endParaRPr lang="en-US">
              <a:solidFill>
                <a:prstClr val="black"/>
              </a:solidFill>
            </a:endParaRPr>
          </a:p>
        </p:txBody>
      </p:sp>
      <p:sp>
        <p:nvSpPr>
          <p:cNvPr id="36874" name="Text Box 10"/>
          <p:cNvSpPr txBox="1">
            <a:spLocks noChangeArrowheads="1"/>
          </p:cNvSpPr>
          <p:nvPr/>
        </p:nvSpPr>
        <p:spPr bwMode="auto">
          <a:xfrm>
            <a:off x="4495800" y="1914525"/>
            <a:ext cx="4267200" cy="519113"/>
          </a:xfrm>
          <a:prstGeom prst="rect">
            <a:avLst/>
          </a:prstGeom>
          <a:noFill/>
          <a:ln w="9525">
            <a:noFill/>
            <a:miter lim="800000"/>
            <a:headEnd/>
            <a:tailEnd/>
          </a:ln>
        </p:spPr>
        <p:txBody>
          <a:bodyPr>
            <a:spAutoFit/>
          </a:bodyPr>
          <a:lstStyle/>
          <a:p>
            <a:pPr algn="ctr">
              <a:spcBef>
                <a:spcPct val="50000"/>
              </a:spcBef>
            </a:pPr>
            <a:r>
              <a:rPr lang="en-US" sz="2800" b="1">
                <a:solidFill>
                  <a:prstClr val="black"/>
                </a:solidFill>
                <a:latin typeface="Times New Roman" pitchFamily="-107" charset="0"/>
              </a:rPr>
              <a:t>INSURANCE EXPENSE</a:t>
            </a:r>
            <a:endParaRPr lang="en-US" sz="2400">
              <a:solidFill>
                <a:prstClr val="black"/>
              </a:solidFill>
              <a:latin typeface="Times New Roman" pitchFamily="-107" charset="0"/>
            </a:endParaRPr>
          </a:p>
        </p:txBody>
      </p:sp>
      <p:sp>
        <p:nvSpPr>
          <p:cNvPr id="36875" name="Text Box 11"/>
          <p:cNvSpPr txBox="1">
            <a:spLocks noChangeArrowheads="1"/>
          </p:cNvSpPr>
          <p:nvPr/>
        </p:nvSpPr>
        <p:spPr bwMode="auto">
          <a:xfrm>
            <a:off x="4800600" y="2438400"/>
            <a:ext cx="2209800" cy="579438"/>
          </a:xfrm>
          <a:prstGeom prst="rect">
            <a:avLst/>
          </a:prstGeom>
          <a:noFill/>
          <a:ln w="9525">
            <a:noFill/>
            <a:miter lim="800000"/>
            <a:headEnd/>
            <a:tailEnd/>
          </a:ln>
        </p:spPr>
        <p:txBody>
          <a:bodyPr>
            <a:spAutoFit/>
          </a:bodyPr>
          <a:lstStyle/>
          <a:p>
            <a:pPr>
              <a:spcBef>
                <a:spcPct val="50000"/>
              </a:spcBef>
            </a:pPr>
            <a:r>
              <a:rPr lang="en-US" sz="3200" b="1" dirty="0" err="1">
                <a:solidFill>
                  <a:prstClr val="black"/>
                </a:solidFill>
                <a:latin typeface="Times New Roman" pitchFamily="-107" charset="0"/>
              </a:rPr>
              <a:t>adj</a:t>
            </a:r>
            <a:r>
              <a:rPr lang="en-US" sz="3200" b="1" dirty="0">
                <a:solidFill>
                  <a:prstClr val="black"/>
                </a:solidFill>
                <a:latin typeface="Times New Roman" pitchFamily="-107" charset="0"/>
              </a:rPr>
              <a:t> $100</a:t>
            </a:r>
            <a:endParaRPr lang="en-US" sz="3200" b="1" dirty="0">
              <a:solidFill>
                <a:srgbClr val="C0504D"/>
              </a:solidFill>
              <a:latin typeface="Times New Roman" pitchFamily="-107" charset="0"/>
            </a:endParaRPr>
          </a:p>
        </p:txBody>
      </p:sp>
      <p:sp>
        <p:nvSpPr>
          <p:cNvPr id="174092" name="Line 12"/>
          <p:cNvSpPr>
            <a:spLocks noChangeShapeType="1"/>
          </p:cNvSpPr>
          <p:nvPr/>
        </p:nvSpPr>
        <p:spPr bwMode="auto">
          <a:xfrm>
            <a:off x="381000" y="3581400"/>
            <a:ext cx="3962400" cy="0"/>
          </a:xfrm>
          <a:prstGeom prst="line">
            <a:avLst/>
          </a:prstGeom>
          <a:noFill/>
          <a:ln w="9525">
            <a:solidFill>
              <a:schemeClr val="tx1"/>
            </a:solidFill>
            <a:round/>
            <a:headEnd/>
            <a:tailEnd/>
          </a:ln>
        </p:spPr>
        <p:txBody>
          <a:bodyPr wrap="none" anchor="ctr"/>
          <a:lstStyle/>
          <a:p>
            <a:endParaRPr lang="en-US">
              <a:solidFill>
                <a:prstClr val="black"/>
              </a:solidFill>
            </a:endParaRPr>
          </a:p>
        </p:txBody>
      </p:sp>
      <p:sp>
        <p:nvSpPr>
          <p:cNvPr id="174093" name="Text Box 13"/>
          <p:cNvSpPr txBox="1">
            <a:spLocks noChangeArrowheads="1"/>
          </p:cNvSpPr>
          <p:nvPr/>
        </p:nvSpPr>
        <p:spPr bwMode="auto">
          <a:xfrm>
            <a:off x="0" y="3657600"/>
            <a:ext cx="838200" cy="457200"/>
          </a:xfrm>
          <a:prstGeom prst="rect">
            <a:avLst/>
          </a:prstGeom>
          <a:noFill/>
          <a:ln w="9525">
            <a:noFill/>
            <a:miter lim="800000"/>
            <a:headEnd/>
            <a:tailEnd/>
          </a:ln>
        </p:spPr>
        <p:txBody>
          <a:bodyPr>
            <a:spAutoFit/>
          </a:bodyPr>
          <a:lstStyle/>
          <a:p>
            <a:pPr>
              <a:spcBef>
                <a:spcPct val="50000"/>
              </a:spcBef>
            </a:pPr>
            <a:r>
              <a:rPr lang="en-US" sz="2400">
                <a:solidFill>
                  <a:prstClr val="black"/>
                </a:solidFill>
                <a:latin typeface="Times New Roman" pitchFamily="-107" charset="0"/>
              </a:rPr>
              <a:t>Bal.</a:t>
            </a:r>
          </a:p>
        </p:txBody>
      </p:sp>
      <p:sp>
        <p:nvSpPr>
          <p:cNvPr id="174094" name="Text Box 14"/>
          <p:cNvSpPr txBox="1">
            <a:spLocks noChangeArrowheads="1"/>
          </p:cNvSpPr>
          <p:nvPr/>
        </p:nvSpPr>
        <p:spPr bwMode="auto">
          <a:xfrm>
            <a:off x="819150" y="3581400"/>
            <a:ext cx="1600200" cy="579438"/>
          </a:xfrm>
          <a:prstGeom prst="rect">
            <a:avLst/>
          </a:prstGeom>
          <a:noFill/>
          <a:ln w="9525">
            <a:noFill/>
            <a:miter lim="800000"/>
            <a:headEnd/>
            <a:tailEnd/>
          </a:ln>
        </p:spPr>
        <p:txBody>
          <a:bodyPr>
            <a:spAutoFit/>
          </a:bodyPr>
          <a:lstStyle/>
          <a:p>
            <a:pPr>
              <a:spcBef>
                <a:spcPct val="50000"/>
              </a:spcBef>
            </a:pPr>
            <a:r>
              <a:rPr lang="en-US" sz="3200" b="1" dirty="0">
                <a:solidFill>
                  <a:srgbClr val="1F497D"/>
                </a:solidFill>
                <a:latin typeface="Times New Roman" pitchFamily="-107" charset="0"/>
              </a:rPr>
              <a:t>$2,300</a:t>
            </a:r>
            <a:endParaRPr lang="en-US" sz="2400" dirty="0">
              <a:solidFill>
                <a:srgbClr val="1F497D"/>
              </a:solidFill>
              <a:latin typeface="Times New Roman" pitchFamily="-107" charset="0"/>
            </a:endParaRPr>
          </a:p>
        </p:txBody>
      </p:sp>
      <p:sp>
        <p:nvSpPr>
          <p:cNvPr id="174095" name="AutoShape 15"/>
          <p:cNvSpPr>
            <a:spLocks noChangeArrowheads="1"/>
          </p:cNvSpPr>
          <p:nvPr/>
        </p:nvSpPr>
        <p:spPr bwMode="auto">
          <a:xfrm>
            <a:off x="494097" y="4715736"/>
            <a:ext cx="4648200" cy="1371600"/>
          </a:xfrm>
          <a:prstGeom prst="wedgeRoundRectCallout">
            <a:avLst>
              <a:gd name="adj1" fmla="val -28365"/>
              <a:gd name="adj2" fmla="val -92425"/>
              <a:gd name="adj3" fmla="val 16667"/>
            </a:avLst>
          </a:prstGeom>
          <a:solidFill>
            <a:schemeClr val="bg2">
              <a:lumMod val="90000"/>
            </a:schemeClr>
          </a:solidFill>
          <a:ln w="9525">
            <a:solidFill>
              <a:schemeClr val="tx1"/>
            </a:solidFill>
            <a:miter lim="800000"/>
            <a:headEnd/>
            <a:tailEnd/>
          </a:ln>
        </p:spPr>
        <p:txBody>
          <a:bodyPr wrap="none" anchor="ctr"/>
          <a:lstStyle/>
          <a:p>
            <a:pPr algn="ctr"/>
            <a:r>
              <a:rPr lang="en-US" sz="2400" dirty="0">
                <a:solidFill>
                  <a:prstClr val="black"/>
                </a:solidFill>
                <a:latin typeface="Arial Narrow" pitchFamily="34" charset="0"/>
              </a:rPr>
              <a:t>The Balance Sheet will show</a:t>
            </a:r>
          </a:p>
          <a:p>
            <a:pPr algn="ctr"/>
            <a:r>
              <a:rPr lang="en-US" sz="2400" dirty="0">
                <a:solidFill>
                  <a:prstClr val="black"/>
                </a:solidFill>
                <a:latin typeface="Arial Narrow" pitchFamily="34" charset="0"/>
              </a:rPr>
              <a:t>$2,300 (23 months) of </a:t>
            </a:r>
          </a:p>
          <a:p>
            <a:pPr algn="ctr"/>
            <a:r>
              <a:rPr lang="en-US" sz="2400" dirty="0">
                <a:solidFill>
                  <a:prstClr val="black"/>
                </a:solidFill>
                <a:latin typeface="Arial Narrow" pitchFamily="34" charset="0"/>
              </a:rPr>
              <a:t>Prepaid Insurance remaining!</a:t>
            </a:r>
          </a:p>
        </p:txBody>
      </p:sp>
      <p:sp>
        <p:nvSpPr>
          <p:cNvPr id="174096" name="Text Box 16"/>
          <p:cNvSpPr txBox="1">
            <a:spLocks noChangeArrowheads="1"/>
          </p:cNvSpPr>
          <p:nvPr/>
        </p:nvSpPr>
        <p:spPr bwMode="auto">
          <a:xfrm>
            <a:off x="1143000" y="1600200"/>
            <a:ext cx="2209800" cy="396875"/>
          </a:xfrm>
          <a:prstGeom prst="rect">
            <a:avLst/>
          </a:prstGeom>
          <a:solidFill>
            <a:schemeClr val="bg2">
              <a:lumMod val="75000"/>
            </a:schemeClr>
          </a:solidFill>
          <a:ln w="9525" algn="ctr">
            <a:solidFill>
              <a:schemeClr val="accent1"/>
            </a:solidFill>
            <a:prstDash val="sysDot"/>
            <a:miter lim="800000"/>
            <a:headEnd/>
            <a:tailEnd/>
          </a:ln>
        </p:spPr>
        <p:txBody>
          <a:bodyPr>
            <a:spAutoFit/>
          </a:bodyPr>
          <a:lstStyle/>
          <a:p>
            <a:pPr algn="ctr">
              <a:spcBef>
                <a:spcPct val="50000"/>
              </a:spcBef>
            </a:pPr>
            <a:r>
              <a:rPr lang="en-US" sz="2000" b="1" dirty="0">
                <a:solidFill>
                  <a:prstClr val="black"/>
                </a:solidFill>
                <a:latin typeface="Arial Narrow" pitchFamily="34" charset="0"/>
              </a:rPr>
              <a:t>(Balance Sheet)</a:t>
            </a:r>
          </a:p>
        </p:txBody>
      </p:sp>
      <p:sp>
        <p:nvSpPr>
          <p:cNvPr id="174097" name="Text Box 17"/>
          <p:cNvSpPr txBox="1">
            <a:spLocks noChangeArrowheads="1"/>
          </p:cNvSpPr>
          <p:nvPr/>
        </p:nvSpPr>
        <p:spPr bwMode="auto">
          <a:xfrm>
            <a:off x="5486400" y="1600200"/>
            <a:ext cx="2209800" cy="396875"/>
          </a:xfrm>
          <a:prstGeom prst="rect">
            <a:avLst/>
          </a:prstGeom>
          <a:solidFill>
            <a:schemeClr val="bg2">
              <a:lumMod val="75000"/>
            </a:schemeClr>
          </a:solidFill>
          <a:ln w="9525" algn="ctr">
            <a:solidFill>
              <a:schemeClr val="accent1"/>
            </a:solidFill>
            <a:prstDash val="sysDot"/>
            <a:miter lim="800000"/>
            <a:headEnd/>
            <a:tailEnd/>
          </a:ln>
        </p:spPr>
        <p:txBody>
          <a:bodyPr>
            <a:spAutoFit/>
          </a:bodyPr>
          <a:lstStyle/>
          <a:p>
            <a:pPr algn="ctr">
              <a:spcBef>
                <a:spcPct val="50000"/>
              </a:spcBef>
            </a:pPr>
            <a:r>
              <a:rPr lang="en-US" sz="2000" b="1" dirty="0">
                <a:solidFill>
                  <a:prstClr val="black"/>
                </a:solidFill>
                <a:latin typeface="Arial Narrow" pitchFamily="34" charset="0"/>
              </a:rPr>
              <a:t>(Income Statement)</a:t>
            </a:r>
          </a:p>
        </p:txBody>
      </p:sp>
      <p:sp>
        <p:nvSpPr>
          <p:cNvPr id="174098" name="AutoShape 18"/>
          <p:cNvSpPr>
            <a:spLocks noChangeArrowheads="1"/>
          </p:cNvSpPr>
          <p:nvPr/>
        </p:nvSpPr>
        <p:spPr bwMode="auto">
          <a:xfrm>
            <a:off x="5562600" y="4114800"/>
            <a:ext cx="3352800" cy="1905000"/>
          </a:xfrm>
          <a:prstGeom prst="wedgeRoundRectCallout">
            <a:avLst>
              <a:gd name="adj1" fmla="val -40056"/>
              <a:gd name="adj2" fmla="val -104167"/>
              <a:gd name="adj3" fmla="val 16667"/>
            </a:avLst>
          </a:prstGeom>
          <a:solidFill>
            <a:schemeClr val="bg2">
              <a:lumMod val="90000"/>
            </a:schemeClr>
          </a:solidFill>
          <a:ln w="9525">
            <a:solidFill>
              <a:schemeClr val="tx1"/>
            </a:solidFill>
            <a:miter lim="800000"/>
            <a:headEnd/>
            <a:tailEnd/>
          </a:ln>
        </p:spPr>
        <p:txBody>
          <a:bodyPr wrap="none" anchor="ctr"/>
          <a:lstStyle/>
          <a:p>
            <a:pPr algn="ctr"/>
            <a:r>
              <a:rPr lang="en-US" sz="2400" dirty="0">
                <a:solidFill>
                  <a:prstClr val="black"/>
                </a:solidFill>
                <a:latin typeface="Arial Narrow" pitchFamily="34" charset="0"/>
              </a:rPr>
              <a:t>The Income Statement will </a:t>
            </a:r>
          </a:p>
          <a:p>
            <a:pPr algn="ctr"/>
            <a:r>
              <a:rPr lang="en-US" sz="2400" dirty="0">
                <a:solidFill>
                  <a:prstClr val="black"/>
                </a:solidFill>
                <a:latin typeface="Arial Narrow" pitchFamily="34" charset="0"/>
              </a:rPr>
              <a:t>show $100 (1 month) of </a:t>
            </a:r>
          </a:p>
          <a:p>
            <a:pPr algn="ctr"/>
            <a:r>
              <a:rPr lang="en-US" sz="2400" dirty="0">
                <a:solidFill>
                  <a:prstClr val="black"/>
                </a:solidFill>
                <a:latin typeface="Arial Narrow" pitchFamily="34" charset="0"/>
              </a:rPr>
              <a:t>insurance expired!</a:t>
            </a:r>
          </a:p>
        </p:txBody>
      </p:sp>
      <p:sp>
        <p:nvSpPr>
          <p:cNvPr id="19" name="Rectangle 1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22" name="Slide Number Placeholder 3"/>
          <p:cNvSpPr>
            <a:spLocks noGrp="1"/>
          </p:cNvSpPr>
          <p:nvPr>
            <p:ph type="sldNum" sz="quarter" idx="12"/>
          </p:nvPr>
        </p:nvSpPr>
        <p:spPr bwMode="auto">
          <a:xfrm>
            <a:off x="6553200" y="6356350"/>
            <a:ext cx="2133600" cy="365125"/>
          </a:xfrm>
          <a:noFill/>
          <a:ln>
            <a:miter lim="800000"/>
            <a:headEnd/>
            <a:tailEnd/>
          </a:ln>
        </p:spPr>
        <p:txBody>
          <a:bodyPr wrap="square" numCol="1" anchorCtr="0" compatLnSpc="1">
            <a:prstTxWarp prst="textNoShape">
              <a:avLst/>
            </a:prstTxWarp>
          </a:bodyPr>
          <a:lstStyle/>
          <a:p>
            <a:fld id="{46A08342-654D-40A4-AD58-FD9E39689834}" type="slidenum">
              <a:rPr lang="en-US" altLang="en-US" smtClean="0">
                <a:solidFill>
                  <a:srgbClr val="898989"/>
                </a:solidFill>
              </a:rPr>
              <a:pPr/>
              <a:t>18</a:t>
            </a:fld>
            <a:endParaRPr lang="en-US" altLang="en-US" dirty="0">
              <a:solidFill>
                <a:srgbClr val="898989"/>
              </a:solidFill>
            </a:endParaRPr>
          </a:p>
        </p:txBody>
      </p:sp>
      <p:sp>
        <p:nvSpPr>
          <p:cNvPr id="23" name="Rounded Rectangle 22"/>
          <p:cNvSpPr/>
          <p:nvPr/>
        </p:nvSpPr>
        <p:spPr>
          <a:xfrm>
            <a:off x="152400" y="6553200"/>
            <a:ext cx="38862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lang="en-US" altLang="en-US" sz="1100" b="1" kern="0" dirty="0">
                <a:solidFill>
                  <a:prstClr val="black"/>
                </a:solidFill>
                <a:latin typeface="Arial Narrow" pitchFamily="34" charset="0"/>
              </a:rPr>
              <a:t>Learning Objective P1: </a:t>
            </a:r>
            <a:r>
              <a:rPr lang="en-US" altLang="en-US" sz="1100" dirty="0">
                <a:solidFill>
                  <a:prstClr val="black"/>
                </a:solidFill>
              </a:rPr>
              <a:t>Prepare and explain adjusting entries</a:t>
            </a:r>
            <a:r>
              <a:rPr lang="en-US" sz="1100" dirty="0">
                <a:solidFill>
                  <a:prstClr val="black"/>
                </a:solidFill>
              </a:rPr>
              <a:t>.</a:t>
            </a:r>
            <a:endParaRPr lang="en-US" sz="1100" b="1" kern="0" dirty="0">
              <a:solidFill>
                <a:prstClr val="black"/>
              </a:solidFill>
              <a:latin typeface="Arial Narrow" pitchFamily="34" charset="0"/>
            </a:endParaRPr>
          </a:p>
        </p:txBody>
      </p:sp>
    </p:spTree>
    <p:extLst>
      <p:ext uri="{BB962C8B-B14F-4D97-AF65-F5344CB8AC3E}">
        <p14:creationId xmlns:p14="http://schemas.microsoft.com/office/powerpoint/2010/main" val="19887894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74092"/>
                                        </p:tgtEl>
                                        <p:attrNameLst>
                                          <p:attrName>style.visibility</p:attrName>
                                        </p:attrNameLst>
                                      </p:cBhvr>
                                      <p:to>
                                        <p:strVal val="visible"/>
                                      </p:to>
                                    </p:set>
                                    <p:anim calcmode="lin" valueType="num">
                                      <p:cBhvr additive="base">
                                        <p:cTn id="7" dur="500" fill="hold"/>
                                        <p:tgtEl>
                                          <p:spTgt spid="174092"/>
                                        </p:tgtEl>
                                        <p:attrNameLst>
                                          <p:attrName>ppt_x</p:attrName>
                                        </p:attrNameLst>
                                      </p:cBhvr>
                                      <p:tavLst>
                                        <p:tav tm="0">
                                          <p:val>
                                            <p:strVal val="#ppt_x"/>
                                          </p:val>
                                        </p:tav>
                                        <p:tav tm="100000">
                                          <p:val>
                                            <p:strVal val="#ppt_x"/>
                                          </p:val>
                                        </p:tav>
                                      </p:tavLst>
                                    </p:anim>
                                    <p:anim calcmode="lin" valueType="num">
                                      <p:cBhvr additive="base">
                                        <p:cTn id="8" dur="500" fill="hold"/>
                                        <p:tgtEl>
                                          <p:spTgt spid="17409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74093"/>
                                        </p:tgtEl>
                                        <p:attrNameLst>
                                          <p:attrName>style.visibility</p:attrName>
                                        </p:attrNameLst>
                                      </p:cBhvr>
                                      <p:to>
                                        <p:strVal val="visible"/>
                                      </p:to>
                                    </p:set>
                                    <p:anim calcmode="lin" valueType="num">
                                      <p:cBhvr additive="base">
                                        <p:cTn id="12" dur="500" fill="hold"/>
                                        <p:tgtEl>
                                          <p:spTgt spid="174093"/>
                                        </p:tgtEl>
                                        <p:attrNameLst>
                                          <p:attrName>ppt_x</p:attrName>
                                        </p:attrNameLst>
                                      </p:cBhvr>
                                      <p:tavLst>
                                        <p:tav tm="0">
                                          <p:val>
                                            <p:strVal val="0-#ppt_w/2"/>
                                          </p:val>
                                        </p:tav>
                                        <p:tav tm="100000">
                                          <p:val>
                                            <p:strVal val="#ppt_x"/>
                                          </p:val>
                                        </p:tav>
                                      </p:tavLst>
                                    </p:anim>
                                    <p:anim calcmode="lin" valueType="num">
                                      <p:cBhvr additive="base">
                                        <p:cTn id="13" dur="500" fill="hold"/>
                                        <p:tgtEl>
                                          <p:spTgt spid="17409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2" fill="hold" grpId="0" nodeType="clickEffect">
                                  <p:stCondLst>
                                    <p:cond delay="0"/>
                                  </p:stCondLst>
                                  <p:childTnLst>
                                    <p:set>
                                      <p:cBhvr>
                                        <p:cTn id="17" dur="1" fill="hold">
                                          <p:stCondLst>
                                            <p:cond delay="0"/>
                                          </p:stCondLst>
                                        </p:cTn>
                                        <p:tgtEl>
                                          <p:spTgt spid="174094"/>
                                        </p:tgtEl>
                                        <p:attrNameLst>
                                          <p:attrName>style.visibility</p:attrName>
                                        </p:attrNameLst>
                                      </p:cBhvr>
                                      <p:to>
                                        <p:strVal val="visible"/>
                                      </p:to>
                                    </p:set>
                                    <p:anim calcmode="lin" valueType="num">
                                      <p:cBhvr additive="base">
                                        <p:cTn id="18" dur="500" fill="hold"/>
                                        <p:tgtEl>
                                          <p:spTgt spid="174094"/>
                                        </p:tgtEl>
                                        <p:attrNameLst>
                                          <p:attrName>ppt_x</p:attrName>
                                        </p:attrNameLst>
                                      </p:cBhvr>
                                      <p:tavLst>
                                        <p:tav tm="0">
                                          <p:val>
                                            <p:strVal val="0-#ppt_w/2"/>
                                          </p:val>
                                        </p:tav>
                                        <p:tav tm="100000">
                                          <p:val>
                                            <p:strVal val="#ppt_x"/>
                                          </p:val>
                                        </p:tav>
                                      </p:tavLst>
                                    </p:anim>
                                    <p:anim calcmode="lin" valueType="num">
                                      <p:cBhvr additive="base">
                                        <p:cTn id="19" dur="500" fill="hold"/>
                                        <p:tgtEl>
                                          <p:spTgt spid="174094"/>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40" presetClass="entr" presetSubtype="0" fill="hold" grpId="0" nodeType="afterEffect">
                                  <p:stCondLst>
                                    <p:cond delay="0"/>
                                  </p:stCondLst>
                                  <p:iterate type="lt">
                                    <p:tmPct val="10000"/>
                                  </p:iterate>
                                  <p:childTnLst>
                                    <p:set>
                                      <p:cBhvr>
                                        <p:cTn id="22" dur="1" fill="hold">
                                          <p:stCondLst>
                                            <p:cond delay="0"/>
                                          </p:stCondLst>
                                        </p:cTn>
                                        <p:tgtEl>
                                          <p:spTgt spid="174096"/>
                                        </p:tgtEl>
                                        <p:attrNameLst>
                                          <p:attrName>style.visibility</p:attrName>
                                        </p:attrNameLst>
                                      </p:cBhvr>
                                      <p:to>
                                        <p:strVal val="visible"/>
                                      </p:to>
                                    </p:set>
                                    <p:animEffect transition="in" filter="fade">
                                      <p:cBhvr>
                                        <p:cTn id="23" dur="1000"/>
                                        <p:tgtEl>
                                          <p:spTgt spid="174096"/>
                                        </p:tgtEl>
                                      </p:cBhvr>
                                    </p:animEffect>
                                    <p:anim calcmode="lin" valueType="num">
                                      <p:cBhvr>
                                        <p:cTn id="24" dur="1000" fill="hold"/>
                                        <p:tgtEl>
                                          <p:spTgt spid="174096"/>
                                        </p:tgtEl>
                                        <p:attrNameLst>
                                          <p:attrName>ppt_x</p:attrName>
                                        </p:attrNameLst>
                                      </p:cBhvr>
                                      <p:tavLst>
                                        <p:tav tm="0">
                                          <p:val>
                                            <p:strVal val="#ppt_x-.1"/>
                                          </p:val>
                                        </p:tav>
                                        <p:tav tm="100000">
                                          <p:val>
                                            <p:strVal val="#ppt_x"/>
                                          </p:val>
                                        </p:tav>
                                      </p:tavLst>
                                    </p:anim>
                                    <p:anim calcmode="lin" valueType="num">
                                      <p:cBhvr>
                                        <p:cTn id="25" dur="1000" fill="hold"/>
                                        <p:tgtEl>
                                          <p:spTgt spid="174096"/>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7" presetClass="entr" presetSubtype="1" fill="hold" grpId="0" nodeType="clickEffect">
                                  <p:stCondLst>
                                    <p:cond delay="0"/>
                                  </p:stCondLst>
                                  <p:childTnLst>
                                    <p:set>
                                      <p:cBhvr>
                                        <p:cTn id="29" dur="1" fill="hold">
                                          <p:stCondLst>
                                            <p:cond delay="0"/>
                                          </p:stCondLst>
                                        </p:cTn>
                                        <p:tgtEl>
                                          <p:spTgt spid="174095"/>
                                        </p:tgtEl>
                                        <p:attrNameLst>
                                          <p:attrName>style.visibility</p:attrName>
                                        </p:attrNameLst>
                                      </p:cBhvr>
                                      <p:to>
                                        <p:strVal val="visible"/>
                                      </p:to>
                                    </p:set>
                                    <p:anim calcmode="lin" valueType="num">
                                      <p:cBhvr>
                                        <p:cTn id="30" dur="500" fill="hold"/>
                                        <p:tgtEl>
                                          <p:spTgt spid="174095"/>
                                        </p:tgtEl>
                                        <p:attrNameLst>
                                          <p:attrName>ppt_x</p:attrName>
                                        </p:attrNameLst>
                                      </p:cBhvr>
                                      <p:tavLst>
                                        <p:tav tm="0">
                                          <p:val>
                                            <p:strVal val="#ppt_x"/>
                                          </p:val>
                                        </p:tav>
                                        <p:tav tm="100000">
                                          <p:val>
                                            <p:strVal val="#ppt_x"/>
                                          </p:val>
                                        </p:tav>
                                      </p:tavLst>
                                    </p:anim>
                                    <p:anim calcmode="lin" valueType="num">
                                      <p:cBhvr>
                                        <p:cTn id="31" dur="500" fill="hold"/>
                                        <p:tgtEl>
                                          <p:spTgt spid="174095"/>
                                        </p:tgtEl>
                                        <p:attrNameLst>
                                          <p:attrName>ppt_y</p:attrName>
                                        </p:attrNameLst>
                                      </p:cBhvr>
                                      <p:tavLst>
                                        <p:tav tm="0">
                                          <p:val>
                                            <p:strVal val="#ppt_y-#ppt_h/2"/>
                                          </p:val>
                                        </p:tav>
                                        <p:tav tm="100000">
                                          <p:val>
                                            <p:strVal val="#ppt_y"/>
                                          </p:val>
                                        </p:tav>
                                      </p:tavLst>
                                    </p:anim>
                                    <p:anim calcmode="lin" valueType="num">
                                      <p:cBhvr>
                                        <p:cTn id="32" dur="500" fill="hold"/>
                                        <p:tgtEl>
                                          <p:spTgt spid="174095"/>
                                        </p:tgtEl>
                                        <p:attrNameLst>
                                          <p:attrName>ppt_w</p:attrName>
                                        </p:attrNameLst>
                                      </p:cBhvr>
                                      <p:tavLst>
                                        <p:tav tm="0">
                                          <p:val>
                                            <p:strVal val="#ppt_w"/>
                                          </p:val>
                                        </p:tav>
                                        <p:tav tm="100000">
                                          <p:val>
                                            <p:strVal val="#ppt_w"/>
                                          </p:val>
                                        </p:tav>
                                      </p:tavLst>
                                    </p:anim>
                                    <p:anim calcmode="lin" valueType="num">
                                      <p:cBhvr>
                                        <p:cTn id="33" dur="500" fill="hold"/>
                                        <p:tgtEl>
                                          <p:spTgt spid="174095"/>
                                        </p:tgtEl>
                                        <p:attrNameLst>
                                          <p:attrName>ppt_h</p:attrName>
                                        </p:attrNameLst>
                                      </p:cBhvr>
                                      <p:tavLst>
                                        <p:tav tm="0">
                                          <p:val>
                                            <p:fltVal val="0"/>
                                          </p:val>
                                        </p:tav>
                                        <p:tav tm="100000">
                                          <p:val>
                                            <p:strVal val="#ppt_h"/>
                                          </p:val>
                                        </p:tav>
                                      </p:tavLst>
                                    </p:anim>
                                  </p:childTnLst>
                                </p:cTn>
                              </p:par>
                            </p:childTnLst>
                          </p:cTn>
                        </p:par>
                        <p:par>
                          <p:cTn id="34" fill="hold">
                            <p:stCondLst>
                              <p:cond delay="500"/>
                            </p:stCondLst>
                            <p:childTnLst>
                              <p:par>
                                <p:cTn id="35" presetID="40" presetClass="entr" presetSubtype="0" fill="hold" grpId="0" nodeType="afterEffect">
                                  <p:stCondLst>
                                    <p:cond delay="0"/>
                                  </p:stCondLst>
                                  <p:iterate type="lt">
                                    <p:tmPct val="10000"/>
                                  </p:iterate>
                                  <p:childTnLst>
                                    <p:set>
                                      <p:cBhvr>
                                        <p:cTn id="36" dur="1" fill="hold">
                                          <p:stCondLst>
                                            <p:cond delay="0"/>
                                          </p:stCondLst>
                                        </p:cTn>
                                        <p:tgtEl>
                                          <p:spTgt spid="174097"/>
                                        </p:tgtEl>
                                        <p:attrNameLst>
                                          <p:attrName>style.visibility</p:attrName>
                                        </p:attrNameLst>
                                      </p:cBhvr>
                                      <p:to>
                                        <p:strVal val="visible"/>
                                      </p:to>
                                    </p:set>
                                    <p:animEffect transition="in" filter="fade">
                                      <p:cBhvr>
                                        <p:cTn id="37" dur="1000"/>
                                        <p:tgtEl>
                                          <p:spTgt spid="174097"/>
                                        </p:tgtEl>
                                      </p:cBhvr>
                                    </p:animEffect>
                                    <p:anim calcmode="lin" valueType="num">
                                      <p:cBhvr>
                                        <p:cTn id="38" dur="1000" fill="hold"/>
                                        <p:tgtEl>
                                          <p:spTgt spid="174097"/>
                                        </p:tgtEl>
                                        <p:attrNameLst>
                                          <p:attrName>ppt_x</p:attrName>
                                        </p:attrNameLst>
                                      </p:cBhvr>
                                      <p:tavLst>
                                        <p:tav tm="0">
                                          <p:val>
                                            <p:strVal val="#ppt_x-.1"/>
                                          </p:val>
                                        </p:tav>
                                        <p:tav tm="100000">
                                          <p:val>
                                            <p:strVal val="#ppt_x"/>
                                          </p:val>
                                        </p:tav>
                                      </p:tavLst>
                                    </p:anim>
                                    <p:anim calcmode="lin" valueType="num">
                                      <p:cBhvr>
                                        <p:cTn id="39" dur="1000" fill="hold"/>
                                        <p:tgtEl>
                                          <p:spTgt spid="174097"/>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7" presetClass="entr" presetSubtype="1" fill="hold" grpId="0" nodeType="clickEffect">
                                  <p:stCondLst>
                                    <p:cond delay="0"/>
                                  </p:stCondLst>
                                  <p:childTnLst>
                                    <p:set>
                                      <p:cBhvr>
                                        <p:cTn id="43" dur="1" fill="hold">
                                          <p:stCondLst>
                                            <p:cond delay="0"/>
                                          </p:stCondLst>
                                        </p:cTn>
                                        <p:tgtEl>
                                          <p:spTgt spid="174098"/>
                                        </p:tgtEl>
                                        <p:attrNameLst>
                                          <p:attrName>style.visibility</p:attrName>
                                        </p:attrNameLst>
                                      </p:cBhvr>
                                      <p:to>
                                        <p:strVal val="visible"/>
                                      </p:to>
                                    </p:set>
                                    <p:anim calcmode="lin" valueType="num">
                                      <p:cBhvr>
                                        <p:cTn id="44" dur="500" fill="hold"/>
                                        <p:tgtEl>
                                          <p:spTgt spid="174098"/>
                                        </p:tgtEl>
                                        <p:attrNameLst>
                                          <p:attrName>ppt_x</p:attrName>
                                        </p:attrNameLst>
                                      </p:cBhvr>
                                      <p:tavLst>
                                        <p:tav tm="0">
                                          <p:val>
                                            <p:strVal val="#ppt_x"/>
                                          </p:val>
                                        </p:tav>
                                        <p:tav tm="100000">
                                          <p:val>
                                            <p:strVal val="#ppt_x"/>
                                          </p:val>
                                        </p:tav>
                                      </p:tavLst>
                                    </p:anim>
                                    <p:anim calcmode="lin" valueType="num">
                                      <p:cBhvr>
                                        <p:cTn id="45" dur="500" fill="hold"/>
                                        <p:tgtEl>
                                          <p:spTgt spid="174098"/>
                                        </p:tgtEl>
                                        <p:attrNameLst>
                                          <p:attrName>ppt_y</p:attrName>
                                        </p:attrNameLst>
                                      </p:cBhvr>
                                      <p:tavLst>
                                        <p:tav tm="0">
                                          <p:val>
                                            <p:strVal val="#ppt_y-#ppt_h/2"/>
                                          </p:val>
                                        </p:tav>
                                        <p:tav tm="100000">
                                          <p:val>
                                            <p:strVal val="#ppt_y"/>
                                          </p:val>
                                        </p:tav>
                                      </p:tavLst>
                                    </p:anim>
                                    <p:anim calcmode="lin" valueType="num">
                                      <p:cBhvr>
                                        <p:cTn id="46" dur="500" fill="hold"/>
                                        <p:tgtEl>
                                          <p:spTgt spid="174098"/>
                                        </p:tgtEl>
                                        <p:attrNameLst>
                                          <p:attrName>ppt_w</p:attrName>
                                        </p:attrNameLst>
                                      </p:cBhvr>
                                      <p:tavLst>
                                        <p:tav tm="0">
                                          <p:val>
                                            <p:strVal val="#ppt_w"/>
                                          </p:val>
                                        </p:tav>
                                        <p:tav tm="100000">
                                          <p:val>
                                            <p:strVal val="#ppt_w"/>
                                          </p:val>
                                        </p:tav>
                                      </p:tavLst>
                                    </p:anim>
                                    <p:anim calcmode="lin" valueType="num">
                                      <p:cBhvr>
                                        <p:cTn id="47" dur="500" fill="hold"/>
                                        <p:tgtEl>
                                          <p:spTgt spid="17409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92" grpId="0" animBg="1"/>
      <p:bldP spid="174093" grpId="0" autoUpdateAnimBg="0"/>
      <p:bldP spid="174094" grpId="0" autoUpdateAnimBg="0"/>
      <p:bldP spid="174095" grpId="0" animBg="1" autoUpdateAnimBg="0"/>
      <p:bldP spid="174096" grpId="0" animBg="1"/>
      <p:bldP spid="174097" grpId="0" animBg="1"/>
      <p:bldP spid="174098"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838200" y="685800"/>
            <a:ext cx="7620000" cy="838200"/>
          </a:xfrm>
        </p:spPr>
        <p:txBody>
          <a:bodyPr/>
          <a:lstStyle/>
          <a:p>
            <a:pPr algn="ctr" eaLnBrk="1" hangingPunct="1"/>
            <a:r>
              <a:rPr lang="en-US" sz="3600" b="1" dirty="0"/>
              <a:t>Adjusting Entry for Expired Insurance</a:t>
            </a:r>
          </a:p>
        </p:txBody>
      </p:sp>
      <p:graphicFrame>
        <p:nvGraphicFramePr>
          <p:cNvPr id="27652" name="Object 4"/>
          <p:cNvGraphicFramePr>
            <a:graphicFrameLocks noChangeAspect="1"/>
          </p:cNvGraphicFramePr>
          <p:nvPr/>
        </p:nvGraphicFramePr>
        <p:xfrm>
          <a:off x="914400" y="4876800"/>
          <a:ext cx="7696200" cy="1454150"/>
        </p:xfrm>
        <a:graphic>
          <a:graphicData uri="http://schemas.openxmlformats.org/presentationml/2006/ole">
            <mc:AlternateContent xmlns:mc="http://schemas.openxmlformats.org/markup-compatibility/2006">
              <mc:Choice xmlns:v="urn:schemas-microsoft-com:vml" Requires="v">
                <p:oleObj spid="_x0000_s1269" name="Worksheet" r:id="rId4" imgW="3114904" imgH="495096" progId="Excel.Sheet.8">
                  <p:embed/>
                </p:oleObj>
              </mc:Choice>
              <mc:Fallback>
                <p:oleObj name="Worksheet" r:id="rId4" imgW="3114904" imgH="495096"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4876800"/>
                        <a:ext cx="7696200" cy="14541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61" name="Rectangle 13"/>
          <p:cNvSpPr>
            <a:spLocks noChangeArrowheads="1"/>
          </p:cNvSpPr>
          <p:nvPr/>
        </p:nvSpPr>
        <p:spPr bwMode="auto">
          <a:xfrm>
            <a:off x="838200" y="1600199"/>
            <a:ext cx="7391400" cy="1119189"/>
          </a:xfrm>
          <a:prstGeom prst="rect">
            <a:avLst/>
          </a:prstGeom>
          <a:solidFill>
            <a:schemeClr val="bg2">
              <a:lumMod val="75000"/>
            </a:schemeClr>
          </a:solidFill>
          <a:ln w="9525">
            <a:solidFill>
              <a:schemeClr val="tx1"/>
            </a:solidFill>
            <a:miter lim="800000"/>
            <a:headEnd/>
            <a:tailEnd/>
          </a:ln>
          <a:effectLst>
            <a:outerShdw dist="35921" dir="2700000" algn="ctr" rotWithShape="0">
              <a:schemeClr val="bg2"/>
            </a:outerShdw>
          </a:effectLst>
        </p:spPr>
        <p:txBody>
          <a:bodyPr/>
          <a:lstStyle/>
          <a:p>
            <a:pPr marL="447675" indent="-447675" algn="ctr">
              <a:spcBef>
                <a:spcPct val="20000"/>
              </a:spcBef>
              <a:buClr>
                <a:srgbClr val="4F81BD"/>
              </a:buClr>
              <a:buSzPct val="70000"/>
              <a:buFont typeface="Wingdings" pitchFamily="2" charset="2"/>
              <a:buNone/>
              <a:defRPr/>
            </a:pPr>
            <a:r>
              <a:rPr lang="en-US" sz="2800" dirty="0">
                <a:solidFill>
                  <a:prstClr val="black"/>
                </a:solidFill>
                <a:latin typeface="Arial Narrow" pitchFamily="34" charset="0"/>
              </a:rPr>
              <a:t>The general journal adjustment on Dec. 31 and general ledger account balances are as follows:</a:t>
            </a:r>
          </a:p>
        </p:txBody>
      </p:sp>
      <p:sp>
        <p:nvSpPr>
          <p:cNvPr id="13" name="Rectangle 12"/>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5" name="Slide Number Placeholder 3"/>
          <p:cNvSpPr>
            <a:spLocks noGrp="1"/>
          </p:cNvSpPr>
          <p:nvPr>
            <p:ph type="sldNum" sz="quarter" idx="12"/>
          </p:nvPr>
        </p:nvSpPr>
        <p:spPr bwMode="auto">
          <a:xfrm>
            <a:off x="6553200" y="6356350"/>
            <a:ext cx="2133600" cy="365125"/>
          </a:xfrm>
          <a:noFill/>
          <a:ln>
            <a:miter lim="800000"/>
            <a:headEnd/>
            <a:tailEnd/>
          </a:ln>
        </p:spPr>
        <p:txBody>
          <a:bodyPr wrap="square" numCol="1" anchorCtr="0" compatLnSpc="1">
            <a:prstTxWarp prst="textNoShape">
              <a:avLst/>
            </a:prstTxWarp>
          </a:bodyPr>
          <a:lstStyle/>
          <a:p>
            <a:fld id="{46A08342-654D-40A4-AD58-FD9E39689834}" type="slidenum">
              <a:rPr lang="en-US" altLang="en-US" smtClean="0">
                <a:solidFill>
                  <a:srgbClr val="898989"/>
                </a:solidFill>
              </a:rPr>
              <a:pPr/>
              <a:t>19</a:t>
            </a:fld>
            <a:endParaRPr lang="en-US" altLang="en-US" dirty="0">
              <a:solidFill>
                <a:srgbClr val="898989"/>
              </a:solidFill>
            </a:endParaRPr>
          </a:p>
        </p:txBody>
      </p:sp>
      <p:sp>
        <p:nvSpPr>
          <p:cNvPr id="16" name="Rounded Rectangle 15"/>
          <p:cNvSpPr/>
          <p:nvPr/>
        </p:nvSpPr>
        <p:spPr>
          <a:xfrm>
            <a:off x="152400" y="6553200"/>
            <a:ext cx="38862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lang="en-US" altLang="en-US" sz="1100" b="1" kern="0" dirty="0">
                <a:solidFill>
                  <a:prstClr val="black"/>
                </a:solidFill>
                <a:latin typeface="Arial Narrow" pitchFamily="34" charset="0"/>
              </a:rPr>
              <a:t>Learning Objective P1: </a:t>
            </a:r>
            <a:r>
              <a:rPr lang="en-US" altLang="en-US" sz="1100" dirty="0">
                <a:solidFill>
                  <a:prstClr val="black"/>
                </a:solidFill>
              </a:rPr>
              <a:t>Prepare and explain adjusting entries</a:t>
            </a:r>
            <a:r>
              <a:rPr lang="en-US" sz="1100" dirty="0">
                <a:solidFill>
                  <a:prstClr val="black"/>
                </a:solidFill>
              </a:rPr>
              <a:t>.</a:t>
            </a:r>
            <a:endParaRPr lang="en-US" sz="1100" b="1" kern="0" dirty="0">
              <a:solidFill>
                <a:prstClr val="black"/>
              </a:solidFill>
              <a:latin typeface="Arial Narrow" pitchFamily="34" charset="0"/>
            </a:endParaRPr>
          </a:p>
        </p:txBody>
      </p:sp>
      <p:grpSp>
        <p:nvGrpSpPr>
          <p:cNvPr id="17" name="Group 5"/>
          <p:cNvGrpSpPr>
            <a:grpSpLocks/>
          </p:cNvGrpSpPr>
          <p:nvPr/>
        </p:nvGrpSpPr>
        <p:grpSpPr bwMode="auto">
          <a:xfrm>
            <a:off x="300451" y="3104735"/>
            <a:ext cx="8396288" cy="1252538"/>
            <a:chOff x="240" y="3148"/>
            <a:chExt cx="5289" cy="789"/>
          </a:xfrm>
        </p:grpSpPr>
        <p:grpSp>
          <p:nvGrpSpPr>
            <p:cNvPr id="18" name="Group 6"/>
            <p:cNvGrpSpPr>
              <a:grpSpLocks/>
            </p:cNvGrpSpPr>
            <p:nvPr/>
          </p:nvGrpSpPr>
          <p:grpSpPr bwMode="auto">
            <a:xfrm>
              <a:off x="240" y="3148"/>
              <a:ext cx="2462" cy="789"/>
              <a:chOff x="240" y="3148"/>
              <a:chExt cx="2462" cy="789"/>
            </a:xfrm>
          </p:grpSpPr>
          <p:graphicFrame>
            <p:nvGraphicFramePr>
              <p:cNvPr id="22" name="Object 7"/>
              <p:cNvGraphicFramePr>
                <a:graphicFrameLocks noChangeAspect="1"/>
              </p:cNvGraphicFramePr>
              <p:nvPr>
                <p:extLst>
                  <p:ext uri="{D42A27DB-BD31-4B8C-83A1-F6EECF244321}">
                    <p14:modId xmlns:p14="http://schemas.microsoft.com/office/powerpoint/2010/main" val="263212251"/>
                  </p:ext>
                </p:extLst>
              </p:nvPr>
            </p:nvGraphicFramePr>
            <p:xfrm>
              <a:off x="240" y="3168"/>
              <a:ext cx="2462" cy="769"/>
            </p:xfrm>
            <a:graphic>
              <a:graphicData uri="http://schemas.openxmlformats.org/presentationml/2006/ole">
                <mc:AlternateContent xmlns:mc="http://schemas.openxmlformats.org/markup-compatibility/2006">
                  <mc:Choice xmlns:v="urn:schemas-microsoft-com:vml" Requires="v">
                    <p:oleObj spid="_x0000_s1270" name="Worksheet" r:id="rId6" imgW="2104800" imgH="657118" progId="Excel.Sheet.8">
                      <p:embed/>
                    </p:oleObj>
                  </mc:Choice>
                  <mc:Fallback>
                    <p:oleObj name="Worksheet" r:id="rId6" imgW="2104800" imgH="657118" progId="Excel.Sheet.8">
                      <p:embed/>
                      <p:pic>
                        <p:nvPicPr>
                          <p:cNvPr id="0" name=""/>
                          <p:cNvPicPr>
                            <a:picLocks noChangeAspect="1" noChangeArrowheads="1"/>
                          </p:cNvPicPr>
                          <p:nvPr/>
                        </p:nvPicPr>
                        <p:blipFill>
                          <a:blip r:embed="rId7"/>
                          <a:srcRect/>
                          <a:stretch>
                            <a:fillRect/>
                          </a:stretch>
                        </p:blipFill>
                        <p:spPr bwMode="auto">
                          <a:xfrm>
                            <a:off x="240" y="3168"/>
                            <a:ext cx="2462" cy="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 name="Text Box 8"/>
              <p:cNvSpPr txBox="1">
                <a:spLocks noChangeArrowheads="1"/>
              </p:cNvSpPr>
              <p:nvPr/>
            </p:nvSpPr>
            <p:spPr bwMode="auto">
              <a:xfrm>
                <a:off x="2304" y="3148"/>
                <a:ext cx="384" cy="212"/>
              </a:xfrm>
              <a:prstGeom prst="rect">
                <a:avLst/>
              </a:prstGeom>
              <a:noFill/>
              <a:ln w="12700">
                <a:noFill/>
                <a:miter lim="800000"/>
                <a:headEnd/>
                <a:tailEnd/>
              </a:ln>
            </p:spPr>
            <p:txBody>
              <a:bodyPr>
                <a:spAutoFit/>
              </a:bodyPr>
              <a:lstStyle/>
              <a:p>
                <a:pPr>
                  <a:spcBef>
                    <a:spcPct val="50000"/>
                  </a:spcBef>
                </a:pPr>
                <a:r>
                  <a:rPr lang="en-US" sz="1600" b="1" dirty="0">
                    <a:solidFill>
                      <a:schemeClr val="bg1"/>
                    </a:solidFill>
                  </a:rPr>
                  <a:t>128</a:t>
                </a:r>
              </a:p>
            </p:txBody>
          </p:sp>
        </p:grpSp>
        <p:grpSp>
          <p:nvGrpSpPr>
            <p:cNvPr id="19" name="Group 9"/>
            <p:cNvGrpSpPr>
              <a:grpSpLocks/>
            </p:cNvGrpSpPr>
            <p:nvPr/>
          </p:nvGrpSpPr>
          <p:grpSpPr bwMode="auto">
            <a:xfrm>
              <a:off x="2976" y="3148"/>
              <a:ext cx="2553" cy="611"/>
              <a:chOff x="2976" y="3148"/>
              <a:chExt cx="2553" cy="611"/>
            </a:xfrm>
          </p:grpSpPr>
          <p:graphicFrame>
            <p:nvGraphicFramePr>
              <p:cNvPr id="20" name="Object 10"/>
              <p:cNvGraphicFramePr>
                <a:graphicFrameLocks noChangeAspect="1"/>
              </p:cNvGraphicFramePr>
              <p:nvPr>
                <p:extLst>
                  <p:ext uri="{D42A27DB-BD31-4B8C-83A1-F6EECF244321}">
                    <p14:modId xmlns:p14="http://schemas.microsoft.com/office/powerpoint/2010/main" val="258511688"/>
                  </p:ext>
                </p:extLst>
              </p:nvPr>
            </p:nvGraphicFramePr>
            <p:xfrm>
              <a:off x="2976" y="3159"/>
              <a:ext cx="2553" cy="600"/>
            </p:xfrm>
            <a:graphic>
              <a:graphicData uri="http://schemas.openxmlformats.org/presentationml/2006/ole">
                <mc:AlternateContent xmlns:mc="http://schemas.openxmlformats.org/markup-compatibility/2006">
                  <mc:Choice xmlns:v="urn:schemas-microsoft-com:vml" Requires="v">
                    <p:oleObj spid="_x0000_s1271" name="Worksheet" r:id="rId8" imgW="2104800" imgH="495122" progId="Excel.Sheet.8">
                      <p:embed/>
                    </p:oleObj>
                  </mc:Choice>
                  <mc:Fallback>
                    <p:oleObj name="Worksheet" r:id="rId8" imgW="2104800" imgH="495122" progId="Excel.Sheet.8">
                      <p:embed/>
                      <p:pic>
                        <p:nvPicPr>
                          <p:cNvPr id="0" name=""/>
                          <p:cNvPicPr>
                            <a:picLocks noChangeAspect="1" noChangeArrowheads="1"/>
                          </p:cNvPicPr>
                          <p:nvPr/>
                        </p:nvPicPr>
                        <p:blipFill>
                          <a:blip r:embed="rId9"/>
                          <a:srcRect/>
                          <a:stretch>
                            <a:fillRect/>
                          </a:stretch>
                        </p:blipFill>
                        <p:spPr bwMode="auto">
                          <a:xfrm>
                            <a:off x="2976" y="3159"/>
                            <a:ext cx="2553" cy="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 name="Text Box 11"/>
              <p:cNvSpPr txBox="1">
                <a:spLocks noChangeArrowheads="1"/>
              </p:cNvSpPr>
              <p:nvPr/>
            </p:nvSpPr>
            <p:spPr bwMode="auto">
              <a:xfrm>
                <a:off x="5088" y="3148"/>
                <a:ext cx="432" cy="212"/>
              </a:xfrm>
              <a:prstGeom prst="rect">
                <a:avLst/>
              </a:prstGeom>
              <a:noFill/>
              <a:ln w="12700">
                <a:noFill/>
                <a:miter lim="800000"/>
                <a:headEnd/>
                <a:tailEnd/>
              </a:ln>
            </p:spPr>
            <p:txBody>
              <a:bodyPr>
                <a:spAutoFit/>
              </a:bodyPr>
              <a:lstStyle/>
              <a:p>
                <a:pPr algn="r">
                  <a:spcBef>
                    <a:spcPct val="50000"/>
                  </a:spcBef>
                </a:pPr>
                <a:r>
                  <a:rPr lang="en-US" sz="1600" b="1" dirty="0">
                    <a:solidFill>
                      <a:schemeClr val="bg1"/>
                    </a:solidFill>
                  </a:rPr>
                  <a:t>637</a:t>
                </a:r>
              </a:p>
            </p:txBody>
          </p:sp>
        </p:grpSp>
      </p:grpSp>
    </p:spTree>
    <p:extLst>
      <p:ext uri="{BB962C8B-B14F-4D97-AF65-F5344CB8AC3E}">
        <p14:creationId xmlns:p14="http://schemas.microsoft.com/office/powerpoint/2010/main" val="1737486797"/>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strips(downRight)">
                                      <p:cBhvr>
                                        <p:cTn id="7" dur="2000"/>
                                        <p:tgtEl>
                                          <p:spTgt spid="2765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4"/>
          <p:cNvSpPr>
            <a:spLocks noGrp="1"/>
          </p:cNvSpPr>
          <p:nvPr>
            <p:ph type="ctrTitle"/>
          </p:nvPr>
        </p:nvSpPr>
        <p:spPr>
          <a:xfrm>
            <a:off x="914400" y="1828800"/>
            <a:ext cx="7315200" cy="3124200"/>
          </a:xfrm>
        </p:spPr>
        <p:txBody>
          <a:bodyPr/>
          <a:lstStyle/>
          <a:p>
            <a:r>
              <a:rPr lang="en-US" altLang="en-US" dirty="0"/>
              <a:t/>
            </a:r>
            <a:br>
              <a:rPr lang="en-US" altLang="en-US" dirty="0"/>
            </a:br>
            <a:r>
              <a:rPr lang="en-US" altLang="en-US" dirty="0"/>
              <a:t/>
            </a:r>
            <a:br>
              <a:rPr lang="en-US" altLang="en-US" dirty="0"/>
            </a:br>
            <a:r>
              <a:rPr lang="en-US" dirty="0"/>
              <a:t/>
            </a:r>
            <a:br>
              <a:rPr 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endParaRPr>
          </a:p>
        </p:txBody>
      </p:sp>
      <p:pic>
        <p:nvPicPr>
          <p:cNvPr id="166917" name="Picture 2"/>
          <p:cNvPicPr>
            <a:picLocks noChangeAspect="1" noChangeArrowheads="1"/>
          </p:cNvPicPr>
          <p:nvPr/>
        </p:nvPicPr>
        <p:blipFill>
          <a:blip r:embed="rId3" cstate="print"/>
          <a:srcRect/>
          <a:stretch>
            <a:fillRect/>
          </a:stretch>
        </p:blipFill>
        <p:spPr bwMode="auto">
          <a:xfrm>
            <a:off x="838200" y="1485900"/>
            <a:ext cx="7315200" cy="87312"/>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pPr>
              <a:defRPr/>
            </a:pPr>
            <a:fld id="{389021C6-BF4E-47D5-A0FD-A156D54A87E1}" type="slidenum">
              <a:rPr lang="en-US" smtClean="0"/>
              <a:pPr>
                <a:defRPr/>
              </a:pPr>
              <a:t>2</a:t>
            </a:fld>
            <a:endParaRPr lang="en-US" dirty="0"/>
          </a:p>
        </p:txBody>
      </p:sp>
      <p:sp>
        <p:nvSpPr>
          <p:cNvPr id="9" name="TextBox 8"/>
          <p:cNvSpPr txBox="1"/>
          <p:nvPr/>
        </p:nvSpPr>
        <p:spPr>
          <a:xfrm>
            <a:off x="762000" y="760115"/>
            <a:ext cx="7391400" cy="769441"/>
          </a:xfrm>
          <a:prstGeom prst="rect">
            <a:avLst/>
          </a:prstGeom>
          <a:noFill/>
        </p:spPr>
        <p:txBody>
          <a:bodyPr wrap="square" rtlCol="0">
            <a:spAutoFit/>
          </a:bodyPr>
          <a:lstStyle/>
          <a:p>
            <a:r>
              <a:rPr lang="en-US" altLang="en-US" sz="4400" b="1" dirty="0">
                <a:solidFill>
                  <a:prstClr val="black"/>
                </a:solidFill>
                <a:latin typeface="Calibri"/>
              </a:rPr>
              <a:t>Chapter 3 Learning Objectives</a:t>
            </a:r>
            <a:endParaRPr lang="en-US" sz="4400" dirty="0">
              <a:solidFill>
                <a:prstClr val="black"/>
              </a:solidFill>
              <a:latin typeface="Calibri"/>
            </a:endParaRPr>
          </a:p>
        </p:txBody>
      </p:sp>
      <p:sp>
        <p:nvSpPr>
          <p:cNvPr id="10" name="Rectangle 9"/>
          <p:cNvSpPr/>
          <p:nvPr/>
        </p:nvSpPr>
        <p:spPr>
          <a:xfrm>
            <a:off x="266700" y="1794371"/>
            <a:ext cx="8610600" cy="3539430"/>
          </a:xfrm>
          <a:prstGeom prst="rect">
            <a:avLst/>
          </a:prstGeom>
        </p:spPr>
        <p:txBody>
          <a:bodyPr wrap="square">
            <a:spAutoFit/>
          </a:bodyPr>
          <a:lstStyle/>
          <a:p>
            <a:r>
              <a:rPr lang="en-US" sz="1600" b="1" dirty="0">
                <a:solidFill>
                  <a:prstClr val="black"/>
                </a:solidFill>
                <a:latin typeface="Calibri"/>
              </a:rPr>
              <a:t>CONCEPTUAL</a:t>
            </a:r>
          </a:p>
          <a:p>
            <a:r>
              <a:rPr lang="en-US" sz="1600" b="1" dirty="0">
                <a:solidFill>
                  <a:prstClr val="black"/>
                </a:solidFill>
                <a:latin typeface="Calibri"/>
              </a:rPr>
              <a:t>C1  </a:t>
            </a:r>
            <a:r>
              <a:rPr lang="en-US" sz="1600" dirty="0">
                <a:solidFill>
                  <a:prstClr val="black"/>
                </a:solidFill>
              </a:rPr>
              <a:t>Explain the importance of periodic reporting and the time period assumption.</a:t>
            </a:r>
            <a:endParaRPr lang="en-US" sz="1600" dirty="0">
              <a:solidFill>
                <a:prstClr val="black"/>
              </a:solidFill>
              <a:latin typeface="Calibri"/>
            </a:endParaRPr>
          </a:p>
          <a:p>
            <a:r>
              <a:rPr lang="en-US" sz="1600" b="1" dirty="0">
                <a:solidFill>
                  <a:prstClr val="black"/>
                </a:solidFill>
                <a:latin typeface="Calibri"/>
              </a:rPr>
              <a:t>C2  </a:t>
            </a:r>
            <a:r>
              <a:rPr lang="en-US" sz="1600" dirty="0">
                <a:solidFill>
                  <a:prstClr val="black"/>
                </a:solidFill>
              </a:rPr>
              <a:t>Explain accrual accounting and how it improves financial statements.</a:t>
            </a:r>
          </a:p>
          <a:p>
            <a:r>
              <a:rPr lang="en-US" sz="1600" b="1" dirty="0">
                <a:solidFill>
                  <a:prstClr val="black"/>
                </a:solidFill>
                <a:latin typeface="Calibri"/>
              </a:rPr>
              <a:t>C3</a:t>
            </a:r>
            <a:r>
              <a:rPr lang="en-US" sz="1600" dirty="0">
                <a:solidFill>
                  <a:prstClr val="black"/>
                </a:solidFill>
                <a:latin typeface="Calibri"/>
              </a:rPr>
              <a:t>  </a:t>
            </a:r>
            <a:r>
              <a:rPr lang="en-US" sz="1600" dirty="0">
                <a:solidFill>
                  <a:prstClr val="black"/>
                </a:solidFill>
              </a:rPr>
              <a:t>Identify the types of adjustments and their purpose.</a:t>
            </a:r>
            <a:endParaRPr lang="en-US" sz="1600" dirty="0">
              <a:solidFill>
                <a:prstClr val="black"/>
              </a:solidFill>
              <a:latin typeface="Calibri"/>
            </a:endParaRPr>
          </a:p>
          <a:p>
            <a:endParaRPr lang="en-US" sz="1600" dirty="0">
              <a:solidFill>
                <a:prstClr val="black"/>
              </a:solidFill>
              <a:latin typeface="Calibri"/>
            </a:endParaRPr>
          </a:p>
          <a:p>
            <a:r>
              <a:rPr lang="en-US" sz="1600" b="1" dirty="0">
                <a:solidFill>
                  <a:prstClr val="black"/>
                </a:solidFill>
                <a:latin typeface="Calibri"/>
              </a:rPr>
              <a:t>ANALYTICAL</a:t>
            </a:r>
          </a:p>
          <a:p>
            <a:r>
              <a:rPr lang="en-US" sz="1600" b="1" dirty="0">
                <a:solidFill>
                  <a:prstClr val="black"/>
                </a:solidFill>
                <a:latin typeface="Calibri"/>
              </a:rPr>
              <a:t>A1  </a:t>
            </a:r>
            <a:r>
              <a:rPr lang="en-US" sz="1600" dirty="0">
                <a:solidFill>
                  <a:prstClr val="black"/>
                </a:solidFill>
              </a:rPr>
              <a:t>Explain how accounting adjustments link to financial statements.</a:t>
            </a:r>
            <a:endParaRPr lang="en-US" sz="1600" dirty="0">
              <a:solidFill>
                <a:prstClr val="black"/>
              </a:solidFill>
              <a:latin typeface="Calibri"/>
            </a:endParaRPr>
          </a:p>
          <a:p>
            <a:r>
              <a:rPr lang="en-US" sz="1600" b="1" dirty="0">
                <a:solidFill>
                  <a:prstClr val="black"/>
                </a:solidFill>
                <a:latin typeface="Calibri"/>
              </a:rPr>
              <a:t>A2  </a:t>
            </a:r>
            <a:r>
              <a:rPr lang="en-US" sz="1600" dirty="0">
                <a:solidFill>
                  <a:prstClr val="black"/>
                </a:solidFill>
              </a:rPr>
              <a:t>Compute the profit margin and describe its use in analyzing company performance</a:t>
            </a:r>
            <a:r>
              <a:rPr lang="en-US" sz="1600" dirty="0">
                <a:solidFill>
                  <a:prstClr val="black"/>
                </a:solidFill>
                <a:latin typeface="Calibri"/>
              </a:rPr>
              <a:t>.</a:t>
            </a:r>
          </a:p>
          <a:p>
            <a:endParaRPr lang="en-US" sz="1600" dirty="0">
              <a:solidFill>
                <a:prstClr val="black"/>
              </a:solidFill>
              <a:latin typeface="Calibri"/>
            </a:endParaRPr>
          </a:p>
          <a:p>
            <a:r>
              <a:rPr lang="en-US" sz="1600" b="1" dirty="0">
                <a:solidFill>
                  <a:prstClr val="black"/>
                </a:solidFill>
                <a:latin typeface="Calibri"/>
              </a:rPr>
              <a:t>PROCEDURAL</a:t>
            </a:r>
          </a:p>
          <a:p>
            <a:r>
              <a:rPr lang="en-US" sz="1600" b="1" dirty="0">
                <a:solidFill>
                  <a:prstClr val="black"/>
                </a:solidFill>
                <a:latin typeface="Calibri"/>
              </a:rPr>
              <a:t>P1  </a:t>
            </a:r>
            <a:r>
              <a:rPr lang="en-US" sz="1600" dirty="0">
                <a:solidFill>
                  <a:prstClr val="black"/>
                </a:solidFill>
              </a:rPr>
              <a:t>Prepare and explain adjusting entries</a:t>
            </a:r>
            <a:r>
              <a:rPr lang="en-US" sz="1600" dirty="0">
                <a:solidFill>
                  <a:prstClr val="black"/>
                </a:solidFill>
                <a:latin typeface="Calibri"/>
              </a:rPr>
              <a:t>.</a:t>
            </a:r>
          </a:p>
          <a:p>
            <a:r>
              <a:rPr lang="en-US" sz="1600" b="1" dirty="0">
                <a:solidFill>
                  <a:prstClr val="black"/>
                </a:solidFill>
                <a:latin typeface="Calibri"/>
              </a:rPr>
              <a:t>P2  </a:t>
            </a:r>
            <a:r>
              <a:rPr lang="en-US" sz="1600" dirty="0">
                <a:solidFill>
                  <a:prstClr val="black"/>
                </a:solidFill>
              </a:rPr>
              <a:t>Explain and prepare an adjusted trial balance</a:t>
            </a:r>
            <a:r>
              <a:rPr lang="en-US" sz="1600" dirty="0">
                <a:solidFill>
                  <a:prstClr val="black"/>
                </a:solidFill>
                <a:latin typeface="Calibri"/>
              </a:rPr>
              <a:t>.</a:t>
            </a:r>
          </a:p>
          <a:p>
            <a:r>
              <a:rPr lang="en-US" sz="1600" b="1" dirty="0">
                <a:solidFill>
                  <a:prstClr val="black"/>
                </a:solidFill>
                <a:latin typeface="Calibri"/>
              </a:rPr>
              <a:t>P3  </a:t>
            </a:r>
            <a:r>
              <a:rPr lang="en-US" sz="1600" dirty="0">
                <a:solidFill>
                  <a:prstClr val="black"/>
                </a:solidFill>
              </a:rPr>
              <a:t>Prepare financial statements from an adjusted trial balance</a:t>
            </a:r>
            <a:r>
              <a:rPr lang="en-US" sz="1600" dirty="0">
                <a:solidFill>
                  <a:prstClr val="black"/>
                </a:solidFill>
                <a:latin typeface="Calibri"/>
              </a:rPr>
              <a:t>.</a:t>
            </a:r>
          </a:p>
          <a:p>
            <a:r>
              <a:rPr lang="en-US" sz="1600" b="1" dirty="0">
                <a:solidFill>
                  <a:prstClr val="black"/>
                </a:solidFill>
                <a:latin typeface="Calibri"/>
              </a:rPr>
              <a:t>P4  </a:t>
            </a:r>
            <a:r>
              <a:rPr lang="en-US" sz="1600" b="1" i="1" dirty="0">
                <a:solidFill>
                  <a:prstClr val="black"/>
                </a:solidFill>
                <a:latin typeface="Calibri"/>
              </a:rPr>
              <a:t>Appendix 3A </a:t>
            </a:r>
            <a:r>
              <a:rPr lang="en-US" sz="1600" dirty="0">
                <a:solidFill>
                  <a:prstClr val="black"/>
                </a:solidFill>
                <a:latin typeface="Calibri"/>
              </a:rPr>
              <a:t> </a:t>
            </a:r>
            <a:r>
              <a:rPr lang="en-US" sz="1600" dirty="0">
                <a:solidFill>
                  <a:prstClr val="black"/>
                </a:solidFill>
              </a:rPr>
              <a:t>Explain the alternatives in accounting for </a:t>
            </a:r>
            <a:r>
              <a:rPr lang="en-US" sz="1600" dirty="0" err="1">
                <a:solidFill>
                  <a:prstClr val="black"/>
                </a:solidFill>
              </a:rPr>
              <a:t>prepaids</a:t>
            </a:r>
            <a:r>
              <a:rPr lang="en-US" sz="1600" dirty="0">
                <a:solidFill>
                  <a:prstClr val="black"/>
                </a:solidFill>
              </a:rPr>
              <a:t>.</a:t>
            </a:r>
          </a:p>
        </p:txBody>
      </p:sp>
    </p:spTree>
    <p:extLst>
      <p:ext uri="{BB962C8B-B14F-4D97-AF65-F5344CB8AC3E}">
        <p14:creationId xmlns:p14="http://schemas.microsoft.com/office/powerpoint/2010/main" val="2309631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838200" y="381000"/>
            <a:ext cx="7158038" cy="879475"/>
          </a:xfrm>
        </p:spPr>
        <p:txBody>
          <a:bodyPr/>
          <a:lstStyle/>
          <a:p>
            <a:pPr algn="ctr" eaLnBrk="1" hangingPunct="1"/>
            <a:r>
              <a:rPr lang="en-US" sz="3600" b="1" dirty="0"/>
              <a:t>Supplies</a:t>
            </a:r>
          </a:p>
        </p:txBody>
      </p:sp>
      <p:sp>
        <p:nvSpPr>
          <p:cNvPr id="32771" name="Line 4"/>
          <p:cNvSpPr>
            <a:spLocks noChangeShapeType="1"/>
          </p:cNvSpPr>
          <p:nvPr/>
        </p:nvSpPr>
        <p:spPr bwMode="auto">
          <a:xfrm>
            <a:off x="2514600" y="4191000"/>
            <a:ext cx="4419600" cy="0"/>
          </a:xfrm>
          <a:prstGeom prst="line">
            <a:avLst/>
          </a:prstGeom>
          <a:noFill/>
          <a:ln w="9525">
            <a:solidFill>
              <a:schemeClr val="tx1"/>
            </a:solidFill>
            <a:round/>
            <a:headEnd/>
            <a:tailEnd/>
          </a:ln>
        </p:spPr>
        <p:txBody>
          <a:bodyPr wrap="none" anchor="ctr"/>
          <a:lstStyle/>
          <a:p>
            <a:endParaRPr lang="en-US">
              <a:solidFill>
                <a:prstClr val="black"/>
              </a:solidFill>
            </a:endParaRPr>
          </a:p>
        </p:txBody>
      </p:sp>
      <p:sp>
        <p:nvSpPr>
          <p:cNvPr id="32772" name="Line 5"/>
          <p:cNvSpPr>
            <a:spLocks noChangeShapeType="1"/>
          </p:cNvSpPr>
          <p:nvPr/>
        </p:nvSpPr>
        <p:spPr bwMode="auto">
          <a:xfrm>
            <a:off x="4572000" y="4191000"/>
            <a:ext cx="0" cy="2667000"/>
          </a:xfrm>
          <a:prstGeom prst="line">
            <a:avLst/>
          </a:prstGeom>
          <a:noFill/>
          <a:ln w="9525">
            <a:solidFill>
              <a:schemeClr val="tx1"/>
            </a:solidFill>
            <a:round/>
            <a:headEnd/>
            <a:tailEnd/>
          </a:ln>
        </p:spPr>
        <p:txBody>
          <a:bodyPr wrap="none" anchor="ctr"/>
          <a:lstStyle/>
          <a:p>
            <a:endParaRPr lang="en-US">
              <a:solidFill>
                <a:prstClr val="black"/>
              </a:solidFill>
            </a:endParaRPr>
          </a:p>
        </p:txBody>
      </p:sp>
      <p:sp>
        <p:nvSpPr>
          <p:cNvPr id="168966" name="Text Box 6"/>
          <p:cNvSpPr txBox="1">
            <a:spLocks noChangeArrowheads="1"/>
          </p:cNvSpPr>
          <p:nvPr/>
        </p:nvSpPr>
        <p:spPr bwMode="auto">
          <a:xfrm>
            <a:off x="2514600" y="3724275"/>
            <a:ext cx="4419600" cy="519113"/>
          </a:xfrm>
          <a:prstGeom prst="rect">
            <a:avLst/>
          </a:prstGeom>
          <a:noFill/>
          <a:ln w="9525">
            <a:noFill/>
            <a:miter lim="800000"/>
            <a:headEnd/>
            <a:tailEnd/>
          </a:ln>
        </p:spPr>
        <p:txBody>
          <a:bodyPr>
            <a:spAutoFit/>
          </a:bodyPr>
          <a:lstStyle/>
          <a:p>
            <a:pPr algn="ctr">
              <a:spcBef>
                <a:spcPct val="50000"/>
              </a:spcBef>
            </a:pPr>
            <a:r>
              <a:rPr lang="en-US" sz="2800" b="1" dirty="0">
                <a:solidFill>
                  <a:prstClr val="black"/>
                </a:solidFill>
                <a:latin typeface="Times New Roman" pitchFamily="-107" charset="0"/>
              </a:rPr>
              <a:t>SUPPLIES</a:t>
            </a:r>
          </a:p>
        </p:txBody>
      </p:sp>
      <p:sp>
        <p:nvSpPr>
          <p:cNvPr id="168967" name="Text Box 7"/>
          <p:cNvSpPr txBox="1">
            <a:spLocks noChangeArrowheads="1"/>
          </p:cNvSpPr>
          <p:nvPr/>
        </p:nvSpPr>
        <p:spPr bwMode="auto">
          <a:xfrm>
            <a:off x="2628900" y="4219575"/>
            <a:ext cx="1981200" cy="579438"/>
          </a:xfrm>
          <a:prstGeom prst="rect">
            <a:avLst/>
          </a:prstGeom>
          <a:noFill/>
          <a:ln w="9525">
            <a:noFill/>
            <a:miter lim="800000"/>
            <a:headEnd/>
            <a:tailEnd/>
          </a:ln>
        </p:spPr>
        <p:txBody>
          <a:bodyPr>
            <a:spAutoFit/>
          </a:bodyPr>
          <a:lstStyle/>
          <a:p>
            <a:pPr algn="ctr">
              <a:spcBef>
                <a:spcPct val="50000"/>
              </a:spcBef>
            </a:pPr>
            <a:r>
              <a:rPr lang="en-US" sz="3200" b="1" dirty="0">
                <a:solidFill>
                  <a:prstClr val="black"/>
                </a:solidFill>
                <a:latin typeface="Times New Roman" pitchFamily="-107" charset="0"/>
              </a:rPr>
              <a:t>$9,720</a:t>
            </a:r>
          </a:p>
        </p:txBody>
      </p:sp>
      <p:sp>
        <p:nvSpPr>
          <p:cNvPr id="168968" name="AutoShape 8"/>
          <p:cNvSpPr>
            <a:spLocks noChangeArrowheads="1"/>
          </p:cNvSpPr>
          <p:nvPr/>
        </p:nvSpPr>
        <p:spPr bwMode="auto">
          <a:xfrm>
            <a:off x="152400" y="3962400"/>
            <a:ext cx="2819400" cy="1138989"/>
          </a:xfrm>
          <a:prstGeom prst="rightArrow">
            <a:avLst>
              <a:gd name="adj1" fmla="val 50000"/>
              <a:gd name="adj2" fmla="val 42391"/>
            </a:avLst>
          </a:prstGeom>
          <a:solidFill>
            <a:schemeClr val="bg2">
              <a:lumMod val="90000"/>
            </a:schemeClr>
          </a:solidFill>
          <a:ln w="9525">
            <a:solidFill>
              <a:schemeClr val="tx1"/>
            </a:solidFill>
            <a:miter lim="800000"/>
            <a:headEnd/>
            <a:tailEnd/>
          </a:ln>
        </p:spPr>
        <p:txBody>
          <a:bodyPr wrap="none" anchor="ctr"/>
          <a:lstStyle/>
          <a:p>
            <a:pPr algn="ctr"/>
            <a:r>
              <a:rPr lang="en-US" dirty="0">
                <a:solidFill>
                  <a:prstClr val="black"/>
                </a:solidFill>
                <a:latin typeface="Times New Roman" pitchFamily="-107" charset="0"/>
              </a:rPr>
              <a:t>Purchases during December</a:t>
            </a:r>
          </a:p>
        </p:txBody>
      </p:sp>
      <p:pic>
        <p:nvPicPr>
          <p:cNvPr id="168969" name="Picture 9" descr="MCPE02021_0000[1]"/>
          <p:cNvPicPr>
            <a:picLocks noChangeAspect="1" noChangeArrowheads="1"/>
          </p:cNvPicPr>
          <p:nvPr/>
        </p:nvPicPr>
        <p:blipFill>
          <a:blip r:embed="rId3" cstate="print"/>
          <a:srcRect/>
          <a:stretch>
            <a:fillRect/>
          </a:stretch>
        </p:blipFill>
        <p:spPr bwMode="auto">
          <a:xfrm>
            <a:off x="6553200" y="4495800"/>
            <a:ext cx="2005013" cy="1735138"/>
          </a:xfrm>
          <a:prstGeom prst="rect">
            <a:avLst/>
          </a:prstGeom>
          <a:noFill/>
          <a:ln w="9525">
            <a:noFill/>
            <a:miter lim="800000"/>
            <a:headEnd/>
            <a:tailEnd/>
          </a:ln>
        </p:spPr>
      </p:pic>
      <p:sp>
        <p:nvSpPr>
          <p:cNvPr id="168970" name="Rectangle 10"/>
          <p:cNvSpPr>
            <a:spLocks noChangeArrowheads="1"/>
          </p:cNvSpPr>
          <p:nvPr/>
        </p:nvSpPr>
        <p:spPr bwMode="auto">
          <a:xfrm>
            <a:off x="152400" y="1143001"/>
            <a:ext cx="8915400" cy="2552700"/>
          </a:xfrm>
          <a:prstGeom prst="rect">
            <a:avLst/>
          </a:prstGeom>
          <a:solidFill>
            <a:schemeClr val="bg2"/>
          </a:solidFill>
          <a:ln w="9525">
            <a:solidFill>
              <a:schemeClr val="tx1"/>
            </a:solidFill>
            <a:miter lim="800000"/>
            <a:headEnd/>
            <a:tailEnd/>
          </a:ln>
          <a:effectLst>
            <a:outerShdw dist="35921" dir="2700000" algn="ctr" rotWithShape="0">
              <a:schemeClr val="bg2"/>
            </a:outerShdw>
          </a:effectLst>
        </p:spPr>
        <p:txBody>
          <a:bodyPr/>
          <a:lstStyle/>
          <a:p>
            <a:pPr marL="447675" indent="-447675">
              <a:lnSpc>
                <a:spcPct val="90000"/>
              </a:lnSpc>
              <a:spcBef>
                <a:spcPct val="20000"/>
              </a:spcBef>
              <a:buClr>
                <a:srgbClr val="4F81BD"/>
              </a:buClr>
              <a:buSzPct val="70000"/>
              <a:buFont typeface="Wingdings" pitchFamily="2" charset="2"/>
              <a:buNone/>
              <a:defRPr/>
            </a:pPr>
            <a:r>
              <a:rPr lang="en-US" sz="2800" dirty="0">
                <a:solidFill>
                  <a:prstClr val="black"/>
                </a:solidFill>
                <a:latin typeface="Arial Narrow" pitchFamily="34" charset="0"/>
              </a:rPr>
              <a:t>Step 1: </a:t>
            </a:r>
            <a:r>
              <a:rPr lang="en-US" sz="2800" dirty="0" err="1">
                <a:solidFill>
                  <a:prstClr val="black"/>
                </a:solidFill>
                <a:latin typeface="Arial Narrow" pitchFamily="34" charset="0"/>
              </a:rPr>
              <a:t>FastForward</a:t>
            </a:r>
            <a:r>
              <a:rPr lang="en-US" sz="2800" dirty="0">
                <a:solidFill>
                  <a:prstClr val="black"/>
                </a:solidFill>
                <a:latin typeface="Arial Narrow" pitchFamily="34" charset="0"/>
              </a:rPr>
              <a:t> purchased  $9,720 of supplies in December.  </a:t>
            </a:r>
            <a:br>
              <a:rPr lang="en-US" sz="2800" dirty="0">
                <a:solidFill>
                  <a:prstClr val="black"/>
                </a:solidFill>
                <a:latin typeface="Arial Narrow" pitchFamily="34" charset="0"/>
              </a:rPr>
            </a:br>
            <a:r>
              <a:rPr lang="en-US" sz="2800" dirty="0">
                <a:solidFill>
                  <a:prstClr val="black"/>
                </a:solidFill>
                <a:latin typeface="Arial Narrow" pitchFamily="34" charset="0"/>
              </a:rPr>
              <a:t>       Some of these were used during December.</a:t>
            </a:r>
          </a:p>
          <a:p>
            <a:pPr marL="447675" indent="-447675">
              <a:lnSpc>
                <a:spcPct val="90000"/>
              </a:lnSpc>
              <a:spcBef>
                <a:spcPct val="20000"/>
              </a:spcBef>
              <a:buClr>
                <a:srgbClr val="4F81BD"/>
              </a:buClr>
              <a:buSzPct val="70000"/>
              <a:buFont typeface="Wingdings" pitchFamily="2" charset="2"/>
              <a:buNone/>
              <a:defRPr/>
            </a:pPr>
            <a:r>
              <a:rPr lang="en-US" sz="2800" dirty="0">
                <a:solidFill>
                  <a:prstClr val="black"/>
                </a:solidFill>
                <a:latin typeface="Arial Narrow" pitchFamily="34" charset="0"/>
              </a:rPr>
              <a:t>Step 2: A physical count shows that unused supplies equal  $8,670.</a:t>
            </a:r>
          </a:p>
          <a:p>
            <a:pPr marL="447675" indent="-447675">
              <a:lnSpc>
                <a:spcPct val="90000"/>
              </a:lnSpc>
              <a:spcBef>
                <a:spcPct val="20000"/>
              </a:spcBef>
              <a:buClr>
                <a:srgbClr val="4F81BD"/>
              </a:buClr>
              <a:buSzPct val="70000"/>
              <a:buFont typeface="Wingdings" pitchFamily="2" charset="2"/>
              <a:buNone/>
              <a:defRPr/>
            </a:pPr>
            <a:r>
              <a:rPr lang="en-US" sz="2800" dirty="0">
                <a:solidFill>
                  <a:prstClr val="black"/>
                </a:solidFill>
                <a:latin typeface="Arial Narrow" pitchFamily="34" charset="0"/>
              </a:rPr>
              <a:t>Step 3: Adjusting entry reduces Supplies by $1,050 or the difference between the beginning balance and the physical count.</a:t>
            </a:r>
          </a:p>
        </p:txBody>
      </p:sp>
      <p:sp>
        <p:nvSpPr>
          <p:cNvPr id="10" name="Rectangle 9"/>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2" name="Slide Number Placeholder 3"/>
          <p:cNvSpPr>
            <a:spLocks noGrp="1"/>
          </p:cNvSpPr>
          <p:nvPr>
            <p:ph type="sldNum" sz="quarter" idx="12"/>
          </p:nvPr>
        </p:nvSpPr>
        <p:spPr bwMode="auto">
          <a:xfrm>
            <a:off x="6553200" y="6356350"/>
            <a:ext cx="2133600" cy="365125"/>
          </a:xfrm>
          <a:noFill/>
          <a:ln>
            <a:miter lim="800000"/>
            <a:headEnd/>
            <a:tailEnd/>
          </a:ln>
        </p:spPr>
        <p:txBody>
          <a:bodyPr wrap="square" numCol="1" anchorCtr="0" compatLnSpc="1">
            <a:prstTxWarp prst="textNoShape">
              <a:avLst/>
            </a:prstTxWarp>
          </a:bodyPr>
          <a:lstStyle/>
          <a:p>
            <a:fld id="{46A08342-654D-40A4-AD58-FD9E39689834}" type="slidenum">
              <a:rPr lang="en-US" altLang="en-US" smtClean="0">
                <a:solidFill>
                  <a:srgbClr val="898989"/>
                </a:solidFill>
              </a:rPr>
              <a:pPr/>
              <a:t>20</a:t>
            </a:fld>
            <a:endParaRPr lang="en-US" altLang="en-US" dirty="0">
              <a:solidFill>
                <a:srgbClr val="898989"/>
              </a:solidFill>
            </a:endParaRPr>
          </a:p>
        </p:txBody>
      </p:sp>
      <p:sp>
        <p:nvSpPr>
          <p:cNvPr id="13" name="Rounded Rectangle 12"/>
          <p:cNvSpPr/>
          <p:nvPr/>
        </p:nvSpPr>
        <p:spPr>
          <a:xfrm>
            <a:off x="152400" y="6553200"/>
            <a:ext cx="38862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lang="en-US" altLang="en-US" sz="1100" b="1" kern="0" dirty="0">
                <a:solidFill>
                  <a:prstClr val="black"/>
                </a:solidFill>
                <a:latin typeface="Arial Narrow" pitchFamily="34" charset="0"/>
              </a:rPr>
              <a:t>Learning Objective P1: </a:t>
            </a:r>
            <a:r>
              <a:rPr lang="en-US" altLang="en-US" sz="1100" dirty="0">
                <a:solidFill>
                  <a:prstClr val="black"/>
                </a:solidFill>
              </a:rPr>
              <a:t>Prepare and explain adjusting entries</a:t>
            </a:r>
            <a:r>
              <a:rPr lang="en-US" sz="1100" dirty="0">
                <a:solidFill>
                  <a:prstClr val="black"/>
                </a:solidFill>
              </a:rPr>
              <a:t>.</a:t>
            </a:r>
            <a:endParaRPr lang="en-US" sz="1100" b="1" kern="0" dirty="0">
              <a:solidFill>
                <a:prstClr val="black"/>
              </a:solidFill>
              <a:latin typeface="Arial Narrow" pitchFamily="34" charset="0"/>
            </a:endParaRPr>
          </a:p>
        </p:txBody>
      </p:sp>
    </p:spTree>
    <p:extLst>
      <p:ext uri="{BB962C8B-B14F-4D97-AF65-F5344CB8AC3E}">
        <p14:creationId xmlns:p14="http://schemas.microsoft.com/office/powerpoint/2010/main" val="18233196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68966"/>
                                        </p:tgtEl>
                                        <p:attrNameLst>
                                          <p:attrName>style.visibility</p:attrName>
                                        </p:attrNameLst>
                                      </p:cBhvr>
                                      <p:to>
                                        <p:strVal val="visible"/>
                                      </p:to>
                                    </p:set>
                                    <p:anim calcmode="lin" valueType="num">
                                      <p:cBhvr>
                                        <p:cTn id="7" dur="2000" fill="hold"/>
                                        <p:tgtEl>
                                          <p:spTgt spid="168966"/>
                                        </p:tgtEl>
                                        <p:attrNameLst>
                                          <p:attrName>ppt_w</p:attrName>
                                        </p:attrNameLst>
                                      </p:cBhvr>
                                      <p:tavLst>
                                        <p:tav tm="0">
                                          <p:val>
                                            <p:fltVal val="0"/>
                                          </p:val>
                                        </p:tav>
                                        <p:tav tm="100000">
                                          <p:val>
                                            <p:strVal val="#ppt_w"/>
                                          </p:val>
                                        </p:tav>
                                      </p:tavLst>
                                    </p:anim>
                                    <p:anim calcmode="lin" valueType="num">
                                      <p:cBhvr>
                                        <p:cTn id="8" dur="2000" fill="hold"/>
                                        <p:tgtEl>
                                          <p:spTgt spid="16896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8967"/>
                                        </p:tgtEl>
                                        <p:attrNameLst>
                                          <p:attrName>style.visibility</p:attrName>
                                        </p:attrNameLst>
                                      </p:cBhvr>
                                      <p:to>
                                        <p:strVal val="visible"/>
                                      </p:to>
                                    </p:set>
                                    <p:anim calcmode="lin" valueType="num">
                                      <p:cBhvr additive="base">
                                        <p:cTn id="13" dur="1000" fill="hold"/>
                                        <p:tgtEl>
                                          <p:spTgt spid="168967"/>
                                        </p:tgtEl>
                                        <p:attrNameLst>
                                          <p:attrName>ppt_x</p:attrName>
                                        </p:attrNameLst>
                                      </p:cBhvr>
                                      <p:tavLst>
                                        <p:tav tm="0">
                                          <p:val>
                                            <p:strVal val="0-#ppt_w/2"/>
                                          </p:val>
                                        </p:tav>
                                        <p:tav tm="100000">
                                          <p:val>
                                            <p:strVal val="#ppt_x"/>
                                          </p:val>
                                        </p:tav>
                                      </p:tavLst>
                                    </p:anim>
                                    <p:anim calcmode="lin" valueType="num">
                                      <p:cBhvr additive="base">
                                        <p:cTn id="14" dur="1000" fill="hold"/>
                                        <p:tgtEl>
                                          <p:spTgt spid="168967"/>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17" presetClass="entr" presetSubtype="8" fill="hold" grpId="0" nodeType="afterEffect">
                                  <p:stCondLst>
                                    <p:cond delay="0"/>
                                  </p:stCondLst>
                                  <p:childTnLst>
                                    <p:set>
                                      <p:cBhvr>
                                        <p:cTn id="17" dur="1" fill="hold">
                                          <p:stCondLst>
                                            <p:cond delay="0"/>
                                          </p:stCondLst>
                                        </p:cTn>
                                        <p:tgtEl>
                                          <p:spTgt spid="168968"/>
                                        </p:tgtEl>
                                        <p:attrNameLst>
                                          <p:attrName>style.visibility</p:attrName>
                                        </p:attrNameLst>
                                      </p:cBhvr>
                                      <p:to>
                                        <p:strVal val="visible"/>
                                      </p:to>
                                    </p:set>
                                    <p:anim calcmode="lin" valueType="num">
                                      <p:cBhvr>
                                        <p:cTn id="18" dur="1000" fill="hold"/>
                                        <p:tgtEl>
                                          <p:spTgt spid="168968"/>
                                        </p:tgtEl>
                                        <p:attrNameLst>
                                          <p:attrName>ppt_x</p:attrName>
                                        </p:attrNameLst>
                                      </p:cBhvr>
                                      <p:tavLst>
                                        <p:tav tm="0">
                                          <p:val>
                                            <p:strVal val="#ppt_x-#ppt_w/2"/>
                                          </p:val>
                                        </p:tav>
                                        <p:tav tm="100000">
                                          <p:val>
                                            <p:strVal val="#ppt_x"/>
                                          </p:val>
                                        </p:tav>
                                      </p:tavLst>
                                    </p:anim>
                                    <p:anim calcmode="lin" valueType="num">
                                      <p:cBhvr>
                                        <p:cTn id="19" dur="1000" fill="hold"/>
                                        <p:tgtEl>
                                          <p:spTgt spid="168968"/>
                                        </p:tgtEl>
                                        <p:attrNameLst>
                                          <p:attrName>ppt_y</p:attrName>
                                        </p:attrNameLst>
                                      </p:cBhvr>
                                      <p:tavLst>
                                        <p:tav tm="0">
                                          <p:val>
                                            <p:strVal val="#ppt_y"/>
                                          </p:val>
                                        </p:tav>
                                        <p:tav tm="100000">
                                          <p:val>
                                            <p:strVal val="#ppt_y"/>
                                          </p:val>
                                        </p:tav>
                                      </p:tavLst>
                                    </p:anim>
                                    <p:anim calcmode="lin" valueType="num">
                                      <p:cBhvr>
                                        <p:cTn id="20" dur="1000" fill="hold"/>
                                        <p:tgtEl>
                                          <p:spTgt spid="168968"/>
                                        </p:tgtEl>
                                        <p:attrNameLst>
                                          <p:attrName>ppt_w</p:attrName>
                                        </p:attrNameLst>
                                      </p:cBhvr>
                                      <p:tavLst>
                                        <p:tav tm="0">
                                          <p:val>
                                            <p:fltVal val="0"/>
                                          </p:val>
                                        </p:tav>
                                        <p:tav tm="100000">
                                          <p:val>
                                            <p:strVal val="#ppt_w"/>
                                          </p:val>
                                        </p:tav>
                                      </p:tavLst>
                                    </p:anim>
                                    <p:anim calcmode="lin" valueType="num">
                                      <p:cBhvr>
                                        <p:cTn id="21" dur="1000" fill="hold"/>
                                        <p:tgtEl>
                                          <p:spTgt spid="16896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6" grpId="0" autoUpdateAnimBg="0"/>
      <p:bldP spid="168967" grpId="0" autoUpdateAnimBg="0"/>
      <p:bldP spid="168968"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533400"/>
            <a:ext cx="7772400" cy="685800"/>
          </a:xfrm>
        </p:spPr>
        <p:txBody>
          <a:bodyPr/>
          <a:lstStyle/>
          <a:p>
            <a:pPr eaLnBrk="1" hangingPunct="1"/>
            <a:r>
              <a:rPr lang="en-US" sz="3600" b="1" dirty="0"/>
              <a:t>Supplies</a:t>
            </a:r>
          </a:p>
        </p:txBody>
      </p:sp>
      <p:sp>
        <p:nvSpPr>
          <p:cNvPr id="36867" name="Line 3"/>
          <p:cNvSpPr>
            <a:spLocks noChangeShapeType="1"/>
          </p:cNvSpPr>
          <p:nvPr/>
        </p:nvSpPr>
        <p:spPr bwMode="auto">
          <a:xfrm>
            <a:off x="381000" y="2362200"/>
            <a:ext cx="3962400" cy="0"/>
          </a:xfrm>
          <a:prstGeom prst="line">
            <a:avLst/>
          </a:prstGeom>
          <a:noFill/>
          <a:ln w="9525">
            <a:solidFill>
              <a:schemeClr val="tx1"/>
            </a:solidFill>
            <a:round/>
            <a:headEnd/>
            <a:tailEnd/>
          </a:ln>
        </p:spPr>
        <p:txBody>
          <a:bodyPr wrap="none" anchor="ctr"/>
          <a:lstStyle/>
          <a:p>
            <a:endParaRPr lang="en-US">
              <a:solidFill>
                <a:prstClr val="black"/>
              </a:solidFill>
            </a:endParaRPr>
          </a:p>
        </p:txBody>
      </p:sp>
      <p:sp>
        <p:nvSpPr>
          <p:cNvPr id="36868" name="Line 4"/>
          <p:cNvSpPr>
            <a:spLocks noChangeShapeType="1"/>
          </p:cNvSpPr>
          <p:nvPr/>
        </p:nvSpPr>
        <p:spPr bwMode="auto">
          <a:xfrm>
            <a:off x="2209800" y="2362200"/>
            <a:ext cx="0" cy="2667000"/>
          </a:xfrm>
          <a:prstGeom prst="line">
            <a:avLst/>
          </a:prstGeom>
          <a:noFill/>
          <a:ln w="9525">
            <a:solidFill>
              <a:schemeClr val="tx1"/>
            </a:solidFill>
            <a:round/>
            <a:headEnd/>
            <a:tailEnd/>
          </a:ln>
        </p:spPr>
        <p:txBody>
          <a:bodyPr wrap="none" anchor="ctr"/>
          <a:lstStyle/>
          <a:p>
            <a:endParaRPr lang="en-US">
              <a:solidFill>
                <a:prstClr val="black"/>
              </a:solidFill>
            </a:endParaRPr>
          </a:p>
        </p:txBody>
      </p:sp>
      <p:sp>
        <p:nvSpPr>
          <p:cNvPr id="36869" name="Text Box 5"/>
          <p:cNvSpPr txBox="1">
            <a:spLocks noChangeArrowheads="1"/>
          </p:cNvSpPr>
          <p:nvPr/>
        </p:nvSpPr>
        <p:spPr bwMode="auto">
          <a:xfrm>
            <a:off x="76200" y="1905000"/>
            <a:ext cx="4495800" cy="519113"/>
          </a:xfrm>
          <a:prstGeom prst="rect">
            <a:avLst/>
          </a:prstGeom>
          <a:noFill/>
          <a:ln w="9525">
            <a:noFill/>
            <a:miter lim="800000"/>
            <a:headEnd/>
            <a:tailEnd/>
          </a:ln>
        </p:spPr>
        <p:txBody>
          <a:bodyPr>
            <a:spAutoFit/>
          </a:bodyPr>
          <a:lstStyle/>
          <a:p>
            <a:pPr algn="ctr">
              <a:spcBef>
                <a:spcPct val="50000"/>
              </a:spcBef>
            </a:pPr>
            <a:r>
              <a:rPr lang="en-US" sz="2800" b="1" dirty="0">
                <a:solidFill>
                  <a:prstClr val="black"/>
                </a:solidFill>
                <a:latin typeface="Times New Roman" pitchFamily="-107" charset="0"/>
              </a:rPr>
              <a:t>SUPPLIES</a:t>
            </a:r>
          </a:p>
        </p:txBody>
      </p:sp>
      <p:sp>
        <p:nvSpPr>
          <p:cNvPr id="36870" name="Text Box 6"/>
          <p:cNvSpPr txBox="1">
            <a:spLocks noChangeArrowheads="1"/>
          </p:cNvSpPr>
          <p:nvPr/>
        </p:nvSpPr>
        <p:spPr bwMode="auto">
          <a:xfrm>
            <a:off x="533400" y="2362200"/>
            <a:ext cx="1828800" cy="579438"/>
          </a:xfrm>
          <a:prstGeom prst="rect">
            <a:avLst/>
          </a:prstGeom>
          <a:noFill/>
          <a:ln w="9525">
            <a:noFill/>
            <a:miter lim="800000"/>
            <a:headEnd/>
            <a:tailEnd/>
          </a:ln>
        </p:spPr>
        <p:txBody>
          <a:bodyPr>
            <a:spAutoFit/>
          </a:bodyPr>
          <a:lstStyle/>
          <a:p>
            <a:pPr algn="ctr">
              <a:spcBef>
                <a:spcPct val="50000"/>
              </a:spcBef>
            </a:pPr>
            <a:r>
              <a:rPr lang="en-US" sz="3200" b="1" dirty="0">
                <a:solidFill>
                  <a:prstClr val="black"/>
                </a:solidFill>
                <a:latin typeface="Times New Roman" pitchFamily="-107" charset="0"/>
              </a:rPr>
              <a:t>$9,720</a:t>
            </a:r>
          </a:p>
        </p:txBody>
      </p:sp>
      <p:sp>
        <p:nvSpPr>
          <p:cNvPr id="36871" name="Text Box 7"/>
          <p:cNvSpPr txBox="1">
            <a:spLocks noChangeArrowheads="1"/>
          </p:cNvSpPr>
          <p:nvPr/>
        </p:nvSpPr>
        <p:spPr bwMode="auto">
          <a:xfrm>
            <a:off x="2362200" y="3048000"/>
            <a:ext cx="2286000" cy="579438"/>
          </a:xfrm>
          <a:prstGeom prst="rect">
            <a:avLst/>
          </a:prstGeom>
          <a:noFill/>
          <a:ln w="9525">
            <a:noFill/>
            <a:miter lim="800000"/>
            <a:headEnd/>
            <a:tailEnd/>
          </a:ln>
        </p:spPr>
        <p:txBody>
          <a:bodyPr>
            <a:spAutoFit/>
          </a:bodyPr>
          <a:lstStyle/>
          <a:p>
            <a:pPr>
              <a:spcBef>
                <a:spcPct val="50000"/>
              </a:spcBef>
            </a:pPr>
            <a:r>
              <a:rPr lang="en-US" sz="3200" b="1" dirty="0">
                <a:solidFill>
                  <a:prstClr val="black"/>
                </a:solidFill>
                <a:latin typeface="Times New Roman" pitchFamily="-107" charset="0"/>
              </a:rPr>
              <a:t>$1,050 </a:t>
            </a:r>
            <a:r>
              <a:rPr lang="en-US" sz="3200" b="1" dirty="0" err="1">
                <a:solidFill>
                  <a:prstClr val="black"/>
                </a:solidFill>
                <a:latin typeface="Times New Roman" pitchFamily="-107" charset="0"/>
              </a:rPr>
              <a:t>adj</a:t>
            </a:r>
            <a:endParaRPr lang="en-US" sz="3200" b="1" dirty="0">
              <a:solidFill>
                <a:prstClr val="black"/>
              </a:solidFill>
              <a:latin typeface="Times New Roman" pitchFamily="-107" charset="0"/>
            </a:endParaRPr>
          </a:p>
        </p:txBody>
      </p:sp>
      <p:sp>
        <p:nvSpPr>
          <p:cNvPr id="36872" name="Line 8"/>
          <p:cNvSpPr>
            <a:spLocks noChangeShapeType="1"/>
          </p:cNvSpPr>
          <p:nvPr/>
        </p:nvSpPr>
        <p:spPr bwMode="auto">
          <a:xfrm>
            <a:off x="6705600" y="2371725"/>
            <a:ext cx="0" cy="2743200"/>
          </a:xfrm>
          <a:prstGeom prst="line">
            <a:avLst/>
          </a:prstGeom>
          <a:noFill/>
          <a:ln w="9525">
            <a:solidFill>
              <a:schemeClr val="tx1"/>
            </a:solidFill>
            <a:round/>
            <a:headEnd/>
            <a:tailEnd/>
          </a:ln>
        </p:spPr>
        <p:txBody>
          <a:bodyPr wrap="none" anchor="ctr"/>
          <a:lstStyle/>
          <a:p>
            <a:endParaRPr lang="en-US">
              <a:solidFill>
                <a:prstClr val="black"/>
              </a:solidFill>
            </a:endParaRPr>
          </a:p>
        </p:txBody>
      </p:sp>
      <p:sp>
        <p:nvSpPr>
          <p:cNvPr id="36873" name="Line 9"/>
          <p:cNvSpPr>
            <a:spLocks noChangeShapeType="1"/>
          </p:cNvSpPr>
          <p:nvPr/>
        </p:nvSpPr>
        <p:spPr bwMode="auto">
          <a:xfrm>
            <a:off x="4648200" y="2362200"/>
            <a:ext cx="3962400" cy="0"/>
          </a:xfrm>
          <a:prstGeom prst="line">
            <a:avLst/>
          </a:prstGeom>
          <a:noFill/>
          <a:ln w="9525">
            <a:solidFill>
              <a:schemeClr val="tx1"/>
            </a:solidFill>
            <a:round/>
            <a:headEnd/>
            <a:tailEnd/>
          </a:ln>
        </p:spPr>
        <p:txBody>
          <a:bodyPr wrap="none" anchor="ctr"/>
          <a:lstStyle/>
          <a:p>
            <a:endParaRPr lang="en-US">
              <a:solidFill>
                <a:prstClr val="black"/>
              </a:solidFill>
            </a:endParaRPr>
          </a:p>
        </p:txBody>
      </p:sp>
      <p:sp>
        <p:nvSpPr>
          <p:cNvPr id="36874" name="Text Box 10"/>
          <p:cNvSpPr txBox="1">
            <a:spLocks noChangeArrowheads="1"/>
          </p:cNvSpPr>
          <p:nvPr/>
        </p:nvSpPr>
        <p:spPr bwMode="auto">
          <a:xfrm>
            <a:off x="4495800" y="1914525"/>
            <a:ext cx="4267200" cy="519113"/>
          </a:xfrm>
          <a:prstGeom prst="rect">
            <a:avLst/>
          </a:prstGeom>
          <a:noFill/>
          <a:ln w="9525">
            <a:noFill/>
            <a:miter lim="800000"/>
            <a:headEnd/>
            <a:tailEnd/>
          </a:ln>
        </p:spPr>
        <p:txBody>
          <a:bodyPr>
            <a:spAutoFit/>
          </a:bodyPr>
          <a:lstStyle/>
          <a:p>
            <a:pPr algn="ctr">
              <a:spcBef>
                <a:spcPct val="50000"/>
              </a:spcBef>
            </a:pPr>
            <a:r>
              <a:rPr lang="en-US" sz="2800" b="1" dirty="0">
                <a:solidFill>
                  <a:prstClr val="black"/>
                </a:solidFill>
                <a:latin typeface="Times New Roman" pitchFamily="-107" charset="0"/>
              </a:rPr>
              <a:t>SUPPLIES EXPENSE</a:t>
            </a:r>
            <a:endParaRPr lang="en-US" sz="2400" dirty="0">
              <a:solidFill>
                <a:prstClr val="black"/>
              </a:solidFill>
              <a:latin typeface="Times New Roman" pitchFamily="-107" charset="0"/>
            </a:endParaRPr>
          </a:p>
        </p:txBody>
      </p:sp>
      <p:sp>
        <p:nvSpPr>
          <p:cNvPr id="36875" name="Text Box 11"/>
          <p:cNvSpPr txBox="1">
            <a:spLocks noChangeArrowheads="1"/>
          </p:cNvSpPr>
          <p:nvPr/>
        </p:nvSpPr>
        <p:spPr bwMode="auto">
          <a:xfrm>
            <a:off x="4800600" y="2438400"/>
            <a:ext cx="2209800" cy="579438"/>
          </a:xfrm>
          <a:prstGeom prst="rect">
            <a:avLst/>
          </a:prstGeom>
          <a:noFill/>
          <a:ln w="9525">
            <a:noFill/>
            <a:miter lim="800000"/>
            <a:headEnd/>
            <a:tailEnd/>
          </a:ln>
        </p:spPr>
        <p:txBody>
          <a:bodyPr>
            <a:spAutoFit/>
          </a:bodyPr>
          <a:lstStyle/>
          <a:p>
            <a:pPr>
              <a:spcBef>
                <a:spcPct val="50000"/>
              </a:spcBef>
            </a:pPr>
            <a:r>
              <a:rPr lang="en-US" sz="3200" b="1" dirty="0" err="1">
                <a:solidFill>
                  <a:prstClr val="black"/>
                </a:solidFill>
                <a:latin typeface="Times New Roman" pitchFamily="-107" charset="0"/>
              </a:rPr>
              <a:t>adj</a:t>
            </a:r>
            <a:r>
              <a:rPr lang="en-US" sz="3200" b="1" dirty="0">
                <a:solidFill>
                  <a:prstClr val="black"/>
                </a:solidFill>
                <a:latin typeface="Times New Roman" pitchFamily="-107" charset="0"/>
              </a:rPr>
              <a:t> $1,050</a:t>
            </a:r>
            <a:endParaRPr lang="en-US" sz="3200" b="1" dirty="0">
              <a:solidFill>
                <a:srgbClr val="C0504D"/>
              </a:solidFill>
              <a:latin typeface="Times New Roman" pitchFamily="-107" charset="0"/>
            </a:endParaRPr>
          </a:p>
        </p:txBody>
      </p:sp>
      <p:sp>
        <p:nvSpPr>
          <p:cNvPr id="174092" name="Line 12"/>
          <p:cNvSpPr>
            <a:spLocks noChangeShapeType="1"/>
          </p:cNvSpPr>
          <p:nvPr/>
        </p:nvSpPr>
        <p:spPr bwMode="auto">
          <a:xfrm>
            <a:off x="381000" y="3581400"/>
            <a:ext cx="3962400" cy="0"/>
          </a:xfrm>
          <a:prstGeom prst="line">
            <a:avLst/>
          </a:prstGeom>
          <a:noFill/>
          <a:ln w="9525">
            <a:solidFill>
              <a:schemeClr val="tx1"/>
            </a:solidFill>
            <a:round/>
            <a:headEnd/>
            <a:tailEnd/>
          </a:ln>
        </p:spPr>
        <p:txBody>
          <a:bodyPr wrap="none" anchor="ctr"/>
          <a:lstStyle/>
          <a:p>
            <a:endParaRPr lang="en-US">
              <a:solidFill>
                <a:prstClr val="black"/>
              </a:solidFill>
            </a:endParaRPr>
          </a:p>
        </p:txBody>
      </p:sp>
      <p:sp>
        <p:nvSpPr>
          <p:cNvPr id="174093" name="Text Box 13"/>
          <p:cNvSpPr txBox="1">
            <a:spLocks noChangeArrowheads="1"/>
          </p:cNvSpPr>
          <p:nvPr/>
        </p:nvSpPr>
        <p:spPr bwMode="auto">
          <a:xfrm>
            <a:off x="0" y="3657600"/>
            <a:ext cx="838200" cy="457200"/>
          </a:xfrm>
          <a:prstGeom prst="rect">
            <a:avLst/>
          </a:prstGeom>
          <a:noFill/>
          <a:ln w="9525">
            <a:noFill/>
            <a:miter lim="800000"/>
            <a:headEnd/>
            <a:tailEnd/>
          </a:ln>
        </p:spPr>
        <p:txBody>
          <a:bodyPr>
            <a:spAutoFit/>
          </a:bodyPr>
          <a:lstStyle/>
          <a:p>
            <a:pPr>
              <a:spcBef>
                <a:spcPct val="50000"/>
              </a:spcBef>
            </a:pPr>
            <a:r>
              <a:rPr lang="en-US" sz="2400">
                <a:solidFill>
                  <a:prstClr val="black"/>
                </a:solidFill>
                <a:latin typeface="Times New Roman" pitchFamily="-107" charset="0"/>
              </a:rPr>
              <a:t>Bal.</a:t>
            </a:r>
          </a:p>
        </p:txBody>
      </p:sp>
      <p:sp>
        <p:nvSpPr>
          <p:cNvPr id="174094" name="Text Box 14"/>
          <p:cNvSpPr txBox="1">
            <a:spLocks noChangeArrowheads="1"/>
          </p:cNvSpPr>
          <p:nvPr/>
        </p:nvSpPr>
        <p:spPr bwMode="auto">
          <a:xfrm>
            <a:off x="819150" y="3581400"/>
            <a:ext cx="1600200" cy="579438"/>
          </a:xfrm>
          <a:prstGeom prst="rect">
            <a:avLst/>
          </a:prstGeom>
          <a:noFill/>
          <a:ln w="9525">
            <a:noFill/>
            <a:miter lim="800000"/>
            <a:headEnd/>
            <a:tailEnd/>
          </a:ln>
        </p:spPr>
        <p:txBody>
          <a:bodyPr>
            <a:spAutoFit/>
          </a:bodyPr>
          <a:lstStyle/>
          <a:p>
            <a:pPr>
              <a:spcBef>
                <a:spcPct val="50000"/>
              </a:spcBef>
            </a:pPr>
            <a:r>
              <a:rPr lang="en-US" sz="3200" b="1" dirty="0">
                <a:solidFill>
                  <a:srgbClr val="1F497D"/>
                </a:solidFill>
                <a:latin typeface="Times New Roman" pitchFamily="-107" charset="0"/>
              </a:rPr>
              <a:t>$8,670</a:t>
            </a:r>
            <a:endParaRPr lang="en-US" sz="2400" dirty="0">
              <a:solidFill>
                <a:srgbClr val="1F497D"/>
              </a:solidFill>
              <a:latin typeface="Times New Roman" pitchFamily="-107" charset="0"/>
            </a:endParaRPr>
          </a:p>
        </p:txBody>
      </p:sp>
      <p:sp>
        <p:nvSpPr>
          <p:cNvPr id="174095" name="AutoShape 15"/>
          <p:cNvSpPr>
            <a:spLocks noChangeArrowheads="1"/>
          </p:cNvSpPr>
          <p:nvPr/>
        </p:nvSpPr>
        <p:spPr bwMode="auto">
          <a:xfrm>
            <a:off x="494097" y="4715736"/>
            <a:ext cx="4648200" cy="1371600"/>
          </a:xfrm>
          <a:prstGeom prst="wedgeRoundRectCallout">
            <a:avLst>
              <a:gd name="adj1" fmla="val -28365"/>
              <a:gd name="adj2" fmla="val -92425"/>
              <a:gd name="adj3" fmla="val 16667"/>
            </a:avLst>
          </a:prstGeom>
          <a:solidFill>
            <a:schemeClr val="bg2">
              <a:lumMod val="90000"/>
            </a:schemeClr>
          </a:solidFill>
          <a:ln w="9525">
            <a:solidFill>
              <a:schemeClr val="tx1"/>
            </a:solidFill>
            <a:miter lim="800000"/>
            <a:headEnd/>
            <a:tailEnd/>
          </a:ln>
        </p:spPr>
        <p:txBody>
          <a:bodyPr wrap="none" anchor="ctr"/>
          <a:lstStyle/>
          <a:p>
            <a:pPr algn="ctr"/>
            <a:r>
              <a:rPr lang="en-US" sz="2400" dirty="0">
                <a:solidFill>
                  <a:prstClr val="black"/>
                </a:solidFill>
                <a:latin typeface="Arial Narrow" pitchFamily="34" charset="0"/>
              </a:rPr>
              <a:t>The Balance Sheet will show</a:t>
            </a:r>
          </a:p>
          <a:p>
            <a:pPr algn="ctr"/>
            <a:r>
              <a:rPr lang="en-US" sz="2400" dirty="0">
                <a:solidFill>
                  <a:prstClr val="black"/>
                </a:solidFill>
                <a:latin typeface="Arial Narrow" pitchFamily="34" charset="0"/>
              </a:rPr>
              <a:t>$8,670 of supplies remaining!</a:t>
            </a:r>
          </a:p>
        </p:txBody>
      </p:sp>
      <p:sp>
        <p:nvSpPr>
          <p:cNvPr id="174096" name="Text Box 16"/>
          <p:cNvSpPr txBox="1">
            <a:spLocks noChangeArrowheads="1"/>
          </p:cNvSpPr>
          <p:nvPr/>
        </p:nvSpPr>
        <p:spPr bwMode="auto">
          <a:xfrm>
            <a:off x="1143000" y="1600200"/>
            <a:ext cx="2209800" cy="396875"/>
          </a:xfrm>
          <a:prstGeom prst="rect">
            <a:avLst/>
          </a:prstGeom>
          <a:solidFill>
            <a:schemeClr val="bg2">
              <a:lumMod val="75000"/>
            </a:schemeClr>
          </a:solidFill>
          <a:ln w="9525" algn="ctr">
            <a:solidFill>
              <a:schemeClr val="accent1"/>
            </a:solidFill>
            <a:prstDash val="sysDot"/>
            <a:miter lim="800000"/>
            <a:headEnd/>
            <a:tailEnd/>
          </a:ln>
        </p:spPr>
        <p:txBody>
          <a:bodyPr>
            <a:spAutoFit/>
          </a:bodyPr>
          <a:lstStyle/>
          <a:p>
            <a:pPr algn="ctr">
              <a:spcBef>
                <a:spcPct val="50000"/>
              </a:spcBef>
            </a:pPr>
            <a:r>
              <a:rPr lang="en-US" sz="2000" b="1" dirty="0">
                <a:solidFill>
                  <a:prstClr val="black"/>
                </a:solidFill>
                <a:latin typeface="Arial Narrow" pitchFamily="34" charset="0"/>
              </a:rPr>
              <a:t>(Balance Sheet)</a:t>
            </a:r>
          </a:p>
        </p:txBody>
      </p:sp>
      <p:sp>
        <p:nvSpPr>
          <p:cNvPr id="174097" name="Text Box 17"/>
          <p:cNvSpPr txBox="1">
            <a:spLocks noChangeArrowheads="1"/>
          </p:cNvSpPr>
          <p:nvPr/>
        </p:nvSpPr>
        <p:spPr bwMode="auto">
          <a:xfrm>
            <a:off x="5486400" y="1600200"/>
            <a:ext cx="2209800" cy="396875"/>
          </a:xfrm>
          <a:prstGeom prst="rect">
            <a:avLst/>
          </a:prstGeom>
          <a:solidFill>
            <a:schemeClr val="bg2">
              <a:lumMod val="75000"/>
            </a:schemeClr>
          </a:solidFill>
          <a:ln w="9525" algn="ctr">
            <a:solidFill>
              <a:schemeClr val="accent1"/>
            </a:solidFill>
            <a:prstDash val="sysDot"/>
            <a:miter lim="800000"/>
            <a:headEnd/>
            <a:tailEnd/>
          </a:ln>
        </p:spPr>
        <p:txBody>
          <a:bodyPr>
            <a:spAutoFit/>
          </a:bodyPr>
          <a:lstStyle/>
          <a:p>
            <a:pPr algn="ctr">
              <a:spcBef>
                <a:spcPct val="50000"/>
              </a:spcBef>
            </a:pPr>
            <a:r>
              <a:rPr lang="en-US" sz="2000" b="1" dirty="0">
                <a:solidFill>
                  <a:prstClr val="black"/>
                </a:solidFill>
                <a:latin typeface="Arial Narrow" pitchFamily="34" charset="0"/>
              </a:rPr>
              <a:t>(Income Statement)</a:t>
            </a:r>
          </a:p>
        </p:txBody>
      </p:sp>
      <p:sp>
        <p:nvSpPr>
          <p:cNvPr id="174098" name="AutoShape 18"/>
          <p:cNvSpPr>
            <a:spLocks noChangeArrowheads="1"/>
          </p:cNvSpPr>
          <p:nvPr/>
        </p:nvSpPr>
        <p:spPr bwMode="auto">
          <a:xfrm>
            <a:off x="5562600" y="4114800"/>
            <a:ext cx="3352800" cy="1905000"/>
          </a:xfrm>
          <a:prstGeom prst="wedgeRoundRectCallout">
            <a:avLst>
              <a:gd name="adj1" fmla="val -40056"/>
              <a:gd name="adj2" fmla="val -104167"/>
              <a:gd name="adj3" fmla="val 16667"/>
            </a:avLst>
          </a:prstGeom>
          <a:solidFill>
            <a:schemeClr val="bg2">
              <a:lumMod val="90000"/>
            </a:schemeClr>
          </a:solidFill>
          <a:ln w="9525">
            <a:solidFill>
              <a:schemeClr val="tx1"/>
            </a:solidFill>
            <a:miter lim="800000"/>
            <a:headEnd/>
            <a:tailEnd/>
          </a:ln>
        </p:spPr>
        <p:txBody>
          <a:bodyPr wrap="none" anchor="ctr"/>
          <a:lstStyle/>
          <a:p>
            <a:pPr algn="ctr"/>
            <a:r>
              <a:rPr lang="en-US" sz="2400" dirty="0">
                <a:solidFill>
                  <a:prstClr val="black"/>
                </a:solidFill>
                <a:latin typeface="Arial Narrow" pitchFamily="34" charset="0"/>
              </a:rPr>
              <a:t>The Income Statement will </a:t>
            </a:r>
          </a:p>
          <a:p>
            <a:pPr algn="ctr"/>
            <a:r>
              <a:rPr lang="en-US" sz="2400" dirty="0">
                <a:solidFill>
                  <a:prstClr val="black"/>
                </a:solidFill>
                <a:latin typeface="Arial Narrow" pitchFamily="34" charset="0"/>
              </a:rPr>
              <a:t>show $1,050 (1 month) of </a:t>
            </a:r>
          </a:p>
          <a:p>
            <a:pPr algn="ctr"/>
            <a:r>
              <a:rPr lang="en-US" sz="2400" dirty="0">
                <a:solidFill>
                  <a:prstClr val="black"/>
                </a:solidFill>
                <a:latin typeface="Arial Narrow" pitchFamily="34" charset="0"/>
              </a:rPr>
              <a:t>Supplies expired!</a:t>
            </a:r>
          </a:p>
        </p:txBody>
      </p:sp>
      <p:sp>
        <p:nvSpPr>
          <p:cNvPr id="19" name="Rectangle 1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22" name="Slide Number Placeholder 3"/>
          <p:cNvSpPr>
            <a:spLocks noGrp="1"/>
          </p:cNvSpPr>
          <p:nvPr>
            <p:ph type="sldNum" sz="quarter" idx="12"/>
          </p:nvPr>
        </p:nvSpPr>
        <p:spPr bwMode="auto">
          <a:xfrm>
            <a:off x="6553200" y="6356350"/>
            <a:ext cx="2133600" cy="365125"/>
          </a:xfrm>
          <a:noFill/>
          <a:ln>
            <a:miter lim="800000"/>
            <a:headEnd/>
            <a:tailEnd/>
          </a:ln>
        </p:spPr>
        <p:txBody>
          <a:bodyPr wrap="square" numCol="1" anchorCtr="0" compatLnSpc="1">
            <a:prstTxWarp prst="textNoShape">
              <a:avLst/>
            </a:prstTxWarp>
          </a:bodyPr>
          <a:lstStyle/>
          <a:p>
            <a:fld id="{46A08342-654D-40A4-AD58-FD9E39689834}" type="slidenum">
              <a:rPr lang="en-US" altLang="en-US" smtClean="0">
                <a:solidFill>
                  <a:srgbClr val="898989"/>
                </a:solidFill>
              </a:rPr>
              <a:pPr/>
              <a:t>21</a:t>
            </a:fld>
            <a:endParaRPr lang="en-US" altLang="en-US" dirty="0">
              <a:solidFill>
                <a:srgbClr val="898989"/>
              </a:solidFill>
            </a:endParaRPr>
          </a:p>
        </p:txBody>
      </p:sp>
      <p:sp>
        <p:nvSpPr>
          <p:cNvPr id="23" name="Rounded Rectangle 22"/>
          <p:cNvSpPr/>
          <p:nvPr/>
        </p:nvSpPr>
        <p:spPr>
          <a:xfrm>
            <a:off x="152400" y="6553200"/>
            <a:ext cx="38862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lang="en-US" altLang="en-US" sz="1100" b="1" kern="0" dirty="0">
                <a:solidFill>
                  <a:prstClr val="black"/>
                </a:solidFill>
                <a:latin typeface="Arial Narrow" pitchFamily="34" charset="0"/>
              </a:rPr>
              <a:t>Learning Objective P1: </a:t>
            </a:r>
            <a:r>
              <a:rPr lang="en-US" altLang="en-US" sz="1100" dirty="0">
                <a:solidFill>
                  <a:prstClr val="black"/>
                </a:solidFill>
              </a:rPr>
              <a:t>Prepare and explain adjusting entries</a:t>
            </a:r>
            <a:r>
              <a:rPr lang="en-US" sz="1100" dirty="0">
                <a:solidFill>
                  <a:prstClr val="black"/>
                </a:solidFill>
              </a:rPr>
              <a:t>.</a:t>
            </a:r>
            <a:endParaRPr lang="en-US" sz="1100" b="1" kern="0" dirty="0">
              <a:solidFill>
                <a:prstClr val="black"/>
              </a:solidFill>
              <a:latin typeface="Arial Narrow" pitchFamily="34" charset="0"/>
            </a:endParaRPr>
          </a:p>
        </p:txBody>
      </p:sp>
    </p:spTree>
    <p:extLst>
      <p:ext uri="{BB962C8B-B14F-4D97-AF65-F5344CB8AC3E}">
        <p14:creationId xmlns:p14="http://schemas.microsoft.com/office/powerpoint/2010/main" val="22454437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74092"/>
                                        </p:tgtEl>
                                        <p:attrNameLst>
                                          <p:attrName>style.visibility</p:attrName>
                                        </p:attrNameLst>
                                      </p:cBhvr>
                                      <p:to>
                                        <p:strVal val="visible"/>
                                      </p:to>
                                    </p:set>
                                    <p:anim calcmode="lin" valueType="num">
                                      <p:cBhvr additive="base">
                                        <p:cTn id="7" dur="500" fill="hold"/>
                                        <p:tgtEl>
                                          <p:spTgt spid="174092"/>
                                        </p:tgtEl>
                                        <p:attrNameLst>
                                          <p:attrName>ppt_x</p:attrName>
                                        </p:attrNameLst>
                                      </p:cBhvr>
                                      <p:tavLst>
                                        <p:tav tm="0">
                                          <p:val>
                                            <p:strVal val="#ppt_x"/>
                                          </p:val>
                                        </p:tav>
                                        <p:tav tm="100000">
                                          <p:val>
                                            <p:strVal val="#ppt_x"/>
                                          </p:val>
                                        </p:tav>
                                      </p:tavLst>
                                    </p:anim>
                                    <p:anim calcmode="lin" valueType="num">
                                      <p:cBhvr additive="base">
                                        <p:cTn id="8" dur="500" fill="hold"/>
                                        <p:tgtEl>
                                          <p:spTgt spid="17409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74093"/>
                                        </p:tgtEl>
                                        <p:attrNameLst>
                                          <p:attrName>style.visibility</p:attrName>
                                        </p:attrNameLst>
                                      </p:cBhvr>
                                      <p:to>
                                        <p:strVal val="visible"/>
                                      </p:to>
                                    </p:set>
                                    <p:anim calcmode="lin" valueType="num">
                                      <p:cBhvr additive="base">
                                        <p:cTn id="12" dur="500" fill="hold"/>
                                        <p:tgtEl>
                                          <p:spTgt spid="174093"/>
                                        </p:tgtEl>
                                        <p:attrNameLst>
                                          <p:attrName>ppt_x</p:attrName>
                                        </p:attrNameLst>
                                      </p:cBhvr>
                                      <p:tavLst>
                                        <p:tav tm="0">
                                          <p:val>
                                            <p:strVal val="0-#ppt_w/2"/>
                                          </p:val>
                                        </p:tav>
                                        <p:tav tm="100000">
                                          <p:val>
                                            <p:strVal val="#ppt_x"/>
                                          </p:val>
                                        </p:tav>
                                      </p:tavLst>
                                    </p:anim>
                                    <p:anim calcmode="lin" valueType="num">
                                      <p:cBhvr additive="base">
                                        <p:cTn id="13" dur="500" fill="hold"/>
                                        <p:tgtEl>
                                          <p:spTgt spid="17409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2" fill="hold" grpId="0" nodeType="clickEffect">
                                  <p:stCondLst>
                                    <p:cond delay="0"/>
                                  </p:stCondLst>
                                  <p:childTnLst>
                                    <p:set>
                                      <p:cBhvr>
                                        <p:cTn id="17" dur="1" fill="hold">
                                          <p:stCondLst>
                                            <p:cond delay="0"/>
                                          </p:stCondLst>
                                        </p:cTn>
                                        <p:tgtEl>
                                          <p:spTgt spid="174094"/>
                                        </p:tgtEl>
                                        <p:attrNameLst>
                                          <p:attrName>style.visibility</p:attrName>
                                        </p:attrNameLst>
                                      </p:cBhvr>
                                      <p:to>
                                        <p:strVal val="visible"/>
                                      </p:to>
                                    </p:set>
                                    <p:anim calcmode="lin" valueType="num">
                                      <p:cBhvr additive="base">
                                        <p:cTn id="18" dur="500" fill="hold"/>
                                        <p:tgtEl>
                                          <p:spTgt spid="174094"/>
                                        </p:tgtEl>
                                        <p:attrNameLst>
                                          <p:attrName>ppt_x</p:attrName>
                                        </p:attrNameLst>
                                      </p:cBhvr>
                                      <p:tavLst>
                                        <p:tav tm="0">
                                          <p:val>
                                            <p:strVal val="0-#ppt_w/2"/>
                                          </p:val>
                                        </p:tav>
                                        <p:tav tm="100000">
                                          <p:val>
                                            <p:strVal val="#ppt_x"/>
                                          </p:val>
                                        </p:tav>
                                      </p:tavLst>
                                    </p:anim>
                                    <p:anim calcmode="lin" valueType="num">
                                      <p:cBhvr additive="base">
                                        <p:cTn id="19" dur="500" fill="hold"/>
                                        <p:tgtEl>
                                          <p:spTgt spid="174094"/>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40" presetClass="entr" presetSubtype="0" fill="hold" grpId="0" nodeType="afterEffect">
                                  <p:stCondLst>
                                    <p:cond delay="0"/>
                                  </p:stCondLst>
                                  <p:iterate type="lt">
                                    <p:tmPct val="10000"/>
                                  </p:iterate>
                                  <p:childTnLst>
                                    <p:set>
                                      <p:cBhvr>
                                        <p:cTn id="22" dur="1" fill="hold">
                                          <p:stCondLst>
                                            <p:cond delay="0"/>
                                          </p:stCondLst>
                                        </p:cTn>
                                        <p:tgtEl>
                                          <p:spTgt spid="174096"/>
                                        </p:tgtEl>
                                        <p:attrNameLst>
                                          <p:attrName>style.visibility</p:attrName>
                                        </p:attrNameLst>
                                      </p:cBhvr>
                                      <p:to>
                                        <p:strVal val="visible"/>
                                      </p:to>
                                    </p:set>
                                    <p:animEffect transition="in" filter="fade">
                                      <p:cBhvr>
                                        <p:cTn id="23" dur="1000"/>
                                        <p:tgtEl>
                                          <p:spTgt spid="174096"/>
                                        </p:tgtEl>
                                      </p:cBhvr>
                                    </p:animEffect>
                                    <p:anim calcmode="lin" valueType="num">
                                      <p:cBhvr>
                                        <p:cTn id="24" dur="1000" fill="hold"/>
                                        <p:tgtEl>
                                          <p:spTgt spid="174096"/>
                                        </p:tgtEl>
                                        <p:attrNameLst>
                                          <p:attrName>ppt_x</p:attrName>
                                        </p:attrNameLst>
                                      </p:cBhvr>
                                      <p:tavLst>
                                        <p:tav tm="0">
                                          <p:val>
                                            <p:strVal val="#ppt_x-.1"/>
                                          </p:val>
                                        </p:tav>
                                        <p:tav tm="100000">
                                          <p:val>
                                            <p:strVal val="#ppt_x"/>
                                          </p:val>
                                        </p:tav>
                                      </p:tavLst>
                                    </p:anim>
                                    <p:anim calcmode="lin" valueType="num">
                                      <p:cBhvr>
                                        <p:cTn id="25" dur="1000" fill="hold"/>
                                        <p:tgtEl>
                                          <p:spTgt spid="174096"/>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7" presetClass="entr" presetSubtype="1" fill="hold" grpId="0" nodeType="clickEffect">
                                  <p:stCondLst>
                                    <p:cond delay="0"/>
                                  </p:stCondLst>
                                  <p:childTnLst>
                                    <p:set>
                                      <p:cBhvr>
                                        <p:cTn id="29" dur="1" fill="hold">
                                          <p:stCondLst>
                                            <p:cond delay="0"/>
                                          </p:stCondLst>
                                        </p:cTn>
                                        <p:tgtEl>
                                          <p:spTgt spid="174095"/>
                                        </p:tgtEl>
                                        <p:attrNameLst>
                                          <p:attrName>style.visibility</p:attrName>
                                        </p:attrNameLst>
                                      </p:cBhvr>
                                      <p:to>
                                        <p:strVal val="visible"/>
                                      </p:to>
                                    </p:set>
                                    <p:anim calcmode="lin" valueType="num">
                                      <p:cBhvr>
                                        <p:cTn id="30" dur="500" fill="hold"/>
                                        <p:tgtEl>
                                          <p:spTgt spid="174095"/>
                                        </p:tgtEl>
                                        <p:attrNameLst>
                                          <p:attrName>ppt_x</p:attrName>
                                        </p:attrNameLst>
                                      </p:cBhvr>
                                      <p:tavLst>
                                        <p:tav tm="0">
                                          <p:val>
                                            <p:strVal val="#ppt_x"/>
                                          </p:val>
                                        </p:tav>
                                        <p:tav tm="100000">
                                          <p:val>
                                            <p:strVal val="#ppt_x"/>
                                          </p:val>
                                        </p:tav>
                                      </p:tavLst>
                                    </p:anim>
                                    <p:anim calcmode="lin" valueType="num">
                                      <p:cBhvr>
                                        <p:cTn id="31" dur="500" fill="hold"/>
                                        <p:tgtEl>
                                          <p:spTgt spid="174095"/>
                                        </p:tgtEl>
                                        <p:attrNameLst>
                                          <p:attrName>ppt_y</p:attrName>
                                        </p:attrNameLst>
                                      </p:cBhvr>
                                      <p:tavLst>
                                        <p:tav tm="0">
                                          <p:val>
                                            <p:strVal val="#ppt_y-#ppt_h/2"/>
                                          </p:val>
                                        </p:tav>
                                        <p:tav tm="100000">
                                          <p:val>
                                            <p:strVal val="#ppt_y"/>
                                          </p:val>
                                        </p:tav>
                                      </p:tavLst>
                                    </p:anim>
                                    <p:anim calcmode="lin" valueType="num">
                                      <p:cBhvr>
                                        <p:cTn id="32" dur="500" fill="hold"/>
                                        <p:tgtEl>
                                          <p:spTgt spid="174095"/>
                                        </p:tgtEl>
                                        <p:attrNameLst>
                                          <p:attrName>ppt_w</p:attrName>
                                        </p:attrNameLst>
                                      </p:cBhvr>
                                      <p:tavLst>
                                        <p:tav tm="0">
                                          <p:val>
                                            <p:strVal val="#ppt_w"/>
                                          </p:val>
                                        </p:tav>
                                        <p:tav tm="100000">
                                          <p:val>
                                            <p:strVal val="#ppt_w"/>
                                          </p:val>
                                        </p:tav>
                                      </p:tavLst>
                                    </p:anim>
                                    <p:anim calcmode="lin" valueType="num">
                                      <p:cBhvr>
                                        <p:cTn id="33" dur="500" fill="hold"/>
                                        <p:tgtEl>
                                          <p:spTgt spid="174095"/>
                                        </p:tgtEl>
                                        <p:attrNameLst>
                                          <p:attrName>ppt_h</p:attrName>
                                        </p:attrNameLst>
                                      </p:cBhvr>
                                      <p:tavLst>
                                        <p:tav tm="0">
                                          <p:val>
                                            <p:fltVal val="0"/>
                                          </p:val>
                                        </p:tav>
                                        <p:tav tm="100000">
                                          <p:val>
                                            <p:strVal val="#ppt_h"/>
                                          </p:val>
                                        </p:tav>
                                      </p:tavLst>
                                    </p:anim>
                                  </p:childTnLst>
                                </p:cTn>
                              </p:par>
                            </p:childTnLst>
                          </p:cTn>
                        </p:par>
                        <p:par>
                          <p:cTn id="34" fill="hold">
                            <p:stCondLst>
                              <p:cond delay="500"/>
                            </p:stCondLst>
                            <p:childTnLst>
                              <p:par>
                                <p:cTn id="35" presetID="40" presetClass="entr" presetSubtype="0" fill="hold" grpId="0" nodeType="afterEffect">
                                  <p:stCondLst>
                                    <p:cond delay="0"/>
                                  </p:stCondLst>
                                  <p:iterate type="lt">
                                    <p:tmPct val="10000"/>
                                  </p:iterate>
                                  <p:childTnLst>
                                    <p:set>
                                      <p:cBhvr>
                                        <p:cTn id="36" dur="1" fill="hold">
                                          <p:stCondLst>
                                            <p:cond delay="0"/>
                                          </p:stCondLst>
                                        </p:cTn>
                                        <p:tgtEl>
                                          <p:spTgt spid="174097"/>
                                        </p:tgtEl>
                                        <p:attrNameLst>
                                          <p:attrName>style.visibility</p:attrName>
                                        </p:attrNameLst>
                                      </p:cBhvr>
                                      <p:to>
                                        <p:strVal val="visible"/>
                                      </p:to>
                                    </p:set>
                                    <p:animEffect transition="in" filter="fade">
                                      <p:cBhvr>
                                        <p:cTn id="37" dur="1000"/>
                                        <p:tgtEl>
                                          <p:spTgt spid="174097"/>
                                        </p:tgtEl>
                                      </p:cBhvr>
                                    </p:animEffect>
                                    <p:anim calcmode="lin" valueType="num">
                                      <p:cBhvr>
                                        <p:cTn id="38" dur="1000" fill="hold"/>
                                        <p:tgtEl>
                                          <p:spTgt spid="174097"/>
                                        </p:tgtEl>
                                        <p:attrNameLst>
                                          <p:attrName>ppt_x</p:attrName>
                                        </p:attrNameLst>
                                      </p:cBhvr>
                                      <p:tavLst>
                                        <p:tav tm="0">
                                          <p:val>
                                            <p:strVal val="#ppt_x-.1"/>
                                          </p:val>
                                        </p:tav>
                                        <p:tav tm="100000">
                                          <p:val>
                                            <p:strVal val="#ppt_x"/>
                                          </p:val>
                                        </p:tav>
                                      </p:tavLst>
                                    </p:anim>
                                    <p:anim calcmode="lin" valueType="num">
                                      <p:cBhvr>
                                        <p:cTn id="39" dur="1000" fill="hold"/>
                                        <p:tgtEl>
                                          <p:spTgt spid="174097"/>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7" presetClass="entr" presetSubtype="1" fill="hold" grpId="0" nodeType="clickEffect">
                                  <p:stCondLst>
                                    <p:cond delay="0"/>
                                  </p:stCondLst>
                                  <p:childTnLst>
                                    <p:set>
                                      <p:cBhvr>
                                        <p:cTn id="43" dur="1" fill="hold">
                                          <p:stCondLst>
                                            <p:cond delay="0"/>
                                          </p:stCondLst>
                                        </p:cTn>
                                        <p:tgtEl>
                                          <p:spTgt spid="174098"/>
                                        </p:tgtEl>
                                        <p:attrNameLst>
                                          <p:attrName>style.visibility</p:attrName>
                                        </p:attrNameLst>
                                      </p:cBhvr>
                                      <p:to>
                                        <p:strVal val="visible"/>
                                      </p:to>
                                    </p:set>
                                    <p:anim calcmode="lin" valueType="num">
                                      <p:cBhvr>
                                        <p:cTn id="44" dur="500" fill="hold"/>
                                        <p:tgtEl>
                                          <p:spTgt spid="174098"/>
                                        </p:tgtEl>
                                        <p:attrNameLst>
                                          <p:attrName>ppt_x</p:attrName>
                                        </p:attrNameLst>
                                      </p:cBhvr>
                                      <p:tavLst>
                                        <p:tav tm="0">
                                          <p:val>
                                            <p:strVal val="#ppt_x"/>
                                          </p:val>
                                        </p:tav>
                                        <p:tav tm="100000">
                                          <p:val>
                                            <p:strVal val="#ppt_x"/>
                                          </p:val>
                                        </p:tav>
                                      </p:tavLst>
                                    </p:anim>
                                    <p:anim calcmode="lin" valueType="num">
                                      <p:cBhvr>
                                        <p:cTn id="45" dur="500" fill="hold"/>
                                        <p:tgtEl>
                                          <p:spTgt spid="174098"/>
                                        </p:tgtEl>
                                        <p:attrNameLst>
                                          <p:attrName>ppt_y</p:attrName>
                                        </p:attrNameLst>
                                      </p:cBhvr>
                                      <p:tavLst>
                                        <p:tav tm="0">
                                          <p:val>
                                            <p:strVal val="#ppt_y-#ppt_h/2"/>
                                          </p:val>
                                        </p:tav>
                                        <p:tav tm="100000">
                                          <p:val>
                                            <p:strVal val="#ppt_y"/>
                                          </p:val>
                                        </p:tav>
                                      </p:tavLst>
                                    </p:anim>
                                    <p:anim calcmode="lin" valueType="num">
                                      <p:cBhvr>
                                        <p:cTn id="46" dur="500" fill="hold"/>
                                        <p:tgtEl>
                                          <p:spTgt spid="174098"/>
                                        </p:tgtEl>
                                        <p:attrNameLst>
                                          <p:attrName>ppt_w</p:attrName>
                                        </p:attrNameLst>
                                      </p:cBhvr>
                                      <p:tavLst>
                                        <p:tav tm="0">
                                          <p:val>
                                            <p:strVal val="#ppt_w"/>
                                          </p:val>
                                        </p:tav>
                                        <p:tav tm="100000">
                                          <p:val>
                                            <p:strVal val="#ppt_w"/>
                                          </p:val>
                                        </p:tav>
                                      </p:tavLst>
                                    </p:anim>
                                    <p:anim calcmode="lin" valueType="num">
                                      <p:cBhvr>
                                        <p:cTn id="47" dur="500" fill="hold"/>
                                        <p:tgtEl>
                                          <p:spTgt spid="17409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92" grpId="0" animBg="1"/>
      <p:bldP spid="174093" grpId="0" autoUpdateAnimBg="0"/>
      <p:bldP spid="174094" grpId="0" autoUpdateAnimBg="0"/>
      <p:bldP spid="174095" grpId="0" animBg="1" autoUpdateAnimBg="0"/>
      <p:bldP spid="174096" grpId="0" animBg="1"/>
      <p:bldP spid="174097" grpId="0" animBg="1"/>
      <p:bldP spid="174098"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838200" y="685800"/>
            <a:ext cx="7620000" cy="838200"/>
          </a:xfrm>
        </p:spPr>
        <p:txBody>
          <a:bodyPr/>
          <a:lstStyle/>
          <a:p>
            <a:pPr algn="ctr" eaLnBrk="1" hangingPunct="1"/>
            <a:r>
              <a:rPr lang="en-US" sz="3600" b="1" dirty="0"/>
              <a:t>Adjusting Entry for Expired Supplies </a:t>
            </a:r>
          </a:p>
        </p:txBody>
      </p:sp>
      <p:grpSp>
        <p:nvGrpSpPr>
          <p:cNvPr id="2" name="Group 5"/>
          <p:cNvGrpSpPr>
            <a:grpSpLocks/>
          </p:cNvGrpSpPr>
          <p:nvPr/>
        </p:nvGrpSpPr>
        <p:grpSpPr bwMode="auto">
          <a:xfrm>
            <a:off x="304800" y="3352802"/>
            <a:ext cx="8396288" cy="1252538"/>
            <a:chOff x="240" y="3148"/>
            <a:chExt cx="5289" cy="789"/>
          </a:xfrm>
        </p:grpSpPr>
        <p:grpSp>
          <p:nvGrpSpPr>
            <p:cNvPr id="3" name="Group 6"/>
            <p:cNvGrpSpPr>
              <a:grpSpLocks/>
            </p:cNvGrpSpPr>
            <p:nvPr/>
          </p:nvGrpSpPr>
          <p:grpSpPr bwMode="auto">
            <a:xfrm>
              <a:off x="240" y="3148"/>
              <a:ext cx="2462" cy="789"/>
              <a:chOff x="240" y="3148"/>
              <a:chExt cx="2462" cy="789"/>
            </a:xfrm>
          </p:grpSpPr>
          <p:graphicFrame>
            <p:nvGraphicFramePr>
              <p:cNvPr id="7172" name="Object 7"/>
              <p:cNvGraphicFramePr>
                <a:graphicFrameLocks noChangeAspect="1"/>
              </p:cNvGraphicFramePr>
              <p:nvPr>
                <p:extLst/>
              </p:nvPr>
            </p:nvGraphicFramePr>
            <p:xfrm>
              <a:off x="240" y="3168"/>
              <a:ext cx="2462" cy="769"/>
            </p:xfrm>
            <a:graphic>
              <a:graphicData uri="http://schemas.openxmlformats.org/presentationml/2006/ole">
                <mc:AlternateContent xmlns:mc="http://schemas.openxmlformats.org/markup-compatibility/2006">
                  <mc:Choice xmlns:v="urn:schemas-microsoft-com:vml" Requires="v">
                    <p:oleObj spid="_x0000_s2293" name="Worksheet" r:id="rId4" imgW="2104856" imgH="657237" progId="Excel.Sheet.8">
                      <p:embed/>
                    </p:oleObj>
                  </mc:Choice>
                  <mc:Fallback>
                    <p:oleObj name="Worksheet" r:id="rId4" imgW="2104856" imgH="657237" progId="Excel.Sheet.8">
                      <p:embed/>
                      <p:pic>
                        <p:nvPicPr>
                          <p:cNvPr id="0" name=""/>
                          <p:cNvPicPr>
                            <a:picLocks noChangeAspect="1" noChangeArrowheads="1"/>
                          </p:cNvPicPr>
                          <p:nvPr/>
                        </p:nvPicPr>
                        <p:blipFill>
                          <a:blip r:embed="rId5"/>
                          <a:srcRect/>
                          <a:stretch>
                            <a:fillRect/>
                          </a:stretch>
                        </p:blipFill>
                        <p:spPr bwMode="auto">
                          <a:xfrm>
                            <a:off x="240" y="3168"/>
                            <a:ext cx="2462" cy="769"/>
                          </a:xfrm>
                          <a:prstGeom prst="rect">
                            <a:avLst/>
                          </a:prstGeom>
                          <a:noFill/>
                          <a:ln>
                            <a:noFill/>
                          </a:ln>
                          <a:effectLst/>
                          <a:extLst/>
                        </p:spPr>
                      </p:pic>
                    </p:oleObj>
                  </mc:Fallback>
                </mc:AlternateContent>
              </a:graphicData>
            </a:graphic>
          </p:graphicFrame>
          <p:sp>
            <p:nvSpPr>
              <p:cNvPr id="7181" name="Text Box 8"/>
              <p:cNvSpPr txBox="1">
                <a:spLocks noChangeArrowheads="1"/>
              </p:cNvSpPr>
              <p:nvPr/>
            </p:nvSpPr>
            <p:spPr bwMode="auto">
              <a:xfrm>
                <a:off x="2304" y="3148"/>
                <a:ext cx="384" cy="212"/>
              </a:xfrm>
              <a:prstGeom prst="rect">
                <a:avLst/>
              </a:prstGeom>
              <a:noFill/>
              <a:ln w="12700">
                <a:noFill/>
                <a:miter lim="800000"/>
                <a:headEnd/>
                <a:tailEnd/>
              </a:ln>
            </p:spPr>
            <p:txBody>
              <a:bodyPr>
                <a:spAutoFit/>
              </a:bodyPr>
              <a:lstStyle/>
              <a:p>
                <a:pPr>
                  <a:spcBef>
                    <a:spcPct val="50000"/>
                  </a:spcBef>
                </a:pPr>
                <a:r>
                  <a:rPr lang="en-US" sz="1600" b="1" dirty="0">
                    <a:solidFill>
                      <a:prstClr val="white"/>
                    </a:solidFill>
                  </a:rPr>
                  <a:t>126</a:t>
                </a:r>
              </a:p>
            </p:txBody>
          </p:sp>
        </p:grpSp>
        <p:grpSp>
          <p:nvGrpSpPr>
            <p:cNvPr id="4" name="Group 9"/>
            <p:cNvGrpSpPr>
              <a:grpSpLocks/>
            </p:cNvGrpSpPr>
            <p:nvPr/>
          </p:nvGrpSpPr>
          <p:grpSpPr bwMode="auto">
            <a:xfrm>
              <a:off x="2976" y="3148"/>
              <a:ext cx="2553" cy="611"/>
              <a:chOff x="2976" y="3148"/>
              <a:chExt cx="2553" cy="611"/>
            </a:xfrm>
          </p:grpSpPr>
          <p:graphicFrame>
            <p:nvGraphicFramePr>
              <p:cNvPr id="7171" name="Object 10"/>
              <p:cNvGraphicFramePr>
                <a:graphicFrameLocks noChangeAspect="1"/>
              </p:cNvGraphicFramePr>
              <p:nvPr>
                <p:extLst/>
              </p:nvPr>
            </p:nvGraphicFramePr>
            <p:xfrm>
              <a:off x="2976" y="3159"/>
              <a:ext cx="2553" cy="600"/>
            </p:xfrm>
            <a:graphic>
              <a:graphicData uri="http://schemas.openxmlformats.org/presentationml/2006/ole">
                <mc:AlternateContent xmlns:mc="http://schemas.openxmlformats.org/markup-compatibility/2006">
                  <mc:Choice xmlns:v="urn:schemas-microsoft-com:vml" Requires="v">
                    <p:oleObj spid="_x0000_s2294" name="Worksheet" r:id="rId6" imgW="2104856" imgH="495473" progId="Excel.Sheet.8">
                      <p:embed/>
                    </p:oleObj>
                  </mc:Choice>
                  <mc:Fallback>
                    <p:oleObj name="Worksheet" r:id="rId6" imgW="2104856" imgH="495473" progId="Excel.Sheet.8">
                      <p:embed/>
                      <p:pic>
                        <p:nvPicPr>
                          <p:cNvPr id="0" name=""/>
                          <p:cNvPicPr>
                            <a:picLocks noChangeAspect="1" noChangeArrowheads="1"/>
                          </p:cNvPicPr>
                          <p:nvPr/>
                        </p:nvPicPr>
                        <p:blipFill>
                          <a:blip r:embed="rId7"/>
                          <a:srcRect/>
                          <a:stretch>
                            <a:fillRect/>
                          </a:stretch>
                        </p:blipFill>
                        <p:spPr bwMode="auto">
                          <a:xfrm>
                            <a:off x="2976" y="3159"/>
                            <a:ext cx="2553" cy="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80" name="Text Box 11"/>
              <p:cNvSpPr txBox="1">
                <a:spLocks noChangeArrowheads="1"/>
              </p:cNvSpPr>
              <p:nvPr/>
            </p:nvSpPr>
            <p:spPr bwMode="auto">
              <a:xfrm>
                <a:off x="5088" y="3148"/>
                <a:ext cx="432" cy="212"/>
              </a:xfrm>
              <a:prstGeom prst="rect">
                <a:avLst/>
              </a:prstGeom>
              <a:noFill/>
              <a:ln w="12700">
                <a:noFill/>
                <a:miter lim="800000"/>
                <a:headEnd/>
                <a:tailEnd/>
              </a:ln>
            </p:spPr>
            <p:txBody>
              <a:bodyPr>
                <a:spAutoFit/>
              </a:bodyPr>
              <a:lstStyle/>
              <a:p>
                <a:pPr algn="r">
                  <a:spcBef>
                    <a:spcPct val="50000"/>
                  </a:spcBef>
                </a:pPr>
                <a:r>
                  <a:rPr lang="en-US" sz="1600" b="1" dirty="0">
                    <a:solidFill>
                      <a:prstClr val="white"/>
                    </a:solidFill>
                  </a:rPr>
                  <a:t>652</a:t>
                </a:r>
              </a:p>
            </p:txBody>
          </p:sp>
        </p:grpSp>
      </p:grpSp>
      <p:sp>
        <p:nvSpPr>
          <p:cNvPr id="27661" name="Rectangle 13"/>
          <p:cNvSpPr>
            <a:spLocks noChangeArrowheads="1"/>
          </p:cNvSpPr>
          <p:nvPr/>
        </p:nvSpPr>
        <p:spPr bwMode="auto">
          <a:xfrm>
            <a:off x="838200" y="1600200"/>
            <a:ext cx="7467600" cy="1447800"/>
          </a:xfrm>
          <a:prstGeom prst="rect">
            <a:avLst/>
          </a:prstGeom>
          <a:solidFill>
            <a:schemeClr val="bg2">
              <a:lumMod val="75000"/>
            </a:schemeClr>
          </a:solidFill>
          <a:ln w="9525">
            <a:solidFill>
              <a:schemeClr val="tx1"/>
            </a:solidFill>
            <a:miter lim="800000"/>
            <a:headEnd/>
            <a:tailEnd/>
          </a:ln>
          <a:effectLst>
            <a:outerShdw dist="35921" dir="2700000" algn="ctr" rotWithShape="0">
              <a:schemeClr val="bg2"/>
            </a:outerShdw>
          </a:effectLst>
        </p:spPr>
        <p:txBody>
          <a:bodyPr/>
          <a:lstStyle/>
          <a:p>
            <a:pPr marL="447675" indent="-447675" algn="ctr">
              <a:spcBef>
                <a:spcPct val="20000"/>
              </a:spcBef>
              <a:buClr>
                <a:srgbClr val="4F81BD"/>
              </a:buClr>
              <a:buSzPct val="70000"/>
              <a:buFont typeface="Wingdings" pitchFamily="2" charset="2"/>
              <a:buNone/>
              <a:defRPr/>
            </a:pPr>
            <a:r>
              <a:rPr lang="en-US" sz="2800" dirty="0">
                <a:solidFill>
                  <a:prstClr val="black"/>
                </a:solidFill>
                <a:latin typeface="Arial Narrow" pitchFamily="34" charset="0"/>
              </a:rPr>
              <a:t>We’ve seen the adjustment in the T-accounts but we need to record the adjustment on Dec. 31, in the </a:t>
            </a:r>
            <a:r>
              <a:rPr lang="en-US" sz="3200" i="1" dirty="0">
                <a:solidFill>
                  <a:prstClr val="black"/>
                </a:solidFill>
                <a:latin typeface="Arial Narrow" pitchFamily="34" charset="0"/>
              </a:rPr>
              <a:t>General Journal</a:t>
            </a:r>
            <a:endParaRPr lang="en-US" sz="2800" dirty="0">
              <a:solidFill>
                <a:prstClr val="black"/>
              </a:solidFill>
              <a:latin typeface="Arial Narrow" pitchFamily="34" charset="0"/>
            </a:endParaRPr>
          </a:p>
        </p:txBody>
      </p:sp>
      <p:sp>
        <p:nvSpPr>
          <p:cNvPr id="13" name="Rectangle 12"/>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5" name="Slide Number Placeholder 3"/>
          <p:cNvSpPr>
            <a:spLocks noGrp="1"/>
          </p:cNvSpPr>
          <p:nvPr>
            <p:ph type="sldNum" sz="quarter" idx="12"/>
          </p:nvPr>
        </p:nvSpPr>
        <p:spPr bwMode="auto">
          <a:xfrm>
            <a:off x="6553200" y="6356350"/>
            <a:ext cx="2133600" cy="365125"/>
          </a:xfrm>
          <a:noFill/>
          <a:ln>
            <a:miter lim="800000"/>
            <a:headEnd/>
            <a:tailEnd/>
          </a:ln>
        </p:spPr>
        <p:txBody>
          <a:bodyPr wrap="square" numCol="1" anchorCtr="0" compatLnSpc="1">
            <a:prstTxWarp prst="textNoShape">
              <a:avLst/>
            </a:prstTxWarp>
          </a:bodyPr>
          <a:lstStyle/>
          <a:p>
            <a:fld id="{46A08342-654D-40A4-AD58-FD9E39689834}" type="slidenum">
              <a:rPr lang="en-US" altLang="en-US" smtClean="0">
                <a:solidFill>
                  <a:srgbClr val="898989"/>
                </a:solidFill>
              </a:rPr>
              <a:pPr/>
              <a:t>22</a:t>
            </a:fld>
            <a:endParaRPr lang="en-US" altLang="en-US" dirty="0">
              <a:solidFill>
                <a:srgbClr val="898989"/>
              </a:solidFill>
            </a:endParaRPr>
          </a:p>
        </p:txBody>
      </p:sp>
      <p:sp>
        <p:nvSpPr>
          <p:cNvPr id="16" name="Rounded Rectangle 15"/>
          <p:cNvSpPr/>
          <p:nvPr/>
        </p:nvSpPr>
        <p:spPr>
          <a:xfrm>
            <a:off x="152400" y="6553200"/>
            <a:ext cx="38862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lang="en-US" altLang="en-US" sz="1100" b="1" kern="0" dirty="0">
                <a:solidFill>
                  <a:prstClr val="black"/>
                </a:solidFill>
                <a:latin typeface="Arial Narrow" pitchFamily="34" charset="0"/>
              </a:rPr>
              <a:t>Learning Objective P1: </a:t>
            </a:r>
            <a:r>
              <a:rPr lang="en-US" altLang="en-US" sz="1100" dirty="0">
                <a:solidFill>
                  <a:prstClr val="black"/>
                </a:solidFill>
              </a:rPr>
              <a:t>Prepare and explain adjusting entries</a:t>
            </a:r>
            <a:r>
              <a:rPr lang="en-US" sz="1100" dirty="0">
                <a:solidFill>
                  <a:prstClr val="black"/>
                </a:solidFill>
              </a:rPr>
              <a:t>.</a:t>
            </a:r>
            <a:endParaRPr lang="en-US" sz="1100" b="1" kern="0" dirty="0">
              <a:solidFill>
                <a:prstClr val="black"/>
              </a:solidFill>
              <a:latin typeface="Arial Narrow" pitchFamily="34" charset="0"/>
            </a:endParaRPr>
          </a:p>
        </p:txBody>
      </p:sp>
      <p:graphicFrame>
        <p:nvGraphicFramePr>
          <p:cNvPr id="17" name="Object 4"/>
          <p:cNvGraphicFramePr>
            <a:graphicFrameLocks noChangeAspect="1"/>
          </p:cNvGraphicFramePr>
          <p:nvPr>
            <p:extLst>
              <p:ext uri="{D42A27DB-BD31-4B8C-83A1-F6EECF244321}">
                <p14:modId xmlns:p14="http://schemas.microsoft.com/office/powerpoint/2010/main" val="3510168715"/>
              </p:ext>
            </p:extLst>
          </p:nvPr>
        </p:nvGraphicFramePr>
        <p:xfrm>
          <a:off x="914400" y="4876800"/>
          <a:ext cx="7696200" cy="1454150"/>
        </p:xfrm>
        <a:graphic>
          <a:graphicData uri="http://schemas.openxmlformats.org/presentationml/2006/ole">
            <mc:AlternateContent xmlns:mc="http://schemas.openxmlformats.org/markup-compatibility/2006">
              <mc:Choice xmlns:v="urn:schemas-microsoft-com:vml" Requires="v">
                <p:oleObj spid="_x0000_s2295" name="Worksheet" r:id="rId8" imgW="3114588" imgH="495197" progId="Excel.Sheet.8">
                  <p:embed/>
                </p:oleObj>
              </mc:Choice>
              <mc:Fallback>
                <p:oleObj name="Worksheet" r:id="rId8" imgW="3114588" imgH="495197" progId="Excel.Sheet.8">
                  <p:embed/>
                  <p:pic>
                    <p:nvPicPr>
                      <p:cNvPr id="0" name=""/>
                      <p:cNvPicPr>
                        <a:picLocks noChangeAspect="1" noChangeArrowheads="1"/>
                      </p:cNvPicPr>
                      <p:nvPr/>
                    </p:nvPicPr>
                    <p:blipFill>
                      <a:blip r:embed="rId9"/>
                      <a:srcRect/>
                      <a:stretch>
                        <a:fillRect/>
                      </a:stretch>
                    </p:blipFill>
                    <p:spPr bwMode="auto">
                      <a:xfrm>
                        <a:off x="914400" y="4876800"/>
                        <a:ext cx="7696200" cy="14541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01313681"/>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strips(downRight)">
                                      <p:cBhvr>
                                        <p:cTn id="1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066800" y="3962400"/>
            <a:ext cx="6961188" cy="1184275"/>
            <a:chOff x="528" y="2142"/>
            <a:chExt cx="4385" cy="746"/>
          </a:xfrm>
        </p:grpSpPr>
        <p:sp>
          <p:nvSpPr>
            <p:cNvPr id="37895" name="Rectangle 3"/>
            <p:cNvSpPr>
              <a:spLocks noChangeArrowheads="1"/>
            </p:cNvSpPr>
            <p:nvPr/>
          </p:nvSpPr>
          <p:spPr bwMode="auto">
            <a:xfrm>
              <a:off x="528" y="2142"/>
              <a:ext cx="1297" cy="746"/>
            </a:xfrm>
            <a:prstGeom prst="rect">
              <a:avLst/>
            </a:prstGeom>
            <a:noFill/>
            <a:ln w="12700">
              <a:noFill/>
              <a:miter lim="800000"/>
              <a:headEnd/>
              <a:tailEnd/>
            </a:ln>
          </p:spPr>
          <p:txBody>
            <a:bodyPr wrap="none" lIns="90488" tIns="44450" rIns="90488" bIns="44450">
              <a:spAutoFit/>
            </a:bodyPr>
            <a:lstStyle/>
            <a:p>
              <a:r>
                <a:rPr lang="en-US" sz="2400" b="1">
                  <a:solidFill>
                    <a:srgbClr val="0033CC"/>
                  </a:solidFill>
                </a:rPr>
                <a:t>Straight-Line</a:t>
              </a:r>
            </a:p>
            <a:p>
              <a:r>
                <a:rPr lang="en-US" sz="2400" b="1">
                  <a:solidFill>
                    <a:srgbClr val="0033CC"/>
                  </a:solidFill>
                </a:rPr>
                <a:t>Depreciation</a:t>
              </a:r>
            </a:p>
            <a:p>
              <a:r>
                <a:rPr lang="en-US" sz="2400" b="1">
                  <a:solidFill>
                    <a:srgbClr val="0033CC"/>
                  </a:solidFill>
                </a:rPr>
                <a:t>Expense</a:t>
              </a:r>
            </a:p>
          </p:txBody>
        </p:sp>
        <p:sp>
          <p:nvSpPr>
            <p:cNvPr id="37896" name="Rectangle 4"/>
            <p:cNvSpPr>
              <a:spLocks noChangeArrowheads="1"/>
            </p:cNvSpPr>
            <p:nvPr/>
          </p:nvSpPr>
          <p:spPr bwMode="auto">
            <a:xfrm>
              <a:off x="1838" y="2355"/>
              <a:ext cx="226" cy="286"/>
            </a:xfrm>
            <a:prstGeom prst="rect">
              <a:avLst/>
            </a:prstGeom>
            <a:noFill/>
            <a:ln w="12700">
              <a:noFill/>
              <a:miter lim="800000"/>
              <a:headEnd/>
              <a:tailEnd/>
            </a:ln>
          </p:spPr>
          <p:txBody>
            <a:bodyPr wrap="none" lIns="90488" tIns="44450" rIns="90488" bIns="44450">
              <a:spAutoFit/>
            </a:bodyPr>
            <a:lstStyle/>
            <a:p>
              <a:r>
                <a:rPr lang="en-US" sz="2400" b="1">
                  <a:solidFill>
                    <a:srgbClr val="0033CC"/>
                  </a:solidFill>
                </a:rPr>
                <a:t>=</a:t>
              </a:r>
            </a:p>
          </p:txBody>
        </p:sp>
        <p:sp>
          <p:nvSpPr>
            <p:cNvPr id="37897" name="Rectangle 5"/>
            <p:cNvSpPr>
              <a:spLocks noChangeArrowheads="1"/>
            </p:cNvSpPr>
            <p:nvPr/>
          </p:nvSpPr>
          <p:spPr bwMode="auto">
            <a:xfrm>
              <a:off x="2016" y="2184"/>
              <a:ext cx="2897" cy="677"/>
            </a:xfrm>
            <a:prstGeom prst="rect">
              <a:avLst/>
            </a:prstGeom>
            <a:noFill/>
            <a:ln w="12700">
              <a:noFill/>
              <a:miter lim="800000"/>
              <a:headEnd/>
              <a:tailEnd/>
            </a:ln>
          </p:spPr>
          <p:txBody>
            <a:bodyPr wrap="none" lIns="90488" tIns="44450" rIns="90488" bIns="44450">
              <a:spAutoFit/>
            </a:bodyPr>
            <a:lstStyle/>
            <a:p>
              <a:pPr algn="ctr">
                <a:lnSpc>
                  <a:spcPct val="90000"/>
                </a:lnSpc>
              </a:pPr>
              <a:r>
                <a:rPr lang="en-US" sz="2400" b="1">
                  <a:solidFill>
                    <a:srgbClr val="0033CC"/>
                  </a:solidFill>
                </a:rPr>
                <a:t>  Asset Cost  -  Salvage Value  </a:t>
              </a:r>
            </a:p>
            <a:p>
              <a:pPr algn="ctr">
                <a:lnSpc>
                  <a:spcPct val="90000"/>
                </a:lnSpc>
              </a:pPr>
              <a:endParaRPr lang="en-US" sz="2400" b="1">
                <a:solidFill>
                  <a:srgbClr val="0033CC"/>
                </a:solidFill>
              </a:endParaRPr>
            </a:p>
            <a:p>
              <a:pPr algn="ctr">
                <a:lnSpc>
                  <a:spcPct val="90000"/>
                </a:lnSpc>
              </a:pPr>
              <a:r>
                <a:rPr lang="en-US" sz="2400" b="1">
                  <a:solidFill>
                    <a:srgbClr val="0033CC"/>
                  </a:solidFill>
                </a:rPr>
                <a:t>Useful Life</a:t>
              </a:r>
            </a:p>
          </p:txBody>
        </p:sp>
        <p:sp>
          <p:nvSpPr>
            <p:cNvPr id="37898" name="Line 6"/>
            <p:cNvSpPr>
              <a:spLocks noChangeShapeType="1"/>
            </p:cNvSpPr>
            <p:nvPr/>
          </p:nvSpPr>
          <p:spPr bwMode="auto">
            <a:xfrm>
              <a:off x="2160" y="2496"/>
              <a:ext cx="2688" cy="0"/>
            </a:xfrm>
            <a:prstGeom prst="line">
              <a:avLst/>
            </a:prstGeom>
            <a:noFill/>
            <a:ln w="50800">
              <a:solidFill>
                <a:srgbClr val="0033CC"/>
              </a:solidFill>
              <a:round/>
              <a:headEnd/>
              <a:tailEnd/>
            </a:ln>
          </p:spPr>
          <p:txBody>
            <a:bodyPr wrap="none" anchor="ctr"/>
            <a:lstStyle/>
            <a:p>
              <a:endParaRPr lang="en-US">
                <a:solidFill>
                  <a:prstClr val="black"/>
                </a:solidFill>
              </a:endParaRPr>
            </a:p>
          </p:txBody>
        </p:sp>
      </p:grpSp>
      <p:sp>
        <p:nvSpPr>
          <p:cNvPr id="31751" name="Rectangle 7"/>
          <p:cNvSpPr>
            <a:spLocks noGrp="1" noChangeArrowheads="1"/>
          </p:cNvSpPr>
          <p:nvPr>
            <p:ph type="title"/>
          </p:nvPr>
        </p:nvSpPr>
        <p:spPr>
          <a:xfrm>
            <a:off x="838200" y="609600"/>
            <a:ext cx="7158038" cy="936625"/>
          </a:xfrm>
          <a:noFill/>
        </p:spPr>
        <p:txBody>
          <a:bodyPr/>
          <a:lstStyle/>
          <a:p>
            <a:pPr algn="ctr" eaLnBrk="1" hangingPunct="1"/>
            <a:r>
              <a:rPr lang="en-US" sz="3600" b="1" dirty="0"/>
              <a:t>Depreciation</a:t>
            </a:r>
          </a:p>
        </p:txBody>
      </p:sp>
      <p:sp>
        <p:nvSpPr>
          <p:cNvPr id="37892" name="Rectangle 8"/>
          <p:cNvSpPr>
            <a:spLocks noGrp="1" noChangeArrowheads="1"/>
          </p:cNvSpPr>
          <p:nvPr>
            <p:ph type="body" idx="1"/>
          </p:nvPr>
        </p:nvSpPr>
        <p:spPr>
          <a:xfrm>
            <a:off x="838200" y="1524000"/>
            <a:ext cx="7204075" cy="2362200"/>
          </a:xfrm>
          <a:solidFill>
            <a:schemeClr val="bg2">
              <a:lumMod val="75000"/>
            </a:schemeClr>
          </a:solidFill>
        </p:spPr>
        <p:txBody>
          <a:bodyPr/>
          <a:lstStyle/>
          <a:p>
            <a:pPr algn="ctr" eaLnBrk="1" hangingPunct="1">
              <a:buFont typeface="Wingdings" pitchFamily="-107" charset="2"/>
              <a:buNone/>
            </a:pPr>
            <a:r>
              <a:rPr lang="en-US" sz="2400" dirty="0"/>
              <a:t>Instead of expensing the cost of a plant asset (equipment, building, cars, etc.) in the year it is purchased we </a:t>
            </a:r>
            <a:r>
              <a:rPr lang="en-US" sz="2400" u="sng" dirty="0"/>
              <a:t>allocate or spread out </a:t>
            </a:r>
            <a:r>
              <a:rPr lang="en-US" sz="2400" dirty="0"/>
              <a:t>the cost over their expected </a:t>
            </a:r>
            <a:r>
              <a:rPr lang="en-US" sz="2400" u="sng" dirty="0"/>
              <a:t>useful</a:t>
            </a:r>
            <a:r>
              <a:rPr lang="en-US" sz="2400" dirty="0"/>
              <a:t> lives.</a:t>
            </a:r>
          </a:p>
          <a:p>
            <a:pPr algn="ctr" eaLnBrk="1" hangingPunct="1">
              <a:buFont typeface="Wingdings" pitchFamily="-107" charset="2"/>
              <a:buNone/>
            </a:pPr>
            <a:endParaRPr lang="en-US" sz="2400" dirty="0"/>
          </a:p>
        </p:txBody>
      </p:sp>
      <p:sp>
        <p:nvSpPr>
          <p:cNvPr id="37894" name="Text Box 11"/>
          <p:cNvSpPr txBox="1">
            <a:spLocks noChangeArrowheads="1"/>
          </p:cNvSpPr>
          <p:nvPr/>
        </p:nvSpPr>
        <p:spPr bwMode="auto">
          <a:xfrm>
            <a:off x="1524000" y="3352800"/>
            <a:ext cx="6172200" cy="457200"/>
          </a:xfrm>
          <a:prstGeom prst="rect">
            <a:avLst/>
          </a:prstGeom>
          <a:solidFill>
            <a:srgbClr val="FFFF00"/>
          </a:solidFill>
          <a:ln w="9525">
            <a:noFill/>
            <a:miter lim="800000"/>
            <a:headEnd/>
            <a:tailEnd/>
          </a:ln>
        </p:spPr>
        <p:txBody>
          <a:bodyPr>
            <a:spAutoFit/>
          </a:bodyPr>
          <a:lstStyle/>
          <a:p>
            <a:pPr>
              <a:spcBef>
                <a:spcPct val="50000"/>
              </a:spcBef>
            </a:pPr>
            <a:r>
              <a:rPr lang="en-US" sz="2400" dirty="0">
                <a:solidFill>
                  <a:prstClr val="black"/>
                </a:solidFill>
              </a:rPr>
              <a:t>The formula for </a:t>
            </a:r>
            <a:r>
              <a:rPr lang="en-US" sz="2400" i="1" dirty="0">
                <a:solidFill>
                  <a:prstClr val="black"/>
                </a:solidFill>
              </a:rPr>
              <a:t>straight-line</a:t>
            </a:r>
            <a:r>
              <a:rPr lang="en-US" sz="2400" dirty="0">
                <a:solidFill>
                  <a:prstClr val="black"/>
                </a:solidFill>
              </a:rPr>
              <a:t> depreciation is:</a:t>
            </a:r>
          </a:p>
        </p:txBody>
      </p:sp>
      <p:sp>
        <p:nvSpPr>
          <p:cNvPr id="11" name="Rectangle 10"/>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pic>
        <p:nvPicPr>
          <p:cNvPr id="12" name="Picture 7" descr="MCj02386650000[1]"/>
          <p:cNvPicPr>
            <a:picLocks noChangeAspect="1" noChangeArrowheads="1"/>
          </p:cNvPicPr>
          <p:nvPr/>
        </p:nvPicPr>
        <p:blipFill>
          <a:blip r:embed="rId3" cstate="print"/>
          <a:srcRect/>
          <a:stretch>
            <a:fillRect/>
          </a:stretch>
        </p:blipFill>
        <p:spPr bwMode="auto">
          <a:xfrm>
            <a:off x="6629400" y="5181600"/>
            <a:ext cx="1936578" cy="1181100"/>
          </a:xfrm>
          <a:prstGeom prst="rect">
            <a:avLst/>
          </a:prstGeom>
          <a:noFill/>
          <a:ln w="9525">
            <a:noFill/>
            <a:miter lim="800000"/>
            <a:headEnd/>
            <a:tailEnd/>
          </a:ln>
        </p:spPr>
      </p:pic>
      <p:sp>
        <p:nvSpPr>
          <p:cNvPr id="14" name="Slide Number Placeholder 3"/>
          <p:cNvSpPr>
            <a:spLocks noGrp="1"/>
          </p:cNvSpPr>
          <p:nvPr>
            <p:ph type="sldNum" sz="quarter" idx="12"/>
          </p:nvPr>
        </p:nvSpPr>
        <p:spPr bwMode="auto">
          <a:xfrm>
            <a:off x="6553200" y="6356350"/>
            <a:ext cx="2133600" cy="365125"/>
          </a:xfrm>
          <a:noFill/>
          <a:ln>
            <a:miter lim="800000"/>
            <a:headEnd/>
            <a:tailEnd/>
          </a:ln>
        </p:spPr>
        <p:txBody>
          <a:bodyPr wrap="square" numCol="1" anchorCtr="0" compatLnSpc="1">
            <a:prstTxWarp prst="textNoShape">
              <a:avLst/>
            </a:prstTxWarp>
          </a:bodyPr>
          <a:lstStyle/>
          <a:p>
            <a:fld id="{46A08342-654D-40A4-AD58-FD9E39689834}" type="slidenum">
              <a:rPr lang="en-US" altLang="en-US" smtClean="0">
                <a:solidFill>
                  <a:srgbClr val="898989"/>
                </a:solidFill>
              </a:rPr>
              <a:pPr/>
              <a:t>23</a:t>
            </a:fld>
            <a:endParaRPr lang="en-US" altLang="en-US" dirty="0">
              <a:solidFill>
                <a:srgbClr val="898989"/>
              </a:solidFill>
            </a:endParaRPr>
          </a:p>
        </p:txBody>
      </p:sp>
      <p:sp>
        <p:nvSpPr>
          <p:cNvPr id="15" name="Rounded Rectangle 14"/>
          <p:cNvSpPr/>
          <p:nvPr/>
        </p:nvSpPr>
        <p:spPr>
          <a:xfrm>
            <a:off x="152400" y="6553200"/>
            <a:ext cx="38862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lang="en-US" altLang="en-US" sz="1100" b="1" kern="0" dirty="0">
                <a:solidFill>
                  <a:prstClr val="black"/>
                </a:solidFill>
                <a:latin typeface="Arial Narrow" pitchFamily="34" charset="0"/>
              </a:rPr>
              <a:t>Learning Objective P1: </a:t>
            </a:r>
            <a:r>
              <a:rPr lang="en-US" altLang="en-US" sz="1100" dirty="0">
                <a:solidFill>
                  <a:prstClr val="black"/>
                </a:solidFill>
              </a:rPr>
              <a:t>Prepare and explain adjusting entries</a:t>
            </a:r>
            <a:r>
              <a:rPr lang="en-US" sz="1100" dirty="0">
                <a:solidFill>
                  <a:prstClr val="black"/>
                </a:solidFill>
              </a:rPr>
              <a:t>.</a:t>
            </a:r>
            <a:endParaRPr lang="en-US" sz="1100" b="1" kern="0" dirty="0">
              <a:solidFill>
                <a:prstClr val="black"/>
              </a:solidFill>
              <a:latin typeface="Arial Narrow" pitchFamily="34" charset="0"/>
            </a:endParaRPr>
          </a:p>
        </p:txBody>
      </p:sp>
    </p:spTree>
    <p:extLst>
      <p:ext uri="{BB962C8B-B14F-4D97-AF65-F5344CB8AC3E}">
        <p14:creationId xmlns:p14="http://schemas.microsoft.com/office/powerpoint/2010/main" val="527590341"/>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894"/>
                                        </p:tgtEl>
                                        <p:attrNameLst>
                                          <p:attrName>style.visibility</p:attrName>
                                        </p:attrNameLst>
                                      </p:cBhvr>
                                      <p:to>
                                        <p:strVal val="visible"/>
                                      </p:to>
                                    </p:set>
                                    <p:animEffect transition="in" filter="dissolve">
                                      <p:cBhvr>
                                        <p:cTn id="7" dur="500"/>
                                        <p:tgtEl>
                                          <p:spTgt spid="3789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anim calcmode="lin" valueType="num">
                                      <p:cBhvr>
                                        <p:cTn id="12" dur="2000" fill="hold"/>
                                        <p:tgtEl>
                                          <p:spTgt spid="2"/>
                                        </p:tgtEl>
                                        <p:attrNameLst>
                                          <p:attrName>ppt_x</p:attrName>
                                        </p:attrNameLst>
                                      </p:cBhvr>
                                      <p:tavLst>
                                        <p:tav tm="0">
                                          <p:val>
                                            <p:strVal val="#ppt_x"/>
                                          </p:val>
                                        </p:tav>
                                        <p:tav tm="100000">
                                          <p:val>
                                            <p:strVal val="#ppt_x"/>
                                          </p:val>
                                        </p:tav>
                                      </p:tavLst>
                                    </p:anim>
                                    <p:anim calcmode="lin" valueType="num">
                                      <p:cBhvr>
                                        <p:cTn id="13" dur="2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2500"/>
                            </p:stCondLst>
                            <p:childTnLst>
                              <p:par>
                                <p:cTn id="15" presetID="9"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4"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533400" y="762000"/>
            <a:ext cx="8229600" cy="1143000"/>
          </a:xfrm>
          <a:noFill/>
        </p:spPr>
        <p:txBody>
          <a:bodyPr/>
          <a:lstStyle/>
          <a:p>
            <a:pPr eaLnBrk="1" hangingPunct="1"/>
            <a:r>
              <a:rPr lang="en-US" sz="3600" b="1" dirty="0"/>
              <a:t>Useful Life</a:t>
            </a:r>
          </a:p>
        </p:txBody>
      </p:sp>
      <p:sp>
        <p:nvSpPr>
          <p:cNvPr id="186371" name="Rectangle 3"/>
          <p:cNvSpPr>
            <a:spLocks noGrp="1" noChangeArrowheads="1"/>
          </p:cNvSpPr>
          <p:nvPr>
            <p:ph type="body" idx="1"/>
          </p:nvPr>
        </p:nvSpPr>
        <p:spPr>
          <a:xfrm>
            <a:off x="533400" y="1905000"/>
            <a:ext cx="7772400" cy="2514600"/>
          </a:xfrm>
          <a:solidFill>
            <a:schemeClr val="bg2">
              <a:lumMod val="75000"/>
            </a:schemeClr>
          </a:solidFill>
        </p:spPr>
        <p:txBody>
          <a:bodyPr/>
          <a:lstStyle/>
          <a:p>
            <a:pPr eaLnBrk="1" hangingPunct="1">
              <a:buClr>
                <a:srgbClr val="FF0000"/>
              </a:buClr>
              <a:buFont typeface="Wingdings" pitchFamily="-107" charset="2"/>
              <a:buChar char="§"/>
            </a:pPr>
            <a:r>
              <a:rPr lang="en-US" dirty="0"/>
              <a:t>The period of time that an asset is expected to help produce revenues.</a:t>
            </a:r>
          </a:p>
          <a:p>
            <a:pPr eaLnBrk="1" hangingPunct="1">
              <a:buClr>
                <a:srgbClr val="FF0000"/>
              </a:buClr>
              <a:buFont typeface="Wingdings" pitchFamily="-107" charset="2"/>
              <a:buChar char="§"/>
            </a:pPr>
            <a:r>
              <a:rPr lang="en-US" dirty="0"/>
              <a:t>Useful life expires as a result of wear and tear, or because it no longer satisfies the needs of the business.</a:t>
            </a:r>
          </a:p>
        </p:txBody>
      </p:sp>
      <p:pic>
        <p:nvPicPr>
          <p:cNvPr id="38916" name="Picture 4" descr="MCj03789130000[1]"/>
          <p:cNvPicPr>
            <a:picLocks noChangeAspect="1" noChangeArrowheads="1"/>
          </p:cNvPicPr>
          <p:nvPr/>
        </p:nvPicPr>
        <p:blipFill>
          <a:blip r:embed="rId3" cstate="print"/>
          <a:srcRect/>
          <a:stretch>
            <a:fillRect/>
          </a:stretch>
        </p:blipFill>
        <p:spPr bwMode="auto">
          <a:xfrm>
            <a:off x="7162800" y="5029200"/>
            <a:ext cx="1066800" cy="1256671"/>
          </a:xfrm>
          <a:prstGeom prst="rect">
            <a:avLst/>
          </a:prstGeom>
          <a:noFill/>
          <a:ln w="9525">
            <a:noFill/>
            <a:miter lim="800000"/>
            <a:headEnd/>
            <a:tailEnd/>
          </a:ln>
        </p:spPr>
      </p:pic>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7" name="Slide Number Placeholder 3"/>
          <p:cNvSpPr>
            <a:spLocks noGrp="1"/>
          </p:cNvSpPr>
          <p:nvPr>
            <p:ph type="sldNum" sz="quarter" idx="12"/>
          </p:nvPr>
        </p:nvSpPr>
        <p:spPr bwMode="auto">
          <a:xfrm>
            <a:off x="6553200" y="6356350"/>
            <a:ext cx="2133600" cy="365125"/>
          </a:xfrm>
          <a:noFill/>
          <a:ln>
            <a:miter lim="800000"/>
            <a:headEnd/>
            <a:tailEnd/>
          </a:ln>
        </p:spPr>
        <p:txBody>
          <a:bodyPr wrap="square" numCol="1" anchorCtr="0" compatLnSpc="1">
            <a:prstTxWarp prst="textNoShape">
              <a:avLst/>
            </a:prstTxWarp>
          </a:bodyPr>
          <a:lstStyle/>
          <a:p>
            <a:fld id="{46A08342-654D-40A4-AD58-FD9E39689834}" type="slidenum">
              <a:rPr lang="en-US" altLang="en-US" smtClean="0">
                <a:solidFill>
                  <a:srgbClr val="898989"/>
                </a:solidFill>
              </a:rPr>
              <a:pPr/>
              <a:t>24</a:t>
            </a:fld>
            <a:endParaRPr lang="en-US" altLang="en-US" dirty="0">
              <a:solidFill>
                <a:srgbClr val="898989"/>
              </a:solidFill>
            </a:endParaRPr>
          </a:p>
        </p:txBody>
      </p:sp>
      <p:sp>
        <p:nvSpPr>
          <p:cNvPr id="8" name="Rounded Rectangle 7"/>
          <p:cNvSpPr/>
          <p:nvPr/>
        </p:nvSpPr>
        <p:spPr>
          <a:xfrm>
            <a:off x="152400" y="6553200"/>
            <a:ext cx="38862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lang="en-US" altLang="en-US" sz="1100" b="1" kern="0" dirty="0">
                <a:solidFill>
                  <a:prstClr val="black"/>
                </a:solidFill>
                <a:latin typeface="Arial Narrow" pitchFamily="34" charset="0"/>
              </a:rPr>
              <a:t>Learning Objective P1: </a:t>
            </a:r>
            <a:r>
              <a:rPr lang="en-US" altLang="en-US" sz="1100" dirty="0">
                <a:solidFill>
                  <a:prstClr val="black"/>
                </a:solidFill>
              </a:rPr>
              <a:t>Prepare and explain adjusting entries</a:t>
            </a:r>
            <a:r>
              <a:rPr lang="en-US" sz="1100" dirty="0">
                <a:solidFill>
                  <a:prstClr val="black"/>
                </a:solidFill>
              </a:rPr>
              <a:t>.</a:t>
            </a:r>
            <a:endParaRPr lang="en-US" sz="1100" b="1" kern="0" dirty="0">
              <a:solidFill>
                <a:prstClr val="black"/>
              </a:solidFill>
              <a:latin typeface="Arial Narrow" pitchFamily="34" charset="0"/>
            </a:endParaRPr>
          </a:p>
        </p:txBody>
      </p:sp>
    </p:spTree>
    <p:extLst>
      <p:ext uri="{BB962C8B-B14F-4D97-AF65-F5344CB8AC3E}">
        <p14:creationId xmlns:p14="http://schemas.microsoft.com/office/powerpoint/2010/main" val="15041068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186371">
                                            <p:txEl>
                                              <p:pRg st="0" end="0"/>
                                            </p:txEl>
                                          </p:spTgt>
                                        </p:tgtEl>
                                        <p:attrNameLst>
                                          <p:attrName>style.visibility</p:attrName>
                                        </p:attrNameLst>
                                      </p:cBhvr>
                                      <p:to>
                                        <p:strVal val="visible"/>
                                      </p:to>
                                    </p:set>
                                    <p:anim calcmode="lin" valueType="num">
                                      <p:cBhvr>
                                        <p:cTn id="7" dur="500" fill="hold"/>
                                        <p:tgtEl>
                                          <p:spTgt spid="186371">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186371">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86371">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18637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186371">
                                            <p:txEl>
                                              <p:pRg st="1" end="1"/>
                                            </p:txEl>
                                          </p:spTgt>
                                        </p:tgtEl>
                                        <p:attrNameLst>
                                          <p:attrName>style.visibility</p:attrName>
                                        </p:attrNameLst>
                                      </p:cBhvr>
                                      <p:to>
                                        <p:strVal val="visible"/>
                                      </p:to>
                                    </p:set>
                                    <p:anim calcmode="lin" valueType="num">
                                      <p:cBhvr>
                                        <p:cTn id="15" dur="500" fill="hold"/>
                                        <p:tgtEl>
                                          <p:spTgt spid="186371">
                                            <p:txEl>
                                              <p:pRg st="1" end="1"/>
                                            </p:txEl>
                                          </p:spTgt>
                                        </p:tgtEl>
                                        <p:attrNameLst>
                                          <p:attrName>ppt_x</p:attrName>
                                        </p:attrNameLst>
                                      </p:cBhvr>
                                      <p:tavLst>
                                        <p:tav tm="0">
                                          <p:val>
                                            <p:strVal val="#ppt_x-#ppt_w/2"/>
                                          </p:val>
                                        </p:tav>
                                        <p:tav tm="100000">
                                          <p:val>
                                            <p:strVal val="#ppt_x"/>
                                          </p:val>
                                        </p:tav>
                                      </p:tavLst>
                                    </p:anim>
                                    <p:anim calcmode="lin" valueType="num">
                                      <p:cBhvr>
                                        <p:cTn id="16" dur="500" fill="hold"/>
                                        <p:tgtEl>
                                          <p:spTgt spid="186371">
                                            <p:txEl>
                                              <p:pRg st="1" end="1"/>
                                            </p:txEl>
                                          </p:spTgt>
                                        </p:tgtEl>
                                        <p:attrNameLst>
                                          <p:attrName>ppt_y</p:attrName>
                                        </p:attrNameLst>
                                      </p:cBhvr>
                                      <p:tavLst>
                                        <p:tav tm="0">
                                          <p:val>
                                            <p:strVal val="#ppt_y"/>
                                          </p:val>
                                        </p:tav>
                                        <p:tav tm="100000">
                                          <p:val>
                                            <p:strVal val="#ppt_y"/>
                                          </p:val>
                                        </p:tav>
                                      </p:tavLst>
                                    </p:anim>
                                    <p:anim calcmode="lin" valueType="num">
                                      <p:cBhvr>
                                        <p:cTn id="17" dur="500" fill="hold"/>
                                        <p:tgtEl>
                                          <p:spTgt spid="186371">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186371">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1"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685800"/>
            <a:ext cx="8229600" cy="1143000"/>
          </a:xfrm>
          <a:noFill/>
        </p:spPr>
        <p:txBody>
          <a:bodyPr/>
          <a:lstStyle/>
          <a:p>
            <a:pPr eaLnBrk="1" hangingPunct="1"/>
            <a:r>
              <a:rPr lang="en-US" sz="3600" b="1" dirty="0"/>
              <a:t>Salvage Value</a:t>
            </a:r>
          </a:p>
        </p:txBody>
      </p:sp>
      <p:sp>
        <p:nvSpPr>
          <p:cNvPr id="188419" name="Rectangle 3"/>
          <p:cNvSpPr>
            <a:spLocks noGrp="1" noChangeArrowheads="1"/>
          </p:cNvSpPr>
          <p:nvPr>
            <p:ph type="body" idx="1"/>
          </p:nvPr>
        </p:nvSpPr>
        <p:spPr>
          <a:xfrm>
            <a:off x="381000" y="1828800"/>
            <a:ext cx="7661275" cy="3581400"/>
          </a:xfrm>
          <a:solidFill>
            <a:schemeClr val="bg2">
              <a:lumMod val="75000"/>
            </a:schemeClr>
          </a:solidFill>
        </p:spPr>
        <p:txBody>
          <a:bodyPr/>
          <a:lstStyle/>
          <a:p>
            <a:pPr eaLnBrk="1" hangingPunct="1">
              <a:buClr>
                <a:srgbClr val="FF0000"/>
              </a:buClr>
            </a:pPr>
            <a:r>
              <a:rPr lang="en-US" dirty="0"/>
              <a:t>The expected market value or selling price of an asset at the end of its useful life</a:t>
            </a:r>
          </a:p>
          <a:p>
            <a:pPr eaLnBrk="1" hangingPunct="1">
              <a:buClr>
                <a:srgbClr val="FF0000"/>
              </a:buClr>
            </a:pPr>
            <a:r>
              <a:rPr lang="en-US" dirty="0"/>
              <a:t>Also called:</a:t>
            </a:r>
          </a:p>
          <a:p>
            <a:pPr lvl="1" eaLnBrk="1" hangingPunct="1">
              <a:buClr>
                <a:srgbClr val="FF0000"/>
              </a:buClr>
            </a:pPr>
            <a:r>
              <a:rPr lang="en-US" dirty="0"/>
              <a:t>Scrap Value or </a:t>
            </a:r>
          </a:p>
          <a:p>
            <a:pPr lvl="1" eaLnBrk="1" hangingPunct="1">
              <a:buClr>
                <a:srgbClr val="FF0000"/>
              </a:buClr>
            </a:pPr>
            <a:r>
              <a:rPr lang="en-US" dirty="0"/>
              <a:t>Residual Value</a:t>
            </a:r>
          </a:p>
        </p:txBody>
      </p:sp>
      <p:pic>
        <p:nvPicPr>
          <p:cNvPr id="188423" name="Picture 7" descr="MCj02386650000[1]"/>
          <p:cNvPicPr>
            <a:picLocks noChangeAspect="1" noChangeArrowheads="1"/>
          </p:cNvPicPr>
          <p:nvPr/>
        </p:nvPicPr>
        <p:blipFill>
          <a:blip r:embed="rId3" cstate="print"/>
          <a:srcRect/>
          <a:stretch>
            <a:fillRect/>
          </a:stretch>
        </p:blipFill>
        <p:spPr bwMode="auto">
          <a:xfrm>
            <a:off x="6096000" y="5029200"/>
            <a:ext cx="2311400" cy="1409700"/>
          </a:xfrm>
          <a:prstGeom prst="rect">
            <a:avLst/>
          </a:prstGeom>
          <a:noFill/>
          <a:ln w="9525">
            <a:noFill/>
            <a:miter lim="800000"/>
            <a:headEnd/>
            <a:tailEnd/>
          </a:ln>
        </p:spPr>
      </p:pic>
      <p:grpSp>
        <p:nvGrpSpPr>
          <p:cNvPr id="12" name="Group 11"/>
          <p:cNvGrpSpPr/>
          <p:nvPr/>
        </p:nvGrpSpPr>
        <p:grpSpPr>
          <a:xfrm>
            <a:off x="4572000" y="3352800"/>
            <a:ext cx="3186113" cy="2819400"/>
            <a:chOff x="4572000" y="3352800"/>
            <a:chExt cx="3186113" cy="2819400"/>
          </a:xfrm>
        </p:grpSpPr>
        <p:sp>
          <p:nvSpPr>
            <p:cNvPr id="188420" name="Freeform 4"/>
            <p:cNvSpPr>
              <a:spLocks/>
            </p:cNvSpPr>
            <p:nvPr/>
          </p:nvSpPr>
          <p:spPr bwMode="auto">
            <a:xfrm rot="-1219920">
              <a:off x="5791200" y="3352800"/>
              <a:ext cx="1870075" cy="1676400"/>
            </a:xfrm>
            <a:custGeom>
              <a:avLst/>
              <a:gdLst>
                <a:gd name="T0" fmla="*/ 155 w 1178"/>
                <a:gd name="T1" fmla="*/ 309 h 895"/>
                <a:gd name="T2" fmla="*/ 163 w 1178"/>
                <a:gd name="T3" fmla="*/ 869 h 895"/>
                <a:gd name="T4" fmla="*/ 243 w 1178"/>
                <a:gd name="T5" fmla="*/ 877 h 895"/>
                <a:gd name="T6" fmla="*/ 1123 w 1178"/>
                <a:gd name="T7" fmla="*/ 869 h 895"/>
                <a:gd name="T8" fmla="*/ 1131 w 1178"/>
                <a:gd name="T9" fmla="*/ 285 h 895"/>
                <a:gd name="T10" fmla="*/ 155 w 1178"/>
                <a:gd name="T11" fmla="*/ 309 h 895"/>
                <a:gd name="T12" fmla="*/ 0 60000 65536"/>
                <a:gd name="T13" fmla="*/ 0 60000 65536"/>
                <a:gd name="T14" fmla="*/ 0 60000 65536"/>
                <a:gd name="T15" fmla="*/ 0 60000 65536"/>
                <a:gd name="T16" fmla="*/ 0 60000 65536"/>
                <a:gd name="T17" fmla="*/ 0 60000 65536"/>
                <a:gd name="T18" fmla="*/ 0 w 1178"/>
                <a:gd name="T19" fmla="*/ 0 h 895"/>
                <a:gd name="T20" fmla="*/ 1178 w 1178"/>
                <a:gd name="T21" fmla="*/ 895 h 895"/>
              </a:gdLst>
              <a:ahLst/>
              <a:cxnLst>
                <a:cxn ang="T12">
                  <a:pos x="T0" y="T1"/>
                </a:cxn>
                <a:cxn ang="T13">
                  <a:pos x="T2" y="T3"/>
                </a:cxn>
                <a:cxn ang="T14">
                  <a:pos x="T4" y="T5"/>
                </a:cxn>
                <a:cxn ang="T15">
                  <a:pos x="T6" y="T7"/>
                </a:cxn>
                <a:cxn ang="T16">
                  <a:pos x="T8" y="T9"/>
                </a:cxn>
                <a:cxn ang="T17">
                  <a:pos x="T10" y="T11"/>
                </a:cxn>
              </a:cxnLst>
              <a:rect l="T18" t="T19" r="T20" b="T21"/>
              <a:pathLst>
                <a:path w="1178" h="895">
                  <a:moveTo>
                    <a:pt x="155" y="309"/>
                  </a:moveTo>
                  <a:cubicBezTo>
                    <a:pt x="158" y="496"/>
                    <a:pt x="134" y="685"/>
                    <a:pt x="163" y="869"/>
                  </a:cubicBezTo>
                  <a:cubicBezTo>
                    <a:pt x="167" y="895"/>
                    <a:pt x="216" y="877"/>
                    <a:pt x="243" y="877"/>
                  </a:cubicBezTo>
                  <a:cubicBezTo>
                    <a:pt x="536" y="877"/>
                    <a:pt x="830" y="872"/>
                    <a:pt x="1123" y="869"/>
                  </a:cubicBezTo>
                  <a:cubicBezTo>
                    <a:pt x="1178" y="648"/>
                    <a:pt x="1139" y="819"/>
                    <a:pt x="1131" y="285"/>
                  </a:cubicBezTo>
                  <a:cubicBezTo>
                    <a:pt x="141" y="293"/>
                    <a:pt x="0" y="0"/>
                    <a:pt x="155" y="309"/>
                  </a:cubicBezTo>
                  <a:close/>
                </a:path>
              </a:pathLst>
            </a:custGeom>
            <a:solidFill>
              <a:srgbClr val="FF9966"/>
            </a:solidFill>
            <a:ln w="28575" cap="flat" cmpd="sng">
              <a:solidFill>
                <a:schemeClr val="tx1"/>
              </a:solidFill>
              <a:prstDash val="solid"/>
              <a:round/>
              <a:headEnd/>
              <a:tailEnd/>
            </a:ln>
          </p:spPr>
          <p:txBody>
            <a:bodyPr/>
            <a:lstStyle/>
            <a:p>
              <a:endParaRPr lang="en-US">
                <a:solidFill>
                  <a:prstClr val="black"/>
                </a:solidFill>
              </a:endParaRPr>
            </a:p>
          </p:txBody>
        </p:sp>
        <p:sp>
          <p:nvSpPr>
            <p:cNvPr id="188421" name="Text Box 5"/>
            <p:cNvSpPr txBox="1">
              <a:spLocks noChangeArrowheads="1"/>
            </p:cNvSpPr>
            <p:nvPr/>
          </p:nvSpPr>
          <p:spPr bwMode="auto">
            <a:xfrm rot="-1177965">
              <a:off x="6096000" y="3810000"/>
              <a:ext cx="1662113" cy="1158875"/>
            </a:xfrm>
            <a:prstGeom prst="rect">
              <a:avLst/>
            </a:prstGeom>
            <a:noFill/>
            <a:ln w="9525" algn="ctr">
              <a:noFill/>
              <a:miter lim="800000"/>
              <a:headEnd/>
              <a:tailEnd/>
            </a:ln>
          </p:spPr>
          <p:txBody>
            <a:bodyPr>
              <a:spAutoFit/>
            </a:bodyPr>
            <a:lstStyle/>
            <a:p>
              <a:pPr algn="ctr">
                <a:spcBef>
                  <a:spcPct val="50000"/>
                </a:spcBef>
              </a:pPr>
              <a:r>
                <a:rPr lang="en-US" sz="2000" b="1">
                  <a:solidFill>
                    <a:prstClr val="black"/>
                  </a:solidFill>
                  <a:latin typeface="Bradley Hand ITC" pitchFamily="66" charset="0"/>
                </a:rPr>
                <a:t>USED. . .</a:t>
              </a:r>
            </a:p>
            <a:p>
              <a:pPr algn="ctr">
                <a:spcBef>
                  <a:spcPct val="50000"/>
                </a:spcBef>
              </a:pPr>
              <a:r>
                <a:rPr lang="en-US" sz="2000" b="1">
                  <a:solidFill>
                    <a:prstClr val="black"/>
                  </a:solidFill>
                  <a:latin typeface="Bradley Hand ITC" pitchFamily="66" charset="0"/>
                </a:rPr>
                <a:t>Great condition!</a:t>
              </a:r>
              <a:r>
                <a:rPr lang="en-US" b="1">
                  <a:solidFill>
                    <a:prstClr val="black"/>
                  </a:solidFill>
                  <a:latin typeface="Arial Narrow" pitchFamily="34" charset="0"/>
                </a:rPr>
                <a:t> </a:t>
              </a:r>
            </a:p>
          </p:txBody>
        </p:sp>
        <p:sp>
          <p:nvSpPr>
            <p:cNvPr id="188422" name="Line 6"/>
            <p:cNvSpPr>
              <a:spLocks noChangeShapeType="1"/>
            </p:cNvSpPr>
            <p:nvPr/>
          </p:nvSpPr>
          <p:spPr bwMode="auto">
            <a:xfrm flipV="1">
              <a:off x="5791200" y="4495800"/>
              <a:ext cx="457200" cy="533400"/>
            </a:xfrm>
            <a:prstGeom prst="line">
              <a:avLst/>
            </a:prstGeom>
            <a:noFill/>
            <a:ln w="38100">
              <a:solidFill>
                <a:schemeClr val="tx1"/>
              </a:solidFill>
              <a:round/>
              <a:headEnd/>
              <a:tailEnd/>
            </a:ln>
          </p:spPr>
          <p:txBody>
            <a:bodyPr/>
            <a:lstStyle/>
            <a:p>
              <a:endParaRPr lang="en-US">
                <a:solidFill>
                  <a:prstClr val="black"/>
                </a:solidFill>
              </a:endParaRPr>
            </a:p>
          </p:txBody>
        </p:sp>
        <p:pic>
          <p:nvPicPr>
            <p:cNvPr id="188424" name="Picture 8" descr="MCj03591390000[1]"/>
            <p:cNvPicPr>
              <a:picLocks noChangeAspect="1" noChangeArrowheads="1"/>
            </p:cNvPicPr>
            <p:nvPr/>
          </p:nvPicPr>
          <p:blipFill>
            <a:blip r:embed="rId4" cstate="print"/>
            <a:srcRect/>
            <a:stretch>
              <a:fillRect/>
            </a:stretch>
          </p:blipFill>
          <p:spPr bwMode="auto">
            <a:xfrm>
              <a:off x="4572000" y="4495800"/>
              <a:ext cx="1547813" cy="1676400"/>
            </a:xfrm>
            <a:prstGeom prst="rect">
              <a:avLst/>
            </a:prstGeom>
            <a:noFill/>
            <a:ln w="9525">
              <a:noFill/>
              <a:miter lim="800000"/>
              <a:headEnd/>
              <a:tailEnd/>
            </a:ln>
          </p:spPr>
        </p:pic>
      </p:grpSp>
      <p:sp>
        <p:nvSpPr>
          <p:cNvPr id="9" name="Rectangle 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1" name="Slide Number Placeholder 3"/>
          <p:cNvSpPr>
            <a:spLocks noGrp="1"/>
          </p:cNvSpPr>
          <p:nvPr>
            <p:ph type="sldNum" sz="quarter" idx="12"/>
          </p:nvPr>
        </p:nvSpPr>
        <p:spPr bwMode="auto">
          <a:xfrm>
            <a:off x="6553200" y="6356350"/>
            <a:ext cx="2133600" cy="365125"/>
          </a:xfrm>
          <a:noFill/>
          <a:ln>
            <a:miter lim="800000"/>
            <a:headEnd/>
            <a:tailEnd/>
          </a:ln>
        </p:spPr>
        <p:txBody>
          <a:bodyPr wrap="square" numCol="1" anchorCtr="0" compatLnSpc="1">
            <a:prstTxWarp prst="textNoShape">
              <a:avLst/>
            </a:prstTxWarp>
          </a:bodyPr>
          <a:lstStyle/>
          <a:p>
            <a:fld id="{46A08342-654D-40A4-AD58-FD9E39689834}" type="slidenum">
              <a:rPr lang="en-US" altLang="en-US" smtClean="0">
                <a:solidFill>
                  <a:srgbClr val="898989"/>
                </a:solidFill>
              </a:rPr>
              <a:pPr/>
              <a:t>25</a:t>
            </a:fld>
            <a:endParaRPr lang="en-US" altLang="en-US" dirty="0">
              <a:solidFill>
                <a:srgbClr val="898989"/>
              </a:solidFill>
            </a:endParaRPr>
          </a:p>
        </p:txBody>
      </p:sp>
      <p:sp>
        <p:nvSpPr>
          <p:cNvPr id="13" name="Rounded Rectangle 12"/>
          <p:cNvSpPr/>
          <p:nvPr/>
        </p:nvSpPr>
        <p:spPr>
          <a:xfrm>
            <a:off x="152400" y="6553200"/>
            <a:ext cx="38862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lang="en-US" altLang="en-US" sz="1100" b="1" kern="0" dirty="0">
                <a:solidFill>
                  <a:prstClr val="black"/>
                </a:solidFill>
                <a:latin typeface="Arial Narrow" pitchFamily="34" charset="0"/>
              </a:rPr>
              <a:t>Learning Objective P1: </a:t>
            </a:r>
            <a:r>
              <a:rPr lang="en-US" altLang="en-US" sz="1100" dirty="0">
                <a:solidFill>
                  <a:prstClr val="black"/>
                </a:solidFill>
              </a:rPr>
              <a:t>Prepare and explain adjusting entries</a:t>
            </a:r>
            <a:r>
              <a:rPr lang="en-US" sz="1100" dirty="0">
                <a:solidFill>
                  <a:prstClr val="black"/>
                </a:solidFill>
              </a:rPr>
              <a:t>.</a:t>
            </a:r>
            <a:endParaRPr lang="en-US" sz="1100" b="1" kern="0" dirty="0">
              <a:solidFill>
                <a:prstClr val="black"/>
              </a:solidFill>
              <a:latin typeface="Arial Narrow" pitchFamily="34" charset="0"/>
            </a:endParaRPr>
          </a:p>
        </p:txBody>
      </p:sp>
    </p:spTree>
    <p:extLst>
      <p:ext uri="{BB962C8B-B14F-4D97-AF65-F5344CB8AC3E}">
        <p14:creationId xmlns:p14="http://schemas.microsoft.com/office/powerpoint/2010/main" val="34169395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8419">
                                            <p:bg/>
                                          </p:spTgt>
                                        </p:tgtEl>
                                        <p:attrNameLst>
                                          <p:attrName>style.visibility</p:attrName>
                                        </p:attrNameLst>
                                      </p:cBhvr>
                                      <p:to>
                                        <p:strVal val="visible"/>
                                      </p:to>
                                    </p:set>
                                    <p:animEffect transition="in" filter="wipe(down)">
                                      <p:cBhvr>
                                        <p:cTn id="7" dur="500"/>
                                        <p:tgtEl>
                                          <p:spTgt spid="188419">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8419">
                                            <p:txEl>
                                              <p:pRg st="0" end="0"/>
                                            </p:txEl>
                                          </p:spTgt>
                                        </p:tgtEl>
                                        <p:attrNameLst>
                                          <p:attrName>style.visibility</p:attrName>
                                        </p:attrNameLst>
                                      </p:cBhvr>
                                      <p:to>
                                        <p:strVal val="visible"/>
                                      </p:to>
                                    </p:set>
                                    <p:animEffect transition="in" filter="wipe(down)">
                                      <p:cBhvr>
                                        <p:cTn id="12" dur="500"/>
                                        <p:tgtEl>
                                          <p:spTgt spid="1884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8419">
                                            <p:txEl>
                                              <p:pRg st="1" end="1"/>
                                            </p:txEl>
                                          </p:spTgt>
                                        </p:tgtEl>
                                        <p:attrNameLst>
                                          <p:attrName>style.visibility</p:attrName>
                                        </p:attrNameLst>
                                      </p:cBhvr>
                                      <p:to>
                                        <p:strVal val="visible"/>
                                      </p:to>
                                    </p:set>
                                    <p:animEffect transition="in" filter="wipe(down)">
                                      <p:cBhvr>
                                        <p:cTn id="17" dur="500"/>
                                        <p:tgtEl>
                                          <p:spTgt spid="18841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88419">
                                            <p:txEl>
                                              <p:pRg st="2" end="2"/>
                                            </p:txEl>
                                          </p:spTgt>
                                        </p:tgtEl>
                                        <p:attrNameLst>
                                          <p:attrName>style.visibility</p:attrName>
                                        </p:attrNameLst>
                                      </p:cBhvr>
                                      <p:to>
                                        <p:strVal val="visible"/>
                                      </p:to>
                                    </p:set>
                                    <p:animEffect transition="in" filter="wipe(down)">
                                      <p:cBhvr>
                                        <p:cTn id="22" dur="500"/>
                                        <p:tgtEl>
                                          <p:spTgt spid="18841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88419">
                                            <p:txEl>
                                              <p:pRg st="3" end="3"/>
                                            </p:txEl>
                                          </p:spTgt>
                                        </p:tgtEl>
                                        <p:attrNameLst>
                                          <p:attrName>style.visibility</p:attrName>
                                        </p:attrNameLst>
                                      </p:cBhvr>
                                      <p:to>
                                        <p:strVal val="visible"/>
                                      </p:to>
                                    </p:set>
                                    <p:animEffect transition="in" filter="wipe(down)">
                                      <p:cBhvr>
                                        <p:cTn id="27" dur="500"/>
                                        <p:tgtEl>
                                          <p:spTgt spid="188419">
                                            <p:txEl>
                                              <p:pRg st="3" end="3"/>
                                            </p:txEl>
                                          </p:spTgt>
                                        </p:tgtEl>
                                      </p:cBhvr>
                                    </p:animEffect>
                                  </p:childTnLst>
                                </p:cTn>
                              </p:par>
                            </p:childTnLst>
                          </p:cTn>
                        </p:par>
                        <p:par>
                          <p:cTn id="28" fill="hold">
                            <p:stCondLst>
                              <p:cond delay="500"/>
                            </p:stCondLst>
                            <p:childTnLst>
                              <p:par>
                                <p:cTn id="29" presetID="9"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dissolv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19" grpId="0" build="p" bldLvl="2"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521990"/>
            <a:ext cx="8229600" cy="895648"/>
          </a:xfrm>
        </p:spPr>
        <p:txBody>
          <a:bodyPr/>
          <a:lstStyle/>
          <a:p>
            <a:pPr eaLnBrk="1" hangingPunct="1"/>
            <a:r>
              <a:rPr lang="en-US" b="1" dirty="0"/>
              <a:t>Straight-line Method</a:t>
            </a:r>
          </a:p>
        </p:txBody>
      </p:sp>
      <p:sp>
        <p:nvSpPr>
          <p:cNvPr id="190468" name="Text Box 4"/>
          <p:cNvSpPr txBox="1">
            <a:spLocks noChangeArrowheads="1"/>
          </p:cNvSpPr>
          <p:nvPr/>
        </p:nvSpPr>
        <p:spPr bwMode="auto">
          <a:xfrm>
            <a:off x="685800" y="1524000"/>
            <a:ext cx="7696200" cy="461665"/>
          </a:xfrm>
          <a:prstGeom prst="rect">
            <a:avLst/>
          </a:prstGeom>
          <a:solidFill>
            <a:schemeClr val="bg2">
              <a:lumMod val="75000"/>
            </a:schemeClr>
          </a:solidFill>
          <a:ln w="9525">
            <a:noFill/>
            <a:miter lim="800000"/>
            <a:headEnd/>
            <a:tailEnd/>
          </a:ln>
        </p:spPr>
        <p:txBody>
          <a:bodyPr>
            <a:spAutoFit/>
          </a:bodyPr>
          <a:lstStyle/>
          <a:p>
            <a:pPr algn="ctr">
              <a:spcBef>
                <a:spcPct val="50000"/>
              </a:spcBef>
            </a:pPr>
            <a:r>
              <a:rPr lang="en-US" sz="2400" b="1" dirty="0">
                <a:solidFill>
                  <a:srgbClr val="FF0000"/>
                </a:solidFill>
                <a:latin typeface="Times New Roman" pitchFamily="-107" charset="0"/>
              </a:rPr>
              <a:t>Formula to compute net cost (amount to depreciate):</a:t>
            </a:r>
            <a:endParaRPr lang="en-US" sz="2400" b="1" dirty="0">
              <a:solidFill>
                <a:prstClr val="black"/>
              </a:solidFill>
              <a:latin typeface="Times New Roman" pitchFamily="-107" charset="0"/>
            </a:endParaRPr>
          </a:p>
        </p:txBody>
      </p:sp>
      <p:sp>
        <p:nvSpPr>
          <p:cNvPr id="190469" name="Text Box 5"/>
          <p:cNvSpPr txBox="1">
            <a:spLocks noChangeArrowheads="1"/>
          </p:cNvSpPr>
          <p:nvPr/>
        </p:nvSpPr>
        <p:spPr bwMode="auto">
          <a:xfrm>
            <a:off x="691662" y="2694632"/>
            <a:ext cx="1828800" cy="1066800"/>
          </a:xfrm>
          <a:prstGeom prst="rect">
            <a:avLst/>
          </a:prstGeom>
          <a:noFill/>
          <a:ln w="9525">
            <a:noFill/>
            <a:miter lim="800000"/>
            <a:headEnd/>
            <a:tailEnd/>
          </a:ln>
        </p:spPr>
        <p:txBody>
          <a:bodyPr>
            <a:spAutoFit/>
          </a:bodyPr>
          <a:lstStyle/>
          <a:p>
            <a:pPr algn="ctr">
              <a:spcBef>
                <a:spcPct val="50000"/>
              </a:spcBef>
            </a:pPr>
            <a:r>
              <a:rPr lang="en-US" sz="3200" b="1" dirty="0">
                <a:solidFill>
                  <a:prstClr val="black"/>
                </a:solidFill>
                <a:latin typeface="Times New Roman" pitchFamily="-107" charset="0"/>
              </a:rPr>
              <a:t>Original Cost</a:t>
            </a:r>
            <a:endParaRPr lang="en-US" sz="2400" dirty="0">
              <a:solidFill>
                <a:prstClr val="black"/>
              </a:solidFill>
              <a:latin typeface="Times New Roman" pitchFamily="-107" charset="0"/>
            </a:endParaRPr>
          </a:p>
        </p:txBody>
      </p:sp>
      <p:sp>
        <p:nvSpPr>
          <p:cNvPr id="190470" name="Line 6"/>
          <p:cNvSpPr>
            <a:spLocks noChangeShapeType="1"/>
          </p:cNvSpPr>
          <p:nvPr/>
        </p:nvSpPr>
        <p:spPr bwMode="auto">
          <a:xfrm>
            <a:off x="2672862" y="3275657"/>
            <a:ext cx="381000" cy="0"/>
          </a:xfrm>
          <a:prstGeom prst="line">
            <a:avLst/>
          </a:prstGeom>
          <a:noFill/>
          <a:ln w="57150">
            <a:solidFill>
              <a:schemeClr val="tx1"/>
            </a:solidFill>
            <a:round/>
            <a:headEnd/>
            <a:tailEnd/>
          </a:ln>
        </p:spPr>
        <p:txBody>
          <a:bodyPr wrap="none" anchor="ctr"/>
          <a:lstStyle/>
          <a:p>
            <a:endParaRPr lang="en-US">
              <a:solidFill>
                <a:prstClr val="black"/>
              </a:solidFill>
            </a:endParaRPr>
          </a:p>
        </p:txBody>
      </p:sp>
      <p:sp>
        <p:nvSpPr>
          <p:cNvPr id="190471" name="Text Box 7"/>
          <p:cNvSpPr txBox="1">
            <a:spLocks noChangeArrowheads="1"/>
          </p:cNvSpPr>
          <p:nvPr/>
        </p:nvSpPr>
        <p:spPr bwMode="auto">
          <a:xfrm>
            <a:off x="3358662" y="2685107"/>
            <a:ext cx="1524000" cy="1066800"/>
          </a:xfrm>
          <a:prstGeom prst="rect">
            <a:avLst/>
          </a:prstGeom>
          <a:noFill/>
          <a:ln w="9525">
            <a:noFill/>
            <a:miter lim="800000"/>
            <a:headEnd/>
            <a:tailEnd/>
          </a:ln>
        </p:spPr>
        <p:txBody>
          <a:bodyPr>
            <a:spAutoFit/>
          </a:bodyPr>
          <a:lstStyle/>
          <a:p>
            <a:pPr algn="ctr">
              <a:spcBef>
                <a:spcPct val="50000"/>
              </a:spcBef>
            </a:pPr>
            <a:r>
              <a:rPr lang="en-US" sz="3200" b="1" dirty="0">
                <a:solidFill>
                  <a:prstClr val="black"/>
                </a:solidFill>
                <a:latin typeface="Times New Roman" pitchFamily="-107" charset="0"/>
              </a:rPr>
              <a:t>Salvage Value</a:t>
            </a:r>
            <a:endParaRPr lang="en-US" sz="2400" dirty="0">
              <a:solidFill>
                <a:prstClr val="black"/>
              </a:solidFill>
              <a:latin typeface="Times New Roman" pitchFamily="-107" charset="0"/>
            </a:endParaRPr>
          </a:p>
        </p:txBody>
      </p:sp>
      <p:sp>
        <p:nvSpPr>
          <p:cNvPr id="190472" name="Text Box 8"/>
          <p:cNvSpPr txBox="1">
            <a:spLocks noChangeArrowheads="1"/>
          </p:cNvSpPr>
          <p:nvPr/>
        </p:nvSpPr>
        <p:spPr bwMode="auto">
          <a:xfrm>
            <a:off x="5006487" y="2866082"/>
            <a:ext cx="685800" cy="762000"/>
          </a:xfrm>
          <a:prstGeom prst="rect">
            <a:avLst/>
          </a:prstGeom>
          <a:noFill/>
          <a:ln w="9525">
            <a:noFill/>
            <a:miter lim="800000"/>
            <a:headEnd/>
            <a:tailEnd/>
          </a:ln>
        </p:spPr>
        <p:txBody>
          <a:bodyPr>
            <a:spAutoFit/>
          </a:bodyPr>
          <a:lstStyle/>
          <a:p>
            <a:pPr>
              <a:spcBef>
                <a:spcPct val="50000"/>
              </a:spcBef>
            </a:pPr>
            <a:r>
              <a:rPr lang="en-US" sz="4400" b="1">
                <a:solidFill>
                  <a:prstClr val="black"/>
                </a:solidFill>
                <a:latin typeface="Times New Roman" pitchFamily="-107" charset="0"/>
              </a:rPr>
              <a:t>=</a:t>
            </a:r>
            <a:endParaRPr lang="en-US" sz="3200" b="1">
              <a:solidFill>
                <a:prstClr val="black"/>
              </a:solidFill>
              <a:latin typeface="Times New Roman" pitchFamily="-107" charset="0"/>
            </a:endParaRPr>
          </a:p>
        </p:txBody>
      </p:sp>
      <p:sp>
        <p:nvSpPr>
          <p:cNvPr id="190473" name="Text Box 9"/>
          <p:cNvSpPr txBox="1">
            <a:spLocks noChangeArrowheads="1"/>
          </p:cNvSpPr>
          <p:nvPr/>
        </p:nvSpPr>
        <p:spPr bwMode="auto">
          <a:xfrm>
            <a:off x="5720862" y="2694632"/>
            <a:ext cx="2286000" cy="584775"/>
          </a:xfrm>
          <a:prstGeom prst="rect">
            <a:avLst/>
          </a:prstGeom>
          <a:noFill/>
          <a:ln w="9525">
            <a:noFill/>
            <a:miter lim="800000"/>
            <a:headEnd/>
            <a:tailEnd/>
          </a:ln>
        </p:spPr>
        <p:txBody>
          <a:bodyPr>
            <a:spAutoFit/>
          </a:bodyPr>
          <a:lstStyle/>
          <a:p>
            <a:pPr algn="ctr">
              <a:spcBef>
                <a:spcPct val="50000"/>
              </a:spcBef>
            </a:pPr>
            <a:r>
              <a:rPr lang="en-US" sz="3200" b="1" dirty="0">
                <a:solidFill>
                  <a:prstClr val="black"/>
                </a:solidFill>
                <a:latin typeface="Times New Roman" pitchFamily="-107" charset="0"/>
              </a:rPr>
              <a:t>Net Cost</a:t>
            </a:r>
            <a:endParaRPr lang="en-US" sz="2400" dirty="0">
              <a:solidFill>
                <a:prstClr val="black"/>
              </a:solidFill>
              <a:latin typeface="Times New Roman" pitchFamily="-107" charset="0"/>
            </a:endParaRPr>
          </a:p>
        </p:txBody>
      </p:sp>
      <p:sp>
        <p:nvSpPr>
          <p:cNvPr id="190474" name="Text Box 10"/>
          <p:cNvSpPr txBox="1">
            <a:spLocks noChangeArrowheads="1"/>
          </p:cNvSpPr>
          <p:nvPr/>
        </p:nvSpPr>
        <p:spPr bwMode="auto">
          <a:xfrm>
            <a:off x="844062" y="3915420"/>
            <a:ext cx="1447800" cy="523220"/>
          </a:xfrm>
          <a:prstGeom prst="rect">
            <a:avLst/>
          </a:prstGeom>
          <a:solidFill>
            <a:schemeClr val="bg2">
              <a:lumMod val="25000"/>
            </a:schemeClr>
          </a:solidFill>
          <a:ln w="9525">
            <a:noFill/>
            <a:miter lim="800000"/>
            <a:headEnd/>
            <a:tailEnd/>
          </a:ln>
        </p:spPr>
        <p:txBody>
          <a:bodyPr>
            <a:spAutoFit/>
          </a:bodyPr>
          <a:lstStyle/>
          <a:p>
            <a:pPr>
              <a:spcBef>
                <a:spcPct val="50000"/>
              </a:spcBef>
            </a:pPr>
            <a:r>
              <a:rPr lang="en-US" sz="2800" b="1" dirty="0">
                <a:solidFill>
                  <a:prstClr val="white"/>
                </a:solidFill>
                <a:latin typeface="Times New Roman" pitchFamily="-107" charset="0"/>
              </a:rPr>
              <a:t>$26,000</a:t>
            </a:r>
            <a:endParaRPr lang="en-US" sz="2800" dirty="0">
              <a:solidFill>
                <a:prstClr val="white"/>
              </a:solidFill>
              <a:latin typeface="Times New Roman" pitchFamily="-107" charset="0"/>
            </a:endParaRPr>
          </a:p>
        </p:txBody>
      </p:sp>
      <p:sp>
        <p:nvSpPr>
          <p:cNvPr id="190475" name="Line 11"/>
          <p:cNvSpPr>
            <a:spLocks noChangeShapeType="1"/>
          </p:cNvSpPr>
          <p:nvPr/>
        </p:nvSpPr>
        <p:spPr bwMode="auto">
          <a:xfrm>
            <a:off x="2672862" y="4209107"/>
            <a:ext cx="381000" cy="0"/>
          </a:xfrm>
          <a:prstGeom prst="line">
            <a:avLst/>
          </a:prstGeom>
          <a:noFill/>
          <a:ln w="57150">
            <a:solidFill>
              <a:schemeClr val="tx1"/>
            </a:solidFill>
            <a:round/>
            <a:headEnd/>
            <a:tailEnd/>
          </a:ln>
        </p:spPr>
        <p:txBody>
          <a:bodyPr wrap="none" anchor="ctr"/>
          <a:lstStyle/>
          <a:p>
            <a:endParaRPr lang="en-US">
              <a:solidFill>
                <a:prstClr val="black"/>
              </a:solidFill>
            </a:endParaRPr>
          </a:p>
        </p:txBody>
      </p:sp>
      <p:sp>
        <p:nvSpPr>
          <p:cNvPr id="190476" name="Text Box 12"/>
          <p:cNvSpPr txBox="1">
            <a:spLocks noChangeArrowheads="1"/>
          </p:cNvSpPr>
          <p:nvPr/>
        </p:nvSpPr>
        <p:spPr bwMode="auto">
          <a:xfrm>
            <a:off x="3663462" y="3894782"/>
            <a:ext cx="1295400" cy="523220"/>
          </a:xfrm>
          <a:prstGeom prst="rect">
            <a:avLst/>
          </a:prstGeom>
          <a:solidFill>
            <a:schemeClr val="bg2">
              <a:lumMod val="25000"/>
            </a:schemeClr>
          </a:solidFill>
          <a:ln w="9525">
            <a:noFill/>
            <a:miter lim="800000"/>
            <a:headEnd/>
            <a:tailEnd/>
          </a:ln>
        </p:spPr>
        <p:txBody>
          <a:bodyPr wrap="square">
            <a:spAutoFit/>
          </a:bodyPr>
          <a:lstStyle/>
          <a:p>
            <a:pPr>
              <a:spcBef>
                <a:spcPct val="50000"/>
              </a:spcBef>
            </a:pPr>
            <a:r>
              <a:rPr lang="en-US" sz="2800" b="1" dirty="0">
                <a:solidFill>
                  <a:prstClr val="white"/>
                </a:solidFill>
                <a:latin typeface="Times New Roman" pitchFamily="-107" charset="0"/>
              </a:rPr>
              <a:t>$8,000</a:t>
            </a:r>
          </a:p>
        </p:txBody>
      </p:sp>
      <p:sp>
        <p:nvSpPr>
          <p:cNvPr id="190477" name="Text Box 13"/>
          <p:cNvSpPr txBox="1">
            <a:spLocks noChangeArrowheads="1"/>
          </p:cNvSpPr>
          <p:nvPr/>
        </p:nvSpPr>
        <p:spPr bwMode="auto">
          <a:xfrm>
            <a:off x="5025537" y="3828107"/>
            <a:ext cx="685800" cy="762000"/>
          </a:xfrm>
          <a:prstGeom prst="rect">
            <a:avLst/>
          </a:prstGeom>
          <a:noFill/>
          <a:ln w="9525">
            <a:noFill/>
            <a:miter lim="800000"/>
            <a:headEnd/>
            <a:tailEnd/>
          </a:ln>
        </p:spPr>
        <p:txBody>
          <a:bodyPr>
            <a:spAutoFit/>
          </a:bodyPr>
          <a:lstStyle/>
          <a:p>
            <a:pPr>
              <a:spcBef>
                <a:spcPct val="50000"/>
              </a:spcBef>
            </a:pPr>
            <a:r>
              <a:rPr lang="en-US" sz="4400" b="1">
                <a:solidFill>
                  <a:prstClr val="black"/>
                </a:solidFill>
                <a:latin typeface="Times New Roman" pitchFamily="-107" charset="0"/>
              </a:rPr>
              <a:t>=</a:t>
            </a:r>
            <a:endParaRPr lang="en-US" sz="3200" b="1">
              <a:solidFill>
                <a:prstClr val="black"/>
              </a:solidFill>
              <a:latin typeface="Times New Roman" pitchFamily="-107" charset="0"/>
            </a:endParaRPr>
          </a:p>
        </p:txBody>
      </p:sp>
      <p:sp>
        <p:nvSpPr>
          <p:cNvPr id="190478" name="Text Box 14"/>
          <p:cNvSpPr txBox="1">
            <a:spLocks noChangeArrowheads="1"/>
          </p:cNvSpPr>
          <p:nvPr/>
        </p:nvSpPr>
        <p:spPr bwMode="auto">
          <a:xfrm>
            <a:off x="6101862" y="3915420"/>
            <a:ext cx="1371600" cy="523220"/>
          </a:xfrm>
          <a:prstGeom prst="rect">
            <a:avLst/>
          </a:prstGeom>
          <a:solidFill>
            <a:schemeClr val="bg2">
              <a:lumMod val="25000"/>
            </a:schemeClr>
          </a:solidFill>
          <a:ln w="9525">
            <a:noFill/>
            <a:miter lim="800000"/>
            <a:headEnd/>
            <a:tailEnd/>
          </a:ln>
        </p:spPr>
        <p:txBody>
          <a:bodyPr>
            <a:spAutoFit/>
          </a:bodyPr>
          <a:lstStyle/>
          <a:p>
            <a:pPr>
              <a:spcBef>
                <a:spcPct val="50000"/>
              </a:spcBef>
            </a:pPr>
            <a:r>
              <a:rPr lang="en-US" sz="2800" b="1" dirty="0">
                <a:solidFill>
                  <a:prstClr val="white"/>
                </a:solidFill>
                <a:latin typeface="Times New Roman" pitchFamily="-107" charset="0"/>
              </a:rPr>
              <a:t>$18,000</a:t>
            </a:r>
            <a:endParaRPr lang="en-US" sz="2800" dirty="0">
              <a:solidFill>
                <a:prstClr val="white"/>
              </a:solidFill>
              <a:latin typeface="Times New Roman" pitchFamily="-107" charset="0"/>
            </a:endParaRPr>
          </a:p>
        </p:txBody>
      </p:sp>
      <p:sp>
        <p:nvSpPr>
          <p:cNvPr id="15" name="Rectangle 1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7" name="Slide Number Placeholder 3"/>
          <p:cNvSpPr>
            <a:spLocks noGrp="1"/>
          </p:cNvSpPr>
          <p:nvPr>
            <p:ph type="sldNum" sz="quarter" idx="12"/>
          </p:nvPr>
        </p:nvSpPr>
        <p:spPr bwMode="auto">
          <a:xfrm>
            <a:off x="6553200" y="6356350"/>
            <a:ext cx="2133600" cy="365125"/>
          </a:xfrm>
          <a:noFill/>
          <a:ln>
            <a:miter lim="800000"/>
            <a:headEnd/>
            <a:tailEnd/>
          </a:ln>
        </p:spPr>
        <p:txBody>
          <a:bodyPr wrap="square" numCol="1" anchorCtr="0" compatLnSpc="1">
            <a:prstTxWarp prst="textNoShape">
              <a:avLst/>
            </a:prstTxWarp>
          </a:bodyPr>
          <a:lstStyle/>
          <a:p>
            <a:fld id="{46A08342-654D-40A4-AD58-FD9E39689834}" type="slidenum">
              <a:rPr lang="en-US" altLang="en-US" smtClean="0">
                <a:solidFill>
                  <a:srgbClr val="898989"/>
                </a:solidFill>
              </a:rPr>
              <a:pPr/>
              <a:t>26</a:t>
            </a:fld>
            <a:endParaRPr lang="en-US" altLang="en-US" dirty="0">
              <a:solidFill>
                <a:srgbClr val="898989"/>
              </a:solidFill>
            </a:endParaRPr>
          </a:p>
        </p:txBody>
      </p:sp>
      <p:sp>
        <p:nvSpPr>
          <p:cNvPr id="20" name="Rounded Rectangle 19"/>
          <p:cNvSpPr/>
          <p:nvPr/>
        </p:nvSpPr>
        <p:spPr>
          <a:xfrm>
            <a:off x="152400" y="6553200"/>
            <a:ext cx="38862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lang="en-US" altLang="en-US" sz="1100" b="1" kern="0" dirty="0">
                <a:solidFill>
                  <a:prstClr val="black"/>
                </a:solidFill>
                <a:latin typeface="Arial Narrow" pitchFamily="34" charset="0"/>
              </a:rPr>
              <a:t>Learning Objective P1: </a:t>
            </a:r>
            <a:r>
              <a:rPr lang="en-US" altLang="en-US" sz="1100" dirty="0">
                <a:solidFill>
                  <a:prstClr val="black"/>
                </a:solidFill>
              </a:rPr>
              <a:t>Prepare and explain adjusting entries</a:t>
            </a:r>
            <a:r>
              <a:rPr lang="en-US" sz="1100" dirty="0">
                <a:solidFill>
                  <a:prstClr val="black"/>
                </a:solidFill>
              </a:rPr>
              <a:t>.</a:t>
            </a:r>
            <a:endParaRPr lang="en-US" sz="1100" b="1" kern="0" dirty="0">
              <a:solidFill>
                <a:prstClr val="black"/>
              </a:solidFill>
              <a:latin typeface="Arial Narrow" pitchFamily="34" charset="0"/>
            </a:endParaRPr>
          </a:p>
        </p:txBody>
      </p:sp>
    </p:spTree>
    <p:extLst>
      <p:ext uri="{BB962C8B-B14F-4D97-AF65-F5344CB8AC3E}">
        <p14:creationId xmlns:p14="http://schemas.microsoft.com/office/powerpoint/2010/main" val="30493022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190474"/>
                                        </p:tgtEl>
                                        <p:attrNameLst>
                                          <p:attrName>style.visibility</p:attrName>
                                        </p:attrNameLst>
                                      </p:cBhvr>
                                      <p:to>
                                        <p:strVal val="visible"/>
                                      </p:to>
                                    </p:set>
                                    <p:anim calcmode="lin" valueType="num">
                                      <p:cBhvr additive="base">
                                        <p:cTn id="7" dur="500" fill="hold"/>
                                        <p:tgtEl>
                                          <p:spTgt spid="190474"/>
                                        </p:tgtEl>
                                        <p:attrNameLst>
                                          <p:attrName>ppt_x</p:attrName>
                                        </p:attrNameLst>
                                      </p:cBhvr>
                                      <p:tavLst>
                                        <p:tav tm="0">
                                          <p:val>
                                            <p:strVal val="0-#ppt_w/2"/>
                                          </p:val>
                                        </p:tav>
                                        <p:tav tm="100000">
                                          <p:val>
                                            <p:strVal val="#ppt_x"/>
                                          </p:val>
                                        </p:tav>
                                      </p:tavLst>
                                    </p:anim>
                                    <p:anim calcmode="lin" valueType="num">
                                      <p:cBhvr additive="base">
                                        <p:cTn id="8" dur="500" fill="hold"/>
                                        <p:tgtEl>
                                          <p:spTgt spid="19047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90475"/>
                                        </p:tgtEl>
                                        <p:attrNameLst>
                                          <p:attrName>style.visibility</p:attrName>
                                        </p:attrNameLst>
                                      </p:cBhvr>
                                      <p:to>
                                        <p:strVal val="visible"/>
                                      </p:to>
                                    </p:set>
                                    <p:anim calcmode="lin" valueType="num">
                                      <p:cBhvr additive="base">
                                        <p:cTn id="12" dur="500" fill="hold"/>
                                        <p:tgtEl>
                                          <p:spTgt spid="190475"/>
                                        </p:tgtEl>
                                        <p:attrNameLst>
                                          <p:attrName>ppt_x</p:attrName>
                                        </p:attrNameLst>
                                      </p:cBhvr>
                                      <p:tavLst>
                                        <p:tav tm="0">
                                          <p:val>
                                            <p:strVal val="1+#ppt_w/2"/>
                                          </p:val>
                                        </p:tav>
                                        <p:tav tm="100000">
                                          <p:val>
                                            <p:strVal val="#ppt_x"/>
                                          </p:val>
                                        </p:tav>
                                      </p:tavLst>
                                    </p:anim>
                                    <p:anim calcmode="lin" valueType="num">
                                      <p:cBhvr additive="base">
                                        <p:cTn id="13" dur="500" fill="hold"/>
                                        <p:tgtEl>
                                          <p:spTgt spid="19047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6" fill="hold" grpId="0" nodeType="afterEffect">
                                  <p:stCondLst>
                                    <p:cond delay="0"/>
                                  </p:stCondLst>
                                  <p:childTnLst>
                                    <p:set>
                                      <p:cBhvr>
                                        <p:cTn id="16" dur="1" fill="hold">
                                          <p:stCondLst>
                                            <p:cond delay="0"/>
                                          </p:stCondLst>
                                        </p:cTn>
                                        <p:tgtEl>
                                          <p:spTgt spid="190476"/>
                                        </p:tgtEl>
                                        <p:attrNameLst>
                                          <p:attrName>style.visibility</p:attrName>
                                        </p:attrNameLst>
                                      </p:cBhvr>
                                      <p:to>
                                        <p:strVal val="visible"/>
                                      </p:to>
                                    </p:set>
                                    <p:anim calcmode="lin" valueType="num">
                                      <p:cBhvr additive="base">
                                        <p:cTn id="17" dur="500" fill="hold"/>
                                        <p:tgtEl>
                                          <p:spTgt spid="190476"/>
                                        </p:tgtEl>
                                        <p:attrNameLst>
                                          <p:attrName>ppt_x</p:attrName>
                                        </p:attrNameLst>
                                      </p:cBhvr>
                                      <p:tavLst>
                                        <p:tav tm="0">
                                          <p:val>
                                            <p:strVal val="1+#ppt_w/2"/>
                                          </p:val>
                                        </p:tav>
                                        <p:tav tm="100000">
                                          <p:val>
                                            <p:strVal val="#ppt_x"/>
                                          </p:val>
                                        </p:tav>
                                      </p:tavLst>
                                    </p:anim>
                                    <p:anim calcmode="lin" valueType="num">
                                      <p:cBhvr additive="base">
                                        <p:cTn id="18" dur="500" fill="hold"/>
                                        <p:tgtEl>
                                          <p:spTgt spid="19047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190477"/>
                                        </p:tgtEl>
                                        <p:attrNameLst>
                                          <p:attrName>style.visibility</p:attrName>
                                        </p:attrNameLst>
                                      </p:cBhvr>
                                      <p:to>
                                        <p:strVal val="visible"/>
                                      </p:to>
                                    </p:set>
                                    <p:anim calcmode="lin" valueType="num">
                                      <p:cBhvr additive="base">
                                        <p:cTn id="22" dur="500" fill="hold"/>
                                        <p:tgtEl>
                                          <p:spTgt spid="190477"/>
                                        </p:tgtEl>
                                        <p:attrNameLst>
                                          <p:attrName>ppt_x</p:attrName>
                                        </p:attrNameLst>
                                      </p:cBhvr>
                                      <p:tavLst>
                                        <p:tav tm="0">
                                          <p:val>
                                            <p:strVal val="1+#ppt_w/2"/>
                                          </p:val>
                                        </p:tav>
                                        <p:tav tm="100000">
                                          <p:val>
                                            <p:strVal val="#ppt_x"/>
                                          </p:val>
                                        </p:tav>
                                      </p:tavLst>
                                    </p:anim>
                                    <p:anim calcmode="lin" valueType="num">
                                      <p:cBhvr additive="base">
                                        <p:cTn id="23" dur="500" fill="hold"/>
                                        <p:tgtEl>
                                          <p:spTgt spid="19047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6" fill="hold" grpId="0" nodeType="afterEffect">
                                  <p:stCondLst>
                                    <p:cond delay="0"/>
                                  </p:stCondLst>
                                  <p:childTnLst>
                                    <p:set>
                                      <p:cBhvr>
                                        <p:cTn id="26" dur="1" fill="hold">
                                          <p:stCondLst>
                                            <p:cond delay="0"/>
                                          </p:stCondLst>
                                        </p:cTn>
                                        <p:tgtEl>
                                          <p:spTgt spid="190478"/>
                                        </p:tgtEl>
                                        <p:attrNameLst>
                                          <p:attrName>style.visibility</p:attrName>
                                        </p:attrNameLst>
                                      </p:cBhvr>
                                      <p:to>
                                        <p:strVal val="visible"/>
                                      </p:to>
                                    </p:set>
                                    <p:anim calcmode="lin" valueType="num">
                                      <p:cBhvr additive="base">
                                        <p:cTn id="27" dur="500" fill="hold"/>
                                        <p:tgtEl>
                                          <p:spTgt spid="190478"/>
                                        </p:tgtEl>
                                        <p:attrNameLst>
                                          <p:attrName>ppt_x</p:attrName>
                                        </p:attrNameLst>
                                      </p:cBhvr>
                                      <p:tavLst>
                                        <p:tav tm="0">
                                          <p:val>
                                            <p:strVal val="1+#ppt_w/2"/>
                                          </p:val>
                                        </p:tav>
                                        <p:tav tm="100000">
                                          <p:val>
                                            <p:strVal val="#ppt_x"/>
                                          </p:val>
                                        </p:tav>
                                      </p:tavLst>
                                    </p:anim>
                                    <p:anim calcmode="lin" valueType="num">
                                      <p:cBhvr additive="base">
                                        <p:cTn id="28" dur="500" fill="hold"/>
                                        <p:tgtEl>
                                          <p:spTgt spid="1904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74" grpId="0" animBg="1" autoUpdateAnimBg="0"/>
      <p:bldP spid="190475" grpId="0" animBg="1"/>
      <p:bldP spid="190476" grpId="0" animBg="1" autoUpdateAnimBg="0"/>
      <p:bldP spid="190477" grpId="0" autoUpdateAnimBg="0"/>
      <p:bldP spid="190478" grpId="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z="3600" b="1" dirty="0"/>
              <a:t>Depreciation Expense</a:t>
            </a:r>
          </a:p>
        </p:txBody>
      </p:sp>
      <p:sp>
        <p:nvSpPr>
          <p:cNvPr id="189443" name="Text Box 3"/>
          <p:cNvSpPr txBox="1">
            <a:spLocks noChangeArrowheads="1"/>
          </p:cNvSpPr>
          <p:nvPr/>
        </p:nvSpPr>
        <p:spPr bwMode="auto">
          <a:xfrm>
            <a:off x="882316" y="1153922"/>
            <a:ext cx="7772400" cy="5047536"/>
          </a:xfrm>
          <a:prstGeom prst="rect">
            <a:avLst/>
          </a:prstGeom>
          <a:solidFill>
            <a:schemeClr val="bg2">
              <a:lumMod val="75000"/>
            </a:schemeClr>
          </a:solidFill>
          <a:ln w="9525">
            <a:noFill/>
            <a:miter lim="800000"/>
            <a:headEnd/>
            <a:tailEnd/>
          </a:ln>
        </p:spPr>
        <p:txBody>
          <a:bodyPr>
            <a:spAutoFit/>
          </a:bodyPr>
          <a:lstStyle/>
          <a:p>
            <a:pPr>
              <a:spcBef>
                <a:spcPct val="50000"/>
              </a:spcBef>
            </a:pPr>
            <a:r>
              <a:rPr lang="en-US" sz="2800" b="1" dirty="0">
                <a:solidFill>
                  <a:prstClr val="black"/>
                </a:solidFill>
                <a:latin typeface="Arial Narrow" pitchFamily="34" charset="0"/>
              </a:rPr>
              <a:t>Step 1: </a:t>
            </a:r>
            <a:r>
              <a:rPr lang="en-US" sz="2800" b="1" dirty="0" err="1">
                <a:solidFill>
                  <a:prstClr val="black"/>
                </a:solidFill>
                <a:latin typeface="Arial Narrow" pitchFamily="34" charset="0"/>
              </a:rPr>
              <a:t>FastForward</a:t>
            </a:r>
            <a:r>
              <a:rPr lang="en-US" sz="2800" b="1" dirty="0">
                <a:solidFill>
                  <a:prstClr val="black"/>
                </a:solidFill>
                <a:latin typeface="Arial Narrow" pitchFamily="34" charset="0"/>
              </a:rPr>
              <a:t> purchased equipment on Dec 1 for $26,000. </a:t>
            </a:r>
          </a:p>
          <a:p>
            <a:pPr>
              <a:spcBef>
                <a:spcPct val="50000"/>
              </a:spcBef>
            </a:pPr>
            <a:r>
              <a:rPr lang="en-US" sz="2800" b="1" dirty="0">
                <a:solidFill>
                  <a:prstClr val="black"/>
                </a:solidFill>
                <a:latin typeface="Arial Narrow" pitchFamily="34" charset="0"/>
              </a:rPr>
              <a:t>Step 2: Equipment has an useful live of 5 years. The equipment is expected to be worth $8,000 at the end of five years. </a:t>
            </a:r>
            <a:r>
              <a:rPr lang="en-US" sz="2800" b="1" dirty="0" err="1">
                <a:solidFill>
                  <a:prstClr val="black"/>
                </a:solidFill>
                <a:latin typeface="Arial Narrow" pitchFamily="34" charset="0"/>
              </a:rPr>
              <a:t>FastForward</a:t>
            </a:r>
            <a:r>
              <a:rPr lang="en-US" sz="2800" b="1" dirty="0">
                <a:solidFill>
                  <a:prstClr val="black"/>
                </a:solidFill>
                <a:latin typeface="Arial Narrow" pitchFamily="34" charset="0"/>
              </a:rPr>
              <a:t> using straight-line depreciation. $18,000 ($26,000 – 8,000) of the cost needs to be </a:t>
            </a:r>
            <a:r>
              <a:rPr lang="en-US" sz="2800" b="1" u="sng" dirty="0">
                <a:solidFill>
                  <a:prstClr val="black"/>
                </a:solidFill>
                <a:latin typeface="Arial Narrow" pitchFamily="34" charset="0"/>
              </a:rPr>
              <a:t>spread over the next 60 months</a:t>
            </a:r>
            <a:r>
              <a:rPr lang="en-US" sz="2800" b="1" dirty="0">
                <a:solidFill>
                  <a:prstClr val="black"/>
                </a:solidFill>
                <a:latin typeface="Arial Narrow" pitchFamily="34" charset="0"/>
              </a:rPr>
              <a:t>. </a:t>
            </a:r>
            <a:br>
              <a:rPr lang="en-US" sz="2800" b="1" dirty="0">
                <a:solidFill>
                  <a:prstClr val="black"/>
                </a:solidFill>
                <a:latin typeface="Arial Narrow" pitchFamily="34" charset="0"/>
              </a:rPr>
            </a:br>
            <a:r>
              <a:rPr lang="en-US" sz="2800" b="1" dirty="0">
                <a:solidFill>
                  <a:prstClr val="black"/>
                </a:solidFill>
                <a:latin typeface="Arial Narrow" pitchFamily="34" charset="0"/>
              </a:rPr>
              <a:t>One month = $18,000 / 60 = $300.</a:t>
            </a:r>
          </a:p>
          <a:p>
            <a:pPr>
              <a:spcBef>
                <a:spcPct val="50000"/>
              </a:spcBef>
            </a:pPr>
            <a:r>
              <a:rPr lang="en-US" sz="2800" b="1" dirty="0">
                <a:solidFill>
                  <a:prstClr val="black"/>
                </a:solidFill>
                <a:latin typeface="Arial Narrow" pitchFamily="34" charset="0"/>
              </a:rPr>
              <a:t>Step 3: Record adjusting entry for $300 for one month.</a:t>
            </a:r>
          </a:p>
          <a:p>
            <a:pPr>
              <a:spcBef>
                <a:spcPct val="50000"/>
              </a:spcBef>
            </a:pPr>
            <a:endParaRPr lang="en-US" sz="2800" b="1" dirty="0">
              <a:solidFill>
                <a:prstClr val="black"/>
              </a:solidFill>
              <a:latin typeface="Arial Narrow" pitchFamily="34" charset="0"/>
            </a:endParaRP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8" name="Slide Number Placeholder 3"/>
          <p:cNvSpPr>
            <a:spLocks noGrp="1"/>
          </p:cNvSpPr>
          <p:nvPr>
            <p:ph type="sldNum" sz="quarter" idx="12"/>
          </p:nvPr>
        </p:nvSpPr>
        <p:spPr bwMode="auto">
          <a:xfrm>
            <a:off x="6553200" y="6356350"/>
            <a:ext cx="2133600" cy="365125"/>
          </a:xfrm>
          <a:noFill/>
          <a:ln>
            <a:miter lim="800000"/>
            <a:headEnd/>
            <a:tailEnd/>
          </a:ln>
        </p:spPr>
        <p:txBody>
          <a:bodyPr wrap="square" numCol="1" anchorCtr="0" compatLnSpc="1">
            <a:prstTxWarp prst="textNoShape">
              <a:avLst/>
            </a:prstTxWarp>
          </a:bodyPr>
          <a:lstStyle/>
          <a:p>
            <a:fld id="{46A08342-654D-40A4-AD58-FD9E39689834}" type="slidenum">
              <a:rPr lang="en-US" altLang="en-US" smtClean="0">
                <a:solidFill>
                  <a:srgbClr val="898989"/>
                </a:solidFill>
              </a:rPr>
              <a:pPr/>
              <a:t>27</a:t>
            </a:fld>
            <a:endParaRPr lang="en-US" altLang="en-US" dirty="0">
              <a:solidFill>
                <a:srgbClr val="898989"/>
              </a:solidFill>
            </a:endParaRPr>
          </a:p>
        </p:txBody>
      </p:sp>
      <p:sp>
        <p:nvSpPr>
          <p:cNvPr id="9" name="Rounded Rectangle 8"/>
          <p:cNvSpPr/>
          <p:nvPr/>
        </p:nvSpPr>
        <p:spPr>
          <a:xfrm>
            <a:off x="152400" y="6553200"/>
            <a:ext cx="38862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lang="en-US" altLang="en-US" sz="1100" b="1" kern="0" dirty="0">
                <a:solidFill>
                  <a:prstClr val="black"/>
                </a:solidFill>
                <a:latin typeface="Arial Narrow" pitchFamily="34" charset="0"/>
              </a:rPr>
              <a:t>Learning Objective P1: </a:t>
            </a:r>
            <a:r>
              <a:rPr lang="en-US" altLang="en-US" sz="1100" dirty="0">
                <a:solidFill>
                  <a:prstClr val="black"/>
                </a:solidFill>
              </a:rPr>
              <a:t>Prepare and explain adjusting entries</a:t>
            </a:r>
            <a:r>
              <a:rPr lang="en-US" sz="1100" dirty="0">
                <a:solidFill>
                  <a:prstClr val="black"/>
                </a:solidFill>
              </a:rPr>
              <a:t>.</a:t>
            </a:r>
            <a:endParaRPr lang="en-US" sz="1100" b="1" kern="0" dirty="0">
              <a:solidFill>
                <a:prstClr val="black"/>
              </a:solidFill>
              <a:latin typeface="Arial Narrow" pitchFamily="34" charset="0"/>
            </a:endParaRPr>
          </a:p>
        </p:txBody>
      </p:sp>
    </p:spTree>
    <p:extLst>
      <p:ext uri="{BB962C8B-B14F-4D97-AF65-F5344CB8AC3E}">
        <p14:creationId xmlns:p14="http://schemas.microsoft.com/office/powerpoint/2010/main" val="3830844018"/>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2"/>
          <p:cNvSpPr>
            <a:spLocks noGrp="1" noChangeArrowheads="1"/>
          </p:cNvSpPr>
          <p:nvPr>
            <p:ph type="title"/>
          </p:nvPr>
        </p:nvSpPr>
        <p:spPr>
          <a:xfrm>
            <a:off x="717550" y="684213"/>
            <a:ext cx="7543800" cy="990600"/>
          </a:xfrm>
          <a:noFill/>
        </p:spPr>
        <p:txBody>
          <a:bodyPr/>
          <a:lstStyle/>
          <a:p>
            <a:pPr algn="ctr" eaLnBrk="1" hangingPunct="1"/>
            <a:r>
              <a:rPr lang="en-US" sz="3600" b="1" dirty="0"/>
              <a:t>Depreciation adjustment in T-accounts</a:t>
            </a:r>
          </a:p>
        </p:txBody>
      </p:sp>
      <p:sp>
        <p:nvSpPr>
          <p:cNvPr id="17" name="Rectangle 1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37890" name="Rectangle 2"/>
          <p:cNvSpPr>
            <a:spLocks noChangeArrowheads="1"/>
          </p:cNvSpPr>
          <p:nvPr/>
        </p:nvSpPr>
        <p:spPr bwMode="auto">
          <a:xfrm>
            <a:off x="228600" y="1981200"/>
            <a:ext cx="8521700" cy="2882900"/>
          </a:xfrm>
          <a:prstGeom prst="rect">
            <a:avLst/>
          </a:prstGeom>
          <a:solidFill>
            <a:srgbClr val="FFFFCC"/>
          </a:solidFill>
          <a:ln w="12700">
            <a:solidFill>
              <a:schemeClr val="tx1"/>
            </a:solidFill>
            <a:miter lim="800000"/>
            <a:headEnd/>
            <a:tailEnd/>
          </a:ln>
          <a:effectLst>
            <a:outerShdw dist="125724" dir="2700000" algn="ctr" rotWithShape="0">
              <a:srgbClr val="000000"/>
            </a:outerShdw>
          </a:effectLst>
        </p:spPr>
        <p:txBody>
          <a:bodyPr wrap="none" anchor="ctr"/>
          <a:lstStyle/>
          <a:p>
            <a:pPr>
              <a:defRPr/>
            </a:pPr>
            <a:endParaRPr lang="en-US">
              <a:solidFill>
                <a:prstClr val="black"/>
              </a:solidFill>
            </a:endParaRPr>
          </a:p>
        </p:txBody>
      </p:sp>
      <p:sp>
        <p:nvSpPr>
          <p:cNvPr id="44042" name="Line 9"/>
          <p:cNvSpPr>
            <a:spLocks noChangeShapeType="1"/>
          </p:cNvSpPr>
          <p:nvPr/>
        </p:nvSpPr>
        <p:spPr bwMode="auto">
          <a:xfrm>
            <a:off x="4565650" y="4000500"/>
            <a:ext cx="0" cy="704850"/>
          </a:xfrm>
          <a:prstGeom prst="line">
            <a:avLst/>
          </a:prstGeom>
          <a:noFill/>
          <a:ln w="50800">
            <a:solidFill>
              <a:schemeClr val="tx1"/>
            </a:solidFill>
            <a:round/>
            <a:headEnd/>
            <a:tailEnd/>
          </a:ln>
        </p:spPr>
        <p:txBody>
          <a:bodyPr wrap="none" anchor="ctr"/>
          <a:lstStyle/>
          <a:p>
            <a:endParaRPr lang="en-US">
              <a:solidFill>
                <a:prstClr val="black"/>
              </a:solidFill>
            </a:endParaRPr>
          </a:p>
        </p:txBody>
      </p:sp>
      <p:grpSp>
        <p:nvGrpSpPr>
          <p:cNvPr id="20" name="Group 19"/>
          <p:cNvGrpSpPr/>
          <p:nvPr/>
        </p:nvGrpSpPr>
        <p:grpSpPr>
          <a:xfrm>
            <a:off x="845634" y="2208213"/>
            <a:ext cx="7195700" cy="2211387"/>
            <a:chOff x="845634" y="2208213"/>
            <a:chExt cx="7195700" cy="2211387"/>
          </a:xfrm>
        </p:grpSpPr>
        <p:sp>
          <p:nvSpPr>
            <p:cNvPr id="44036" name="Line 3"/>
            <p:cNvSpPr>
              <a:spLocks noChangeShapeType="1"/>
            </p:cNvSpPr>
            <p:nvPr/>
          </p:nvSpPr>
          <p:spPr bwMode="auto">
            <a:xfrm>
              <a:off x="2355850" y="2565400"/>
              <a:ext cx="0" cy="863600"/>
            </a:xfrm>
            <a:prstGeom prst="line">
              <a:avLst/>
            </a:prstGeom>
            <a:noFill/>
            <a:ln w="50800">
              <a:solidFill>
                <a:schemeClr val="tx1"/>
              </a:solidFill>
              <a:round/>
              <a:headEnd/>
              <a:tailEnd/>
            </a:ln>
          </p:spPr>
          <p:txBody>
            <a:bodyPr wrap="none" anchor="ctr"/>
            <a:lstStyle/>
            <a:p>
              <a:endParaRPr lang="en-US">
                <a:solidFill>
                  <a:prstClr val="black"/>
                </a:solidFill>
              </a:endParaRPr>
            </a:p>
          </p:txBody>
        </p:sp>
        <p:sp>
          <p:nvSpPr>
            <p:cNvPr id="44037" name="Line 4"/>
            <p:cNvSpPr>
              <a:spLocks noChangeShapeType="1"/>
            </p:cNvSpPr>
            <p:nvPr/>
          </p:nvSpPr>
          <p:spPr bwMode="auto">
            <a:xfrm>
              <a:off x="6851650" y="2565400"/>
              <a:ext cx="0" cy="781050"/>
            </a:xfrm>
            <a:prstGeom prst="line">
              <a:avLst/>
            </a:prstGeom>
            <a:noFill/>
            <a:ln w="50800">
              <a:solidFill>
                <a:schemeClr val="tx1"/>
              </a:solidFill>
              <a:round/>
              <a:headEnd/>
              <a:tailEnd/>
            </a:ln>
          </p:spPr>
          <p:txBody>
            <a:bodyPr wrap="none" anchor="ctr"/>
            <a:lstStyle/>
            <a:p>
              <a:endParaRPr lang="en-US">
                <a:solidFill>
                  <a:prstClr val="black"/>
                </a:solidFill>
              </a:endParaRPr>
            </a:p>
          </p:txBody>
        </p:sp>
        <p:sp>
          <p:nvSpPr>
            <p:cNvPr id="44038" name="Rectangle 5"/>
            <p:cNvSpPr>
              <a:spLocks noChangeArrowheads="1"/>
            </p:cNvSpPr>
            <p:nvPr/>
          </p:nvSpPr>
          <p:spPr bwMode="auto">
            <a:xfrm>
              <a:off x="914400" y="2209800"/>
              <a:ext cx="2819400" cy="393700"/>
            </a:xfrm>
            <a:prstGeom prst="rect">
              <a:avLst/>
            </a:prstGeom>
            <a:solidFill>
              <a:schemeClr val="bg2">
                <a:lumMod val="90000"/>
              </a:schemeClr>
            </a:solidFill>
            <a:ln w="12700">
              <a:noFill/>
              <a:miter lim="800000"/>
              <a:headEnd/>
              <a:tailEnd/>
            </a:ln>
          </p:spPr>
          <p:txBody>
            <a:bodyPr lIns="90488" tIns="44450" rIns="90488" bIns="44450">
              <a:spAutoFit/>
            </a:bodyPr>
            <a:lstStyle/>
            <a:p>
              <a:pPr algn="ctr"/>
              <a:r>
                <a:rPr lang="en-US" sz="2000" dirty="0">
                  <a:solidFill>
                    <a:prstClr val="black"/>
                  </a:solidFill>
                </a:rPr>
                <a:t>Equipment</a:t>
              </a:r>
            </a:p>
          </p:txBody>
        </p:sp>
        <p:sp>
          <p:nvSpPr>
            <p:cNvPr id="44039" name="Rectangle 6"/>
            <p:cNvSpPr>
              <a:spLocks noChangeArrowheads="1"/>
            </p:cNvSpPr>
            <p:nvPr/>
          </p:nvSpPr>
          <p:spPr bwMode="auto">
            <a:xfrm>
              <a:off x="5348288" y="2208213"/>
              <a:ext cx="2693046" cy="397545"/>
            </a:xfrm>
            <a:prstGeom prst="rect">
              <a:avLst/>
            </a:prstGeom>
            <a:solidFill>
              <a:schemeClr val="bg2">
                <a:lumMod val="90000"/>
              </a:schemeClr>
            </a:solidFill>
            <a:ln w="12700">
              <a:noFill/>
              <a:miter lim="800000"/>
              <a:headEnd/>
              <a:tailEnd/>
            </a:ln>
          </p:spPr>
          <p:txBody>
            <a:bodyPr wrap="none" lIns="90488" tIns="44450" rIns="90488" bIns="44450">
              <a:spAutoFit/>
            </a:bodyPr>
            <a:lstStyle/>
            <a:p>
              <a:r>
                <a:rPr lang="en-US" sz="2000">
                  <a:solidFill>
                    <a:prstClr val="black"/>
                  </a:solidFill>
                </a:rPr>
                <a:t>Depreciation Expense</a:t>
              </a:r>
            </a:p>
          </p:txBody>
        </p:sp>
        <p:sp>
          <p:nvSpPr>
            <p:cNvPr id="44040" name="Rectangle 7"/>
            <p:cNvSpPr>
              <a:spLocks noChangeArrowheads="1"/>
            </p:cNvSpPr>
            <p:nvPr/>
          </p:nvSpPr>
          <p:spPr bwMode="auto">
            <a:xfrm>
              <a:off x="845634" y="2647950"/>
              <a:ext cx="1529266" cy="366767"/>
            </a:xfrm>
            <a:prstGeom prst="rect">
              <a:avLst/>
            </a:prstGeom>
            <a:noFill/>
            <a:ln w="12700">
              <a:noFill/>
              <a:miter lim="800000"/>
              <a:headEnd/>
              <a:tailEnd/>
            </a:ln>
          </p:spPr>
          <p:txBody>
            <a:bodyPr wrap="none" lIns="90488" tIns="44450" rIns="90488" bIns="44450">
              <a:spAutoFit/>
            </a:bodyPr>
            <a:lstStyle/>
            <a:p>
              <a:pPr algn="r"/>
              <a:r>
                <a:rPr lang="en-US" b="1" dirty="0">
                  <a:solidFill>
                    <a:prstClr val="black"/>
                  </a:solidFill>
                </a:rPr>
                <a:t>12/1   26,000</a:t>
              </a:r>
            </a:p>
          </p:txBody>
        </p:sp>
        <p:sp>
          <p:nvSpPr>
            <p:cNvPr id="44041" name="Rectangle 8"/>
            <p:cNvSpPr>
              <a:spLocks noChangeArrowheads="1"/>
            </p:cNvSpPr>
            <p:nvPr/>
          </p:nvSpPr>
          <p:spPr bwMode="auto">
            <a:xfrm>
              <a:off x="5597915" y="2657475"/>
              <a:ext cx="1272785" cy="366767"/>
            </a:xfrm>
            <a:prstGeom prst="rect">
              <a:avLst/>
            </a:prstGeom>
            <a:noFill/>
            <a:ln w="12700">
              <a:noFill/>
              <a:miter lim="800000"/>
              <a:headEnd/>
              <a:tailEnd/>
            </a:ln>
          </p:spPr>
          <p:txBody>
            <a:bodyPr wrap="none" lIns="90488" tIns="44450" rIns="90488" bIns="44450">
              <a:spAutoFit/>
            </a:bodyPr>
            <a:lstStyle/>
            <a:p>
              <a:pPr algn="r"/>
              <a:r>
                <a:rPr lang="en-US" b="1" dirty="0">
                  <a:solidFill>
                    <a:prstClr val="black"/>
                  </a:solidFill>
                </a:rPr>
                <a:t>12/31  300</a:t>
              </a:r>
            </a:p>
          </p:txBody>
        </p:sp>
        <p:sp>
          <p:nvSpPr>
            <p:cNvPr id="44043" name="Rectangle 10"/>
            <p:cNvSpPr>
              <a:spLocks noChangeArrowheads="1"/>
            </p:cNvSpPr>
            <p:nvPr/>
          </p:nvSpPr>
          <p:spPr bwMode="auto">
            <a:xfrm>
              <a:off x="2959100" y="3619500"/>
              <a:ext cx="3177153" cy="397545"/>
            </a:xfrm>
            <a:prstGeom prst="rect">
              <a:avLst/>
            </a:prstGeom>
            <a:solidFill>
              <a:schemeClr val="bg2">
                <a:lumMod val="90000"/>
              </a:schemeClr>
            </a:solidFill>
            <a:ln w="12700">
              <a:noFill/>
              <a:miter lim="800000"/>
              <a:headEnd/>
              <a:tailEnd/>
            </a:ln>
          </p:spPr>
          <p:txBody>
            <a:bodyPr wrap="none" lIns="90488" tIns="44450" rIns="90488" bIns="44450">
              <a:spAutoFit/>
            </a:bodyPr>
            <a:lstStyle/>
            <a:p>
              <a:r>
                <a:rPr lang="en-US" sz="2000">
                  <a:solidFill>
                    <a:prstClr val="black"/>
                  </a:solidFill>
                </a:rPr>
                <a:t>Accumulated Depreciation</a:t>
              </a:r>
            </a:p>
          </p:txBody>
        </p:sp>
        <p:sp>
          <p:nvSpPr>
            <p:cNvPr id="44044" name="Rectangle 11"/>
            <p:cNvSpPr>
              <a:spLocks noChangeArrowheads="1"/>
            </p:cNvSpPr>
            <p:nvPr/>
          </p:nvSpPr>
          <p:spPr bwMode="auto">
            <a:xfrm>
              <a:off x="4548188" y="3987800"/>
              <a:ext cx="1978025" cy="363538"/>
            </a:xfrm>
            <a:prstGeom prst="rect">
              <a:avLst/>
            </a:prstGeom>
            <a:noFill/>
            <a:ln w="12700">
              <a:noFill/>
              <a:miter lim="800000"/>
              <a:headEnd/>
              <a:tailEnd/>
            </a:ln>
          </p:spPr>
          <p:txBody>
            <a:bodyPr lIns="90488" tIns="44450" rIns="90488" bIns="44450">
              <a:spAutoFit/>
            </a:bodyPr>
            <a:lstStyle/>
            <a:p>
              <a:r>
                <a:rPr lang="en-US" b="1" dirty="0">
                  <a:solidFill>
                    <a:prstClr val="black"/>
                  </a:solidFill>
                </a:rPr>
                <a:t>12/31  300</a:t>
              </a:r>
            </a:p>
          </p:txBody>
        </p:sp>
        <p:sp>
          <p:nvSpPr>
            <p:cNvPr id="37905" name="Oval 17"/>
            <p:cNvSpPr>
              <a:spLocks noChangeArrowheads="1"/>
            </p:cNvSpPr>
            <p:nvPr/>
          </p:nvSpPr>
          <p:spPr bwMode="auto">
            <a:xfrm>
              <a:off x="4559300" y="3962400"/>
              <a:ext cx="1524000" cy="457200"/>
            </a:xfrm>
            <a:prstGeom prst="ellipse">
              <a:avLst/>
            </a:prstGeom>
            <a:noFill/>
            <a:ln w="38100">
              <a:solidFill>
                <a:schemeClr val="tx1"/>
              </a:solidFill>
              <a:round/>
              <a:headEnd/>
              <a:tailEnd/>
            </a:ln>
          </p:spPr>
          <p:txBody>
            <a:bodyPr wrap="none" anchor="ctr"/>
            <a:lstStyle/>
            <a:p>
              <a:endParaRPr lang="en-US">
                <a:solidFill>
                  <a:prstClr val="black"/>
                </a:solidFill>
              </a:endParaRPr>
            </a:p>
          </p:txBody>
        </p:sp>
        <p:sp>
          <p:nvSpPr>
            <p:cNvPr id="18" name="Oval 17"/>
            <p:cNvSpPr>
              <a:spLocks noChangeArrowheads="1"/>
            </p:cNvSpPr>
            <p:nvPr/>
          </p:nvSpPr>
          <p:spPr bwMode="auto">
            <a:xfrm>
              <a:off x="5410200" y="2590800"/>
              <a:ext cx="1524000" cy="457200"/>
            </a:xfrm>
            <a:prstGeom prst="ellipse">
              <a:avLst/>
            </a:prstGeom>
            <a:noFill/>
            <a:ln w="38100">
              <a:solidFill>
                <a:schemeClr val="tx1"/>
              </a:solidFill>
              <a:round/>
              <a:headEnd/>
              <a:tailEnd/>
            </a:ln>
          </p:spPr>
          <p:txBody>
            <a:bodyPr wrap="none" anchor="ctr"/>
            <a:lstStyle/>
            <a:p>
              <a:endParaRPr lang="en-US">
                <a:solidFill>
                  <a:prstClr val="black"/>
                </a:solidFill>
              </a:endParaRPr>
            </a:p>
          </p:txBody>
        </p:sp>
      </p:grpSp>
      <p:sp>
        <p:nvSpPr>
          <p:cNvPr id="21" name="Slide Number Placeholder 3"/>
          <p:cNvSpPr>
            <a:spLocks noGrp="1"/>
          </p:cNvSpPr>
          <p:nvPr>
            <p:ph type="sldNum" sz="quarter" idx="12"/>
          </p:nvPr>
        </p:nvSpPr>
        <p:spPr bwMode="auto">
          <a:xfrm>
            <a:off x="6553200" y="6356350"/>
            <a:ext cx="2133600" cy="365125"/>
          </a:xfrm>
          <a:noFill/>
          <a:ln>
            <a:miter lim="800000"/>
            <a:headEnd/>
            <a:tailEnd/>
          </a:ln>
        </p:spPr>
        <p:txBody>
          <a:bodyPr wrap="square" numCol="1" anchorCtr="0" compatLnSpc="1">
            <a:prstTxWarp prst="textNoShape">
              <a:avLst/>
            </a:prstTxWarp>
          </a:bodyPr>
          <a:lstStyle/>
          <a:p>
            <a:fld id="{46A08342-654D-40A4-AD58-FD9E39689834}" type="slidenum">
              <a:rPr lang="en-US" altLang="en-US" smtClean="0">
                <a:solidFill>
                  <a:srgbClr val="898989"/>
                </a:solidFill>
              </a:rPr>
              <a:pPr/>
              <a:t>28</a:t>
            </a:fld>
            <a:endParaRPr lang="en-US" altLang="en-US" dirty="0">
              <a:solidFill>
                <a:srgbClr val="898989"/>
              </a:solidFill>
            </a:endParaRPr>
          </a:p>
        </p:txBody>
      </p:sp>
      <p:sp>
        <p:nvSpPr>
          <p:cNvPr id="37906" name="AutoShape 18"/>
          <p:cNvSpPr>
            <a:spLocks noChangeArrowheads="1"/>
          </p:cNvSpPr>
          <p:nvPr/>
        </p:nvSpPr>
        <p:spPr bwMode="auto">
          <a:xfrm>
            <a:off x="533400" y="5257800"/>
            <a:ext cx="5867400" cy="1054100"/>
          </a:xfrm>
          <a:prstGeom prst="wedgeRoundRectCallout">
            <a:avLst>
              <a:gd name="adj1" fmla="val 31714"/>
              <a:gd name="adj2" fmla="val -146214"/>
              <a:gd name="adj3" fmla="val 16667"/>
            </a:avLst>
          </a:prstGeom>
          <a:solidFill>
            <a:schemeClr val="bg1">
              <a:lumMod val="75000"/>
            </a:schemeClr>
          </a:solidFill>
          <a:ln w="9525">
            <a:solidFill>
              <a:schemeClr val="tx1"/>
            </a:solidFill>
            <a:miter lim="800000"/>
            <a:headEnd/>
            <a:tailEnd/>
          </a:ln>
        </p:spPr>
        <p:txBody>
          <a:bodyPr wrap="none" anchor="ctr"/>
          <a:lstStyle/>
          <a:p>
            <a:pPr algn="ctr"/>
            <a:r>
              <a:rPr lang="en-US" sz="2000" dirty="0">
                <a:solidFill>
                  <a:prstClr val="black"/>
                </a:solidFill>
              </a:rPr>
              <a:t>The depreciation amount of $300 is credited to the </a:t>
            </a:r>
            <a:br>
              <a:rPr lang="en-US" sz="2000" dirty="0">
                <a:solidFill>
                  <a:prstClr val="black"/>
                </a:solidFill>
              </a:rPr>
            </a:br>
            <a:r>
              <a:rPr lang="en-US" sz="2000" dirty="0">
                <a:solidFill>
                  <a:prstClr val="black"/>
                </a:solidFill>
              </a:rPr>
              <a:t>accumulated depreciation account </a:t>
            </a:r>
            <a:br>
              <a:rPr lang="en-US" sz="2000" dirty="0">
                <a:solidFill>
                  <a:prstClr val="black"/>
                </a:solidFill>
              </a:rPr>
            </a:br>
            <a:r>
              <a:rPr lang="en-US" sz="2000" dirty="0">
                <a:solidFill>
                  <a:prstClr val="black"/>
                </a:solidFill>
              </a:rPr>
              <a:t>instead of the asset, Equipment</a:t>
            </a:r>
            <a:r>
              <a:rPr lang="en-US" sz="2000" b="1" dirty="0">
                <a:solidFill>
                  <a:prstClr val="black"/>
                </a:solidFill>
                <a:latin typeface="Arial Narrow" pitchFamily="34" charset="0"/>
              </a:rPr>
              <a:t>. </a:t>
            </a:r>
            <a:endParaRPr lang="en-US" sz="2000" dirty="0">
              <a:solidFill>
                <a:prstClr val="black"/>
              </a:solidFill>
              <a:latin typeface="Arial Narrow" pitchFamily="34" charset="0"/>
            </a:endParaRPr>
          </a:p>
        </p:txBody>
      </p:sp>
      <p:sp>
        <p:nvSpPr>
          <p:cNvPr id="19" name="Rounded Rectangle 18"/>
          <p:cNvSpPr/>
          <p:nvPr/>
        </p:nvSpPr>
        <p:spPr>
          <a:xfrm>
            <a:off x="152400" y="6553200"/>
            <a:ext cx="38862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lang="en-US" altLang="en-US" sz="1100" b="1" kern="0" dirty="0">
                <a:solidFill>
                  <a:prstClr val="black"/>
                </a:solidFill>
                <a:latin typeface="Arial Narrow" pitchFamily="34" charset="0"/>
              </a:rPr>
              <a:t>Learning Objective P1: </a:t>
            </a:r>
            <a:r>
              <a:rPr lang="en-US" altLang="en-US" sz="1100" dirty="0">
                <a:solidFill>
                  <a:prstClr val="black"/>
                </a:solidFill>
              </a:rPr>
              <a:t>Prepare and explain adjusting entries</a:t>
            </a:r>
            <a:r>
              <a:rPr lang="en-US" sz="1100" dirty="0">
                <a:solidFill>
                  <a:prstClr val="black"/>
                </a:solidFill>
              </a:rPr>
              <a:t>.</a:t>
            </a:r>
            <a:endParaRPr lang="en-US" sz="1100" b="1" kern="0" dirty="0">
              <a:solidFill>
                <a:prstClr val="black"/>
              </a:solidFill>
              <a:latin typeface="Arial Narrow" pitchFamily="34" charset="0"/>
            </a:endParaRPr>
          </a:p>
        </p:txBody>
      </p:sp>
    </p:spTree>
    <p:extLst>
      <p:ext uri="{BB962C8B-B14F-4D97-AF65-F5344CB8AC3E}">
        <p14:creationId xmlns:p14="http://schemas.microsoft.com/office/powerpoint/2010/main" val="527089945"/>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7906"/>
                                        </p:tgtEl>
                                        <p:attrNameLst>
                                          <p:attrName>style.visibility</p:attrName>
                                        </p:attrNameLst>
                                      </p:cBhvr>
                                      <p:to>
                                        <p:strVal val="visible"/>
                                      </p:to>
                                    </p:set>
                                    <p:anim calcmode="lin" valueType="num">
                                      <p:cBhvr>
                                        <p:cTn id="7" dur="2000" fill="hold"/>
                                        <p:tgtEl>
                                          <p:spTgt spid="37906"/>
                                        </p:tgtEl>
                                        <p:attrNameLst>
                                          <p:attrName>ppt_x</p:attrName>
                                        </p:attrNameLst>
                                      </p:cBhvr>
                                      <p:tavLst>
                                        <p:tav tm="0">
                                          <p:val>
                                            <p:strVal val="#ppt_x+#ppt_w/2"/>
                                          </p:val>
                                        </p:tav>
                                        <p:tav tm="100000">
                                          <p:val>
                                            <p:strVal val="#ppt_x"/>
                                          </p:val>
                                        </p:tav>
                                      </p:tavLst>
                                    </p:anim>
                                    <p:anim calcmode="lin" valueType="num">
                                      <p:cBhvr>
                                        <p:cTn id="8" dur="2000" fill="hold"/>
                                        <p:tgtEl>
                                          <p:spTgt spid="37906"/>
                                        </p:tgtEl>
                                        <p:attrNameLst>
                                          <p:attrName>ppt_y</p:attrName>
                                        </p:attrNameLst>
                                      </p:cBhvr>
                                      <p:tavLst>
                                        <p:tav tm="0">
                                          <p:val>
                                            <p:strVal val="#ppt_y"/>
                                          </p:val>
                                        </p:tav>
                                        <p:tav tm="100000">
                                          <p:val>
                                            <p:strVal val="#ppt_y"/>
                                          </p:val>
                                        </p:tav>
                                      </p:tavLst>
                                    </p:anim>
                                    <p:anim calcmode="lin" valueType="num">
                                      <p:cBhvr>
                                        <p:cTn id="9" dur="2000" fill="hold"/>
                                        <p:tgtEl>
                                          <p:spTgt spid="37906"/>
                                        </p:tgtEl>
                                        <p:attrNameLst>
                                          <p:attrName>ppt_w</p:attrName>
                                        </p:attrNameLst>
                                      </p:cBhvr>
                                      <p:tavLst>
                                        <p:tav tm="0">
                                          <p:val>
                                            <p:fltVal val="0"/>
                                          </p:val>
                                        </p:tav>
                                        <p:tav tm="100000">
                                          <p:val>
                                            <p:strVal val="#ppt_w"/>
                                          </p:val>
                                        </p:tav>
                                      </p:tavLst>
                                    </p:anim>
                                    <p:anim calcmode="lin" valueType="num">
                                      <p:cBhvr>
                                        <p:cTn id="10" dur="2000" fill="hold"/>
                                        <p:tgtEl>
                                          <p:spTgt spid="3790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06"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883296" y="614363"/>
            <a:ext cx="7158038" cy="784225"/>
          </a:xfrm>
          <a:noFill/>
        </p:spPr>
        <p:txBody>
          <a:bodyPr/>
          <a:lstStyle/>
          <a:p>
            <a:pPr algn="ctr" eaLnBrk="1" hangingPunct="1"/>
            <a:r>
              <a:rPr lang="en-US" sz="3600" b="1" dirty="0"/>
              <a:t>Adjusting Entry for Depreciation</a:t>
            </a: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0" name="Rectangle 2"/>
          <p:cNvSpPr>
            <a:spLocks noChangeArrowheads="1"/>
          </p:cNvSpPr>
          <p:nvPr/>
        </p:nvSpPr>
        <p:spPr bwMode="auto">
          <a:xfrm>
            <a:off x="457200" y="2174874"/>
            <a:ext cx="8229600" cy="2701925"/>
          </a:xfrm>
          <a:prstGeom prst="rect">
            <a:avLst/>
          </a:prstGeom>
          <a:solidFill>
            <a:srgbClr val="FFFFCC"/>
          </a:solidFill>
          <a:ln w="12700">
            <a:solidFill>
              <a:schemeClr val="tx1"/>
            </a:solidFill>
            <a:miter lim="800000"/>
            <a:headEnd/>
            <a:tailEnd/>
          </a:ln>
          <a:effectLst>
            <a:outerShdw dist="125724" dir="2700000" algn="ctr" rotWithShape="0">
              <a:srgbClr val="000000"/>
            </a:outerShdw>
          </a:effectLst>
        </p:spPr>
        <p:txBody>
          <a:bodyPr wrap="none" anchor="ctr"/>
          <a:lstStyle/>
          <a:p>
            <a:pPr>
              <a:defRPr/>
            </a:pPr>
            <a:endParaRPr lang="en-US">
              <a:solidFill>
                <a:prstClr val="black"/>
              </a:solidFill>
            </a:endParaRPr>
          </a:p>
        </p:txBody>
      </p:sp>
      <p:grpSp>
        <p:nvGrpSpPr>
          <p:cNvPr id="11" name="Group 10"/>
          <p:cNvGrpSpPr/>
          <p:nvPr/>
        </p:nvGrpSpPr>
        <p:grpSpPr>
          <a:xfrm>
            <a:off x="845634" y="2208213"/>
            <a:ext cx="7195700" cy="2211387"/>
            <a:chOff x="845634" y="2208213"/>
            <a:chExt cx="7195700" cy="2211387"/>
          </a:xfrm>
        </p:grpSpPr>
        <p:sp>
          <p:nvSpPr>
            <p:cNvPr id="12" name="Line 3"/>
            <p:cNvSpPr>
              <a:spLocks noChangeShapeType="1"/>
            </p:cNvSpPr>
            <p:nvPr/>
          </p:nvSpPr>
          <p:spPr bwMode="auto">
            <a:xfrm>
              <a:off x="2355850" y="2565400"/>
              <a:ext cx="0" cy="863600"/>
            </a:xfrm>
            <a:prstGeom prst="line">
              <a:avLst/>
            </a:prstGeom>
            <a:noFill/>
            <a:ln w="50800">
              <a:solidFill>
                <a:schemeClr val="tx1"/>
              </a:solidFill>
              <a:round/>
              <a:headEnd/>
              <a:tailEnd/>
            </a:ln>
          </p:spPr>
          <p:txBody>
            <a:bodyPr wrap="none" anchor="ctr"/>
            <a:lstStyle/>
            <a:p>
              <a:endParaRPr lang="en-US">
                <a:solidFill>
                  <a:prstClr val="black"/>
                </a:solidFill>
              </a:endParaRPr>
            </a:p>
          </p:txBody>
        </p:sp>
        <p:sp>
          <p:nvSpPr>
            <p:cNvPr id="13" name="Line 4"/>
            <p:cNvSpPr>
              <a:spLocks noChangeShapeType="1"/>
            </p:cNvSpPr>
            <p:nvPr/>
          </p:nvSpPr>
          <p:spPr bwMode="auto">
            <a:xfrm>
              <a:off x="6851650" y="2565400"/>
              <a:ext cx="0" cy="781050"/>
            </a:xfrm>
            <a:prstGeom prst="line">
              <a:avLst/>
            </a:prstGeom>
            <a:noFill/>
            <a:ln w="50800">
              <a:solidFill>
                <a:schemeClr val="tx1"/>
              </a:solidFill>
              <a:round/>
              <a:headEnd/>
              <a:tailEnd/>
            </a:ln>
          </p:spPr>
          <p:txBody>
            <a:bodyPr wrap="none" anchor="ctr"/>
            <a:lstStyle/>
            <a:p>
              <a:endParaRPr lang="en-US">
                <a:solidFill>
                  <a:prstClr val="black"/>
                </a:solidFill>
              </a:endParaRPr>
            </a:p>
          </p:txBody>
        </p:sp>
        <p:sp>
          <p:nvSpPr>
            <p:cNvPr id="14" name="Rectangle 5"/>
            <p:cNvSpPr>
              <a:spLocks noChangeArrowheads="1"/>
            </p:cNvSpPr>
            <p:nvPr/>
          </p:nvSpPr>
          <p:spPr bwMode="auto">
            <a:xfrm>
              <a:off x="914400" y="2209800"/>
              <a:ext cx="2819400" cy="393700"/>
            </a:xfrm>
            <a:prstGeom prst="rect">
              <a:avLst/>
            </a:prstGeom>
            <a:solidFill>
              <a:schemeClr val="bg2">
                <a:lumMod val="90000"/>
              </a:schemeClr>
            </a:solidFill>
            <a:ln w="12700">
              <a:noFill/>
              <a:miter lim="800000"/>
              <a:headEnd/>
              <a:tailEnd/>
            </a:ln>
          </p:spPr>
          <p:txBody>
            <a:bodyPr lIns="90488" tIns="44450" rIns="90488" bIns="44450">
              <a:spAutoFit/>
            </a:bodyPr>
            <a:lstStyle/>
            <a:p>
              <a:pPr algn="ctr"/>
              <a:r>
                <a:rPr lang="en-US" sz="2000" dirty="0">
                  <a:solidFill>
                    <a:prstClr val="black"/>
                  </a:solidFill>
                </a:rPr>
                <a:t>Equipment</a:t>
              </a:r>
            </a:p>
          </p:txBody>
        </p:sp>
        <p:sp>
          <p:nvSpPr>
            <p:cNvPr id="15" name="Rectangle 6"/>
            <p:cNvSpPr>
              <a:spLocks noChangeArrowheads="1"/>
            </p:cNvSpPr>
            <p:nvPr/>
          </p:nvSpPr>
          <p:spPr bwMode="auto">
            <a:xfrm>
              <a:off x="5348288" y="2208213"/>
              <a:ext cx="2693046" cy="397545"/>
            </a:xfrm>
            <a:prstGeom prst="rect">
              <a:avLst/>
            </a:prstGeom>
            <a:solidFill>
              <a:schemeClr val="bg2">
                <a:lumMod val="90000"/>
              </a:schemeClr>
            </a:solidFill>
            <a:ln w="12700">
              <a:noFill/>
              <a:miter lim="800000"/>
              <a:headEnd/>
              <a:tailEnd/>
            </a:ln>
          </p:spPr>
          <p:txBody>
            <a:bodyPr wrap="none" lIns="90488" tIns="44450" rIns="90488" bIns="44450">
              <a:spAutoFit/>
            </a:bodyPr>
            <a:lstStyle/>
            <a:p>
              <a:r>
                <a:rPr lang="en-US" sz="2000">
                  <a:solidFill>
                    <a:prstClr val="black"/>
                  </a:solidFill>
                </a:rPr>
                <a:t>Depreciation Expense</a:t>
              </a:r>
            </a:p>
          </p:txBody>
        </p:sp>
        <p:sp>
          <p:nvSpPr>
            <p:cNvPr id="16" name="Rectangle 7"/>
            <p:cNvSpPr>
              <a:spLocks noChangeArrowheads="1"/>
            </p:cNvSpPr>
            <p:nvPr/>
          </p:nvSpPr>
          <p:spPr bwMode="auto">
            <a:xfrm>
              <a:off x="845634" y="2647950"/>
              <a:ext cx="1529266" cy="366767"/>
            </a:xfrm>
            <a:prstGeom prst="rect">
              <a:avLst/>
            </a:prstGeom>
            <a:noFill/>
            <a:ln w="12700">
              <a:noFill/>
              <a:miter lim="800000"/>
              <a:headEnd/>
              <a:tailEnd/>
            </a:ln>
          </p:spPr>
          <p:txBody>
            <a:bodyPr wrap="none" lIns="90488" tIns="44450" rIns="90488" bIns="44450">
              <a:spAutoFit/>
            </a:bodyPr>
            <a:lstStyle/>
            <a:p>
              <a:pPr algn="r"/>
              <a:r>
                <a:rPr lang="en-US" b="1" dirty="0">
                  <a:solidFill>
                    <a:prstClr val="black"/>
                  </a:solidFill>
                </a:rPr>
                <a:t>12/1   26,000</a:t>
              </a:r>
            </a:p>
          </p:txBody>
        </p:sp>
        <p:sp>
          <p:nvSpPr>
            <p:cNvPr id="17" name="Rectangle 8"/>
            <p:cNvSpPr>
              <a:spLocks noChangeArrowheads="1"/>
            </p:cNvSpPr>
            <p:nvPr/>
          </p:nvSpPr>
          <p:spPr bwMode="auto">
            <a:xfrm>
              <a:off x="5597915" y="2657475"/>
              <a:ext cx="1272785" cy="366767"/>
            </a:xfrm>
            <a:prstGeom prst="rect">
              <a:avLst/>
            </a:prstGeom>
            <a:noFill/>
            <a:ln w="12700">
              <a:noFill/>
              <a:miter lim="800000"/>
              <a:headEnd/>
              <a:tailEnd/>
            </a:ln>
          </p:spPr>
          <p:txBody>
            <a:bodyPr wrap="none" lIns="90488" tIns="44450" rIns="90488" bIns="44450">
              <a:spAutoFit/>
            </a:bodyPr>
            <a:lstStyle/>
            <a:p>
              <a:pPr algn="r"/>
              <a:r>
                <a:rPr lang="en-US" b="1" dirty="0">
                  <a:solidFill>
                    <a:prstClr val="black"/>
                  </a:solidFill>
                </a:rPr>
                <a:t>12/31  300</a:t>
              </a:r>
            </a:p>
          </p:txBody>
        </p:sp>
        <p:sp>
          <p:nvSpPr>
            <p:cNvPr id="18" name="Rectangle 10"/>
            <p:cNvSpPr>
              <a:spLocks noChangeArrowheads="1"/>
            </p:cNvSpPr>
            <p:nvPr/>
          </p:nvSpPr>
          <p:spPr bwMode="auto">
            <a:xfrm>
              <a:off x="2438400" y="3581400"/>
              <a:ext cx="4488409" cy="397545"/>
            </a:xfrm>
            <a:prstGeom prst="rect">
              <a:avLst/>
            </a:prstGeom>
            <a:solidFill>
              <a:schemeClr val="bg2">
                <a:lumMod val="90000"/>
              </a:schemeClr>
            </a:solidFill>
            <a:ln w="12700">
              <a:noFill/>
              <a:miter lim="800000"/>
              <a:headEnd/>
              <a:tailEnd/>
            </a:ln>
          </p:spPr>
          <p:txBody>
            <a:bodyPr wrap="none" lIns="90488" tIns="44450" rIns="90488" bIns="44450">
              <a:spAutoFit/>
            </a:bodyPr>
            <a:lstStyle/>
            <a:p>
              <a:r>
                <a:rPr lang="en-US" sz="2000" dirty="0">
                  <a:solidFill>
                    <a:prstClr val="black"/>
                  </a:solidFill>
                </a:rPr>
                <a:t>Accumulated Depreciation-Equipment</a:t>
              </a:r>
            </a:p>
          </p:txBody>
        </p:sp>
        <p:sp>
          <p:nvSpPr>
            <p:cNvPr id="19" name="Rectangle 11"/>
            <p:cNvSpPr>
              <a:spLocks noChangeArrowheads="1"/>
            </p:cNvSpPr>
            <p:nvPr/>
          </p:nvSpPr>
          <p:spPr bwMode="auto">
            <a:xfrm>
              <a:off x="4548188" y="3987800"/>
              <a:ext cx="1978025" cy="363538"/>
            </a:xfrm>
            <a:prstGeom prst="rect">
              <a:avLst/>
            </a:prstGeom>
            <a:noFill/>
            <a:ln w="12700">
              <a:noFill/>
              <a:miter lim="800000"/>
              <a:headEnd/>
              <a:tailEnd/>
            </a:ln>
          </p:spPr>
          <p:txBody>
            <a:bodyPr lIns="90488" tIns="44450" rIns="90488" bIns="44450">
              <a:spAutoFit/>
            </a:bodyPr>
            <a:lstStyle/>
            <a:p>
              <a:r>
                <a:rPr lang="en-US" b="1" dirty="0">
                  <a:solidFill>
                    <a:prstClr val="black"/>
                  </a:solidFill>
                </a:rPr>
                <a:t>12/31  300</a:t>
              </a:r>
            </a:p>
          </p:txBody>
        </p:sp>
        <p:sp>
          <p:nvSpPr>
            <p:cNvPr id="20" name="Oval 17"/>
            <p:cNvSpPr>
              <a:spLocks noChangeArrowheads="1"/>
            </p:cNvSpPr>
            <p:nvPr/>
          </p:nvSpPr>
          <p:spPr bwMode="auto">
            <a:xfrm>
              <a:off x="4559300" y="3962400"/>
              <a:ext cx="1524000" cy="457200"/>
            </a:xfrm>
            <a:prstGeom prst="ellipse">
              <a:avLst/>
            </a:prstGeom>
            <a:noFill/>
            <a:ln w="38100">
              <a:solidFill>
                <a:schemeClr val="tx1"/>
              </a:solidFill>
              <a:round/>
              <a:headEnd/>
              <a:tailEnd/>
            </a:ln>
          </p:spPr>
          <p:txBody>
            <a:bodyPr wrap="none" anchor="ctr"/>
            <a:lstStyle/>
            <a:p>
              <a:endParaRPr lang="en-US">
                <a:solidFill>
                  <a:prstClr val="black"/>
                </a:solidFill>
              </a:endParaRPr>
            </a:p>
          </p:txBody>
        </p:sp>
        <p:sp>
          <p:nvSpPr>
            <p:cNvPr id="21" name="Oval 20"/>
            <p:cNvSpPr>
              <a:spLocks noChangeArrowheads="1"/>
            </p:cNvSpPr>
            <p:nvPr/>
          </p:nvSpPr>
          <p:spPr bwMode="auto">
            <a:xfrm>
              <a:off x="5410200" y="2590800"/>
              <a:ext cx="1524000" cy="457200"/>
            </a:xfrm>
            <a:prstGeom prst="ellipse">
              <a:avLst/>
            </a:prstGeom>
            <a:noFill/>
            <a:ln w="38100">
              <a:solidFill>
                <a:schemeClr val="tx1"/>
              </a:solidFill>
              <a:round/>
              <a:headEnd/>
              <a:tailEnd/>
            </a:ln>
          </p:spPr>
          <p:txBody>
            <a:bodyPr wrap="none" anchor="ctr"/>
            <a:lstStyle/>
            <a:p>
              <a:endParaRPr lang="en-US">
                <a:solidFill>
                  <a:prstClr val="black"/>
                </a:solidFill>
              </a:endParaRPr>
            </a:p>
          </p:txBody>
        </p:sp>
      </p:grpSp>
      <p:sp>
        <p:nvSpPr>
          <p:cNvPr id="22" name="Line 9"/>
          <p:cNvSpPr>
            <a:spLocks noChangeShapeType="1"/>
          </p:cNvSpPr>
          <p:nvPr/>
        </p:nvSpPr>
        <p:spPr bwMode="auto">
          <a:xfrm>
            <a:off x="4565650" y="4000500"/>
            <a:ext cx="0" cy="704850"/>
          </a:xfrm>
          <a:prstGeom prst="line">
            <a:avLst/>
          </a:prstGeom>
          <a:noFill/>
          <a:ln w="50800">
            <a:solidFill>
              <a:schemeClr val="tx1"/>
            </a:solidFill>
            <a:round/>
            <a:headEnd/>
            <a:tailEnd/>
          </a:ln>
        </p:spPr>
        <p:txBody>
          <a:bodyPr wrap="none" anchor="ctr"/>
          <a:lstStyle/>
          <a:p>
            <a:endParaRPr lang="en-US">
              <a:solidFill>
                <a:prstClr val="black"/>
              </a:solidFill>
            </a:endParaRPr>
          </a:p>
        </p:txBody>
      </p:sp>
      <p:graphicFrame>
        <p:nvGraphicFramePr>
          <p:cNvPr id="35844" name="Object 4"/>
          <p:cNvGraphicFramePr>
            <a:graphicFrameLocks noChangeAspect="1"/>
          </p:cNvGraphicFramePr>
          <p:nvPr/>
        </p:nvGraphicFramePr>
        <p:xfrm>
          <a:off x="304800" y="5181600"/>
          <a:ext cx="8586788" cy="1295400"/>
        </p:xfrm>
        <a:graphic>
          <a:graphicData uri="http://schemas.openxmlformats.org/presentationml/2006/ole">
            <mc:AlternateContent xmlns:mc="http://schemas.openxmlformats.org/markup-compatibility/2006">
              <mc:Choice xmlns:v="urn:schemas-microsoft-com:vml" Requires="v">
                <p:oleObj spid="_x0000_s3155" name="Worksheet" r:id="rId4" imgW="4419752" imgH="495096" progId="Excel.Sheet.8">
                  <p:embed/>
                </p:oleObj>
              </mc:Choice>
              <mc:Fallback>
                <p:oleObj name="Worksheet" r:id="rId4" imgW="4419752" imgH="495096"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5181600"/>
                        <a:ext cx="8586788" cy="12954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 name="Slide Number Placeholder 3"/>
          <p:cNvSpPr>
            <a:spLocks noGrp="1"/>
          </p:cNvSpPr>
          <p:nvPr>
            <p:ph type="sldNum" sz="quarter" idx="12"/>
          </p:nvPr>
        </p:nvSpPr>
        <p:spPr bwMode="auto">
          <a:xfrm>
            <a:off x="6553200" y="6492875"/>
            <a:ext cx="2133600" cy="365125"/>
          </a:xfrm>
          <a:noFill/>
          <a:ln>
            <a:miter lim="800000"/>
            <a:headEnd/>
            <a:tailEnd/>
          </a:ln>
        </p:spPr>
        <p:txBody>
          <a:bodyPr wrap="square" numCol="1" anchorCtr="0" compatLnSpc="1">
            <a:prstTxWarp prst="textNoShape">
              <a:avLst/>
            </a:prstTxWarp>
          </a:bodyPr>
          <a:lstStyle/>
          <a:p>
            <a:fld id="{46A08342-654D-40A4-AD58-FD9E39689834}" type="slidenum">
              <a:rPr lang="en-US" altLang="en-US" smtClean="0">
                <a:solidFill>
                  <a:srgbClr val="898989"/>
                </a:solidFill>
              </a:rPr>
              <a:pPr/>
              <a:t>29</a:t>
            </a:fld>
            <a:endParaRPr lang="en-US" altLang="en-US" dirty="0">
              <a:solidFill>
                <a:srgbClr val="898989"/>
              </a:solidFill>
            </a:endParaRPr>
          </a:p>
        </p:txBody>
      </p:sp>
      <p:sp>
        <p:nvSpPr>
          <p:cNvPr id="25" name="Rounded Rectangle 24"/>
          <p:cNvSpPr/>
          <p:nvPr/>
        </p:nvSpPr>
        <p:spPr>
          <a:xfrm>
            <a:off x="152400" y="6553200"/>
            <a:ext cx="38862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lang="en-US" altLang="en-US" sz="1100" b="1" kern="0" dirty="0">
                <a:solidFill>
                  <a:prstClr val="black"/>
                </a:solidFill>
                <a:latin typeface="Arial Narrow" pitchFamily="34" charset="0"/>
              </a:rPr>
              <a:t>Learning Objective P1: </a:t>
            </a:r>
            <a:r>
              <a:rPr lang="en-US" altLang="en-US" sz="1100" dirty="0">
                <a:solidFill>
                  <a:prstClr val="black"/>
                </a:solidFill>
              </a:rPr>
              <a:t>Prepare and explain adjusting entries</a:t>
            </a:r>
            <a:r>
              <a:rPr lang="en-US" sz="1100" dirty="0">
                <a:solidFill>
                  <a:prstClr val="black"/>
                </a:solidFill>
              </a:rPr>
              <a:t>.</a:t>
            </a:r>
            <a:endParaRPr lang="en-US" sz="1100" b="1" kern="0" dirty="0">
              <a:solidFill>
                <a:prstClr val="black"/>
              </a:solidFill>
              <a:latin typeface="Arial Narrow" pitchFamily="34" charset="0"/>
            </a:endParaRPr>
          </a:p>
        </p:txBody>
      </p:sp>
      <p:sp>
        <p:nvSpPr>
          <p:cNvPr id="26" name="Text Box 3"/>
          <p:cNvSpPr txBox="1">
            <a:spLocks noChangeArrowheads="1"/>
          </p:cNvSpPr>
          <p:nvPr/>
        </p:nvSpPr>
        <p:spPr bwMode="auto">
          <a:xfrm>
            <a:off x="663408" y="1365904"/>
            <a:ext cx="7804484" cy="523220"/>
          </a:xfrm>
          <a:prstGeom prst="rect">
            <a:avLst/>
          </a:prstGeom>
          <a:solidFill>
            <a:schemeClr val="bg2">
              <a:lumMod val="75000"/>
            </a:schemeClr>
          </a:solidFill>
          <a:ln w="9525">
            <a:noFill/>
            <a:miter lim="800000"/>
            <a:headEnd/>
            <a:tailEnd/>
          </a:ln>
        </p:spPr>
        <p:txBody>
          <a:bodyPr wrap="square">
            <a:spAutoFit/>
          </a:bodyPr>
          <a:lstStyle/>
          <a:p>
            <a:pPr>
              <a:spcBef>
                <a:spcPct val="50000"/>
              </a:spcBef>
            </a:pPr>
            <a:r>
              <a:rPr lang="en-US" sz="2800" b="1" dirty="0">
                <a:solidFill>
                  <a:prstClr val="black"/>
                </a:solidFill>
                <a:latin typeface="Arial Narrow" pitchFamily="34" charset="0"/>
              </a:rPr>
              <a:t>Step 3: Record adjusting entry for $300 for one month.</a:t>
            </a:r>
          </a:p>
        </p:txBody>
      </p:sp>
    </p:spTree>
    <p:extLst>
      <p:ext uri="{BB962C8B-B14F-4D97-AF65-F5344CB8AC3E}">
        <p14:creationId xmlns:p14="http://schemas.microsoft.com/office/powerpoint/2010/main" val="996803255"/>
      </p:ext>
    </p:extLst>
  </p:cSld>
  <p:clrMapOvr>
    <a:masterClrMapping/>
  </p:clrMapOvr>
  <p:transition spd="med">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35844"/>
                                        </p:tgtEl>
                                        <p:attrNameLst>
                                          <p:attrName>style.visibility</p:attrName>
                                        </p:attrNameLst>
                                      </p:cBhvr>
                                      <p:to>
                                        <p:strVal val="visible"/>
                                      </p:to>
                                    </p:set>
                                    <p:animEffect transition="in" filter="strips(downRight)">
                                      <p:cBhvr>
                                        <p:cTn id="7" dur="500"/>
                                        <p:tgtEl>
                                          <p:spTgt spid="35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4"/>
          <p:cNvSpPr>
            <a:spLocks noGrp="1"/>
          </p:cNvSpPr>
          <p:nvPr>
            <p:ph type="ctrTitle"/>
          </p:nvPr>
        </p:nvSpPr>
        <p:spPr>
          <a:xfrm>
            <a:off x="914400" y="1828800"/>
            <a:ext cx="7315200" cy="3124200"/>
          </a:xfrm>
        </p:spPr>
        <p:txBody>
          <a:bodyPr/>
          <a:lstStyle/>
          <a:p>
            <a:r>
              <a:rPr lang="en-US" altLang="en-US" dirty="0"/>
              <a:t/>
            </a:r>
            <a:br>
              <a:rPr lang="en-US" altLang="en-US" dirty="0"/>
            </a:br>
            <a:r>
              <a:rPr lang="en-US" altLang="en-US" dirty="0"/>
              <a:t/>
            </a:r>
            <a:br>
              <a:rPr lang="en-US" altLang="en-US" dirty="0"/>
            </a:br>
            <a:r>
              <a:rPr lang="en-US" altLang="en-US" dirty="0"/>
              <a:t> C1:</a:t>
            </a:r>
            <a:br>
              <a:rPr lang="en-US" altLang="en-US" dirty="0"/>
            </a:br>
            <a:r>
              <a:rPr lang="en-US" altLang="en-US" dirty="0"/>
              <a:t>	Explain the importance of periodic reporting and the role of accrual accounting.</a:t>
            </a:r>
            <a:br>
              <a:rPr lang="en-US" altLang="en-US" dirty="0"/>
            </a:br>
            <a:r>
              <a:rPr lang="en-US" altLang="en-US" dirty="0"/>
              <a:t/>
            </a:r>
            <a:br>
              <a:rPr lang="en-US" altLang="en-US" dirty="0"/>
            </a:br>
            <a:endParaRPr lang="en-US" altLang="en-US" dirty="0"/>
          </a:p>
        </p:txBody>
      </p:sp>
      <p:sp>
        <p:nvSpPr>
          <p:cNvPr id="90115"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725A3252-36F9-4062-8A36-A4A08F930FC2}" type="slidenum">
              <a:rPr lang="en-US" altLang="en-US" smtClean="0">
                <a:solidFill>
                  <a:srgbClr val="898989"/>
                </a:solidFill>
              </a:rPr>
              <a:pPr/>
              <a:t>3</a:t>
            </a:fld>
            <a:endParaRPr lang="en-US" altLang="en-US">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endParaRPr>
          </a:p>
        </p:txBody>
      </p:sp>
      <p:pic>
        <p:nvPicPr>
          <p:cNvPr id="90117" name="Picture 2"/>
          <p:cNvPicPr>
            <a:picLocks noChangeAspect="1" noChangeArrowheads="1"/>
          </p:cNvPicPr>
          <p:nvPr/>
        </p:nvPicPr>
        <p:blipFill>
          <a:blip r:embed="rId3" cstate="print"/>
          <a:srcRect/>
          <a:stretch>
            <a:fillRect/>
          </a:stretch>
        </p:blipFill>
        <p:spPr bwMode="auto">
          <a:xfrm>
            <a:off x="838200" y="1828800"/>
            <a:ext cx="7315200" cy="87312"/>
          </a:xfrm>
          <a:prstGeom prst="rect">
            <a:avLst/>
          </a:prstGeom>
          <a:noFill/>
          <a:ln w="9525">
            <a:noFill/>
            <a:miter lim="800000"/>
            <a:headEnd/>
            <a:tailEnd/>
          </a:ln>
        </p:spPr>
      </p:pic>
      <p:pic>
        <p:nvPicPr>
          <p:cNvPr id="90118" name="Picture 2"/>
          <p:cNvPicPr>
            <a:picLocks noChangeAspect="1" noChangeArrowheads="1"/>
          </p:cNvPicPr>
          <p:nvPr/>
        </p:nvPicPr>
        <p:blipFill>
          <a:blip r:embed="rId3" cstate="print"/>
          <a:srcRect/>
          <a:stretch>
            <a:fillRect/>
          </a:stretch>
        </p:blipFill>
        <p:spPr bwMode="auto">
          <a:xfrm>
            <a:off x="914400" y="4953000"/>
            <a:ext cx="7315200" cy="87313"/>
          </a:xfrm>
          <a:prstGeom prst="rect">
            <a:avLst/>
          </a:prstGeom>
          <a:noFill/>
          <a:ln w="9525">
            <a:noFill/>
            <a:miter lim="800000"/>
            <a:headEnd/>
            <a:tailEnd/>
          </a:ln>
        </p:spPr>
      </p:pic>
      <p:sp>
        <p:nvSpPr>
          <p:cNvPr id="14" name="TextBox 13"/>
          <p:cNvSpPr txBox="1"/>
          <p:nvPr/>
        </p:nvSpPr>
        <p:spPr>
          <a:xfrm>
            <a:off x="2362200" y="760115"/>
            <a:ext cx="5257800" cy="769441"/>
          </a:xfrm>
          <a:prstGeom prst="rect">
            <a:avLst/>
          </a:prstGeom>
          <a:noFill/>
        </p:spPr>
        <p:txBody>
          <a:bodyPr wrap="square" rtlCol="0">
            <a:spAutoFit/>
          </a:bodyPr>
          <a:lstStyle/>
          <a:p>
            <a:r>
              <a:rPr lang="en-US" altLang="en-US" sz="4400" b="1" dirty="0">
                <a:solidFill>
                  <a:prstClr val="black"/>
                </a:solidFill>
                <a:latin typeface="Calibri"/>
              </a:rPr>
              <a:t>Learning Objective</a:t>
            </a:r>
            <a:endParaRPr lang="en-US" sz="4400" dirty="0">
              <a:solidFill>
                <a:prstClr val="black"/>
              </a:solidFill>
              <a:latin typeface="Calibri"/>
            </a:endParaRPr>
          </a:p>
        </p:txBody>
      </p:sp>
    </p:spTree>
    <p:extLst>
      <p:ext uri="{BB962C8B-B14F-4D97-AF65-F5344CB8AC3E}">
        <p14:creationId xmlns:p14="http://schemas.microsoft.com/office/powerpoint/2010/main" val="444100475"/>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bject 2"/>
          <p:cNvGraphicFramePr>
            <a:graphicFrameLocks/>
          </p:cNvGraphicFramePr>
          <p:nvPr>
            <p:extLst>
              <p:ext uri="{D42A27DB-BD31-4B8C-83A1-F6EECF244321}">
                <p14:modId xmlns:p14="http://schemas.microsoft.com/office/powerpoint/2010/main" val="3531296887"/>
              </p:ext>
            </p:extLst>
          </p:nvPr>
        </p:nvGraphicFramePr>
        <p:xfrm>
          <a:off x="228600" y="2451100"/>
          <a:ext cx="5257800" cy="3630613"/>
        </p:xfrm>
        <a:graphic>
          <a:graphicData uri="http://schemas.openxmlformats.org/presentationml/2006/ole">
            <mc:AlternateContent xmlns:mc="http://schemas.openxmlformats.org/markup-compatibility/2006">
              <mc:Choice xmlns:v="urn:schemas-microsoft-com:vml" Requires="v">
                <p:oleObj spid="_x0000_s4179" name="Worksheet" r:id="rId4" imgW="3133645" imgH="2000368" progId="Excel.Sheet.8">
                  <p:embed/>
                </p:oleObj>
              </mc:Choice>
              <mc:Fallback>
                <p:oleObj name="Worksheet" r:id="rId4" imgW="3133645" imgH="2000368" progId="Excel.Sheet.8">
                  <p:embed/>
                  <p:pic>
                    <p:nvPicPr>
                      <p:cNvPr id="0" name=""/>
                      <p:cNvPicPr>
                        <a:picLocks noChangeArrowheads="1"/>
                      </p:cNvPicPr>
                      <p:nvPr/>
                    </p:nvPicPr>
                    <p:blipFill>
                      <a:blip r:embed="rId5"/>
                      <a:srcRect l="-914" b="-107"/>
                      <a:stretch>
                        <a:fillRect/>
                      </a:stretch>
                    </p:blipFill>
                    <p:spPr bwMode="auto">
                      <a:xfrm>
                        <a:off x="228600" y="2451100"/>
                        <a:ext cx="5257800" cy="3630613"/>
                      </a:xfrm>
                      <a:prstGeom prst="rect">
                        <a:avLst/>
                      </a:prstGeom>
                      <a:noFill/>
                      <a:ln>
                        <a:noFill/>
                      </a:ln>
                      <a:effectLst/>
                      <a:extLst/>
                    </p:spPr>
                  </p:pic>
                </p:oleObj>
              </mc:Fallback>
            </mc:AlternateContent>
          </a:graphicData>
        </a:graphic>
      </p:graphicFrame>
      <p:sp>
        <p:nvSpPr>
          <p:cNvPr id="39939" name="Rectangle 3"/>
          <p:cNvSpPr>
            <a:spLocks noGrp="1" noChangeArrowheads="1"/>
          </p:cNvSpPr>
          <p:nvPr>
            <p:ph type="title"/>
          </p:nvPr>
        </p:nvSpPr>
        <p:spPr>
          <a:xfrm>
            <a:off x="685800" y="609600"/>
            <a:ext cx="7158038" cy="598781"/>
          </a:xfrm>
          <a:noFill/>
        </p:spPr>
        <p:txBody>
          <a:bodyPr/>
          <a:lstStyle/>
          <a:p>
            <a:pPr algn="ctr" eaLnBrk="1" hangingPunct="1"/>
            <a:r>
              <a:rPr lang="en-US" sz="3600" b="1" dirty="0"/>
              <a:t>Depreciation on Balance Sheet</a:t>
            </a:r>
          </a:p>
        </p:txBody>
      </p:sp>
      <p:sp>
        <p:nvSpPr>
          <p:cNvPr id="39940" name="Text Box 4"/>
          <p:cNvSpPr txBox="1">
            <a:spLocks noChangeArrowheads="1"/>
          </p:cNvSpPr>
          <p:nvPr/>
        </p:nvSpPr>
        <p:spPr bwMode="auto">
          <a:xfrm>
            <a:off x="5741194" y="2590800"/>
            <a:ext cx="3276600" cy="3108543"/>
          </a:xfrm>
          <a:prstGeom prst="rect">
            <a:avLst/>
          </a:prstGeom>
          <a:noFill/>
          <a:ln w="12700">
            <a:noFill/>
            <a:miter lim="800000"/>
            <a:headEnd/>
            <a:tailEnd/>
          </a:ln>
        </p:spPr>
        <p:txBody>
          <a:bodyPr wrap="square">
            <a:spAutoFit/>
          </a:bodyPr>
          <a:lstStyle/>
          <a:p>
            <a:pPr algn="ctr">
              <a:spcBef>
                <a:spcPct val="50000"/>
              </a:spcBef>
            </a:pPr>
            <a:r>
              <a:rPr lang="en-US" sz="2800" dirty="0">
                <a:solidFill>
                  <a:prstClr val="black"/>
                </a:solidFill>
              </a:rPr>
              <a:t>After three month's of depreciation have been taken, the Equipment is shown net of accumulated depreciation.</a:t>
            </a:r>
          </a:p>
        </p:txBody>
      </p:sp>
      <p:sp>
        <p:nvSpPr>
          <p:cNvPr id="9221" name="Text Box 5"/>
          <p:cNvSpPr txBox="1">
            <a:spLocks noChangeArrowheads="1"/>
          </p:cNvSpPr>
          <p:nvPr/>
        </p:nvSpPr>
        <p:spPr bwMode="auto">
          <a:xfrm>
            <a:off x="4305300" y="3769299"/>
            <a:ext cx="533400" cy="396875"/>
          </a:xfrm>
          <a:prstGeom prst="rect">
            <a:avLst/>
          </a:prstGeom>
          <a:noFill/>
          <a:ln w="12700">
            <a:noFill/>
            <a:miter lim="800000"/>
            <a:headEnd/>
            <a:tailEnd/>
          </a:ln>
        </p:spPr>
        <p:txBody>
          <a:bodyPr>
            <a:spAutoFit/>
          </a:bodyPr>
          <a:lstStyle/>
          <a:p>
            <a:pPr>
              <a:spcBef>
                <a:spcPct val="50000"/>
              </a:spcBef>
            </a:pPr>
            <a:r>
              <a:rPr lang="en-US" sz="2000" b="1" dirty="0">
                <a:solidFill>
                  <a:srgbClr val="C0504D">
                    <a:lumMod val="75000"/>
                  </a:srgbClr>
                </a:solidFill>
              </a:rPr>
              <a:t>$</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8" name="Slide Number Placeholder 3"/>
          <p:cNvSpPr>
            <a:spLocks noGrp="1"/>
          </p:cNvSpPr>
          <p:nvPr>
            <p:ph type="sldNum" sz="quarter" idx="12"/>
          </p:nvPr>
        </p:nvSpPr>
        <p:spPr bwMode="auto">
          <a:xfrm>
            <a:off x="6553200" y="6356350"/>
            <a:ext cx="2133600" cy="365125"/>
          </a:xfrm>
          <a:noFill/>
          <a:ln>
            <a:miter lim="800000"/>
            <a:headEnd/>
            <a:tailEnd/>
          </a:ln>
        </p:spPr>
        <p:txBody>
          <a:bodyPr wrap="square" numCol="1" anchorCtr="0" compatLnSpc="1">
            <a:prstTxWarp prst="textNoShape">
              <a:avLst/>
            </a:prstTxWarp>
          </a:bodyPr>
          <a:lstStyle/>
          <a:p>
            <a:fld id="{46A08342-654D-40A4-AD58-FD9E39689834}" type="slidenum">
              <a:rPr lang="en-US" altLang="en-US" smtClean="0">
                <a:solidFill>
                  <a:srgbClr val="898989"/>
                </a:solidFill>
              </a:rPr>
              <a:pPr/>
              <a:t>30</a:t>
            </a:fld>
            <a:endParaRPr lang="en-US" altLang="en-US" dirty="0">
              <a:solidFill>
                <a:srgbClr val="898989"/>
              </a:solidFill>
            </a:endParaRPr>
          </a:p>
        </p:txBody>
      </p:sp>
      <p:sp>
        <p:nvSpPr>
          <p:cNvPr id="9" name="Oval 8"/>
          <p:cNvSpPr/>
          <p:nvPr/>
        </p:nvSpPr>
        <p:spPr>
          <a:xfrm>
            <a:off x="4419600" y="4542902"/>
            <a:ext cx="1066800" cy="609600"/>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ounded Rectangle 9"/>
          <p:cNvSpPr/>
          <p:nvPr/>
        </p:nvSpPr>
        <p:spPr>
          <a:xfrm>
            <a:off x="152400" y="6553200"/>
            <a:ext cx="38862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lang="en-US" altLang="en-US" sz="1100" b="1" kern="0" dirty="0">
                <a:solidFill>
                  <a:prstClr val="black"/>
                </a:solidFill>
                <a:latin typeface="Arial Narrow" pitchFamily="34" charset="0"/>
              </a:rPr>
              <a:t>Learning Objective P1: </a:t>
            </a:r>
            <a:r>
              <a:rPr lang="en-US" altLang="en-US" sz="1100" dirty="0">
                <a:solidFill>
                  <a:prstClr val="black"/>
                </a:solidFill>
              </a:rPr>
              <a:t>Prepare and explain adjusting entries</a:t>
            </a:r>
            <a:r>
              <a:rPr lang="en-US" sz="1100" dirty="0">
                <a:solidFill>
                  <a:prstClr val="black"/>
                </a:solidFill>
              </a:rPr>
              <a:t>.</a:t>
            </a:r>
            <a:endParaRPr lang="en-US" sz="1100" b="1" kern="0" dirty="0">
              <a:solidFill>
                <a:prstClr val="black"/>
              </a:solidFill>
              <a:latin typeface="Arial Narrow" pitchFamily="34" charset="0"/>
            </a:endParaRPr>
          </a:p>
        </p:txBody>
      </p:sp>
      <p:sp>
        <p:nvSpPr>
          <p:cNvPr id="12" name="TextBox 11"/>
          <p:cNvSpPr txBox="1"/>
          <p:nvPr/>
        </p:nvSpPr>
        <p:spPr>
          <a:xfrm>
            <a:off x="7891135" y="667380"/>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3.7</a:t>
            </a:r>
          </a:p>
        </p:txBody>
      </p:sp>
      <p:sp>
        <p:nvSpPr>
          <p:cNvPr id="13" name="Rectangle 3"/>
          <p:cNvSpPr txBox="1">
            <a:spLocks noChangeArrowheads="1"/>
          </p:cNvSpPr>
          <p:nvPr/>
        </p:nvSpPr>
        <p:spPr bwMode="auto">
          <a:xfrm>
            <a:off x="228600" y="1285228"/>
            <a:ext cx="8458199" cy="1089025"/>
          </a:xfrm>
          <a:prstGeom prst="rect">
            <a:avLst/>
          </a:prstGeom>
          <a:solidFill>
            <a:schemeClr val="accent1">
              <a:lumMod val="20000"/>
              <a:lumOff val="80000"/>
            </a:schemeClr>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a:lstStyle>
          <a:p>
            <a:pPr eaLnBrk="1" hangingPunct="1"/>
            <a:r>
              <a:rPr lang="en-US" sz="3200"/>
              <a:t>Depreciation would show up on our balance sheet like this:</a:t>
            </a:r>
          </a:p>
        </p:txBody>
      </p:sp>
    </p:spTree>
    <p:extLst>
      <p:ext uri="{BB962C8B-B14F-4D97-AF65-F5344CB8AC3E}">
        <p14:creationId xmlns:p14="http://schemas.microsoft.com/office/powerpoint/2010/main" val="1606486786"/>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9940"/>
                                        </p:tgtEl>
                                        <p:attrNameLst>
                                          <p:attrName>style.visibility</p:attrName>
                                        </p:attrNameLst>
                                      </p:cBhvr>
                                      <p:to>
                                        <p:strVal val="visible"/>
                                      </p:to>
                                    </p:set>
                                    <p:anim calcmode="lin" valueType="num">
                                      <p:cBhvr>
                                        <p:cTn id="7" dur="1000" fill="hold"/>
                                        <p:tgtEl>
                                          <p:spTgt spid="39940"/>
                                        </p:tgtEl>
                                        <p:attrNameLst>
                                          <p:attrName>ppt_w</p:attrName>
                                        </p:attrNameLst>
                                      </p:cBhvr>
                                      <p:tavLst>
                                        <p:tav tm="0">
                                          <p:val>
                                            <p:strVal val="#ppt_w*0.70"/>
                                          </p:val>
                                        </p:tav>
                                        <p:tav tm="100000">
                                          <p:val>
                                            <p:strVal val="#ppt_w"/>
                                          </p:val>
                                        </p:tav>
                                      </p:tavLst>
                                    </p:anim>
                                    <p:anim calcmode="lin" valueType="num">
                                      <p:cBhvr>
                                        <p:cTn id="8" dur="1000" fill="hold"/>
                                        <p:tgtEl>
                                          <p:spTgt spid="39940"/>
                                        </p:tgtEl>
                                        <p:attrNameLst>
                                          <p:attrName>ppt_h</p:attrName>
                                        </p:attrNameLst>
                                      </p:cBhvr>
                                      <p:tavLst>
                                        <p:tav tm="0">
                                          <p:val>
                                            <p:strVal val="#ppt_h"/>
                                          </p:val>
                                        </p:tav>
                                        <p:tav tm="100000">
                                          <p:val>
                                            <p:strVal val="#ppt_h"/>
                                          </p:val>
                                        </p:tav>
                                      </p:tavLst>
                                    </p:anim>
                                    <p:animEffect transition="in" filter="fade">
                                      <p:cBhvr>
                                        <p:cTn id="9" dur="1000"/>
                                        <p:tgtEl>
                                          <p:spTgt spid="39940"/>
                                        </p:tgtEl>
                                      </p:cBhvr>
                                    </p:animEffect>
                                  </p:childTnLst>
                                </p:cTn>
                              </p:par>
                            </p:childTnLst>
                          </p:cTn>
                        </p:par>
                        <p:par>
                          <p:cTn id="10" fill="hold">
                            <p:stCondLst>
                              <p:cond delay="1000"/>
                            </p:stCondLst>
                            <p:childTnLst>
                              <p:par>
                                <p:cTn id="11" presetID="9" presetClass="entr" presetSubtype="0" fill="hold" grpId="0" nodeType="afterEffect">
                                  <p:stCondLst>
                                    <p:cond delay="150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ectangle 13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prstClr val="white"/>
                </a:solidFill>
              </a:rPr>
              <a:t>NEED-TO-KNOW 3-1</a:t>
            </a:r>
          </a:p>
        </p:txBody>
      </p:sp>
      <p:sp>
        <p:nvSpPr>
          <p:cNvPr id="17" name="Rectangle 5"/>
          <p:cNvSpPr>
            <a:spLocks noChangeArrowheads="1"/>
          </p:cNvSpPr>
          <p:nvPr/>
        </p:nvSpPr>
        <p:spPr bwMode="auto">
          <a:xfrm>
            <a:off x="1016000" y="706438"/>
            <a:ext cx="7323138"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For each separate case below, follow the three-step process for adjusting the prepaid asset account. </a:t>
            </a:r>
            <a:endParaRPr lang="en-US" dirty="0">
              <a:solidFill>
                <a:prstClr val="black"/>
              </a:solidFill>
              <a:cs typeface="+mn-cs"/>
            </a:endParaRPr>
          </a:p>
        </p:txBody>
      </p:sp>
      <p:sp>
        <p:nvSpPr>
          <p:cNvPr id="18" name="Rectangle 6"/>
          <p:cNvSpPr>
            <a:spLocks noChangeArrowheads="1"/>
          </p:cNvSpPr>
          <p:nvPr/>
        </p:nvSpPr>
        <p:spPr bwMode="auto">
          <a:xfrm>
            <a:off x="1289050" y="912813"/>
            <a:ext cx="625475"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C00000"/>
                </a:solidFill>
                <a:cs typeface="+mn-cs"/>
              </a:rPr>
              <a:t>Step 1:</a:t>
            </a:r>
            <a:endParaRPr lang="en-US" dirty="0">
              <a:solidFill>
                <a:prstClr val="black"/>
              </a:solidFill>
              <a:cs typeface="+mn-cs"/>
            </a:endParaRPr>
          </a:p>
        </p:txBody>
      </p:sp>
      <p:sp>
        <p:nvSpPr>
          <p:cNvPr id="19" name="Rectangle 7"/>
          <p:cNvSpPr>
            <a:spLocks noChangeArrowheads="1"/>
          </p:cNvSpPr>
          <p:nvPr/>
        </p:nvSpPr>
        <p:spPr bwMode="auto">
          <a:xfrm>
            <a:off x="1941513" y="912813"/>
            <a:ext cx="3957637"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Determine what the current account balance equals. </a:t>
            </a:r>
            <a:endParaRPr lang="en-US" dirty="0">
              <a:solidFill>
                <a:prstClr val="black"/>
              </a:solidFill>
              <a:cs typeface="+mn-cs"/>
            </a:endParaRPr>
          </a:p>
        </p:txBody>
      </p:sp>
      <p:sp>
        <p:nvSpPr>
          <p:cNvPr id="20" name="Rectangle 8"/>
          <p:cNvSpPr>
            <a:spLocks noChangeArrowheads="1"/>
          </p:cNvSpPr>
          <p:nvPr/>
        </p:nvSpPr>
        <p:spPr bwMode="auto">
          <a:xfrm>
            <a:off x="1289050" y="1128713"/>
            <a:ext cx="665163"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C00000"/>
                </a:solidFill>
                <a:cs typeface="+mn-cs"/>
              </a:rPr>
              <a:t>Step 2: </a:t>
            </a:r>
            <a:endParaRPr lang="en-US" dirty="0">
              <a:solidFill>
                <a:prstClr val="black"/>
              </a:solidFill>
              <a:cs typeface="+mn-cs"/>
            </a:endParaRPr>
          </a:p>
        </p:txBody>
      </p:sp>
      <p:sp>
        <p:nvSpPr>
          <p:cNvPr id="21" name="Rectangle 9"/>
          <p:cNvSpPr>
            <a:spLocks noChangeArrowheads="1"/>
          </p:cNvSpPr>
          <p:nvPr/>
        </p:nvSpPr>
        <p:spPr bwMode="auto">
          <a:xfrm>
            <a:off x="1941513" y="1128713"/>
            <a:ext cx="4306887"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Determine what the current account balance should equal. </a:t>
            </a:r>
            <a:endParaRPr lang="en-US" dirty="0">
              <a:solidFill>
                <a:prstClr val="black"/>
              </a:solidFill>
              <a:cs typeface="+mn-cs"/>
            </a:endParaRPr>
          </a:p>
        </p:txBody>
      </p:sp>
      <p:sp>
        <p:nvSpPr>
          <p:cNvPr id="22" name="Rectangle 10"/>
          <p:cNvSpPr>
            <a:spLocks noChangeArrowheads="1"/>
          </p:cNvSpPr>
          <p:nvPr/>
        </p:nvSpPr>
        <p:spPr bwMode="auto">
          <a:xfrm>
            <a:off x="1289050" y="1346200"/>
            <a:ext cx="625475"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C00000"/>
                </a:solidFill>
                <a:cs typeface="+mn-cs"/>
              </a:rPr>
              <a:t>Step 3:</a:t>
            </a:r>
            <a:endParaRPr lang="en-US" dirty="0">
              <a:solidFill>
                <a:prstClr val="black"/>
              </a:solidFill>
              <a:cs typeface="+mn-cs"/>
            </a:endParaRPr>
          </a:p>
        </p:txBody>
      </p:sp>
      <p:sp>
        <p:nvSpPr>
          <p:cNvPr id="23" name="Rectangle 11"/>
          <p:cNvSpPr>
            <a:spLocks noChangeArrowheads="1"/>
          </p:cNvSpPr>
          <p:nvPr/>
        </p:nvSpPr>
        <p:spPr bwMode="auto">
          <a:xfrm>
            <a:off x="1941513" y="1346200"/>
            <a:ext cx="3986212"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Record an adjusting entry to get from step 1 to step 2.</a:t>
            </a:r>
            <a:endParaRPr lang="en-US" dirty="0">
              <a:solidFill>
                <a:prstClr val="black"/>
              </a:solidFill>
              <a:cs typeface="+mn-cs"/>
            </a:endParaRPr>
          </a:p>
        </p:txBody>
      </p:sp>
      <p:sp>
        <p:nvSpPr>
          <p:cNvPr id="24" name="Rectangle 12"/>
          <p:cNvSpPr>
            <a:spLocks noChangeArrowheads="1"/>
          </p:cNvSpPr>
          <p:nvPr/>
        </p:nvSpPr>
        <p:spPr bwMode="auto">
          <a:xfrm>
            <a:off x="1016000" y="1562100"/>
            <a:ext cx="4427538"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Assume no other adjusting entries are made during the year.</a:t>
            </a:r>
            <a:endParaRPr lang="en-US" dirty="0">
              <a:solidFill>
                <a:prstClr val="black"/>
              </a:solidFill>
              <a:cs typeface="+mn-cs"/>
            </a:endParaRPr>
          </a:p>
        </p:txBody>
      </p:sp>
      <p:sp>
        <p:nvSpPr>
          <p:cNvPr id="25" name="Rectangle 13"/>
          <p:cNvSpPr>
            <a:spLocks noChangeArrowheads="1"/>
          </p:cNvSpPr>
          <p:nvPr/>
        </p:nvSpPr>
        <p:spPr bwMode="auto">
          <a:xfrm>
            <a:off x="1016000" y="1963738"/>
            <a:ext cx="1533525"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000000"/>
                </a:solidFill>
                <a:cs typeface="+mn-cs"/>
              </a:rPr>
              <a:t>Prepaid Insurance.</a:t>
            </a:r>
            <a:endParaRPr lang="en-US" dirty="0">
              <a:solidFill>
                <a:prstClr val="black"/>
              </a:solidFill>
              <a:cs typeface="+mn-cs"/>
            </a:endParaRPr>
          </a:p>
        </p:txBody>
      </p:sp>
      <p:sp>
        <p:nvSpPr>
          <p:cNvPr id="26" name="Rectangle 14"/>
          <p:cNvSpPr>
            <a:spLocks noChangeArrowheads="1"/>
          </p:cNvSpPr>
          <p:nvPr/>
        </p:nvSpPr>
        <p:spPr bwMode="auto">
          <a:xfrm>
            <a:off x="2459038" y="1963738"/>
            <a:ext cx="5768975"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 The Prepaid Insurance account has a $5,000 debit balance to start the year. A </a:t>
            </a:r>
            <a:endParaRPr lang="en-US" dirty="0">
              <a:solidFill>
                <a:prstClr val="black"/>
              </a:solidFill>
              <a:cs typeface="+mn-cs"/>
            </a:endParaRPr>
          </a:p>
        </p:txBody>
      </p:sp>
      <p:sp>
        <p:nvSpPr>
          <p:cNvPr id="27" name="Rectangle 15"/>
          <p:cNvSpPr>
            <a:spLocks noChangeArrowheads="1"/>
          </p:cNvSpPr>
          <p:nvPr/>
        </p:nvSpPr>
        <p:spPr bwMode="auto">
          <a:xfrm>
            <a:off x="1016000" y="2170113"/>
            <a:ext cx="7383463"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review of insurance policies and payments shows that $1,000 of unexpired insurance remains at year-</a:t>
            </a:r>
            <a:endParaRPr lang="en-US" dirty="0">
              <a:solidFill>
                <a:prstClr val="black"/>
              </a:solidFill>
              <a:cs typeface="+mn-cs"/>
            </a:endParaRPr>
          </a:p>
        </p:txBody>
      </p:sp>
      <p:sp>
        <p:nvSpPr>
          <p:cNvPr id="28" name="Rectangle 16"/>
          <p:cNvSpPr>
            <a:spLocks noChangeArrowheads="1"/>
          </p:cNvSpPr>
          <p:nvPr/>
        </p:nvSpPr>
        <p:spPr bwMode="auto">
          <a:xfrm>
            <a:off x="1016000" y="2376488"/>
            <a:ext cx="382588"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end.</a:t>
            </a:r>
            <a:endParaRPr lang="en-US" dirty="0">
              <a:solidFill>
                <a:prstClr val="black"/>
              </a:solidFill>
              <a:cs typeface="+mn-cs"/>
            </a:endParaRPr>
          </a:p>
        </p:txBody>
      </p:sp>
      <p:sp>
        <p:nvSpPr>
          <p:cNvPr id="29" name="Rectangle 17"/>
          <p:cNvSpPr>
            <a:spLocks noChangeArrowheads="1"/>
          </p:cNvSpPr>
          <p:nvPr/>
        </p:nvSpPr>
        <p:spPr bwMode="auto">
          <a:xfrm>
            <a:off x="1016000" y="2686050"/>
            <a:ext cx="1209675"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000000"/>
                </a:solidFill>
                <a:cs typeface="+mn-cs"/>
              </a:rPr>
              <a:t>Prepaid Rent.  </a:t>
            </a:r>
            <a:endParaRPr lang="en-US" dirty="0">
              <a:solidFill>
                <a:prstClr val="black"/>
              </a:solidFill>
              <a:cs typeface="+mn-cs"/>
            </a:endParaRPr>
          </a:p>
        </p:txBody>
      </p:sp>
      <p:sp>
        <p:nvSpPr>
          <p:cNvPr id="30" name="Rectangle 18"/>
          <p:cNvSpPr>
            <a:spLocks noChangeArrowheads="1"/>
          </p:cNvSpPr>
          <p:nvPr/>
        </p:nvSpPr>
        <p:spPr bwMode="auto">
          <a:xfrm>
            <a:off x="2136775" y="2686050"/>
            <a:ext cx="632460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On October 1 of the current year, the company prepaid $12,000 for one year of rent for </a:t>
            </a:r>
            <a:endParaRPr lang="en-US" dirty="0">
              <a:solidFill>
                <a:prstClr val="black"/>
              </a:solidFill>
              <a:cs typeface="+mn-cs"/>
            </a:endParaRPr>
          </a:p>
        </p:txBody>
      </p:sp>
      <p:sp>
        <p:nvSpPr>
          <p:cNvPr id="31" name="Rectangle 19"/>
          <p:cNvSpPr>
            <a:spLocks noChangeArrowheads="1"/>
          </p:cNvSpPr>
          <p:nvPr/>
        </p:nvSpPr>
        <p:spPr bwMode="auto">
          <a:xfrm>
            <a:off x="1016000" y="2892425"/>
            <a:ext cx="7402513"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facilities being occupied from that day forward. The company debited Prepaid Rent and credited Cash </a:t>
            </a:r>
            <a:endParaRPr lang="en-US" dirty="0">
              <a:solidFill>
                <a:prstClr val="black"/>
              </a:solidFill>
              <a:cs typeface="+mn-cs"/>
            </a:endParaRPr>
          </a:p>
        </p:txBody>
      </p:sp>
      <p:sp>
        <p:nvSpPr>
          <p:cNvPr id="227" name="Rectangle 20"/>
          <p:cNvSpPr>
            <a:spLocks noChangeArrowheads="1"/>
          </p:cNvSpPr>
          <p:nvPr/>
        </p:nvSpPr>
        <p:spPr bwMode="auto">
          <a:xfrm>
            <a:off x="1016000" y="3098800"/>
            <a:ext cx="4830763"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for $12,000. December 31 year-end statements must be prepared.</a:t>
            </a:r>
            <a:endParaRPr lang="en-US" dirty="0">
              <a:solidFill>
                <a:prstClr val="black"/>
              </a:solidFill>
              <a:cs typeface="+mn-cs"/>
            </a:endParaRPr>
          </a:p>
        </p:txBody>
      </p:sp>
      <p:sp>
        <p:nvSpPr>
          <p:cNvPr id="228" name="Rectangle 21"/>
          <p:cNvSpPr>
            <a:spLocks noChangeArrowheads="1"/>
          </p:cNvSpPr>
          <p:nvPr/>
        </p:nvSpPr>
        <p:spPr bwMode="auto">
          <a:xfrm>
            <a:off x="1016000" y="3521075"/>
            <a:ext cx="887413"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000000"/>
                </a:solidFill>
                <a:cs typeface="+mn-cs"/>
              </a:rPr>
              <a:t>Supplies.  </a:t>
            </a:r>
            <a:endParaRPr lang="en-US" dirty="0">
              <a:solidFill>
                <a:prstClr val="black"/>
              </a:solidFill>
              <a:cs typeface="+mn-cs"/>
            </a:endParaRPr>
          </a:p>
        </p:txBody>
      </p:sp>
      <p:sp>
        <p:nvSpPr>
          <p:cNvPr id="229" name="Rectangle 22"/>
          <p:cNvSpPr>
            <a:spLocks noChangeArrowheads="1"/>
          </p:cNvSpPr>
          <p:nvPr/>
        </p:nvSpPr>
        <p:spPr bwMode="auto">
          <a:xfrm>
            <a:off x="1812925" y="3521075"/>
            <a:ext cx="6364288"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The Supplies account has an $1,000 debit balance to start the year. Supplies of $2,000 </a:t>
            </a:r>
            <a:endParaRPr lang="en-US" dirty="0">
              <a:solidFill>
                <a:prstClr val="black"/>
              </a:solidFill>
              <a:cs typeface="+mn-cs"/>
            </a:endParaRPr>
          </a:p>
        </p:txBody>
      </p:sp>
      <p:sp>
        <p:nvSpPr>
          <p:cNvPr id="230" name="Rectangle 23"/>
          <p:cNvSpPr>
            <a:spLocks noChangeArrowheads="1"/>
          </p:cNvSpPr>
          <p:nvPr/>
        </p:nvSpPr>
        <p:spPr bwMode="auto">
          <a:xfrm>
            <a:off x="1016000" y="3727450"/>
            <a:ext cx="7413625"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were purchased during the current year and debited to the Supplies account. A December 31 physical </a:t>
            </a:r>
            <a:endParaRPr lang="en-US" dirty="0">
              <a:solidFill>
                <a:prstClr val="black"/>
              </a:solidFill>
              <a:cs typeface="+mn-cs"/>
            </a:endParaRPr>
          </a:p>
        </p:txBody>
      </p:sp>
      <p:sp>
        <p:nvSpPr>
          <p:cNvPr id="231" name="Rectangle 24"/>
          <p:cNvSpPr>
            <a:spLocks noChangeArrowheads="1"/>
          </p:cNvSpPr>
          <p:nvPr/>
        </p:nvSpPr>
        <p:spPr bwMode="auto">
          <a:xfrm>
            <a:off x="1016000" y="3933825"/>
            <a:ext cx="3005138"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count shows $500 of supplies remaining.</a:t>
            </a:r>
            <a:endParaRPr lang="en-US" dirty="0">
              <a:solidFill>
                <a:prstClr val="black"/>
              </a:solidFill>
              <a:cs typeface="+mn-cs"/>
            </a:endParaRPr>
          </a:p>
        </p:txBody>
      </p:sp>
      <p:sp>
        <p:nvSpPr>
          <p:cNvPr id="232" name="Rectangle 25"/>
          <p:cNvSpPr>
            <a:spLocks noChangeArrowheads="1"/>
          </p:cNvSpPr>
          <p:nvPr/>
        </p:nvSpPr>
        <p:spPr bwMode="auto">
          <a:xfrm>
            <a:off x="1016000" y="4344988"/>
            <a:ext cx="2249488"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000000"/>
                </a:solidFill>
                <a:cs typeface="+mn-cs"/>
              </a:rPr>
              <a:t>Accumulated Depreciation.  </a:t>
            </a:r>
            <a:endParaRPr lang="en-US" dirty="0">
              <a:solidFill>
                <a:prstClr val="black"/>
              </a:solidFill>
              <a:cs typeface="+mn-cs"/>
            </a:endParaRPr>
          </a:p>
        </p:txBody>
      </p:sp>
      <p:sp>
        <p:nvSpPr>
          <p:cNvPr id="233" name="Rectangle 26"/>
          <p:cNvSpPr>
            <a:spLocks noChangeArrowheads="1"/>
          </p:cNvSpPr>
          <p:nvPr/>
        </p:nvSpPr>
        <p:spPr bwMode="auto">
          <a:xfrm>
            <a:off x="3165475" y="4344988"/>
            <a:ext cx="5214938"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The company has only one fixed asset (equipment) that it purchased at </a:t>
            </a:r>
            <a:endParaRPr lang="en-US" dirty="0">
              <a:solidFill>
                <a:prstClr val="black"/>
              </a:solidFill>
              <a:cs typeface="+mn-cs"/>
            </a:endParaRPr>
          </a:p>
        </p:txBody>
      </p:sp>
      <p:sp>
        <p:nvSpPr>
          <p:cNvPr id="234" name="Rectangle 27"/>
          <p:cNvSpPr>
            <a:spLocks noChangeArrowheads="1"/>
          </p:cNvSpPr>
          <p:nvPr/>
        </p:nvSpPr>
        <p:spPr bwMode="auto">
          <a:xfrm>
            <a:off x="1016000" y="4551363"/>
            <a:ext cx="7323138"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the start of this year. That asset had cost $38,000, had an estimated life of 10 years, and is expected </a:t>
            </a:r>
            <a:endParaRPr lang="en-US" dirty="0">
              <a:solidFill>
                <a:prstClr val="black"/>
              </a:solidFill>
              <a:cs typeface="+mn-cs"/>
            </a:endParaRPr>
          </a:p>
        </p:txBody>
      </p:sp>
      <p:sp>
        <p:nvSpPr>
          <p:cNvPr id="235" name="Rectangle 28"/>
          <p:cNvSpPr>
            <a:spLocks noChangeArrowheads="1"/>
          </p:cNvSpPr>
          <p:nvPr/>
        </p:nvSpPr>
        <p:spPr bwMode="auto">
          <a:xfrm>
            <a:off x="1016000" y="4757738"/>
            <a:ext cx="3783013"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to be valued at $8,000 at the end of the 10-year life.</a:t>
            </a:r>
            <a:endParaRPr lang="en-US" dirty="0">
              <a:solidFill>
                <a:prstClr val="black"/>
              </a:solidFill>
              <a:cs typeface="+mn-cs"/>
            </a:endParaRPr>
          </a:p>
        </p:txBody>
      </p:sp>
      <p:sp>
        <p:nvSpPr>
          <p:cNvPr id="10345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fld id="{BA716663-90B7-452F-855D-F1E1D7199F2B}" type="slidenum">
              <a:rPr lang="en-US" altLang="en-US" sz="1200" smtClean="0">
                <a:solidFill>
                  <a:srgbClr val="898989"/>
                </a:solidFill>
                <a:latin typeface="Arial" charset="0"/>
              </a:rPr>
              <a:pPr eaLnBrk="1" hangingPunct="1">
                <a:spcBef>
                  <a:spcPct val="0"/>
                </a:spcBef>
                <a:buFontTx/>
                <a:buNone/>
              </a:pPr>
              <a:t>31</a:t>
            </a:fld>
            <a:endParaRPr lang="en-US" altLang="en-US" sz="1200">
              <a:solidFill>
                <a:srgbClr val="898989"/>
              </a:solidFill>
              <a:latin typeface="Arial" charset="0"/>
            </a:endParaRPr>
          </a:p>
        </p:txBody>
      </p:sp>
      <p:sp>
        <p:nvSpPr>
          <p:cNvPr id="33" name="Rounded Rectangle 32"/>
          <p:cNvSpPr/>
          <p:nvPr/>
        </p:nvSpPr>
        <p:spPr>
          <a:xfrm>
            <a:off x="152400" y="6553200"/>
            <a:ext cx="38862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altLang="en-US" sz="1100" dirty="0"/>
              <a:t>Prepare and explain adjusting entries</a:t>
            </a:r>
            <a:r>
              <a:rPr lang="en-US" sz="1100" dirty="0"/>
              <a:t>.</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ectangle 13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prstClr val="white"/>
                </a:solidFill>
              </a:rPr>
              <a:t>NEED-TO-KNOW 3-1 SOLUTION</a:t>
            </a:r>
          </a:p>
        </p:txBody>
      </p:sp>
      <p:sp>
        <p:nvSpPr>
          <p:cNvPr id="6" name="Rectangle 5"/>
          <p:cNvSpPr>
            <a:spLocks noChangeArrowheads="1"/>
          </p:cNvSpPr>
          <p:nvPr/>
        </p:nvSpPr>
        <p:spPr bwMode="auto">
          <a:xfrm>
            <a:off x="2771775" y="2093913"/>
            <a:ext cx="3600450" cy="238125"/>
          </a:xfrm>
          <a:prstGeom prst="rect">
            <a:avLst/>
          </a:prstGeom>
          <a:solidFill>
            <a:srgbClr val="FFFF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7" name="Rectangle 6"/>
          <p:cNvSpPr>
            <a:spLocks noChangeArrowheads="1"/>
          </p:cNvSpPr>
          <p:nvPr/>
        </p:nvSpPr>
        <p:spPr bwMode="auto">
          <a:xfrm>
            <a:off x="1873250" y="3600450"/>
            <a:ext cx="5397500" cy="236538"/>
          </a:xfrm>
          <a:prstGeom prst="rect">
            <a:avLst/>
          </a:prstGeom>
          <a:solidFill>
            <a:srgbClr val="89A3D3"/>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 name="Rectangle 7"/>
          <p:cNvSpPr>
            <a:spLocks noChangeArrowheads="1"/>
          </p:cNvSpPr>
          <p:nvPr/>
        </p:nvSpPr>
        <p:spPr bwMode="auto">
          <a:xfrm>
            <a:off x="1198563" y="1455738"/>
            <a:ext cx="4719637"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C00000"/>
                </a:solidFill>
                <a:cs typeface="+mn-cs"/>
              </a:rPr>
              <a:t>Step 1:  Determine what the current account balance equals.</a:t>
            </a:r>
            <a:endParaRPr lang="en-US" dirty="0">
              <a:solidFill>
                <a:prstClr val="black"/>
              </a:solidFill>
              <a:cs typeface="+mn-cs"/>
            </a:endParaRPr>
          </a:p>
        </p:txBody>
      </p:sp>
      <p:sp>
        <p:nvSpPr>
          <p:cNvPr id="9" name="Rectangle 8"/>
          <p:cNvSpPr>
            <a:spLocks noChangeArrowheads="1"/>
          </p:cNvSpPr>
          <p:nvPr/>
        </p:nvSpPr>
        <p:spPr bwMode="auto">
          <a:xfrm>
            <a:off x="6684963" y="1455738"/>
            <a:ext cx="56515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$5,000</a:t>
            </a:r>
            <a:endParaRPr lang="en-US" dirty="0">
              <a:solidFill>
                <a:prstClr val="black"/>
              </a:solidFill>
              <a:cs typeface="+mn-cs"/>
            </a:endParaRPr>
          </a:p>
        </p:txBody>
      </p:sp>
      <p:sp>
        <p:nvSpPr>
          <p:cNvPr id="10" name="Rectangle 9"/>
          <p:cNvSpPr>
            <a:spLocks noChangeArrowheads="1"/>
          </p:cNvSpPr>
          <p:nvPr/>
        </p:nvSpPr>
        <p:spPr bwMode="auto">
          <a:xfrm>
            <a:off x="1198563" y="1671638"/>
            <a:ext cx="5203825"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C00000"/>
                </a:solidFill>
                <a:cs typeface="+mn-cs"/>
              </a:rPr>
              <a:t>Step 2:  Determine what the current account balance should equal.</a:t>
            </a:r>
            <a:endParaRPr lang="en-US" dirty="0">
              <a:solidFill>
                <a:prstClr val="black"/>
              </a:solidFill>
              <a:cs typeface="+mn-cs"/>
            </a:endParaRPr>
          </a:p>
        </p:txBody>
      </p:sp>
      <p:sp>
        <p:nvSpPr>
          <p:cNvPr id="11" name="Rectangle 10"/>
          <p:cNvSpPr>
            <a:spLocks noChangeArrowheads="1"/>
          </p:cNvSpPr>
          <p:nvPr/>
        </p:nvSpPr>
        <p:spPr bwMode="auto">
          <a:xfrm>
            <a:off x="6684963" y="1671638"/>
            <a:ext cx="56515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$1,000</a:t>
            </a:r>
            <a:endParaRPr lang="en-US" dirty="0">
              <a:solidFill>
                <a:prstClr val="black"/>
              </a:solidFill>
              <a:cs typeface="+mn-cs"/>
            </a:endParaRPr>
          </a:p>
        </p:txBody>
      </p:sp>
      <p:sp>
        <p:nvSpPr>
          <p:cNvPr id="12" name="Rectangle 11"/>
          <p:cNvSpPr>
            <a:spLocks noChangeArrowheads="1"/>
          </p:cNvSpPr>
          <p:nvPr/>
        </p:nvSpPr>
        <p:spPr bwMode="auto">
          <a:xfrm>
            <a:off x="3003550" y="2341563"/>
            <a:ext cx="534988"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Unadj.</a:t>
            </a:r>
            <a:endParaRPr lang="en-US" dirty="0">
              <a:solidFill>
                <a:prstClr val="black"/>
              </a:solidFill>
              <a:cs typeface="+mn-cs"/>
            </a:endParaRPr>
          </a:p>
        </p:txBody>
      </p:sp>
      <p:sp>
        <p:nvSpPr>
          <p:cNvPr id="13" name="Rectangle 12"/>
          <p:cNvSpPr>
            <a:spLocks noChangeArrowheads="1"/>
          </p:cNvSpPr>
          <p:nvPr/>
        </p:nvSpPr>
        <p:spPr bwMode="auto">
          <a:xfrm>
            <a:off x="3900488" y="2341563"/>
            <a:ext cx="474662"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5,000</a:t>
            </a:r>
            <a:endParaRPr lang="en-US" dirty="0">
              <a:solidFill>
                <a:prstClr val="black"/>
              </a:solidFill>
              <a:cs typeface="+mn-cs"/>
            </a:endParaRPr>
          </a:p>
        </p:txBody>
      </p:sp>
      <p:sp>
        <p:nvSpPr>
          <p:cNvPr id="14" name="Rectangle 13"/>
          <p:cNvSpPr>
            <a:spLocks noChangeArrowheads="1"/>
          </p:cNvSpPr>
          <p:nvPr/>
        </p:nvSpPr>
        <p:spPr bwMode="auto">
          <a:xfrm>
            <a:off x="4637088" y="2547938"/>
            <a:ext cx="877887"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Adjustment</a:t>
            </a:r>
            <a:endParaRPr lang="en-US" dirty="0">
              <a:solidFill>
                <a:prstClr val="black"/>
              </a:solidFill>
              <a:cs typeface="+mn-cs"/>
            </a:endParaRPr>
          </a:p>
        </p:txBody>
      </p:sp>
      <p:sp>
        <p:nvSpPr>
          <p:cNvPr id="15" name="Rectangle 14"/>
          <p:cNvSpPr>
            <a:spLocks noChangeArrowheads="1"/>
          </p:cNvSpPr>
          <p:nvPr/>
        </p:nvSpPr>
        <p:spPr bwMode="auto">
          <a:xfrm>
            <a:off x="5878513" y="2547938"/>
            <a:ext cx="474662"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C00000"/>
                </a:solidFill>
                <a:cs typeface="+mn-cs"/>
              </a:rPr>
              <a:t>4,000</a:t>
            </a:r>
            <a:endParaRPr lang="en-US" dirty="0">
              <a:solidFill>
                <a:prstClr val="black"/>
              </a:solidFill>
              <a:cs typeface="+mn-cs"/>
            </a:endParaRPr>
          </a:p>
        </p:txBody>
      </p:sp>
      <p:sp>
        <p:nvSpPr>
          <p:cNvPr id="16" name="Rectangle 15"/>
          <p:cNvSpPr>
            <a:spLocks noChangeArrowheads="1"/>
          </p:cNvSpPr>
          <p:nvPr/>
        </p:nvSpPr>
        <p:spPr bwMode="auto">
          <a:xfrm>
            <a:off x="3094038" y="2765425"/>
            <a:ext cx="352425"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Adj.</a:t>
            </a:r>
            <a:endParaRPr lang="en-US" dirty="0">
              <a:solidFill>
                <a:prstClr val="black"/>
              </a:solidFill>
              <a:cs typeface="+mn-cs"/>
            </a:endParaRPr>
          </a:p>
        </p:txBody>
      </p:sp>
      <p:sp>
        <p:nvSpPr>
          <p:cNvPr id="224" name="Rectangle 16"/>
          <p:cNvSpPr>
            <a:spLocks noChangeArrowheads="1"/>
          </p:cNvSpPr>
          <p:nvPr/>
        </p:nvSpPr>
        <p:spPr bwMode="auto">
          <a:xfrm>
            <a:off x="3900488" y="2765425"/>
            <a:ext cx="474662"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1,000</a:t>
            </a:r>
            <a:endParaRPr lang="en-US" dirty="0">
              <a:solidFill>
                <a:prstClr val="black"/>
              </a:solidFill>
              <a:cs typeface="+mn-cs"/>
            </a:endParaRPr>
          </a:p>
        </p:txBody>
      </p:sp>
      <p:sp>
        <p:nvSpPr>
          <p:cNvPr id="225" name="Rectangle 17"/>
          <p:cNvSpPr>
            <a:spLocks noChangeArrowheads="1"/>
          </p:cNvSpPr>
          <p:nvPr/>
        </p:nvSpPr>
        <p:spPr bwMode="auto">
          <a:xfrm>
            <a:off x="1198563" y="3178175"/>
            <a:ext cx="4860925"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C00000"/>
                </a:solidFill>
                <a:cs typeface="+mn-cs"/>
              </a:rPr>
              <a:t>Step 3:  Record an adjusting entry to get from step 1 to step 2.</a:t>
            </a:r>
            <a:endParaRPr lang="en-US" dirty="0">
              <a:solidFill>
                <a:prstClr val="black"/>
              </a:solidFill>
              <a:cs typeface="+mn-cs"/>
            </a:endParaRPr>
          </a:p>
        </p:txBody>
      </p:sp>
      <p:sp>
        <p:nvSpPr>
          <p:cNvPr id="226" name="Rectangle 18"/>
          <p:cNvSpPr>
            <a:spLocks noChangeArrowheads="1"/>
          </p:cNvSpPr>
          <p:nvPr/>
        </p:nvSpPr>
        <p:spPr bwMode="auto">
          <a:xfrm>
            <a:off x="2155825" y="3621088"/>
            <a:ext cx="433388"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000000"/>
                </a:solidFill>
                <a:cs typeface="+mn-cs"/>
              </a:rPr>
              <a:t>Date</a:t>
            </a:r>
            <a:endParaRPr lang="en-US" dirty="0">
              <a:solidFill>
                <a:prstClr val="black"/>
              </a:solidFill>
              <a:cs typeface="+mn-cs"/>
            </a:endParaRPr>
          </a:p>
        </p:txBody>
      </p:sp>
      <p:sp>
        <p:nvSpPr>
          <p:cNvPr id="236" name="Rectangle 19"/>
          <p:cNvSpPr>
            <a:spLocks noChangeArrowheads="1"/>
          </p:cNvSpPr>
          <p:nvPr/>
        </p:nvSpPr>
        <p:spPr bwMode="auto">
          <a:xfrm>
            <a:off x="5716588" y="3621088"/>
            <a:ext cx="484187"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000000"/>
                </a:solidFill>
                <a:cs typeface="+mn-cs"/>
              </a:rPr>
              <a:t>Debit</a:t>
            </a:r>
            <a:endParaRPr lang="en-US" dirty="0">
              <a:solidFill>
                <a:prstClr val="black"/>
              </a:solidFill>
              <a:cs typeface="+mn-cs"/>
            </a:endParaRPr>
          </a:p>
        </p:txBody>
      </p:sp>
      <p:sp>
        <p:nvSpPr>
          <p:cNvPr id="237" name="Rectangle 20"/>
          <p:cNvSpPr>
            <a:spLocks noChangeArrowheads="1"/>
          </p:cNvSpPr>
          <p:nvPr/>
        </p:nvSpPr>
        <p:spPr bwMode="auto">
          <a:xfrm>
            <a:off x="6584950" y="3621088"/>
            <a:ext cx="544513"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000000"/>
                </a:solidFill>
                <a:cs typeface="+mn-cs"/>
              </a:rPr>
              <a:t>Credit</a:t>
            </a:r>
            <a:endParaRPr lang="en-US" dirty="0">
              <a:solidFill>
                <a:prstClr val="black"/>
              </a:solidFill>
              <a:cs typeface="+mn-cs"/>
            </a:endParaRPr>
          </a:p>
        </p:txBody>
      </p:sp>
      <p:sp>
        <p:nvSpPr>
          <p:cNvPr id="238" name="Rectangle 21"/>
          <p:cNvSpPr>
            <a:spLocks noChangeArrowheads="1"/>
          </p:cNvSpPr>
          <p:nvPr/>
        </p:nvSpPr>
        <p:spPr bwMode="auto">
          <a:xfrm>
            <a:off x="2055813" y="3848100"/>
            <a:ext cx="625475"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Dec. 31</a:t>
            </a:r>
            <a:endParaRPr lang="en-US" dirty="0">
              <a:solidFill>
                <a:prstClr val="black"/>
              </a:solidFill>
              <a:cs typeface="+mn-cs"/>
            </a:endParaRPr>
          </a:p>
        </p:txBody>
      </p:sp>
      <p:sp>
        <p:nvSpPr>
          <p:cNvPr id="239" name="Rectangle 22"/>
          <p:cNvSpPr>
            <a:spLocks noChangeArrowheads="1"/>
          </p:cNvSpPr>
          <p:nvPr/>
        </p:nvSpPr>
        <p:spPr bwMode="auto">
          <a:xfrm>
            <a:off x="2811463" y="3848100"/>
            <a:ext cx="1443037"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Insurance expense</a:t>
            </a:r>
            <a:endParaRPr lang="en-US" dirty="0">
              <a:solidFill>
                <a:prstClr val="black"/>
              </a:solidFill>
              <a:cs typeface="+mn-cs"/>
            </a:endParaRPr>
          </a:p>
        </p:txBody>
      </p:sp>
      <p:sp>
        <p:nvSpPr>
          <p:cNvPr id="240" name="Rectangle 23"/>
          <p:cNvSpPr>
            <a:spLocks noChangeArrowheads="1"/>
          </p:cNvSpPr>
          <p:nvPr/>
        </p:nvSpPr>
        <p:spPr bwMode="auto">
          <a:xfrm>
            <a:off x="5878513" y="3848100"/>
            <a:ext cx="474662"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4,000</a:t>
            </a:r>
            <a:endParaRPr lang="en-US" dirty="0">
              <a:solidFill>
                <a:prstClr val="black"/>
              </a:solidFill>
              <a:cs typeface="+mn-cs"/>
            </a:endParaRPr>
          </a:p>
        </p:txBody>
      </p:sp>
      <p:sp>
        <p:nvSpPr>
          <p:cNvPr id="241" name="Rectangle 24"/>
          <p:cNvSpPr>
            <a:spLocks noChangeArrowheads="1"/>
          </p:cNvSpPr>
          <p:nvPr/>
        </p:nvSpPr>
        <p:spPr bwMode="auto">
          <a:xfrm>
            <a:off x="3084513" y="4054475"/>
            <a:ext cx="1392237"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Prepaid Insurance</a:t>
            </a:r>
            <a:endParaRPr lang="en-US" dirty="0">
              <a:solidFill>
                <a:prstClr val="black"/>
              </a:solidFill>
              <a:cs typeface="+mn-cs"/>
            </a:endParaRPr>
          </a:p>
        </p:txBody>
      </p:sp>
      <p:sp>
        <p:nvSpPr>
          <p:cNvPr id="242" name="Rectangle 25"/>
          <p:cNvSpPr>
            <a:spLocks noChangeArrowheads="1"/>
          </p:cNvSpPr>
          <p:nvPr/>
        </p:nvSpPr>
        <p:spPr bwMode="auto">
          <a:xfrm>
            <a:off x="6775450" y="4054475"/>
            <a:ext cx="474663"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4,000</a:t>
            </a:r>
            <a:endParaRPr lang="en-US" dirty="0">
              <a:solidFill>
                <a:prstClr val="black"/>
              </a:solidFill>
              <a:cs typeface="+mn-cs"/>
            </a:endParaRPr>
          </a:p>
        </p:txBody>
      </p:sp>
      <p:sp>
        <p:nvSpPr>
          <p:cNvPr id="243" name="Rectangle 26"/>
          <p:cNvSpPr>
            <a:spLocks noChangeArrowheads="1"/>
          </p:cNvSpPr>
          <p:nvPr/>
        </p:nvSpPr>
        <p:spPr bwMode="auto">
          <a:xfrm>
            <a:off x="1016000" y="619125"/>
            <a:ext cx="1533525"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000000"/>
                </a:solidFill>
                <a:cs typeface="+mn-cs"/>
              </a:rPr>
              <a:t>Prepaid Insurance.</a:t>
            </a:r>
            <a:endParaRPr lang="en-US" dirty="0">
              <a:solidFill>
                <a:prstClr val="black"/>
              </a:solidFill>
              <a:cs typeface="+mn-cs"/>
            </a:endParaRPr>
          </a:p>
        </p:txBody>
      </p:sp>
      <p:sp>
        <p:nvSpPr>
          <p:cNvPr id="244" name="Rectangle 27"/>
          <p:cNvSpPr>
            <a:spLocks noChangeArrowheads="1"/>
          </p:cNvSpPr>
          <p:nvPr/>
        </p:nvSpPr>
        <p:spPr bwMode="auto">
          <a:xfrm>
            <a:off x="2459038" y="619125"/>
            <a:ext cx="5897562"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  The Prepaid Insurance account has a $5,000 debit balance to start the year. A </a:t>
            </a:r>
            <a:endParaRPr lang="en-US" dirty="0">
              <a:solidFill>
                <a:prstClr val="black"/>
              </a:solidFill>
              <a:cs typeface="+mn-cs"/>
            </a:endParaRPr>
          </a:p>
        </p:txBody>
      </p:sp>
      <p:sp>
        <p:nvSpPr>
          <p:cNvPr id="245" name="Rectangle 28"/>
          <p:cNvSpPr>
            <a:spLocks noChangeArrowheads="1"/>
          </p:cNvSpPr>
          <p:nvPr/>
        </p:nvSpPr>
        <p:spPr bwMode="auto">
          <a:xfrm>
            <a:off x="1016000" y="825500"/>
            <a:ext cx="7383463"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review of insurance policies and payments shows that $1,000 of unexpired insurance remains at year-</a:t>
            </a:r>
            <a:endParaRPr lang="en-US" dirty="0">
              <a:solidFill>
                <a:prstClr val="black"/>
              </a:solidFill>
              <a:cs typeface="+mn-cs"/>
            </a:endParaRPr>
          </a:p>
        </p:txBody>
      </p:sp>
      <p:sp>
        <p:nvSpPr>
          <p:cNvPr id="246" name="Rectangle 29"/>
          <p:cNvSpPr>
            <a:spLocks noChangeArrowheads="1"/>
          </p:cNvSpPr>
          <p:nvPr/>
        </p:nvSpPr>
        <p:spPr bwMode="auto">
          <a:xfrm>
            <a:off x="1016000" y="1031875"/>
            <a:ext cx="382588"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end.</a:t>
            </a:r>
            <a:endParaRPr lang="en-US" dirty="0">
              <a:solidFill>
                <a:prstClr val="black"/>
              </a:solidFill>
              <a:cs typeface="+mn-cs"/>
            </a:endParaRPr>
          </a:p>
        </p:txBody>
      </p:sp>
      <p:sp>
        <p:nvSpPr>
          <p:cNvPr id="247" name="Rectangle 30"/>
          <p:cNvSpPr>
            <a:spLocks noChangeArrowheads="1"/>
          </p:cNvSpPr>
          <p:nvPr/>
        </p:nvSpPr>
        <p:spPr bwMode="auto">
          <a:xfrm>
            <a:off x="3870325" y="2114550"/>
            <a:ext cx="1482725"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000000"/>
                </a:solidFill>
                <a:cs typeface="+mn-cs"/>
              </a:rPr>
              <a:t>Prepaid Insurance</a:t>
            </a:r>
            <a:endParaRPr lang="en-US" dirty="0">
              <a:solidFill>
                <a:prstClr val="black"/>
              </a:solidFill>
              <a:cs typeface="+mn-cs"/>
            </a:endParaRPr>
          </a:p>
        </p:txBody>
      </p:sp>
      <p:sp>
        <p:nvSpPr>
          <p:cNvPr id="248" name="Rectangle 31"/>
          <p:cNvSpPr>
            <a:spLocks noChangeArrowheads="1"/>
          </p:cNvSpPr>
          <p:nvPr/>
        </p:nvSpPr>
        <p:spPr bwMode="auto">
          <a:xfrm>
            <a:off x="3538538" y="3621088"/>
            <a:ext cx="1273175"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000000"/>
                </a:solidFill>
                <a:cs typeface="+mn-cs"/>
              </a:rPr>
              <a:t>General Journal</a:t>
            </a:r>
            <a:endParaRPr lang="en-US" dirty="0">
              <a:solidFill>
                <a:prstClr val="black"/>
              </a:solidFill>
              <a:cs typeface="+mn-cs"/>
            </a:endParaRPr>
          </a:p>
        </p:txBody>
      </p:sp>
      <p:sp>
        <p:nvSpPr>
          <p:cNvPr id="249" name="Rectangle 32"/>
          <p:cNvSpPr>
            <a:spLocks noChangeArrowheads="1"/>
          </p:cNvSpPr>
          <p:nvPr/>
        </p:nvSpPr>
        <p:spPr bwMode="auto">
          <a:xfrm>
            <a:off x="1863725" y="3589338"/>
            <a:ext cx="20638" cy="24765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50" name="Line 33"/>
          <p:cNvSpPr>
            <a:spLocks noChangeShapeType="1"/>
          </p:cNvSpPr>
          <p:nvPr/>
        </p:nvSpPr>
        <p:spPr bwMode="auto">
          <a:xfrm>
            <a:off x="2771775" y="3609975"/>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51" name="Rectangle 34"/>
          <p:cNvSpPr>
            <a:spLocks noChangeArrowheads="1"/>
          </p:cNvSpPr>
          <p:nvPr/>
        </p:nvSpPr>
        <p:spPr bwMode="auto">
          <a:xfrm>
            <a:off x="2771775" y="3609975"/>
            <a:ext cx="9525"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52" name="Line 35"/>
          <p:cNvSpPr>
            <a:spLocks noChangeShapeType="1"/>
          </p:cNvSpPr>
          <p:nvPr/>
        </p:nvSpPr>
        <p:spPr bwMode="auto">
          <a:xfrm>
            <a:off x="5464175" y="3609975"/>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53" name="Rectangle 36"/>
          <p:cNvSpPr>
            <a:spLocks noChangeArrowheads="1"/>
          </p:cNvSpPr>
          <p:nvPr/>
        </p:nvSpPr>
        <p:spPr bwMode="auto">
          <a:xfrm>
            <a:off x="5464175" y="3609975"/>
            <a:ext cx="11113"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54" name="Line 37"/>
          <p:cNvSpPr>
            <a:spLocks noChangeShapeType="1"/>
          </p:cNvSpPr>
          <p:nvPr/>
        </p:nvSpPr>
        <p:spPr bwMode="auto">
          <a:xfrm>
            <a:off x="6362700" y="3609975"/>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55" name="Rectangle 38"/>
          <p:cNvSpPr>
            <a:spLocks noChangeArrowheads="1"/>
          </p:cNvSpPr>
          <p:nvPr/>
        </p:nvSpPr>
        <p:spPr bwMode="auto">
          <a:xfrm>
            <a:off x="6362700" y="3609975"/>
            <a:ext cx="9525"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8" name="Rectangle 39"/>
          <p:cNvSpPr>
            <a:spLocks noChangeArrowheads="1"/>
          </p:cNvSpPr>
          <p:nvPr/>
        </p:nvSpPr>
        <p:spPr bwMode="auto">
          <a:xfrm>
            <a:off x="7250113" y="3609975"/>
            <a:ext cx="20637" cy="227013"/>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9" name="Rectangle 40"/>
          <p:cNvSpPr>
            <a:spLocks noChangeArrowheads="1"/>
          </p:cNvSpPr>
          <p:nvPr/>
        </p:nvSpPr>
        <p:spPr bwMode="auto">
          <a:xfrm>
            <a:off x="4556125" y="2332038"/>
            <a:ext cx="20638" cy="62865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0" name="Line 41"/>
          <p:cNvSpPr>
            <a:spLocks noChangeShapeType="1"/>
          </p:cNvSpPr>
          <p:nvPr/>
        </p:nvSpPr>
        <p:spPr bwMode="auto">
          <a:xfrm>
            <a:off x="1873250" y="3836988"/>
            <a:ext cx="0" cy="41275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1" name="Rectangle 42"/>
          <p:cNvSpPr>
            <a:spLocks noChangeArrowheads="1"/>
          </p:cNvSpPr>
          <p:nvPr/>
        </p:nvSpPr>
        <p:spPr bwMode="auto">
          <a:xfrm>
            <a:off x="1873250" y="3836988"/>
            <a:ext cx="11113" cy="412750"/>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2" name="Line 43"/>
          <p:cNvSpPr>
            <a:spLocks noChangeShapeType="1"/>
          </p:cNvSpPr>
          <p:nvPr/>
        </p:nvSpPr>
        <p:spPr bwMode="auto">
          <a:xfrm>
            <a:off x="2771775" y="3836988"/>
            <a:ext cx="0" cy="41275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3" name="Rectangle 44"/>
          <p:cNvSpPr>
            <a:spLocks noChangeArrowheads="1"/>
          </p:cNvSpPr>
          <p:nvPr/>
        </p:nvSpPr>
        <p:spPr bwMode="auto">
          <a:xfrm>
            <a:off x="2771775" y="3836988"/>
            <a:ext cx="9525" cy="412750"/>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4" name="Line 45"/>
          <p:cNvSpPr>
            <a:spLocks noChangeShapeType="1"/>
          </p:cNvSpPr>
          <p:nvPr/>
        </p:nvSpPr>
        <p:spPr bwMode="auto">
          <a:xfrm>
            <a:off x="5464175" y="3836988"/>
            <a:ext cx="0" cy="41275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5" name="Rectangle 46"/>
          <p:cNvSpPr>
            <a:spLocks noChangeArrowheads="1"/>
          </p:cNvSpPr>
          <p:nvPr/>
        </p:nvSpPr>
        <p:spPr bwMode="auto">
          <a:xfrm>
            <a:off x="5464175" y="3836988"/>
            <a:ext cx="11113" cy="412750"/>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6" name="Line 47"/>
          <p:cNvSpPr>
            <a:spLocks noChangeShapeType="1"/>
          </p:cNvSpPr>
          <p:nvPr/>
        </p:nvSpPr>
        <p:spPr bwMode="auto">
          <a:xfrm>
            <a:off x="6362700" y="3836988"/>
            <a:ext cx="0" cy="41275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8" name="Rectangle 48"/>
          <p:cNvSpPr>
            <a:spLocks noChangeArrowheads="1"/>
          </p:cNvSpPr>
          <p:nvPr/>
        </p:nvSpPr>
        <p:spPr bwMode="auto">
          <a:xfrm>
            <a:off x="6362700" y="3836988"/>
            <a:ext cx="9525" cy="412750"/>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9" name="Line 49"/>
          <p:cNvSpPr>
            <a:spLocks noChangeShapeType="1"/>
          </p:cNvSpPr>
          <p:nvPr/>
        </p:nvSpPr>
        <p:spPr bwMode="auto">
          <a:xfrm>
            <a:off x="7259638" y="3836988"/>
            <a:ext cx="0" cy="41275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0" name="Rectangle 50"/>
          <p:cNvSpPr>
            <a:spLocks noChangeArrowheads="1"/>
          </p:cNvSpPr>
          <p:nvPr/>
        </p:nvSpPr>
        <p:spPr bwMode="auto">
          <a:xfrm>
            <a:off x="7259638" y="3836988"/>
            <a:ext cx="11112" cy="412750"/>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1" name="Rectangle 51"/>
          <p:cNvSpPr>
            <a:spLocks noChangeArrowheads="1"/>
          </p:cNvSpPr>
          <p:nvPr/>
        </p:nvSpPr>
        <p:spPr bwMode="auto">
          <a:xfrm>
            <a:off x="2771775" y="2084388"/>
            <a:ext cx="3600450" cy="206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2" name="Rectangle 52"/>
          <p:cNvSpPr>
            <a:spLocks noChangeArrowheads="1"/>
          </p:cNvSpPr>
          <p:nvPr/>
        </p:nvSpPr>
        <p:spPr bwMode="auto">
          <a:xfrm>
            <a:off x="2771775" y="2311400"/>
            <a:ext cx="3600450" cy="206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3" name="Rectangle 53"/>
          <p:cNvSpPr>
            <a:spLocks noChangeArrowheads="1"/>
          </p:cNvSpPr>
          <p:nvPr/>
        </p:nvSpPr>
        <p:spPr bwMode="auto">
          <a:xfrm>
            <a:off x="2771775" y="2733675"/>
            <a:ext cx="3600450" cy="206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4" name="Rectangle 54"/>
          <p:cNvSpPr>
            <a:spLocks noChangeArrowheads="1"/>
          </p:cNvSpPr>
          <p:nvPr/>
        </p:nvSpPr>
        <p:spPr bwMode="auto">
          <a:xfrm>
            <a:off x="1884363" y="3589338"/>
            <a:ext cx="5386387" cy="206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5" name="Rectangle 55"/>
          <p:cNvSpPr>
            <a:spLocks noChangeArrowheads="1"/>
          </p:cNvSpPr>
          <p:nvPr/>
        </p:nvSpPr>
        <p:spPr bwMode="auto">
          <a:xfrm>
            <a:off x="1884363" y="3816350"/>
            <a:ext cx="5386387" cy="206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6" name="Line 56"/>
          <p:cNvSpPr>
            <a:spLocks noChangeShapeType="1"/>
          </p:cNvSpPr>
          <p:nvPr/>
        </p:nvSpPr>
        <p:spPr bwMode="auto">
          <a:xfrm>
            <a:off x="1884363" y="4033838"/>
            <a:ext cx="5386387" cy="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7" name="Rectangle 57"/>
          <p:cNvSpPr>
            <a:spLocks noChangeArrowheads="1"/>
          </p:cNvSpPr>
          <p:nvPr/>
        </p:nvSpPr>
        <p:spPr bwMode="auto">
          <a:xfrm>
            <a:off x="1884363" y="4033838"/>
            <a:ext cx="5386387" cy="952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8" name="Line 58"/>
          <p:cNvSpPr>
            <a:spLocks noChangeShapeType="1"/>
          </p:cNvSpPr>
          <p:nvPr/>
        </p:nvSpPr>
        <p:spPr bwMode="auto">
          <a:xfrm>
            <a:off x="1884363" y="4240213"/>
            <a:ext cx="5386387" cy="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9" name="Rectangle 59"/>
          <p:cNvSpPr>
            <a:spLocks noChangeArrowheads="1"/>
          </p:cNvSpPr>
          <p:nvPr/>
        </p:nvSpPr>
        <p:spPr bwMode="auto">
          <a:xfrm>
            <a:off x="1884363" y="4240213"/>
            <a:ext cx="5386387" cy="952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04507"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fld id="{D2E8BD3E-C4DF-4116-988F-B80A7662DFD4}" type="slidenum">
              <a:rPr lang="en-US" altLang="en-US" sz="1200" smtClean="0">
                <a:solidFill>
                  <a:srgbClr val="898989"/>
                </a:solidFill>
                <a:latin typeface="Arial" charset="0"/>
              </a:rPr>
              <a:pPr eaLnBrk="1" hangingPunct="1">
                <a:spcBef>
                  <a:spcPct val="0"/>
                </a:spcBef>
                <a:buFontTx/>
                <a:buNone/>
              </a:pPr>
              <a:t>32</a:t>
            </a:fld>
            <a:endParaRPr lang="en-US" altLang="en-US" sz="1200">
              <a:solidFill>
                <a:srgbClr val="898989"/>
              </a:solidFill>
              <a:latin typeface="Arial" charset="0"/>
            </a:endParaRPr>
          </a:p>
        </p:txBody>
      </p:sp>
      <p:sp>
        <p:nvSpPr>
          <p:cNvPr id="62" name="Rounded Rectangle 61"/>
          <p:cNvSpPr/>
          <p:nvPr/>
        </p:nvSpPr>
        <p:spPr>
          <a:xfrm>
            <a:off x="1447800" y="4724400"/>
            <a:ext cx="2906713"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u="sng" dirty="0">
                <a:solidFill>
                  <a:prstClr val="white"/>
                </a:solidFill>
              </a:rPr>
              <a:t>Income Statement</a:t>
            </a:r>
          </a:p>
          <a:p>
            <a:pPr algn="ctr" fontAlgn="auto">
              <a:spcBef>
                <a:spcPts val="0"/>
              </a:spcBef>
              <a:spcAft>
                <a:spcPts val="0"/>
              </a:spcAft>
              <a:defRPr/>
            </a:pPr>
            <a:r>
              <a:rPr lang="en-US" dirty="0">
                <a:solidFill>
                  <a:prstClr val="white"/>
                </a:solidFill>
              </a:rPr>
              <a:t>Revenue</a:t>
            </a:r>
          </a:p>
          <a:p>
            <a:pPr algn="ctr" fontAlgn="auto">
              <a:spcBef>
                <a:spcPts val="0"/>
              </a:spcBef>
              <a:spcAft>
                <a:spcPts val="0"/>
              </a:spcAft>
              <a:defRPr/>
            </a:pPr>
            <a:r>
              <a:rPr lang="en-US" dirty="0">
                <a:solidFill>
                  <a:srgbClr val="FF0000"/>
                </a:solidFill>
              </a:rPr>
              <a:t>Debit</a:t>
            </a:r>
            <a:r>
              <a:rPr lang="en-US" dirty="0">
                <a:solidFill>
                  <a:prstClr val="white"/>
                </a:solidFill>
              </a:rPr>
              <a:t> Expense</a:t>
            </a:r>
          </a:p>
        </p:txBody>
      </p:sp>
      <p:sp>
        <p:nvSpPr>
          <p:cNvPr id="64" name="Rounded Rectangle 63"/>
          <p:cNvSpPr/>
          <p:nvPr/>
        </p:nvSpPr>
        <p:spPr>
          <a:xfrm>
            <a:off x="4748213" y="4719638"/>
            <a:ext cx="2906712" cy="12192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u="sng" dirty="0">
                <a:solidFill>
                  <a:srgbClr val="002060"/>
                </a:solidFill>
              </a:rPr>
              <a:t>Balance Sheet</a:t>
            </a:r>
          </a:p>
          <a:p>
            <a:pPr algn="ctr" fontAlgn="auto">
              <a:spcBef>
                <a:spcPts val="0"/>
              </a:spcBef>
              <a:spcAft>
                <a:spcPts val="0"/>
              </a:spcAft>
              <a:defRPr/>
            </a:pPr>
            <a:r>
              <a:rPr lang="en-US" dirty="0">
                <a:solidFill>
                  <a:srgbClr val="FF0000"/>
                </a:solidFill>
              </a:rPr>
              <a:t>Credit</a:t>
            </a:r>
            <a:r>
              <a:rPr lang="en-US" dirty="0">
                <a:solidFill>
                  <a:srgbClr val="002060"/>
                </a:solidFill>
              </a:rPr>
              <a:t> Asset</a:t>
            </a:r>
          </a:p>
          <a:p>
            <a:pPr lvl="2" fontAlgn="auto">
              <a:spcBef>
                <a:spcPts val="0"/>
              </a:spcBef>
              <a:spcAft>
                <a:spcPts val="0"/>
              </a:spcAft>
              <a:defRPr/>
            </a:pPr>
            <a:r>
              <a:rPr lang="en-US" dirty="0">
                <a:solidFill>
                  <a:srgbClr val="002060"/>
                </a:solidFill>
              </a:rPr>
              <a:t>Liability</a:t>
            </a:r>
          </a:p>
        </p:txBody>
      </p:sp>
      <p:sp>
        <p:nvSpPr>
          <p:cNvPr id="63" name="Rounded Rectangle 62"/>
          <p:cNvSpPr/>
          <p:nvPr/>
        </p:nvSpPr>
        <p:spPr>
          <a:xfrm>
            <a:off x="152400" y="6553200"/>
            <a:ext cx="38862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altLang="en-US" sz="1100" dirty="0"/>
              <a:t>Prepare and explain adjusting entries</a:t>
            </a:r>
            <a:r>
              <a:rPr lang="en-US" sz="1100" dirty="0"/>
              <a:t>.</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47"/>
                                        </p:tgtEl>
                                        <p:attrNameLst>
                                          <p:attrName>style.visibility</p:attrName>
                                        </p:attrNameLst>
                                      </p:cBhvr>
                                      <p:to>
                                        <p:strVal val="visible"/>
                                      </p:to>
                                    </p:set>
                                    <p:animEffect transition="in" filter="fade">
                                      <p:cBhvr>
                                        <p:cTn id="24" dur="500"/>
                                        <p:tgtEl>
                                          <p:spTgt spid="24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9"/>
                                        </p:tgtEl>
                                        <p:attrNameLst>
                                          <p:attrName>style.visibility</p:attrName>
                                        </p:attrNameLst>
                                      </p:cBhvr>
                                      <p:to>
                                        <p:strVal val="visible"/>
                                      </p:to>
                                    </p:set>
                                    <p:animEffect transition="in" filter="fade">
                                      <p:cBhvr>
                                        <p:cTn id="27" dur="500"/>
                                        <p:tgtEl>
                                          <p:spTgt spid="12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1"/>
                                        </p:tgtEl>
                                        <p:attrNameLst>
                                          <p:attrName>style.visibility</p:attrName>
                                        </p:attrNameLst>
                                      </p:cBhvr>
                                      <p:to>
                                        <p:strVal val="visible"/>
                                      </p:to>
                                    </p:set>
                                    <p:animEffect transition="in" filter="fade">
                                      <p:cBhvr>
                                        <p:cTn id="30" dur="500"/>
                                        <p:tgtEl>
                                          <p:spTgt spid="14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42"/>
                                        </p:tgtEl>
                                        <p:attrNameLst>
                                          <p:attrName>style.visibility</p:attrName>
                                        </p:attrNameLst>
                                      </p:cBhvr>
                                      <p:to>
                                        <p:strVal val="visible"/>
                                      </p:to>
                                    </p:set>
                                    <p:animEffect transition="in" filter="fade">
                                      <p:cBhvr>
                                        <p:cTn id="33" dur="500"/>
                                        <p:tgtEl>
                                          <p:spTgt spid="14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43"/>
                                        </p:tgtEl>
                                        <p:attrNameLst>
                                          <p:attrName>style.visibility</p:attrName>
                                        </p:attrNameLst>
                                      </p:cBhvr>
                                      <p:to>
                                        <p:strVal val="visible"/>
                                      </p:to>
                                    </p:set>
                                    <p:animEffect transition="in" filter="fade">
                                      <p:cBhvr>
                                        <p:cTn id="36" dur="500"/>
                                        <p:tgtEl>
                                          <p:spTgt spid="143"/>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24"/>
                                        </p:tgtEl>
                                        <p:attrNameLst>
                                          <p:attrName>style.visibility</p:attrName>
                                        </p:attrNameLst>
                                      </p:cBhvr>
                                      <p:to>
                                        <p:strVal val="visible"/>
                                      </p:to>
                                    </p:set>
                                    <p:animEffect transition="in" filter="fade">
                                      <p:cBhvr>
                                        <p:cTn id="50" dur="500"/>
                                        <p:tgtEl>
                                          <p:spTgt spid="224"/>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25"/>
                                        </p:tgtEl>
                                        <p:attrNameLst>
                                          <p:attrName>style.visibility</p:attrName>
                                        </p:attrNameLst>
                                      </p:cBhvr>
                                      <p:to>
                                        <p:strVal val="visible"/>
                                      </p:to>
                                    </p:set>
                                    <p:animEffect transition="in" filter="fade">
                                      <p:cBhvr>
                                        <p:cTn id="55" dur="500"/>
                                        <p:tgtEl>
                                          <p:spTgt spid="225"/>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fade">
                                      <p:cBhvr>
                                        <p:cTn id="60" dur="500"/>
                                        <p:tgtEl>
                                          <p:spTgt spid="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26"/>
                                        </p:tgtEl>
                                        <p:attrNameLst>
                                          <p:attrName>style.visibility</p:attrName>
                                        </p:attrNameLst>
                                      </p:cBhvr>
                                      <p:to>
                                        <p:strVal val="visible"/>
                                      </p:to>
                                    </p:set>
                                    <p:animEffect transition="in" filter="fade">
                                      <p:cBhvr>
                                        <p:cTn id="63" dur="500"/>
                                        <p:tgtEl>
                                          <p:spTgt spid="226"/>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36"/>
                                        </p:tgtEl>
                                        <p:attrNameLst>
                                          <p:attrName>style.visibility</p:attrName>
                                        </p:attrNameLst>
                                      </p:cBhvr>
                                      <p:to>
                                        <p:strVal val="visible"/>
                                      </p:to>
                                    </p:set>
                                    <p:animEffect transition="in" filter="fade">
                                      <p:cBhvr>
                                        <p:cTn id="66" dur="500"/>
                                        <p:tgtEl>
                                          <p:spTgt spid="23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37"/>
                                        </p:tgtEl>
                                        <p:attrNameLst>
                                          <p:attrName>style.visibility</p:attrName>
                                        </p:attrNameLst>
                                      </p:cBhvr>
                                      <p:to>
                                        <p:strVal val="visible"/>
                                      </p:to>
                                    </p:set>
                                    <p:animEffect transition="in" filter="fade">
                                      <p:cBhvr>
                                        <p:cTn id="69" dur="500"/>
                                        <p:tgtEl>
                                          <p:spTgt spid="237"/>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500"/>
                                        <p:tgtEl>
                                          <p:spTgt spid="14"/>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fade">
                                      <p:cBhvr>
                                        <p:cTn id="75" dur="500"/>
                                        <p:tgtEl>
                                          <p:spTgt spid="15"/>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38"/>
                                        </p:tgtEl>
                                        <p:attrNameLst>
                                          <p:attrName>style.visibility</p:attrName>
                                        </p:attrNameLst>
                                      </p:cBhvr>
                                      <p:to>
                                        <p:strVal val="visible"/>
                                      </p:to>
                                    </p:set>
                                    <p:animEffect transition="in" filter="fade">
                                      <p:cBhvr>
                                        <p:cTn id="78" dur="500"/>
                                        <p:tgtEl>
                                          <p:spTgt spid="238"/>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39"/>
                                        </p:tgtEl>
                                        <p:attrNameLst>
                                          <p:attrName>style.visibility</p:attrName>
                                        </p:attrNameLst>
                                      </p:cBhvr>
                                      <p:to>
                                        <p:strVal val="visible"/>
                                      </p:to>
                                    </p:set>
                                    <p:animEffect transition="in" filter="fade">
                                      <p:cBhvr>
                                        <p:cTn id="81" dur="500"/>
                                        <p:tgtEl>
                                          <p:spTgt spid="239"/>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40"/>
                                        </p:tgtEl>
                                        <p:attrNameLst>
                                          <p:attrName>style.visibility</p:attrName>
                                        </p:attrNameLst>
                                      </p:cBhvr>
                                      <p:to>
                                        <p:strVal val="visible"/>
                                      </p:to>
                                    </p:set>
                                    <p:animEffect transition="in" filter="fade">
                                      <p:cBhvr>
                                        <p:cTn id="84" dur="500"/>
                                        <p:tgtEl>
                                          <p:spTgt spid="240"/>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41"/>
                                        </p:tgtEl>
                                        <p:attrNameLst>
                                          <p:attrName>style.visibility</p:attrName>
                                        </p:attrNameLst>
                                      </p:cBhvr>
                                      <p:to>
                                        <p:strVal val="visible"/>
                                      </p:to>
                                    </p:set>
                                    <p:animEffect transition="in" filter="fade">
                                      <p:cBhvr>
                                        <p:cTn id="87" dur="500"/>
                                        <p:tgtEl>
                                          <p:spTgt spid="241"/>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242"/>
                                        </p:tgtEl>
                                        <p:attrNameLst>
                                          <p:attrName>style.visibility</p:attrName>
                                        </p:attrNameLst>
                                      </p:cBhvr>
                                      <p:to>
                                        <p:strVal val="visible"/>
                                      </p:to>
                                    </p:set>
                                    <p:animEffect transition="in" filter="fade">
                                      <p:cBhvr>
                                        <p:cTn id="90" dur="500"/>
                                        <p:tgtEl>
                                          <p:spTgt spid="242"/>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248"/>
                                        </p:tgtEl>
                                        <p:attrNameLst>
                                          <p:attrName>style.visibility</p:attrName>
                                        </p:attrNameLst>
                                      </p:cBhvr>
                                      <p:to>
                                        <p:strVal val="visible"/>
                                      </p:to>
                                    </p:set>
                                    <p:animEffect transition="in" filter="fade">
                                      <p:cBhvr>
                                        <p:cTn id="93" dur="500"/>
                                        <p:tgtEl>
                                          <p:spTgt spid="248"/>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249"/>
                                        </p:tgtEl>
                                        <p:attrNameLst>
                                          <p:attrName>style.visibility</p:attrName>
                                        </p:attrNameLst>
                                      </p:cBhvr>
                                      <p:to>
                                        <p:strVal val="visible"/>
                                      </p:to>
                                    </p:set>
                                    <p:animEffect transition="in" filter="fade">
                                      <p:cBhvr>
                                        <p:cTn id="96" dur="500"/>
                                        <p:tgtEl>
                                          <p:spTgt spid="249"/>
                                        </p:tgtEl>
                                      </p:cBhvr>
                                    </p:animEffect>
                                  </p:childTnLst>
                                </p:cTn>
                              </p:par>
                              <p:par>
                                <p:cTn id="97" presetID="10" presetClass="entr" presetSubtype="0" fill="hold" nodeType="withEffect">
                                  <p:stCondLst>
                                    <p:cond delay="0"/>
                                  </p:stCondLst>
                                  <p:childTnLst>
                                    <p:set>
                                      <p:cBhvr>
                                        <p:cTn id="98" dur="1" fill="hold">
                                          <p:stCondLst>
                                            <p:cond delay="0"/>
                                          </p:stCondLst>
                                        </p:cTn>
                                        <p:tgtEl>
                                          <p:spTgt spid="250"/>
                                        </p:tgtEl>
                                        <p:attrNameLst>
                                          <p:attrName>style.visibility</p:attrName>
                                        </p:attrNameLst>
                                      </p:cBhvr>
                                      <p:to>
                                        <p:strVal val="visible"/>
                                      </p:to>
                                    </p:set>
                                    <p:animEffect transition="in" filter="fade">
                                      <p:cBhvr>
                                        <p:cTn id="99" dur="500"/>
                                        <p:tgtEl>
                                          <p:spTgt spid="250"/>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251"/>
                                        </p:tgtEl>
                                        <p:attrNameLst>
                                          <p:attrName>style.visibility</p:attrName>
                                        </p:attrNameLst>
                                      </p:cBhvr>
                                      <p:to>
                                        <p:strVal val="visible"/>
                                      </p:to>
                                    </p:set>
                                    <p:animEffect transition="in" filter="fade">
                                      <p:cBhvr>
                                        <p:cTn id="102" dur="500"/>
                                        <p:tgtEl>
                                          <p:spTgt spid="251"/>
                                        </p:tgtEl>
                                      </p:cBhvr>
                                    </p:animEffect>
                                  </p:childTnLst>
                                </p:cTn>
                              </p:par>
                              <p:par>
                                <p:cTn id="103" presetID="10" presetClass="entr" presetSubtype="0" fill="hold" nodeType="withEffect">
                                  <p:stCondLst>
                                    <p:cond delay="0"/>
                                  </p:stCondLst>
                                  <p:childTnLst>
                                    <p:set>
                                      <p:cBhvr>
                                        <p:cTn id="104" dur="1" fill="hold">
                                          <p:stCondLst>
                                            <p:cond delay="0"/>
                                          </p:stCondLst>
                                        </p:cTn>
                                        <p:tgtEl>
                                          <p:spTgt spid="252"/>
                                        </p:tgtEl>
                                        <p:attrNameLst>
                                          <p:attrName>style.visibility</p:attrName>
                                        </p:attrNameLst>
                                      </p:cBhvr>
                                      <p:to>
                                        <p:strVal val="visible"/>
                                      </p:to>
                                    </p:set>
                                    <p:animEffect transition="in" filter="fade">
                                      <p:cBhvr>
                                        <p:cTn id="105" dur="500"/>
                                        <p:tgtEl>
                                          <p:spTgt spid="252"/>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253"/>
                                        </p:tgtEl>
                                        <p:attrNameLst>
                                          <p:attrName>style.visibility</p:attrName>
                                        </p:attrNameLst>
                                      </p:cBhvr>
                                      <p:to>
                                        <p:strVal val="visible"/>
                                      </p:to>
                                    </p:set>
                                    <p:animEffect transition="in" filter="fade">
                                      <p:cBhvr>
                                        <p:cTn id="108" dur="500"/>
                                        <p:tgtEl>
                                          <p:spTgt spid="253"/>
                                        </p:tgtEl>
                                      </p:cBhvr>
                                    </p:animEffect>
                                  </p:childTnLst>
                                </p:cTn>
                              </p:par>
                              <p:par>
                                <p:cTn id="109" presetID="10" presetClass="entr" presetSubtype="0" fill="hold" nodeType="withEffect">
                                  <p:stCondLst>
                                    <p:cond delay="0"/>
                                  </p:stCondLst>
                                  <p:childTnLst>
                                    <p:set>
                                      <p:cBhvr>
                                        <p:cTn id="110" dur="1" fill="hold">
                                          <p:stCondLst>
                                            <p:cond delay="0"/>
                                          </p:stCondLst>
                                        </p:cTn>
                                        <p:tgtEl>
                                          <p:spTgt spid="254"/>
                                        </p:tgtEl>
                                        <p:attrNameLst>
                                          <p:attrName>style.visibility</p:attrName>
                                        </p:attrNameLst>
                                      </p:cBhvr>
                                      <p:to>
                                        <p:strVal val="visible"/>
                                      </p:to>
                                    </p:set>
                                    <p:animEffect transition="in" filter="fade">
                                      <p:cBhvr>
                                        <p:cTn id="111" dur="500"/>
                                        <p:tgtEl>
                                          <p:spTgt spid="254"/>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255"/>
                                        </p:tgtEl>
                                        <p:attrNameLst>
                                          <p:attrName>style.visibility</p:attrName>
                                        </p:attrNameLst>
                                      </p:cBhvr>
                                      <p:to>
                                        <p:strVal val="visible"/>
                                      </p:to>
                                    </p:set>
                                    <p:animEffect transition="in" filter="fade">
                                      <p:cBhvr>
                                        <p:cTn id="114" dur="500"/>
                                        <p:tgtEl>
                                          <p:spTgt spid="255"/>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128"/>
                                        </p:tgtEl>
                                        <p:attrNameLst>
                                          <p:attrName>style.visibility</p:attrName>
                                        </p:attrNameLst>
                                      </p:cBhvr>
                                      <p:to>
                                        <p:strVal val="visible"/>
                                      </p:to>
                                    </p:set>
                                    <p:animEffect transition="in" filter="fade">
                                      <p:cBhvr>
                                        <p:cTn id="117" dur="500"/>
                                        <p:tgtEl>
                                          <p:spTgt spid="128"/>
                                        </p:tgtEl>
                                      </p:cBhvr>
                                    </p:animEffect>
                                  </p:childTnLst>
                                </p:cTn>
                              </p:par>
                              <p:par>
                                <p:cTn id="118" presetID="10" presetClass="entr" presetSubtype="0" fill="hold" nodeType="withEffect">
                                  <p:stCondLst>
                                    <p:cond delay="0"/>
                                  </p:stCondLst>
                                  <p:childTnLst>
                                    <p:set>
                                      <p:cBhvr>
                                        <p:cTn id="119" dur="1" fill="hold">
                                          <p:stCondLst>
                                            <p:cond delay="0"/>
                                          </p:stCondLst>
                                        </p:cTn>
                                        <p:tgtEl>
                                          <p:spTgt spid="130"/>
                                        </p:tgtEl>
                                        <p:attrNameLst>
                                          <p:attrName>style.visibility</p:attrName>
                                        </p:attrNameLst>
                                      </p:cBhvr>
                                      <p:to>
                                        <p:strVal val="visible"/>
                                      </p:to>
                                    </p:set>
                                    <p:animEffect transition="in" filter="fade">
                                      <p:cBhvr>
                                        <p:cTn id="120" dur="500"/>
                                        <p:tgtEl>
                                          <p:spTgt spid="130"/>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fade">
                                      <p:cBhvr>
                                        <p:cTn id="123" dur="500"/>
                                        <p:tgtEl>
                                          <p:spTgt spid="131"/>
                                        </p:tgtEl>
                                      </p:cBhvr>
                                    </p:animEffect>
                                  </p:childTnLst>
                                </p:cTn>
                              </p:par>
                              <p:par>
                                <p:cTn id="124" presetID="10" presetClass="entr" presetSubtype="0" fill="hold" nodeType="withEffect">
                                  <p:stCondLst>
                                    <p:cond delay="0"/>
                                  </p:stCondLst>
                                  <p:childTnLst>
                                    <p:set>
                                      <p:cBhvr>
                                        <p:cTn id="125" dur="1" fill="hold">
                                          <p:stCondLst>
                                            <p:cond delay="0"/>
                                          </p:stCondLst>
                                        </p:cTn>
                                        <p:tgtEl>
                                          <p:spTgt spid="132"/>
                                        </p:tgtEl>
                                        <p:attrNameLst>
                                          <p:attrName>style.visibility</p:attrName>
                                        </p:attrNameLst>
                                      </p:cBhvr>
                                      <p:to>
                                        <p:strVal val="visible"/>
                                      </p:to>
                                    </p:set>
                                    <p:animEffect transition="in" filter="fade">
                                      <p:cBhvr>
                                        <p:cTn id="126" dur="500"/>
                                        <p:tgtEl>
                                          <p:spTgt spid="132"/>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133"/>
                                        </p:tgtEl>
                                        <p:attrNameLst>
                                          <p:attrName>style.visibility</p:attrName>
                                        </p:attrNameLst>
                                      </p:cBhvr>
                                      <p:to>
                                        <p:strVal val="visible"/>
                                      </p:to>
                                    </p:set>
                                    <p:animEffect transition="in" filter="fade">
                                      <p:cBhvr>
                                        <p:cTn id="129" dur="500"/>
                                        <p:tgtEl>
                                          <p:spTgt spid="133"/>
                                        </p:tgtEl>
                                      </p:cBhvr>
                                    </p:animEffect>
                                  </p:childTnLst>
                                </p:cTn>
                              </p:par>
                              <p:par>
                                <p:cTn id="130" presetID="10" presetClass="entr" presetSubtype="0" fill="hold" nodeType="withEffect">
                                  <p:stCondLst>
                                    <p:cond delay="0"/>
                                  </p:stCondLst>
                                  <p:childTnLst>
                                    <p:set>
                                      <p:cBhvr>
                                        <p:cTn id="131" dur="1" fill="hold">
                                          <p:stCondLst>
                                            <p:cond delay="0"/>
                                          </p:stCondLst>
                                        </p:cTn>
                                        <p:tgtEl>
                                          <p:spTgt spid="134"/>
                                        </p:tgtEl>
                                        <p:attrNameLst>
                                          <p:attrName>style.visibility</p:attrName>
                                        </p:attrNameLst>
                                      </p:cBhvr>
                                      <p:to>
                                        <p:strVal val="visible"/>
                                      </p:to>
                                    </p:set>
                                    <p:animEffect transition="in" filter="fade">
                                      <p:cBhvr>
                                        <p:cTn id="132" dur="500"/>
                                        <p:tgtEl>
                                          <p:spTgt spid="134"/>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135"/>
                                        </p:tgtEl>
                                        <p:attrNameLst>
                                          <p:attrName>style.visibility</p:attrName>
                                        </p:attrNameLst>
                                      </p:cBhvr>
                                      <p:to>
                                        <p:strVal val="visible"/>
                                      </p:to>
                                    </p:set>
                                    <p:animEffect transition="in" filter="fade">
                                      <p:cBhvr>
                                        <p:cTn id="135" dur="500"/>
                                        <p:tgtEl>
                                          <p:spTgt spid="135"/>
                                        </p:tgtEl>
                                      </p:cBhvr>
                                    </p:animEffect>
                                  </p:childTnLst>
                                </p:cTn>
                              </p:par>
                              <p:par>
                                <p:cTn id="136" presetID="10" presetClass="entr" presetSubtype="0" fill="hold" nodeType="withEffect">
                                  <p:stCondLst>
                                    <p:cond delay="0"/>
                                  </p:stCondLst>
                                  <p:childTnLst>
                                    <p:set>
                                      <p:cBhvr>
                                        <p:cTn id="137" dur="1" fill="hold">
                                          <p:stCondLst>
                                            <p:cond delay="0"/>
                                          </p:stCondLst>
                                        </p:cTn>
                                        <p:tgtEl>
                                          <p:spTgt spid="136"/>
                                        </p:tgtEl>
                                        <p:attrNameLst>
                                          <p:attrName>style.visibility</p:attrName>
                                        </p:attrNameLst>
                                      </p:cBhvr>
                                      <p:to>
                                        <p:strVal val="visible"/>
                                      </p:to>
                                    </p:set>
                                    <p:animEffect transition="in" filter="fade">
                                      <p:cBhvr>
                                        <p:cTn id="138" dur="500"/>
                                        <p:tgtEl>
                                          <p:spTgt spid="136"/>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138"/>
                                        </p:tgtEl>
                                        <p:attrNameLst>
                                          <p:attrName>style.visibility</p:attrName>
                                        </p:attrNameLst>
                                      </p:cBhvr>
                                      <p:to>
                                        <p:strVal val="visible"/>
                                      </p:to>
                                    </p:set>
                                    <p:animEffect transition="in" filter="fade">
                                      <p:cBhvr>
                                        <p:cTn id="141" dur="500"/>
                                        <p:tgtEl>
                                          <p:spTgt spid="138"/>
                                        </p:tgtEl>
                                      </p:cBhvr>
                                    </p:animEffect>
                                  </p:childTnLst>
                                </p:cTn>
                              </p:par>
                              <p:par>
                                <p:cTn id="142" presetID="10" presetClass="entr" presetSubtype="0" fill="hold" nodeType="withEffect">
                                  <p:stCondLst>
                                    <p:cond delay="0"/>
                                  </p:stCondLst>
                                  <p:childTnLst>
                                    <p:set>
                                      <p:cBhvr>
                                        <p:cTn id="143" dur="1" fill="hold">
                                          <p:stCondLst>
                                            <p:cond delay="0"/>
                                          </p:stCondLst>
                                        </p:cTn>
                                        <p:tgtEl>
                                          <p:spTgt spid="139"/>
                                        </p:tgtEl>
                                        <p:attrNameLst>
                                          <p:attrName>style.visibility</p:attrName>
                                        </p:attrNameLst>
                                      </p:cBhvr>
                                      <p:to>
                                        <p:strVal val="visible"/>
                                      </p:to>
                                    </p:set>
                                    <p:animEffect transition="in" filter="fade">
                                      <p:cBhvr>
                                        <p:cTn id="144" dur="500"/>
                                        <p:tgtEl>
                                          <p:spTgt spid="139"/>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140"/>
                                        </p:tgtEl>
                                        <p:attrNameLst>
                                          <p:attrName>style.visibility</p:attrName>
                                        </p:attrNameLst>
                                      </p:cBhvr>
                                      <p:to>
                                        <p:strVal val="visible"/>
                                      </p:to>
                                    </p:set>
                                    <p:animEffect transition="in" filter="fade">
                                      <p:cBhvr>
                                        <p:cTn id="147" dur="500"/>
                                        <p:tgtEl>
                                          <p:spTgt spid="140"/>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144"/>
                                        </p:tgtEl>
                                        <p:attrNameLst>
                                          <p:attrName>style.visibility</p:attrName>
                                        </p:attrNameLst>
                                      </p:cBhvr>
                                      <p:to>
                                        <p:strVal val="visible"/>
                                      </p:to>
                                    </p:set>
                                    <p:animEffect transition="in" filter="fade">
                                      <p:cBhvr>
                                        <p:cTn id="150" dur="500"/>
                                        <p:tgtEl>
                                          <p:spTgt spid="144"/>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Effect transition="in" filter="fade">
                                      <p:cBhvr>
                                        <p:cTn id="153" dur="500"/>
                                        <p:tgtEl>
                                          <p:spTgt spid="145"/>
                                        </p:tgtEl>
                                      </p:cBhvr>
                                    </p:animEffect>
                                  </p:childTnLst>
                                </p:cTn>
                              </p:par>
                              <p:par>
                                <p:cTn id="154" presetID="10" presetClass="entr" presetSubtype="0" fill="hold" nodeType="withEffect">
                                  <p:stCondLst>
                                    <p:cond delay="0"/>
                                  </p:stCondLst>
                                  <p:childTnLst>
                                    <p:set>
                                      <p:cBhvr>
                                        <p:cTn id="155" dur="1" fill="hold">
                                          <p:stCondLst>
                                            <p:cond delay="0"/>
                                          </p:stCondLst>
                                        </p:cTn>
                                        <p:tgtEl>
                                          <p:spTgt spid="146"/>
                                        </p:tgtEl>
                                        <p:attrNameLst>
                                          <p:attrName>style.visibility</p:attrName>
                                        </p:attrNameLst>
                                      </p:cBhvr>
                                      <p:to>
                                        <p:strVal val="visible"/>
                                      </p:to>
                                    </p:set>
                                    <p:animEffect transition="in" filter="fade">
                                      <p:cBhvr>
                                        <p:cTn id="156" dur="500"/>
                                        <p:tgtEl>
                                          <p:spTgt spid="146"/>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147"/>
                                        </p:tgtEl>
                                        <p:attrNameLst>
                                          <p:attrName>style.visibility</p:attrName>
                                        </p:attrNameLst>
                                      </p:cBhvr>
                                      <p:to>
                                        <p:strVal val="visible"/>
                                      </p:to>
                                    </p:set>
                                    <p:animEffect transition="in" filter="fade">
                                      <p:cBhvr>
                                        <p:cTn id="159" dur="500"/>
                                        <p:tgtEl>
                                          <p:spTgt spid="147"/>
                                        </p:tgtEl>
                                      </p:cBhvr>
                                    </p:animEffect>
                                  </p:childTnLst>
                                </p:cTn>
                              </p:par>
                              <p:par>
                                <p:cTn id="160" presetID="10" presetClass="entr" presetSubtype="0" fill="hold" nodeType="withEffect">
                                  <p:stCondLst>
                                    <p:cond delay="0"/>
                                  </p:stCondLst>
                                  <p:childTnLst>
                                    <p:set>
                                      <p:cBhvr>
                                        <p:cTn id="161" dur="1" fill="hold">
                                          <p:stCondLst>
                                            <p:cond delay="0"/>
                                          </p:stCondLst>
                                        </p:cTn>
                                        <p:tgtEl>
                                          <p:spTgt spid="148"/>
                                        </p:tgtEl>
                                        <p:attrNameLst>
                                          <p:attrName>style.visibility</p:attrName>
                                        </p:attrNameLst>
                                      </p:cBhvr>
                                      <p:to>
                                        <p:strVal val="visible"/>
                                      </p:to>
                                    </p:set>
                                    <p:animEffect transition="in" filter="fade">
                                      <p:cBhvr>
                                        <p:cTn id="162" dur="500"/>
                                        <p:tgtEl>
                                          <p:spTgt spid="148"/>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149"/>
                                        </p:tgtEl>
                                        <p:attrNameLst>
                                          <p:attrName>style.visibility</p:attrName>
                                        </p:attrNameLst>
                                      </p:cBhvr>
                                      <p:to>
                                        <p:strVal val="visible"/>
                                      </p:to>
                                    </p:set>
                                    <p:animEffect transition="in" filter="fade">
                                      <p:cBhvr>
                                        <p:cTn id="165" dur="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10" grpId="0"/>
      <p:bldP spid="11" grpId="0"/>
      <p:bldP spid="12" grpId="0"/>
      <p:bldP spid="13" grpId="0"/>
      <p:bldP spid="14" grpId="0"/>
      <p:bldP spid="15" grpId="0"/>
      <p:bldP spid="16" grpId="0"/>
      <p:bldP spid="224" grpId="0"/>
      <p:bldP spid="225" grpId="0"/>
      <p:bldP spid="226" grpId="0"/>
      <p:bldP spid="236" grpId="0"/>
      <p:bldP spid="237" grpId="0"/>
      <p:bldP spid="238" grpId="0"/>
      <p:bldP spid="239" grpId="0"/>
      <p:bldP spid="240" grpId="0"/>
      <p:bldP spid="241" grpId="0"/>
      <p:bldP spid="242" grpId="0"/>
      <p:bldP spid="247" grpId="0"/>
      <p:bldP spid="248" grpId="0"/>
      <p:bldP spid="249" grpId="0" animBg="1"/>
      <p:bldP spid="251" grpId="0" animBg="1"/>
      <p:bldP spid="253" grpId="0" animBg="1"/>
      <p:bldP spid="255" grpId="0" animBg="1"/>
      <p:bldP spid="128" grpId="0" animBg="1"/>
      <p:bldP spid="129" grpId="0" animBg="1"/>
      <p:bldP spid="131" grpId="0" animBg="1"/>
      <p:bldP spid="133" grpId="0" animBg="1"/>
      <p:bldP spid="135" grpId="0" animBg="1"/>
      <p:bldP spid="138" grpId="0" animBg="1"/>
      <p:bldP spid="140" grpId="0" animBg="1"/>
      <p:bldP spid="141" grpId="0" animBg="1"/>
      <p:bldP spid="142" grpId="0" animBg="1"/>
      <p:bldP spid="143" grpId="0" animBg="1"/>
      <p:bldP spid="144" grpId="0" animBg="1"/>
      <p:bldP spid="145" grpId="0" animBg="1"/>
      <p:bldP spid="147" grpId="0" animBg="1"/>
      <p:bldP spid="14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ectangle 13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prstClr val="white"/>
                </a:solidFill>
              </a:rPr>
              <a:t>NEED-TO-KNOW 3-1 SOLUTION</a:t>
            </a:r>
          </a:p>
        </p:txBody>
      </p:sp>
      <p:sp>
        <p:nvSpPr>
          <p:cNvPr id="17" name="Rectangle 5"/>
          <p:cNvSpPr>
            <a:spLocks noChangeArrowheads="1"/>
          </p:cNvSpPr>
          <p:nvPr/>
        </p:nvSpPr>
        <p:spPr bwMode="auto">
          <a:xfrm>
            <a:off x="2771775" y="2093913"/>
            <a:ext cx="3600450" cy="238125"/>
          </a:xfrm>
          <a:prstGeom prst="rect">
            <a:avLst/>
          </a:prstGeom>
          <a:solidFill>
            <a:srgbClr val="FFFF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 name="Rectangle 6"/>
          <p:cNvSpPr>
            <a:spLocks noChangeArrowheads="1"/>
          </p:cNvSpPr>
          <p:nvPr/>
        </p:nvSpPr>
        <p:spPr bwMode="auto">
          <a:xfrm>
            <a:off x="1873250" y="3600450"/>
            <a:ext cx="5397500" cy="236538"/>
          </a:xfrm>
          <a:prstGeom prst="rect">
            <a:avLst/>
          </a:prstGeom>
          <a:solidFill>
            <a:srgbClr val="89A3D3"/>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9" name="Rectangle 7"/>
          <p:cNvSpPr>
            <a:spLocks noChangeArrowheads="1"/>
          </p:cNvSpPr>
          <p:nvPr/>
        </p:nvSpPr>
        <p:spPr bwMode="auto">
          <a:xfrm>
            <a:off x="1198563" y="1455738"/>
            <a:ext cx="4719637"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C00000"/>
                </a:solidFill>
                <a:cs typeface="+mn-cs"/>
              </a:rPr>
              <a:t>Step 1:  Determine what the current account balance equals.</a:t>
            </a:r>
            <a:endParaRPr lang="en-US" dirty="0">
              <a:solidFill>
                <a:prstClr val="black"/>
              </a:solidFill>
              <a:cs typeface="+mn-cs"/>
            </a:endParaRPr>
          </a:p>
        </p:txBody>
      </p:sp>
      <p:sp>
        <p:nvSpPr>
          <p:cNvPr id="20" name="Rectangle 8"/>
          <p:cNvSpPr>
            <a:spLocks noChangeArrowheads="1"/>
          </p:cNvSpPr>
          <p:nvPr/>
        </p:nvSpPr>
        <p:spPr bwMode="auto">
          <a:xfrm>
            <a:off x="6594475" y="1455738"/>
            <a:ext cx="655638"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$12,000</a:t>
            </a:r>
            <a:endParaRPr lang="en-US" dirty="0">
              <a:solidFill>
                <a:prstClr val="black"/>
              </a:solidFill>
              <a:cs typeface="+mn-cs"/>
            </a:endParaRPr>
          </a:p>
        </p:txBody>
      </p:sp>
      <p:sp>
        <p:nvSpPr>
          <p:cNvPr id="21" name="Rectangle 9"/>
          <p:cNvSpPr>
            <a:spLocks noChangeArrowheads="1"/>
          </p:cNvSpPr>
          <p:nvPr/>
        </p:nvSpPr>
        <p:spPr bwMode="auto">
          <a:xfrm>
            <a:off x="1198563" y="1671638"/>
            <a:ext cx="5203825"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C00000"/>
                </a:solidFill>
                <a:cs typeface="+mn-cs"/>
              </a:rPr>
              <a:t>Step 2:  Determine what the current account balance should equal.</a:t>
            </a:r>
            <a:endParaRPr lang="en-US" dirty="0">
              <a:solidFill>
                <a:prstClr val="black"/>
              </a:solidFill>
              <a:cs typeface="+mn-cs"/>
            </a:endParaRPr>
          </a:p>
        </p:txBody>
      </p:sp>
      <p:sp>
        <p:nvSpPr>
          <p:cNvPr id="22" name="Rectangle 10"/>
          <p:cNvSpPr>
            <a:spLocks noChangeArrowheads="1"/>
          </p:cNvSpPr>
          <p:nvPr/>
        </p:nvSpPr>
        <p:spPr bwMode="auto">
          <a:xfrm>
            <a:off x="6684963" y="1671638"/>
            <a:ext cx="56515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$9,000</a:t>
            </a:r>
            <a:endParaRPr lang="en-US" dirty="0">
              <a:solidFill>
                <a:prstClr val="black"/>
              </a:solidFill>
              <a:cs typeface="+mn-cs"/>
            </a:endParaRPr>
          </a:p>
        </p:txBody>
      </p:sp>
      <p:sp>
        <p:nvSpPr>
          <p:cNvPr id="23" name="Rectangle 11"/>
          <p:cNvSpPr>
            <a:spLocks noChangeArrowheads="1"/>
          </p:cNvSpPr>
          <p:nvPr/>
        </p:nvSpPr>
        <p:spPr bwMode="auto">
          <a:xfrm>
            <a:off x="3003550" y="2341563"/>
            <a:ext cx="446088"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Oct. 1</a:t>
            </a:r>
            <a:endParaRPr lang="en-US" dirty="0">
              <a:solidFill>
                <a:prstClr val="black"/>
              </a:solidFill>
              <a:cs typeface="+mn-cs"/>
            </a:endParaRPr>
          </a:p>
        </p:txBody>
      </p:sp>
      <p:sp>
        <p:nvSpPr>
          <p:cNvPr id="24" name="Rectangle 12"/>
          <p:cNvSpPr>
            <a:spLocks noChangeArrowheads="1"/>
          </p:cNvSpPr>
          <p:nvPr/>
        </p:nvSpPr>
        <p:spPr bwMode="auto">
          <a:xfrm>
            <a:off x="3851275" y="2341563"/>
            <a:ext cx="56515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12,000</a:t>
            </a:r>
            <a:endParaRPr lang="en-US" dirty="0">
              <a:solidFill>
                <a:prstClr val="black"/>
              </a:solidFill>
              <a:cs typeface="+mn-cs"/>
            </a:endParaRPr>
          </a:p>
        </p:txBody>
      </p:sp>
      <p:sp>
        <p:nvSpPr>
          <p:cNvPr id="25" name="Rectangle 13"/>
          <p:cNvSpPr>
            <a:spLocks noChangeArrowheads="1"/>
          </p:cNvSpPr>
          <p:nvPr/>
        </p:nvSpPr>
        <p:spPr bwMode="auto">
          <a:xfrm>
            <a:off x="4637088" y="2547938"/>
            <a:ext cx="877887"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Adjustment</a:t>
            </a:r>
            <a:endParaRPr lang="en-US" dirty="0">
              <a:solidFill>
                <a:prstClr val="black"/>
              </a:solidFill>
              <a:cs typeface="+mn-cs"/>
            </a:endParaRPr>
          </a:p>
        </p:txBody>
      </p:sp>
      <p:sp>
        <p:nvSpPr>
          <p:cNvPr id="26" name="Rectangle 14"/>
          <p:cNvSpPr>
            <a:spLocks noChangeArrowheads="1"/>
          </p:cNvSpPr>
          <p:nvPr/>
        </p:nvSpPr>
        <p:spPr bwMode="auto">
          <a:xfrm>
            <a:off x="5878513" y="2547938"/>
            <a:ext cx="474662"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C00000"/>
                </a:solidFill>
                <a:cs typeface="+mn-cs"/>
              </a:rPr>
              <a:t>3,000</a:t>
            </a:r>
            <a:endParaRPr lang="en-US" dirty="0">
              <a:solidFill>
                <a:prstClr val="black"/>
              </a:solidFill>
              <a:cs typeface="+mn-cs"/>
            </a:endParaRPr>
          </a:p>
        </p:txBody>
      </p:sp>
      <p:sp>
        <p:nvSpPr>
          <p:cNvPr id="27" name="Rectangle 15"/>
          <p:cNvSpPr>
            <a:spLocks noChangeArrowheads="1"/>
          </p:cNvSpPr>
          <p:nvPr/>
        </p:nvSpPr>
        <p:spPr bwMode="auto">
          <a:xfrm>
            <a:off x="3003550" y="2765425"/>
            <a:ext cx="576263"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Dec. 31</a:t>
            </a:r>
            <a:endParaRPr lang="en-US" dirty="0">
              <a:solidFill>
                <a:prstClr val="black"/>
              </a:solidFill>
              <a:cs typeface="+mn-cs"/>
            </a:endParaRPr>
          </a:p>
        </p:txBody>
      </p:sp>
      <p:sp>
        <p:nvSpPr>
          <p:cNvPr id="28" name="Rectangle 16"/>
          <p:cNvSpPr>
            <a:spLocks noChangeArrowheads="1"/>
          </p:cNvSpPr>
          <p:nvPr/>
        </p:nvSpPr>
        <p:spPr bwMode="auto">
          <a:xfrm>
            <a:off x="3900488" y="2765425"/>
            <a:ext cx="474662"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9,000</a:t>
            </a:r>
            <a:endParaRPr lang="en-US" dirty="0">
              <a:solidFill>
                <a:prstClr val="black"/>
              </a:solidFill>
              <a:cs typeface="+mn-cs"/>
            </a:endParaRPr>
          </a:p>
        </p:txBody>
      </p:sp>
      <p:sp>
        <p:nvSpPr>
          <p:cNvPr id="29" name="Rectangle 17"/>
          <p:cNvSpPr>
            <a:spLocks noChangeArrowheads="1"/>
          </p:cNvSpPr>
          <p:nvPr/>
        </p:nvSpPr>
        <p:spPr bwMode="auto">
          <a:xfrm>
            <a:off x="1198563" y="3178175"/>
            <a:ext cx="4860925"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C00000"/>
                </a:solidFill>
                <a:cs typeface="+mn-cs"/>
              </a:rPr>
              <a:t>Step 3:  Record an adjusting entry to get from step 1 to step 2.</a:t>
            </a:r>
            <a:endParaRPr lang="en-US" dirty="0">
              <a:solidFill>
                <a:prstClr val="black"/>
              </a:solidFill>
              <a:cs typeface="+mn-cs"/>
            </a:endParaRPr>
          </a:p>
        </p:txBody>
      </p:sp>
      <p:sp>
        <p:nvSpPr>
          <p:cNvPr id="30" name="Rectangle 18"/>
          <p:cNvSpPr>
            <a:spLocks noChangeArrowheads="1"/>
          </p:cNvSpPr>
          <p:nvPr/>
        </p:nvSpPr>
        <p:spPr bwMode="auto">
          <a:xfrm>
            <a:off x="2155825" y="3621088"/>
            <a:ext cx="433388"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000000"/>
                </a:solidFill>
                <a:cs typeface="+mn-cs"/>
              </a:rPr>
              <a:t>Date</a:t>
            </a:r>
            <a:endParaRPr lang="en-US" dirty="0">
              <a:solidFill>
                <a:prstClr val="black"/>
              </a:solidFill>
              <a:cs typeface="+mn-cs"/>
            </a:endParaRPr>
          </a:p>
        </p:txBody>
      </p:sp>
      <p:sp>
        <p:nvSpPr>
          <p:cNvPr id="31" name="Rectangle 19"/>
          <p:cNvSpPr>
            <a:spLocks noChangeArrowheads="1"/>
          </p:cNvSpPr>
          <p:nvPr/>
        </p:nvSpPr>
        <p:spPr bwMode="auto">
          <a:xfrm>
            <a:off x="5716588" y="3621088"/>
            <a:ext cx="484187"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000000"/>
                </a:solidFill>
                <a:cs typeface="+mn-cs"/>
              </a:rPr>
              <a:t>Debit</a:t>
            </a:r>
            <a:endParaRPr lang="en-US" dirty="0">
              <a:solidFill>
                <a:prstClr val="black"/>
              </a:solidFill>
              <a:cs typeface="+mn-cs"/>
            </a:endParaRPr>
          </a:p>
        </p:txBody>
      </p:sp>
      <p:sp>
        <p:nvSpPr>
          <p:cNvPr id="227" name="Rectangle 20"/>
          <p:cNvSpPr>
            <a:spLocks noChangeArrowheads="1"/>
          </p:cNvSpPr>
          <p:nvPr/>
        </p:nvSpPr>
        <p:spPr bwMode="auto">
          <a:xfrm>
            <a:off x="6584950" y="3621088"/>
            <a:ext cx="544513"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000000"/>
                </a:solidFill>
                <a:cs typeface="+mn-cs"/>
              </a:rPr>
              <a:t>Credit</a:t>
            </a:r>
            <a:endParaRPr lang="en-US" dirty="0">
              <a:solidFill>
                <a:prstClr val="black"/>
              </a:solidFill>
              <a:cs typeface="+mn-cs"/>
            </a:endParaRPr>
          </a:p>
        </p:txBody>
      </p:sp>
      <p:sp>
        <p:nvSpPr>
          <p:cNvPr id="228" name="Rectangle 21"/>
          <p:cNvSpPr>
            <a:spLocks noChangeArrowheads="1"/>
          </p:cNvSpPr>
          <p:nvPr/>
        </p:nvSpPr>
        <p:spPr bwMode="auto">
          <a:xfrm>
            <a:off x="2055813" y="3848100"/>
            <a:ext cx="625475"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Dec. 31</a:t>
            </a:r>
            <a:endParaRPr lang="en-US" dirty="0">
              <a:solidFill>
                <a:prstClr val="black"/>
              </a:solidFill>
              <a:cs typeface="+mn-cs"/>
            </a:endParaRPr>
          </a:p>
        </p:txBody>
      </p:sp>
      <p:sp>
        <p:nvSpPr>
          <p:cNvPr id="229" name="Rectangle 22"/>
          <p:cNvSpPr>
            <a:spLocks noChangeArrowheads="1"/>
          </p:cNvSpPr>
          <p:nvPr/>
        </p:nvSpPr>
        <p:spPr bwMode="auto">
          <a:xfrm>
            <a:off x="2811463" y="3848100"/>
            <a:ext cx="1089025"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Rent Expense</a:t>
            </a:r>
            <a:endParaRPr lang="en-US" dirty="0">
              <a:solidFill>
                <a:prstClr val="black"/>
              </a:solidFill>
              <a:cs typeface="+mn-cs"/>
            </a:endParaRPr>
          </a:p>
        </p:txBody>
      </p:sp>
      <p:sp>
        <p:nvSpPr>
          <p:cNvPr id="230" name="Rectangle 23"/>
          <p:cNvSpPr>
            <a:spLocks noChangeArrowheads="1"/>
          </p:cNvSpPr>
          <p:nvPr/>
        </p:nvSpPr>
        <p:spPr bwMode="auto">
          <a:xfrm>
            <a:off x="5878513" y="3848100"/>
            <a:ext cx="474662"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3,000</a:t>
            </a:r>
            <a:endParaRPr lang="en-US" dirty="0">
              <a:solidFill>
                <a:prstClr val="black"/>
              </a:solidFill>
              <a:cs typeface="+mn-cs"/>
            </a:endParaRPr>
          </a:p>
        </p:txBody>
      </p:sp>
      <p:sp>
        <p:nvSpPr>
          <p:cNvPr id="231" name="Rectangle 24"/>
          <p:cNvSpPr>
            <a:spLocks noChangeArrowheads="1"/>
          </p:cNvSpPr>
          <p:nvPr/>
        </p:nvSpPr>
        <p:spPr bwMode="auto">
          <a:xfrm>
            <a:off x="3084513" y="4054475"/>
            <a:ext cx="1019175"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Prepaid Rent</a:t>
            </a:r>
            <a:endParaRPr lang="en-US" dirty="0">
              <a:solidFill>
                <a:prstClr val="black"/>
              </a:solidFill>
              <a:cs typeface="+mn-cs"/>
            </a:endParaRPr>
          </a:p>
        </p:txBody>
      </p:sp>
      <p:sp>
        <p:nvSpPr>
          <p:cNvPr id="232" name="Rectangle 25"/>
          <p:cNvSpPr>
            <a:spLocks noChangeArrowheads="1"/>
          </p:cNvSpPr>
          <p:nvPr/>
        </p:nvSpPr>
        <p:spPr bwMode="auto">
          <a:xfrm>
            <a:off x="6775450" y="4054475"/>
            <a:ext cx="474663"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3,000</a:t>
            </a:r>
            <a:endParaRPr lang="en-US" dirty="0">
              <a:solidFill>
                <a:prstClr val="black"/>
              </a:solidFill>
              <a:cs typeface="+mn-cs"/>
            </a:endParaRPr>
          </a:p>
        </p:txBody>
      </p:sp>
      <p:sp>
        <p:nvSpPr>
          <p:cNvPr id="233" name="Rectangle 26"/>
          <p:cNvSpPr>
            <a:spLocks noChangeArrowheads="1"/>
          </p:cNvSpPr>
          <p:nvPr/>
        </p:nvSpPr>
        <p:spPr bwMode="auto">
          <a:xfrm>
            <a:off x="4073525" y="2114550"/>
            <a:ext cx="1079500"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000000"/>
                </a:solidFill>
                <a:cs typeface="+mn-cs"/>
              </a:rPr>
              <a:t>Prepaid Rent</a:t>
            </a:r>
            <a:endParaRPr lang="en-US" dirty="0">
              <a:solidFill>
                <a:prstClr val="black"/>
              </a:solidFill>
              <a:cs typeface="+mn-cs"/>
            </a:endParaRPr>
          </a:p>
        </p:txBody>
      </p:sp>
      <p:sp>
        <p:nvSpPr>
          <p:cNvPr id="234" name="Rectangle 27"/>
          <p:cNvSpPr>
            <a:spLocks noChangeArrowheads="1"/>
          </p:cNvSpPr>
          <p:nvPr/>
        </p:nvSpPr>
        <p:spPr bwMode="auto">
          <a:xfrm>
            <a:off x="3538538" y="3621088"/>
            <a:ext cx="1273175"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000000"/>
                </a:solidFill>
                <a:cs typeface="+mn-cs"/>
              </a:rPr>
              <a:t>General Journal</a:t>
            </a:r>
            <a:endParaRPr lang="en-US" dirty="0">
              <a:solidFill>
                <a:prstClr val="black"/>
              </a:solidFill>
              <a:cs typeface="+mn-cs"/>
            </a:endParaRPr>
          </a:p>
        </p:txBody>
      </p:sp>
      <p:sp>
        <p:nvSpPr>
          <p:cNvPr id="235" name="Rectangle 28"/>
          <p:cNvSpPr>
            <a:spLocks noChangeArrowheads="1"/>
          </p:cNvSpPr>
          <p:nvPr/>
        </p:nvSpPr>
        <p:spPr bwMode="auto">
          <a:xfrm>
            <a:off x="1016000" y="619125"/>
            <a:ext cx="1119188"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000000"/>
                </a:solidFill>
                <a:cs typeface="+mn-cs"/>
              </a:rPr>
              <a:t>Prepaid Rent.</a:t>
            </a:r>
            <a:endParaRPr lang="en-US" dirty="0">
              <a:solidFill>
                <a:prstClr val="black"/>
              </a:solidFill>
              <a:cs typeface="+mn-cs"/>
            </a:endParaRPr>
          </a:p>
        </p:txBody>
      </p:sp>
      <p:sp>
        <p:nvSpPr>
          <p:cNvPr id="150" name="Rectangle 29"/>
          <p:cNvSpPr>
            <a:spLocks noChangeArrowheads="1"/>
          </p:cNvSpPr>
          <p:nvPr/>
        </p:nvSpPr>
        <p:spPr bwMode="auto">
          <a:xfrm>
            <a:off x="2055813" y="619125"/>
            <a:ext cx="6415087"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  On October 1 of the current year, the company prepaid $12,000 for one year of rent for </a:t>
            </a:r>
            <a:endParaRPr lang="en-US" dirty="0">
              <a:solidFill>
                <a:prstClr val="black"/>
              </a:solidFill>
              <a:cs typeface="+mn-cs"/>
            </a:endParaRPr>
          </a:p>
        </p:txBody>
      </p:sp>
      <p:sp>
        <p:nvSpPr>
          <p:cNvPr id="151" name="Rectangle 30"/>
          <p:cNvSpPr>
            <a:spLocks noChangeArrowheads="1"/>
          </p:cNvSpPr>
          <p:nvPr/>
        </p:nvSpPr>
        <p:spPr bwMode="auto">
          <a:xfrm>
            <a:off x="1016000" y="825500"/>
            <a:ext cx="7402513"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facilities being occupied from that day forward. The company debited Prepaid Rent and credited Cash </a:t>
            </a:r>
            <a:endParaRPr lang="en-US" dirty="0">
              <a:solidFill>
                <a:prstClr val="black"/>
              </a:solidFill>
              <a:cs typeface="+mn-cs"/>
            </a:endParaRPr>
          </a:p>
        </p:txBody>
      </p:sp>
      <p:sp>
        <p:nvSpPr>
          <p:cNvPr id="152" name="Rectangle 31"/>
          <p:cNvSpPr>
            <a:spLocks noChangeArrowheads="1"/>
          </p:cNvSpPr>
          <p:nvPr/>
        </p:nvSpPr>
        <p:spPr bwMode="auto">
          <a:xfrm>
            <a:off x="1016000" y="1031875"/>
            <a:ext cx="4830763"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for $12,000. December 31 year-end statements must be prepared.</a:t>
            </a:r>
            <a:endParaRPr lang="en-US" dirty="0">
              <a:solidFill>
                <a:prstClr val="black"/>
              </a:solidFill>
              <a:cs typeface="+mn-cs"/>
            </a:endParaRPr>
          </a:p>
        </p:txBody>
      </p:sp>
      <p:sp>
        <p:nvSpPr>
          <p:cNvPr id="153" name="Rectangle 32"/>
          <p:cNvSpPr>
            <a:spLocks noChangeArrowheads="1"/>
          </p:cNvSpPr>
          <p:nvPr/>
        </p:nvSpPr>
        <p:spPr bwMode="auto">
          <a:xfrm>
            <a:off x="1863725" y="3589338"/>
            <a:ext cx="20638" cy="24765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4" name="Line 33"/>
          <p:cNvSpPr>
            <a:spLocks noChangeShapeType="1"/>
          </p:cNvSpPr>
          <p:nvPr/>
        </p:nvSpPr>
        <p:spPr bwMode="auto">
          <a:xfrm>
            <a:off x="2771775" y="3609975"/>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5" name="Rectangle 34"/>
          <p:cNvSpPr>
            <a:spLocks noChangeArrowheads="1"/>
          </p:cNvSpPr>
          <p:nvPr/>
        </p:nvSpPr>
        <p:spPr bwMode="auto">
          <a:xfrm>
            <a:off x="2771775" y="3609975"/>
            <a:ext cx="9525"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6" name="Line 35"/>
          <p:cNvSpPr>
            <a:spLocks noChangeShapeType="1"/>
          </p:cNvSpPr>
          <p:nvPr/>
        </p:nvSpPr>
        <p:spPr bwMode="auto">
          <a:xfrm>
            <a:off x="5464175" y="3609975"/>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7" name="Rectangle 36"/>
          <p:cNvSpPr>
            <a:spLocks noChangeArrowheads="1"/>
          </p:cNvSpPr>
          <p:nvPr/>
        </p:nvSpPr>
        <p:spPr bwMode="auto">
          <a:xfrm>
            <a:off x="5464175" y="3609975"/>
            <a:ext cx="11113"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8" name="Line 37"/>
          <p:cNvSpPr>
            <a:spLocks noChangeShapeType="1"/>
          </p:cNvSpPr>
          <p:nvPr/>
        </p:nvSpPr>
        <p:spPr bwMode="auto">
          <a:xfrm>
            <a:off x="6362700" y="3609975"/>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9" name="Rectangle 38"/>
          <p:cNvSpPr>
            <a:spLocks noChangeArrowheads="1"/>
          </p:cNvSpPr>
          <p:nvPr/>
        </p:nvSpPr>
        <p:spPr bwMode="auto">
          <a:xfrm>
            <a:off x="6362700" y="3609975"/>
            <a:ext cx="9525"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56" name="Rectangle 39"/>
          <p:cNvSpPr>
            <a:spLocks noChangeArrowheads="1"/>
          </p:cNvSpPr>
          <p:nvPr/>
        </p:nvSpPr>
        <p:spPr bwMode="auto">
          <a:xfrm>
            <a:off x="7250113" y="3609975"/>
            <a:ext cx="20637" cy="227013"/>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57" name="Rectangle 40"/>
          <p:cNvSpPr>
            <a:spLocks noChangeArrowheads="1"/>
          </p:cNvSpPr>
          <p:nvPr/>
        </p:nvSpPr>
        <p:spPr bwMode="auto">
          <a:xfrm>
            <a:off x="4556125" y="2332038"/>
            <a:ext cx="20638" cy="62865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58" name="Line 41"/>
          <p:cNvSpPr>
            <a:spLocks noChangeShapeType="1"/>
          </p:cNvSpPr>
          <p:nvPr/>
        </p:nvSpPr>
        <p:spPr bwMode="auto">
          <a:xfrm>
            <a:off x="1873250" y="3836988"/>
            <a:ext cx="0" cy="41275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59" name="Rectangle 42"/>
          <p:cNvSpPr>
            <a:spLocks noChangeArrowheads="1"/>
          </p:cNvSpPr>
          <p:nvPr/>
        </p:nvSpPr>
        <p:spPr bwMode="auto">
          <a:xfrm>
            <a:off x="1873250" y="3836988"/>
            <a:ext cx="11113" cy="412750"/>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0" name="Line 43"/>
          <p:cNvSpPr>
            <a:spLocks noChangeShapeType="1"/>
          </p:cNvSpPr>
          <p:nvPr/>
        </p:nvSpPr>
        <p:spPr bwMode="auto">
          <a:xfrm>
            <a:off x="2771775" y="3836988"/>
            <a:ext cx="0" cy="41275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1" name="Rectangle 44"/>
          <p:cNvSpPr>
            <a:spLocks noChangeArrowheads="1"/>
          </p:cNvSpPr>
          <p:nvPr/>
        </p:nvSpPr>
        <p:spPr bwMode="auto">
          <a:xfrm>
            <a:off x="2771775" y="3836988"/>
            <a:ext cx="9525" cy="412750"/>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2" name="Line 45"/>
          <p:cNvSpPr>
            <a:spLocks noChangeShapeType="1"/>
          </p:cNvSpPr>
          <p:nvPr/>
        </p:nvSpPr>
        <p:spPr bwMode="auto">
          <a:xfrm>
            <a:off x="5464175" y="3836988"/>
            <a:ext cx="0" cy="41275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3" name="Rectangle 46"/>
          <p:cNvSpPr>
            <a:spLocks noChangeArrowheads="1"/>
          </p:cNvSpPr>
          <p:nvPr/>
        </p:nvSpPr>
        <p:spPr bwMode="auto">
          <a:xfrm>
            <a:off x="5464175" y="3836988"/>
            <a:ext cx="11113" cy="412750"/>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4" name="Line 47"/>
          <p:cNvSpPr>
            <a:spLocks noChangeShapeType="1"/>
          </p:cNvSpPr>
          <p:nvPr/>
        </p:nvSpPr>
        <p:spPr bwMode="auto">
          <a:xfrm>
            <a:off x="6362700" y="3836988"/>
            <a:ext cx="0" cy="41275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5" name="Rectangle 48"/>
          <p:cNvSpPr>
            <a:spLocks noChangeArrowheads="1"/>
          </p:cNvSpPr>
          <p:nvPr/>
        </p:nvSpPr>
        <p:spPr bwMode="auto">
          <a:xfrm>
            <a:off x="6362700" y="3836988"/>
            <a:ext cx="9525" cy="412750"/>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6" name="Line 49"/>
          <p:cNvSpPr>
            <a:spLocks noChangeShapeType="1"/>
          </p:cNvSpPr>
          <p:nvPr/>
        </p:nvSpPr>
        <p:spPr bwMode="auto">
          <a:xfrm>
            <a:off x="7259638" y="3836988"/>
            <a:ext cx="0" cy="41275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7" name="Rectangle 50"/>
          <p:cNvSpPr>
            <a:spLocks noChangeArrowheads="1"/>
          </p:cNvSpPr>
          <p:nvPr/>
        </p:nvSpPr>
        <p:spPr bwMode="auto">
          <a:xfrm>
            <a:off x="7259638" y="3836988"/>
            <a:ext cx="11112" cy="412750"/>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8" name="Rectangle 51"/>
          <p:cNvSpPr>
            <a:spLocks noChangeArrowheads="1"/>
          </p:cNvSpPr>
          <p:nvPr/>
        </p:nvSpPr>
        <p:spPr bwMode="auto">
          <a:xfrm>
            <a:off x="2771775" y="2084388"/>
            <a:ext cx="3600450" cy="206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9" name="Rectangle 52"/>
          <p:cNvSpPr>
            <a:spLocks noChangeArrowheads="1"/>
          </p:cNvSpPr>
          <p:nvPr/>
        </p:nvSpPr>
        <p:spPr bwMode="auto">
          <a:xfrm>
            <a:off x="2771775" y="2311400"/>
            <a:ext cx="3600450" cy="206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0" name="Rectangle 53"/>
          <p:cNvSpPr>
            <a:spLocks noChangeArrowheads="1"/>
          </p:cNvSpPr>
          <p:nvPr/>
        </p:nvSpPr>
        <p:spPr bwMode="auto">
          <a:xfrm>
            <a:off x="2771775" y="2733675"/>
            <a:ext cx="3600450" cy="206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1" name="Rectangle 54"/>
          <p:cNvSpPr>
            <a:spLocks noChangeArrowheads="1"/>
          </p:cNvSpPr>
          <p:nvPr/>
        </p:nvSpPr>
        <p:spPr bwMode="auto">
          <a:xfrm>
            <a:off x="1884363" y="3589338"/>
            <a:ext cx="5386387" cy="206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2" name="Rectangle 55"/>
          <p:cNvSpPr>
            <a:spLocks noChangeArrowheads="1"/>
          </p:cNvSpPr>
          <p:nvPr/>
        </p:nvSpPr>
        <p:spPr bwMode="auto">
          <a:xfrm>
            <a:off x="1884363" y="3816350"/>
            <a:ext cx="5386387" cy="206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3" name="Line 56"/>
          <p:cNvSpPr>
            <a:spLocks noChangeShapeType="1"/>
          </p:cNvSpPr>
          <p:nvPr/>
        </p:nvSpPr>
        <p:spPr bwMode="auto">
          <a:xfrm>
            <a:off x="1884363" y="4033838"/>
            <a:ext cx="5386387" cy="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4" name="Rectangle 57"/>
          <p:cNvSpPr>
            <a:spLocks noChangeArrowheads="1"/>
          </p:cNvSpPr>
          <p:nvPr/>
        </p:nvSpPr>
        <p:spPr bwMode="auto">
          <a:xfrm>
            <a:off x="1884363" y="4033838"/>
            <a:ext cx="5386387" cy="952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5" name="Line 58"/>
          <p:cNvSpPr>
            <a:spLocks noChangeShapeType="1"/>
          </p:cNvSpPr>
          <p:nvPr/>
        </p:nvSpPr>
        <p:spPr bwMode="auto">
          <a:xfrm>
            <a:off x="1884363" y="4240213"/>
            <a:ext cx="5386387" cy="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6" name="Rectangle 59"/>
          <p:cNvSpPr>
            <a:spLocks noChangeArrowheads="1"/>
          </p:cNvSpPr>
          <p:nvPr/>
        </p:nvSpPr>
        <p:spPr bwMode="auto">
          <a:xfrm>
            <a:off x="1884363" y="4240213"/>
            <a:ext cx="5386387" cy="952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05531"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fld id="{4DB49AA5-B510-4B13-98CA-86BCE9FC4B06}" type="slidenum">
              <a:rPr lang="en-US" altLang="en-US" sz="1200" smtClean="0">
                <a:solidFill>
                  <a:srgbClr val="898989"/>
                </a:solidFill>
                <a:latin typeface="Arial" charset="0"/>
              </a:rPr>
              <a:pPr eaLnBrk="1" hangingPunct="1">
                <a:spcBef>
                  <a:spcPct val="0"/>
                </a:spcBef>
                <a:buFontTx/>
                <a:buNone/>
              </a:pPr>
              <a:t>33</a:t>
            </a:fld>
            <a:endParaRPr lang="en-US" altLang="en-US" sz="1200">
              <a:solidFill>
                <a:srgbClr val="898989"/>
              </a:solidFill>
              <a:latin typeface="Arial" charset="0"/>
            </a:endParaRPr>
          </a:p>
        </p:txBody>
      </p:sp>
      <p:sp>
        <p:nvSpPr>
          <p:cNvPr id="61" name="Rounded Rectangle 60"/>
          <p:cNvSpPr/>
          <p:nvPr/>
        </p:nvSpPr>
        <p:spPr>
          <a:xfrm>
            <a:off x="1447800" y="4724400"/>
            <a:ext cx="2906713"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u="sng" dirty="0">
                <a:solidFill>
                  <a:prstClr val="white"/>
                </a:solidFill>
              </a:rPr>
              <a:t>Income Statement</a:t>
            </a:r>
          </a:p>
          <a:p>
            <a:pPr algn="ctr" fontAlgn="auto">
              <a:spcBef>
                <a:spcPts val="0"/>
              </a:spcBef>
              <a:spcAft>
                <a:spcPts val="0"/>
              </a:spcAft>
              <a:defRPr/>
            </a:pPr>
            <a:r>
              <a:rPr lang="en-US" dirty="0">
                <a:solidFill>
                  <a:prstClr val="white"/>
                </a:solidFill>
              </a:rPr>
              <a:t>Revenue</a:t>
            </a:r>
          </a:p>
          <a:p>
            <a:pPr algn="ctr" fontAlgn="auto">
              <a:spcBef>
                <a:spcPts val="0"/>
              </a:spcBef>
              <a:spcAft>
                <a:spcPts val="0"/>
              </a:spcAft>
              <a:defRPr/>
            </a:pPr>
            <a:r>
              <a:rPr lang="en-US" dirty="0">
                <a:solidFill>
                  <a:srgbClr val="FF0000"/>
                </a:solidFill>
              </a:rPr>
              <a:t>Debit </a:t>
            </a:r>
            <a:r>
              <a:rPr lang="en-US" dirty="0">
                <a:solidFill>
                  <a:prstClr val="white"/>
                </a:solidFill>
              </a:rPr>
              <a:t>Expense</a:t>
            </a:r>
          </a:p>
        </p:txBody>
      </p:sp>
      <p:sp>
        <p:nvSpPr>
          <p:cNvPr id="62" name="Rounded Rectangle 61"/>
          <p:cNvSpPr/>
          <p:nvPr/>
        </p:nvSpPr>
        <p:spPr>
          <a:xfrm>
            <a:off x="4748213" y="4719638"/>
            <a:ext cx="2906712" cy="12192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u="sng" dirty="0">
                <a:solidFill>
                  <a:srgbClr val="002060"/>
                </a:solidFill>
              </a:rPr>
              <a:t>Balance Sheet</a:t>
            </a:r>
          </a:p>
          <a:p>
            <a:pPr algn="ctr" fontAlgn="auto">
              <a:spcBef>
                <a:spcPts val="0"/>
              </a:spcBef>
              <a:spcAft>
                <a:spcPts val="0"/>
              </a:spcAft>
              <a:defRPr/>
            </a:pPr>
            <a:r>
              <a:rPr lang="en-US" dirty="0">
                <a:solidFill>
                  <a:srgbClr val="FF0000"/>
                </a:solidFill>
              </a:rPr>
              <a:t>Credit</a:t>
            </a:r>
            <a:r>
              <a:rPr lang="en-US" dirty="0">
                <a:solidFill>
                  <a:srgbClr val="002060"/>
                </a:solidFill>
              </a:rPr>
              <a:t> Asset</a:t>
            </a:r>
          </a:p>
          <a:p>
            <a:pPr lvl="2" fontAlgn="auto">
              <a:spcBef>
                <a:spcPts val="0"/>
              </a:spcBef>
              <a:spcAft>
                <a:spcPts val="0"/>
              </a:spcAft>
              <a:defRPr/>
            </a:pPr>
            <a:r>
              <a:rPr lang="en-US" dirty="0">
                <a:solidFill>
                  <a:srgbClr val="002060"/>
                </a:solidFill>
              </a:rPr>
              <a:t>Liability</a:t>
            </a:r>
          </a:p>
        </p:txBody>
      </p:sp>
      <p:sp>
        <p:nvSpPr>
          <p:cNvPr id="63" name="Rounded Rectangle 62"/>
          <p:cNvSpPr/>
          <p:nvPr/>
        </p:nvSpPr>
        <p:spPr>
          <a:xfrm>
            <a:off x="152400" y="6553200"/>
            <a:ext cx="38862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altLang="en-US" sz="1100" dirty="0"/>
              <a:t>Prepare and explain adjusting entries</a:t>
            </a:r>
            <a:r>
              <a:rPr lang="en-US" sz="1100" dirty="0"/>
              <a:t>.</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33"/>
                                        </p:tgtEl>
                                        <p:attrNameLst>
                                          <p:attrName>style.visibility</p:attrName>
                                        </p:attrNameLst>
                                      </p:cBhvr>
                                      <p:to>
                                        <p:strVal val="visible"/>
                                      </p:to>
                                    </p:set>
                                    <p:animEffect transition="in" filter="fade">
                                      <p:cBhvr>
                                        <p:cTn id="21" dur="500"/>
                                        <p:tgtEl>
                                          <p:spTgt spid="23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57"/>
                                        </p:tgtEl>
                                        <p:attrNameLst>
                                          <p:attrName>style.visibility</p:attrName>
                                        </p:attrNameLst>
                                      </p:cBhvr>
                                      <p:to>
                                        <p:strVal val="visible"/>
                                      </p:to>
                                    </p:set>
                                    <p:animEffect transition="in" filter="fade">
                                      <p:cBhvr>
                                        <p:cTn id="24" dur="500"/>
                                        <p:tgtEl>
                                          <p:spTgt spid="25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68"/>
                                        </p:tgtEl>
                                        <p:attrNameLst>
                                          <p:attrName>style.visibility</p:attrName>
                                        </p:attrNameLst>
                                      </p:cBhvr>
                                      <p:to>
                                        <p:strVal val="visible"/>
                                      </p:to>
                                    </p:set>
                                    <p:animEffect transition="in" filter="fade">
                                      <p:cBhvr>
                                        <p:cTn id="27" dur="500"/>
                                        <p:tgtEl>
                                          <p:spTgt spid="26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69"/>
                                        </p:tgtEl>
                                        <p:attrNameLst>
                                          <p:attrName>style.visibility</p:attrName>
                                        </p:attrNameLst>
                                      </p:cBhvr>
                                      <p:to>
                                        <p:strVal val="visible"/>
                                      </p:to>
                                    </p:set>
                                    <p:animEffect transition="in" filter="fade">
                                      <p:cBhvr>
                                        <p:cTn id="30" dur="500"/>
                                        <p:tgtEl>
                                          <p:spTgt spid="26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70"/>
                                        </p:tgtEl>
                                        <p:attrNameLst>
                                          <p:attrName>style.visibility</p:attrName>
                                        </p:attrNameLst>
                                      </p:cBhvr>
                                      <p:to>
                                        <p:strVal val="visible"/>
                                      </p:to>
                                    </p:set>
                                    <p:animEffect transition="in" filter="fade">
                                      <p:cBhvr>
                                        <p:cTn id="33" dur="500"/>
                                        <p:tgtEl>
                                          <p:spTgt spid="27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500"/>
                                        <p:tgtEl>
                                          <p:spTgt spid="2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500"/>
                                        <p:tgtEl>
                                          <p:spTgt spid="2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500"/>
                                        <p:tgtEl>
                                          <p:spTgt spid="29"/>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500"/>
                                        <p:tgtEl>
                                          <p:spTgt spid="1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500"/>
                                        <p:tgtEl>
                                          <p:spTgt spid="30"/>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500"/>
                                        <p:tgtEl>
                                          <p:spTgt spid="31"/>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27"/>
                                        </p:tgtEl>
                                        <p:attrNameLst>
                                          <p:attrName>style.visibility</p:attrName>
                                        </p:attrNameLst>
                                      </p:cBhvr>
                                      <p:to>
                                        <p:strVal val="visible"/>
                                      </p:to>
                                    </p:set>
                                    <p:animEffect transition="in" filter="fade">
                                      <p:cBhvr>
                                        <p:cTn id="71" dur="500"/>
                                        <p:tgtEl>
                                          <p:spTgt spid="227"/>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fade">
                                      <p:cBhvr>
                                        <p:cTn id="74" dur="500"/>
                                        <p:tgtEl>
                                          <p:spTgt spid="25"/>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500"/>
                                        <p:tgtEl>
                                          <p:spTgt spid="26"/>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28"/>
                                        </p:tgtEl>
                                        <p:attrNameLst>
                                          <p:attrName>style.visibility</p:attrName>
                                        </p:attrNameLst>
                                      </p:cBhvr>
                                      <p:to>
                                        <p:strVal val="visible"/>
                                      </p:to>
                                    </p:set>
                                    <p:animEffect transition="in" filter="fade">
                                      <p:cBhvr>
                                        <p:cTn id="80" dur="500"/>
                                        <p:tgtEl>
                                          <p:spTgt spid="228"/>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29"/>
                                        </p:tgtEl>
                                        <p:attrNameLst>
                                          <p:attrName>style.visibility</p:attrName>
                                        </p:attrNameLst>
                                      </p:cBhvr>
                                      <p:to>
                                        <p:strVal val="visible"/>
                                      </p:to>
                                    </p:set>
                                    <p:animEffect transition="in" filter="fade">
                                      <p:cBhvr>
                                        <p:cTn id="83" dur="500"/>
                                        <p:tgtEl>
                                          <p:spTgt spid="229"/>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30"/>
                                        </p:tgtEl>
                                        <p:attrNameLst>
                                          <p:attrName>style.visibility</p:attrName>
                                        </p:attrNameLst>
                                      </p:cBhvr>
                                      <p:to>
                                        <p:strVal val="visible"/>
                                      </p:to>
                                    </p:set>
                                    <p:animEffect transition="in" filter="fade">
                                      <p:cBhvr>
                                        <p:cTn id="86" dur="500"/>
                                        <p:tgtEl>
                                          <p:spTgt spid="230"/>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231"/>
                                        </p:tgtEl>
                                        <p:attrNameLst>
                                          <p:attrName>style.visibility</p:attrName>
                                        </p:attrNameLst>
                                      </p:cBhvr>
                                      <p:to>
                                        <p:strVal val="visible"/>
                                      </p:to>
                                    </p:set>
                                    <p:animEffect transition="in" filter="fade">
                                      <p:cBhvr>
                                        <p:cTn id="89" dur="500"/>
                                        <p:tgtEl>
                                          <p:spTgt spid="231"/>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232"/>
                                        </p:tgtEl>
                                        <p:attrNameLst>
                                          <p:attrName>style.visibility</p:attrName>
                                        </p:attrNameLst>
                                      </p:cBhvr>
                                      <p:to>
                                        <p:strVal val="visible"/>
                                      </p:to>
                                    </p:set>
                                    <p:animEffect transition="in" filter="fade">
                                      <p:cBhvr>
                                        <p:cTn id="92" dur="500"/>
                                        <p:tgtEl>
                                          <p:spTgt spid="232"/>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234"/>
                                        </p:tgtEl>
                                        <p:attrNameLst>
                                          <p:attrName>style.visibility</p:attrName>
                                        </p:attrNameLst>
                                      </p:cBhvr>
                                      <p:to>
                                        <p:strVal val="visible"/>
                                      </p:to>
                                    </p:set>
                                    <p:animEffect transition="in" filter="fade">
                                      <p:cBhvr>
                                        <p:cTn id="95" dur="500"/>
                                        <p:tgtEl>
                                          <p:spTgt spid="234"/>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53"/>
                                        </p:tgtEl>
                                        <p:attrNameLst>
                                          <p:attrName>style.visibility</p:attrName>
                                        </p:attrNameLst>
                                      </p:cBhvr>
                                      <p:to>
                                        <p:strVal val="visible"/>
                                      </p:to>
                                    </p:set>
                                    <p:animEffect transition="in" filter="fade">
                                      <p:cBhvr>
                                        <p:cTn id="98" dur="500"/>
                                        <p:tgtEl>
                                          <p:spTgt spid="153"/>
                                        </p:tgtEl>
                                      </p:cBhvr>
                                    </p:animEffect>
                                  </p:childTnLst>
                                </p:cTn>
                              </p:par>
                              <p:par>
                                <p:cTn id="99" presetID="10" presetClass="entr" presetSubtype="0" fill="hold" nodeType="withEffect">
                                  <p:stCondLst>
                                    <p:cond delay="0"/>
                                  </p:stCondLst>
                                  <p:childTnLst>
                                    <p:set>
                                      <p:cBhvr>
                                        <p:cTn id="100" dur="1" fill="hold">
                                          <p:stCondLst>
                                            <p:cond delay="0"/>
                                          </p:stCondLst>
                                        </p:cTn>
                                        <p:tgtEl>
                                          <p:spTgt spid="154"/>
                                        </p:tgtEl>
                                        <p:attrNameLst>
                                          <p:attrName>style.visibility</p:attrName>
                                        </p:attrNameLst>
                                      </p:cBhvr>
                                      <p:to>
                                        <p:strVal val="visible"/>
                                      </p:to>
                                    </p:set>
                                    <p:animEffect transition="in" filter="fade">
                                      <p:cBhvr>
                                        <p:cTn id="101" dur="500"/>
                                        <p:tgtEl>
                                          <p:spTgt spid="154"/>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155"/>
                                        </p:tgtEl>
                                        <p:attrNameLst>
                                          <p:attrName>style.visibility</p:attrName>
                                        </p:attrNameLst>
                                      </p:cBhvr>
                                      <p:to>
                                        <p:strVal val="visible"/>
                                      </p:to>
                                    </p:set>
                                    <p:animEffect transition="in" filter="fade">
                                      <p:cBhvr>
                                        <p:cTn id="104" dur="500"/>
                                        <p:tgtEl>
                                          <p:spTgt spid="155"/>
                                        </p:tgtEl>
                                      </p:cBhvr>
                                    </p:animEffect>
                                  </p:childTnLst>
                                </p:cTn>
                              </p:par>
                              <p:par>
                                <p:cTn id="105" presetID="10" presetClass="entr" presetSubtype="0" fill="hold" nodeType="withEffect">
                                  <p:stCondLst>
                                    <p:cond delay="0"/>
                                  </p:stCondLst>
                                  <p:childTnLst>
                                    <p:set>
                                      <p:cBhvr>
                                        <p:cTn id="106" dur="1" fill="hold">
                                          <p:stCondLst>
                                            <p:cond delay="0"/>
                                          </p:stCondLst>
                                        </p:cTn>
                                        <p:tgtEl>
                                          <p:spTgt spid="156"/>
                                        </p:tgtEl>
                                        <p:attrNameLst>
                                          <p:attrName>style.visibility</p:attrName>
                                        </p:attrNameLst>
                                      </p:cBhvr>
                                      <p:to>
                                        <p:strVal val="visible"/>
                                      </p:to>
                                    </p:set>
                                    <p:animEffect transition="in" filter="fade">
                                      <p:cBhvr>
                                        <p:cTn id="107" dur="500"/>
                                        <p:tgtEl>
                                          <p:spTgt spid="156"/>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157"/>
                                        </p:tgtEl>
                                        <p:attrNameLst>
                                          <p:attrName>style.visibility</p:attrName>
                                        </p:attrNameLst>
                                      </p:cBhvr>
                                      <p:to>
                                        <p:strVal val="visible"/>
                                      </p:to>
                                    </p:set>
                                    <p:animEffect transition="in" filter="fade">
                                      <p:cBhvr>
                                        <p:cTn id="110" dur="500"/>
                                        <p:tgtEl>
                                          <p:spTgt spid="157"/>
                                        </p:tgtEl>
                                      </p:cBhvr>
                                    </p:animEffect>
                                  </p:childTnLst>
                                </p:cTn>
                              </p:par>
                              <p:par>
                                <p:cTn id="111" presetID="10" presetClass="entr" presetSubtype="0" fill="hold" nodeType="withEffect">
                                  <p:stCondLst>
                                    <p:cond delay="0"/>
                                  </p:stCondLst>
                                  <p:childTnLst>
                                    <p:set>
                                      <p:cBhvr>
                                        <p:cTn id="112" dur="1" fill="hold">
                                          <p:stCondLst>
                                            <p:cond delay="0"/>
                                          </p:stCondLst>
                                        </p:cTn>
                                        <p:tgtEl>
                                          <p:spTgt spid="158"/>
                                        </p:tgtEl>
                                        <p:attrNameLst>
                                          <p:attrName>style.visibility</p:attrName>
                                        </p:attrNameLst>
                                      </p:cBhvr>
                                      <p:to>
                                        <p:strVal val="visible"/>
                                      </p:to>
                                    </p:set>
                                    <p:animEffect transition="in" filter="fade">
                                      <p:cBhvr>
                                        <p:cTn id="113" dur="500"/>
                                        <p:tgtEl>
                                          <p:spTgt spid="158"/>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159"/>
                                        </p:tgtEl>
                                        <p:attrNameLst>
                                          <p:attrName>style.visibility</p:attrName>
                                        </p:attrNameLst>
                                      </p:cBhvr>
                                      <p:to>
                                        <p:strVal val="visible"/>
                                      </p:to>
                                    </p:set>
                                    <p:animEffect transition="in" filter="fade">
                                      <p:cBhvr>
                                        <p:cTn id="116" dur="500"/>
                                        <p:tgtEl>
                                          <p:spTgt spid="159"/>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256"/>
                                        </p:tgtEl>
                                        <p:attrNameLst>
                                          <p:attrName>style.visibility</p:attrName>
                                        </p:attrNameLst>
                                      </p:cBhvr>
                                      <p:to>
                                        <p:strVal val="visible"/>
                                      </p:to>
                                    </p:set>
                                    <p:animEffect transition="in" filter="fade">
                                      <p:cBhvr>
                                        <p:cTn id="119" dur="500"/>
                                        <p:tgtEl>
                                          <p:spTgt spid="256"/>
                                        </p:tgtEl>
                                      </p:cBhvr>
                                    </p:animEffect>
                                  </p:childTnLst>
                                </p:cTn>
                              </p:par>
                              <p:par>
                                <p:cTn id="120" presetID="10" presetClass="entr" presetSubtype="0" fill="hold" nodeType="withEffect">
                                  <p:stCondLst>
                                    <p:cond delay="0"/>
                                  </p:stCondLst>
                                  <p:childTnLst>
                                    <p:set>
                                      <p:cBhvr>
                                        <p:cTn id="121" dur="1" fill="hold">
                                          <p:stCondLst>
                                            <p:cond delay="0"/>
                                          </p:stCondLst>
                                        </p:cTn>
                                        <p:tgtEl>
                                          <p:spTgt spid="258"/>
                                        </p:tgtEl>
                                        <p:attrNameLst>
                                          <p:attrName>style.visibility</p:attrName>
                                        </p:attrNameLst>
                                      </p:cBhvr>
                                      <p:to>
                                        <p:strVal val="visible"/>
                                      </p:to>
                                    </p:set>
                                    <p:animEffect transition="in" filter="fade">
                                      <p:cBhvr>
                                        <p:cTn id="122" dur="500"/>
                                        <p:tgtEl>
                                          <p:spTgt spid="258"/>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259"/>
                                        </p:tgtEl>
                                        <p:attrNameLst>
                                          <p:attrName>style.visibility</p:attrName>
                                        </p:attrNameLst>
                                      </p:cBhvr>
                                      <p:to>
                                        <p:strVal val="visible"/>
                                      </p:to>
                                    </p:set>
                                    <p:animEffect transition="in" filter="fade">
                                      <p:cBhvr>
                                        <p:cTn id="125" dur="500"/>
                                        <p:tgtEl>
                                          <p:spTgt spid="259"/>
                                        </p:tgtEl>
                                      </p:cBhvr>
                                    </p:animEffect>
                                  </p:childTnLst>
                                </p:cTn>
                              </p:par>
                              <p:par>
                                <p:cTn id="126" presetID="10" presetClass="entr" presetSubtype="0" fill="hold" nodeType="withEffect">
                                  <p:stCondLst>
                                    <p:cond delay="0"/>
                                  </p:stCondLst>
                                  <p:childTnLst>
                                    <p:set>
                                      <p:cBhvr>
                                        <p:cTn id="127" dur="1" fill="hold">
                                          <p:stCondLst>
                                            <p:cond delay="0"/>
                                          </p:stCondLst>
                                        </p:cTn>
                                        <p:tgtEl>
                                          <p:spTgt spid="260"/>
                                        </p:tgtEl>
                                        <p:attrNameLst>
                                          <p:attrName>style.visibility</p:attrName>
                                        </p:attrNameLst>
                                      </p:cBhvr>
                                      <p:to>
                                        <p:strVal val="visible"/>
                                      </p:to>
                                    </p:set>
                                    <p:animEffect transition="in" filter="fade">
                                      <p:cBhvr>
                                        <p:cTn id="128" dur="500"/>
                                        <p:tgtEl>
                                          <p:spTgt spid="260"/>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261"/>
                                        </p:tgtEl>
                                        <p:attrNameLst>
                                          <p:attrName>style.visibility</p:attrName>
                                        </p:attrNameLst>
                                      </p:cBhvr>
                                      <p:to>
                                        <p:strVal val="visible"/>
                                      </p:to>
                                    </p:set>
                                    <p:animEffect transition="in" filter="fade">
                                      <p:cBhvr>
                                        <p:cTn id="131" dur="500"/>
                                        <p:tgtEl>
                                          <p:spTgt spid="261"/>
                                        </p:tgtEl>
                                      </p:cBhvr>
                                    </p:animEffect>
                                  </p:childTnLst>
                                </p:cTn>
                              </p:par>
                              <p:par>
                                <p:cTn id="132" presetID="10" presetClass="entr" presetSubtype="0" fill="hold" nodeType="withEffect">
                                  <p:stCondLst>
                                    <p:cond delay="0"/>
                                  </p:stCondLst>
                                  <p:childTnLst>
                                    <p:set>
                                      <p:cBhvr>
                                        <p:cTn id="133" dur="1" fill="hold">
                                          <p:stCondLst>
                                            <p:cond delay="0"/>
                                          </p:stCondLst>
                                        </p:cTn>
                                        <p:tgtEl>
                                          <p:spTgt spid="262"/>
                                        </p:tgtEl>
                                        <p:attrNameLst>
                                          <p:attrName>style.visibility</p:attrName>
                                        </p:attrNameLst>
                                      </p:cBhvr>
                                      <p:to>
                                        <p:strVal val="visible"/>
                                      </p:to>
                                    </p:set>
                                    <p:animEffect transition="in" filter="fade">
                                      <p:cBhvr>
                                        <p:cTn id="134" dur="500"/>
                                        <p:tgtEl>
                                          <p:spTgt spid="262"/>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263"/>
                                        </p:tgtEl>
                                        <p:attrNameLst>
                                          <p:attrName>style.visibility</p:attrName>
                                        </p:attrNameLst>
                                      </p:cBhvr>
                                      <p:to>
                                        <p:strVal val="visible"/>
                                      </p:to>
                                    </p:set>
                                    <p:animEffect transition="in" filter="fade">
                                      <p:cBhvr>
                                        <p:cTn id="137" dur="500"/>
                                        <p:tgtEl>
                                          <p:spTgt spid="263"/>
                                        </p:tgtEl>
                                      </p:cBhvr>
                                    </p:animEffect>
                                  </p:childTnLst>
                                </p:cTn>
                              </p:par>
                              <p:par>
                                <p:cTn id="138" presetID="10" presetClass="entr" presetSubtype="0" fill="hold" nodeType="withEffect">
                                  <p:stCondLst>
                                    <p:cond delay="0"/>
                                  </p:stCondLst>
                                  <p:childTnLst>
                                    <p:set>
                                      <p:cBhvr>
                                        <p:cTn id="139" dur="1" fill="hold">
                                          <p:stCondLst>
                                            <p:cond delay="0"/>
                                          </p:stCondLst>
                                        </p:cTn>
                                        <p:tgtEl>
                                          <p:spTgt spid="264"/>
                                        </p:tgtEl>
                                        <p:attrNameLst>
                                          <p:attrName>style.visibility</p:attrName>
                                        </p:attrNameLst>
                                      </p:cBhvr>
                                      <p:to>
                                        <p:strVal val="visible"/>
                                      </p:to>
                                    </p:set>
                                    <p:animEffect transition="in" filter="fade">
                                      <p:cBhvr>
                                        <p:cTn id="140" dur="500"/>
                                        <p:tgtEl>
                                          <p:spTgt spid="264"/>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265"/>
                                        </p:tgtEl>
                                        <p:attrNameLst>
                                          <p:attrName>style.visibility</p:attrName>
                                        </p:attrNameLst>
                                      </p:cBhvr>
                                      <p:to>
                                        <p:strVal val="visible"/>
                                      </p:to>
                                    </p:set>
                                    <p:animEffect transition="in" filter="fade">
                                      <p:cBhvr>
                                        <p:cTn id="143" dur="500"/>
                                        <p:tgtEl>
                                          <p:spTgt spid="265"/>
                                        </p:tgtEl>
                                      </p:cBhvr>
                                    </p:animEffect>
                                  </p:childTnLst>
                                </p:cTn>
                              </p:par>
                              <p:par>
                                <p:cTn id="144" presetID="10" presetClass="entr" presetSubtype="0" fill="hold" nodeType="withEffect">
                                  <p:stCondLst>
                                    <p:cond delay="0"/>
                                  </p:stCondLst>
                                  <p:childTnLst>
                                    <p:set>
                                      <p:cBhvr>
                                        <p:cTn id="145" dur="1" fill="hold">
                                          <p:stCondLst>
                                            <p:cond delay="0"/>
                                          </p:stCondLst>
                                        </p:cTn>
                                        <p:tgtEl>
                                          <p:spTgt spid="266"/>
                                        </p:tgtEl>
                                        <p:attrNameLst>
                                          <p:attrName>style.visibility</p:attrName>
                                        </p:attrNameLst>
                                      </p:cBhvr>
                                      <p:to>
                                        <p:strVal val="visible"/>
                                      </p:to>
                                    </p:set>
                                    <p:animEffect transition="in" filter="fade">
                                      <p:cBhvr>
                                        <p:cTn id="146" dur="500"/>
                                        <p:tgtEl>
                                          <p:spTgt spid="266"/>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267"/>
                                        </p:tgtEl>
                                        <p:attrNameLst>
                                          <p:attrName>style.visibility</p:attrName>
                                        </p:attrNameLst>
                                      </p:cBhvr>
                                      <p:to>
                                        <p:strVal val="visible"/>
                                      </p:to>
                                    </p:set>
                                    <p:animEffect transition="in" filter="fade">
                                      <p:cBhvr>
                                        <p:cTn id="149" dur="500"/>
                                        <p:tgtEl>
                                          <p:spTgt spid="267"/>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271"/>
                                        </p:tgtEl>
                                        <p:attrNameLst>
                                          <p:attrName>style.visibility</p:attrName>
                                        </p:attrNameLst>
                                      </p:cBhvr>
                                      <p:to>
                                        <p:strVal val="visible"/>
                                      </p:to>
                                    </p:set>
                                    <p:animEffect transition="in" filter="fade">
                                      <p:cBhvr>
                                        <p:cTn id="152" dur="500"/>
                                        <p:tgtEl>
                                          <p:spTgt spid="271"/>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272"/>
                                        </p:tgtEl>
                                        <p:attrNameLst>
                                          <p:attrName>style.visibility</p:attrName>
                                        </p:attrNameLst>
                                      </p:cBhvr>
                                      <p:to>
                                        <p:strVal val="visible"/>
                                      </p:to>
                                    </p:set>
                                    <p:animEffect transition="in" filter="fade">
                                      <p:cBhvr>
                                        <p:cTn id="155" dur="500"/>
                                        <p:tgtEl>
                                          <p:spTgt spid="272"/>
                                        </p:tgtEl>
                                      </p:cBhvr>
                                    </p:animEffect>
                                  </p:childTnLst>
                                </p:cTn>
                              </p:par>
                              <p:par>
                                <p:cTn id="156" presetID="10" presetClass="entr" presetSubtype="0" fill="hold" nodeType="withEffect">
                                  <p:stCondLst>
                                    <p:cond delay="0"/>
                                  </p:stCondLst>
                                  <p:childTnLst>
                                    <p:set>
                                      <p:cBhvr>
                                        <p:cTn id="157" dur="1" fill="hold">
                                          <p:stCondLst>
                                            <p:cond delay="0"/>
                                          </p:stCondLst>
                                        </p:cTn>
                                        <p:tgtEl>
                                          <p:spTgt spid="273"/>
                                        </p:tgtEl>
                                        <p:attrNameLst>
                                          <p:attrName>style.visibility</p:attrName>
                                        </p:attrNameLst>
                                      </p:cBhvr>
                                      <p:to>
                                        <p:strVal val="visible"/>
                                      </p:to>
                                    </p:set>
                                    <p:animEffect transition="in" filter="fade">
                                      <p:cBhvr>
                                        <p:cTn id="158" dur="500"/>
                                        <p:tgtEl>
                                          <p:spTgt spid="273"/>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274"/>
                                        </p:tgtEl>
                                        <p:attrNameLst>
                                          <p:attrName>style.visibility</p:attrName>
                                        </p:attrNameLst>
                                      </p:cBhvr>
                                      <p:to>
                                        <p:strVal val="visible"/>
                                      </p:to>
                                    </p:set>
                                    <p:animEffect transition="in" filter="fade">
                                      <p:cBhvr>
                                        <p:cTn id="161" dur="500"/>
                                        <p:tgtEl>
                                          <p:spTgt spid="274"/>
                                        </p:tgtEl>
                                      </p:cBhvr>
                                    </p:animEffect>
                                  </p:childTnLst>
                                </p:cTn>
                              </p:par>
                              <p:par>
                                <p:cTn id="162" presetID="10" presetClass="entr" presetSubtype="0" fill="hold" nodeType="withEffect">
                                  <p:stCondLst>
                                    <p:cond delay="0"/>
                                  </p:stCondLst>
                                  <p:childTnLst>
                                    <p:set>
                                      <p:cBhvr>
                                        <p:cTn id="163" dur="1" fill="hold">
                                          <p:stCondLst>
                                            <p:cond delay="0"/>
                                          </p:stCondLst>
                                        </p:cTn>
                                        <p:tgtEl>
                                          <p:spTgt spid="275"/>
                                        </p:tgtEl>
                                        <p:attrNameLst>
                                          <p:attrName>style.visibility</p:attrName>
                                        </p:attrNameLst>
                                      </p:cBhvr>
                                      <p:to>
                                        <p:strVal val="visible"/>
                                      </p:to>
                                    </p:set>
                                    <p:animEffect transition="in" filter="fade">
                                      <p:cBhvr>
                                        <p:cTn id="164" dur="500"/>
                                        <p:tgtEl>
                                          <p:spTgt spid="275"/>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276"/>
                                        </p:tgtEl>
                                        <p:attrNameLst>
                                          <p:attrName>style.visibility</p:attrName>
                                        </p:attrNameLst>
                                      </p:cBhvr>
                                      <p:to>
                                        <p:strVal val="visible"/>
                                      </p:to>
                                    </p:set>
                                    <p:animEffect transition="in" filter="fade">
                                      <p:cBhvr>
                                        <p:cTn id="167" dur="500"/>
                                        <p:tgtEl>
                                          <p:spTgt spid="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p:bldP spid="20" grpId="0"/>
      <p:bldP spid="21" grpId="0"/>
      <p:bldP spid="22" grpId="0"/>
      <p:bldP spid="23" grpId="0"/>
      <p:bldP spid="24" grpId="0"/>
      <p:bldP spid="25" grpId="0"/>
      <p:bldP spid="26" grpId="0"/>
      <p:bldP spid="27" grpId="0"/>
      <p:bldP spid="28" grpId="0"/>
      <p:bldP spid="29" grpId="0"/>
      <p:bldP spid="30" grpId="0"/>
      <p:bldP spid="31" grpId="0"/>
      <p:bldP spid="227" grpId="0"/>
      <p:bldP spid="228" grpId="0"/>
      <p:bldP spid="229" grpId="0"/>
      <p:bldP spid="230" grpId="0"/>
      <p:bldP spid="231" grpId="0"/>
      <p:bldP spid="232" grpId="0"/>
      <p:bldP spid="233" grpId="0"/>
      <p:bldP spid="234" grpId="0"/>
      <p:bldP spid="153" grpId="0" animBg="1"/>
      <p:bldP spid="155" grpId="0" animBg="1"/>
      <p:bldP spid="157" grpId="0" animBg="1"/>
      <p:bldP spid="159" grpId="0" animBg="1"/>
      <p:bldP spid="256" grpId="0" animBg="1"/>
      <p:bldP spid="257" grpId="0" animBg="1"/>
      <p:bldP spid="259" grpId="0" animBg="1"/>
      <p:bldP spid="261" grpId="0" animBg="1"/>
      <p:bldP spid="263" grpId="0" animBg="1"/>
      <p:bldP spid="265" grpId="0" animBg="1"/>
      <p:bldP spid="267" grpId="0" animBg="1"/>
      <p:bldP spid="268" grpId="0" animBg="1"/>
      <p:bldP spid="269" grpId="0" animBg="1"/>
      <p:bldP spid="270" grpId="0" animBg="1"/>
      <p:bldP spid="271" grpId="0" animBg="1"/>
      <p:bldP spid="272" grpId="0" animBg="1"/>
      <p:bldP spid="274" grpId="0" animBg="1"/>
      <p:bldP spid="27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ectangle 13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prstClr val="white"/>
                </a:solidFill>
              </a:rPr>
              <a:t>NEED-TO-KNOW 3-1 SOLUTION</a:t>
            </a:r>
          </a:p>
        </p:txBody>
      </p:sp>
      <p:sp>
        <p:nvSpPr>
          <p:cNvPr id="6" name="Rectangle 5"/>
          <p:cNvSpPr>
            <a:spLocks noChangeArrowheads="1"/>
          </p:cNvSpPr>
          <p:nvPr/>
        </p:nvSpPr>
        <p:spPr bwMode="auto">
          <a:xfrm>
            <a:off x="2771775" y="2093913"/>
            <a:ext cx="3600450" cy="238125"/>
          </a:xfrm>
          <a:prstGeom prst="rect">
            <a:avLst/>
          </a:prstGeom>
          <a:solidFill>
            <a:srgbClr val="FFFF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7" name="Rectangle 6"/>
          <p:cNvSpPr>
            <a:spLocks noChangeArrowheads="1"/>
          </p:cNvSpPr>
          <p:nvPr/>
        </p:nvSpPr>
        <p:spPr bwMode="auto">
          <a:xfrm>
            <a:off x="1873250" y="3600450"/>
            <a:ext cx="5397500" cy="236538"/>
          </a:xfrm>
          <a:prstGeom prst="rect">
            <a:avLst/>
          </a:prstGeom>
          <a:solidFill>
            <a:srgbClr val="89A3D3"/>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 name="Rectangle 7"/>
          <p:cNvSpPr>
            <a:spLocks noChangeArrowheads="1"/>
          </p:cNvSpPr>
          <p:nvPr/>
        </p:nvSpPr>
        <p:spPr bwMode="auto">
          <a:xfrm>
            <a:off x="1198563" y="1455738"/>
            <a:ext cx="4719637"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C00000"/>
                </a:solidFill>
                <a:cs typeface="+mn-cs"/>
              </a:rPr>
              <a:t>Step 1:  Determine what the current account balance equals.</a:t>
            </a:r>
            <a:endParaRPr lang="en-US" dirty="0">
              <a:solidFill>
                <a:prstClr val="black"/>
              </a:solidFill>
              <a:cs typeface="+mn-cs"/>
            </a:endParaRPr>
          </a:p>
        </p:txBody>
      </p:sp>
      <p:sp>
        <p:nvSpPr>
          <p:cNvPr id="9" name="Rectangle 8"/>
          <p:cNvSpPr>
            <a:spLocks noChangeArrowheads="1"/>
          </p:cNvSpPr>
          <p:nvPr/>
        </p:nvSpPr>
        <p:spPr bwMode="auto">
          <a:xfrm>
            <a:off x="6594475" y="1455738"/>
            <a:ext cx="511175"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$3,000</a:t>
            </a:r>
            <a:endParaRPr lang="en-US" dirty="0">
              <a:solidFill>
                <a:prstClr val="black"/>
              </a:solidFill>
              <a:cs typeface="+mn-cs"/>
            </a:endParaRPr>
          </a:p>
        </p:txBody>
      </p:sp>
      <p:sp>
        <p:nvSpPr>
          <p:cNvPr id="10" name="Rectangle 9"/>
          <p:cNvSpPr>
            <a:spLocks noChangeArrowheads="1"/>
          </p:cNvSpPr>
          <p:nvPr/>
        </p:nvSpPr>
        <p:spPr bwMode="auto">
          <a:xfrm>
            <a:off x="1198563" y="1671638"/>
            <a:ext cx="5203825"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C00000"/>
                </a:solidFill>
                <a:cs typeface="+mn-cs"/>
              </a:rPr>
              <a:t>Step 2:  Determine what the current account balance should equal.</a:t>
            </a:r>
            <a:endParaRPr lang="en-US" dirty="0">
              <a:solidFill>
                <a:prstClr val="black"/>
              </a:solidFill>
              <a:cs typeface="+mn-cs"/>
            </a:endParaRPr>
          </a:p>
        </p:txBody>
      </p:sp>
      <p:sp>
        <p:nvSpPr>
          <p:cNvPr id="11" name="Rectangle 10"/>
          <p:cNvSpPr>
            <a:spLocks noChangeArrowheads="1"/>
          </p:cNvSpPr>
          <p:nvPr/>
        </p:nvSpPr>
        <p:spPr bwMode="auto">
          <a:xfrm>
            <a:off x="6734175" y="1671638"/>
            <a:ext cx="371475"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$500</a:t>
            </a:r>
            <a:endParaRPr lang="en-US" dirty="0">
              <a:solidFill>
                <a:prstClr val="black"/>
              </a:solidFill>
              <a:cs typeface="+mn-cs"/>
            </a:endParaRPr>
          </a:p>
        </p:txBody>
      </p:sp>
      <p:sp>
        <p:nvSpPr>
          <p:cNvPr id="12" name="Rectangle 11"/>
          <p:cNvSpPr>
            <a:spLocks noChangeArrowheads="1"/>
          </p:cNvSpPr>
          <p:nvPr/>
        </p:nvSpPr>
        <p:spPr bwMode="auto">
          <a:xfrm>
            <a:off x="3003550" y="2341563"/>
            <a:ext cx="534988"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Unadj.</a:t>
            </a:r>
            <a:endParaRPr lang="en-US" dirty="0">
              <a:solidFill>
                <a:prstClr val="black"/>
              </a:solidFill>
              <a:cs typeface="+mn-cs"/>
            </a:endParaRPr>
          </a:p>
        </p:txBody>
      </p:sp>
      <p:sp>
        <p:nvSpPr>
          <p:cNvPr id="13" name="Rectangle 12"/>
          <p:cNvSpPr>
            <a:spLocks noChangeArrowheads="1"/>
          </p:cNvSpPr>
          <p:nvPr/>
        </p:nvSpPr>
        <p:spPr bwMode="auto">
          <a:xfrm>
            <a:off x="3900488" y="2341563"/>
            <a:ext cx="474662"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3,000</a:t>
            </a:r>
            <a:endParaRPr lang="en-US" dirty="0">
              <a:solidFill>
                <a:prstClr val="black"/>
              </a:solidFill>
              <a:cs typeface="+mn-cs"/>
            </a:endParaRPr>
          </a:p>
        </p:txBody>
      </p:sp>
      <p:sp>
        <p:nvSpPr>
          <p:cNvPr id="14" name="Rectangle 13"/>
          <p:cNvSpPr>
            <a:spLocks noChangeArrowheads="1"/>
          </p:cNvSpPr>
          <p:nvPr/>
        </p:nvSpPr>
        <p:spPr bwMode="auto">
          <a:xfrm>
            <a:off x="4637088" y="2547938"/>
            <a:ext cx="877887"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Adjustment</a:t>
            </a:r>
            <a:endParaRPr lang="en-US" dirty="0">
              <a:solidFill>
                <a:prstClr val="black"/>
              </a:solidFill>
              <a:cs typeface="+mn-cs"/>
            </a:endParaRPr>
          </a:p>
        </p:txBody>
      </p:sp>
      <p:sp>
        <p:nvSpPr>
          <p:cNvPr id="15" name="Rectangle 14"/>
          <p:cNvSpPr>
            <a:spLocks noChangeArrowheads="1"/>
          </p:cNvSpPr>
          <p:nvPr/>
        </p:nvSpPr>
        <p:spPr bwMode="auto">
          <a:xfrm>
            <a:off x="5878513" y="2547938"/>
            <a:ext cx="474662"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C00000"/>
                </a:solidFill>
                <a:cs typeface="+mn-cs"/>
              </a:rPr>
              <a:t>2,500</a:t>
            </a:r>
            <a:endParaRPr lang="en-US" dirty="0">
              <a:solidFill>
                <a:prstClr val="black"/>
              </a:solidFill>
              <a:cs typeface="+mn-cs"/>
            </a:endParaRPr>
          </a:p>
        </p:txBody>
      </p:sp>
      <p:sp>
        <p:nvSpPr>
          <p:cNvPr id="16" name="Rectangle 15"/>
          <p:cNvSpPr>
            <a:spLocks noChangeArrowheads="1"/>
          </p:cNvSpPr>
          <p:nvPr/>
        </p:nvSpPr>
        <p:spPr bwMode="auto">
          <a:xfrm>
            <a:off x="2952750" y="2765425"/>
            <a:ext cx="625475"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Dec. 31</a:t>
            </a:r>
            <a:endParaRPr lang="en-US" dirty="0">
              <a:solidFill>
                <a:prstClr val="black"/>
              </a:solidFill>
              <a:cs typeface="+mn-cs"/>
            </a:endParaRPr>
          </a:p>
        </p:txBody>
      </p:sp>
      <p:sp>
        <p:nvSpPr>
          <p:cNvPr id="224" name="Rectangle 16"/>
          <p:cNvSpPr>
            <a:spLocks noChangeArrowheads="1"/>
          </p:cNvSpPr>
          <p:nvPr/>
        </p:nvSpPr>
        <p:spPr bwMode="auto">
          <a:xfrm>
            <a:off x="3962400" y="2765425"/>
            <a:ext cx="34290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500</a:t>
            </a:r>
            <a:endParaRPr lang="en-US" dirty="0">
              <a:solidFill>
                <a:prstClr val="black"/>
              </a:solidFill>
              <a:cs typeface="+mn-cs"/>
            </a:endParaRPr>
          </a:p>
        </p:txBody>
      </p:sp>
      <p:sp>
        <p:nvSpPr>
          <p:cNvPr id="225" name="Rectangle 17"/>
          <p:cNvSpPr>
            <a:spLocks noChangeArrowheads="1"/>
          </p:cNvSpPr>
          <p:nvPr/>
        </p:nvSpPr>
        <p:spPr bwMode="auto">
          <a:xfrm>
            <a:off x="1198563" y="3178175"/>
            <a:ext cx="4860925"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C00000"/>
                </a:solidFill>
                <a:cs typeface="+mn-cs"/>
              </a:rPr>
              <a:t>Step 3:  Record an adjusting entry to get from step 1 to step 2.</a:t>
            </a:r>
            <a:endParaRPr lang="en-US" dirty="0">
              <a:solidFill>
                <a:prstClr val="black"/>
              </a:solidFill>
              <a:cs typeface="+mn-cs"/>
            </a:endParaRPr>
          </a:p>
        </p:txBody>
      </p:sp>
      <p:sp>
        <p:nvSpPr>
          <p:cNvPr id="226" name="Rectangle 18"/>
          <p:cNvSpPr>
            <a:spLocks noChangeArrowheads="1"/>
          </p:cNvSpPr>
          <p:nvPr/>
        </p:nvSpPr>
        <p:spPr bwMode="auto">
          <a:xfrm>
            <a:off x="2155825" y="3621088"/>
            <a:ext cx="433388"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000000"/>
                </a:solidFill>
                <a:cs typeface="+mn-cs"/>
              </a:rPr>
              <a:t>Date</a:t>
            </a:r>
            <a:endParaRPr lang="en-US" dirty="0">
              <a:solidFill>
                <a:prstClr val="black"/>
              </a:solidFill>
              <a:cs typeface="+mn-cs"/>
            </a:endParaRPr>
          </a:p>
        </p:txBody>
      </p:sp>
      <p:sp>
        <p:nvSpPr>
          <p:cNvPr id="236" name="Rectangle 19"/>
          <p:cNvSpPr>
            <a:spLocks noChangeArrowheads="1"/>
          </p:cNvSpPr>
          <p:nvPr/>
        </p:nvSpPr>
        <p:spPr bwMode="auto">
          <a:xfrm>
            <a:off x="5716588" y="3621088"/>
            <a:ext cx="484187"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000000"/>
                </a:solidFill>
                <a:cs typeface="+mn-cs"/>
              </a:rPr>
              <a:t>Debit</a:t>
            </a:r>
            <a:endParaRPr lang="en-US" dirty="0">
              <a:solidFill>
                <a:prstClr val="black"/>
              </a:solidFill>
              <a:cs typeface="+mn-cs"/>
            </a:endParaRPr>
          </a:p>
        </p:txBody>
      </p:sp>
      <p:sp>
        <p:nvSpPr>
          <p:cNvPr id="237" name="Rectangle 20"/>
          <p:cNvSpPr>
            <a:spLocks noChangeArrowheads="1"/>
          </p:cNvSpPr>
          <p:nvPr/>
        </p:nvSpPr>
        <p:spPr bwMode="auto">
          <a:xfrm>
            <a:off x="6584950" y="3621088"/>
            <a:ext cx="544513"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000000"/>
                </a:solidFill>
                <a:cs typeface="+mn-cs"/>
              </a:rPr>
              <a:t>Credit</a:t>
            </a:r>
            <a:endParaRPr lang="en-US" dirty="0">
              <a:solidFill>
                <a:prstClr val="black"/>
              </a:solidFill>
              <a:cs typeface="+mn-cs"/>
            </a:endParaRPr>
          </a:p>
        </p:txBody>
      </p:sp>
      <p:sp>
        <p:nvSpPr>
          <p:cNvPr id="238" name="Rectangle 21"/>
          <p:cNvSpPr>
            <a:spLocks noChangeArrowheads="1"/>
          </p:cNvSpPr>
          <p:nvPr/>
        </p:nvSpPr>
        <p:spPr bwMode="auto">
          <a:xfrm>
            <a:off x="2055813" y="3848100"/>
            <a:ext cx="625475"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Dec. 31</a:t>
            </a:r>
            <a:endParaRPr lang="en-US" dirty="0">
              <a:solidFill>
                <a:prstClr val="black"/>
              </a:solidFill>
              <a:cs typeface="+mn-cs"/>
            </a:endParaRPr>
          </a:p>
        </p:txBody>
      </p:sp>
      <p:sp>
        <p:nvSpPr>
          <p:cNvPr id="239" name="Rectangle 22"/>
          <p:cNvSpPr>
            <a:spLocks noChangeArrowheads="1"/>
          </p:cNvSpPr>
          <p:nvPr/>
        </p:nvSpPr>
        <p:spPr bwMode="auto">
          <a:xfrm>
            <a:off x="2811463" y="3848100"/>
            <a:ext cx="137160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Supplies Expense</a:t>
            </a:r>
            <a:endParaRPr lang="en-US" dirty="0">
              <a:solidFill>
                <a:prstClr val="black"/>
              </a:solidFill>
              <a:cs typeface="+mn-cs"/>
            </a:endParaRPr>
          </a:p>
        </p:txBody>
      </p:sp>
      <p:sp>
        <p:nvSpPr>
          <p:cNvPr id="240" name="Rectangle 23"/>
          <p:cNvSpPr>
            <a:spLocks noChangeArrowheads="1"/>
          </p:cNvSpPr>
          <p:nvPr/>
        </p:nvSpPr>
        <p:spPr bwMode="auto">
          <a:xfrm>
            <a:off x="5878513" y="3848100"/>
            <a:ext cx="474662"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2,500</a:t>
            </a:r>
            <a:endParaRPr lang="en-US" dirty="0">
              <a:solidFill>
                <a:prstClr val="black"/>
              </a:solidFill>
              <a:cs typeface="+mn-cs"/>
            </a:endParaRPr>
          </a:p>
        </p:txBody>
      </p:sp>
      <p:sp>
        <p:nvSpPr>
          <p:cNvPr id="241" name="Rectangle 24"/>
          <p:cNvSpPr>
            <a:spLocks noChangeArrowheads="1"/>
          </p:cNvSpPr>
          <p:nvPr/>
        </p:nvSpPr>
        <p:spPr bwMode="auto">
          <a:xfrm>
            <a:off x="3084513" y="4054475"/>
            <a:ext cx="695325"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Supplies</a:t>
            </a:r>
            <a:endParaRPr lang="en-US" dirty="0">
              <a:solidFill>
                <a:prstClr val="black"/>
              </a:solidFill>
              <a:cs typeface="+mn-cs"/>
            </a:endParaRPr>
          </a:p>
        </p:txBody>
      </p:sp>
      <p:sp>
        <p:nvSpPr>
          <p:cNvPr id="242" name="Rectangle 25"/>
          <p:cNvSpPr>
            <a:spLocks noChangeArrowheads="1"/>
          </p:cNvSpPr>
          <p:nvPr/>
        </p:nvSpPr>
        <p:spPr bwMode="auto">
          <a:xfrm>
            <a:off x="6775450" y="4054475"/>
            <a:ext cx="474663"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2,500</a:t>
            </a:r>
            <a:endParaRPr lang="en-US" dirty="0">
              <a:solidFill>
                <a:prstClr val="black"/>
              </a:solidFill>
              <a:cs typeface="+mn-cs"/>
            </a:endParaRPr>
          </a:p>
        </p:txBody>
      </p:sp>
      <p:sp>
        <p:nvSpPr>
          <p:cNvPr id="243" name="Rectangle 26"/>
          <p:cNvSpPr>
            <a:spLocks noChangeArrowheads="1"/>
          </p:cNvSpPr>
          <p:nvPr/>
        </p:nvSpPr>
        <p:spPr bwMode="auto">
          <a:xfrm>
            <a:off x="1016000" y="619125"/>
            <a:ext cx="847725"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000000"/>
                </a:solidFill>
                <a:cs typeface="+mn-cs"/>
              </a:rPr>
              <a:t>Supplies. </a:t>
            </a:r>
            <a:endParaRPr lang="en-US" dirty="0">
              <a:solidFill>
                <a:prstClr val="black"/>
              </a:solidFill>
              <a:cs typeface="+mn-cs"/>
            </a:endParaRPr>
          </a:p>
        </p:txBody>
      </p:sp>
      <p:sp>
        <p:nvSpPr>
          <p:cNvPr id="244" name="Rectangle 27"/>
          <p:cNvSpPr>
            <a:spLocks noChangeArrowheads="1"/>
          </p:cNvSpPr>
          <p:nvPr/>
        </p:nvSpPr>
        <p:spPr bwMode="auto">
          <a:xfrm>
            <a:off x="1773238" y="619125"/>
            <a:ext cx="6426200"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 The Supplies account has a $1,000 debit balance to start the year. Supplies of $2,000 </a:t>
            </a:r>
            <a:endParaRPr lang="en-US" dirty="0">
              <a:solidFill>
                <a:prstClr val="black"/>
              </a:solidFill>
              <a:cs typeface="+mn-cs"/>
            </a:endParaRPr>
          </a:p>
        </p:txBody>
      </p:sp>
      <p:sp>
        <p:nvSpPr>
          <p:cNvPr id="245" name="Rectangle 28"/>
          <p:cNvSpPr>
            <a:spLocks noChangeArrowheads="1"/>
          </p:cNvSpPr>
          <p:nvPr/>
        </p:nvSpPr>
        <p:spPr bwMode="auto">
          <a:xfrm>
            <a:off x="1016000" y="825500"/>
            <a:ext cx="7413625"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were purchased during the current year and debited to the Supplies account. A December 31 physical </a:t>
            </a:r>
            <a:endParaRPr lang="en-US" dirty="0">
              <a:solidFill>
                <a:prstClr val="black"/>
              </a:solidFill>
              <a:cs typeface="+mn-cs"/>
            </a:endParaRPr>
          </a:p>
        </p:txBody>
      </p:sp>
      <p:sp>
        <p:nvSpPr>
          <p:cNvPr id="246" name="Rectangle 29"/>
          <p:cNvSpPr>
            <a:spLocks noChangeArrowheads="1"/>
          </p:cNvSpPr>
          <p:nvPr/>
        </p:nvSpPr>
        <p:spPr bwMode="auto">
          <a:xfrm>
            <a:off x="1016000" y="1031875"/>
            <a:ext cx="3005138"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count shows $500 of supplies remaining.</a:t>
            </a:r>
            <a:endParaRPr lang="en-US" dirty="0">
              <a:solidFill>
                <a:prstClr val="black"/>
              </a:solidFill>
              <a:cs typeface="+mn-cs"/>
            </a:endParaRPr>
          </a:p>
        </p:txBody>
      </p:sp>
      <p:sp>
        <p:nvSpPr>
          <p:cNvPr id="247" name="Rectangle 30"/>
          <p:cNvSpPr>
            <a:spLocks noChangeArrowheads="1"/>
          </p:cNvSpPr>
          <p:nvPr/>
        </p:nvSpPr>
        <p:spPr bwMode="auto">
          <a:xfrm>
            <a:off x="4233863" y="2114550"/>
            <a:ext cx="757237"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000000"/>
                </a:solidFill>
                <a:cs typeface="+mn-cs"/>
              </a:rPr>
              <a:t>Supplies</a:t>
            </a:r>
            <a:endParaRPr lang="en-US" dirty="0">
              <a:solidFill>
                <a:prstClr val="black"/>
              </a:solidFill>
              <a:cs typeface="+mn-cs"/>
            </a:endParaRPr>
          </a:p>
        </p:txBody>
      </p:sp>
      <p:sp>
        <p:nvSpPr>
          <p:cNvPr id="248" name="Rectangle 31"/>
          <p:cNvSpPr>
            <a:spLocks noChangeArrowheads="1"/>
          </p:cNvSpPr>
          <p:nvPr/>
        </p:nvSpPr>
        <p:spPr bwMode="auto">
          <a:xfrm>
            <a:off x="3538538" y="3621088"/>
            <a:ext cx="1273175"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000000"/>
                </a:solidFill>
                <a:cs typeface="+mn-cs"/>
              </a:rPr>
              <a:t>General Journal</a:t>
            </a:r>
            <a:endParaRPr lang="en-US" dirty="0">
              <a:solidFill>
                <a:prstClr val="black"/>
              </a:solidFill>
              <a:cs typeface="+mn-cs"/>
            </a:endParaRPr>
          </a:p>
        </p:txBody>
      </p:sp>
      <p:sp>
        <p:nvSpPr>
          <p:cNvPr id="249" name="Rectangle 32"/>
          <p:cNvSpPr>
            <a:spLocks noChangeArrowheads="1"/>
          </p:cNvSpPr>
          <p:nvPr/>
        </p:nvSpPr>
        <p:spPr bwMode="auto">
          <a:xfrm>
            <a:off x="1863725" y="3589338"/>
            <a:ext cx="20638" cy="24765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50" name="Line 33"/>
          <p:cNvSpPr>
            <a:spLocks noChangeShapeType="1"/>
          </p:cNvSpPr>
          <p:nvPr/>
        </p:nvSpPr>
        <p:spPr bwMode="auto">
          <a:xfrm>
            <a:off x="2771775" y="3609975"/>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51" name="Rectangle 34"/>
          <p:cNvSpPr>
            <a:spLocks noChangeArrowheads="1"/>
          </p:cNvSpPr>
          <p:nvPr/>
        </p:nvSpPr>
        <p:spPr bwMode="auto">
          <a:xfrm>
            <a:off x="2771775" y="3609975"/>
            <a:ext cx="9525"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52" name="Line 35"/>
          <p:cNvSpPr>
            <a:spLocks noChangeShapeType="1"/>
          </p:cNvSpPr>
          <p:nvPr/>
        </p:nvSpPr>
        <p:spPr bwMode="auto">
          <a:xfrm>
            <a:off x="5464175" y="3609975"/>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53" name="Rectangle 36"/>
          <p:cNvSpPr>
            <a:spLocks noChangeArrowheads="1"/>
          </p:cNvSpPr>
          <p:nvPr/>
        </p:nvSpPr>
        <p:spPr bwMode="auto">
          <a:xfrm>
            <a:off x="5464175" y="3609975"/>
            <a:ext cx="11113"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54" name="Line 37"/>
          <p:cNvSpPr>
            <a:spLocks noChangeShapeType="1"/>
          </p:cNvSpPr>
          <p:nvPr/>
        </p:nvSpPr>
        <p:spPr bwMode="auto">
          <a:xfrm>
            <a:off x="6362700" y="3609975"/>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55" name="Rectangle 38"/>
          <p:cNvSpPr>
            <a:spLocks noChangeArrowheads="1"/>
          </p:cNvSpPr>
          <p:nvPr/>
        </p:nvSpPr>
        <p:spPr bwMode="auto">
          <a:xfrm>
            <a:off x="6362700" y="3609975"/>
            <a:ext cx="9525"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7" name="Rectangle 39"/>
          <p:cNvSpPr>
            <a:spLocks noChangeArrowheads="1"/>
          </p:cNvSpPr>
          <p:nvPr/>
        </p:nvSpPr>
        <p:spPr bwMode="auto">
          <a:xfrm>
            <a:off x="7250113" y="3609975"/>
            <a:ext cx="20637" cy="227013"/>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8" name="Rectangle 40"/>
          <p:cNvSpPr>
            <a:spLocks noChangeArrowheads="1"/>
          </p:cNvSpPr>
          <p:nvPr/>
        </p:nvSpPr>
        <p:spPr bwMode="auto">
          <a:xfrm>
            <a:off x="4556125" y="2332038"/>
            <a:ext cx="20638" cy="62865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9" name="Line 41"/>
          <p:cNvSpPr>
            <a:spLocks noChangeShapeType="1"/>
          </p:cNvSpPr>
          <p:nvPr/>
        </p:nvSpPr>
        <p:spPr bwMode="auto">
          <a:xfrm>
            <a:off x="1873250" y="3836988"/>
            <a:ext cx="0" cy="41275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0" name="Rectangle 42"/>
          <p:cNvSpPr>
            <a:spLocks noChangeArrowheads="1"/>
          </p:cNvSpPr>
          <p:nvPr/>
        </p:nvSpPr>
        <p:spPr bwMode="auto">
          <a:xfrm>
            <a:off x="1873250" y="3836988"/>
            <a:ext cx="11113" cy="412750"/>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1" name="Line 43"/>
          <p:cNvSpPr>
            <a:spLocks noChangeShapeType="1"/>
          </p:cNvSpPr>
          <p:nvPr/>
        </p:nvSpPr>
        <p:spPr bwMode="auto">
          <a:xfrm>
            <a:off x="2771775" y="3836988"/>
            <a:ext cx="0" cy="41275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2" name="Rectangle 44"/>
          <p:cNvSpPr>
            <a:spLocks noChangeArrowheads="1"/>
          </p:cNvSpPr>
          <p:nvPr/>
        </p:nvSpPr>
        <p:spPr bwMode="auto">
          <a:xfrm>
            <a:off x="2771775" y="3836988"/>
            <a:ext cx="9525" cy="412750"/>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3" name="Line 45"/>
          <p:cNvSpPr>
            <a:spLocks noChangeShapeType="1"/>
          </p:cNvSpPr>
          <p:nvPr/>
        </p:nvSpPr>
        <p:spPr bwMode="auto">
          <a:xfrm>
            <a:off x="5464175" y="3836988"/>
            <a:ext cx="0" cy="41275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4" name="Rectangle 46"/>
          <p:cNvSpPr>
            <a:spLocks noChangeArrowheads="1"/>
          </p:cNvSpPr>
          <p:nvPr/>
        </p:nvSpPr>
        <p:spPr bwMode="auto">
          <a:xfrm>
            <a:off x="5464175" y="3836988"/>
            <a:ext cx="11113" cy="412750"/>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5" name="Line 47"/>
          <p:cNvSpPr>
            <a:spLocks noChangeShapeType="1"/>
          </p:cNvSpPr>
          <p:nvPr/>
        </p:nvSpPr>
        <p:spPr bwMode="auto">
          <a:xfrm>
            <a:off x="6362700" y="3836988"/>
            <a:ext cx="0" cy="41275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6" name="Rectangle 48"/>
          <p:cNvSpPr>
            <a:spLocks noChangeArrowheads="1"/>
          </p:cNvSpPr>
          <p:nvPr/>
        </p:nvSpPr>
        <p:spPr bwMode="auto">
          <a:xfrm>
            <a:off x="6362700" y="3836988"/>
            <a:ext cx="9525" cy="412750"/>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7" name="Line 49"/>
          <p:cNvSpPr>
            <a:spLocks noChangeShapeType="1"/>
          </p:cNvSpPr>
          <p:nvPr/>
        </p:nvSpPr>
        <p:spPr bwMode="auto">
          <a:xfrm>
            <a:off x="7259638" y="3836988"/>
            <a:ext cx="0" cy="41275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8" name="Rectangle 50"/>
          <p:cNvSpPr>
            <a:spLocks noChangeArrowheads="1"/>
          </p:cNvSpPr>
          <p:nvPr/>
        </p:nvSpPr>
        <p:spPr bwMode="auto">
          <a:xfrm>
            <a:off x="7259638" y="3836988"/>
            <a:ext cx="11112" cy="412750"/>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9" name="Rectangle 51"/>
          <p:cNvSpPr>
            <a:spLocks noChangeArrowheads="1"/>
          </p:cNvSpPr>
          <p:nvPr/>
        </p:nvSpPr>
        <p:spPr bwMode="auto">
          <a:xfrm>
            <a:off x="2771775" y="2084388"/>
            <a:ext cx="3600450" cy="206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0" name="Rectangle 52"/>
          <p:cNvSpPr>
            <a:spLocks noChangeArrowheads="1"/>
          </p:cNvSpPr>
          <p:nvPr/>
        </p:nvSpPr>
        <p:spPr bwMode="auto">
          <a:xfrm>
            <a:off x="2771775" y="2311400"/>
            <a:ext cx="3600450" cy="206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1" name="Rectangle 53"/>
          <p:cNvSpPr>
            <a:spLocks noChangeArrowheads="1"/>
          </p:cNvSpPr>
          <p:nvPr/>
        </p:nvSpPr>
        <p:spPr bwMode="auto">
          <a:xfrm>
            <a:off x="2771775" y="2733675"/>
            <a:ext cx="3600450" cy="206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2" name="Rectangle 54"/>
          <p:cNvSpPr>
            <a:spLocks noChangeArrowheads="1"/>
          </p:cNvSpPr>
          <p:nvPr/>
        </p:nvSpPr>
        <p:spPr bwMode="auto">
          <a:xfrm>
            <a:off x="1884363" y="3589338"/>
            <a:ext cx="5386387" cy="206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3" name="Rectangle 55"/>
          <p:cNvSpPr>
            <a:spLocks noChangeArrowheads="1"/>
          </p:cNvSpPr>
          <p:nvPr/>
        </p:nvSpPr>
        <p:spPr bwMode="auto">
          <a:xfrm>
            <a:off x="1884363" y="3816350"/>
            <a:ext cx="5386387" cy="206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4" name="Line 56"/>
          <p:cNvSpPr>
            <a:spLocks noChangeShapeType="1"/>
          </p:cNvSpPr>
          <p:nvPr/>
        </p:nvSpPr>
        <p:spPr bwMode="auto">
          <a:xfrm>
            <a:off x="1884363" y="4033838"/>
            <a:ext cx="5386387" cy="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5" name="Rectangle 57"/>
          <p:cNvSpPr>
            <a:spLocks noChangeArrowheads="1"/>
          </p:cNvSpPr>
          <p:nvPr/>
        </p:nvSpPr>
        <p:spPr bwMode="auto">
          <a:xfrm>
            <a:off x="1884363" y="4033838"/>
            <a:ext cx="5386387" cy="952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6" name="Line 58"/>
          <p:cNvSpPr>
            <a:spLocks noChangeShapeType="1"/>
          </p:cNvSpPr>
          <p:nvPr/>
        </p:nvSpPr>
        <p:spPr bwMode="auto">
          <a:xfrm>
            <a:off x="1884363" y="4240213"/>
            <a:ext cx="5386387" cy="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8" name="Rectangle 59"/>
          <p:cNvSpPr>
            <a:spLocks noChangeArrowheads="1"/>
          </p:cNvSpPr>
          <p:nvPr/>
        </p:nvSpPr>
        <p:spPr bwMode="auto">
          <a:xfrm>
            <a:off x="1884363" y="4240213"/>
            <a:ext cx="5386387" cy="952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06555"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fld id="{7F1A0074-EA75-46CB-9653-E93B73E11D3A}" type="slidenum">
              <a:rPr lang="en-US" altLang="en-US" sz="1200" smtClean="0">
                <a:solidFill>
                  <a:srgbClr val="898989"/>
                </a:solidFill>
                <a:latin typeface="Arial" charset="0"/>
              </a:rPr>
              <a:pPr eaLnBrk="1" hangingPunct="1">
                <a:spcBef>
                  <a:spcPct val="0"/>
                </a:spcBef>
                <a:buFontTx/>
                <a:buNone/>
              </a:pPr>
              <a:t>34</a:t>
            </a:fld>
            <a:endParaRPr lang="en-US" altLang="en-US" sz="1200">
              <a:solidFill>
                <a:srgbClr val="898989"/>
              </a:solidFill>
              <a:latin typeface="Arial" charset="0"/>
            </a:endParaRPr>
          </a:p>
        </p:txBody>
      </p:sp>
      <p:sp>
        <p:nvSpPr>
          <p:cNvPr id="61" name="Rounded Rectangle 60"/>
          <p:cNvSpPr/>
          <p:nvPr/>
        </p:nvSpPr>
        <p:spPr>
          <a:xfrm>
            <a:off x="1447800" y="4724400"/>
            <a:ext cx="2906713"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u="sng" dirty="0">
                <a:solidFill>
                  <a:prstClr val="white"/>
                </a:solidFill>
              </a:rPr>
              <a:t>Income Statement</a:t>
            </a:r>
          </a:p>
          <a:p>
            <a:pPr algn="ctr" fontAlgn="auto">
              <a:spcBef>
                <a:spcPts val="0"/>
              </a:spcBef>
              <a:spcAft>
                <a:spcPts val="0"/>
              </a:spcAft>
              <a:defRPr/>
            </a:pPr>
            <a:r>
              <a:rPr lang="en-US" dirty="0">
                <a:solidFill>
                  <a:prstClr val="white"/>
                </a:solidFill>
              </a:rPr>
              <a:t>Revenue</a:t>
            </a:r>
          </a:p>
          <a:p>
            <a:pPr algn="ctr" fontAlgn="auto">
              <a:spcBef>
                <a:spcPts val="0"/>
              </a:spcBef>
              <a:spcAft>
                <a:spcPts val="0"/>
              </a:spcAft>
              <a:defRPr/>
            </a:pPr>
            <a:r>
              <a:rPr lang="en-US" dirty="0">
                <a:solidFill>
                  <a:srgbClr val="FF0000"/>
                </a:solidFill>
              </a:rPr>
              <a:t>Debit</a:t>
            </a:r>
            <a:r>
              <a:rPr lang="en-US" dirty="0">
                <a:solidFill>
                  <a:prstClr val="white"/>
                </a:solidFill>
              </a:rPr>
              <a:t> Expense</a:t>
            </a:r>
          </a:p>
        </p:txBody>
      </p:sp>
      <p:sp>
        <p:nvSpPr>
          <p:cNvPr id="62" name="Rounded Rectangle 61"/>
          <p:cNvSpPr/>
          <p:nvPr/>
        </p:nvSpPr>
        <p:spPr>
          <a:xfrm>
            <a:off x="4748213" y="4719638"/>
            <a:ext cx="2906712" cy="12192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u="sng" dirty="0">
                <a:solidFill>
                  <a:srgbClr val="002060"/>
                </a:solidFill>
              </a:rPr>
              <a:t>Balance Sheet</a:t>
            </a:r>
          </a:p>
          <a:p>
            <a:pPr algn="ctr" fontAlgn="auto">
              <a:spcBef>
                <a:spcPts val="0"/>
              </a:spcBef>
              <a:spcAft>
                <a:spcPts val="0"/>
              </a:spcAft>
              <a:defRPr/>
            </a:pPr>
            <a:r>
              <a:rPr lang="en-US" dirty="0">
                <a:solidFill>
                  <a:srgbClr val="FF0000"/>
                </a:solidFill>
              </a:rPr>
              <a:t>Credit</a:t>
            </a:r>
            <a:r>
              <a:rPr lang="en-US" dirty="0">
                <a:solidFill>
                  <a:srgbClr val="002060"/>
                </a:solidFill>
              </a:rPr>
              <a:t> Asset</a:t>
            </a:r>
          </a:p>
          <a:p>
            <a:pPr lvl="2" fontAlgn="auto">
              <a:spcBef>
                <a:spcPts val="0"/>
              </a:spcBef>
              <a:spcAft>
                <a:spcPts val="0"/>
              </a:spcAft>
              <a:defRPr/>
            </a:pPr>
            <a:r>
              <a:rPr lang="en-US" dirty="0">
                <a:solidFill>
                  <a:srgbClr val="002060"/>
                </a:solidFill>
              </a:rPr>
              <a:t>Liability</a:t>
            </a:r>
          </a:p>
        </p:txBody>
      </p:sp>
      <p:sp>
        <p:nvSpPr>
          <p:cNvPr id="63" name="Rounded Rectangle 62"/>
          <p:cNvSpPr/>
          <p:nvPr/>
        </p:nvSpPr>
        <p:spPr>
          <a:xfrm>
            <a:off x="152400" y="6553200"/>
            <a:ext cx="38862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altLang="en-US" sz="1100" dirty="0"/>
              <a:t>Prepare and explain adjusting entries</a:t>
            </a:r>
            <a:r>
              <a:rPr lang="en-US" sz="1100" dirty="0"/>
              <a:t>.</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47"/>
                                        </p:tgtEl>
                                        <p:attrNameLst>
                                          <p:attrName>style.visibility</p:attrName>
                                        </p:attrNameLst>
                                      </p:cBhvr>
                                      <p:to>
                                        <p:strVal val="visible"/>
                                      </p:to>
                                    </p:set>
                                    <p:animEffect transition="in" filter="fade">
                                      <p:cBhvr>
                                        <p:cTn id="21" dur="500"/>
                                        <p:tgtEl>
                                          <p:spTgt spid="24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78"/>
                                        </p:tgtEl>
                                        <p:attrNameLst>
                                          <p:attrName>style.visibility</p:attrName>
                                        </p:attrNameLst>
                                      </p:cBhvr>
                                      <p:to>
                                        <p:strVal val="visible"/>
                                      </p:to>
                                    </p:set>
                                    <p:animEffect transition="in" filter="fade">
                                      <p:cBhvr>
                                        <p:cTn id="24" dur="500"/>
                                        <p:tgtEl>
                                          <p:spTgt spid="27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9"/>
                                        </p:tgtEl>
                                        <p:attrNameLst>
                                          <p:attrName>style.visibility</p:attrName>
                                        </p:attrNameLst>
                                      </p:cBhvr>
                                      <p:to>
                                        <p:strVal val="visible"/>
                                      </p:to>
                                    </p:set>
                                    <p:animEffect transition="in" filter="fade">
                                      <p:cBhvr>
                                        <p:cTn id="27" dur="500"/>
                                        <p:tgtEl>
                                          <p:spTgt spid="12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0"/>
                                        </p:tgtEl>
                                        <p:attrNameLst>
                                          <p:attrName>style.visibility</p:attrName>
                                        </p:attrNameLst>
                                      </p:cBhvr>
                                      <p:to>
                                        <p:strVal val="visible"/>
                                      </p:to>
                                    </p:set>
                                    <p:animEffect transition="in" filter="fade">
                                      <p:cBhvr>
                                        <p:cTn id="30" dur="500"/>
                                        <p:tgtEl>
                                          <p:spTgt spid="13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1"/>
                                        </p:tgtEl>
                                        <p:attrNameLst>
                                          <p:attrName>style.visibility</p:attrName>
                                        </p:attrNameLst>
                                      </p:cBhvr>
                                      <p:to>
                                        <p:strVal val="visible"/>
                                      </p:to>
                                    </p:set>
                                    <p:animEffect transition="in" filter="fade">
                                      <p:cBhvr>
                                        <p:cTn id="33" dur="500"/>
                                        <p:tgtEl>
                                          <p:spTgt spid="13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24"/>
                                        </p:tgtEl>
                                        <p:attrNameLst>
                                          <p:attrName>style.visibility</p:attrName>
                                        </p:attrNameLst>
                                      </p:cBhvr>
                                      <p:to>
                                        <p:strVal val="visible"/>
                                      </p:to>
                                    </p:set>
                                    <p:animEffect transition="in" filter="fade">
                                      <p:cBhvr>
                                        <p:cTn id="52" dur="500"/>
                                        <p:tgtEl>
                                          <p:spTgt spid="22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25"/>
                                        </p:tgtEl>
                                        <p:attrNameLst>
                                          <p:attrName>style.visibility</p:attrName>
                                        </p:attrNameLst>
                                      </p:cBhvr>
                                      <p:to>
                                        <p:strVal val="visible"/>
                                      </p:to>
                                    </p:set>
                                    <p:animEffect transition="in" filter="fade">
                                      <p:cBhvr>
                                        <p:cTn id="57" dur="500"/>
                                        <p:tgtEl>
                                          <p:spTgt spid="225"/>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fade">
                                      <p:cBhvr>
                                        <p:cTn id="62" dur="500"/>
                                        <p:tgtEl>
                                          <p:spTgt spid="7"/>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26"/>
                                        </p:tgtEl>
                                        <p:attrNameLst>
                                          <p:attrName>style.visibility</p:attrName>
                                        </p:attrNameLst>
                                      </p:cBhvr>
                                      <p:to>
                                        <p:strVal val="visible"/>
                                      </p:to>
                                    </p:set>
                                    <p:animEffect transition="in" filter="fade">
                                      <p:cBhvr>
                                        <p:cTn id="65" dur="500"/>
                                        <p:tgtEl>
                                          <p:spTgt spid="226"/>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36"/>
                                        </p:tgtEl>
                                        <p:attrNameLst>
                                          <p:attrName>style.visibility</p:attrName>
                                        </p:attrNameLst>
                                      </p:cBhvr>
                                      <p:to>
                                        <p:strVal val="visible"/>
                                      </p:to>
                                    </p:set>
                                    <p:animEffect transition="in" filter="fade">
                                      <p:cBhvr>
                                        <p:cTn id="68" dur="500"/>
                                        <p:tgtEl>
                                          <p:spTgt spid="236"/>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37"/>
                                        </p:tgtEl>
                                        <p:attrNameLst>
                                          <p:attrName>style.visibility</p:attrName>
                                        </p:attrNameLst>
                                      </p:cBhvr>
                                      <p:to>
                                        <p:strVal val="visible"/>
                                      </p:to>
                                    </p:set>
                                    <p:animEffect transition="in" filter="fade">
                                      <p:cBhvr>
                                        <p:cTn id="71" dur="500"/>
                                        <p:tgtEl>
                                          <p:spTgt spid="237"/>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38"/>
                                        </p:tgtEl>
                                        <p:attrNameLst>
                                          <p:attrName>style.visibility</p:attrName>
                                        </p:attrNameLst>
                                      </p:cBhvr>
                                      <p:to>
                                        <p:strVal val="visible"/>
                                      </p:to>
                                    </p:set>
                                    <p:animEffect transition="in" filter="fade">
                                      <p:cBhvr>
                                        <p:cTn id="74" dur="500"/>
                                        <p:tgtEl>
                                          <p:spTgt spid="238"/>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fade">
                                      <p:cBhvr>
                                        <p:cTn id="77" dur="500"/>
                                        <p:tgtEl>
                                          <p:spTgt spid="14"/>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5"/>
                                        </p:tgtEl>
                                        <p:attrNameLst>
                                          <p:attrName>style.visibility</p:attrName>
                                        </p:attrNameLst>
                                      </p:cBhvr>
                                      <p:to>
                                        <p:strVal val="visible"/>
                                      </p:to>
                                    </p:set>
                                    <p:animEffect transition="in" filter="fade">
                                      <p:cBhvr>
                                        <p:cTn id="80" dur="500"/>
                                        <p:tgtEl>
                                          <p:spTgt spid="15"/>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39"/>
                                        </p:tgtEl>
                                        <p:attrNameLst>
                                          <p:attrName>style.visibility</p:attrName>
                                        </p:attrNameLst>
                                      </p:cBhvr>
                                      <p:to>
                                        <p:strVal val="visible"/>
                                      </p:to>
                                    </p:set>
                                    <p:animEffect transition="in" filter="fade">
                                      <p:cBhvr>
                                        <p:cTn id="83" dur="500"/>
                                        <p:tgtEl>
                                          <p:spTgt spid="239"/>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40"/>
                                        </p:tgtEl>
                                        <p:attrNameLst>
                                          <p:attrName>style.visibility</p:attrName>
                                        </p:attrNameLst>
                                      </p:cBhvr>
                                      <p:to>
                                        <p:strVal val="visible"/>
                                      </p:to>
                                    </p:set>
                                    <p:animEffect transition="in" filter="fade">
                                      <p:cBhvr>
                                        <p:cTn id="86" dur="500"/>
                                        <p:tgtEl>
                                          <p:spTgt spid="240"/>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241"/>
                                        </p:tgtEl>
                                        <p:attrNameLst>
                                          <p:attrName>style.visibility</p:attrName>
                                        </p:attrNameLst>
                                      </p:cBhvr>
                                      <p:to>
                                        <p:strVal val="visible"/>
                                      </p:to>
                                    </p:set>
                                    <p:animEffect transition="in" filter="fade">
                                      <p:cBhvr>
                                        <p:cTn id="89" dur="500"/>
                                        <p:tgtEl>
                                          <p:spTgt spid="241"/>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242"/>
                                        </p:tgtEl>
                                        <p:attrNameLst>
                                          <p:attrName>style.visibility</p:attrName>
                                        </p:attrNameLst>
                                      </p:cBhvr>
                                      <p:to>
                                        <p:strVal val="visible"/>
                                      </p:to>
                                    </p:set>
                                    <p:animEffect transition="in" filter="fade">
                                      <p:cBhvr>
                                        <p:cTn id="92" dur="500"/>
                                        <p:tgtEl>
                                          <p:spTgt spid="242"/>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248"/>
                                        </p:tgtEl>
                                        <p:attrNameLst>
                                          <p:attrName>style.visibility</p:attrName>
                                        </p:attrNameLst>
                                      </p:cBhvr>
                                      <p:to>
                                        <p:strVal val="visible"/>
                                      </p:to>
                                    </p:set>
                                    <p:animEffect transition="in" filter="fade">
                                      <p:cBhvr>
                                        <p:cTn id="95" dur="500"/>
                                        <p:tgtEl>
                                          <p:spTgt spid="248"/>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249"/>
                                        </p:tgtEl>
                                        <p:attrNameLst>
                                          <p:attrName>style.visibility</p:attrName>
                                        </p:attrNameLst>
                                      </p:cBhvr>
                                      <p:to>
                                        <p:strVal val="visible"/>
                                      </p:to>
                                    </p:set>
                                    <p:animEffect transition="in" filter="fade">
                                      <p:cBhvr>
                                        <p:cTn id="98" dur="500"/>
                                        <p:tgtEl>
                                          <p:spTgt spid="249"/>
                                        </p:tgtEl>
                                      </p:cBhvr>
                                    </p:animEffect>
                                  </p:childTnLst>
                                </p:cTn>
                              </p:par>
                              <p:par>
                                <p:cTn id="99" presetID="10" presetClass="entr" presetSubtype="0" fill="hold" nodeType="withEffect">
                                  <p:stCondLst>
                                    <p:cond delay="0"/>
                                  </p:stCondLst>
                                  <p:childTnLst>
                                    <p:set>
                                      <p:cBhvr>
                                        <p:cTn id="100" dur="1" fill="hold">
                                          <p:stCondLst>
                                            <p:cond delay="0"/>
                                          </p:stCondLst>
                                        </p:cTn>
                                        <p:tgtEl>
                                          <p:spTgt spid="250"/>
                                        </p:tgtEl>
                                        <p:attrNameLst>
                                          <p:attrName>style.visibility</p:attrName>
                                        </p:attrNameLst>
                                      </p:cBhvr>
                                      <p:to>
                                        <p:strVal val="visible"/>
                                      </p:to>
                                    </p:set>
                                    <p:animEffect transition="in" filter="fade">
                                      <p:cBhvr>
                                        <p:cTn id="101" dur="500"/>
                                        <p:tgtEl>
                                          <p:spTgt spid="250"/>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251"/>
                                        </p:tgtEl>
                                        <p:attrNameLst>
                                          <p:attrName>style.visibility</p:attrName>
                                        </p:attrNameLst>
                                      </p:cBhvr>
                                      <p:to>
                                        <p:strVal val="visible"/>
                                      </p:to>
                                    </p:set>
                                    <p:animEffect transition="in" filter="fade">
                                      <p:cBhvr>
                                        <p:cTn id="104" dur="500"/>
                                        <p:tgtEl>
                                          <p:spTgt spid="251"/>
                                        </p:tgtEl>
                                      </p:cBhvr>
                                    </p:animEffect>
                                  </p:childTnLst>
                                </p:cTn>
                              </p:par>
                              <p:par>
                                <p:cTn id="105" presetID="10" presetClass="entr" presetSubtype="0" fill="hold" nodeType="withEffect">
                                  <p:stCondLst>
                                    <p:cond delay="0"/>
                                  </p:stCondLst>
                                  <p:childTnLst>
                                    <p:set>
                                      <p:cBhvr>
                                        <p:cTn id="106" dur="1" fill="hold">
                                          <p:stCondLst>
                                            <p:cond delay="0"/>
                                          </p:stCondLst>
                                        </p:cTn>
                                        <p:tgtEl>
                                          <p:spTgt spid="252"/>
                                        </p:tgtEl>
                                        <p:attrNameLst>
                                          <p:attrName>style.visibility</p:attrName>
                                        </p:attrNameLst>
                                      </p:cBhvr>
                                      <p:to>
                                        <p:strVal val="visible"/>
                                      </p:to>
                                    </p:set>
                                    <p:animEffect transition="in" filter="fade">
                                      <p:cBhvr>
                                        <p:cTn id="107" dur="500"/>
                                        <p:tgtEl>
                                          <p:spTgt spid="252"/>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253"/>
                                        </p:tgtEl>
                                        <p:attrNameLst>
                                          <p:attrName>style.visibility</p:attrName>
                                        </p:attrNameLst>
                                      </p:cBhvr>
                                      <p:to>
                                        <p:strVal val="visible"/>
                                      </p:to>
                                    </p:set>
                                    <p:animEffect transition="in" filter="fade">
                                      <p:cBhvr>
                                        <p:cTn id="110" dur="500"/>
                                        <p:tgtEl>
                                          <p:spTgt spid="253"/>
                                        </p:tgtEl>
                                      </p:cBhvr>
                                    </p:animEffect>
                                  </p:childTnLst>
                                </p:cTn>
                              </p:par>
                              <p:par>
                                <p:cTn id="111" presetID="10" presetClass="entr" presetSubtype="0" fill="hold" nodeType="withEffect">
                                  <p:stCondLst>
                                    <p:cond delay="0"/>
                                  </p:stCondLst>
                                  <p:childTnLst>
                                    <p:set>
                                      <p:cBhvr>
                                        <p:cTn id="112" dur="1" fill="hold">
                                          <p:stCondLst>
                                            <p:cond delay="0"/>
                                          </p:stCondLst>
                                        </p:cTn>
                                        <p:tgtEl>
                                          <p:spTgt spid="254"/>
                                        </p:tgtEl>
                                        <p:attrNameLst>
                                          <p:attrName>style.visibility</p:attrName>
                                        </p:attrNameLst>
                                      </p:cBhvr>
                                      <p:to>
                                        <p:strVal val="visible"/>
                                      </p:to>
                                    </p:set>
                                    <p:animEffect transition="in" filter="fade">
                                      <p:cBhvr>
                                        <p:cTn id="113" dur="500"/>
                                        <p:tgtEl>
                                          <p:spTgt spid="254"/>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255"/>
                                        </p:tgtEl>
                                        <p:attrNameLst>
                                          <p:attrName>style.visibility</p:attrName>
                                        </p:attrNameLst>
                                      </p:cBhvr>
                                      <p:to>
                                        <p:strVal val="visible"/>
                                      </p:to>
                                    </p:set>
                                    <p:animEffect transition="in" filter="fade">
                                      <p:cBhvr>
                                        <p:cTn id="116" dur="500"/>
                                        <p:tgtEl>
                                          <p:spTgt spid="255"/>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277"/>
                                        </p:tgtEl>
                                        <p:attrNameLst>
                                          <p:attrName>style.visibility</p:attrName>
                                        </p:attrNameLst>
                                      </p:cBhvr>
                                      <p:to>
                                        <p:strVal val="visible"/>
                                      </p:to>
                                    </p:set>
                                    <p:animEffect transition="in" filter="fade">
                                      <p:cBhvr>
                                        <p:cTn id="119" dur="500"/>
                                        <p:tgtEl>
                                          <p:spTgt spid="277"/>
                                        </p:tgtEl>
                                      </p:cBhvr>
                                    </p:animEffect>
                                  </p:childTnLst>
                                </p:cTn>
                              </p:par>
                              <p:par>
                                <p:cTn id="120" presetID="10" presetClass="entr" presetSubtype="0" fill="hold" nodeType="withEffect">
                                  <p:stCondLst>
                                    <p:cond delay="0"/>
                                  </p:stCondLst>
                                  <p:childTnLst>
                                    <p:set>
                                      <p:cBhvr>
                                        <p:cTn id="121" dur="1" fill="hold">
                                          <p:stCondLst>
                                            <p:cond delay="0"/>
                                          </p:stCondLst>
                                        </p:cTn>
                                        <p:tgtEl>
                                          <p:spTgt spid="279"/>
                                        </p:tgtEl>
                                        <p:attrNameLst>
                                          <p:attrName>style.visibility</p:attrName>
                                        </p:attrNameLst>
                                      </p:cBhvr>
                                      <p:to>
                                        <p:strVal val="visible"/>
                                      </p:to>
                                    </p:set>
                                    <p:animEffect transition="in" filter="fade">
                                      <p:cBhvr>
                                        <p:cTn id="122" dur="500"/>
                                        <p:tgtEl>
                                          <p:spTgt spid="279"/>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280"/>
                                        </p:tgtEl>
                                        <p:attrNameLst>
                                          <p:attrName>style.visibility</p:attrName>
                                        </p:attrNameLst>
                                      </p:cBhvr>
                                      <p:to>
                                        <p:strVal val="visible"/>
                                      </p:to>
                                    </p:set>
                                    <p:animEffect transition="in" filter="fade">
                                      <p:cBhvr>
                                        <p:cTn id="125" dur="500"/>
                                        <p:tgtEl>
                                          <p:spTgt spid="280"/>
                                        </p:tgtEl>
                                      </p:cBhvr>
                                    </p:animEffect>
                                  </p:childTnLst>
                                </p:cTn>
                              </p:par>
                              <p:par>
                                <p:cTn id="126" presetID="10" presetClass="entr" presetSubtype="0" fill="hold" nodeType="withEffect">
                                  <p:stCondLst>
                                    <p:cond delay="0"/>
                                  </p:stCondLst>
                                  <p:childTnLst>
                                    <p:set>
                                      <p:cBhvr>
                                        <p:cTn id="127" dur="1" fill="hold">
                                          <p:stCondLst>
                                            <p:cond delay="0"/>
                                          </p:stCondLst>
                                        </p:cTn>
                                        <p:tgtEl>
                                          <p:spTgt spid="281"/>
                                        </p:tgtEl>
                                        <p:attrNameLst>
                                          <p:attrName>style.visibility</p:attrName>
                                        </p:attrNameLst>
                                      </p:cBhvr>
                                      <p:to>
                                        <p:strVal val="visible"/>
                                      </p:to>
                                    </p:set>
                                    <p:animEffect transition="in" filter="fade">
                                      <p:cBhvr>
                                        <p:cTn id="128" dur="500"/>
                                        <p:tgtEl>
                                          <p:spTgt spid="281"/>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282"/>
                                        </p:tgtEl>
                                        <p:attrNameLst>
                                          <p:attrName>style.visibility</p:attrName>
                                        </p:attrNameLst>
                                      </p:cBhvr>
                                      <p:to>
                                        <p:strVal val="visible"/>
                                      </p:to>
                                    </p:set>
                                    <p:animEffect transition="in" filter="fade">
                                      <p:cBhvr>
                                        <p:cTn id="131" dur="500"/>
                                        <p:tgtEl>
                                          <p:spTgt spid="282"/>
                                        </p:tgtEl>
                                      </p:cBhvr>
                                    </p:animEffect>
                                  </p:childTnLst>
                                </p:cTn>
                              </p:par>
                              <p:par>
                                <p:cTn id="132" presetID="10" presetClass="entr" presetSubtype="0" fill="hold" nodeType="withEffect">
                                  <p:stCondLst>
                                    <p:cond delay="0"/>
                                  </p:stCondLst>
                                  <p:childTnLst>
                                    <p:set>
                                      <p:cBhvr>
                                        <p:cTn id="133" dur="1" fill="hold">
                                          <p:stCondLst>
                                            <p:cond delay="0"/>
                                          </p:stCondLst>
                                        </p:cTn>
                                        <p:tgtEl>
                                          <p:spTgt spid="283"/>
                                        </p:tgtEl>
                                        <p:attrNameLst>
                                          <p:attrName>style.visibility</p:attrName>
                                        </p:attrNameLst>
                                      </p:cBhvr>
                                      <p:to>
                                        <p:strVal val="visible"/>
                                      </p:to>
                                    </p:set>
                                    <p:animEffect transition="in" filter="fade">
                                      <p:cBhvr>
                                        <p:cTn id="134" dur="500"/>
                                        <p:tgtEl>
                                          <p:spTgt spid="283"/>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284"/>
                                        </p:tgtEl>
                                        <p:attrNameLst>
                                          <p:attrName>style.visibility</p:attrName>
                                        </p:attrNameLst>
                                      </p:cBhvr>
                                      <p:to>
                                        <p:strVal val="visible"/>
                                      </p:to>
                                    </p:set>
                                    <p:animEffect transition="in" filter="fade">
                                      <p:cBhvr>
                                        <p:cTn id="137" dur="500"/>
                                        <p:tgtEl>
                                          <p:spTgt spid="284"/>
                                        </p:tgtEl>
                                      </p:cBhvr>
                                    </p:animEffect>
                                  </p:childTnLst>
                                </p:cTn>
                              </p:par>
                              <p:par>
                                <p:cTn id="138" presetID="10" presetClass="entr" presetSubtype="0" fill="hold" nodeType="withEffect">
                                  <p:stCondLst>
                                    <p:cond delay="0"/>
                                  </p:stCondLst>
                                  <p:childTnLst>
                                    <p:set>
                                      <p:cBhvr>
                                        <p:cTn id="139" dur="1" fill="hold">
                                          <p:stCondLst>
                                            <p:cond delay="0"/>
                                          </p:stCondLst>
                                        </p:cTn>
                                        <p:tgtEl>
                                          <p:spTgt spid="285"/>
                                        </p:tgtEl>
                                        <p:attrNameLst>
                                          <p:attrName>style.visibility</p:attrName>
                                        </p:attrNameLst>
                                      </p:cBhvr>
                                      <p:to>
                                        <p:strVal val="visible"/>
                                      </p:to>
                                    </p:set>
                                    <p:animEffect transition="in" filter="fade">
                                      <p:cBhvr>
                                        <p:cTn id="140" dur="500"/>
                                        <p:tgtEl>
                                          <p:spTgt spid="285"/>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286"/>
                                        </p:tgtEl>
                                        <p:attrNameLst>
                                          <p:attrName>style.visibility</p:attrName>
                                        </p:attrNameLst>
                                      </p:cBhvr>
                                      <p:to>
                                        <p:strVal val="visible"/>
                                      </p:to>
                                    </p:set>
                                    <p:animEffect transition="in" filter="fade">
                                      <p:cBhvr>
                                        <p:cTn id="143" dur="500"/>
                                        <p:tgtEl>
                                          <p:spTgt spid="286"/>
                                        </p:tgtEl>
                                      </p:cBhvr>
                                    </p:animEffect>
                                  </p:childTnLst>
                                </p:cTn>
                              </p:par>
                              <p:par>
                                <p:cTn id="144" presetID="10" presetClass="entr" presetSubtype="0" fill="hold" nodeType="withEffect">
                                  <p:stCondLst>
                                    <p:cond delay="0"/>
                                  </p:stCondLst>
                                  <p:childTnLst>
                                    <p:set>
                                      <p:cBhvr>
                                        <p:cTn id="145" dur="1" fill="hold">
                                          <p:stCondLst>
                                            <p:cond delay="0"/>
                                          </p:stCondLst>
                                        </p:cTn>
                                        <p:tgtEl>
                                          <p:spTgt spid="287"/>
                                        </p:tgtEl>
                                        <p:attrNameLst>
                                          <p:attrName>style.visibility</p:attrName>
                                        </p:attrNameLst>
                                      </p:cBhvr>
                                      <p:to>
                                        <p:strVal val="visible"/>
                                      </p:to>
                                    </p:set>
                                    <p:animEffect transition="in" filter="fade">
                                      <p:cBhvr>
                                        <p:cTn id="146" dur="500"/>
                                        <p:tgtEl>
                                          <p:spTgt spid="287"/>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128"/>
                                        </p:tgtEl>
                                        <p:attrNameLst>
                                          <p:attrName>style.visibility</p:attrName>
                                        </p:attrNameLst>
                                      </p:cBhvr>
                                      <p:to>
                                        <p:strVal val="visible"/>
                                      </p:to>
                                    </p:set>
                                    <p:animEffect transition="in" filter="fade">
                                      <p:cBhvr>
                                        <p:cTn id="149" dur="500"/>
                                        <p:tgtEl>
                                          <p:spTgt spid="128"/>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132"/>
                                        </p:tgtEl>
                                        <p:attrNameLst>
                                          <p:attrName>style.visibility</p:attrName>
                                        </p:attrNameLst>
                                      </p:cBhvr>
                                      <p:to>
                                        <p:strVal val="visible"/>
                                      </p:to>
                                    </p:set>
                                    <p:animEffect transition="in" filter="fade">
                                      <p:cBhvr>
                                        <p:cTn id="152" dur="500"/>
                                        <p:tgtEl>
                                          <p:spTgt spid="132"/>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133"/>
                                        </p:tgtEl>
                                        <p:attrNameLst>
                                          <p:attrName>style.visibility</p:attrName>
                                        </p:attrNameLst>
                                      </p:cBhvr>
                                      <p:to>
                                        <p:strVal val="visible"/>
                                      </p:to>
                                    </p:set>
                                    <p:animEffect transition="in" filter="fade">
                                      <p:cBhvr>
                                        <p:cTn id="155" dur="500"/>
                                        <p:tgtEl>
                                          <p:spTgt spid="133"/>
                                        </p:tgtEl>
                                      </p:cBhvr>
                                    </p:animEffect>
                                  </p:childTnLst>
                                </p:cTn>
                              </p:par>
                              <p:par>
                                <p:cTn id="156" presetID="10" presetClass="entr" presetSubtype="0" fill="hold" nodeType="withEffect">
                                  <p:stCondLst>
                                    <p:cond delay="0"/>
                                  </p:stCondLst>
                                  <p:childTnLst>
                                    <p:set>
                                      <p:cBhvr>
                                        <p:cTn id="157" dur="1" fill="hold">
                                          <p:stCondLst>
                                            <p:cond delay="0"/>
                                          </p:stCondLst>
                                        </p:cTn>
                                        <p:tgtEl>
                                          <p:spTgt spid="134"/>
                                        </p:tgtEl>
                                        <p:attrNameLst>
                                          <p:attrName>style.visibility</p:attrName>
                                        </p:attrNameLst>
                                      </p:cBhvr>
                                      <p:to>
                                        <p:strVal val="visible"/>
                                      </p:to>
                                    </p:set>
                                    <p:animEffect transition="in" filter="fade">
                                      <p:cBhvr>
                                        <p:cTn id="158" dur="500"/>
                                        <p:tgtEl>
                                          <p:spTgt spid="134"/>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135"/>
                                        </p:tgtEl>
                                        <p:attrNameLst>
                                          <p:attrName>style.visibility</p:attrName>
                                        </p:attrNameLst>
                                      </p:cBhvr>
                                      <p:to>
                                        <p:strVal val="visible"/>
                                      </p:to>
                                    </p:set>
                                    <p:animEffect transition="in" filter="fade">
                                      <p:cBhvr>
                                        <p:cTn id="161" dur="500"/>
                                        <p:tgtEl>
                                          <p:spTgt spid="135"/>
                                        </p:tgtEl>
                                      </p:cBhvr>
                                    </p:animEffect>
                                  </p:childTnLst>
                                </p:cTn>
                              </p:par>
                              <p:par>
                                <p:cTn id="162" presetID="10" presetClass="entr" presetSubtype="0" fill="hold" nodeType="withEffect">
                                  <p:stCondLst>
                                    <p:cond delay="0"/>
                                  </p:stCondLst>
                                  <p:childTnLst>
                                    <p:set>
                                      <p:cBhvr>
                                        <p:cTn id="163" dur="1" fill="hold">
                                          <p:stCondLst>
                                            <p:cond delay="0"/>
                                          </p:stCondLst>
                                        </p:cTn>
                                        <p:tgtEl>
                                          <p:spTgt spid="136"/>
                                        </p:tgtEl>
                                        <p:attrNameLst>
                                          <p:attrName>style.visibility</p:attrName>
                                        </p:attrNameLst>
                                      </p:cBhvr>
                                      <p:to>
                                        <p:strVal val="visible"/>
                                      </p:to>
                                    </p:set>
                                    <p:animEffect transition="in" filter="fade">
                                      <p:cBhvr>
                                        <p:cTn id="164" dur="500"/>
                                        <p:tgtEl>
                                          <p:spTgt spid="136"/>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138"/>
                                        </p:tgtEl>
                                        <p:attrNameLst>
                                          <p:attrName>style.visibility</p:attrName>
                                        </p:attrNameLst>
                                      </p:cBhvr>
                                      <p:to>
                                        <p:strVal val="visible"/>
                                      </p:to>
                                    </p:set>
                                    <p:animEffect transition="in" filter="fade">
                                      <p:cBhvr>
                                        <p:cTn id="16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10" grpId="0"/>
      <p:bldP spid="11" grpId="0"/>
      <p:bldP spid="12" grpId="0"/>
      <p:bldP spid="13" grpId="0"/>
      <p:bldP spid="14" grpId="0"/>
      <p:bldP spid="15" grpId="0"/>
      <p:bldP spid="16" grpId="0"/>
      <p:bldP spid="224" grpId="0"/>
      <p:bldP spid="225" grpId="0"/>
      <p:bldP spid="226" grpId="0"/>
      <p:bldP spid="236" grpId="0"/>
      <p:bldP spid="237" grpId="0"/>
      <p:bldP spid="238" grpId="0"/>
      <p:bldP spid="239" grpId="0"/>
      <p:bldP spid="240" grpId="0"/>
      <p:bldP spid="241" grpId="0"/>
      <p:bldP spid="242" grpId="0"/>
      <p:bldP spid="247" grpId="0"/>
      <p:bldP spid="248" grpId="0"/>
      <p:bldP spid="249" grpId="0" animBg="1"/>
      <p:bldP spid="251" grpId="0" animBg="1"/>
      <p:bldP spid="253" grpId="0" animBg="1"/>
      <p:bldP spid="255" grpId="0" animBg="1"/>
      <p:bldP spid="277" grpId="0" animBg="1"/>
      <p:bldP spid="278" grpId="0" animBg="1"/>
      <p:bldP spid="280" grpId="0" animBg="1"/>
      <p:bldP spid="282" grpId="0" animBg="1"/>
      <p:bldP spid="284" grpId="0" animBg="1"/>
      <p:bldP spid="286" grpId="0" animBg="1"/>
      <p:bldP spid="128" grpId="0" animBg="1"/>
      <p:bldP spid="129" grpId="0" animBg="1"/>
      <p:bldP spid="130" grpId="0" animBg="1"/>
      <p:bldP spid="131" grpId="0" animBg="1"/>
      <p:bldP spid="132" grpId="0" animBg="1"/>
      <p:bldP spid="133" grpId="0" animBg="1"/>
      <p:bldP spid="135" grpId="0" animBg="1"/>
      <p:bldP spid="13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ectangle 13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prstClr val="white"/>
                </a:solidFill>
              </a:rPr>
              <a:t>NEED-TO-KNOW 3-1 SOLUTION</a:t>
            </a:r>
          </a:p>
        </p:txBody>
      </p:sp>
      <p:sp>
        <p:nvSpPr>
          <p:cNvPr id="17" name="Rectangle 5"/>
          <p:cNvSpPr>
            <a:spLocks noChangeArrowheads="1"/>
          </p:cNvSpPr>
          <p:nvPr/>
        </p:nvSpPr>
        <p:spPr bwMode="auto">
          <a:xfrm>
            <a:off x="2771775" y="2093913"/>
            <a:ext cx="3600450" cy="238125"/>
          </a:xfrm>
          <a:prstGeom prst="rect">
            <a:avLst/>
          </a:prstGeom>
          <a:solidFill>
            <a:srgbClr val="FFFF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 name="Rectangle 6"/>
          <p:cNvSpPr>
            <a:spLocks noChangeArrowheads="1"/>
          </p:cNvSpPr>
          <p:nvPr/>
        </p:nvSpPr>
        <p:spPr bwMode="auto">
          <a:xfrm>
            <a:off x="1873250" y="3600450"/>
            <a:ext cx="5397500" cy="236538"/>
          </a:xfrm>
          <a:prstGeom prst="rect">
            <a:avLst/>
          </a:prstGeom>
          <a:solidFill>
            <a:srgbClr val="89A3D3"/>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9" name="Rectangle 7"/>
          <p:cNvSpPr>
            <a:spLocks noChangeArrowheads="1"/>
          </p:cNvSpPr>
          <p:nvPr/>
        </p:nvSpPr>
        <p:spPr bwMode="auto">
          <a:xfrm>
            <a:off x="1198563" y="1455738"/>
            <a:ext cx="4719637"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C00000"/>
                </a:solidFill>
                <a:cs typeface="+mn-cs"/>
              </a:rPr>
              <a:t>Step 1:  Determine what the current account balance equals.</a:t>
            </a:r>
            <a:endParaRPr lang="en-US" dirty="0">
              <a:solidFill>
                <a:prstClr val="black"/>
              </a:solidFill>
              <a:cs typeface="+mn-cs"/>
            </a:endParaRPr>
          </a:p>
        </p:txBody>
      </p:sp>
      <p:sp>
        <p:nvSpPr>
          <p:cNvPr id="20" name="Rectangle 8"/>
          <p:cNvSpPr>
            <a:spLocks noChangeArrowheads="1"/>
          </p:cNvSpPr>
          <p:nvPr/>
        </p:nvSpPr>
        <p:spPr bwMode="auto">
          <a:xfrm>
            <a:off x="6997700" y="1455738"/>
            <a:ext cx="252413"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$0</a:t>
            </a:r>
            <a:endParaRPr lang="en-US" dirty="0">
              <a:solidFill>
                <a:prstClr val="black"/>
              </a:solidFill>
              <a:cs typeface="+mn-cs"/>
            </a:endParaRPr>
          </a:p>
        </p:txBody>
      </p:sp>
      <p:sp>
        <p:nvSpPr>
          <p:cNvPr id="21" name="Rectangle 9"/>
          <p:cNvSpPr>
            <a:spLocks noChangeArrowheads="1"/>
          </p:cNvSpPr>
          <p:nvPr/>
        </p:nvSpPr>
        <p:spPr bwMode="auto">
          <a:xfrm>
            <a:off x="1198563" y="1671638"/>
            <a:ext cx="5203825"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C00000"/>
                </a:solidFill>
                <a:cs typeface="+mn-cs"/>
              </a:rPr>
              <a:t>Step 2:  Determine what the current account balance should equal.</a:t>
            </a:r>
            <a:endParaRPr lang="en-US" dirty="0">
              <a:solidFill>
                <a:prstClr val="black"/>
              </a:solidFill>
              <a:cs typeface="+mn-cs"/>
            </a:endParaRPr>
          </a:p>
        </p:txBody>
      </p:sp>
      <p:sp>
        <p:nvSpPr>
          <p:cNvPr id="22" name="Rectangle 10"/>
          <p:cNvSpPr>
            <a:spLocks noChangeArrowheads="1"/>
          </p:cNvSpPr>
          <p:nvPr/>
        </p:nvSpPr>
        <p:spPr bwMode="auto">
          <a:xfrm>
            <a:off x="6684963" y="1671638"/>
            <a:ext cx="56515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$3,000</a:t>
            </a:r>
            <a:endParaRPr lang="en-US" dirty="0">
              <a:solidFill>
                <a:prstClr val="black"/>
              </a:solidFill>
              <a:cs typeface="+mn-cs"/>
            </a:endParaRPr>
          </a:p>
        </p:txBody>
      </p:sp>
      <p:sp>
        <p:nvSpPr>
          <p:cNvPr id="23" name="Rectangle 11"/>
          <p:cNvSpPr>
            <a:spLocks noChangeArrowheads="1"/>
          </p:cNvSpPr>
          <p:nvPr/>
        </p:nvSpPr>
        <p:spPr bwMode="auto">
          <a:xfrm>
            <a:off x="4697413" y="2341563"/>
            <a:ext cx="534987"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Unadj.</a:t>
            </a:r>
            <a:endParaRPr lang="en-US" dirty="0">
              <a:solidFill>
                <a:prstClr val="black"/>
              </a:solidFill>
              <a:cs typeface="+mn-cs"/>
            </a:endParaRPr>
          </a:p>
        </p:txBody>
      </p:sp>
      <p:sp>
        <p:nvSpPr>
          <p:cNvPr id="24" name="Rectangle 12"/>
          <p:cNvSpPr>
            <a:spLocks noChangeArrowheads="1"/>
          </p:cNvSpPr>
          <p:nvPr/>
        </p:nvSpPr>
        <p:spPr bwMode="auto">
          <a:xfrm>
            <a:off x="6191250" y="2341563"/>
            <a:ext cx="161925"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0</a:t>
            </a:r>
            <a:endParaRPr lang="en-US" dirty="0">
              <a:solidFill>
                <a:prstClr val="black"/>
              </a:solidFill>
              <a:cs typeface="+mn-cs"/>
            </a:endParaRPr>
          </a:p>
        </p:txBody>
      </p:sp>
      <p:sp>
        <p:nvSpPr>
          <p:cNvPr id="25" name="Rectangle 13"/>
          <p:cNvSpPr>
            <a:spLocks noChangeArrowheads="1"/>
          </p:cNvSpPr>
          <p:nvPr/>
        </p:nvSpPr>
        <p:spPr bwMode="auto">
          <a:xfrm>
            <a:off x="4697413" y="2547938"/>
            <a:ext cx="877887"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Adjustment</a:t>
            </a:r>
            <a:endParaRPr lang="en-US" dirty="0">
              <a:solidFill>
                <a:prstClr val="black"/>
              </a:solidFill>
              <a:cs typeface="+mn-cs"/>
            </a:endParaRPr>
          </a:p>
        </p:txBody>
      </p:sp>
      <p:sp>
        <p:nvSpPr>
          <p:cNvPr id="26" name="Rectangle 14"/>
          <p:cNvSpPr>
            <a:spLocks noChangeArrowheads="1"/>
          </p:cNvSpPr>
          <p:nvPr/>
        </p:nvSpPr>
        <p:spPr bwMode="auto">
          <a:xfrm>
            <a:off x="5878513" y="2547938"/>
            <a:ext cx="474662"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C00000"/>
                </a:solidFill>
                <a:cs typeface="+mn-cs"/>
              </a:rPr>
              <a:t>3,000</a:t>
            </a:r>
            <a:endParaRPr lang="en-US" dirty="0">
              <a:solidFill>
                <a:prstClr val="black"/>
              </a:solidFill>
              <a:cs typeface="+mn-cs"/>
            </a:endParaRPr>
          </a:p>
        </p:txBody>
      </p:sp>
      <p:sp>
        <p:nvSpPr>
          <p:cNvPr id="27" name="Rectangle 15"/>
          <p:cNvSpPr>
            <a:spLocks noChangeArrowheads="1"/>
          </p:cNvSpPr>
          <p:nvPr/>
        </p:nvSpPr>
        <p:spPr bwMode="auto">
          <a:xfrm>
            <a:off x="4697413" y="2765425"/>
            <a:ext cx="625475"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Dec. 31</a:t>
            </a:r>
            <a:endParaRPr lang="en-US" dirty="0">
              <a:solidFill>
                <a:prstClr val="black"/>
              </a:solidFill>
              <a:cs typeface="+mn-cs"/>
            </a:endParaRPr>
          </a:p>
        </p:txBody>
      </p:sp>
      <p:sp>
        <p:nvSpPr>
          <p:cNvPr id="28" name="Rectangle 16"/>
          <p:cNvSpPr>
            <a:spLocks noChangeArrowheads="1"/>
          </p:cNvSpPr>
          <p:nvPr/>
        </p:nvSpPr>
        <p:spPr bwMode="auto">
          <a:xfrm>
            <a:off x="5878513" y="2765425"/>
            <a:ext cx="1889125" cy="4000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3,000  </a:t>
            </a:r>
            <a:r>
              <a:rPr lang="en-US" sz="1300" u="sng" dirty="0">
                <a:solidFill>
                  <a:srgbClr val="000000"/>
                </a:solidFill>
                <a:cs typeface="+mn-cs"/>
              </a:rPr>
              <a:t>($38,000 - $8,000)</a:t>
            </a:r>
          </a:p>
          <a:p>
            <a:pPr>
              <a:defRPr/>
            </a:pPr>
            <a:r>
              <a:rPr lang="en-US" sz="1300" dirty="0">
                <a:solidFill>
                  <a:srgbClr val="000000"/>
                </a:solidFill>
                <a:cs typeface="+mn-cs"/>
              </a:rPr>
              <a:t>                   10 years</a:t>
            </a:r>
            <a:endParaRPr lang="en-US" dirty="0">
              <a:solidFill>
                <a:prstClr val="black"/>
              </a:solidFill>
              <a:cs typeface="+mn-cs"/>
            </a:endParaRPr>
          </a:p>
        </p:txBody>
      </p:sp>
      <p:sp>
        <p:nvSpPr>
          <p:cNvPr id="29" name="Rectangle 17"/>
          <p:cNvSpPr>
            <a:spLocks noChangeArrowheads="1"/>
          </p:cNvSpPr>
          <p:nvPr/>
        </p:nvSpPr>
        <p:spPr bwMode="auto">
          <a:xfrm>
            <a:off x="1198563" y="3178175"/>
            <a:ext cx="4860925"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C00000"/>
                </a:solidFill>
                <a:cs typeface="+mn-cs"/>
              </a:rPr>
              <a:t>Step 3:  Record an adjusting entry to get from step 1 to step 2.</a:t>
            </a:r>
            <a:endParaRPr lang="en-US" dirty="0">
              <a:solidFill>
                <a:prstClr val="black"/>
              </a:solidFill>
              <a:cs typeface="+mn-cs"/>
            </a:endParaRPr>
          </a:p>
        </p:txBody>
      </p:sp>
      <p:sp>
        <p:nvSpPr>
          <p:cNvPr id="30" name="Rectangle 18"/>
          <p:cNvSpPr>
            <a:spLocks noChangeArrowheads="1"/>
          </p:cNvSpPr>
          <p:nvPr/>
        </p:nvSpPr>
        <p:spPr bwMode="auto">
          <a:xfrm>
            <a:off x="2155825" y="3621088"/>
            <a:ext cx="433388"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000000"/>
                </a:solidFill>
                <a:cs typeface="+mn-cs"/>
              </a:rPr>
              <a:t>Date</a:t>
            </a:r>
            <a:endParaRPr lang="en-US" dirty="0">
              <a:solidFill>
                <a:prstClr val="black"/>
              </a:solidFill>
              <a:cs typeface="+mn-cs"/>
            </a:endParaRPr>
          </a:p>
        </p:txBody>
      </p:sp>
      <p:sp>
        <p:nvSpPr>
          <p:cNvPr id="31" name="Rectangle 19"/>
          <p:cNvSpPr>
            <a:spLocks noChangeArrowheads="1"/>
          </p:cNvSpPr>
          <p:nvPr/>
        </p:nvSpPr>
        <p:spPr bwMode="auto">
          <a:xfrm>
            <a:off x="5716588" y="3621088"/>
            <a:ext cx="484187"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000000"/>
                </a:solidFill>
                <a:cs typeface="+mn-cs"/>
              </a:rPr>
              <a:t>Debit</a:t>
            </a:r>
            <a:endParaRPr lang="en-US" dirty="0">
              <a:solidFill>
                <a:prstClr val="black"/>
              </a:solidFill>
              <a:cs typeface="+mn-cs"/>
            </a:endParaRPr>
          </a:p>
        </p:txBody>
      </p:sp>
      <p:sp>
        <p:nvSpPr>
          <p:cNvPr id="227" name="Rectangle 20"/>
          <p:cNvSpPr>
            <a:spLocks noChangeArrowheads="1"/>
          </p:cNvSpPr>
          <p:nvPr/>
        </p:nvSpPr>
        <p:spPr bwMode="auto">
          <a:xfrm>
            <a:off x="6584950" y="3621088"/>
            <a:ext cx="544513"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000000"/>
                </a:solidFill>
                <a:cs typeface="+mn-cs"/>
              </a:rPr>
              <a:t>Credit</a:t>
            </a:r>
            <a:endParaRPr lang="en-US" dirty="0">
              <a:solidFill>
                <a:prstClr val="black"/>
              </a:solidFill>
              <a:cs typeface="+mn-cs"/>
            </a:endParaRPr>
          </a:p>
        </p:txBody>
      </p:sp>
      <p:sp>
        <p:nvSpPr>
          <p:cNvPr id="228" name="Rectangle 21"/>
          <p:cNvSpPr>
            <a:spLocks noChangeArrowheads="1"/>
          </p:cNvSpPr>
          <p:nvPr/>
        </p:nvSpPr>
        <p:spPr bwMode="auto">
          <a:xfrm>
            <a:off x="2055813" y="3848100"/>
            <a:ext cx="625475"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Dec. 31</a:t>
            </a:r>
            <a:endParaRPr lang="en-US" dirty="0">
              <a:solidFill>
                <a:prstClr val="black"/>
              </a:solidFill>
              <a:cs typeface="+mn-cs"/>
            </a:endParaRPr>
          </a:p>
        </p:txBody>
      </p:sp>
      <p:sp>
        <p:nvSpPr>
          <p:cNvPr id="229" name="Rectangle 22"/>
          <p:cNvSpPr>
            <a:spLocks noChangeArrowheads="1"/>
          </p:cNvSpPr>
          <p:nvPr/>
        </p:nvSpPr>
        <p:spPr bwMode="auto">
          <a:xfrm>
            <a:off x="2811463" y="3848100"/>
            <a:ext cx="1654175"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Depreciation Expense</a:t>
            </a:r>
            <a:endParaRPr lang="en-US" dirty="0">
              <a:solidFill>
                <a:prstClr val="black"/>
              </a:solidFill>
              <a:cs typeface="+mn-cs"/>
            </a:endParaRPr>
          </a:p>
        </p:txBody>
      </p:sp>
      <p:sp>
        <p:nvSpPr>
          <p:cNvPr id="230" name="Rectangle 23"/>
          <p:cNvSpPr>
            <a:spLocks noChangeArrowheads="1"/>
          </p:cNvSpPr>
          <p:nvPr/>
        </p:nvSpPr>
        <p:spPr bwMode="auto">
          <a:xfrm>
            <a:off x="5878513" y="3848100"/>
            <a:ext cx="474662"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3,000</a:t>
            </a:r>
            <a:endParaRPr lang="en-US" dirty="0">
              <a:solidFill>
                <a:prstClr val="black"/>
              </a:solidFill>
              <a:cs typeface="+mn-cs"/>
            </a:endParaRPr>
          </a:p>
        </p:txBody>
      </p:sp>
      <p:sp>
        <p:nvSpPr>
          <p:cNvPr id="231" name="Rectangle 24"/>
          <p:cNvSpPr>
            <a:spLocks noChangeArrowheads="1"/>
          </p:cNvSpPr>
          <p:nvPr/>
        </p:nvSpPr>
        <p:spPr bwMode="auto">
          <a:xfrm>
            <a:off x="3084513" y="4054475"/>
            <a:ext cx="1966912"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Accumulated Depreciation</a:t>
            </a:r>
            <a:endParaRPr lang="en-US" dirty="0">
              <a:solidFill>
                <a:prstClr val="black"/>
              </a:solidFill>
              <a:cs typeface="+mn-cs"/>
            </a:endParaRPr>
          </a:p>
        </p:txBody>
      </p:sp>
      <p:sp>
        <p:nvSpPr>
          <p:cNvPr id="232" name="Rectangle 25"/>
          <p:cNvSpPr>
            <a:spLocks noChangeArrowheads="1"/>
          </p:cNvSpPr>
          <p:nvPr/>
        </p:nvSpPr>
        <p:spPr bwMode="auto">
          <a:xfrm>
            <a:off x="6775450" y="4054475"/>
            <a:ext cx="474663"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3,000</a:t>
            </a:r>
            <a:endParaRPr lang="en-US" dirty="0">
              <a:solidFill>
                <a:prstClr val="black"/>
              </a:solidFill>
              <a:cs typeface="+mn-cs"/>
            </a:endParaRPr>
          </a:p>
        </p:txBody>
      </p:sp>
      <p:sp>
        <p:nvSpPr>
          <p:cNvPr id="233" name="Rectangle 26"/>
          <p:cNvSpPr>
            <a:spLocks noChangeArrowheads="1"/>
          </p:cNvSpPr>
          <p:nvPr/>
        </p:nvSpPr>
        <p:spPr bwMode="auto">
          <a:xfrm>
            <a:off x="3557588" y="2114550"/>
            <a:ext cx="2117725"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000000"/>
                </a:solidFill>
                <a:cs typeface="+mn-cs"/>
              </a:rPr>
              <a:t>Accumulated Depreciation</a:t>
            </a:r>
            <a:endParaRPr lang="en-US" dirty="0">
              <a:solidFill>
                <a:prstClr val="black"/>
              </a:solidFill>
              <a:cs typeface="+mn-cs"/>
            </a:endParaRPr>
          </a:p>
        </p:txBody>
      </p:sp>
      <p:sp>
        <p:nvSpPr>
          <p:cNvPr id="234" name="Rectangle 27"/>
          <p:cNvSpPr>
            <a:spLocks noChangeArrowheads="1"/>
          </p:cNvSpPr>
          <p:nvPr/>
        </p:nvSpPr>
        <p:spPr bwMode="auto">
          <a:xfrm>
            <a:off x="3538538" y="3621088"/>
            <a:ext cx="1273175"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000000"/>
                </a:solidFill>
                <a:cs typeface="+mn-cs"/>
              </a:rPr>
              <a:t>General Journal</a:t>
            </a:r>
            <a:endParaRPr lang="en-US" dirty="0">
              <a:solidFill>
                <a:prstClr val="black"/>
              </a:solidFill>
              <a:cs typeface="+mn-cs"/>
            </a:endParaRPr>
          </a:p>
        </p:txBody>
      </p:sp>
      <p:sp>
        <p:nvSpPr>
          <p:cNvPr id="235" name="Rectangle 28"/>
          <p:cNvSpPr>
            <a:spLocks noChangeArrowheads="1"/>
          </p:cNvSpPr>
          <p:nvPr/>
        </p:nvSpPr>
        <p:spPr bwMode="auto">
          <a:xfrm>
            <a:off x="1016000" y="619125"/>
            <a:ext cx="2208213"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000000"/>
                </a:solidFill>
                <a:cs typeface="+mn-cs"/>
              </a:rPr>
              <a:t>Accumulated Depreciation. </a:t>
            </a:r>
            <a:endParaRPr lang="en-US" dirty="0">
              <a:solidFill>
                <a:prstClr val="black"/>
              </a:solidFill>
              <a:cs typeface="+mn-cs"/>
            </a:endParaRPr>
          </a:p>
        </p:txBody>
      </p:sp>
      <p:sp>
        <p:nvSpPr>
          <p:cNvPr id="256" name="Rectangle 29"/>
          <p:cNvSpPr>
            <a:spLocks noChangeArrowheads="1"/>
          </p:cNvSpPr>
          <p:nvPr/>
        </p:nvSpPr>
        <p:spPr bwMode="auto">
          <a:xfrm>
            <a:off x="3124200" y="619125"/>
            <a:ext cx="5395913"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  The company has only one fixed asset (equipment) that it purchased at </a:t>
            </a:r>
            <a:endParaRPr lang="en-US" dirty="0">
              <a:solidFill>
                <a:prstClr val="black"/>
              </a:solidFill>
              <a:cs typeface="+mn-cs"/>
            </a:endParaRPr>
          </a:p>
        </p:txBody>
      </p:sp>
      <p:sp>
        <p:nvSpPr>
          <p:cNvPr id="257" name="Rectangle 30"/>
          <p:cNvSpPr>
            <a:spLocks noChangeArrowheads="1"/>
          </p:cNvSpPr>
          <p:nvPr/>
        </p:nvSpPr>
        <p:spPr bwMode="auto">
          <a:xfrm>
            <a:off x="1016000" y="825500"/>
            <a:ext cx="7323138"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the start of this year. That asset had cost $38,000, had an estimated life of 10 years, and is expected </a:t>
            </a:r>
            <a:endParaRPr lang="en-US" dirty="0">
              <a:solidFill>
                <a:prstClr val="black"/>
              </a:solidFill>
              <a:cs typeface="+mn-cs"/>
            </a:endParaRPr>
          </a:p>
        </p:txBody>
      </p:sp>
      <p:sp>
        <p:nvSpPr>
          <p:cNvPr id="258" name="Rectangle 31"/>
          <p:cNvSpPr>
            <a:spLocks noChangeArrowheads="1"/>
          </p:cNvSpPr>
          <p:nvPr/>
        </p:nvSpPr>
        <p:spPr bwMode="auto">
          <a:xfrm>
            <a:off x="1016000" y="1031875"/>
            <a:ext cx="3783013"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to be valued at $8,000 at the end of the 10-year life.</a:t>
            </a:r>
            <a:endParaRPr lang="en-US" dirty="0">
              <a:solidFill>
                <a:prstClr val="black"/>
              </a:solidFill>
              <a:cs typeface="+mn-cs"/>
            </a:endParaRPr>
          </a:p>
        </p:txBody>
      </p:sp>
      <p:sp>
        <p:nvSpPr>
          <p:cNvPr id="259" name="Rectangle 32"/>
          <p:cNvSpPr>
            <a:spLocks noChangeArrowheads="1"/>
          </p:cNvSpPr>
          <p:nvPr/>
        </p:nvSpPr>
        <p:spPr bwMode="auto">
          <a:xfrm>
            <a:off x="1863725" y="3589338"/>
            <a:ext cx="20638" cy="24765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0" name="Line 33"/>
          <p:cNvSpPr>
            <a:spLocks noChangeShapeType="1"/>
          </p:cNvSpPr>
          <p:nvPr/>
        </p:nvSpPr>
        <p:spPr bwMode="auto">
          <a:xfrm>
            <a:off x="2771775" y="3609975"/>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1" name="Rectangle 34"/>
          <p:cNvSpPr>
            <a:spLocks noChangeArrowheads="1"/>
          </p:cNvSpPr>
          <p:nvPr/>
        </p:nvSpPr>
        <p:spPr bwMode="auto">
          <a:xfrm>
            <a:off x="2771775" y="3609975"/>
            <a:ext cx="9525"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2" name="Line 35"/>
          <p:cNvSpPr>
            <a:spLocks noChangeShapeType="1"/>
          </p:cNvSpPr>
          <p:nvPr/>
        </p:nvSpPr>
        <p:spPr bwMode="auto">
          <a:xfrm>
            <a:off x="5464175" y="3609975"/>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3" name="Rectangle 36"/>
          <p:cNvSpPr>
            <a:spLocks noChangeArrowheads="1"/>
          </p:cNvSpPr>
          <p:nvPr/>
        </p:nvSpPr>
        <p:spPr bwMode="auto">
          <a:xfrm>
            <a:off x="5464175" y="3609975"/>
            <a:ext cx="11113"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4" name="Line 37"/>
          <p:cNvSpPr>
            <a:spLocks noChangeShapeType="1"/>
          </p:cNvSpPr>
          <p:nvPr/>
        </p:nvSpPr>
        <p:spPr bwMode="auto">
          <a:xfrm>
            <a:off x="6362700" y="3609975"/>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5" name="Rectangle 38"/>
          <p:cNvSpPr>
            <a:spLocks noChangeArrowheads="1"/>
          </p:cNvSpPr>
          <p:nvPr/>
        </p:nvSpPr>
        <p:spPr bwMode="auto">
          <a:xfrm>
            <a:off x="6362700" y="3609975"/>
            <a:ext cx="9525"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6" name="Rectangle 39"/>
          <p:cNvSpPr>
            <a:spLocks noChangeArrowheads="1"/>
          </p:cNvSpPr>
          <p:nvPr/>
        </p:nvSpPr>
        <p:spPr bwMode="auto">
          <a:xfrm>
            <a:off x="7250113" y="3609975"/>
            <a:ext cx="20637" cy="227013"/>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7" name="Rectangle 40"/>
          <p:cNvSpPr>
            <a:spLocks noChangeArrowheads="1"/>
          </p:cNvSpPr>
          <p:nvPr/>
        </p:nvSpPr>
        <p:spPr bwMode="auto">
          <a:xfrm>
            <a:off x="4556125" y="2332038"/>
            <a:ext cx="20638" cy="62865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8" name="Line 41"/>
          <p:cNvSpPr>
            <a:spLocks noChangeShapeType="1"/>
          </p:cNvSpPr>
          <p:nvPr/>
        </p:nvSpPr>
        <p:spPr bwMode="auto">
          <a:xfrm>
            <a:off x="1873250" y="3836988"/>
            <a:ext cx="0" cy="41275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9" name="Rectangle 42"/>
          <p:cNvSpPr>
            <a:spLocks noChangeArrowheads="1"/>
          </p:cNvSpPr>
          <p:nvPr/>
        </p:nvSpPr>
        <p:spPr bwMode="auto">
          <a:xfrm>
            <a:off x="1873250" y="3836988"/>
            <a:ext cx="11113" cy="412750"/>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0" name="Line 43"/>
          <p:cNvSpPr>
            <a:spLocks noChangeShapeType="1"/>
          </p:cNvSpPr>
          <p:nvPr/>
        </p:nvSpPr>
        <p:spPr bwMode="auto">
          <a:xfrm>
            <a:off x="2771775" y="3836988"/>
            <a:ext cx="0" cy="41275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1" name="Rectangle 44"/>
          <p:cNvSpPr>
            <a:spLocks noChangeArrowheads="1"/>
          </p:cNvSpPr>
          <p:nvPr/>
        </p:nvSpPr>
        <p:spPr bwMode="auto">
          <a:xfrm>
            <a:off x="2771775" y="3836988"/>
            <a:ext cx="9525" cy="412750"/>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2" name="Line 45"/>
          <p:cNvSpPr>
            <a:spLocks noChangeShapeType="1"/>
          </p:cNvSpPr>
          <p:nvPr/>
        </p:nvSpPr>
        <p:spPr bwMode="auto">
          <a:xfrm>
            <a:off x="5464175" y="3836988"/>
            <a:ext cx="0" cy="41275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3" name="Rectangle 46"/>
          <p:cNvSpPr>
            <a:spLocks noChangeArrowheads="1"/>
          </p:cNvSpPr>
          <p:nvPr/>
        </p:nvSpPr>
        <p:spPr bwMode="auto">
          <a:xfrm>
            <a:off x="5464175" y="3836988"/>
            <a:ext cx="11113" cy="412750"/>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4" name="Line 47"/>
          <p:cNvSpPr>
            <a:spLocks noChangeShapeType="1"/>
          </p:cNvSpPr>
          <p:nvPr/>
        </p:nvSpPr>
        <p:spPr bwMode="auto">
          <a:xfrm>
            <a:off x="6362700" y="3836988"/>
            <a:ext cx="0" cy="41275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5" name="Rectangle 48"/>
          <p:cNvSpPr>
            <a:spLocks noChangeArrowheads="1"/>
          </p:cNvSpPr>
          <p:nvPr/>
        </p:nvSpPr>
        <p:spPr bwMode="auto">
          <a:xfrm>
            <a:off x="6362700" y="3836988"/>
            <a:ext cx="9525" cy="412750"/>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6" name="Line 49"/>
          <p:cNvSpPr>
            <a:spLocks noChangeShapeType="1"/>
          </p:cNvSpPr>
          <p:nvPr/>
        </p:nvSpPr>
        <p:spPr bwMode="auto">
          <a:xfrm>
            <a:off x="7259638" y="3836988"/>
            <a:ext cx="0" cy="41275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9" name="Rectangle 50"/>
          <p:cNvSpPr>
            <a:spLocks noChangeArrowheads="1"/>
          </p:cNvSpPr>
          <p:nvPr/>
        </p:nvSpPr>
        <p:spPr bwMode="auto">
          <a:xfrm>
            <a:off x="7259638" y="3836988"/>
            <a:ext cx="11112" cy="412750"/>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0" name="Rectangle 51"/>
          <p:cNvSpPr>
            <a:spLocks noChangeArrowheads="1"/>
          </p:cNvSpPr>
          <p:nvPr/>
        </p:nvSpPr>
        <p:spPr bwMode="auto">
          <a:xfrm>
            <a:off x="2771775" y="2084388"/>
            <a:ext cx="3600450" cy="206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1" name="Rectangle 52"/>
          <p:cNvSpPr>
            <a:spLocks noChangeArrowheads="1"/>
          </p:cNvSpPr>
          <p:nvPr/>
        </p:nvSpPr>
        <p:spPr bwMode="auto">
          <a:xfrm>
            <a:off x="2771775" y="2311400"/>
            <a:ext cx="3600450" cy="206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2" name="Rectangle 53"/>
          <p:cNvSpPr>
            <a:spLocks noChangeArrowheads="1"/>
          </p:cNvSpPr>
          <p:nvPr/>
        </p:nvSpPr>
        <p:spPr bwMode="auto">
          <a:xfrm>
            <a:off x="2771775" y="2733675"/>
            <a:ext cx="3600450" cy="206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3" name="Rectangle 54"/>
          <p:cNvSpPr>
            <a:spLocks noChangeArrowheads="1"/>
          </p:cNvSpPr>
          <p:nvPr/>
        </p:nvSpPr>
        <p:spPr bwMode="auto">
          <a:xfrm>
            <a:off x="1884363" y="3589338"/>
            <a:ext cx="5386387" cy="206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4" name="Rectangle 55"/>
          <p:cNvSpPr>
            <a:spLocks noChangeArrowheads="1"/>
          </p:cNvSpPr>
          <p:nvPr/>
        </p:nvSpPr>
        <p:spPr bwMode="auto">
          <a:xfrm>
            <a:off x="1884363" y="3816350"/>
            <a:ext cx="5386387" cy="206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5" name="Line 56"/>
          <p:cNvSpPr>
            <a:spLocks noChangeShapeType="1"/>
          </p:cNvSpPr>
          <p:nvPr/>
        </p:nvSpPr>
        <p:spPr bwMode="auto">
          <a:xfrm>
            <a:off x="1884363" y="4033838"/>
            <a:ext cx="5386387" cy="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6" name="Rectangle 57"/>
          <p:cNvSpPr>
            <a:spLocks noChangeArrowheads="1"/>
          </p:cNvSpPr>
          <p:nvPr/>
        </p:nvSpPr>
        <p:spPr bwMode="auto">
          <a:xfrm>
            <a:off x="1884363" y="4033838"/>
            <a:ext cx="5386387" cy="952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7" name="Line 58"/>
          <p:cNvSpPr>
            <a:spLocks noChangeShapeType="1"/>
          </p:cNvSpPr>
          <p:nvPr/>
        </p:nvSpPr>
        <p:spPr bwMode="auto">
          <a:xfrm>
            <a:off x="1884363" y="4240213"/>
            <a:ext cx="5386387" cy="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8" name="Rectangle 59"/>
          <p:cNvSpPr>
            <a:spLocks noChangeArrowheads="1"/>
          </p:cNvSpPr>
          <p:nvPr/>
        </p:nvSpPr>
        <p:spPr bwMode="auto">
          <a:xfrm>
            <a:off x="1884363" y="4240213"/>
            <a:ext cx="5386387" cy="952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07579"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fld id="{41F478AD-0A07-4B79-8A25-26024A757C15}" type="slidenum">
              <a:rPr lang="en-US" altLang="en-US" sz="1200" smtClean="0">
                <a:solidFill>
                  <a:srgbClr val="898989"/>
                </a:solidFill>
                <a:latin typeface="Arial" charset="0"/>
              </a:rPr>
              <a:pPr eaLnBrk="1" hangingPunct="1">
                <a:spcBef>
                  <a:spcPct val="0"/>
                </a:spcBef>
                <a:buFontTx/>
                <a:buNone/>
              </a:pPr>
              <a:t>35</a:t>
            </a:fld>
            <a:endParaRPr lang="en-US" altLang="en-US" sz="1200">
              <a:solidFill>
                <a:srgbClr val="898989"/>
              </a:solidFill>
              <a:latin typeface="Arial" charset="0"/>
            </a:endParaRPr>
          </a:p>
        </p:txBody>
      </p:sp>
      <p:sp>
        <p:nvSpPr>
          <p:cNvPr id="61" name="Rounded Rectangle 60"/>
          <p:cNvSpPr/>
          <p:nvPr/>
        </p:nvSpPr>
        <p:spPr>
          <a:xfrm>
            <a:off x="1447800" y="4724400"/>
            <a:ext cx="2906713"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u="sng" dirty="0">
                <a:solidFill>
                  <a:prstClr val="white"/>
                </a:solidFill>
              </a:rPr>
              <a:t>Income Statement</a:t>
            </a:r>
          </a:p>
          <a:p>
            <a:pPr algn="ctr" fontAlgn="auto">
              <a:spcBef>
                <a:spcPts val="0"/>
              </a:spcBef>
              <a:spcAft>
                <a:spcPts val="0"/>
              </a:spcAft>
              <a:defRPr/>
            </a:pPr>
            <a:r>
              <a:rPr lang="en-US" dirty="0">
                <a:solidFill>
                  <a:prstClr val="white"/>
                </a:solidFill>
              </a:rPr>
              <a:t>Revenue</a:t>
            </a:r>
          </a:p>
          <a:p>
            <a:pPr algn="ctr" fontAlgn="auto">
              <a:spcBef>
                <a:spcPts val="0"/>
              </a:spcBef>
              <a:spcAft>
                <a:spcPts val="0"/>
              </a:spcAft>
              <a:defRPr/>
            </a:pPr>
            <a:r>
              <a:rPr lang="en-US" dirty="0">
                <a:solidFill>
                  <a:srgbClr val="FF0000"/>
                </a:solidFill>
              </a:rPr>
              <a:t>Debit</a:t>
            </a:r>
            <a:r>
              <a:rPr lang="en-US" dirty="0">
                <a:solidFill>
                  <a:prstClr val="white"/>
                </a:solidFill>
              </a:rPr>
              <a:t> Expense</a:t>
            </a:r>
          </a:p>
        </p:txBody>
      </p:sp>
      <p:sp>
        <p:nvSpPr>
          <p:cNvPr id="62" name="Rounded Rectangle 61"/>
          <p:cNvSpPr/>
          <p:nvPr/>
        </p:nvSpPr>
        <p:spPr>
          <a:xfrm>
            <a:off x="4748213" y="4719638"/>
            <a:ext cx="2906712" cy="12192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u="sng" dirty="0">
                <a:solidFill>
                  <a:srgbClr val="002060"/>
                </a:solidFill>
              </a:rPr>
              <a:t>Balance Sheet</a:t>
            </a:r>
          </a:p>
          <a:p>
            <a:pPr algn="ctr" fontAlgn="auto">
              <a:spcBef>
                <a:spcPts val="0"/>
              </a:spcBef>
              <a:spcAft>
                <a:spcPts val="0"/>
              </a:spcAft>
              <a:defRPr/>
            </a:pPr>
            <a:r>
              <a:rPr lang="en-US" dirty="0">
                <a:solidFill>
                  <a:srgbClr val="FF0000"/>
                </a:solidFill>
              </a:rPr>
              <a:t>Credit</a:t>
            </a:r>
            <a:r>
              <a:rPr lang="en-US" dirty="0">
                <a:solidFill>
                  <a:srgbClr val="002060"/>
                </a:solidFill>
              </a:rPr>
              <a:t> Asset</a:t>
            </a:r>
          </a:p>
          <a:p>
            <a:pPr lvl="2" fontAlgn="auto">
              <a:spcBef>
                <a:spcPts val="0"/>
              </a:spcBef>
              <a:spcAft>
                <a:spcPts val="0"/>
              </a:spcAft>
              <a:defRPr/>
            </a:pPr>
            <a:r>
              <a:rPr lang="en-US" dirty="0">
                <a:solidFill>
                  <a:srgbClr val="002060"/>
                </a:solidFill>
              </a:rPr>
              <a:t>Liability</a:t>
            </a:r>
          </a:p>
        </p:txBody>
      </p:sp>
      <p:sp>
        <p:nvSpPr>
          <p:cNvPr id="63" name="Rounded Rectangle 62"/>
          <p:cNvSpPr/>
          <p:nvPr/>
        </p:nvSpPr>
        <p:spPr>
          <a:xfrm>
            <a:off x="152400" y="6553200"/>
            <a:ext cx="38862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altLang="en-US" sz="1100" dirty="0"/>
              <a:t>Prepare and explain adjusting entries</a:t>
            </a:r>
            <a:r>
              <a:rPr lang="en-US" sz="1100" dirty="0"/>
              <a:t>.</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33"/>
                                        </p:tgtEl>
                                        <p:attrNameLst>
                                          <p:attrName>style.visibility</p:attrName>
                                        </p:attrNameLst>
                                      </p:cBhvr>
                                      <p:to>
                                        <p:strVal val="visible"/>
                                      </p:to>
                                    </p:set>
                                    <p:animEffect transition="in" filter="fade">
                                      <p:cBhvr>
                                        <p:cTn id="24" dur="500"/>
                                        <p:tgtEl>
                                          <p:spTgt spid="23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67"/>
                                        </p:tgtEl>
                                        <p:attrNameLst>
                                          <p:attrName>style.visibility</p:attrName>
                                        </p:attrNameLst>
                                      </p:cBhvr>
                                      <p:to>
                                        <p:strVal val="visible"/>
                                      </p:to>
                                    </p:set>
                                    <p:animEffect transition="in" filter="fade">
                                      <p:cBhvr>
                                        <p:cTn id="27" dur="500"/>
                                        <p:tgtEl>
                                          <p:spTgt spid="26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0"/>
                                        </p:tgtEl>
                                        <p:attrNameLst>
                                          <p:attrName>style.visibility</p:attrName>
                                        </p:attrNameLst>
                                      </p:cBhvr>
                                      <p:to>
                                        <p:strVal val="visible"/>
                                      </p:to>
                                    </p:set>
                                    <p:animEffect transition="in" filter="fade">
                                      <p:cBhvr>
                                        <p:cTn id="30" dur="500"/>
                                        <p:tgtEl>
                                          <p:spTgt spid="14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41"/>
                                        </p:tgtEl>
                                        <p:attrNameLst>
                                          <p:attrName>style.visibility</p:attrName>
                                        </p:attrNameLst>
                                      </p:cBhvr>
                                      <p:to>
                                        <p:strVal val="visible"/>
                                      </p:to>
                                    </p:set>
                                    <p:animEffect transition="in" filter="fade">
                                      <p:cBhvr>
                                        <p:cTn id="33" dur="500"/>
                                        <p:tgtEl>
                                          <p:spTgt spid="14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42"/>
                                        </p:tgtEl>
                                        <p:attrNameLst>
                                          <p:attrName>style.visibility</p:attrName>
                                        </p:attrNameLst>
                                      </p:cBhvr>
                                      <p:to>
                                        <p:strVal val="visible"/>
                                      </p:to>
                                    </p:set>
                                    <p:animEffect transition="in" filter="fade">
                                      <p:cBhvr>
                                        <p:cTn id="36" dur="500"/>
                                        <p:tgtEl>
                                          <p:spTgt spid="142"/>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500"/>
                                        <p:tgtEl>
                                          <p:spTgt spid="2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500"/>
                                        <p:tgtEl>
                                          <p:spTgt spid="2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500"/>
                                        <p:tgtEl>
                                          <p:spTgt spid="29"/>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500"/>
                                        <p:tgtEl>
                                          <p:spTgt spid="1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500"/>
                                        <p:tgtEl>
                                          <p:spTgt spid="30"/>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500"/>
                                        <p:tgtEl>
                                          <p:spTgt spid="31"/>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27"/>
                                        </p:tgtEl>
                                        <p:attrNameLst>
                                          <p:attrName>style.visibility</p:attrName>
                                        </p:attrNameLst>
                                      </p:cBhvr>
                                      <p:to>
                                        <p:strVal val="visible"/>
                                      </p:to>
                                    </p:set>
                                    <p:animEffect transition="in" filter="fade">
                                      <p:cBhvr>
                                        <p:cTn id="71" dur="500"/>
                                        <p:tgtEl>
                                          <p:spTgt spid="227"/>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28"/>
                                        </p:tgtEl>
                                        <p:attrNameLst>
                                          <p:attrName>style.visibility</p:attrName>
                                        </p:attrNameLst>
                                      </p:cBhvr>
                                      <p:to>
                                        <p:strVal val="visible"/>
                                      </p:to>
                                    </p:set>
                                    <p:animEffect transition="in" filter="fade">
                                      <p:cBhvr>
                                        <p:cTn id="74" dur="500"/>
                                        <p:tgtEl>
                                          <p:spTgt spid="228"/>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500"/>
                                        <p:tgtEl>
                                          <p:spTgt spid="25"/>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fade">
                                      <p:cBhvr>
                                        <p:cTn id="80" dur="500"/>
                                        <p:tgtEl>
                                          <p:spTgt spid="26"/>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29"/>
                                        </p:tgtEl>
                                        <p:attrNameLst>
                                          <p:attrName>style.visibility</p:attrName>
                                        </p:attrNameLst>
                                      </p:cBhvr>
                                      <p:to>
                                        <p:strVal val="visible"/>
                                      </p:to>
                                    </p:set>
                                    <p:animEffect transition="in" filter="fade">
                                      <p:cBhvr>
                                        <p:cTn id="83" dur="500"/>
                                        <p:tgtEl>
                                          <p:spTgt spid="229"/>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30"/>
                                        </p:tgtEl>
                                        <p:attrNameLst>
                                          <p:attrName>style.visibility</p:attrName>
                                        </p:attrNameLst>
                                      </p:cBhvr>
                                      <p:to>
                                        <p:strVal val="visible"/>
                                      </p:to>
                                    </p:set>
                                    <p:animEffect transition="in" filter="fade">
                                      <p:cBhvr>
                                        <p:cTn id="86" dur="500"/>
                                        <p:tgtEl>
                                          <p:spTgt spid="230"/>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231"/>
                                        </p:tgtEl>
                                        <p:attrNameLst>
                                          <p:attrName>style.visibility</p:attrName>
                                        </p:attrNameLst>
                                      </p:cBhvr>
                                      <p:to>
                                        <p:strVal val="visible"/>
                                      </p:to>
                                    </p:set>
                                    <p:animEffect transition="in" filter="fade">
                                      <p:cBhvr>
                                        <p:cTn id="89" dur="500"/>
                                        <p:tgtEl>
                                          <p:spTgt spid="231"/>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232"/>
                                        </p:tgtEl>
                                        <p:attrNameLst>
                                          <p:attrName>style.visibility</p:attrName>
                                        </p:attrNameLst>
                                      </p:cBhvr>
                                      <p:to>
                                        <p:strVal val="visible"/>
                                      </p:to>
                                    </p:set>
                                    <p:animEffect transition="in" filter="fade">
                                      <p:cBhvr>
                                        <p:cTn id="92" dur="500"/>
                                        <p:tgtEl>
                                          <p:spTgt spid="232"/>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234"/>
                                        </p:tgtEl>
                                        <p:attrNameLst>
                                          <p:attrName>style.visibility</p:attrName>
                                        </p:attrNameLst>
                                      </p:cBhvr>
                                      <p:to>
                                        <p:strVal val="visible"/>
                                      </p:to>
                                    </p:set>
                                    <p:animEffect transition="in" filter="fade">
                                      <p:cBhvr>
                                        <p:cTn id="95" dur="500"/>
                                        <p:tgtEl>
                                          <p:spTgt spid="234"/>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259"/>
                                        </p:tgtEl>
                                        <p:attrNameLst>
                                          <p:attrName>style.visibility</p:attrName>
                                        </p:attrNameLst>
                                      </p:cBhvr>
                                      <p:to>
                                        <p:strVal val="visible"/>
                                      </p:to>
                                    </p:set>
                                    <p:animEffect transition="in" filter="fade">
                                      <p:cBhvr>
                                        <p:cTn id="98" dur="500"/>
                                        <p:tgtEl>
                                          <p:spTgt spid="259"/>
                                        </p:tgtEl>
                                      </p:cBhvr>
                                    </p:animEffect>
                                  </p:childTnLst>
                                </p:cTn>
                              </p:par>
                              <p:par>
                                <p:cTn id="99" presetID="10" presetClass="entr" presetSubtype="0" fill="hold" nodeType="withEffect">
                                  <p:stCondLst>
                                    <p:cond delay="0"/>
                                  </p:stCondLst>
                                  <p:childTnLst>
                                    <p:set>
                                      <p:cBhvr>
                                        <p:cTn id="100" dur="1" fill="hold">
                                          <p:stCondLst>
                                            <p:cond delay="0"/>
                                          </p:stCondLst>
                                        </p:cTn>
                                        <p:tgtEl>
                                          <p:spTgt spid="260"/>
                                        </p:tgtEl>
                                        <p:attrNameLst>
                                          <p:attrName>style.visibility</p:attrName>
                                        </p:attrNameLst>
                                      </p:cBhvr>
                                      <p:to>
                                        <p:strVal val="visible"/>
                                      </p:to>
                                    </p:set>
                                    <p:animEffect transition="in" filter="fade">
                                      <p:cBhvr>
                                        <p:cTn id="101" dur="500"/>
                                        <p:tgtEl>
                                          <p:spTgt spid="260"/>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261"/>
                                        </p:tgtEl>
                                        <p:attrNameLst>
                                          <p:attrName>style.visibility</p:attrName>
                                        </p:attrNameLst>
                                      </p:cBhvr>
                                      <p:to>
                                        <p:strVal val="visible"/>
                                      </p:to>
                                    </p:set>
                                    <p:animEffect transition="in" filter="fade">
                                      <p:cBhvr>
                                        <p:cTn id="104" dur="500"/>
                                        <p:tgtEl>
                                          <p:spTgt spid="261"/>
                                        </p:tgtEl>
                                      </p:cBhvr>
                                    </p:animEffect>
                                  </p:childTnLst>
                                </p:cTn>
                              </p:par>
                              <p:par>
                                <p:cTn id="105" presetID="10" presetClass="entr" presetSubtype="0" fill="hold" nodeType="withEffect">
                                  <p:stCondLst>
                                    <p:cond delay="0"/>
                                  </p:stCondLst>
                                  <p:childTnLst>
                                    <p:set>
                                      <p:cBhvr>
                                        <p:cTn id="106" dur="1" fill="hold">
                                          <p:stCondLst>
                                            <p:cond delay="0"/>
                                          </p:stCondLst>
                                        </p:cTn>
                                        <p:tgtEl>
                                          <p:spTgt spid="262"/>
                                        </p:tgtEl>
                                        <p:attrNameLst>
                                          <p:attrName>style.visibility</p:attrName>
                                        </p:attrNameLst>
                                      </p:cBhvr>
                                      <p:to>
                                        <p:strVal val="visible"/>
                                      </p:to>
                                    </p:set>
                                    <p:animEffect transition="in" filter="fade">
                                      <p:cBhvr>
                                        <p:cTn id="107" dur="500"/>
                                        <p:tgtEl>
                                          <p:spTgt spid="262"/>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263"/>
                                        </p:tgtEl>
                                        <p:attrNameLst>
                                          <p:attrName>style.visibility</p:attrName>
                                        </p:attrNameLst>
                                      </p:cBhvr>
                                      <p:to>
                                        <p:strVal val="visible"/>
                                      </p:to>
                                    </p:set>
                                    <p:animEffect transition="in" filter="fade">
                                      <p:cBhvr>
                                        <p:cTn id="110" dur="500"/>
                                        <p:tgtEl>
                                          <p:spTgt spid="263"/>
                                        </p:tgtEl>
                                      </p:cBhvr>
                                    </p:animEffect>
                                  </p:childTnLst>
                                </p:cTn>
                              </p:par>
                              <p:par>
                                <p:cTn id="111" presetID="10" presetClass="entr" presetSubtype="0" fill="hold" nodeType="withEffect">
                                  <p:stCondLst>
                                    <p:cond delay="0"/>
                                  </p:stCondLst>
                                  <p:childTnLst>
                                    <p:set>
                                      <p:cBhvr>
                                        <p:cTn id="112" dur="1" fill="hold">
                                          <p:stCondLst>
                                            <p:cond delay="0"/>
                                          </p:stCondLst>
                                        </p:cTn>
                                        <p:tgtEl>
                                          <p:spTgt spid="264"/>
                                        </p:tgtEl>
                                        <p:attrNameLst>
                                          <p:attrName>style.visibility</p:attrName>
                                        </p:attrNameLst>
                                      </p:cBhvr>
                                      <p:to>
                                        <p:strVal val="visible"/>
                                      </p:to>
                                    </p:set>
                                    <p:animEffect transition="in" filter="fade">
                                      <p:cBhvr>
                                        <p:cTn id="113" dur="500"/>
                                        <p:tgtEl>
                                          <p:spTgt spid="264"/>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265"/>
                                        </p:tgtEl>
                                        <p:attrNameLst>
                                          <p:attrName>style.visibility</p:attrName>
                                        </p:attrNameLst>
                                      </p:cBhvr>
                                      <p:to>
                                        <p:strVal val="visible"/>
                                      </p:to>
                                    </p:set>
                                    <p:animEffect transition="in" filter="fade">
                                      <p:cBhvr>
                                        <p:cTn id="116" dur="500"/>
                                        <p:tgtEl>
                                          <p:spTgt spid="265"/>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266"/>
                                        </p:tgtEl>
                                        <p:attrNameLst>
                                          <p:attrName>style.visibility</p:attrName>
                                        </p:attrNameLst>
                                      </p:cBhvr>
                                      <p:to>
                                        <p:strVal val="visible"/>
                                      </p:to>
                                    </p:set>
                                    <p:animEffect transition="in" filter="fade">
                                      <p:cBhvr>
                                        <p:cTn id="119" dur="500"/>
                                        <p:tgtEl>
                                          <p:spTgt spid="266"/>
                                        </p:tgtEl>
                                      </p:cBhvr>
                                    </p:animEffect>
                                  </p:childTnLst>
                                </p:cTn>
                              </p:par>
                              <p:par>
                                <p:cTn id="120" presetID="10" presetClass="entr" presetSubtype="0" fill="hold" nodeType="withEffect">
                                  <p:stCondLst>
                                    <p:cond delay="0"/>
                                  </p:stCondLst>
                                  <p:childTnLst>
                                    <p:set>
                                      <p:cBhvr>
                                        <p:cTn id="121" dur="1" fill="hold">
                                          <p:stCondLst>
                                            <p:cond delay="0"/>
                                          </p:stCondLst>
                                        </p:cTn>
                                        <p:tgtEl>
                                          <p:spTgt spid="268"/>
                                        </p:tgtEl>
                                        <p:attrNameLst>
                                          <p:attrName>style.visibility</p:attrName>
                                        </p:attrNameLst>
                                      </p:cBhvr>
                                      <p:to>
                                        <p:strVal val="visible"/>
                                      </p:to>
                                    </p:set>
                                    <p:animEffect transition="in" filter="fade">
                                      <p:cBhvr>
                                        <p:cTn id="122" dur="500"/>
                                        <p:tgtEl>
                                          <p:spTgt spid="268"/>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269"/>
                                        </p:tgtEl>
                                        <p:attrNameLst>
                                          <p:attrName>style.visibility</p:attrName>
                                        </p:attrNameLst>
                                      </p:cBhvr>
                                      <p:to>
                                        <p:strVal val="visible"/>
                                      </p:to>
                                    </p:set>
                                    <p:animEffect transition="in" filter="fade">
                                      <p:cBhvr>
                                        <p:cTn id="125" dur="500"/>
                                        <p:tgtEl>
                                          <p:spTgt spid="269"/>
                                        </p:tgtEl>
                                      </p:cBhvr>
                                    </p:animEffect>
                                  </p:childTnLst>
                                </p:cTn>
                              </p:par>
                              <p:par>
                                <p:cTn id="126" presetID="10" presetClass="entr" presetSubtype="0" fill="hold" nodeType="withEffect">
                                  <p:stCondLst>
                                    <p:cond delay="0"/>
                                  </p:stCondLst>
                                  <p:childTnLst>
                                    <p:set>
                                      <p:cBhvr>
                                        <p:cTn id="127" dur="1" fill="hold">
                                          <p:stCondLst>
                                            <p:cond delay="0"/>
                                          </p:stCondLst>
                                        </p:cTn>
                                        <p:tgtEl>
                                          <p:spTgt spid="270"/>
                                        </p:tgtEl>
                                        <p:attrNameLst>
                                          <p:attrName>style.visibility</p:attrName>
                                        </p:attrNameLst>
                                      </p:cBhvr>
                                      <p:to>
                                        <p:strVal val="visible"/>
                                      </p:to>
                                    </p:set>
                                    <p:animEffect transition="in" filter="fade">
                                      <p:cBhvr>
                                        <p:cTn id="128" dur="500"/>
                                        <p:tgtEl>
                                          <p:spTgt spid="270"/>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271"/>
                                        </p:tgtEl>
                                        <p:attrNameLst>
                                          <p:attrName>style.visibility</p:attrName>
                                        </p:attrNameLst>
                                      </p:cBhvr>
                                      <p:to>
                                        <p:strVal val="visible"/>
                                      </p:to>
                                    </p:set>
                                    <p:animEffect transition="in" filter="fade">
                                      <p:cBhvr>
                                        <p:cTn id="131" dur="500"/>
                                        <p:tgtEl>
                                          <p:spTgt spid="271"/>
                                        </p:tgtEl>
                                      </p:cBhvr>
                                    </p:animEffect>
                                  </p:childTnLst>
                                </p:cTn>
                              </p:par>
                              <p:par>
                                <p:cTn id="132" presetID="10" presetClass="entr" presetSubtype="0" fill="hold" nodeType="withEffect">
                                  <p:stCondLst>
                                    <p:cond delay="0"/>
                                  </p:stCondLst>
                                  <p:childTnLst>
                                    <p:set>
                                      <p:cBhvr>
                                        <p:cTn id="133" dur="1" fill="hold">
                                          <p:stCondLst>
                                            <p:cond delay="0"/>
                                          </p:stCondLst>
                                        </p:cTn>
                                        <p:tgtEl>
                                          <p:spTgt spid="272"/>
                                        </p:tgtEl>
                                        <p:attrNameLst>
                                          <p:attrName>style.visibility</p:attrName>
                                        </p:attrNameLst>
                                      </p:cBhvr>
                                      <p:to>
                                        <p:strVal val="visible"/>
                                      </p:to>
                                    </p:set>
                                    <p:animEffect transition="in" filter="fade">
                                      <p:cBhvr>
                                        <p:cTn id="134" dur="500"/>
                                        <p:tgtEl>
                                          <p:spTgt spid="272"/>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273"/>
                                        </p:tgtEl>
                                        <p:attrNameLst>
                                          <p:attrName>style.visibility</p:attrName>
                                        </p:attrNameLst>
                                      </p:cBhvr>
                                      <p:to>
                                        <p:strVal val="visible"/>
                                      </p:to>
                                    </p:set>
                                    <p:animEffect transition="in" filter="fade">
                                      <p:cBhvr>
                                        <p:cTn id="137" dur="500"/>
                                        <p:tgtEl>
                                          <p:spTgt spid="273"/>
                                        </p:tgtEl>
                                      </p:cBhvr>
                                    </p:animEffect>
                                  </p:childTnLst>
                                </p:cTn>
                              </p:par>
                              <p:par>
                                <p:cTn id="138" presetID="10" presetClass="entr" presetSubtype="0" fill="hold" nodeType="withEffect">
                                  <p:stCondLst>
                                    <p:cond delay="0"/>
                                  </p:stCondLst>
                                  <p:childTnLst>
                                    <p:set>
                                      <p:cBhvr>
                                        <p:cTn id="139" dur="1" fill="hold">
                                          <p:stCondLst>
                                            <p:cond delay="0"/>
                                          </p:stCondLst>
                                        </p:cTn>
                                        <p:tgtEl>
                                          <p:spTgt spid="274"/>
                                        </p:tgtEl>
                                        <p:attrNameLst>
                                          <p:attrName>style.visibility</p:attrName>
                                        </p:attrNameLst>
                                      </p:cBhvr>
                                      <p:to>
                                        <p:strVal val="visible"/>
                                      </p:to>
                                    </p:set>
                                    <p:animEffect transition="in" filter="fade">
                                      <p:cBhvr>
                                        <p:cTn id="140" dur="500"/>
                                        <p:tgtEl>
                                          <p:spTgt spid="274"/>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275"/>
                                        </p:tgtEl>
                                        <p:attrNameLst>
                                          <p:attrName>style.visibility</p:attrName>
                                        </p:attrNameLst>
                                      </p:cBhvr>
                                      <p:to>
                                        <p:strVal val="visible"/>
                                      </p:to>
                                    </p:set>
                                    <p:animEffect transition="in" filter="fade">
                                      <p:cBhvr>
                                        <p:cTn id="143" dur="500"/>
                                        <p:tgtEl>
                                          <p:spTgt spid="275"/>
                                        </p:tgtEl>
                                      </p:cBhvr>
                                    </p:animEffect>
                                  </p:childTnLst>
                                </p:cTn>
                              </p:par>
                              <p:par>
                                <p:cTn id="144" presetID="10" presetClass="entr" presetSubtype="0" fill="hold" nodeType="withEffect">
                                  <p:stCondLst>
                                    <p:cond delay="0"/>
                                  </p:stCondLst>
                                  <p:childTnLst>
                                    <p:set>
                                      <p:cBhvr>
                                        <p:cTn id="145" dur="1" fill="hold">
                                          <p:stCondLst>
                                            <p:cond delay="0"/>
                                          </p:stCondLst>
                                        </p:cTn>
                                        <p:tgtEl>
                                          <p:spTgt spid="276"/>
                                        </p:tgtEl>
                                        <p:attrNameLst>
                                          <p:attrName>style.visibility</p:attrName>
                                        </p:attrNameLst>
                                      </p:cBhvr>
                                      <p:to>
                                        <p:strVal val="visible"/>
                                      </p:to>
                                    </p:set>
                                    <p:animEffect transition="in" filter="fade">
                                      <p:cBhvr>
                                        <p:cTn id="146" dur="500"/>
                                        <p:tgtEl>
                                          <p:spTgt spid="276"/>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139"/>
                                        </p:tgtEl>
                                        <p:attrNameLst>
                                          <p:attrName>style.visibility</p:attrName>
                                        </p:attrNameLst>
                                      </p:cBhvr>
                                      <p:to>
                                        <p:strVal val="visible"/>
                                      </p:to>
                                    </p:set>
                                    <p:animEffect transition="in" filter="fade">
                                      <p:cBhvr>
                                        <p:cTn id="149" dur="500"/>
                                        <p:tgtEl>
                                          <p:spTgt spid="139"/>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143"/>
                                        </p:tgtEl>
                                        <p:attrNameLst>
                                          <p:attrName>style.visibility</p:attrName>
                                        </p:attrNameLst>
                                      </p:cBhvr>
                                      <p:to>
                                        <p:strVal val="visible"/>
                                      </p:to>
                                    </p:set>
                                    <p:animEffect transition="in" filter="fade">
                                      <p:cBhvr>
                                        <p:cTn id="152" dur="500"/>
                                        <p:tgtEl>
                                          <p:spTgt spid="143"/>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144"/>
                                        </p:tgtEl>
                                        <p:attrNameLst>
                                          <p:attrName>style.visibility</p:attrName>
                                        </p:attrNameLst>
                                      </p:cBhvr>
                                      <p:to>
                                        <p:strVal val="visible"/>
                                      </p:to>
                                    </p:set>
                                    <p:animEffect transition="in" filter="fade">
                                      <p:cBhvr>
                                        <p:cTn id="155" dur="500"/>
                                        <p:tgtEl>
                                          <p:spTgt spid="144"/>
                                        </p:tgtEl>
                                      </p:cBhvr>
                                    </p:animEffect>
                                  </p:childTnLst>
                                </p:cTn>
                              </p:par>
                              <p:par>
                                <p:cTn id="156" presetID="10" presetClass="entr" presetSubtype="0" fill="hold" nodeType="withEffect">
                                  <p:stCondLst>
                                    <p:cond delay="0"/>
                                  </p:stCondLst>
                                  <p:childTnLst>
                                    <p:set>
                                      <p:cBhvr>
                                        <p:cTn id="157" dur="1" fill="hold">
                                          <p:stCondLst>
                                            <p:cond delay="0"/>
                                          </p:stCondLst>
                                        </p:cTn>
                                        <p:tgtEl>
                                          <p:spTgt spid="145"/>
                                        </p:tgtEl>
                                        <p:attrNameLst>
                                          <p:attrName>style.visibility</p:attrName>
                                        </p:attrNameLst>
                                      </p:cBhvr>
                                      <p:to>
                                        <p:strVal val="visible"/>
                                      </p:to>
                                    </p:set>
                                    <p:animEffect transition="in" filter="fade">
                                      <p:cBhvr>
                                        <p:cTn id="158" dur="500"/>
                                        <p:tgtEl>
                                          <p:spTgt spid="145"/>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146"/>
                                        </p:tgtEl>
                                        <p:attrNameLst>
                                          <p:attrName>style.visibility</p:attrName>
                                        </p:attrNameLst>
                                      </p:cBhvr>
                                      <p:to>
                                        <p:strVal val="visible"/>
                                      </p:to>
                                    </p:set>
                                    <p:animEffect transition="in" filter="fade">
                                      <p:cBhvr>
                                        <p:cTn id="161" dur="500"/>
                                        <p:tgtEl>
                                          <p:spTgt spid="146"/>
                                        </p:tgtEl>
                                      </p:cBhvr>
                                    </p:animEffect>
                                  </p:childTnLst>
                                </p:cTn>
                              </p:par>
                              <p:par>
                                <p:cTn id="162" presetID="10" presetClass="entr" presetSubtype="0" fill="hold" nodeType="withEffect">
                                  <p:stCondLst>
                                    <p:cond delay="0"/>
                                  </p:stCondLst>
                                  <p:childTnLst>
                                    <p:set>
                                      <p:cBhvr>
                                        <p:cTn id="163" dur="1" fill="hold">
                                          <p:stCondLst>
                                            <p:cond delay="0"/>
                                          </p:stCondLst>
                                        </p:cTn>
                                        <p:tgtEl>
                                          <p:spTgt spid="147"/>
                                        </p:tgtEl>
                                        <p:attrNameLst>
                                          <p:attrName>style.visibility</p:attrName>
                                        </p:attrNameLst>
                                      </p:cBhvr>
                                      <p:to>
                                        <p:strVal val="visible"/>
                                      </p:to>
                                    </p:set>
                                    <p:animEffect transition="in" filter="fade">
                                      <p:cBhvr>
                                        <p:cTn id="164" dur="500"/>
                                        <p:tgtEl>
                                          <p:spTgt spid="147"/>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148"/>
                                        </p:tgtEl>
                                        <p:attrNameLst>
                                          <p:attrName>style.visibility</p:attrName>
                                        </p:attrNameLst>
                                      </p:cBhvr>
                                      <p:to>
                                        <p:strVal val="visible"/>
                                      </p:to>
                                    </p:set>
                                    <p:animEffect transition="in" filter="fade">
                                      <p:cBhvr>
                                        <p:cTn id="167"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p:bldP spid="20" grpId="0"/>
      <p:bldP spid="21" grpId="0"/>
      <p:bldP spid="22" grpId="0"/>
      <p:bldP spid="23" grpId="0"/>
      <p:bldP spid="24" grpId="0"/>
      <p:bldP spid="25" grpId="0"/>
      <p:bldP spid="26" grpId="0"/>
      <p:bldP spid="27" grpId="0"/>
      <p:bldP spid="28" grpId="0"/>
      <p:bldP spid="29" grpId="0"/>
      <p:bldP spid="30" grpId="0"/>
      <p:bldP spid="31" grpId="0"/>
      <p:bldP spid="227" grpId="0"/>
      <p:bldP spid="228" grpId="0"/>
      <p:bldP spid="229" grpId="0"/>
      <p:bldP spid="230" grpId="0"/>
      <p:bldP spid="231" grpId="0"/>
      <p:bldP spid="232" grpId="0"/>
      <p:bldP spid="233" grpId="0"/>
      <p:bldP spid="234" grpId="0"/>
      <p:bldP spid="259" grpId="0" animBg="1"/>
      <p:bldP spid="261" grpId="0" animBg="1"/>
      <p:bldP spid="263" grpId="0" animBg="1"/>
      <p:bldP spid="265" grpId="0" animBg="1"/>
      <p:bldP spid="266" grpId="0" animBg="1"/>
      <p:bldP spid="267" grpId="0" animBg="1"/>
      <p:bldP spid="269" grpId="0" animBg="1"/>
      <p:bldP spid="271" grpId="0" animBg="1"/>
      <p:bldP spid="273" grpId="0" animBg="1"/>
      <p:bldP spid="275" grpId="0" animBg="1"/>
      <p:bldP spid="139" grpId="0" animBg="1"/>
      <p:bldP spid="140" grpId="0" animBg="1"/>
      <p:bldP spid="141" grpId="0" animBg="1"/>
      <p:bldP spid="142" grpId="0" animBg="1"/>
      <p:bldP spid="143" grpId="0" animBg="1"/>
      <p:bldP spid="144" grpId="0" animBg="1"/>
      <p:bldP spid="146" grpId="0" animBg="1"/>
      <p:bldP spid="14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9"/>
          <p:cNvSpPr>
            <a:spLocks noGrp="1" noChangeArrowheads="1"/>
          </p:cNvSpPr>
          <p:nvPr>
            <p:ph type="title"/>
          </p:nvPr>
        </p:nvSpPr>
        <p:spPr>
          <a:xfrm>
            <a:off x="484188" y="527050"/>
            <a:ext cx="8229600" cy="1143000"/>
          </a:xfrm>
        </p:spPr>
        <p:txBody>
          <a:bodyPr rtlCol="0">
            <a:normAutofit fontScale="90000"/>
          </a:bodyPr>
          <a:lstStyle/>
          <a:p>
            <a:pPr eaLnBrk="1" fontAlgn="auto" hangingPunct="1">
              <a:spcAft>
                <a:spcPts val="0"/>
              </a:spcAft>
              <a:defRPr/>
            </a:pPr>
            <a:r>
              <a:rPr lang="en-US" b="1" dirty="0"/>
              <a:t>Unearned (Deferred)</a:t>
            </a:r>
            <a:br>
              <a:rPr lang="en-US" b="1" dirty="0"/>
            </a:br>
            <a:r>
              <a:rPr lang="en-US" b="1" dirty="0"/>
              <a:t>Revenues</a:t>
            </a:r>
          </a:p>
        </p:txBody>
      </p:sp>
      <p:sp>
        <p:nvSpPr>
          <p:cNvPr id="18" name="TextBox 17"/>
          <p:cNvSpPr txBox="1">
            <a:spLocks noChangeArrowheads="1"/>
          </p:cNvSpPr>
          <p:nvPr/>
        </p:nvSpPr>
        <p:spPr bwMode="auto">
          <a:xfrm>
            <a:off x="2351881" y="1823182"/>
            <a:ext cx="4953000" cy="954107"/>
          </a:xfrm>
          <a:prstGeom prst="rect">
            <a:avLst/>
          </a:prstGeom>
          <a:gradFill rotWithShape="1">
            <a:gsLst>
              <a:gs pos="0">
                <a:srgbClr val="FFBE86"/>
              </a:gs>
              <a:gs pos="35001">
                <a:srgbClr val="FFD0AA"/>
              </a:gs>
              <a:gs pos="100000">
                <a:srgbClr val="FFEBDB"/>
              </a:gs>
            </a:gsLst>
            <a:lin ang="16200000" scaled="1"/>
          </a:gradFill>
          <a:ln w="9525">
            <a:solidFill>
              <a:srgbClr val="F69240"/>
            </a:solidFill>
            <a:miter lim="800000"/>
            <a:headEnd/>
            <a:tailEnd/>
          </a:ln>
          <a:effectLst>
            <a:outerShdw blurRad="63500" dist="20000" dir="5400000" rotWithShape="0">
              <a:srgbClr val="000000">
                <a:alpha val="37999"/>
              </a:srgbClr>
            </a:outerShdw>
          </a:effectLst>
        </p:spPr>
        <p:txBody>
          <a:bodyPr wrap="square">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r>
              <a:rPr lang="en-US" sz="2800" dirty="0">
                <a:latin typeface="Calibri" pitchFamily="-107" charset="0"/>
                <a:ea typeface="ＭＳ Ｐゴシック" pitchFamily="-107" charset="-128"/>
              </a:rPr>
              <a:t>Cash received in advance of providing products or services.</a:t>
            </a:r>
          </a:p>
        </p:txBody>
      </p:sp>
      <p:sp>
        <p:nvSpPr>
          <p:cNvPr id="10" name="Rectangle 9"/>
          <p:cNvSpPr/>
          <p:nvPr/>
        </p:nvSpPr>
        <p:spPr>
          <a:xfrm>
            <a:off x="0" y="-635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10855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fld id="{8D9B6E39-5EC1-4AEE-A122-A2AE6734499C}" type="slidenum">
              <a:rPr lang="en-US" altLang="en-US" sz="1200" smtClean="0">
                <a:solidFill>
                  <a:srgbClr val="898989"/>
                </a:solidFill>
                <a:latin typeface="Arial" charset="0"/>
              </a:rPr>
              <a:pPr eaLnBrk="1" hangingPunct="1">
                <a:spcBef>
                  <a:spcPct val="0"/>
                </a:spcBef>
                <a:buFontTx/>
                <a:buNone/>
              </a:pPr>
              <a:t>36</a:t>
            </a:fld>
            <a:endParaRPr lang="en-US" altLang="en-US" sz="1200">
              <a:solidFill>
                <a:srgbClr val="898989"/>
              </a:solidFill>
              <a:latin typeface="Arial" charset="0"/>
            </a:endParaRPr>
          </a:p>
        </p:txBody>
      </p:sp>
      <p:sp>
        <p:nvSpPr>
          <p:cNvPr id="8" name="Rounded Rectangle 7"/>
          <p:cNvSpPr/>
          <p:nvPr/>
        </p:nvSpPr>
        <p:spPr>
          <a:xfrm>
            <a:off x="152400" y="6553200"/>
            <a:ext cx="38862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altLang="en-US" sz="1100" dirty="0"/>
              <a:t>Prepare and explain adjusting entries</a:t>
            </a:r>
            <a:r>
              <a:rPr lang="en-US" sz="1100" dirty="0"/>
              <a:t>.</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9" name="TextBox 8"/>
          <p:cNvSpPr txBox="1"/>
          <p:nvPr/>
        </p:nvSpPr>
        <p:spPr>
          <a:xfrm>
            <a:off x="7891135" y="667380"/>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3.8</a:t>
            </a:r>
          </a:p>
        </p:txBody>
      </p:sp>
      <p:pic>
        <p:nvPicPr>
          <p:cNvPr id="2" name="Picture 1"/>
          <p:cNvPicPr>
            <a:picLocks noChangeAspect="1"/>
          </p:cNvPicPr>
          <p:nvPr/>
        </p:nvPicPr>
        <p:blipFill>
          <a:blip r:embed="rId3"/>
          <a:stretch>
            <a:fillRect/>
          </a:stretch>
        </p:blipFill>
        <p:spPr>
          <a:xfrm>
            <a:off x="2227550" y="3276600"/>
            <a:ext cx="5201662" cy="2292257"/>
          </a:xfrm>
          <a:prstGeom prst="rect">
            <a:avLst/>
          </a:prstGeom>
        </p:spPr>
      </p:pic>
    </p:spTree>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838200" y="381000"/>
            <a:ext cx="7158038" cy="879475"/>
          </a:xfrm>
        </p:spPr>
        <p:txBody>
          <a:bodyPr/>
          <a:lstStyle/>
          <a:p>
            <a:pPr algn="ctr" eaLnBrk="1" hangingPunct="1"/>
            <a:r>
              <a:rPr lang="en-US" sz="3600" b="1" dirty="0"/>
              <a:t>Unearned (Deferred) Revenues</a:t>
            </a:r>
          </a:p>
        </p:txBody>
      </p:sp>
      <p:sp>
        <p:nvSpPr>
          <p:cNvPr id="168970" name="Rectangle 10"/>
          <p:cNvSpPr>
            <a:spLocks noChangeArrowheads="1"/>
          </p:cNvSpPr>
          <p:nvPr/>
        </p:nvSpPr>
        <p:spPr bwMode="auto">
          <a:xfrm>
            <a:off x="152400" y="1143001"/>
            <a:ext cx="8915400" cy="1219200"/>
          </a:xfrm>
          <a:prstGeom prst="rect">
            <a:avLst/>
          </a:prstGeom>
          <a:solidFill>
            <a:schemeClr val="bg2"/>
          </a:solidFill>
          <a:ln w="9525">
            <a:solidFill>
              <a:schemeClr val="tx1"/>
            </a:solidFill>
            <a:miter lim="800000"/>
            <a:headEnd/>
            <a:tailEnd/>
          </a:ln>
          <a:effectLst>
            <a:outerShdw dist="35921" dir="2700000" algn="ctr" rotWithShape="0">
              <a:schemeClr val="bg2"/>
            </a:outerShdw>
          </a:effectLst>
        </p:spPr>
        <p:txBody>
          <a:bodyPr/>
          <a:lstStyle/>
          <a:p>
            <a:pPr marL="447675" indent="-447675">
              <a:lnSpc>
                <a:spcPct val="90000"/>
              </a:lnSpc>
              <a:spcBef>
                <a:spcPct val="20000"/>
              </a:spcBef>
              <a:buClr>
                <a:srgbClr val="4F81BD"/>
              </a:buClr>
              <a:buSzPct val="70000"/>
              <a:buFont typeface="Wingdings" pitchFamily="2" charset="2"/>
              <a:buNone/>
              <a:defRPr/>
            </a:pPr>
            <a:r>
              <a:rPr lang="en-US" sz="2800" dirty="0">
                <a:solidFill>
                  <a:prstClr val="black"/>
                </a:solidFill>
                <a:latin typeface="Arial Narrow" pitchFamily="34" charset="0"/>
              </a:rPr>
              <a:t>Step 1: </a:t>
            </a:r>
            <a:r>
              <a:rPr lang="en-US" sz="2800" dirty="0" err="1">
                <a:solidFill>
                  <a:prstClr val="black"/>
                </a:solidFill>
                <a:latin typeface="Arial Narrow" pitchFamily="34" charset="0"/>
              </a:rPr>
              <a:t>FastForward’s</a:t>
            </a:r>
            <a:r>
              <a:rPr lang="en-US" sz="2800" dirty="0">
                <a:solidFill>
                  <a:prstClr val="black"/>
                </a:solidFill>
                <a:latin typeface="Arial Narrow" pitchFamily="34" charset="0"/>
              </a:rPr>
              <a:t> client paid 60-day fee in advance covering the period from 12/27 – 2/24 and recorded:</a:t>
            </a:r>
          </a:p>
          <a:p>
            <a:pPr marL="447675" indent="-447675">
              <a:lnSpc>
                <a:spcPct val="90000"/>
              </a:lnSpc>
              <a:spcBef>
                <a:spcPct val="20000"/>
              </a:spcBef>
              <a:buClr>
                <a:srgbClr val="4F81BD"/>
              </a:buClr>
              <a:buSzPct val="70000"/>
              <a:buFont typeface="Wingdings" pitchFamily="2" charset="2"/>
              <a:buNone/>
              <a:defRPr/>
            </a:pPr>
            <a:endParaRPr lang="en-US" sz="2800" dirty="0">
              <a:solidFill>
                <a:prstClr val="black"/>
              </a:solidFill>
              <a:latin typeface="Arial Narrow" pitchFamily="34" charset="0"/>
            </a:endParaRPr>
          </a:p>
          <a:p>
            <a:pPr marL="447675" indent="-447675">
              <a:lnSpc>
                <a:spcPct val="90000"/>
              </a:lnSpc>
              <a:spcBef>
                <a:spcPct val="20000"/>
              </a:spcBef>
              <a:buClr>
                <a:srgbClr val="4F81BD"/>
              </a:buClr>
              <a:buSzPct val="70000"/>
              <a:buFont typeface="Wingdings" pitchFamily="2" charset="2"/>
              <a:buNone/>
              <a:defRPr/>
            </a:pPr>
            <a:endParaRPr lang="en-US" sz="2800" dirty="0">
              <a:solidFill>
                <a:prstClr val="black"/>
              </a:solidFill>
              <a:latin typeface="Arial Narrow" pitchFamily="34" charset="0"/>
            </a:endParaRPr>
          </a:p>
          <a:p>
            <a:pPr marL="447675" indent="-447675">
              <a:lnSpc>
                <a:spcPct val="90000"/>
              </a:lnSpc>
              <a:spcBef>
                <a:spcPct val="20000"/>
              </a:spcBef>
              <a:buClr>
                <a:srgbClr val="4F81BD"/>
              </a:buClr>
              <a:buSzPct val="70000"/>
              <a:buFont typeface="Wingdings" pitchFamily="2" charset="2"/>
              <a:buNone/>
              <a:defRPr/>
            </a:pPr>
            <a:endParaRPr lang="en-US" sz="2800" dirty="0">
              <a:solidFill>
                <a:prstClr val="black"/>
              </a:solidFill>
              <a:latin typeface="Arial Narrow" pitchFamily="34" charset="0"/>
            </a:endParaRPr>
          </a:p>
          <a:p>
            <a:pPr marL="447675" indent="-447675">
              <a:lnSpc>
                <a:spcPct val="90000"/>
              </a:lnSpc>
              <a:spcBef>
                <a:spcPct val="20000"/>
              </a:spcBef>
              <a:buClr>
                <a:srgbClr val="4F81BD"/>
              </a:buClr>
              <a:buSzPct val="70000"/>
              <a:buFont typeface="Wingdings" pitchFamily="2" charset="2"/>
              <a:buNone/>
              <a:defRPr/>
            </a:pPr>
            <a:endParaRPr lang="en-US" sz="2800" dirty="0">
              <a:solidFill>
                <a:prstClr val="black"/>
              </a:solidFill>
              <a:latin typeface="Arial Narrow" pitchFamily="34" charset="0"/>
            </a:endParaRPr>
          </a:p>
        </p:txBody>
      </p:sp>
      <p:sp>
        <p:nvSpPr>
          <p:cNvPr id="10" name="Rectangle 9"/>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2" name="Slide Number Placeholder 3"/>
          <p:cNvSpPr>
            <a:spLocks noGrp="1"/>
          </p:cNvSpPr>
          <p:nvPr>
            <p:ph type="sldNum" sz="quarter" idx="12"/>
          </p:nvPr>
        </p:nvSpPr>
        <p:spPr bwMode="auto">
          <a:xfrm>
            <a:off x="6553200" y="6356350"/>
            <a:ext cx="2133600" cy="365125"/>
          </a:xfrm>
          <a:noFill/>
          <a:ln>
            <a:miter lim="800000"/>
            <a:headEnd/>
            <a:tailEnd/>
          </a:ln>
        </p:spPr>
        <p:txBody>
          <a:bodyPr wrap="square" numCol="1" anchorCtr="0" compatLnSpc="1">
            <a:prstTxWarp prst="textNoShape">
              <a:avLst/>
            </a:prstTxWarp>
          </a:bodyPr>
          <a:lstStyle/>
          <a:p>
            <a:fld id="{46A08342-654D-40A4-AD58-FD9E39689834}" type="slidenum">
              <a:rPr lang="en-US" altLang="en-US" smtClean="0">
                <a:solidFill>
                  <a:srgbClr val="898989"/>
                </a:solidFill>
              </a:rPr>
              <a:pPr/>
              <a:t>37</a:t>
            </a:fld>
            <a:endParaRPr lang="en-US" altLang="en-US" dirty="0">
              <a:solidFill>
                <a:srgbClr val="898989"/>
              </a:solidFill>
            </a:endParaRPr>
          </a:p>
        </p:txBody>
      </p:sp>
      <p:sp>
        <p:nvSpPr>
          <p:cNvPr id="13" name="Rounded Rectangle 12"/>
          <p:cNvSpPr/>
          <p:nvPr/>
        </p:nvSpPr>
        <p:spPr>
          <a:xfrm>
            <a:off x="152400" y="6553200"/>
            <a:ext cx="38862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lang="en-US" altLang="en-US" sz="1100" b="1" kern="0" dirty="0">
                <a:solidFill>
                  <a:prstClr val="black"/>
                </a:solidFill>
                <a:latin typeface="Arial Narrow" pitchFamily="34" charset="0"/>
              </a:rPr>
              <a:t>Learning Objective P1: </a:t>
            </a:r>
            <a:r>
              <a:rPr lang="en-US" altLang="en-US" sz="1100" dirty="0">
                <a:solidFill>
                  <a:prstClr val="black"/>
                </a:solidFill>
              </a:rPr>
              <a:t>Prepare and explain adjusting entries</a:t>
            </a:r>
            <a:r>
              <a:rPr lang="en-US" sz="1100" dirty="0">
                <a:solidFill>
                  <a:prstClr val="black"/>
                </a:solidFill>
              </a:rPr>
              <a:t>.</a:t>
            </a:r>
            <a:endParaRPr lang="en-US" sz="1100" b="1" kern="0" dirty="0">
              <a:solidFill>
                <a:prstClr val="black"/>
              </a:solidFill>
              <a:latin typeface="Arial Narrow" pitchFamily="34" charset="0"/>
            </a:endParaRPr>
          </a:p>
        </p:txBody>
      </p:sp>
      <p:graphicFrame>
        <p:nvGraphicFramePr>
          <p:cNvPr id="14" name="Object 4"/>
          <p:cNvGraphicFramePr>
            <a:graphicFrameLocks noChangeAspect="1"/>
          </p:cNvGraphicFramePr>
          <p:nvPr>
            <p:extLst/>
          </p:nvPr>
        </p:nvGraphicFramePr>
        <p:xfrm>
          <a:off x="538162" y="2521051"/>
          <a:ext cx="8148638" cy="1339850"/>
        </p:xfrm>
        <a:graphic>
          <a:graphicData uri="http://schemas.openxmlformats.org/presentationml/2006/ole">
            <mc:AlternateContent xmlns:mc="http://schemas.openxmlformats.org/markup-compatibility/2006">
              <mc:Choice xmlns:v="urn:schemas-microsoft-com:vml" Requires="v">
                <p:oleObj spid="_x0000_s5202" name="Worksheet" r:id="rId4" imgW="3581470" imgH="495473" progId="Excel.Sheet.8">
                  <p:embed/>
                </p:oleObj>
              </mc:Choice>
              <mc:Fallback>
                <p:oleObj name="Worksheet" r:id="rId4" imgW="3581470" imgH="495473" progId="Excel.Sheet.8">
                  <p:embed/>
                  <p:pic>
                    <p:nvPicPr>
                      <p:cNvPr id="0" name=""/>
                      <p:cNvPicPr>
                        <a:picLocks noChangeAspect="1" noChangeArrowheads="1"/>
                      </p:cNvPicPr>
                      <p:nvPr/>
                    </p:nvPicPr>
                    <p:blipFill>
                      <a:blip r:embed="rId5"/>
                      <a:srcRect/>
                      <a:stretch>
                        <a:fillRect/>
                      </a:stretch>
                    </p:blipFill>
                    <p:spPr bwMode="auto">
                      <a:xfrm>
                        <a:off x="538162" y="2521051"/>
                        <a:ext cx="8148638" cy="1339850"/>
                      </a:xfrm>
                      <a:prstGeom prst="rect">
                        <a:avLst/>
                      </a:prstGeom>
                      <a:noFill/>
                      <a:ln w="12700">
                        <a:solidFill>
                          <a:schemeClr val="tx1"/>
                        </a:solidFill>
                        <a:miter lim="800000"/>
                        <a:headEnd/>
                        <a:tailEnd/>
                      </a:ln>
                      <a:effectLst/>
                      <a:extLst/>
                    </p:spPr>
                  </p:pic>
                </p:oleObj>
              </mc:Fallback>
            </mc:AlternateContent>
          </a:graphicData>
        </a:graphic>
      </p:graphicFrame>
      <p:sp>
        <p:nvSpPr>
          <p:cNvPr id="8" name="Rectangle 10"/>
          <p:cNvSpPr>
            <a:spLocks noChangeArrowheads="1"/>
          </p:cNvSpPr>
          <p:nvPr/>
        </p:nvSpPr>
        <p:spPr bwMode="auto">
          <a:xfrm>
            <a:off x="114300" y="4019751"/>
            <a:ext cx="8915400" cy="2286000"/>
          </a:xfrm>
          <a:prstGeom prst="rect">
            <a:avLst/>
          </a:prstGeom>
          <a:solidFill>
            <a:schemeClr val="bg2"/>
          </a:solidFill>
          <a:ln w="9525">
            <a:solidFill>
              <a:schemeClr val="tx1"/>
            </a:solidFill>
            <a:miter lim="800000"/>
            <a:headEnd/>
            <a:tailEnd/>
          </a:ln>
          <a:effectLst>
            <a:outerShdw dist="35921" dir="2700000" algn="ctr" rotWithShape="0">
              <a:schemeClr val="bg2"/>
            </a:outerShdw>
          </a:effectLst>
        </p:spPr>
        <p:txBody>
          <a:bodyPr/>
          <a:lstStyle/>
          <a:p>
            <a:pPr marL="447675" indent="-447675">
              <a:lnSpc>
                <a:spcPct val="90000"/>
              </a:lnSpc>
              <a:spcBef>
                <a:spcPct val="20000"/>
              </a:spcBef>
              <a:buClr>
                <a:srgbClr val="4F81BD"/>
              </a:buClr>
              <a:buSzPct val="70000"/>
              <a:buFont typeface="Wingdings" pitchFamily="2" charset="2"/>
              <a:buNone/>
              <a:defRPr/>
            </a:pPr>
            <a:r>
              <a:rPr lang="en-US" sz="2800" dirty="0">
                <a:solidFill>
                  <a:prstClr val="black"/>
                </a:solidFill>
                <a:latin typeface="Arial Narrow" pitchFamily="34" charset="0"/>
              </a:rPr>
              <a:t>Step 2: </a:t>
            </a:r>
            <a:r>
              <a:rPr lang="en-US" sz="2800" dirty="0" err="1">
                <a:solidFill>
                  <a:prstClr val="black"/>
                </a:solidFill>
                <a:latin typeface="Arial Narrow" pitchFamily="34" charset="0"/>
              </a:rPr>
              <a:t>FastForwards</a:t>
            </a:r>
            <a:r>
              <a:rPr lang="en-US" sz="2800" dirty="0">
                <a:solidFill>
                  <a:prstClr val="black"/>
                </a:solidFill>
                <a:latin typeface="Arial Narrow" pitchFamily="34" charset="0"/>
              </a:rPr>
              <a:t> earns payment as time passes. At 12/31, 5 days’ service is earned or 5/60 x $3,000 = $250.</a:t>
            </a:r>
          </a:p>
          <a:p>
            <a:pPr marL="447675" indent="-447675">
              <a:lnSpc>
                <a:spcPct val="90000"/>
              </a:lnSpc>
              <a:spcBef>
                <a:spcPct val="20000"/>
              </a:spcBef>
              <a:buClr>
                <a:srgbClr val="4F81BD"/>
              </a:buClr>
              <a:buSzPct val="70000"/>
              <a:buFont typeface="Wingdings" pitchFamily="2" charset="2"/>
              <a:buNone/>
              <a:defRPr/>
            </a:pPr>
            <a:r>
              <a:rPr lang="en-US" sz="2800" dirty="0">
                <a:solidFill>
                  <a:prstClr val="black"/>
                </a:solidFill>
                <a:latin typeface="Arial Narrow" pitchFamily="34" charset="0"/>
              </a:rPr>
              <a:t>Step 3: Adjusting entry reduces liability, Unearned Consulting Revenue, by $250 or 5 days’ worth of revenue. Also, Consulting Revenue of $250 is earned.</a:t>
            </a:r>
          </a:p>
        </p:txBody>
      </p:sp>
    </p:spTree>
    <p:extLst>
      <p:ext uri="{BB962C8B-B14F-4D97-AF65-F5344CB8AC3E}">
        <p14:creationId xmlns:p14="http://schemas.microsoft.com/office/powerpoint/2010/main" val="32584523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downRight)">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533400"/>
            <a:ext cx="7772400" cy="685800"/>
          </a:xfrm>
        </p:spPr>
        <p:txBody>
          <a:bodyPr/>
          <a:lstStyle/>
          <a:p>
            <a:pPr eaLnBrk="1" hangingPunct="1"/>
            <a:r>
              <a:rPr lang="en-US" sz="3600" b="1" dirty="0"/>
              <a:t>Unearned (Deferred) Revenue</a:t>
            </a:r>
          </a:p>
        </p:txBody>
      </p:sp>
      <p:sp>
        <p:nvSpPr>
          <p:cNvPr id="36867" name="Line 3"/>
          <p:cNvSpPr>
            <a:spLocks noChangeShapeType="1"/>
          </p:cNvSpPr>
          <p:nvPr/>
        </p:nvSpPr>
        <p:spPr bwMode="auto">
          <a:xfrm>
            <a:off x="381000" y="2362200"/>
            <a:ext cx="3962400" cy="0"/>
          </a:xfrm>
          <a:prstGeom prst="line">
            <a:avLst/>
          </a:prstGeom>
          <a:noFill/>
          <a:ln w="9525">
            <a:solidFill>
              <a:schemeClr val="tx1"/>
            </a:solidFill>
            <a:round/>
            <a:headEnd/>
            <a:tailEnd/>
          </a:ln>
        </p:spPr>
        <p:txBody>
          <a:bodyPr wrap="none" anchor="ctr"/>
          <a:lstStyle/>
          <a:p>
            <a:endParaRPr lang="en-US">
              <a:solidFill>
                <a:prstClr val="black"/>
              </a:solidFill>
            </a:endParaRPr>
          </a:p>
        </p:txBody>
      </p:sp>
      <p:sp>
        <p:nvSpPr>
          <p:cNvPr id="36868" name="Line 4"/>
          <p:cNvSpPr>
            <a:spLocks noChangeShapeType="1"/>
          </p:cNvSpPr>
          <p:nvPr/>
        </p:nvSpPr>
        <p:spPr bwMode="auto">
          <a:xfrm>
            <a:off x="2209800" y="2362200"/>
            <a:ext cx="0" cy="2667000"/>
          </a:xfrm>
          <a:prstGeom prst="line">
            <a:avLst/>
          </a:prstGeom>
          <a:noFill/>
          <a:ln w="9525">
            <a:solidFill>
              <a:schemeClr val="tx1"/>
            </a:solidFill>
            <a:round/>
            <a:headEnd/>
            <a:tailEnd/>
          </a:ln>
        </p:spPr>
        <p:txBody>
          <a:bodyPr wrap="none" anchor="ctr"/>
          <a:lstStyle/>
          <a:p>
            <a:endParaRPr lang="en-US">
              <a:solidFill>
                <a:prstClr val="black"/>
              </a:solidFill>
            </a:endParaRPr>
          </a:p>
        </p:txBody>
      </p:sp>
      <p:sp>
        <p:nvSpPr>
          <p:cNvPr id="36869" name="Text Box 5"/>
          <p:cNvSpPr txBox="1">
            <a:spLocks noChangeArrowheads="1"/>
          </p:cNvSpPr>
          <p:nvPr/>
        </p:nvSpPr>
        <p:spPr bwMode="auto">
          <a:xfrm>
            <a:off x="381000" y="1760180"/>
            <a:ext cx="3848100" cy="707886"/>
          </a:xfrm>
          <a:prstGeom prst="rect">
            <a:avLst/>
          </a:prstGeom>
          <a:noFill/>
          <a:ln w="9525">
            <a:noFill/>
            <a:miter lim="800000"/>
            <a:headEnd/>
            <a:tailEnd/>
          </a:ln>
        </p:spPr>
        <p:txBody>
          <a:bodyPr wrap="square">
            <a:spAutoFit/>
          </a:bodyPr>
          <a:lstStyle/>
          <a:p>
            <a:pPr algn="ctr">
              <a:spcBef>
                <a:spcPct val="50000"/>
              </a:spcBef>
            </a:pPr>
            <a:r>
              <a:rPr lang="en-US" sz="2000" b="1" dirty="0">
                <a:solidFill>
                  <a:prstClr val="black"/>
                </a:solidFill>
                <a:latin typeface="Times New Roman" pitchFamily="-107" charset="0"/>
              </a:rPr>
              <a:t>UNEARNED CONSULTING REVENUE</a:t>
            </a:r>
          </a:p>
        </p:txBody>
      </p:sp>
      <p:sp>
        <p:nvSpPr>
          <p:cNvPr id="36870" name="Text Box 6"/>
          <p:cNvSpPr txBox="1">
            <a:spLocks noChangeArrowheads="1"/>
          </p:cNvSpPr>
          <p:nvPr/>
        </p:nvSpPr>
        <p:spPr bwMode="auto">
          <a:xfrm>
            <a:off x="2095500" y="2304824"/>
            <a:ext cx="1828800" cy="579438"/>
          </a:xfrm>
          <a:prstGeom prst="rect">
            <a:avLst/>
          </a:prstGeom>
          <a:noFill/>
          <a:ln w="9525">
            <a:noFill/>
            <a:miter lim="800000"/>
            <a:headEnd/>
            <a:tailEnd/>
          </a:ln>
        </p:spPr>
        <p:txBody>
          <a:bodyPr>
            <a:spAutoFit/>
          </a:bodyPr>
          <a:lstStyle/>
          <a:p>
            <a:pPr algn="ctr">
              <a:spcBef>
                <a:spcPct val="50000"/>
              </a:spcBef>
            </a:pPr>
            <a:r>
              <a:rPr lang="en-US" sz="3200" b="1" dirty="0">
                <a:solidFill>
                  <a:prstClr val="black"/>
                </a:solidFill>
                <a:latin typeface="Times New Roman" pitchFamily="-107" charset="0"/>
              </a:rPr>
              <a:t>$3,000</a:t>
            </a:r>
          </a:p>
        </p:txBody>
      </p:sp>
      <p:sp>
        <p:nvSpPr>
          <p:cNvPr id="36871" name="Text Box 7"/>
          <p:cNvSpPr txBox="1">
            <a:spLocks noChangeArrowheads="1"/>
          </p:cNvSpPr>
          <p:nvPr/>
        </p:nvSpPr>
        <p:spPr bwMode="auto">
          <a:xfrm>
            <a:off x="571500" y="3022757"/>
            <a:ext cx="1676400" cy="584775"/>
          </a:xfrm>
          <a:prstGeom prst="rect">
            <a:avLst/>
          </a:prstGeom>
          <a:noFill/>
          <a:ln w="9525">
            <a:noFill/>
            <a:miter lim="800000"/>
            <a:headEnd/>
            <a:tailEnd/>
          </a:ln>
        </p:spPr>
        <p:txBody>
          <a:bodyPr wrap="square">
            <a:spAutoFit/>
          </a:bodyPr>
          <a:lstStyle/>
          <a:p>
            <a:pPr>
              <a:spcBef>
                <a:spcPct val="50000"/>
              </a:spcBef>
            </a:pPr>
            <a:r>
              <a:rPr lang="en-US" sz="3200" b="1" dirty="0">
                <a:solidFill>
                  <a:prstClr val="black"/>
                </a:solidFill>
                <a:latin typeface="Times New Roman" pitchFamily="-107" charset="0"/>
              </a:rPr>
              <a:t> </a:t>
            </a:r>
            <a:r>
              <a:rPr lang="en-US" sz="2400" dirty="0" err="1">
                <a:solidFill>
                  <a:prstClr val="black"/>
                </a:solidFill>
                <a:latin typeface="Times New Roman" pitchFamily="-107" charset="0"/>
              </a:rPr>
              <a:t>adj</a:t>
            </a:r>
            <a:r>
              <a:rPr lang="en-US" sz="3200" b="1" dirty="0">
                <a:solidFill>
                  <a:prstClr val="black"/>
                </a:solidFill>
                <a:latin typeface="Times New Roman" pitchFamily="-107" charset="0"/>
              </a:rPr>
              <a:t> $250</a:t>
            </a:r>
          </a:p>
        </p:txBody>
      </p:sp>
      <p:sp>
        <p:nvSpPr>
          <p:cNvPr id="36872" name="Line 8"/>
          <p:cNvSpPr>
            <a:spLocks noChangeShapeType="1"/>
          </p:cNvSpPr>
          <p:nvPr/>
        </p:nvSpPr>
        <p:spPr bwMode="auto">
          <a:xfrm>
            <a:off x="6705600" y="2371725"/>
            <a:ext cx="0" cy="2743200"/>
          </a:xfrm>
          <a:prstGeom prst="line">
            <a:avLst/>
          </a:prstGeom>
          <a:noFill/>
          <a:ln w="9525">
            <a:solidFill>
              <a:schemeClr val="tx1"/>
            </a:solidFill>
            <a:round/>
            <a:headEnd/>
            <a:tailEnd/>
          </a:ln>
        </p:spPr>
        <p:txBody>
          <a:bodyPr wrap="none" anchor="ctr"/>
          <a:lstStyle/>
          <a:p>
            <a:endParaRPr lang="en-US">
              <a:solidFill>
                <a:prstClr val="black"/>
              </a:solidFill>
            </a:endParaRPr>
          </a:p>
        </p:txBody>
      </p:sp>
      <p:sp>
        <p:nvSpPr>
          <p:cNvPr id="36873" name="Line 9"/>
          <p:cNvSpPr>
            <a:spLocks noChangeShapeType="1"/>
          </p:cNvSpPr>
          <p:nvPr/>
        </p:nvSpPr>
        <p:spPr bwMode="auto">
          <a:xfrm>
            <a:off x="4648200" y="2362200"/>
            <a:ext cx="3962400" cy="0"/>
          </a:xfrm>
          <a:prstGeom prst="line">
            <a:avLst/>
          </a:prstGeom>
          <a:noFill/>
          <a:ln w="9525">
            <a:solidFill>
              <a:schemeClr val="tx1"/>
            </a:solidFill>
            <a:round/>
            <a:headEnd/>
            <a:tailEnd/>
          </a:ln>
        </p:spPr>
        <p:txBody>
          <a:bodyPr wrap="none" anchor="ctr"/>
          <a:lstStyle/>
          <a:p>
            <a:endParaRPr lang="en-US">
              <a:solidFill>
                <a:prstClr val="black"/>
              </a:solidFill>
            </a:endParaRPr>
          </a:p>
        </p:txBody>
      </p:sp>
      <p:sp>
        <p:nvSpPr>
          <p:cNvPr id="36874" name="Text Box 10"/>
          <p:cNvSpPr txBox="1">
            <a:spLocks noChangeArrowheads="1"/>
          </p:cNvSpPr>
          <p:nvPr/>
        </p:nvSpPr>
        <p:spPr bwMode="auto">
          <a:xfrm>
            <a:off x="4495800" y="1914525"/>
            <a:ext cx="4267200" cy="400110"/>
          </a:xfrm>
          <a:prstGeom prst="rect">
            <a:avLst/>
          </a:prstGeom>
          <a:noFill/>
          <a:ln w="9525">
            <a:noFill/>
            <a:miter lim="800000"/>
            <a:headEnd/>
            <a:tailEnd/>
          </a:ln>
        </p:spPr>
        <p:txBody>
          <a:bodyPr>
            <a:spAutoFit/>
          </a:bodyPr>
          <a:lstStyle/>
          <a:p>
            <a:pPr algn="ctr">
              <a:spcBef>
                <a:spcPct val="50000"/>
              </a:spcBef>
            </a:pPr>
            <a:r>
              <a:rPr lang="en-US" sz="2000" b="1" dirty="0">
                <a:solidFill>
                  <a:prstClr val="black"/>
                </a:solidFill>
                <a:latin typeface="Times New Roman" pitchFamily="-107" charset="0"/>
              </a:rPr>
              <a:t>CONSULTING REVENUE</a:t>
            </a:r>
            <a:endParaRPr lang="en-US" sz="2000" dirty="0">
              <a:solidFill>
                <a:prstClr val="black"/>
              </a:solidFill>
              <a:latin typeface="Times New Roman" pitchFamily="-107" charset="0"/>
            </a:endParaRPr>
          </a:p>
        </p:txBody>
      </p:sp>
      <p:sp>
        <p:nvSpPr>
          <p:cNvPr id="36875" name="Text Box 11"/>
          <p:cNvSpPr txBox="1">
            <a:spLocks noChangeArrowheads="1"/>
          </p:cNvSpPr>
          <p:nvPr/>
        </p:nvSpPr>
        <p:spPr bwMode="auto">
          <a:xfrm>
            <a:off x="7312745" y="2906627"/>
            <a:ext cx="995511" cy="584775"/>
          </a:xfrm>
          <a:prstGeom prst="rect">
            <a:avLst/>
          </a:prstGeom>
          <a:noFill/>
          <a:ln w="9525">
            <a:noFill/>
            <a:miter lim="800000"/>
            <a:headEnd/>
            <a:tailEnd/>
          </a:ln>
        </p:spPr>
        <p:txBody>
          <a:bodyPr wrap="square">
            <a:spAutoFit/>
          </a:bodyPr>
          <a:lstStyle/>
          <a:p>
            <a:pPr>
              <a:spcBef>
                <a:spcPct val="50000"/>
              </a:spcBef>
            </a:pPr>
            <a:r>
              <a:rPr lang="en-US" sz="3200" b="1" dirty="0">
                <a:solidFill>
                  <a:prstClr val="black"/>
                </a:solidFill>
                <a:latin typeface="Times New Roman" pitchFamily="-107" charset="0"/>
              </a:rPr>
              <a:t>250</a:t>
            </a:r>
            <a:endParaRPr lang="en-US" sz="3200" b="1" dirty="0">
              <a:solidFill>
                <a:srgbClr val="C0504D"/>
              </a:solidFill>
              <a:latin typeface="Times New Roman" pitchFamily="-107" charset="0"/>
            </a:endParaRPr>
          </a:p>
        </p:txBody>
      </p:sp>
      <p:sp>
        <p:nvSpPr>
          <p:cNvPr id="174092" name="Line 12"/>
          <p:cNvSpPr>
            <a:spLocks noChangeShapeType="1"/>
          </p:cNvSpPr>
          <p:nvPr/>
        </p:nvSpPr>
        <p:spPr bwMode="auto">
          <a:xfrm>
            <a:off x="381000" y="3581400"/>
            <a:ext cx="3962400" cy="0"/>
          </a:xfrm>
          <a:prstGeom prst="line">
            <a:avLst/>
          </a:prstGeom>
          <a:noFill/>
          <a:ln w="9525">
            <a:solidFill>
              <a:schemeClr val="tx1"/>
            </a:solidFill>
            <a:round/>
            <a:headEnd/>
            <a:tailEnd/>
          </a:ln>
        </p:spPr>
        <p:txBody>
          <a:bodyPr wrap="none" anchor="ctr"/>
          <a:lstStyle/>
          <a:p>
            <a:endParaRPr lang="en-US">
              <a:solidFill>
                <a:prstClr val="black"/>
              </a:solidFill>
            </a:endParaRPr>
          </a:p>
        </p:txBody>
      </p:sp>
      <p:sp>
        <p:nvSpPr>
          <p:cNvPr id="174093" name="Text Box 13"/>
          <p:cNvSpPr txBox="1">
            <a:spLocks noChangeArrowheads="1"/>
          </p:cNvSpPr>
          <p:nvPr/>
        </p:nvSpPr>
        <p:spPr bwMode="auto">
          <a:xfrm>
            <a:off x="3581401" y="3661749"/>
            <a:ext cx="742949" cy="457200"/>
          </a:xfrm>
          <a:prstGeom prst="rect">
            <a:avLst/>
          </a:prstGeom>
          <a:noFill/>
          <a:ln w="9525">
            <a:noFill/>
            <a:miter lim="800000"/>
            <a:headEnd/>
            <a:tailEnd/>
          </a:ln>
        </p:spPr>
        <p:txBody>
          <a:bodyPr wrap="square">
            <a:spAutoFit/>
          </a:bodyPr>
          <a:lstStyle/>
          <a:p>
            <a:pPr>
              <a:spcBef>
                <a:spcPct val="50000"/>
              </a:spcBef>
            </a:pPr>
            <a:r>
              <a:rPr lang="en-US" sz="2400" dirty="0">
                <a:solidFill>
                  <a:prstClr val="black"/>
                </a:solidFill>
                <a:latin typeface="Times New Roman" pitchFamily="-107" charset="0"/>
              </a:rPr>
              <a:t>Bal.</a:t>
            </a:r>
          </a:p>
        </p:txBody>
      </p:sp>
      <p:sp>
        <p:nvSpPr>
          <p:cNvPr id="174094" name="Text Box 14"/>
          <p:cNvSpPr txBox="1">
            <a:spLocks noChangeArrowheads="1"/>
          </p:cNvSpPr>
          <p:nvPr/>
        </p:nvSpPr>
        <p:spPr bwMode="auto">
          <a:xfrm>
            <a:off x="2305049" y="3550429"/>
            <a:ext cx="1600200" cy="579438"/>
          </a:xfrm>
          <a:prstGeom prst="rect">
            <a:avLst/>
          </a:prstGeom>
          <a:noFill/>
          <a:ln w="9525">
            <a:noFill/>
            <a:miter lim="800000"/>
            <a:headEnd/>
            <a:tailEnd/>
          </a:ln>
        </p:spPr>
        <p:txBody>
          <a:bodyPr>
            <a:spAutoFit/>
          </a:bodyPr>
          <a:lstStyle/>
          <a:p>
            <a:pPr>
              <a:spcBef>
                <a:spcPct val="50000"/>
              </a:spcBef>
            </a:pPr>
            <a:r>
              <a:rPr lang="en-US" sz="3200" b="1" dirty="0">
                <a:solidFill>
                  <a:srgbClr val="1F497D"/>
                </a:solidFill>
                <a:latin typeface="Times New Roman" pitchFamily="-107" charset="0"/>
              </a:rPr>
              <a:t>$2,750</a:t>
            </a:r>
            <a:endParaRPr lang="en-US" sz="2400" dirty="0">
              <a:solidFill>
                <a:srgbClr val="1F497D"/>
              </a:solidFill>
              <a:latin typeface="Times New Roman" pitchFamily="-107" charset="0"/>
            </a:endParaRPr>
          </a:p>
        </p:txBody>
      </p:sp>
      <p:sp>
        <p:nvSpPr>
          <p:cNvPr id="174095" name="AutoShape 15"/>
          <p:cNvSpPr>
            <a:spLocks noChangeArrowheads="1"/>
          </p:cNvSpPr>
          <p:nvPr/>
        </p:nvSpPr>
        <p:spPr bwMode="auto">
          <a:xfrm>
            <a:off x="304800" y="4715728"/>
            <a:ext cx="4191000" cy="1371600"/>
          </a:xfrm>
          <a:prstGeom prst="wedgeRoundRectCallout">
            <a:avLst>
              <a:gd name="adj1" fmla="val -25466"/>
              <a:gd name="adj2" fmla="val -47513"/>
              <a:gd name="adj3" fmla="val 16667"/>
            </a:avLst>
          </a:prstGeom>
          <a:solidFill>
            <a:schemeClr val="bg2">
              <a:lumMod val="90000"/>
            </a:schemeClr>
          </a:solidFill>
          <a:ln w="9525">
            <a:solidFill>
              <a:schemeClr val="tx1"/>
            </a:solidFill>
            <a:miter lim="800000"/>
            <a:headEnd/>
            <a:tailEnd/>
          </a:ln>
        </p:spPr>
        <p:txBody>
          <a:bodyPr wrap="none" anchor="ctr"/>
          <a:lstStyle/>
          <a:p>
            <a:pPr algn="ctr"/>
            <a:r>
              <a:rPr lang="en-US" sz="2400" dirty="0">
                <a:solidFill>
                  <a:prstClr val="black"/>
                </a:solidFill>
                <a:latin typeface="Arial Narrow" pitchFamily="34" charset="0"/>
              </a:rPr>
              <a:t>The Balance Sheet will show</a:t>
            </a:r>
          </a:p>
          <a:p>
            <a:pPr algn="ctr"/>
            <a:r>
              <a:rPr lang="en-US" sz="2400" dirty="0">
                <a:solidFill>
                  <a:prstClr val="black"/>
                </a:solidFill>
                <a:latin typeface="Arial Narrow" pitchFamily="34" charset="0"/>
              </a:rPr>
              <a:t>$2,750 of Unearned Consulting </a:t>
            </a:r>
            <a:br>
              <a:rPr lang="en-US" sz="2400" dirty="0">
                <a:solidFill>
                  <a:prstClr val="black"/>
                </a:solidFill>
                <a:latin typeface="Arial Narrow" pitchFamily="34" charset="0"/>
              </a:rPr>
            </a:br>
            <a:r>
              <a:rPr lang="en-US" sz="2400" dirty="0">
                <a:solidFill>
                  <a:prstClr val="black"/>
                </a:solidFill>
                <a:latin typeface="Arial Narrow" pitchFamily="34" charset="0"/>
              </a:rPr>
              <a:t>Revenue unearned.</a:t>
            </a:r>
          </a:p>
        </p:txBody>
      </p:sp>
      <p:sp>
        <p:nvSpPr>
          <p:cNvPr id="174096" name="Text Box 16"/>
          <p:cNvSpPr txBox="1">
            <a:spLocks noChangeArrowheads="1"/>
          </p:cNvSpPr>
          <p:nvPr/>
        </p:nvSpPr>
        <p:spPr bwMode="auto">
          <a:xfrm>
            <a:off x="1200149" y="1398161"/>
            <a:ext cx="2209800" cy="396875"/>
          </a:xfrm>
          <a:prstGeom prst="rect">
            <a:avLst/>
          </a:prstGeom>
          <a:solidFill>
            <a:schemeClr val="bg2">
              <a:lumMod val="75000"/>
            </a:schemeClr>
          </a:solidFill>
          <a:ln w="9525" algn="ctr">
            <a:solidFill>
              <a:schemeClr val="accent1"/>
            </a:solidFill>
            <a:prstDash val="sysDot"/>
            <a:miter lim="800000"/>
            <a:headEnd/>
            <a:tailEnd/>
          </a:ln>
        </p:spPr>
        <p:txBody>
          <a:bodyPr>
            <a:spAutoFit/>
          </a:bodyPr>
          <a:lstStyle/>
          <a:p>
            <a:pPr algn="ctr">
              <a:spcBef>
                <a:spcPct val="50000"/>
              </a:spcBef>
            </a:pPr>
            <a:r>
              <a:rPr lang="en-US" sz="2000" b="1" dirty="0">
                <a:solidFill>
                  <a:prstClr val="black"/>
                </a:solidFill>
                <a:latin typeface="Arial Narrow" pitchFamily="34" charset="0"/>
              </a:rPr>
              <a:t>(Balance Sheet)</a:t>
            </a:r>
          </a:p>
        </p:txBody>
      </p:sp>
      <p:sp>
        <p:nvSpPr>
          <p:cNvPr id="174097" name="Text Box 17"/>
          <p:cNvSpPr txBox="1">
            <a:spLocks noChangeArrowheads="1"/>
          </p:cNvSpPr>
          <p:nvPr/>
        </p:nvSpPr>
        <p:spPr bwMode="auto">
          <a:xfrm>
            <a:off x="5536229" y="1426308"/>
            <a:ext cx="2209800" cy="396875"/>
          </a:xfrm>
          <a:prstGeom prst="rect">
            <a:avLst/>
          </a:prstGeom>
          <a:solidFill>
            <a:schemeClr val="bg2">
              <a:lumMod val="75000"/>
            </a:schemeClr>
          </a:solidFill>
          <a:ln w="9525" algn="ctr">
            <a:solidFill>
              <a:schemeClr val="accent1"/>
            </a:solidFill>
            <a:prstDash val="sysDot"/>
            <a:miter lim="800000"/>
            <a:headEnd/>
            <a:tailEnd/>
          </a:ln>
        </p:spPr>
        <p:txBody>
          <a:bodyPr>
            <a:spAutoFit/>
          </a:bodyPr>
          <a:lstStyle/>
          <a:p>
            <a:pPr algn="ctr">
              <a:spcBef>
                <a:spcPct val="50000"/>
              </a:spcBef>
            </a:pPr>
            <a:r>
              <a:rPr lang="en-US" sz="2000" b="1" dirty="0">
                <a:solidFill>
                  <a:prstClr val="black"/>
                </a:solidFill>
                <a:latin typeface="Arial Narrow" pitchFamily="34" charset="0"/>
              </a:rPr>
              <a:t>(Income Statement)</a:t>
            </a:r>
          </a:p>
        </p:txBody>
      </p:sp>
      <p:sp>
        <p:nvSpPr>
          <p:cNvPr id="174098" name="AutoShape 18"/>
          <p:cNvSpPr>
            <a:spLocks noChangeArrowheads="1"/>
          </p:cNvSpPr>
          <p:nvPr/>
        </p:nvSpPr>
        <p:spPr bwMode="auto">
          <a:xfrm>
            <a:off x="5181600" y="4745890"/>
            <a:ext cx="3733800" cy="1341437"/>
          </a:xfrm>
          <a:prstGeom prst="wedgeRoundRectCallout">
            <a:avLst>
              <a:gd name="adj1" fmla="val -7328"/>
              <a:gd name="adj2" fmla="val -34946"/>
              <a:gd name="adj3" fmla="val 16667"/>
            </a:avLst>
          </a:prstGeom>
          <a:solidFill>
            <a:schemeClr val="bg2">
              <a:lumMod val="90000"/>
            </a:schemeClr>
          </a:solidFill>
          <a:ln w="9525">
            <a:solidFill>
              <a:schemeClr val="tx1"/>
            </a:solidFill>
            <a:miter lim="800000"/>
            <a:headEnd/>
            <a:tailEnd/>
          </a:ln>
        </p:spPr>
        <p:txBody>
          <a:bodyPr wrap="none" anchor="ctr"/>
          <a:lstStyle/>
          <a:p>
            <a:pPr algn="ctr"/>
            <a:r>
              <a:rPr lang="en-US" sz="2400" dirty="0">
                <a:solidFill>
                  <a:prstClr val="black"/>
                </a:solidFill>
                <a:latin typeface="Arial Narrow" pitchFamily="34" charset="0"/>
              </a:rPr>
              <a:t>The Income Statement will </a:t>
            </a:r>
          </a:p>
          <a:p>
            <a:pPr algn="ctr"/>
            <a:r>
              <a:rPr lang="en-US" sz="2400" dirty="0">
                <a:solidFill>
                  <a:prstClr val="black"/>
                </a:solidFill>
                <a:latin typeface="Arial Narrow" pitchFamily="34" charset="0"/>
              </a:rPr>
              <a:t>show $6,050 total Consulting</a:t>
            </a:r>
            <a:br>
              <a:rPr lang="en-US" sz="2400" dirty="0">
                <a:solidFill>
                  <a:prstClr val="black"/>
                </a:solidFill>
                <a:latin typeface="Arial Narrow" pitchFamily="34" charset="0"/>
              </a:rPr>
            </a:br>
            <a:r>
              <a:rPr lang="en-US" sz="2400" dirty="0">
                <a:solidFill>
                  <a:prstClr val="black"/>
                </a:solidFill>
                <a:latin typeface="Arial Narrow" pitchFamily="34" charset="0"/>
              </a:rPr>
              <a:t>Revenue earned.</a:t>
            </a:r>
          </a:p>
        </p:txBody>
      </p:sp>
      <p:sp>
        <p:nvSpPr>
          <p:cNvPr id="19" name="Rectangle 1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22" name="Slide Number Placeholder 3"/>
          <p:cNvSpPr>
            <a:spLocks noGrp="1"/>
          </p:cNvSpPr>
          <p:nvPr>
            <p:ph type="sldNum" sz="quarter" idx="12"/>
          </p:nvPr>
        </p:nvSpPr>
        <p:spPr bwMode="auto">
          <a:xfrm>
            <a:off x="6553200" y="6356350"/>
            <a:ext cx="2133600" cy="365125"/>
          </a:xfrm>
          <a:noFill/>
          <a:ln>
            <a:miter lim="800000"/>
            <a:headEnd/>
            <a:tailEnd/>
          </a:ln>
        </p:spPr>
        <p:txBody>
          <a:bodyPr wrap="square" numCol="1" anchorCtr="0" compatLnSpc="1">
            <a:prstTxWarp prst="textNoShape">
              <a:avLst/>
            </a:prstTxWarp>
          </a:bodyPr>
          <a:lstStyle/>
          <a:p>
            <a:fld id="{46A08342-654D-40A4-AD58-FD9E39689834}" type="slidenum">
              <a:rPr lang="en-US" altLang="en-US" smtClean="0">
                <a:solidFill>
                  <a:srgbClr val="898989"/>
                </a:solidFill>
              </a:rPr>
              <a:pPr/>
              <a:t>38</a:t>
            </a:fld>
            <a:endParaRPr lang="en-US" altLang="en-US" dirty="0">
              <a:solidFill>
                <a:srgbClr val="898989"/>
              </a:solidFill>
            </a:endParaRPr>
          </a:p>
        </p:txBody>
      </p:sp>
      <p:sp>
        <p:nvSpPr>
          <p:cNvPr id="23" name="Rounded Rectangle 22"/>
          <p:cNvSpPr/>
          <p:nvPr/>
        </p:nvSpPr>
        <p:spPr>
          <a:xfrm>
            <a:off x="152400" y="6553200"/>
            <a:ext cx="38862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lang="en-US" altLang="en-US" sz="1100" b="1" kern="0" dirty="0">
                <a:solidFill>
                  <a:prstClr val="black"/>
                </a:solidFill>
                <a:latin typeface="Arial Narrow" pitchFamily="34" charset="0"/>
              </a:rPr>
              <a:t>Learning Objective P1: </a:t>
            </a:r>
            <a:r>
              <a:rPr lang="en-US" altLang="en-US" sz="1100" dirty="0">
                <a:solidFill>
                  <a:prstClr val="black"/>
                </a:solidFill>
              </a:rPr>
              <a:t>Prepare and explain adjusting entries</a:t>
            </a:r>
            <a:r>
              <a:rPr lang="en-US" sz="1100" dirty="0">
                <a:solidFill>
                  <a:prstClr val="black"/>
                </a:solidFill>
              </a:rPr>
              <a:t>.</a:t>
            </a:r>
            <a:endParaRPr lang="en-US" sz="1100" b="1" kern="0" dirty="0">
              <a:solidFill>
                <a:prstClr val="black"/>
              </a:solidFill>
              <a:latin typeface="Arial Narrow" pitchFamily="34" charset="0"/>
            </a:endParaRPr>
          </a:p>
        </p:txBody>
      </p:sp>
      <p:sp>
        <p:nvSpPr>
          <p:cNvPr id="24" name="Text Box 14"/>
          <p:cNvSpPr txBox="1">
            <a:spLocks noChangeArrowheads="1"/>
          </p:cNvSpPr>
          <p:nvPr/>
        </p:nvSpPr>
        <p:spPr bwMode="auto">
          <a:xfrm>
            <a:off x="6756935" y="3405981"/>
            <a:ext cx="1600200" cy="579438"/>
          </a:xfrm>
          <a:prstGeom prst="rect">
            <a:avLst/>
          </a:prstGeom>
          <a:noFill/>
          <a:ln w="9525">
            <a:noFill/>
            <a:miter lim="800000"/>
            <a:headEnd/>
            <a:tailEnd/>
          </a:ln>
        </p:spPr>
        <p:txBody>
          <a:bodyPr>
            <a:spAutoFit/>
          </a:bodyPr>
          <a:lstStyle/>
          <a:p>
            <a:pPr>
              <a:spcBef>
                <a:spcPct val="50000"/>
              </a:spcBef>
            </a:pPr>
            <a:r>
              <a:rPr lang="en-US" sz="3200" b="1" dirty="0">
                <a:solidFill>
                  <a:srgbClr val="1F497D"/>
                </a:solidFill>
                <a:latin typeface="Times New Roman" pitchFamily="-107" charset="0"/>
              </a:rPr>
              <a:t>$6,050</a:t>
            </a:r>
            <a:endParaRPr lang="en-US" sz="2400" dirty="0">
              <a:solidFill>
                <a:srgbClr val="1F497D"/>
              </a:solidFill>
              <a:latin typeface="Times New Roman" pitchFamily="-107" charset="0"/>
            </a:endParaRPr>
          </a:p>
        </p:txBody>
      </p:sp>
      <p:sp>
        <p:nvSpPr>
          <p:cNvPr id="25" name="Text Box 13"/>
          <p:cNvSpPr txBox="1">
            <a:spLocks noChangeArrowheads="1"/>
          </p:cNvSpPr>
          <p:nvPr/>
        </p:nvSpPr>
        <p:spPr bwMode="auto">
          <a:xfrm>
            <a:off x="8029573" y="3467894"/>
            <a:ext cx="742949" cy="457200"/>
          </a:xfrm>
          <a:prstGeom prst="rect">
            <a:avLst/>
          </a:prstGeom>
          <a:noFill/>
          <a:ln w="9525">
            <a:noFill/>
            <a:miter lim="800000"/>
            <a:headEnd/>
            <a:tailEnd/>
          </a:ln>
        </p:spPr>
        <p:txBody>
          <a:bodyPr wrap="square">
            <a:spAutoFit/>
          </a:bodyPr>
          <a:lstStyle/>
          <a:p>
            <a:pPr>
              <a:spcBef>
                <a:spcPct val="50000"/>
              </a:spcBef>
            </a:pPr>
            <a:r>
              <a:rPr lang="en-US" sz="2400" dirty="0">
                <a:solidFill>
                  <a:prstClr val="black"/>
                </a:solidFill>
                <a:latin typeface="Times New Roman" pitchFamily="-107" charset="0"/>
              </a:rPr>
              <a:t>Bal.</a:t>
            </a:r>
          </a:p>
        </p:txBody>
      </p:sp>
      <p:sp>
        <p:nvSpPr>
          <p:cNvPr id="26" name="Text Box 6"/>
          <p:cNvSpPr txBox="1">
            <a:spLocks noChangeArrowheads="1"/>
          </p:cNvSpPr>
          <p:nvPr/>
        </p:nvSpPr>
        <p:spPr bwMode="auto">
          <a:xfrm>
            <a:off x="6641129" y="2385736"/>
            <a:ext cx="1640305" cy="579438"/>
          </a:xfrm>
          <a:prstGeom prst="rect">
            <a:avLst/>
          </a:prstGeom>
          <a:noFill/>
          <a:ln w="9525">
            <a:noFill/>
            <a:miter lim="800000"/>
            <a:headEnd/>
            <a:tailEnd/>
          </a:ln>
        </p:spPr>
        <p:txBody>
          <a:bodyPr wrap="square">
            <a:spAutoFit/>
          </a:bodyPr>
          <a:lstStyle/>
          <a:p>
            <a:pPr algn="ctr">
              <a:spcBef>
                <a:spcPct val="50000"/>
              </a:spcBef>
            </a:pPr>
            <a:r>
              <a:rPr lang="en-US" sz="3200" b="1" dirty="0">
                <a:solidFill>
                  <a:prstClr val="black"/>
                </a:solidFill>
                <a:latin typeface="Times New Roman" pitchFamily="-107" charset="0"/>
              </a:rPr>
              <a:t>$5,800</a:t>
            </a:r>
          </a:p>
        </p:txBody>
      </p:sp>
      <p:sp>
        <p:nvSpPr>
          <p:cNvPr id="27" name="Line 12"/>
          <p:cNvSpPr>
            <a:spLocks noChangeShapeType="1"/>
          </p:cNvSpPr>
          <p:nvPr/>
        </p:nvSpPr>
        <p:spPr bwMode="auto">
          <a:xfrm>
            <a:off x="4722796" y="3405981"/>
            <a:ext cx="3962400" cy="0"/>
          </a:xfrm>
          <a:prstGeom prst="line">
            <a:avLst/>
          </a:prstGeom>
          <a:noFill/>
          <a:ln w="9525">
            <a:solidFill>
              <a:schemeClr val="tx1"/>
            </a:solidFill>
            <a:round/>
            <a:headEnd/>
            <a:tailEnd/>
          </a:ln>
        </p:spPr>
        <p:txBody>
          <a:bodyPr wrap="none" anchor="ctr"/>
          <a:lstStyle/>
          <a:p>
            <a:endParaRPr lang="en-US">
              <a:solidFill>
                <a:prstClr val="black"/>
              </a:solidFill>
            </a:endParaRPr>
          </a:p>
        </p:txBody>
      </p:sp>
    </p:spTree>
    <p:extLst>
      <p:ext uri="{BB962C8B-B14F-4D97-AF65-F5344CB8AC3E}">
        <p14:creationId xmlns:p14="http://schemas.microsoft.com/office/powerpoint/2010/main" val="17682338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74092"/>
                                        </p:tgtEl>
                                        <p:attrNameLst>
                                          <p:attrName>style.visibility</p:attrName>
                                        </p:attrNameLst>
                                      </p:cBhvr>
                                      <p:to>
                                        <p:strVal val="visible"/>
                                      </p:to>
                                    </p:set>
                                    <p:anim calcmode="lin" valueType="num">
                                      <p:cBhvr additive="base">
                                        <p:cTn id="7" dur="500" fill="hold"/>
                                        <p:tgtEl>
                                          <p:spTgt spid="174092"/>
                                        </p:tgtEl>
                                        <p:attrNameLst>
                                          <p:attrName>ppt_x</p:attrName>
                                        </p:attrNameLst>
                                      </p:cBhvr>
                                      <p:tavLst>
                                        <p:tav tm="0">
                                          <p:val>
                                            <p:strVal val="#ppt_x"/>
                                          </p:val>
                                        </p:tav>
                                        <p:tav tm="100000">
                                          <p:val>
                                            <p:strVal val="#ppt_x"/>
                                          </p:val>
                                        </p:tav>
                                      </p:tavLst>
                                    </p:anim>
                                    <p:anim calcmode="lin" valueType="num">
                                      <p:cBhvr additive="base">
                                        <p:cTn id="8" dur="500" fill="hold"/>
                                        <p:tgtEl>
                                          <p:spTgt spid="17409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74093"/>
                                        </p:tgtEl>
                                        <p:attrNameLst>
                                          <p:attrName>style.visibility</p:attrName>
                                        </p:attrNameLst>
                                      </p:cBhvr>
                                      <p:to>
                                        <p:strVal val="visible"/>
                                      </p:to>
                                    </p:set>
                                    <p:anim calcmode="lin" valueType="num">
                                      <p:cBhvr additive="base">
                                        <p:cTn id="12" dur="500" fill="hold"/>
                                        <p:tgtEl>
                                          <p:spTgt spid="174093"/>
                                        </p:tgtEl>
                                        <p:attrNameLst>
                                          <p:attrName>ppt_x</p:attrName>
                                        </p:attrNameLst>
                                      </p:cBhvr>
                                      <p:tavLst>
                                        <p:tav tm="0">
                                          <p:val>
                                            <p:strVal val="0-#ppt_w/2"/>
                                          </p:val>
                                        </p:tav>
                                        <p:tav tm="100000">
                                          <p:val>
                                            <p:strVal val="#ppt_x"/>
                                          </p:val>
                                        </p:tav>
                                      </p:tavLst>
                                    </p:anim>
                                    <p:anim calcmode="lin" valueType="num">
                                      <p:cBhvr additive="base">
                                        <p:cTn id="13" dur="500" fill="hold"/>
                                        <p:tgtEl>
                                          <p:spTgt spid="17409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2" fill="hold" grpId="0" nodeType="clickEffect">
                                  <p:stCondLst>
                                    <p:cond delay="0"/>
                                  </p:stCondLst>
                                  <p:childTnLst>
                                    <p:set>
                                      <p:cBhvr>
                                        <p:cTn id="17" dur="1" fill="hold">
                                          <p:stCondLst>
                                            <p:cond delay="0"/>
                                          </p:stCondLst>
                                        </p:cTn>
                                        <p:tgtEl>
                                          <p:spTgt spid="174094"/>
                                        </p:tgtEl>
                                        <p:attrNameLst>
                                          <p:attrName>style.visibility</p:attrName>
                                        </p:attrNameLst>
                                      </p:cBhvr>
                                      <p:to>
                                        <p:strVal val="visible"/>
                                      </p:to>
                                    </p:set>
                                    <p:anim calcmode="lin" valueType="num">
                                      <p:cBhvr additive="base">
                                        <p:cTn id="18" dur="500" fill="hold"/>
                                        <p:tgtEl>
                                          <p:spTgt spid="174094"/>
                                        </p:tgtEl>
                                        <p:attrNameLst>
                                          <p:attrName>ppt_x</p:attrName>
                                        </p:attrNameLst>
                                      </p:cBhvr>
                                      <p:tavLst>
                                        <p:tav tm="0">
                                          <p:val>
                                            <p:strVal val="0-#ppt_w/2"/>
                                          </p:val>
                                        </p:tav>
                                        <p:tav tm="100000">
                                          <p:val>
                                            <p:strVal val="#ppt_x"/>
                                          </p:val>
                                        </p:tav>
                                      </p:tavLst>
                                    </p:anim>
                                    <p:anim calcmode="lin" valueType="num">
                                      <p:cBhvr additive="base">
                                        <p:cTn id="19" dur="500" fill="hold"/>
                                        <p:tgtEl>
                                          <p:spTgt spid="174094"/>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40" presetClass="entr" presetSubtype="0" fill="hold" grpId="0" nodeType="afterEffect">
                                  <p:stCondLst>
                                    <p:cond delay="0"/>
                                  </p:stCondLst>
                                  <p:iterate type="lt">
                                    <p:tmPct val="10000"/>
                                  </p:iterate>
                                  <p:childTnLst>
                                    <p:set>
                                      <p:cBhvr>
                                        <p:cTn id="22" dur="1" fill="hold">
                                          <p:stCondLst>
                                            <p:cond delay="0"/>
                                          </p:stCondLst>
                                        </p:cTn>
                                        <p:tgtEl>
                                          <p:spTgt spid="174096"/>
                                        </p:tgtEl>
                                        <p:attrNameLst>
                                          <p:attrName>style.visibility</p:attrName>
                                        </p:attrNameLst>
                                      </p:cBhvr>
                                      <p:to>
                                        <p:strVal val="visible"/>
                                      </p:to>
                                    </p:set>
                                    <p:animEffect transition="in" filter="fade">
                                      <p:cBhvr>
                                        <p:cTn id="23" dur="1000"/>
                                        <p:tgtEl>
                                          <p:spTgt spid="174096"/>
                                        </p:tgtEl>
                                      </p:cBhvr>
                                    </p:animEffect>
                                    <p:anim calcmode="lin" valueType="num">
                                      <p:cBhvr>
                                        <p:cTn id="24" dur="1000" fill="hold"/>
                                        <p:tgtEl>
                                          <p:spTgt spid="174096"/>
                                        </p:tgtEl>
                                        <p:attrNameLst>
                                          <p:attrName>ppt_x</p:attrName>
                                        </p:attrNameLst>
                                      </p:cBhvr>
                                      <p:tavLst>
                                        <p:tav tm="0">
                                          <p:val>
                                            <p:strVal val="#ppt_x-.1"/>
                                          </p:val>
                                        </p:tav>
                                        <p:tav tm="100000">
                                          <p:val>
                                            <p:strVal val="#ppt_x"/>
                                          </p:val>
                                        </p:tav>
                                      </p:tavLst>
                                    </p:anim>
                                    <p:anim calcmode="lin" valueType="num">
                                      <p:cBhvr>
                                        <p:cTn id="25" dur="1000" fill="hold"/>
                                        <p:tgtEl>
                                          <p:spTgt spid="174096"/>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7" presetClass="entr" presetSubtype="1" fill="hold" grpId="0" nodeType="clickEffect">
                                  <p:stCondLst>
                                    <p:cond delay="0"/>
                                  </p:stCondLst>
                                  <p:childTnLst>
                                    <p:set>
                                      <p:cBhvr>
                                        <p:cTn id="29" dur="1" fill="hold">
                                          <p:stCondLst>
                                            <p:cond delay="0"/>
                                          </p:stCondLst>
                                        </p:cTn>
                                        <p:tgtEl>
                                          <p:spTgt spid="174095"/>
                                        </p:tgtEl>
                                        <p:attrNameLst>
                                          <p:attrName>style.visibility</p:attrName>
                                        </p:attrNameLst>
                                      </p:cBhvr>
                                      <p:to>
                                        <p:strVal val="visible"/>
                                      </p:to>
                                    </p:set>
                                    <p:anim calcmode="lin" valueType="num">
                                      <p:cBhvr>
                                        <p:cTn id="30" dur="500" fill="hold"/>
                                        <p:tgtEl>
                                          <p:spTgt spid="174095"/>
                                        </p:tgtEl>
                                        <p:attrNameLst>
                                          <p:attrName>ppt_x</p:attrName>
                                        </p:attrNameLst>
                                      </p:cBhvr>
                                      <p:tavLst>
                                        <p:tav tm="0">
                                          <p:val>
                                            <p:strVal val="#ppt_x"/>
                                          </p:val>
                                        </p:tav>
                                        <p:tav tm="100000">
                                          <p:val>
                                            <p:strVal val="#ppt_x"/>
                                          </p:val>
                                        </p:tav>
                                      </p:tavLst>
                                    </p:anim>
                                    <p:anim calcmode="lin" valueType="num">
                                      <p:cBhvr>
                                        <p:cTn id="31" dur="500" fill="hold"/>
                                        <p:tgtEl>
                                          <p:spTgt spid="174095"/>
                                        </p:tgtEl>
                                        <p:attrNameLst>
                                          <p:attrName>ppt_y</p:attrName>
                                        </p:attrNameLst>
                                      </p:cBhvr>
                                      <p:tavLst>
                                        <p:tav tm="0">
                                          <p:val>
                                            <p:strVal val="#ppt_y-#ppt_h/2"/>
                                          </p:val>
                                        </p:tav>
                                        <p:tav tm="100000">
                                          <p:val>
                                            <p:strVal val="#ppt_y"/>
                                          </p:val>
                                        </p:tav>
                                      </p:tavLst>
                                    </p:anim>
                                    <p:anim calcmode="lin" valueType="num">
                                      <p:cBhvr>
                                        <p:cTn id="32" dur="500" fill="hold"/>
                                        <p:tgtEl>
                                          <p:spTgt spid="174095"/>
                                        </p:tgtEl>
                                        <p:attrNameLst>
                                          <p:attrName>ppt_w</p:attrName>
                                        </p:attrNameLst>
                                      </p:cBhvr>
                                      <p:tavLst>
                                        <p:tav tm="0">
                                          <p:val>
                                            <p:strVal val="#ppt_w"/>
                                          </p:val>
                                        </p:tav>
                                        <p:tav tm="100000">
                                          <p:val>
                                            <p:strVal val="#ppt_w"/>
                                          </p:val>
                                        </p:tav>
                                      </p:tavLst>
                                    </p:anim>
                                    <p:anim calcmode="lin" valueType="num">
                                      <p:cBhvr>
                                        <p:cTn id="33" dur="500" fill="hold"/>
                                        <p:tgtEl>
                                          <p:spTgt spid="174095"/>
                                        </p:tgtEl>
                                        <p:attrNameLst>
                                          <p:attrName>ppt_h</p:attrName>
                                        </p:attrNameLst>
                                      </p:cBhvr>
                                      <p:tavLst>
                                        <p:tav tm="0">
                                          <p:val>
                                            <p:fltVal val="0"/>
                                          </p:val>
                                        </p:tav>
                                        <p:tav tm="100000">
                                          <p:val>
                                            <p:strVal val="#ppt_h"/>
                                          </p:val>
                                        </p:tav>
                                      </p:tavLst>
                                    </p:anim>
                                  </p:childTnLst>
                                </p:cTn>
                              </p:par>
                            </p:childTnLst>
                          </p:cTn>
                        </p:par>
                        <p:par>
                          <p:cTn id="34" fill="hold">
                            <p:stCondLst>
                              <p:cond delay="500"/>
                            </p:stCondLst>
                            <p:childTnLst>
                              <p:par>
                                <p:cTn id="35" presetID="40" presetClass="entr" presetSubtype="0" fill="hold" grpId="0" nodeType="afterEffect">
                                  <p:stCondLst>
                                    <p:cond delay="0"/>
                                  </p:stCondLst>
                                  <p:iterate type="lt">
                                    <p:tmPct val="10000"/>
                                  </p:iterate>
                                  <p:childTnLst>
                                    <p:set>
                                      <p:cBhvr>
                                        <p:cTn id="36" dur="1" fill="hold">
                                          <p:stCondLst>
                                            <p:cond delay="0"/>
                                          </p:stCondLst>
                                        </p:cTn>
                                        <p:tgtEl>
                                          <p:spTgt spid="174097"/>
                                        </p:tgtEl>
                                        <p:attrNameLst>
                                          <p:attrName>style.visibility</p:attrName>
                                        </p:attrNameLst>
                                      </p:cBhvr>
                                      <p:to>
                                        <p:strVal val="visible"/>
                                      </p:to>
                                    </p:set>
                                    <p:animEffect transition="in" filter="fade">
                                      <p:cBhvr>
                                        <p:cTn id="37" dur="1000"/>
                                        <p:tgtEl>
                                          <p:spTgt spid="174097"/>
                                        </p:tgtEl>
                                      </p:cBhvr>
                                    </p:animEffect>
                                    <p:anim calcmode="lin" valueType="num">
                                      <p:cBhvr>
                                        <p:cTn id="38" dur="1000" fill="hold"/>
                                        <p:tgtEl>
                                          <p:spTgt spid="174097"/>
                                        </p:tgtEl>
                                        <p:attrNameLst>
                                          <p:attrName>ppt_x</p:attrName>
                                        </p:attrNameLst>
                                      </p:cBhvr>
                                      <p:tavLst>
                                        <p:tav tm="0">
                                          <p:val>
                                            <p:strVal val="#ppt_x-.1"/>
                                          </p:val>
                                        </p:tav>
                                        <p:tav tm="100000">
                                          <p:val>
                                            <p:strVal val="#ppt_x"/>
                                          </p:val>
                                        </p:tav>
                                      </p:tavLst>
                                    </p:anim>
                                    <p:anim calcmode="lin" valueType="num">
                                      <p:cBhvr>
                                        <p:cTn id="39" dur="1000" fill="hold"/>
                                        <p:tgtEl>
                                          <p:spTgt spid="174097"/>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7" presetClass="entr" presetSubtype="1" fill="hold" grpId="0" nodeType="clickEffect">
                                  <p:stCondLst>
                                    <p:cond delay="0"/>
                                  </p:stCondLst>
                                  <p:childTnLst>
                                    <p:set>
                                      <p:cBhvr>
                                        <p:cTn id="43" dur="1" fill="hold">
                                          <p:stCondLst>
                                            <p:cond delay="0"/>
                                          </p:stCondLst>
                                        </p:cTn>
                                        <p:tgtEl>
                                          <p:spTgt spid="174098"/>
                                        </p:tgtEl>
                                        <p:attrNameLst>
                                          <p:attrName>style.visibility</p:attrName>
                                        </p:attrNameLst>
                                      </p:cBhvr>
                                      <p:to>
                                        <p:strVal val="visible"/>
                                      </p:to>
                                    </p:set>
                                    <p:anim calcmode="lin" valueType="num">
                                      <p:cBhvr>
                                        <p:cTn id="44" dur="500" fill="hold"/>
                                        <p:tgtEl>
                                          <p:spTgt spid="174098"/>
                                        </p:tgtEl>
                                        <p:attrNameLst>
                                          <p:attrName>ppt_x</p:attrName>
                                        </p:attrNameLst>
                                      </p:cBhvr>
                                      <p:tavLst>
                                        <p:tav tm="0">
                                          <p:val>
                                            <p:strVal val="#ppt_x"/>
                                          </p:val>
                                        </p:tav>
                                        <p:tav tm="100000">
                                          <p:val>
                                            <p:strVal val="#ppt_x"/>
                                          </p:val>
                                        </p:tav>
                                      </p:tavLst>
                                    </p:anim>
                                    <p:anim calcmode="lin" valueType="num">
                                      <p:cBhvr>
                                        <p:cTn id="45" dur="500" fill="hold"/>
                                        <p:tgtEl>
                                          <p:spTgt spid="174098"/>
                                        </p:tgtEl>
                                        <p:attrNameLst>
                                          <p:attrName>ppt_y</p:attrName>
                                        </p:attrNameLst>
                                      </p:cBhvr>
                                      <p:tavLst>
                                        <p:tav tm="0">
                                          <p:val>
                                            <p:strVal val="#ppt_y-#ppt_h/2"/>
                                          </p:val>
                                        </p:tav>
                                        <p:tav tm="100000">
                                          <p:val>
                                            <p:strVal val="#ppt_y"/>
                                          </p:val>
                                        </p:tav>
                                      </p:tavLst>
                                    </p:anim>
                                    <p:anim calcmode="lin" valueType="num">
                                      <p:cBhvr>
                                        <p:cTn id="46" dur="500" fill="hold"/>
                                        <p:tgtEl>
                                          <p:spTgt spid="174098"/>
                                        </p:tgtEl>
                                        <p:attrNameLst>
                                          <p:attrName>ppt_w</p:attrName>
                                        </p:attrNameLst>
                                      </p:cBhvr>
                                      <p:tavLst>
                                        <p:tav tm="0">
                                          <p:val>
                                            <p:strVal val="#ppt_w"/>
                                          </p:val>
                                        </p:tav>
                                        <p:tav tm="100000">
                                          <p:val>
                                            <p:strVal val="#ppt_w"/>
                                          </p:val>
                                        </p:tav>
                                      </p:tavLst>
                                    </p:anim>
                                    <p:anim calcmode="lin" valueType="num">
                                      <p:cBhvr>
                                        <p:cTn id="47" dur="500" fill="hold"/>
                                        <p:tgtEl>
                                          <p:spTgt spid="174098"/>
                                        </p:tgtEl>
                                        <p:attrNameLst>
                                          <p:attrName>ppt_h</p:attrName>
                                        </p:attrNameLst>
                                      </p:cBhvr>
                                      <p:tavLst>
                                        <p:tav tm="0">
                                          <p:val>
                                            <p:fltVal val="0"/>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12"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additive="base">
                                        <p:cTn id="52" dur="500" fill="hold"/>
                                        <p:tgtEl>
                                          <p:spTgt spid="24"/>
                                        </p:tgtEl>
                                        <p:attrNameLst>
                                          <p:attrName>ppt_x</p:attrName>
                                        </p:attrNameLst>
                                      </p:cBhvr>
                                      <p:tavLst>
                                        <p:tav tm="0">
                                          <p:val>
                                            <p:strVal val="0-#ppt_w/2"/>
                                          </p:val>
                                        </p:tav>
                                        <p:tav tm="100000">
                                          <p:val>
                                            <p:strVal val="#ppt_x"/>
                                          </p:val>
                                        </p:tav>
                                      </p:tavLst>
                                    </p:anim>
                                    <p:anim calcmode="lin" valueType="num">
                                      <p:cBhvr additive="base">
                                        <p:cTn id="53" dur="500" fill="hold"/>
                                        <p:tgtEl>
                                          <p:spTgt spid="24"/>
                                        </p:tgtEl>
                                        <p:attrNameLst>
                                          <p:attrName>ppt_y</p:attrName>
                                        </p:attrNameLst>
                                      </p:cBhvr>
                                      <p:tavLst>
                                        <p:tav tm="0">
                                          <p:val>
                                            <p:strVal val="1+#ppt_h/2"/>
                                          </p:val>
                                        </p:tav>
                                        <p:tav tm="100000">
                                          <p:val>
                                            <p:strVal val="#ppt_y"/>
                                          </p:val>
                                        </p:tav>
                                      </p:tavLst>
                                    </p:anim>
                                  </p:childTnLst>
                                </p:cTn>
                              </p:par>
                            </p:childTnLst>
                          </p:cTn>
                        </p:par>
                        <p:par>
                          <p:cTn id="54" fill="hold">
                            <p:stCondLst>
                              <p:cond delay="500"/>
                            </p:stCondLst>
                            <p:childTnLst>
                              <p:par>
                                <p:cTn id="55" presetID="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additive="base">
                                        <p:cTn id="57" dur="500" fill="hold"/>
                                        <p:tgtEl>
                                          <p:spTgt spid="25"/>
                                        </p:tgtEl>
                                        <p:attrNameLst>
                                          <p:attrName>ppt_x</p:attrName>
                                        </p:attrNameLst>
                                      </p:cBhvr>
                                      <p:tavLst>
                                        <p:tav tm="0">
                                          <p:val>
                                            <p:strVal val="0-#ppt_w/2"/>
                                          </p:val>
                                        </p:tav>
                                        <p:tav tm="100000">
                                          <p:val>
                                            <p:strVal val="#ppt_x"/>
                                          </p:val>
                                        </p:tav>
                                      </p:tavLst>
                                    </p:anim>
                                    <p:anim calcmode="lin" valueType="num">
                                      <p:cBhvr additive="base">
                                        <p:cTn id="58" dur="500" fill="hold"/>
                                        <p:tgtEl>
                                          <p:spTgt spid="25"/>
                                        </p:tgtEl>
                                        <p:attrNameLst>
                                          <p:attrName>ppt_y</p:attrName>
                                        </p:attrNameLst>
                                      </p:cBhvr>
                                      <p:tavLst>
                                        <p:tav tm="0">
                                          <p:val>
                                            <p:strVal val="#ppt_y"/>
                                          </p:val>
                                        </p:tav>
                                        <p:tav tm="100000">
                                          <p:val>
                                            <p:strVal val="#ppt_y"/>
                                          </p:val>
                                        </p:tav>
                                      </p:tavLst>
                                    </p:anim>
                                  </p:childTnLst>
                                </p:cTn>
                              </p:par>
                            </p:childTnLst>
                          </p:cTn>
                        </p:par>
                        <p:par>
                          <p:cTn id="59" fill="hold">
                            <p:stCondLst>
                              <p:cond delay="1000"/>
                            </p:stCondLst>
                            <p:childTnLst>
                              <p:par>
                                <p:cTn id="60" presetID="2" presetClass="entr" presetSubtype="4" fill="hold" grpId="0" nodeType="afterEffect">
                                  <p:stCondLst>
                                    <p:cond delay="0"/>
                                  </p:stCondLst>
                                  <p:childTnLst>
                                    <p:set>
                                      <p:cBhvr>
                                        <p:cTn id="61" dur="1" fill="hold">
                                          <p:stCondLst>
                                            <p:cond delay="0"/>
                                          </p:stCondLst>
                                        </p:cTn>
                                        <p:tgtEl>
                                          <p:spTgt spid="27"/>
                                        </p:tgtEl>
                                        <p:attrNameLst>
                                          <p:attrName>style.visibility</p:attrName>
                                        </p:attrNameLst>
                                      </p:cBhvr>
                                      <p:to>
                                        <p:strVal val="visible"/>
                                      </p:to>
                                    </p:set>
                                    <p:anim calcmode="lin" valueType="num">
                                      <p:cBhvr additive="base">
                                        <p:cTn id="62" dur="500" fill="hold"/>
                                        <p:tgtEl>
                                          <p:spTgt spid="27"/>
                                        </p:tgtEl>
                                        <p:attrNameLst>
                                          <p:attrName>ppt_x</p:attrName>
                                        </p:attrNameLst>
                                      </p:cBhvr>
                                      <p:tavLst>
                                        <p:tav tm="0">
                                          <p:val>
                                            <p:strVal val="#ppt_x"/>
                                          </p:val>
                                        </p:tav>
                                        <p:tav tm="100000">
                                          <p:val>
                                            <p:strVal val="#ppt_x"/>
                                          </p:val>
                                        </p:tav>
                                      </p:tavLst>
                                    </p:anim>
                                    <p:anim calcmode="lin" valueType="num">
                                      <p:cBhvr additive="base">
                                        <p:cTn id="6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92" grpId="0" animBg="1"/>
      <p:bldP spid="174093" grpId="0" autoUpdateAnimBg="0"/>
      <p:bldP spid="174094" grpId="0" autoUpdateAnimBg="0"/>
      <p:bldP spid="174095" grpId="0" animBg="1" autoUpdateAnimBg="0"/>
      <p:bldP spid="174096" grpId="0" animBg="1"/>
      <p:bldP spid="174097" grpId="0" animBg="1"/>
      <p:bldP spid="174098" grpId="0" animBg="1" autoUpdateAnimBg="0"/>
      <p:bldP spid="24" grpId="0" autoUpdateAnimBg="0"/>
      <p:bldP spid="25" grpId="0" autoUpdateAnimBg="0"/>
      <p:bldP spid="2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838200" y="685800"/>
            <a:ext cx="7620000" cy="838200"/>
          </a:xfrm>
        </p:spPr>
        <p:txBody>
          <a:bodyPr/>
          <a:lstStyle/>
          <a:p>
            <a:pPr algn="ctr" eaLnBrk="1" hangingPunct="1"/>
            <a:r>
              <a:rPr lang="en-US" sz="3600" b="1" dirty="0"/>
              <a:t>Adjusting Entry for Unearned Revenue</a:t>
            </a:r>
          </a:p>
        </p:txBody>
      </p:sp>
      <p:graphicFrame>
        <p:nvGraphicFramePr>
          <p:cNvPr id="27652" name="Object 4"/>
          <p:cNvGraphicFramePr>
            <a:graphicFrameLocks noChangeAspect="1"/>
          </p:cNvGraphicFramePr>
          <p:nvPr>
            <p:extLst/>
          </p:nvPr>
        </p:nvGraphicFramePr>
        <p:xfrm>
          <a:off x="762000" y="3124200"/>
          <a:ext cx="7696200" cy="1454150"/>
        </p:xfrm>
        <a:graphic>
          <a:graphicData uri="http://schemas.openxmlformats.org/presentationml/2006/ole">
            <mc:AlternateContent xmlns:mc="http://schemas.openxmlformats.org/markup-compatibility/2006">
              <mc:Choice xmlns:v="urn:schemas-microsoft-com:vml" Requires="v">
                <p:oleObj spid="_x0000_s6226" name="Worksheet" r:id="rId4" imgW="3114733" imgH="495473" progId="Excel.Sheet.8">
                  <p:embed/>
                </p:oleObj>
              </mc:Choice>
              <mc:Fallback>
                <p:oleObj name="Worksheet" r:id="rId4" imgW="3114733" imgH="495473" progId="Excel.Sheet.8">
                  <p:embed/>
                  <p:pic>
                    <p:nvPicPr>
                      <p:cNvPr id="0" name=""/>
                      <p:cNvPicPr>
                        <a:picLocks noChangeAspect="1" noChangeArrowheads="1"/>
                      </p:cNvPicPr>
                      <p:nvPr/>
                    </p:nvPicPr>
                    <p:blipFill>
                      <a:blip r:embed="rId5"/>
                      <a:srcRect/>
                      <a:stretch>
                        <a:fillRect/>
                      </a:stretch>
                    </p:blipFill>
                    <p:spPr bwMode="auto">
                      <a:xfrm>
                        <a:off x="762000" y="3124200"/>
                        <a:ext cx="7696200" cy="14541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61" name="Rectangle 13"/>
          <p:cNvSpPr>
            <a:spLocks noChangeArrowheads="1"/>
          </p:cNvSpPr>
          <p:nvPr/>
        </p:nvSpPr>
        <p:spPr bwMode="auto">
          <a:xfrm>
            <a:off x="838200" y="1600200"/>
            <a:ext cx="7467600" cy="1295400"/>
          </a:xfrm>
          <a:prstGeom prst="rect">
            <a:avLst/>
          </a:prstGeom>
          <a:solidFill>
            <a:schemeClr val="bg2">
              <a:lumMod val="75000"/>
            </a:schemeClr>
          </a:solidFill>
          <a:ln w="9525">
            <a:solidFill>
              <a:schemeClr val="tx1"/>
            </a:solidFill>
            <a:miter lim="800000"/>
            <a:headEnd/>
            <a:tailEnd/>
          </a:ln>
          <a:effectLst>
            <a:outerShdw dist="35921" dir="2700000" algn="ctr" rotWithShape="0">
              <a:schemeClr val="bg2"/>
            </a:outerShdw>
          </a:effectLst>
        </p:spPr>
        <p:txBody>
          <a:bodyPr/>
          <a:lstStyle/>
          <a:p>
            <a:pPr marL="447675" indent="-447675" algn="ctr">
              <a:spcBef>
                <a:spcPct val="20000"/>
              </a:spcBef>
              <a:buClr>
                <a:srgbClr val="4F81BD"/>
              </a:buClr>
              <a:buSzPct val="70000"/>
              <a:buFont typeface="Wingdings" pitchFamily="2" charset="2"/>
              <a:buNone/>
              <a:defRPr/>
            </a:pPr>
            <a:r>
              <a:rPr lang="en-US" sz="2800" dirty="0">
                <a:solidFill>
                  <a:prstClr val="black"/>
                </a:solidFill>
                <a:latin typeface="Arial Narrow" pitchFamily="34" charset="0"/>
              </a:rPr>
              <a:t>Adjusting entry recorded on Dec. 31 to transfer $250 from unearned to earned consulting revenue.</a:t>
            </a:r>
          </a:p>
        </p:txBody>
      </p:sp>
      <p:sp>
        <p:nvSpPr>
          <p:cNvPr id="13" name="Rectangle 12"/>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5" name="Slide Number Placeholder 3"/>
          <p:cNvSpPr>
            <a:spLocks noGrp="1"/>
          </p:cNvSpPr>
          <p:nvPr>
            <p:ph type="sldNum" sz="quarter" idx="12"/>
          </p:nvPr>
        </p:nvSpPr>
        <p:spPr bwMode="auto">
          <a:xfrm>
            <a:off x="6553200" y="6356350"/>
            <a:ext cx="2133600" cy="365125"/>
          </a:xfrm>
          <a:noFill/>
          <a:ln>
            <a:miter lim="800000"/>
            <a:headEnd/>
            <a:tailEnd/>
          </a:ln>
        </p:spPr>
        <p:txBody>
          <a:bodyPr wrap="square" numCol="1" anchorCtr="0" compatLnSpc="1">
            <a:prstTxWarp prst="textNoShape">
              <a:avLst/>
            </a:prstTxWarp>
          </a:bodyPr>
          <a:lstStyle/>
          <a:p>
            <a:fld id="{46A08342-654D-40A4-AD58-FD9E39689834}" type="slidenum">
              <a:rPr lang="en-US" altLang="en-US" smtClean="0">
                <a:solidFill>
                  <a:srgbClr val="898989"/>
                </a:solidFill>
              </a:rPr>
              <a:pPr/>
              <a:t>39</a:t>
            </a:fld>
            <a:endParaRPr lang="en-US" altLang="en-US" dirty="0">
              <a:solidFill>
                <a:srgbClr val="898989"/>
              </a:solidFill>
            </a:endParaRPr>
          </a:p>
        </p:txBody>
      </p:sp>
      <p:sp>
        <p:nvSpPr>
          <p:cNvPr id="16" name="Rounded Rectangle 15"/>
          <p:cNvSpPr/>
          <p:nvPr/>
        </p:nvSpPr>
        <p:spPr>
          <a:xfrm>
            <a:off x="152400" y="6553200"/>
            <a:ext cx="38862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lang="en-US" altLang="en-US" sz="1100" b="1" kern="0" dirty="0">
                <a:solidFill>
                  <a:prstClr val="black"/>
                </a:solidFill>
                <a:latin typeface="Arial Narrow" pitchFamily="34" charset="0"/>
              </a:rPr>
              <a:t>Learning Objective P1: </a:t>
            </a:r>
            <a:r>
              <a:rPr lang="en-US" altLang="en-US" sz="1100" dirty="0">
                <a:solidFill>
                  <a:prstClr val="black"/>
                </a:solidFill>
              </a:rPr>
              <a:t>Prepare and explain adjusting entries</a:t>
            </a:r>
            <a:r>
              <a:rPr lang="en-US" sz="1100" dirty="0">
                <a:solidFill>
                  <a:prstClr val="black"/>
                </a:solidFill>
              </a:rPr>
              <a:t>.</a:t>
            </a:r>
            <a:endParaRPr lang="en-US" sz="1100" b="1" kern="0" dirty="0">
              <a:solidFill>
                <a:prstClr val="black"/>
              </a:solidFill>
              <a:latin typeface="Arial Narrow" pitchFamily="34" charset="0"/>
            </a:endParaRPr>
          </a:p>
        </p:txBody>
      </p:sp>
    </p:spTree>
    <p:extLst>
      <p:ext uri="{BB962C8B-B14F-4D97-AF65-F5344CB8AC3E}">
        <p14:creationId xmlns:p14="http://schemas.microsoft.com/office/powerpoint/2010/main" val="879459531"/>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strips(downRight)">
                                      <p:cBhvr>
                                        <p:cTn id="7" dur="2000"/>
                                        <p:tgtEl>
                                          <p:spTgt spid="2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46"/>
          <p:cNvSpPr>
            <a:spLocks noGrp="1" noChangeArrowheads="1"/>
          </p:cNvSpPr>
          <p:nvPr>
            <p:ph type="title"/>
          </p:nvPr>
        </p:nvSpPr>
        <p:spPr>
          <a:xfrm>
            <a:off x="762000" y="381000"/>
            <a:ext cx="8229600" cy="1143000"/>
          </a:xfrm>
        </p:spPr>
        <p:txBody>
          <a:bodyPr/>
          <a:lstStyle/>
          <a:p>
            <a:pPr eaLnBrk="1" hangingPunct="1"/>
            <a:r>
              <a:rPr lang="en-US" altLang="en-US" b="1" dirty="0"/>
              <a:t>The Accounting Period</a:t>
            </a:r>
          </a:p>
        </p:txBody>
      </p:sp>
      <p:pic>
        <p:nvPicPr>
          <p:cNvPr id="91139" name="Picture 59" descr="Chapter 3 Time Frame Graphic.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965325"/>
            <a:ext cx="9144000" cy="292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9114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fld id="{16FE17AB-E0E1-478F-B51A-0D4C07B8D010}" type="slidenum">
              <a:rPr lang="en-US" altLang="en-US" sz="1200" smtClean="0">
                <a:solidFill>
                  <a:srgbClr val="898989"/>
                </a:solidFill>
                <a:latin typeface="Arial" charset="0"/>
              </a:rPr>
              <a:pPr eaLnBrk="1" hangingPunct="1">
                <a:spcBef>
                  <a:spcPct val="0"/>
                </a:spcBef>
                <a:buFontTx/>
                <a:buNone/>
              </a:pPr>
              <a:t>4</a:t>
            </a:fld>
            <a:endParaRPr lang="en-US" altLang="en-US" sz="1200">
              <a:solidFill>
                <a:srgbClr val="898989"/>
              </a:solidFill>
              <a:latin typeface="Arial" charset="0"/>
            </a:endParaRPr>
          </a:p>
        </p:txBody>
      </p:sp>
      <p:sp>
        <p:nvSpPr>
          <p:cNvPr id="7" name="Rounded Rectangle 6"/>
          <p:cNvSpPr/>
          <p:nvPr/>
        </p:nvSpPr>
        <p:spPr>
          <a:xfrm>
            <a:off x="152400" y="6553200"/>
            <a:ext cx="64008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altLang="en-US" sz="1100" dirty="0"/>
              <a:t>Explain the importance of periodic reporting and the role of accrual accounting</a:t>
            </a:r>
            <a:r>
              <a:rPr lang="en-US" sz="1100" dirty="0"/>
              <a:t>.</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ectangle 13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prstClr val="white"/>
                </a:solidFill>
              </a:rPr>
              <a:t>NEED-TO-KNOW 3-2</a:t>
            </a:r>
          </a:p>
        </p:txBody>
      </p:sp>
      <p:sp>
        <p:nvSpPr>
          <p:cNvPr id="6" name="Rectangle 5"/>
          <p:cNvSpPr>
            <a:spLocks noChangeArrowheads="1"/>
          </p:cNvSpPr>
          <p:nvPr/>
        </p:nvSpPr>
        <p:spPr bwMode="auto">
          <a:xfrm>
            <a:off x="568325" y="584200"/>
            <a:ext cx="819785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For each separate case below, follow the three-step process for adjusting the unearned revenue liability account. </a:t>
            </a:r>
            <a:endParaRPr lang="en-US" dirty="0">
              <a:solidFill>
                <a:prstClr val="black"/>
              </a:solidFill>
              <a:cs typeface="+mn-cs"/>
            </a:endParaRPr>
          </a:p>
        </p:txBody>
      </p:sp>
      <p:sp>
        <p:nvSpPr>
          <p:cNvPr id="7" name="Rectangle 6"/>
          <p:cNvSpPr>
            <a:spLocks noChangeArrowheads="1"/>
          </p:cNvSpPr>
          <p:nvPr/>
        </p:nvSpPr>
        <p:spPr bwMode="auto">
          <a:xfrm>
            <a:off x="841375" y="790575"/>
            <a:ext cx="625475" cy="217488"/>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C00000"/>
                </a:solidFill>
                <a:cs typeface="+mn-cs"/>
              </a:rPr>
              <a:t>Step 1:</a:t>
            </a:r>
            <a:endParaRPr lang="en-US" dirty="0">
              <a:solidFill>
                <a:prstClr val="black"/>
              </a:solidFill>
              <a:cs typeface="+mn-cs"/>
            </a:endParaRPr>
          </a:p>
        </p:txBody>
      </p:sp>
      <p:sp>
        <p:nvSpPr>
          <p:cNvPr id="8" name="Rectangle 7"/>
          <p:cNvSpPr>
            <a:spLocks noChangeArrowheads="1"/>
          </p:cNvSpPr>
          <p:nvPr/>
        </p:nvSpPr>
        <p:spPr bwMode="auto">
          <a:xfrm>
            <a:off x="1385888" y="790575"/>
            <a:ext cx="3952875"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  Determine what the current account balance equals. </a:t>
            </a:r>
            <a:endParaRPr lang="en-US" dirty="0">
              <a:solidFill>
                <a:prstClr val="black"/>
              </a:solidFill>
              <a:cs typeface="+mn-cs"/>
            </a:endParaRPr>
          </a:p>
        </p:txBody>
      </p:sp>
      <p:sp>
        <p:nvSpPr>
          <p:cNvPr id="9" name="Rectangle 8"/>
          <p:cNvSpPr>
            <a:spLocks noChangeArrowheads="1"/>
          </p:cNvSpPr>
          <p:nvPr/>
        </p:nvSpPr>
        <p:spPr bwMode="auto">
          <a:xfrm>
            <a:off x="841375" y="1008063"/>
            <a:ext cx="665163" cy="217487"/>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C00000"/>
                </a:solidFill>
                <a:cs typeface="+mn-cs"/>
              </a:rPr>
              <a:t>Step 2: </a:t>
            </a:r>
            <a:endParaRPr lang="en-US" dirty="0">
              <a:solidFill>
                <a:prstClr val="black"/>
              </a:solidFill>
              <a:cs typeface="+mn-cs"/>
            </a:endParaRPr>
          </a:p>
        </p:txBody>
      </p:sp>
      <p:sp>
        <p:nvSpPr>
          <p:cNvPr id="10" name="Rectangle 9"/>
          <p:cNvSpPr>
            <a:spLocks noChangeArrowheads="1"/>
          </p:cNvSpPr>
          <p:nvPr/>
        </p:nvSpPr>
        <p:spPr bwMode="auto">
          <a:xfrm>
            <a:off x="1485900" y="1008063"/>
            <a:ext cx="430530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Determine what the current account balance should equal. </a:t>
            </a:r>
            <a:endParaRPr lang="en-US" dirty="0">
              <a:solidFill>
                <a:prstClr val="black"/>
              </a:solidFill>
              <a:cs typeface="+mn-cs"/>
            </a:endParaRPr>
          </a:p>
        </p:txBody>
      </p:sp>
      <p:sp>
        <p:nvSpPr>
          <p:cNvPr id="11" name="Rectangle 10"/>
          <p:cNvSpPr>
            <a:spLocks noChangeArrowheads="1"/>
          </p:cNvSpPr>
          <p:nvPr/>
        </p:nvSpPr>
        <p:spPr bwMode="auto">
          <a:xfrm>
            <a:off x="841375" y="1223963"/>
            <a:ext cx="625475" cy="217487"/>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C00000"/>
                </a:solidFill>
                <a:cs typeface="+mn-cs"/>
              </a:rPr>
              <a:t>Step 3:</a:t>
            </a:r>
            <a:endParaRPr lang="en-US" dirty="0">
              <a:solidFill>
                <a:prstClr val="black"/>
              </a:solidFill>
              <a:cs typeface="+mn-cs"/>
            </a:endParaRPr>
          </a:p>
        </p:txBody>
      </p:sp>
      <p:sp>
        <p:nvSpPr>
          <p:cNvPr id="12" name="Rectangle 11"/>
          <p:cNvSpPr>
            <a:spLocks noChangeArrowheads="1"/>
          </p:cNvSpPr>
          <p:nvPr/>
        </p:nvSpPr>
        <p:spPr bwMode="auto">
          <a:xfrm>
            <a:off x="1436688" y="1223963"/>
            <a:ext cx="3973512"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 Record an adjusting entry to get from step 1 to step 2.</a:t>
            </a:r>
            <a:endParaRPr lang="en-US" dirty="0">
              <a:solidFill>
                <a:prstClr val="black"/>
              </a:solidFill>
              <a:cs typeface="+mn-cs"/>
            </a:endParaRPr>
          </a:p>
        </p:txBody>
      </p:sp>
      <p:sp>
        <p:nvSpPr>
          <p:cNvPr id="13" name="Rectangle 12"/>
          <p:cNvSpPr>
            <a:spLocks noChangeArrowheads="1"/>
          </p:cNvSpPr>
          <p:nvPr/>
        </p:nvSpPr>
        <p:spPr bwMode="auto">
          <a:xfrm>
            <a:off x="568325" y="1441450"/>
            <a:ext cx="442595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Assume no other adjusting entries are made during the year.</a:t>
            </a:r>
            <a:endParaRPr lang="en-US" dirty="0">
              <a:solidFill>
                <a:prstClr val="black"/>
              </a:solidFill>
              <a:cs typeface="+mn-cs"/>
            </a:endParaRPr>
          </a:p>
        </p:txBody>
      </p:sp>
      <p:sp>
        <p:nvSpPr>
          <p:cNvPr id="14" name="Rectangle 13"/>
          <p:cNvSpPr>
            <a:spLocks noChangeArrowheads="1"/>
          </p:cNvSpPr>
          <p:nvPr/>
        </p:nvSpPr>
        <p:spPr bwMode="auto">
          <a:xfrm>
            <a:off x="568325" y="1843088"/>
            <a:ext cx="2087563" cy="217487"/>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000000"/>
                </a:solidFill>
                <a:cs typeface="+mn-cs"/>
              </a:rPr>
              <a:t>Unearned Rent Revenue.  </a:t>
            </a:r>
            <a:endParaRPr lang="en-US" dirty="0">
              <a:solidFill>
                <a:prstClr val="black"/>
              </a:solidFill>
              <a:cs typeface="+mn-cs"/>
            </a:endParaRPr>
          </a:p>
        </p:txBody>
      </p:sp>
      <p:sp>
        <p:nvSpPr>
          <p:cNvPr id="15" name="Rectangle 14"/>
          <p:cNvSpPr>
            <a:spLocks noChangeArrowheads="1"/>
          </p:cNvSpPr>
          <p:nvPr/>
        </p:nvSpPr>
        <p:spPr bwMode="auto">
          <a:xfrm>
            <a:off x="2574925" y="1843088"/>
            <a:ext cx="4810125"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The company collected $24,000 rent in advance on September 1, </a:t>
            </a:r>
            <a:endParaRPr lang="en-US" dirty="0">
              <a:solidFill>
                <a:prstClr val="black"/>
              </a:solidFill>
              <a:cs typeface="+mn-cs"/>
            </a:endParaRPr>
          </a:p>
        </p:txBody>
      </p:sp>
      <p:sp>
        <p:nvSpPr>
          <p:cNvPr id="16" name="Rectangle 15"/>
          <p:cNvSpPr>
            <a:spLocks noChangeArrowheads="1"/>
          </p:cNvSpPr>
          <p:nvPr/>
        </p:nvSpPr>
        <p:spPr bwMode="auto">
          <a:xfrm>
            <a:off x="568325" y="2049463"/>
            <a:ext cx="6937375"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debiting Cash and crediting Unearned Rent Revenue. The tenant was paying 12 months rent in </a:t>
            </a:r>
            <a:endParaRPr lang="en-US" dirty="0">
              <a:solidFill>
                <a:prstClr val="black"/>
              </a:solidFill>
              <a:cs typeface="+mn-cs"/>
            </a:endParaRPr>
          </a:p>
        </p:txBody>
      </p:sp>
      <p:sp>
        <p:nvSpPr>
          <p:cNvPr id="224" name="Rectangle 16"/>
          <p:cNvSpPr>
            <a:spLocks noChangeArrowheads="1"/>
          </p:cNvSpPr>
          <p:nvPr/>
        </p:nvSpPr>
        <p:spPr bwMode="auto">
          <a:xfrm>
            <a:off x="568325" y="2255838"/>
            <a:ext cx="3336925"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advance and occupancy began September 1.</a:t>
            </a:r>
            <a:endParaRPr lang="en-US" dirty="0">
              <a:solidFill>
                <a:prstClr val="black"/>
              </a:solidFill>
              <a:cs typeface="+mn-cs"/>
            </a:endParaRPr>
          </a:p>
        </p:txBody>
      </p:sp>
      <p:sp>
        <p:nvSpPr>
          <p:cNvPr id="225" name="Rectangle 17"/>
          <p:cNvSpPr>
            <a:spLocks noChangeArrowheads="1"/>
          </p:cNvSpPr>
          <p:nvPr/>
        </p:nvSpPr>
        <p:spPr bwMode="auto">
          <a:xfrm>
            <a:off x="568325" y="2679700"/>
            <a:ext cx="2389188" cy="217488"/>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000000"/>
                </a:solidFill>
                <a:cs typeface="+mn-cs"/>
              </a:rPr>
              <a:t>Unearned Services Revenue.  </a:t>
            </a:r>
            <a:endParaRPr lang="en-US" dirty="0">
              <a:solidFill>
                <a:prstClr val="black"/>
              </a:solidFill>
              <a:cs typeface="+mn-cs"/>
            </a:endParaRPr>
          </a:p>
        </p:txBody>
      </p:sp>
      <p:sp>
        <p:nvSpPr>
          <p:cNvPr id="226" name="Rectangle 18"/>
          <p:cNvSpPr>
            <a:spLocks noChangeArrowheads="1"/>
          </p:cNvSpPr>
          <p:nvPr/>
        </p:nvSpPr>
        <p:spPr bwMode="auto">
          <a:xfrm>
            <a:off x="2878138" y="2679700"/>
            <a:ext cx="4970462"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The company charges $100 per month to spray a house for insects. </a:t>
            </a:r>
            <a:endParaRPr lang="en-US" dirty="0">
              <a:solidFill>
                <a:prstClr val="black"/>
              </a:solidFill>
              <a:cs typeface="+mn-cs"/>
            </a:endParaRPr>
          </a:p>
        </p:txBody>
      </p:sp>
      <p:sp>
        <p:nvSpPr>
          <p:cNvPr id="236" name="Rectangle 19"/>
          <p:cNvSpPr>
            <a:spLocks noChangeArrowheads="1"/>
          </p:cNvSpPr>
          <p:nvPr/>
        </p:nvSpPr>
        <p:spPr bwMode="auto">
          <a:xfrm>
            <a:off x="568325" y="2886075"/>
            <a:ext cx="7350125"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A customer paid $600 on November 1 in advance for six treatments, which was recorded with a debit </a:t>
            </a:r>
            <a:endParaRPr lang="en-US" dirty="0">
              <a:solidFill>
                <a:prstClr val="black"/>
              </a:solidFill>
              <a:cs typeface="+mn-cs"/>
            </a:endParaRPr>
          </a:p>
        </p:txBody>
      </p:sp>
      <p:sp>
        <p:nvSpPr>
          <p:cNvPr id="237" name="Rectangle 20"/>
          <p:cNvSpPr>
            <a:spLocks noChangeArrowheads="1"/>
          </p:cNvSpPr>
          <p:nvPr/>
        </p:nvSpPr>
        <p:spPr bwMode="auto">
          <a:xfrm>
            <a:off x="568325" y="3092450"/>
            <a:ext cx="6977063"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to Cash and a credit to Unearned Services Revenue. At year-end, the company has applied two </a:t>
            </a:r>
            <a:endParaRPr lang="en-US" dirty="0">
              <a:solidFill>
                <a:prstClr val="black"/>
              </a:solidFill>
              <a:cs typeface="+mn-cs"/>
            </a:endParaRPr>
          </a:p>
        </p:txBody>
      </p:sp>
      <p:sp>
        <p:nvSpPr>
          <p:cNvPr id="238" name="Rectangle 21"/>
          <p:cNvSpPr>
            <a:spLocks noChangeArrowheads="1"/>
          </p:cNvSpPr>
          <p:nvPr/>
        </p:nvSpPr>
        <p:spPr bwMode="auto">
          <a:xfrm>
            <a:off x="568325" y="3298825"/>
            <a:ext cx="2097088"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treatments for the customer.</a:t>
            </a:r>
            <a:endParaRPr lang="en-US" dirty="0">
              <a:solidFill>
                <a:prstClr val="black"/>
              </a:solidFill>
              <a:cs typeface="+mn-cs"/>
            </a:endParaRPr>
          </a:p>
        </p:txBody>
      </p:sp>
      <p:sp>
        <p:nvSpPr>
          <p:cNvPr id="109589"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fld id="{D33BB6C0-6C49-485A-A69B-85CB162CF53B}" type="slidenum">
              <a:rPr lang="en-US" altLang="en-US" sz="1200" smtClean="0">
                <a:solidFill>
                  <a:srgbClr val="898989"/>
                </a:solidFill>
                <a:latin typeface="Arial" charset="0"/>
              </a:rPr>
              <a:pPr eaLnBrk="1" hangingPunct="1">
                <a:spcBef>
                  <a:spcPct val="0"/>
                </a:spcBef>
                <a:buFontTx/>
                <a:buNone/>
              </a:pPr>
              <a:t>40</a:t>
            </a:fld>
            <a:endParaRPr lang="en-US" altLang="en-US" sz="1200">
              <a:solidFill>
                <a:srgbClr val="898989"/>
              </a:solidFill>
              <a:latin typeface="Arial" charset="0"/>
            </a:endParaRPr>
          </a:p>
        </p:txBody>
      </p:sp>
      <p:sp>
        <p:nvSpPr>
          <p:cNvPr id="22" name="Rounded Rectangle 21"/>
          <p:cNvSpPr/>
          <p:nvPr/>
        </p:nvSpPr>
        <p:spPr>
          <a:xfrm>
            <a:off x="152400" y="6553200"/>
            <a:ext cx="38862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altLang="en-US" sz="1100" dirty="0"/>
              <a:t>Prepare and explain adjusting entries</a:t>
            </a:r>
            <a:r>
              <a:rPr lang="en-US" sz="1100" dirty="0"/>
              <a:t>.</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ectangle 13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prstClr val="white"/>
                </a:solidFill>
              </a:rPr>
              <a:t>NEED-TO-KNOW 3-2 SOLUTION</a:t>
            </a:r>
          </a:p>
        </p:txBody>
      </p:sp>
      <p:sp>
        <p:nvSpPr>
          <p:cNvPr id="6" name="Rectangle 5"/>
          <p:cNvSpPr>
            <a:spLocks noChangeArrowheads="1"/>
          </p:cNvSpPr>
          <p:nvPr/>
        </p:nvSpPr>
        <p:spPr bwMode="auto">
          <a:xfrm>
            <a:off x="2771775" y="2171700"/>
            <a:ext cx="3600450" cy="236538"/>
          </a:xfrm>
          <a:prstGeom prst="rect">
            <a:avLst/>
          </a:prstGeom>
          <a:solidFill>
            <a:srgbClr val="FFFF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7" name="Rectangle 6"/>
          <p:cNvSpPr>
            <a:spLocks noChangeArrowheads="1"/>
          </p:cNvSpPr>
          <p:nvPr/>
        </p:nvSpPr>
        <p:spPr bwMode="auto">
          <a:xfrm>
            <a:off x="1873250" y="3678238"/>
            <a:ext cx="5397500" cy="236537"/>
          </a:xfrm>
          <a:prstGeom prst="rect">
            <a:avLst/>
          </a:prstGeom>
          <a:solidFill>
            <a:srgbClr val="89A3D3"/>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 name="Rectangle 7"/>
          <p:cNvSpPr>
            <a:spLocks noChangeArrowheads="1"/>
          </p:cNvSpPr>
          <p:nvPr/>
        </p:nvSpPr>
        <p:spPr bwMode="auto">
          <a:xfrm>
            <a:off x="1198563" y="1531938"/>
            <a:ext cx="4719637"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C00000"/>
                </a:solidFill>
                <a:cs typeface="+mn-cs"/>
              </a:rPr>
              <a:t>Step 1:  Determine what the current account balance equals.</a:t>
            </a:r>
            <a:endParaRPr lang="en-US" dirty="0">
              <a:solidFill>
                <a:prstClr val="black"/>
              </a:solidFill>
              <a:cs typeface="+mn-cs"/>
            </a:endParaRPr>
          </a:p>
        </p:txBody>
      </p:sp>
      <p:sp>
        <p:nvSpPr>
          <p:cNvPr id="9" name="Rectangle 8"/>
          <p:cNvSpPr>
            <a:spLocks noChangeArrowheads="1"/>
          </p:cNvSpPr>
          <p:nvPr/>
        </p:nvSpPr>
        <p:spPr bwMode="auto">
          <a:xfrm>
            <a:off x="6705600" y="1531938"/>
            <a:ext cx="604838"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a:solidFill>
                  <a:srgbClr val="000000"/>
                </a:solidFill>
                <a:cs typeface="+mn-cs"/>
              </a:rPr>
              <a:t>$24,000</a:t>
            </a:r>
            <a:endParaRPr lang="en-US" dirty="0">
              <a:solidFill>
                <a:prstClr val="black"/>
              </a:solidFill>
              <a:cs typeface="+mn-cs"/>
            </a:endParaRPr>
          </a:p>
        </p:txBody>
      </p:sp>
      <p:sp>
        <p:nvSpPr>
          <p:cNvPr id="10" name="Rectangle 9"/>
          <p:cNvSpPr>
            <a:spLocks noChangeArrowheads="1"/>
          </p:cNvSpPr>
          <p:nvPr/>
        </p:nvSpPr>
        <p:spPr bwMode="auto">
          <a:xfrm>
            <a:off x="1198563" y="1747838"/>
            <a:ext cx="5203825"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C00000"/>
                </a:solidFill>
                <a:cs typeface="+mn-cs"/>
              </a:rPr>
              <a:t>Step 2:  Determine what the current account balance should equal.</a:t>
            </a:r>
            <a:endParaRPr lang="en-US" dirty="0">
              <a:solidFill>
                <a:prstClr val="black"/>
              </a:solidFill>
              <a:cs typeface="+mn-cs"/>
            </a:endParaRPr>
          </a:p>
        </p:txBody>
      </p:sp>
      <p:sp>
        <p:nvSpPr>
          <p:cNvPr id="11" name="Rectangle 10"/>
          <p:cNvSpPr>
            <a:spLocks noChangeArrowheads="1"/>
          </p:cNvSpPr>
          <p:nvPr/>
        </p:nvSpPr>
        <p:spPr bwMode="auto">
          <a:xfrm>
            <a:off x="6705600" y="1747838"/>
            <a:ext cx="604838"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a:solidFill>
                  <a:srgbClr val="000000"/>
                </a:solidFill>
                <a:cs typeface="+mn-cs"/>
              </a:rPr>
              <a:t>$16,000</a:t>
            </a:r>
            <a:endParaRPr lang="en-US" dirty="0">
              <a:solidFill>
                <a:prstClr val="black"/>
              </a:solidFill>
              <a:cs typeface="+mn-cs"/>
            </a:endParaRPr>
          </a:p>
        </p:txBody>
      </p:sp>
      <p:sp>
        <p:nvSpPr>
          <p:cNvPr id="12" name="Rectangle 11"/>
          <p:cNvSpPr>
            <a:spLocks noChangeArrowheads="1"/>
          </p:cNvSpPr>
          <p:nvPr/>
        </p:nvSpPr>
        <p:spPr bwMode="auto">
          <a:xfrm>
            <a:off x="4697413" y="2419350"/>
            <a:ext cx="58420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Sept. 1</a:t>
            </a:r>
            <a:endParaRPr lang="en-US" dirty="0">
              <a:solidFill>
                <a:prstClr val="black"/>
              </a:solidFill>
              <a:cs typeface="+mn-cs"/>
            </a:endParaRPr>
          </a:p>
        </p:txBody>
      </p:sp>
      <p:sp>
        <p:nvSpPr>
          <p:cNvPr id="13" name="Rectangle 12"/>
          <p:cNvSpPr>
            <a:spLocks noChangeArrowheads="1"/>
          </p:cNvSpPr>
          <p:nvPr/>
        </p:nvSpPr>
        <p:spPr bwMode="auto">
          <a:xfrm>
            <a:off x="5788025" y="2419350"/>
            <a:ext cx="56515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24,000</a:t>
            </a:r>
            <a:endParaRPr lang="en-US" dirty="0">
              <a:solidFill>
                <a:prstClr val="black"/>
              </a:solidFill>
              <a:cs typeface="+mn-cs"/>
            </a:endParaRPr>
          </a:p>
        </p:txBody>
      </p:sp>
      <p:sp>
        <p:nvSpPr>
          <p:cNvPr id="14" name="Rectangle 13"/>
          <p:cNvSpPr>
            <a:spLocks noChangeArrowheads="1"/>
          </p:cNvSpPr>
          <p:nvPr/>
        </p:nvSpPr>
        <p:spPr bwMode="auto">
          <a:xfrm>
            <a:off x="2811463" y="2625725"/>
            <a:ext cx="877887"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Adjustment</a:t>
            </a:r>
            <a:endParaRPr lang="en-US" dirty="0">
              <a:solidFill>
                <a:prstClr val="black"/>
              </a:solidFill>
              <a:cs typeface="+mn-cs"/>
            </a:endParaRPr>
          </a:p>
        </p:txBody>
      </p:sp>
      <p:sp>
        <p:nvSpPr>
          <p:cNvPr id="15" name="Rectangle 14"/>
          <p:cNvSpPr>
            <a:spLocks noChangeArrowheads="1"/>
          </p:cNvSpPr>
          <p:nvPr/>
        </p:nvSpPr>
        <p:spPr bwMode="auto">
          <a:xfrm>
            <a:off x="4083050" y="2625725"/>
            <a:ext cx="474663"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C00000"/>
                </a:solidFill>
                <a:cs typeface="+mn-cs"/>
              </a:rPr>
              <a:t>8,000</a:t>
            </a:r>
            <a:endParaRPr lang="en-US" dirty="0">
              <a:solidFill>
                <a:prstClr val="black"/>
              </a:solidFill>
              <a:cs typeface="+mn-cs"/>
            </a:endParaRPr>
          </a:p>
        </p:txBody>
      </p:sp>
      <p:sp>
        <p:nvSpPr>
          <p:cNvPr id="16" name="Rectangle 15"/>
          <p:cNvSpPr>
            <a:spLocks noChangeArrowheads="1"/>
          </p:cNvSpPr>
          <p:nvPr/>
        </p:nvSpPr>
        <p:spPr bwMode="auto">
          <a:xfrm>
            <a:off x="4697413" y="2841625"/>
            <a:ext cx="625475"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Dec. 31</a:t>
            </a:r>
            <a:endParaRPr lang="en-US" dirty="0">
              <a:solidFill>
                <a:prstClr val="black"/>
              </a:solidFill>
              <a:cs typeface="+mn-cs"/>
            </a:endParaRPr>
          </a:p>
        </p:txBody>
      </p:sp>
      <p:sp>
        <p:nvSpPr>
          <p:cNvPr id="224" name="Rectangle 16"/>
          <p:cNvSpPr>
            <a:spLocks noChangeArrowheads="1"/>
          </p:cNvSpPr>
          <p:nvPr/>
        </p:nvSpPr>
        <p:spPr bwMode="auto">
          <a:xfrm>
            <a:off x="5788025" y="2841625"/>
            <a:ext cx="1992313"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16,000  (8 mos. @ $2,000)</a:t>
            </a:r>
            <a:endParaRPr lang="en-US" dirty="0">
              <a:solidFill>
                <a:prstClr val="black"/>
              </a:solidFill>
              <a:cs typeface="+mn-cs"/>
            </a:endParaRPr>
          </a:p>
        </p:txBody>
      </p:sp>
      <p:sp>
        <p:nvSpPr>
          <p:cNvPr id="225" name="Rectangle 17"/>
          <p:cNvSpPr>
            <a:spLocks noChangeArrowheads="1"/>
          </p:cNvSpPr>
          <p:nvPr/>
        </p:nvSpPr>
        <p:spPr bwMode="auto">
          <a:xfrm>
            <a:off x="1198563" y="3254375"/>
            <a:ext cx="4860925"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C00000"/>
                </a:solidFill>
                <a:cs typeface="+mn-cs"/>
              </a:rPr>
              <a:t>Step 3:  Record an adjusting entry to get from step 1 to step 2.</a:t>
            </a:r>
            <a:endParaRPr lang="en-US" dirty="0">
              <a:solidFill>
                <a:prstClr val="black"/>
              </a:solidFill>
              <a:cs typeface="+mn-cs"/>
            </a:endParaRPr>
          </a:p>
        </p:txBody>
      </p:sp>
      <p:sp>
        <p:nvSpPr>
          <p:cNvPr id="226" name="Rectangle 18"/>
          <p:cNvSpPr>
            <a:spLocks noChangeArrowheads="1"/>
          </p:cNvSpPr>
          <p:nvPr/>
        </p:nvSpPr>
        <p:spPr bwMode="auto">
          <a:xfrm>
            <a:off x="2155825" y="3698875"/>
            <a:ext cx="433388"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000000"/>
                </a:solidFill>
                <a:cs typeface="+mn-cs"/>
              </a:rPr>
              <a:t>Date</a:t>
            </a:r>
            <a:endParaRPr lang="en-US" dirty="0">
              <a:solidFill>
                <a:prstClr val="black"/>
              </a:solidFill>
              <a:cs typeface="+mn-cs"/>
            </a:endParaRPr>
          </a:p>
        </p:txBody>
      </p:sp>
      <p:sp>
        <p:nvSpPr>
          <p:cNvPr id="236" name="Rectangle 19"/>
          <p:cNvSpPr>
            <a:spLocks noChangeArrowheads="1"/>
          </p:cNvSpPr>
          <p:nvPr/>
        </p:nvSpPr>
        <p:spPr bwMode="auto">
          <a:xfrm>
            <a:off x="5716588" y="3698875"/>
            <a:ext cx="484187"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000000"/>
                </a:solidFill>
                <a:cs typeface="+mn-cs"/>
              </a:rPr>
              <a:t>Debit</a:t>
            </a:r>
            <a:endParaRPr lang="en-US" dirty="0">
              <a:solidFill>
                <a:prstClr val="black"/>
              </a:solidFill>
              <a:cs typeface="+mn-cs"/>
            </a:endParaRPr>
          </a:p>
        </p:txBody>
      </p:sp>
      <p:sp>
        <p:nvSpPr>
          <p:cNvPr id="237" name="Rectangle 20"/>
          <p:cNvSpPr>
            <a:spLocks noChangeArrowheads="1"/>
          </p:cNvSpPr>
          <p:nvPr/>
        </p:nvSpPr>
        <p:spPr bwMode="auto">
          <a:xfrm>
            <a:off x="6584950" y="3698875"/>
            <a:ext cx="544513"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000000"/>
                </a:solidFill>
                <a:cs typeface="+mn-cs"/>
              </a:rPr>
              <a:t>Credit</a:t>
            </a:r>
            <a:endParaRPr lang="en-US" dirty="0">
              <a:solidFill>
                <a:prstClr val="black"/>
              </a:solidFill>
              <a:cs typeface="+mn-cs"/>
            </a:endParaRPr>
          </a:p>
        </p:txBody>
      </p:sp>
      <p:sp>
        <p:nvSpPr>
          <p:cNvPr id="238" name="Rectangle 21"/>
          <p:cNvSpPr>
            <a:spLocks noChangeArrowheads="1"/>
          </p:cNvSpPr>
          <p:nvPr/>
        </p:nvSpPr>
        <p:spPr bwMode="auto">
          <a:xfrm>
            <a:off x="2055813" y="3924300"/>
            <a:ext cx="625475"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Dec. 31</a:t>
            </a:r>
            <a:endParaRPr lang="en-US" dirty="0">
              <a:solidFill>
                <a:prstClr val="black"/>
              </a:solidFill>
              <a:cs typeface="+mn-cs"/>
            </a:endParaRPr>
          </a:p>
        </p:txBody>
      </p:sp>
      <p:sp>
        <p:nvSpPr>
          <p:cNvPr id="239" name="Rectangle 22"/>
          <p:cNvSpPr>
            <a:spLocks noChangeArrowheads="1"/>
          </p:cNvSpPr>
          <p:nvPr/>
        </p:nvSpPr>
        <p:spPr bwMode="auto">
          <a:xfrm>
            <a:off x="2811463" y="3924300"/>
            <a:ext cx="1865312"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Unearned Rent Revenue</a:t>
            </a:r>
            <a:endParaRPr lang="en-US" dirty="0">
              <a:solidFill>
                <a:prstClr val="black"/>
              </a:solidFill>
              <a:cs typeface="+mn-cs"/>
            </a:endParaRPr>
          </a:p>
        </p:txBody>
      </p:sp>
      <p:sp>
        <p:nvSpPr>
          <p:cNvPr id="240" name="Rectangle 23"/>
          <p:cNvSpPr>
            <a:spLocks noChangeArrowheads="1"/>
          </p:cNvSpPr>
          <p:nvPr/>
        </p:nvSpPr>
        <p:spPr bwMode="auto">
          <a:xfrm>
            <a:off x="5878513" y="3924300"/>
            <a:ext cx="474662"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8,000</a:t>
            </a:r>
            <a:endParaRPr lang="en-US" dirty="0">
              <a:solidFill>
                <a:prstClr val="black"/>
              </a:solidFill>
              <a:cs typeface="+mn-cs"/>
            </a:endParaRPr>
          </a:p>
        </p:txBody>
      </p:sp>
      <p:sp>
        <p:nvSpPr>
          <p:cNvPr id="241" name="Rectangle 24"/>
          <p:cNvSpPr>
            <a:spLocks noChangeArrowheads="1"/>
          </p:cNvSpPr>
          <p:nvPr/>
        </p:nvSpPr>
        <p:spPr bwMode="auto">
          <a:xfrm>
            <a:off x="3084513" y="4130675"/>
            <a:ext cx="1109662"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Rent Revenue</a:t>
            </a:r>
            <a:endParaRPr lang="en-US" dirty="0">
              <a:solidFill>
                <a:prstClr val="black"/>
              </a:solidFill>
              <a:cs typeface="+mn-cs"/>
            </a:endParaRPr>
          </a:p>
        </p:txBody>
      </p:sp>
      <p:sp>
        <p:nvSpPr>
          <p:cNvPr id="242" name="Rectangle 25"/>
          <p:cNvSpPr>
            <a:spLocks noChangeArrowheads="1"/>
          </p:cNvSpPr>
          <p:nvPr/>
        </p:nvSpPr>
        <p:spPr bwMode="auto">
          <a:xfrm>
            <a:off x="6775450" y="4130675"/>
            <a:ext cx="474663"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8,000</a:t>
            </a:r>
            <a:endParaRPr lang="en-US" dirty="0">
              <a:solidFill>
                <a:prstClr val="black"/>
              </a:solidFill>
              <a:cs typeface="+mn-cs"/>
            </a:endParaRPr>
          </a:p>
        </p:txBody>
      </p:sp>
      <p:sp>
        <p:nvSpPr>
          <p:cNvPr id="243" name="Rectangle 26"/>
          <p:cNvSpPr>
            <a:spLocks noChangeArrowheads="1"/>
          </p:cNvSpPr>
          <p:nvPr/>
        </p:nvSpPr>
        <p:spPr bwMode="auto">
          <a:xfrm>
            <a:off x="3538538" y="3698875"/>
            <a:ext cx="1273175"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000000"/>
                </a:solidFill>
                <a:cs typeface="+mn-cs"/>
              </a:rPr>
              <a:t>General Journal</a:t>
            </a:r>
            <a:endParaRPr lang="en-US" dirty="0">
              <a:solidFill>
                <a:prstClr val="black"/>
              </a:solidFill>
              <a:cs typeface="+mn-cs"/>
            </a:endParaRPr>
          </a:p>
        </p:txBody>
      </p:sp>
      <p:sp>
        <p:nvSpPr>
          <p:cNvPr id="244" name="Rectangle 27"/>
          <p:cNvSpPr>
            <a:spLocks noChangeArrowheads="1"/>
          </p:cNvSpPr>
          <p:nvPr/>
        </p:nvSpPr>
        <p:spPr bwMode="auto">
          <a:xfrm>
            <a:off x="1016000" y="695325"/>
            <a:ext cx="2078038"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000000"/>
                </a:solidFill>
                <a:cs typeface="+mn-cs"/>
              </a:rPr>
              <a:t>Unearned Rent Revenue.  </a:t>
            </a:r>
            <a:endParaRPr lang="en-US" dirty="0">
              <a:solidFill>
                <a:prstClr val="black"/>
              </a:solidFill>
              <a:cs typeface="+mn-cs"/>
            </a:endParaRPr>
          </a:p>
        </p:txBody>
      </p:sp>
      <p:sp>
        <p:nvSpPr>
          <p:cNvPr id="245" name="Rectangle 28"/>
          <p:cNvSpPr>
            <a:spLocks noChangeArrowheads="1"/>
          </p:cNvSpPr>
          <p:nvPr/>
        </p:nvSpPr>
        <p:spPr bwMode="auto">
          <a:xfrm>
            <a:off x="3024188" y="695325"/>
            <a:ext cx="4811712"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The company collected $24,000 rent in advance on September 1, </a:t>
            </a:r>
            <a:endParaRPr lang="en-US" dirty="0">
              <a:solidFill>
                <a:prstClr val="black"/>
              </a:solidFill>
              <a:cs typeface="+mn-cs"/>
            </a:endParaRPr>
          </a:p>
        </p:txBody>
      </p:sp>
      <p:sp>
        <p:nvSpPr>
          <p:cNvPr id="246" name="Rectangle 29"/>
          <p:cNvSpPr>
            <a:spLocks noChangeArrowheads="1"/>
          </p:cNvSpPr>
          <p:nvPr/>
        </p:nvSpPr>
        <p:spPr bwMode="auto">
          <a:xfrm>
            <a:off x="1016000" y="901700"/>
            <a:ext cx="6938963"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debiting Cash and crediting Unearned Rent Revenue. The tenant was paying 12 months rent in </a:t>
            </a:r>
            <a:endParaRPr lang="en-US" dirty="0">
              <a:solidFill>
                <a:prstClr val="black"/>
              </a:solidFill>
              <a:cs typeface="+mn-cs"/>
            </a:endParaRPr>
          </a:p>
        </p:txBody>
      </p:sp>
      <p:sp>
        <p:nvSpPr>
          <p:cNvPr id="247" name="Rectangle 30"/>
          <p:cNvSpPr>
            <a:spLocks noChangeArrowheads="1"/>
          </p:cNvSpPr>
          <p:nvPr/>
        </p:nvSpPr>
        <p:spPr bwMode="auto">
          <a:xfrm>
            <a:off x="1016000" y="1108075"/>
            <a:ext cx="3338513"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advance and occupancy began September 1.</a:t>
            </a:r>
            <a:endParaRPr lang="en-US" dirty="0">
              <a:solidFill>
                <a:prstClr val="black"/>
              </a:solidFill>
              <a:cs typeface="+mn-cs"/>
            </a:endParaRPr>
          </a:p>
        </p:txBody>
      </p:sp>
      <p:sp>
        <p:nvSpPr>
          <p:cNvPr id="248" name="Rectangle 31"/>
          <p:cNvSpPr>
            <a:spLocks noChangeArrowheads="1"/>
          </p:cNvSpPr>
          <p:nvPr/>
        </p:nvSpPr>
        <p:spPr bwMode="auto">
          <a:xfrm>
            <a:off x="3629025" y="2192338"/>
            <a:ext cx="1946275"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000000"/>
                </a:solidFill>
                <a:cs typeface="+mn-cs"/>
              </a:rPr>
              <a:t>Unearned Rent Revenue</a:t>
            </a:r>
            <a:endParaRPr lang="en-US" dirty="0">
              <a:solidFill>
                <a:prstClr val="black"/>
              </a:solidFill>
              <a:cs typeface="+mn-cs"/>
            </a:endParaRPr>
          </a:p>
        </p:txBody>
      </p:sp>
      <p:sp>
        <p:nvSpPr>
          <p:cNvPr id="249" name="Rectangle 32"/>
          <p:cNvSpPr>
            <a:spLocks noChangeArrowheads="1"/>
          </p:cNvSpPr>
          <p:nvPr/>
        </p:nvSpPr>
        <p:spPr bwMode="auto">
          <a:xfrm>
            <a:off x="1863725" y="3667125"/>
            <a:ext cx="20638" cy="24765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50" name="Line 33"/>
          <p:cNvSpPr>
            <a:spLocks noChangeShapeType="1"/>
          </p:cNvSpPr>
          <p:nvPr/>
        </p:nvSpPr>
        <p:spPr bwMode="auto">
          <a:xfrm>
            <a:off x="2771775" y="3687763"/>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51" name="Rectangle 34"/>
          <p:cNvSpPr>
            <a:spLocks noChangeArrowheads="1"/>
          </p:cNvSpPr>
          <p:nvPr/>
        </p:nvSpPr>
        <p:spPr bwMode="auto">
          <a:xfrm>
            <a:off x="2771775" y="3687763"/>
            <a:ext cx="9525"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52" name="Line 35"/>
          <p:cNvSpPr>
            <a:spLocks noChangeShapeType="1"/>
          </p:cNvSpPr>
          <p:nvPr/>
        </p:nvSpPr>
        <p:spPr bwMode="auto">
          <a:xfrm>
            <a:off x="5464175" y="3687763"/>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53" name="Rectangle 36"/>
          <p:cNvSpPr>
            <a:spLocks noChangeArrowheads="1"/>
          </p:cNvSpPr>
          <p:nvPr/>
        </p:nvSpPr>
        <p:spPr bwMode="auto">
          <a:xfrm>
            <a:off x="5464175" y="3687763"/>
            <a:ext cx="11113"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54" name="Line 37"/>
          <p:cNvSpPr>
            <a:spLocks noChangeShapeType="1"/>
          </p:cNvSpPr>
          <p:nvPr/>
        </p:nvSpPr>
        <p:spPr bwMode="auto">
          <a:xfrm>
            <a:off x="6362700" y="3687763"/>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55" name="Rectangle 38"/>
          <p:cNvSpPr>
            <a:spLocks noChangeArrowheads="1"/>
          </p:cNvSpPr>
          <p:nvPr/>
        </p:nvSpPr>
        <p:spPr bwMode="auto">
          <a:xfrm>
            <a:off x="6362700" y="3687763"/>
            <a:ext cx="9525"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7" name="Rectangle 39"/>
          <p:cNvSpPr>
            <a:spLocks noChangeArrowheads="1"/>
          </p:cNvSpPr>
          <p:nvPr/>
        </p:nvSpPr>
        <p:spPr bwMode="auto">
          <a:xfrm>
            <a:off x="7250113" y="3687763"/>
            <a:ext cx="20637" cy="227012"/>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8" name="Rectangle 40"/>
          <p:cNvSpPr>
            <a:spLocks noChangeArrowheads="1"/>
          </p:cNvSpPr>
          <p:nvPr/>
        </p:nvSpPr>
        <p:spPr bwMode="auto">
          <a:xfrm>
            <a:off x="4556125" y="2408238"/>
            <a:ext cx="20638" cy="6302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9" name="Line 41"/>
          <p:cNvSpPr>
            <a:spLocks noChangeShapeType="1"/>
          </p:cNvSpPr>
          <p:nvPr/>
        </p:nvSpPr>
        <p:spPr bwMode="auto">
          <a:xfrm>
            <a:off x="1873250" y="3914775"/>
            <a:ext cx="0" cy="41275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0" name="Rectangle 42"/>
          <p:cNvSpPr>
            <a:spLocks noChangeArrowheads="1"/>
          </p:cNvSpPr>
          <p:nvPr/>
        </p:nvSpPr>
        <p:spPr bwMode="auto">
          <a:xfrm>
            <a:off x="1873250" y="3914775"/>
            <a:ext cx="11113" cy="412750"/>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1" name="Line 43"/>
          <p:cNvSpPr>
            <a:spLocks noChangeShapeType="1"/>
          </p:cNvSpPr>
          <p:nvPr/>
        </p:nvSpPr>
        <p:spPr bwMode="auto">
          <a:xfrm>
            <a:off x="2771775" y="3914775"/>
            <a:ext cx="0" cy="41275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2" name="Rectangle 44"/>
          <p:cNvSpPr>
            <a:spLocks noChangeArrowheads="1"/>
          </p:cNvSpPr>
          <p:nvPr/>
        </p:nvSpPr>
        <p:spPr bwMode="auto">
          <a:xfrm>
            <a:off x="2771775" y="3914775"/>
            <a:ext cx="9525" cy="412750"/>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3" name="Line 45"/>
          <p:cNvSpPr>
            <a:spLocks noChangeShapeType="1"/>
          </p:cNvSpPr>
          <p:nvPr/>
        </p:nvSpPr>
        <p:spPr bwMode="auto">
          <a:xfrm>
            <a:off x="5464175" y="3914775"/>
            <a:ext cx="0" cy="41275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4" name="Rectangle 46"/>
          <p:cNvSpPr>
            <a:spLocks noChangeArrowheads="1"/>
          </p:cNvSpPr>
          <p:nvPr/>
        </p:nvSpPr>
        <p:spPr bwMode="auto">
          <a:xfrm>
            <a:off x="5464175" y="3914775"/>
            <a:ext cx="11113" cy="412750"/>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5" name="Line 47"/>
          <p:cNvSpPr>
            <a:spLocks noChangeShapeType="1"/>
          </p:cNvSpPr>
          <p:nvPr/>
        </p:nvSpPr>
        <p:spPr bwMode="auto">
          <a:xfrm>
            <a:off x="6362700" y="3914775"/>
            <a:ext cx="0" cy="41275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6" name="Rectangle 48"/>
          <p:cNvSpPr>
            <a:spLocks noChangeArrowheads="1"/>
          </p:cNvSpPr>
          <p:nvPr/>
        </p:nvSpPr>
        <p:spPr bwMode="auto">
          <a:xfrm>
            <a:off x="6362700" y="3914775"/>
            <a:ext cx="9525" cy="412750"/>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7" name="Line 49"/>
          <p:cNvSpPr>
            <a:spLocks noChangeShapeType="1"/>
          </p:cNvSpPr>
          <p:nvPr/>
        </p:nvSpPr>
        <p:spPr bwMode="auto">
          <a:xfrm>
            <a:off x="7259638" y="3914775"/>
            <a:ext cx="0" cy="41275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8" name="Rectangle 50"/>
          <p:cNvSpPr>
            <a:spLocks noChangeArrowheads="1"/>
          </p:cNvSpPr>
          <p:nvPr/>
        </p:nvSpPr>
        <p:spPr bwMode="auto">
          <a:xfrm>
            <a:off x="7259638" y="3914775"/>
            <a:ext cx="11112" cy="412750"/>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9" name="Rectangle 51"/>
          <p:cNvSpPr>
            <a:spLocks noChangeArrowheads="1"/>
          </p:cNvSpPr>
          <p:nvPr/>
        </p:nvSpPr>
        <p:spPr bwMode="auto">
          <a:xfrm>
            <a:off x="2771775" y="2160588"/>
            <a:ext cx="3600450" cy="206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0" name="Rectangle 52"/>
          <p:cNvSpPr>
            <a:spLocks noChangeArrowheads="1"/>
          </p:cNvSpPr>
          <p:nvPr/>
        </p:nvSpPr>
        <p:spPr bwMode="auto">
          <a:xfrm>
            <a:off x="2771775" y="2387600"/>
            <a:ext cx="3600450" cy="206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1" name="Rectangle 53"/>
          <p:cNvSpPr>
            <a:spLocks noChangeArrowheads="1"/>
          </p:cNvSpPr>
          <p:nvPr/>
        </p:nvSpPr>
        <p:spPr bwMode="auto">
          <a:xfrm>
            <a:off x="2771775" y="2811463"/>
            <a:ext cx="3600450" cy="206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2" name="Rectangle 54"/>
          <p:cNvSpPr>
            <a:spLocks noChangeArrowheads="1"/>
          </p:cNvSpPr>
          <p:nvPr/>
        </p:nvSpPr>
        <p:spPr bwMode="auto">
          <a:xfrm>
            <a:off x="1884363" y="3667125"/>
            <a:ext cx="5386387" cy="206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3" name="Rectangle 55"/>
          <p:cNvSpPr>
            <a:spLocks noChangeArrowheads="1"/>
          </p:cNvSpPr>
          <p:nvPr/>
        </p:nvSpPr>
        <p:spPr bwMode="auto">
          <a:xfrm>
            <a:off x="1884363" y="3894138"/>
            <a:ext cx="5386387" cy="206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4" name="Line 56"/>
          <p:cNvSpPr>
            <a:spLocks noChangeShapeType="1"/>
          </p:cNvSpPr>
          <p:nvPr/>
        </p:nvSpPr>
        <p:spPr bwMode="auto">
          <a:xfrm>
            <a:off x="1884363" y="4110038"/>
            <a:ext cx="5386387" cy="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5" name="Rectangle 57"/>
          <p:cNvSpPr>
            <a:spLocks noChangeArrowheads="1"/>
          </p:cNvSpPr>
          <p:nvPr/>
        </p:nvSpPr>
        <p:spPr bwMode="auto">
          <a:xfrm>
            <a:off x="1884363" y="4110038"/>
            <a:ext cx="5386387" cy="11112"/>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6" name="Line 58"/>
          <p:cNvSpPr>
            <a:spLocks noChangeShapeType="1"/>
          </p:cNvSpPr>
          <p:nvPr/>
        </p:nvSpPr>
        <p:spPr bwMode="auto">
          <a:xfrm>
            <a:off x="1884363" y="4316413"/>
            <a:ext cx="5386387" cy="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8" name="Rectangle 59"/>
          <p:cNvSpPr>
            <a:spLocks noChangeArrowheads="1"/>
          </p:cNvSpPr>
          <p:nvPr/>
        </p:nvSpPr>
        <p:spPr bwMode="auto">
          <a:xfrm>
            <a:off x="1884363" y="4316413"/>
            <a:ext cx="5386387" cy="11112"/>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9" name="Rounded Rectangle 148"/>
          <p:cNvSpPr/>
          <p:nvPr/>
        </p:nvSpPr>
        <p:spPr>
          <a:xfrm>
            <a:off x="1447800" y="4724400"/>
            <a:ext cx="2906713"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u="sng" dirty="0">
                <a:solidFill>
                  <a:prstClr val="white"/>
                </a:solidFill>
              </a:rPr>
              <a:t>Income Statement</a:t>
            </a:r>
          </a:p>
          <a:p>
            <a:pPr algn="ctr" fontAlgn="auto">
              <a:spcBef>
                <a:spcPts val="0"/>
              </a:spcBef>
              <a:spcAft>
                <a:spcPts val="0"/>
              </a:spcAft>
              <a:defRPr/>
            </a:pPr>
            <a:r>
              <a:rPr lang="en-US" dirty="0">
                <a:solidFill>
                  <a:prstClr val="white"/>
                </a:solidFill>
              </a:rPr>
              <a:t>Revenue</a:t>
            </a:r>
          </a:p>
          <a:p>
            <a:pPr algn="ctr" fontAlgn="auto">
              <a:spcBef>
                <a:spcPts val="0"/>
              </a:spcBef>
              <a:spcAft>
                <a:spcPts val="0"/>
              </a:spcAft>
              <a:defRPr/>
            </a:pPr>
            <a:r>
              <a:rPr lang="en-US" dirty="0">
                <a:solidFill>
                  <a:prstClr val="white"/>
                </a:solidFill>
              </a:rPr>
              <a:t>Expense</a:t>
            </a:r>
          </a:p>
        </p:txBody>
      </p:sp>
      <p:sp>
        <p:nvSpPr>
          <p:cNvPr id="118" name="Rounded Rectangle 117"/>
          <p:cNvSpPr/>
          <p:nvPr/>
        </p:nvSpPr>
        <p:spPr>
          <a:xfrm>
            <a:off x="4748213" y="4719638"/>
            <a:ext cx="2906712" cy="12192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u="sng" dirty="0">
                <a:solidFill>
                  <a:srgbClr val="002060"/>
                </a:solidFill>
              </a:rPr>
              <a:t>Balance Sheet</a:t>
            </a:r>
          </a:p>
          <a:p>
            <a:pPr lvl="2" fontAlgn="auto">
              <a:spcBef>
                <a:spcPts val="0"/>
              </a:spcBef>
              <a:spcAft>
                <a:spcPts val="0"/>
              </a:spcAft>
              <a:defRPr/>
            </a:pPr>
            <a:r>
              <a:rPr lang="en-US" dirty="0">
                <a:solidFill>
                  <a:srgbClr val="002060"/>
                </a:solidFill>
              </a:rPr>
              <a:t>Asset</a:t>
            </a:r>
          </a:p>
          <a:p>
            <a:pPr lvl="2" fontAlgn="auto">
              <a:spcBef>
                <a:spcPts val="0"/>
              </a:spcBef>
              <a:spcAft>
                <a:spcPts val="0"/>
              </a:spcAft>
              <a:defRPr/>
            </a:pPr>
            <a:r>
              <a:rPr lang="en-US" dirty="0">
                <a:solidFill>
                  <a:srgbClr val="002060"/>
                </a:solidFill>
              </a:rPr>
              <a:t>Liability</a:t>
            </a:r>
          </a:p>
        </p:txBody>
      </p:sp>
      <p:sp>
        <p:nvSpPr>
          <p:cNvPr id="150" name="TextBox 149"/>
          <p:cNvSpPr txBox="1"/>
          <p:nvPr/>
        </p:nvSpPr>
        <p:spPr>
          <a:xfrm>
            <a:off x="5105400" y="5329238"/>
            <a:ext cx="782638" cy="369887"/>
          </a:xfrm>
          <a:prstGeom prst="rect">
            <a:avLst/>
          </a:prstGeom>
          <a:noFill/>
        </p:spPr>
        <p:txBody>
          <a:bodyPr>
            <a:spAutoFit/>
          </a:bodyPr>
          <a:lstStyle/>
          <a:p>
            <a:pPr fontAlgn="auto">
              <a:spcBef>
                <a:spcPts val="0"/>
              </a:spcBef>
              <a:spcAft>
                <a:spcPts val="0"/>
              </a:spcAft>
              <a:defRPr/>
            </a:pPr>
            <a:r>
              <a:rPr lang="en-US" dirty="0">
                <a:solidFill>
                  <a:srgbClr val="C00000"/>
                </a:solidFill>
                <a:latin typeface="Calibri"/>
                <a:cs typeface="+mn-cs"/>
              </a:rPr>
              <a:t>Debit</a:t>
            </a:r>
          </a:p>
        </p:txBody>
      </p:sp>
      <p:sp>
        <p:nvSpPr>
          <p:cNvPr id="120" name="TextBox 119"/>
          <p:cNvSpPr txBox="1"/>
          <p:nvPr/>
        </p:nvSpPr>
        <p:spPr>
          <a:xfrm>
            <a:off x="1752600" y="5059363"/>
            <a:ext cx="990600" cy="369887"/>
          </a:xfrm>
          <a:prstGeom prst="rect">
            <a:avLst/>
          </a:prstGeom>
          <a:noFill/>
        </p:spPr>
        <p:txBody>
          <a:bodyPr anchor="b">
            <a:spAutoFit/>
          </a:bodyPr>
          <a:lstStyle/>
          <a:p>
            <a:pPr fontAlgn="auto">
              <a:spcBef>
                <a:spcPts val="0"/>
              </a:spcBef>
              <a:spcAft>
                <a:spcPts val="0"/>
              </a:spcAft>
              <a:defRPr/>
            </a:pPr>
            <a:r>
              <a:rPr lang="en-US" dirty="0">
                <a:solidFill>
                  <a:srgbClr val="C00000"/>
                </a:solidFill>
                <a:latin typeface="Calibri"/>
                <a:cs typeface="+mn-cs"/>
              </a:rPr>
              <a:t>Credit</a:t>
            </a:r>
          </a:p>
        </p:txBody>
      </p:sp>
      <p:sp>
        <p:nvSpPr>
          <p:cNvPr id="110655"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fld id="{E3A821A0-360A-46A8-92B8-A6FE9A82A267}" type="slidenum">
              <a:rPr lang="en-US" altLang="en-US" sz="1200" smtClean="0">
                <a:solidFill>
                  <a:srgbClr val="898989"/>
                </a:solidFill>
                <a:latin typeface="Arial" charset="0"/>
              </a:rPr>
              <a:pPr eaLnBrk="1" hangingPunct="1">
                <a:spcBef>
                  <a:spcPct val="0"/>
                </a:spcBef>
                <a:buFontTx/>
                <a:buNone/>
              </a:pPr>
              <a:t>41</a:t>
            </a:fld>
            <a:endParaRPr lang="en-US" altLang="en-US" sz="1200">
              <a:solidFill>
                <a:srgbClr val="898989"/>
              </a:solidFill>
              <a:latin typeface="Arial" charset="0"/>
            </a:endParaRPr>
          </a:p>
        </p:txBody>
      </p:sp>
      <p:sp>
        <p:nvSpPr>
          <p:cNvPr id="65" name="Rounded Rectangle 64"/>
          <p:cNvSpPr/>
          <p:nvPr/>
        </p:nvSpPr>
        <p:spPr>
          <a:xfrm>
            <a:off x="152400" y="6553200"/>
            <a:ext cx="38862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altLang="en-US" sz="1100" dirty="0"/>
              <a:t>Prepare and explain adjusting entries</a:t>
            </a:r>
            <a:r>
              <a:rPr lang="en-US" sz="1100" dirty="0"/>
              <a:t>.</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48"/>
                                        </p:tgtEl>
                                        <p:attrNameLst>
                                          <p:attrName>style.visibility</p:attrName>
                                        </p:attrNameLst>
                                      </p:cBhvr>
                                      <p:to>
                                        <p:strVal val="visible"/>
                                      </p:to>
                                    </p:set>
                                    <p:animEffect transition="in" filter="fade">
                                      <p:cBhvr>
                                        <p:cTn id="24" dur="500"/>
                                        <p:tgtEl>
                                          <p:spTgt spid="24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78"/>
                                        </p:tgtEl>
                                        <p:attrNameLst>
                                          <p:attrName>style.visibility</p:attrName>
                                        </p:attrNameLst>
                                      </p:cBhvr>
                                      <p:to>
                                        <p:strVal val="visible"/>
                                      </p:to>
                                    </p:set>
                                    <p:animEffect transition="in" filter="fade">
                                      <p:cBhvr>
                                        <p:cTn id="27" dur="500"/>
                                        <p:tgtEl>
                                          <p:spTgt spid="27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9"/>
                                        </p:tgtEl>
                                        <p:attrNameLst>
                                          <p:attrName>style.visibility</p:attrName>
                                        </p:attrNameLst>
                                      </p:cBhvr>
                                      <p:to>
                                        <p:strVal val="visible"/>
                                      </p:to>
                                    </p:set>
                                    <p:animEffect transition="in" filter="fade">
                                      <p:cBhvr>
                                        <p:cTn id="30" dur="500"/>
                                        <p:tgtEl>
                                          <p:spTgt spid="12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0"/>
                                        </p:tgtEl>
                                        <p:attrNameLst>
                                          <p:attrName>style.visibility</p:attrName>
                                        </p:attrNameLst>
                                      </p:cBhvr>
                                      <p:to>
                                        <p:strVal val="visible"/>
                                      </p:to>
                                    </p:set>
                                    <p:animEffect transition="in" filter="fade">
                                      <p:cBhvr>
                                        <p:cTn id="33" dur="500"/>
                                        <p:tgtEl>
                                          <p:spTgt spid="13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31"/>
                                        </p:tgtEl>
                                        <p:attrNameLst>
                                          <p:attrName>style.visibility</p:attrName>
                                        </p:attrNameLst>
                                      </p:cBhvr>
                                      <p:to>
                                        <p:strVal val="visible"/>
                                      </p:to>
                                    </p:set>
                                    <p:animEffect transition="in" filter="fade">
                                      <p:cBhvr>
                                        <p:cTn id="36" dur="500"/>
                                        <p:tgtEl>
                                          <p:spTgt spid="131"/>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24"/>
                                        </p:tgtEl>
                                        <p:attrNameLst>
                                          <p:attrName>style.visibility</p:attrName>
                                        </p:attrNameLst>
                                      </p:cBhvr>
                                      <p:to>
                                        <p:strVal val="visible"/>
                                      </p:to>
                                    </p:set>
                                    <p:animEffect transition="in" filter="fade">
                                      <p:cBhvr>
                                        <p:cTn id="52" dur="500"/>
                                        <p:tgtEl>
                                          <p:spTgt spid="22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25"/>
                                        </p:tgtEl>
                                        <p:attrNameLst>
                                          <p:attrName>style.visibility</p:attrName>
                                        </p:attrNameLst>
                                      </p:cBhvr>
                                      <p:to>
                                        <p:strVal val="visible"/>
                                      </p:to>
                                    </p:set>
                                    <p:animEffect transition="in" filter="fade">
                                      <p:cBhvr>
                                        <p:cTn id="57" dur="500"/>
                                        <p:tgtEl>
                                          <p:spTgt spid="225"/>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fade">
                                      <p:cBhvr>
                                        <p:cTn id="62" dur="500"/>
                                        <p:tgtEl>
                                          <p:spTgt spid="7"/>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26"/>
                                        </p:tgtEl>
                                        <p:attrNameLst>
                                          <p:attrName>style.visibility</p:attrName>
                                        </p:attrNameLst>
                                      </p:cBhvr>
                                      <p:to>
                                        <p:strVal val="visible"/>
                                      </p:to>
                                    </p:set>
                                    <p:animEffect transition="in" filter="fade">
                                      <p:cBhvr>
                                        <p:cTn id="65" dur="500"/>
                                        <p:tgtEl>
                                          <p:spTgt spid="226"/>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36"/>
                                        </p:tgtEl>
                                        <p:attrNameLst>
                                          <p:attrName>style.visibility</p:attrName>
                                        </p:attrNameLst>
                                      </p:cBhvr>
                                      <p:to>
                                        <p:strVal val="visible"/>
                                      </p:to>
                                    </p:set>
                                    <p:animEffect transition="in" filter="fade">
                                      <p:cBhvr>
                                        <p:cTn id="68" dur="500"/>
                                        <p:tgtEl>
                                          <p:spTgt spid="236"/>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37"/>
                                        </p:tgtEl>
                                        <p:attrNameLst>
                                          <p:attrName>style.visibility</p:attrName>
                                        </p:attrNameLst>
                                      </p:cBhvr>
                                      <p:to>
                                        <p:strVal val="visible"/>
                                      </p:to>
                                    </p:set>
                                    <p:animEffect transition="in" filter="fade">
                                      <p:cBhvr>
                                        <p:cTn id="71" dur="500"/>
                                        <p:tgtEl>
                                          <p:spTgt spid="237"/>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38"/>
                                        </p:tgtEl>
                                        <p:attrNameLst>
                                          <p:attrName>style.visibility</p:attrName>
                                        </p:attrNameLst>
                                      </p:cBhvr>
                                      <p:to>
                                        <p:strVal val="visible"/>
                                      </p:to>
                                    </p:set>
                                    <p:animEffect transition="in" filter="fade">
                                      <p:cBhvr>
                                        <p:cTn id="74" dur="500"/>
                                        <p:tgtEl>
                                          <p:spTgt spid="238"/>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39"/>
                                        </p:tgtEl>
                                        <p:attrNameLst>
                                          <p:attrName>style.visibility</p:attrName>
                                        </p:attrNameLst>
                                      </p:cBhvr>
                                      <p:to>
                                        <p:strVal val="visible"/>
                                      </p:to>
                                    </p:set>
                                    <p:animEffect transition="in" filter="fade">
                                      <p:cBhvr>
                                        <p:cTn id="77" dur="500"/>
                                        <p:tgtEl>
                                          <p:spTgt spid="239"/>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4"/>
                                        </p:tgtEl>
                                        <p:attrNameLst>
                                          <p:attrName>style.visibility</p:attrName>
                                        </p:attrNameLst>
                                      </p:cBhvr>
                                      <p:to>
                                        <p:strVal val="visible"/>
                                      </p:to>
                                    </p:set>
                                    <p:animEffect transition="in" filter="fade">
                                      <p:cBhvr>
                                        <p:cTn id="80" dur="500"/>
                                        <p:tgtEl>
                                          <p:spTgt spid="14"/>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500"/>
                                        <p:tgtEl>
                                          <p:spTgt spid="15"/>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40"/>
                                        </p:tgtEl>
                                        <p:attrNameLst>
                                          <p:attrName>style.visibility</p:attrName>
                                        </p:attrNameLst>
                                      </p:cBhvr>
                                      <p:to>
                                        <p:strVal val="visible"/>
                                      </p:to>
                                    </p:set>
                                    <p:animEffect transition="in" filter="fade">
                                      <p:cBhvr>
                                        <p:cTn id="86" dur="500"/>
                                        <p:tgtEl>
                                          <p:spTgt spid="240"/>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241"/>
                                        </p:tgtEl>
                                        <p:attrNameLst>
                                          <p:attrName>style.visibility</p:attrName>
                                        </p:attrNameLst>
                                      </p:cBhvr>
                                      <p:to>
                                        <p:strVal val="visible"/>
                                      </p:to>
                                    </p:set>
                                    <p:animEffect transition="in" filter="fade">
                                      <p:cBhvr>
                                        <p:cTn id="89" dur="500"/>
                                        <p:tgtEl>
                                          <p:spTgt spid="241"/>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242"/>
                                        </p:tgtEl>
                                        <p:attrNameLst>
                                          <p:attrName>style.visibility</p:attrName>
                                        </p:attrNameLst>
                                      </p:cBhvr>
                                      <p:to>
                                        <p:strVal val="visible"/>
                                      </p:to>
                                    </p:set>
                                    <p:animEffect transition="in" filter="fade">
                                      <p:cBhvr>
                                        <p:cTn id="92" dur="500"/>
                                        <p:tgtEl>
                                          <p:spTgt spid="242"/>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243"/>
                                        </p:tgtEl>
                                        <p:attrNameLst>
                                          <p:attrName>style.visibility</p:attrName>
                                        </p:attrNameLst>
                                      </p:cBhvr>
                                      <p:to>
                                        <p:strVal val="visible"/>
                                      </p:to>
                                    </p:set>
                                    <p:animEffect transition="in" filter="fade">
                                      <p:cBhvr>
                                        <p:cTn id="95" dur="500"/>
                                        <p:tgtEl>
                                          <p:spTgt spid="243"/>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249"/>
                                        </p:tgtEl>
                                        <p:attrNameLst>
                                          <p:attrName>style.visibility</p:attrName>
                                        </p:attrNameLst>
                                      </p:cBhvr>
                                      <p:to>
                                        <p:strVal val="visible"/>
                                      </p:to>
                                    </p:set>
                                    <p:animEffect transition="in" filter="fade">
                                      <p:cBhvr>
                                        <p:cTn id="98" dur="500"/>
                                        <p:tgtEl>
                                          <p:spTgt spid="249"/>
                                        </p:tgtEl>
                                      </p:cBhvr>
                                    </p:animEffect>
                                  </p:childTnLst>
                                </p:cTn>
                              </p:par>
                              <p:par>
                                <p:cTn id="99" presetID="10" presetClass="entr" presetSubtype="0" fill="hold" nodeType="withEffect">
                                  <p:stCondLst>
                                    <p:cond delay="0"/>
                                  </p:stCondLst>
                                  <p:childTnLst>
                                    <p:set>
                                      <p:cBhvr>
                                        <p:cTn id="100" dur="1" fill="hold">
                                          <p:stCondLst>
                                            <p:cond delay="0"/>
                                          </p:stCondLst>
                                        </p:cTn>
                                        <p:tgtEl>
                                          <p:spTgt spid="250"/>
                                        </p:tgtEl>
                                        <p:attrNameLst>
                                          <p:attrName>style.visibility</p:attrName>
                                        </p:attrNameLst>
                                      </p:cBhvr>
                                      <p:to>
                                        <p:strVal val="visible"/>
                                      </p:to>
                                    </p:set>
                                    <p:animEffect transition="in" filter="fade">
                                      <p:cBhvr>
                                        <p:cTn id="101" dur="500"/>
                                        <p:tgtEl>
                                          <p:spTgt spid="250"/>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251"/>
                                        </p:tgtEl>
                                        <p:attrNameLst>
                                          <p:attrName>style.visibility</p:attrName>
                                        </p:attrNameLst>
                                      </p:cBhvr>
                                      <p:to>
                                        <p:strVal val="visible"/>
                                      </p:to>
                                    </p:set>
                                    <p:animEffect transition="in" filter="fade">
                                      <p:cBhvr>
                                        <p:cTn id="104" dur="500"/>
                                        <p:tgtEl>
                                          <p:spTgt spid="251"/>
                                        </p:tgtEl>
                                      </p:cBhvr>
                                    </p:animEffect>
                                  </p:childTnLst>
                                </p:cTn>
                              </p:par>
                              <p:par>
                                <p:cTn id="105" presetID="10" presetClass="entr" presetSubtype="0" fill="hold" nodeType="withEffect">
                                  <p:stCondLst>
                                    <p:cond delay="0"/>
                                  </p:stCondLst>
                                  <p:childTnLst>
                                    <p:set>
                                      <p:cBhvr>
                                        <p:cTn id="106" dur="1" fill="hold">
                                          <p:stCondLst>
                                            <p:cond delay="0"/>
                                          </p:stCondLst>
                                        </p:cTn>
                                        <p:tgtEl>
                                          <p:spTgt spid="252"/>
                                        </p:tgtEl>
                                        <p:attrNameLst>
                                          <p:attrName>style.visibility</p:attrName>
                                        </p:attrNameLst>
                                      </p:cBhvr>
                                      <p:to>
                                        <p:strVal val="visible"/>
                                      </p:to>
                                    </p:set>
                                    <p:animEffect transition="in" filter="fade">
                                      <p:cBhvr>
                                        <p:cTn id="107" dur="500"/>
                                        <p:tgtEl>
                                          <p:spTgt spid="252"/>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253"/>
                                        </p:tgtEl>
                                        <p:attrNameLst>
                                          <p:attrName>style.visibility</p:attrName>
                                        </p:attrNameLst>
                                      </p:cBhvr>
                                      <p:to>
                                        <p:strVal val="visible"/>
                                      </p:to>
                                    </p:set>
                                    <p:animEffect transition="in" filter="fade">
                                      <p:cBhvr>
                                        <p:cTn id="110" dur="500"/>
                                        <p:tgtEl>
                                          <p:spTgt spid="253"/>
                                        </p:tgtEl>
                                      </p:cBhvr>
                                    </p:animEffect>
                                  </p:childTnLst>
                                </p:cTn>
                              </p:par>
                              <p:par>
                                <p:cTn id="111" presetID="10" presetClass="entr" presetSubtype="0" fill="hold" nodeType="withEffect">
                                  <p:stCondLst>
                                    <p:cond delay="0"/>
                                  </p:stCondLst>
                                  <p:childTnLst>
                                    <p:set>
                                      <p:cBhvr>
                                        <p:cTn id="112" dur="1" fill="hold">
                                          <p:stCondLst>
                                            <p:cond delay="0"/>
                                          </p:stCondLst>
                                        </p:cTn>
                                        <p:tgtEl>
                                          <p:spTgt spid="254"/>
                                        </p:tgtEl>
                                        <p:attrNameLst>
                                          <p:attrName>style.visibility</p:attrName>
                                        </p:attrNameLst>
                                      </p:cBhvr>
                                      <p:to>
                                        <p:strVal val="visible"/>
                                      </p:to>
                                    </p:set>
                                    <p:animEffect transition="in" filter="fade">
                                      <p:cBhvr>
                                        <p:cTn id="113" dur="500"/>
                                        <p:tgtEl>
                                          <p:spTgt spid="254"/>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255"/>
                                        </p:tgtEl>
                                        <p:attrNameLst>
                                          <p:attrName>style.visibility</p:attrName>
                                        </p:attrNameLst>
                                      </p:cBhvr>
                                      <p:to>
                                        <p:strVal val="visible"/>
                                      </p:to>
                                    </p:set>
                                    <p:animEffect transition="in" filter="fade">
                                      <p:cBhvr>
                                        <p:cTn id="116" dur="500"/>
                                        <p:tgtEl>
                                          <p:spTgt spid="255"/>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277"/>
                                        </p:tgtEl>
                                        <p:attrNameLst>
                                          <p:attrName>style.visibility</p:attrName>
                                        </p:attrNameLst>
                                      </p:cBhvr>
                                      <p:to>
                                        <p:strVal val="visible"/>
                                      </p:to>
                                    </p:set>
                                    <p:animEffect transition="in" filter="fade">
                                      <p:cBhvr>
                                        <p:cTn id="119" dur="500"/>
                                        <p:tgtEl>
                                          <p:spTgt spid="277"/>
                                        </p:tgtEl>
                                      </p:cBhvr>
                                    </p:animEffect>
                                  </p:childTnLst>
                                </p:cTn>
                              </p:par>
                              <p:par>
                                <p:cTn id="120" presetID="10" presetClass="entr" presetSubtype="0" fill="hold" nodeType="withEffect">
                                  <p:stCondLst>
                                    <p:cond delay="0"/>
                                  </p:stCondLst>
                                  <p:childTnLst>
                                    <p:set>
                                      <p:cBhvr>
                                        <p:cTn id="121" dur="1" fill="hold">
                                          <p:stCondLst>
                                            <p:cond delay="0"/>
                                          </p:stCondLst>
                                        </p:cTn>
                                        <p:tgtEl>
                                          <p:spTgt spid="279"/>
                                        </p:tgtEl>
                                        <p:attrNameLst>
                                          <p:attrName>style.visibility</p:attrName>
                                        </p:attrNameLst>
                                      </p:cBhvr>
                                      <p:to>
                                        <p:strVal val="visible"/>
                                      </p:to>
                                    </p:set>
                                    <p:animEffect transition="in" filter="fade">
                                      <p:cBhvr>
                                        <p:cTn id="122" dur="500"/>
                                        <p:tgtEl>
                                          <p:spTgt spid="279"/>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280"/>
                                        </p:tgtEl>
                                        <p:attrNameLst>
                                          <p:attrName>style.visibility</p:attrName>
                                        </p:attrNameLst>
                                      </p:cBhvr>
                                      <p:to>
                                        <p:strVal val="visible"/>
                                      </p:to>
                                    </p:set>
                                    <p:animEffect transition="in" filter="fade">
                                      <p:cBhvr>
                                        <p:cTn id="125" dur="500"/>
                                        <p:tgtEl>
                                          <p:spTgt spid="280"/>
                                        </p:tgtEl>
                                      </p:cBhvr>
                                    </p:animEffect>
                                  </p:childTnLst>
                                </p:cTn>
                              </p:par>
                              <p:par>
                                <p:cTn id="126" presetID="10" presetClass="entr" presetSubtype="0" fill="hold" nodeType="withEffect">
                                  <p:stCondLst>
                                    <p:cond delay="0"/>
                                  </p:stCondLst>
                                  <p:childTnLst>
                                    <p:set>
                                      <p:cBhvr>
                                        <p:cTn id="127" dur="1" fill="hold">
                                          <p:stCondLst>
                                            <p:cond delay="0"/>
                                          </p:stCondLst>
                                        </p:cTn>
                                        <p:tgtEl>
                                          <p:spTgt spid="281"/>
                                        </p:tgtEl>
                                        <p:attrNameLst>
                                          <p:attrName>style.visibility</p:attrName>
                                        </p:attrNameLst>
                                      </p:cBhvr>
                                      <p:to>
                                        <p:strVal val="visible"/>
                                      </p:to>
                                    </p:set>
                                    <p:animEffect transition="in" filter="fade">
                                      <p:cBhvr>
                                        <p:cTn id="128" dur="500"/>
                                        <p:tgtEl>
                                          <p:spTgt spid="281"/>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282"/>
                                        </p:tgtEl>
                                        <p:attrNameLst>
                                          <p:attrName>style.visibility</p:attrName>
                                        </p:attrNameLst>
                                      </p:cBhvr>
                                      <p:to>
                                        <p:strVal val="visible"/>
                                      </p:to>
                                    </p:set>
                                    <p:animEffect transition="in" filter="fade">
                                      <p:cBhvr>
                                        <p:cTn id="131" dur="500"/>
                                        <p:tgtEl>
                                          <p:spTgt spid="282"/>
                                        </p:tgtEl>
                                      </p:cBhvr>
                                    </p:animEffect>
                                  </p:childTnLst>
                                </p:cTn>
                              </p:par>
                              <p:par>
                                <p:cTn id="132" presetID="10" presetClass="entr" presetSubtype="0" fill="hold" nodeType="withEffect">
                                  <p:stCondLst>
                                    <p:cond delay="0"/>
                                  </p:stCondLst>
                                  <p:childTnLst>
                                    <p:set>
                                      <p:cBhvr>
                                        <p:cTn id="133" dur="1" fill="hold">
                                          <p:stCondLst>
                                            <p:cond delay="0"/>
                                          </p:stCondLst>
                                        </p:cTn>
                                        <p:tgtEl>
                                          <p:spTgt spid="283"/>
                                        </p:tgtEl>
                                        <p:attrNameLst>
                                          <p:attrName>style.visibility</p:attrName>
                                        </p:attrNameLst>
                                      </p:cBhvr>
                                      <p:to>
                                        <p:strVal val="visible"/>
                                      </p:to>
                                    </p:set>
                                    <p:animEffect transition="in" filter="fade">
                                      <p:cBhvr>
                                        <p:cTn id="134" dur="500"/>
                                        <p:tgtEl>
                                          <p:spTgt spid="283"/>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284"/>
                                        </p:tgtEl>
                                        <p:attrNameLst>
                                          <p:attrName>style.visibility</p:attrName>
                                        </p:attrNameLst>
                                      </p:cBhvr>
                                      <p:to>
                                        <p:strVal val="visible"/>
                                      </p:to>
                                    </p:set>
                                    <p:animEffect transition="in" filter="fade">
                                      <p:cBhvr>
                                        <p:cTn id="137" dur="500"/>
                                        <p:tgtEl>
                                          <p:spTgt spid="284"/>
                                        </p:tgtEl>
                                      </p:cBhvr>
                                    </p:animEffect>
                                  </p:childTnLst>
                                </p:cTn>
                              </p:par>
                              <p:par>
                                <p:cTn id="138" presetID="10" presetClass="entr" presetSubtype="0" fill="hold" nodeType="withEffect">
                                  <p:stCondLst>
                                    <p:cond delay="0"/>
                                  </p:stCondLst>
                                  <p:childTnLst>
                                    <p:set>
                                      <p:cBhvr>
                                        <p:cTn id="139" dur="1" fill="hold">
                                          <p:stCondLst>
                                            <p:cond delay="0"/>
                                          </p:stCondLst>
                                        </p:cTn>
                                        <p:tgtEl>
                                          <p:spTgt spid="285"/>
                                        </p:tgtEl>
                                        <p:attrNameLst>
                                          <p:attrName>style.visibility</p:attrName>
                                        </p:attrNameLst>
                                      </p:cBhvr>
                                      <p:to>
                                        <p:strVal val="visible"/>
                                      </p:to>
                                    </p:set>
                                    <p:animEffect transition="in" filter="fade">
                                      <p:cBhvr>
                                        <p:cTn id="140" dur="500"/>
                                        <p:tgtEl>
                                          <p:spTgt spid="285"/>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286"/>
                                        </p:tgtEl>
                                        <p:attrNameLst>
                                          <p:attrName>style.visibility</p:attrName>
                                        </p:attrNameLst>
                                      </p:cBhvr>
                                      <p:to>
                                        <p:strVal val="visible"/>
                                      </p:to>
                                    </p:set>
                                    <p:animEffect transition="in" filter="fade">
                                      <p:cBhvr>
                                        <p:cTn id="143" dur="500"/>
                                        <p:tgtEl>
                                          <p:spTgt spid="286"/>
                                        </p:tgtEl>
                                      </p:cBhvr>
                                    </p:animEffect>
                                  </p:childTnLst>
                                </p:cTn>
                              </p:par>
                              <p:par>
                                <p:cTn id="144" presetID="10" presetClass="entr" presetSubtype="0" fill="hold" nodeType="withEffect">
                                  <p:stCondLst>
                                    <p:cond delay="0"/>
                                  </p:stCondLst>
                                  <p:childTnLst>
                                    <p:set>
                                      <p:cBhvr>
                                        <p:cTn id="145" dur="1" fill="hold">
                                          <p:stCondLst>
                                            <p:cond delay="0"/>
                                          </p:stCondLst>
                                        </p:cTn>
                                        <p:tgtEl>
                                          <p:spTgt spid="287"/>
                                        </p:tgtEl>
                                        <p:attrNameLst>
                                          <p:attrName>style.visibility</p:attrName>
                                        </p:attrNameLst>
                                      </p:cBhvr>
                                      <p:to>
                                        <p:strVal val="visible"/>
                                      </p:to>
                                    </p:set>
                                    <p:animEffect transition="in" filter="fade">
                                      <p:cBhvr>
                                        <p:cTn id="146" dur="500"/>
                                        <p:tgtEl>
                                          <p:spTgt spid="287"/>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128"/>
                                        </p:tgtEl>
                                        <p:attrNameLst>
                                          <p:attrName>style.visibility</p:attrName>
                                        </p:attrNameLst>
                                      </p:cBhvr>
                                      <p:to>
                                        <p:strVal val="visible"/>
                                      </p:to>
                                    </p:set>
                                    <p:animEffect transition="in" filter="fade">
                                      <p:cBhvr>
                                        <p:cTn id="149" dur="500"/>
                                        <p:tgtEl>
                                          <p:spTgt spid="128"/>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132"/>
                                        </p:tgtEl>
                                        <p:attrNameLst>
                                          <p:attrName>style.visibility</p:attrName>
                                        </p:attrNameLst>
                                      </p:cBhvr>
                                      <p:to>
                                        <p:strVal val="visible"/>
                                      </p:to>
                                    </p:set>
                                    <p:animEffect transition="in" filter="fade">
                                      <p:cBhvr>
                                        <p:cTn id="152" dur="500"/>
                                        <p:tgtEl>
                                          <p:spTgt spid="132"/>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133"/>
                                        </p:tgtEl>
                                        <p:attrNameLst>
                                          <p:attrName>style.visibility</p:attrName>
                                        </p:attrNameLst>
                                      </p:cBhvr>
                                      <p:to>
                                        <p:strVal val="visible"/>
                                      </p:to>
                                    </p:set>
                                    <p:animEffect transition="in" filter="fade">
                                      <p:cBhvr>
                                        <p:cTn id="155" dur="500"/>
                                        <p:tgtEl>
                                          <p:spTgt spid="133"/>
                                        </p:tgtEl>
                                      </p:cBhvr>
                                    </p:animEffect>
                                  </p:childTnLst>
                                </p:cTn>
                              </p:par>
                              <p:par>
                                <p:cTn id="156" presetID="10" presetClass="entr" presetSubtype="0" fill="hold" nodeType="withEffect">
                                  <p:stCondLst>
                                    <p:cond delay="0"/>
                                  </p:stCondLst>
                                  <p:childTnLst>
                                    <p:set>
                                      <p:cBhvr>
                                        <p:cTn id="157" dur="1" fill="hold">
                                          <p:stCondLst>
                                            <p:cond delay="0"/>
                                          </p:stCondLst>
                                        </p:cTn>
                                        <p:tgtEl>
                                          <p:spTgt spid="134"/>
                                        </p:tgtEl>
                                        <p:attrNameLst>
                                          <p:attrName>style.visibility</p:attrName>
                                        </p:attrNameLst>
                                      </p:cBhvr>
                                      <p:to>
                                        <p:strVal val="visible"/>
                                      </p:to>
                                    </p:set>
                                    <p:animEffect transition="in" filter="fade">
                                      <p:cBhvr>
                                        <p:cTn id="158" dur="500"/>
                                        <p:tgtEl>
                                          <p:spTgt spid="134"/>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135"/>
                                        </p:tgtEl>
                                        <p:attrNameLst>
                                          <p:attrName>style.visibility</p:attrName>
                                        </p:attrNameLst>
                                      </p:cBhvr>
                                      <p:to>
                                        <p:strVal val="visible"/>
                                      </p:to>
                                    </p:set>
                                    <p:animEffect transition="in" filter="fade">
                                      <p:cBhvr>
                                        <p:cTn id="161" dur="500"/>
                                        <p:tgtEl>
                                          <p:spTgt spid="135"/>
                                        </p:tgtEl>
                                      </p:cBhvr>
                                    </p:animEffect>
                                  </p:childTnLst>
                                </p:cTn>
                              </p:par>
                              <p:par>
                                <p:cTn id="162" presetID="10" presetClass="entr" presetSubtype="0" fill="hold" nodeType="withEffect">
                                  <p:stCondLst>
                                    <p:cond delay="0"/>
                                  </p:stCondLst>
                                  <p:childTnLst>
                                    <p:set>
                                      <p:cBhvr>
                                        <p:cTn id="163" dur="1" fill="hold">
                                          <p:stCondLst>
                                            <p:cond delay="0"/>
                                          </p:stCondLst>
                                        </p:cTn>
                                        <p:tgtEl>
                                          <p:spTgt spid="136"/>
                                        </p:tgtEl>
                                        <p:attrNameLst>
                                          <p:attrName>style.visibility</p:attrName>
                                        </p:attrNameLst>
                                      </p:cBhvr>
                                      <p:to>
                                        <p:strVal val="visible"/>
                                      </p:to>
                                    </p:set>
                                    <p:animEffect transition="in" filter="fade">
                                      <p:cBhvr>
                                        <p:cTn id="164" dur="500"/>
                                        <p:tgtEl>
                                          <p:spTgt spid="136"/>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138"/>
                                        </p:tgtEl>
                                        <p:attrNameLst>
                                          <p:attrName>style.visibility</p:attrName>
                                        </p:attrNameLst>
                                      </p:cBhvr>
                                      <p:to>
                                        <p:strVal val="visible"/>
                                      </p:to>
                                    </p:set>
                                    <p:animEffect transition="in" filter="fade">
                                      <p:cBhvr>
                                        <p:cTn id="16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10" grpId="0"/>
      <p:bldP spid="11" grpId="0"/>
      <p:bldP spid="12" grpId="0"/>
      <p:bldP spid="13" grpId="0"/>
      <p:bldP spid="14" grpId="0"/>
      <p:bldP spid="15" grpId="0"/>
      <p:bldP spid="16" grpId="0"/>
      <p:bldP spid="224" grpId="0"/>
      <p:bldP spid="225" grpId="0"/>
      <p:bldP spid="226" grpId="0"/>
      <p:bldP spid="236" grpId="0"/>
      <p:bldP spid="237" grpId="0"/>
      <p:bldP spid="238" grpId="0"/>
      <p:bldP spid="239" grpId="0"/>
      <p:bldP spid="240" grpId="0"/>
      <p:bldP spid="241" grpId="0"/>
      <p:bldP spid="242" grpId="0"/>
      <p:bldP spid="243" grpId="0"/>
      <p:bldP spid="248" grpId="0"/>
      <p:bldP spid="249" grpId="0" animBg="1"/>
      <p:bldP spid="251" grpId="0" animBg="1"/>
      <p:bldP spid="253" grpId="0" animBg="1"/>
      <p:bldP spid="255" grpId="0" animBg="1"/>
      <p:bldP spid="277" grpId="0" animBg="1"/>
      <p:bldP spid="278" grpId="0" animBg="1"/>
      <p:bldP spid="280" grpId="0" animBg="1"/>
      <p:bldP spid="282" grpId="0" animBg="1"/>
      <p:bldP spid="284" grpId="0" animBg="1"/>
      <p:bldP spid="286" grpId="0" animBg="1"/>
      <p:bldP spid="128" grpId="0" animBg="1"/>
      <p:bldP spid="129" grpId="0" animBg="1"/>
      <p:bldP spid="130" grpId="0" animBg="1"/>
      <p:bldP spid="131" grpId="0" animBg="1"/>
      <p:bldP spid="132" grpId="0" animBg="1"/>
      <p:bldP spid="133" grpId="0" animBg="1"/>
      <p:bldP spid="135" grpId="0" animBg="1"/>
      <p:bldP spid="13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ectangle 13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prstClr val="white"/>
                </a:solidFill>
              </a:rPr>
              <a:t>NEED-TO-KNOW 3-2 SOLUTION</a:t>
            </a:r>
          </a:p>
        </p:txBody>
      </p:sp>
      <p:sp>
        <p:nvSpPr>
          <p:cNvPr id="6" name="Rectangle 5"/>
          <p:cNvSpPr>
            <a:spLocks noChangeArrowheads="1"/>
          </p:cNvSpPr>
          <p:nvPr/>
        </p:nvSpPr>
        <p:spPr bwMode="auto">
          <a:xfrm>
            <a:off x="2771775" y="2384425"/>
            <a:ext cx="3600450" cy="238125"/>
          </a:xfrm>
          <a:prstGeom prst="rect">
            <a:avLst/>
          </a:prstGeom>
          <a:solidFill>
            <a:srgbClr val="FFFF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7" name="Rectangle 6"/>
          <p:cNvSpPr>
            <a:spLocks noChangeArrowheads="1"/>
          </p:cNvSpPr>
          <p:nvPr/>
        </p:nvSpPr>
        <p:spPr bwMode="auto">
          <a:xfrm>
            <a:off x="1873250" y="3776663"/>
            <a:ext cx="5397500" cy="236537"/>
          </a:xfrm>
          <a:prstGeom prst="rect">
            <a:avLst/>
          </a:prstGeom>
          <a:solidFill>
            <a:srgbClr val="89A3D3"/>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 name="Rectangle 7"/>
          <p:cNvSpPr>
            <a:spLocks noChangeArrowheads="1"/>
          </p:cNvSpPr>
          <p:nvPr/>
        </p:nvSpPr>
        <p:spPr bwMode="auto">
          <a:xfrm>
            <a:off x="1198563" y="1746250"/>
            <a:ext cx="4719637"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C00000"/>
                </a:solidFill>
                <a:cs typeface="+mn-cs"/>
              </a:rPr>
              <a:t>Step 1:  Determine what the current account balance equals.</a:t>
            </a:r>
            <a:endParaRPr lang="en-US" dirty="0">
              <a:solidFill>
                <a:prstClr val="black"/>
              </a:solidFill>
              <a:cs typeface="+mn-cs"/>
            </a:endParaRPr>
          </a:p>
        </p:txBody>
      </p:sp>
      <p:sp>
        <p:nvSpPr>
          <p:cNvPr id="9" name="Rectangle 8"/>
          <p:cNvSpPr>
            <a:spLocks noChangeArrowheads="1"/>
          </p:cNvSpPr>
          <p:nvPr/>
        </p:nvSpPr>
        <p:spPr bwMode="auto">
          <a:xfrm>
            <a:off x="6816725" y="1746250"/>
            <a:ext cx="433388"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$600</a:t>
            </a:r>
            <a:endParaRPr lang="en-US" dirty="0">
              <a:solidFill>
                <a:prstClr val="black"/>
              </a:solidFill>
              <a:cs typeface="+mn-cs"/>
            </a:endParaRPr>
          </a:p>
        </p:txBody>
      </p:sp>
      <p:sp>
        <p:nvSpPr>
          <p:cNvPr id="10" name="Rectangle 9"/>
          <p:cNvSpPr>
            <a:spLocks noChangeArrowheads="1"/>
          </p:cNvSpPr>
          <p:nvPr/>
        </p:nvSpPr>
        <p:spPr bwMode="auto">
          <a:xfrm>
            <a:off x="1198563" y="1962150"/>
            <a:ext cx="5203825"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C00000"/>
                </a:solidFill>
                <a:cs typeface="+mn-cs"/>
              </a:rPr>
              <a:t>Step 2:  Determine what the current account balance should equal.</a:t>
            </a:r>
            <a:endParaRPr lang="en-US" dirty="0">
              <a:solidFill>
                <a:prstClr val="black"/>
              </a:solidFill>
              <a:cs typeface="+mn-cs"/>
            </a:endParaRPr>
          </a:p>
        </p:txBody>
      </p:sp>
      <p:sp>
        <p:nvSpPr>
          <p:cNvPr id="11" name="Rectangle 10"/>
          <p:cNvSpPr>
            <a:spLocks noChangeArrowheads="1"/>
          </p:cNvSpPr>
          <p:nvPr/>
        </p:nvSpPr>
        <p:spPr bwMode="auto">
          <a:xfrm>
            <a:off x="6816725" y="1962150"/>
            <a:ext cx="433388"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$400</a:t>
            </a:r>
            <a:endParaRPr lang="en-US" dirty="0">
              <a:solidFill>
                <a:prstClr val="black"/>
              </a:solidFill>
              <a:cs typeface="+mn-cs"/>
            </a:endParaRPr>
          </a:p>
        </p:txBody>
      </p:sp>
      <p:sp>
        <p:nvSpPr>
          <p:cNvPr id="12" name="Rectangle 11"/>
          <p:cNvSpPr>
            <a:spLocks noChangeArrowheads="1"/>
          </p:cNvSpPr>
          <p:nvPr/>
        </p:nvSpPr>
        <p:spPr bwMode="auto">
          <a:xfrm>
            <a:off x="4697413" y="2632075"/>
            <a:ext cx="469900"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Nov. 1</a:t>
            </a:r>
            <a:endParaRPr lang="en-US" dirty="0">
              <a:solidFill>
                <a:prstClr val="black"/>
              </a:solidFill>
              <a:cs typeface="+mn-cs"/>
            </a:endParaRPr>
          </a:p>
        </p:txBody>
      </p:sp>
      <p:sp>
        <p:nvSpPr>
          <p:cNvPr id="13" name="Rectangle 12"/>
          <p:cNvSpPr>
            <a:spLocks noChangeArrowheads="1"/>
          </p:cNvSpPr>
          <p:nvPr/>
        </p:nvSpPr>
        <p:spPr bwMode="auto">
          <a:xfrm>
            <a:off x="6008688" y="2632075"/>
            <a:ext cx="34290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600</a:t>
            </a:r>
            <a:endParaRPr lang="en-US" dirty="0">
              <a:solidFill>
                <a:prstClr val="black"/>
              </a:solidFill>
              <a:cs typeface="+mn-cs"/>
            </a:endParaRPr>
          </a:p>
        </p:txBody>
      </p:sp>
      <p:sp>
        <p:nvSpPr>
          <p:cNvPr id="14" name="Rectangle 13"/>
          <p:cNvSpPr>
            <a:spLocks noChangeArrowheads="1"/>
          </p:cNvSpPr>
          <p:nvPr/>
        </p:nvSpPr>
        <p:spPr bwMode="auto">
          <a:xfrm>
            <a:off x="2811463" y="2838450"/>
            <a:ext cx="877887"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Adjustment</a:t>
            </a:r>
            <a:endParaRPr lang="en-US" dirty="0">
              <a:solidFill>
                <a:prstClr val="black"/>
              </a:solidFill>
              <a:cs typeface="+mn-cs"/>
            </a:endParaRPr>
          </a:p>
        </p:txBody>
      </p:sp>
      <p:sp>
        <p:nvSpPr>
          <p:cNvPr id="15" name="Rectangle 14"/>
          <p:cNvSpPr>
            <a:spLocks noChangeArrowheads="1"/>
          </p:cNvSpPr>
          <p:nvPr/>
        </p:nvSpPr>
        <p:spPr bwMode="auto">
          <a:xfrm>
            <a:off x="4213225" y="2838450"/>
            <a:ext cx="34290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C00000"/>
                </a:solidFill>
                <a:cs typeface="+mn-cs"/>
              </a:rPr>
              <a:t>200</a:t>
            </a:r>
            <a:endParaRPr lang="en-US" dirty="0">
              <a:solidFill>
                <a:prstClr val="black"/>
              </a:solidFill>
              <a:cs typeface="+mn-cs"/>
            </a:endParaRPr>
          </a:p>
        </p:txBody>
      </p:sp>
      <p:sp>
        <p:nvSpPr>
          <p:cNvPr id="16" name="Rectangle 15"/>
          <p:cNvSpPr>
            <a:spLocks noChangeArrowheads="1"/>
          </p:cNvSpPr>
          <p:nvPr/>
        </p:nvSpPr>
        <p:spPr bwMode="auto">
          <a:xfrm>
            <a:off x="4697413" y="3055938"/>
            <a:ext cx="625475"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Dec. 31</a:t>
            </a:r>
            <a:endParaRPr lang="en-US" dirty="0">
              <a:solidFill>
                <a:prstClr val="black"/>
              </a:solidFill>
              <a:cs typeface="+mn-cs"/>
            </a:endParaRPr>
          </a:p>
        </p:txBody>
      </p:sp>
      <p:sp>
        <p:nvSpPr>
          <p:cNvPr id="224" name="Rectangle 16"/>
          <p:cNvSpPr>
            <a:spLocks noChangeArrowheads="1"/>
          </p:cNvSpPr>
          <p:nvPr/>
        </p:nvSpPr>
        <p:spPr bwMode="auto">
          <a:xfrm>
            <a:off x="6008688" y="3055938"/>
            <a:ext cx="34290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400</a:t>
            </a:r>
            <a:endParaRPr lang="en-US" dirty="0">
              <a:solidFill>
                <a:prstClr val="black"/>
              </a:solidFill>
              <a:cs typeface="+mn-cs"/>
            </a:endParaRPr>
          </a:p>
        </p:txBody>
      </p:sp>
      <p:sp>
        <p:nvSpPr>
          <p:cNvPr id="225" name="Rectangle 17"/>
          <p:cNvSpPr>
            <a:spLocks noChangeArrowheads="1"/>
          </p:cNvSpPr>
          <p:nvPr/>
        </p:nvSpPr>
        <p:spPr bwMode="auto">
          <a:xfrm>
            <a:off x="1198563" y="3352800"/>
            <a:ext cx="4860925"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C00000"/>
                </a:solidFill>
                <a:cs typeface="+mn-cs"/>
              </a:rPr>
              <a:t>Step 3:  Record an adjusting entry to get from step 1 to step 2.</a:t>
            </a:r>
            <a:endParaRPr lang="en-US" dirty="0">
              <a:solidFill>
                <a:prstClr val="black"/>
              </a:solidFill>
              <a:cs typeface="+mn-cs"/>
            </a:endParaRPr>
          </a:p>
        </p:txBody>
      </p:sp>
      <p:sp>
        <p:nvSpPr>
          <p:cNvPr id="226" name="Rectangle 18"/>
          <p:cNvSpPr>
            <a:spLocks noChangeArrowheads="1"/>
          </p:cNvSpPr>
          <p:nvPr/>
        </p:nvSpPr>
        <p:spPr bwMode="auto">
          <a:xfrm>
            <a:off x="2155825" y="3797300"/>
            <a:ext cx="433388"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000000"/>
                </a:solidFill>
                <a:cs typeface="+mn-cs"/>
              </a:rPr>
              <a:t>Date</a:t>
            </a:r>
            <a:endParaRPr lang="en-US" dirty="0">
              <a:solidFill>
                <a:prstClr val="black"/>
              </a:solidFill>
              <a:cs typeface="+mn-cs"/>
            </a:endParaRPr>
          </a:p>
        </p:txBody>
      </p:sp>
      <p:sp>
        <p:nvSpPr>
          <p:cNvPr id="236" name="Rectangle 19"/>
          <p:cNvSpPr>
            <a:spLocks noChangeArrowheads="1"/>
          </p:cNvSpPr>
          <p:nvPr/>
        </p:nvSpPr>
        <p:spPr bwMode="auto">
          <a:xfrm>
            <a:off x="5716588" y="3797300"/>
            <a:ext cx="484187"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000000"/>
                </a:solidFill>
                <a:cs typeface="+mn-cs"/>
              </a:rPr>
              <a:t>Debit</a:t>
            </a:r>
            <a:endParaRPr lang="en-US" dirty="0">
              <a:solidFill>
                <a:prstClr val="black"/>
              </a:solidFill>
              <a:cs typeface="+mn-cs"/>
            </a:endParaRPr>
          </a:p>
        </p:txBody>
      </p:sp>
      <p:sp>
        <p:nvSpPr>
          <p:cNvPr id="237" name="Rectangle 20"/>
          <p:cNvSpPr>
            <a:spLocks noChangeArrowheads="1"/>
          </p:cNvSpPr>
          <p:nvPr/>
        </p:nvSpPr>
        <p:spPr bwMode="auto">
          <a:xfrm>
            <a:off x="6584950" y="3797300"/>
            <a:ext cx="544513"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000000"/>
                </a:solidFill>
                <a:cs typeface="+mn-cs"/>
              </a:rPr>
              <a:t>Credit</a:t>
            </a:r>
            <a:endParaRPr lang="en-US" dirty="0">
              <a:solidFill>
                <a:prstClr val="black"/>
              </a:solidFill>
              <a:cs typeface="+mn-cs"/>
            </a:endParaRPr>
          </a:p>
        </p:txBody>
      </p:sp>
      <p:sp>
        <p:nvSpPr>
          <p:cNvPr id="238" name="Rectangle 21"/>
          <p:cNvSpPr>
            <a:spLocks noChangeArrowheads="1"/>
          </p:cNvSpPr>
          <p:nvPr/>
        </p:nvSpPr>
        <p:spPr bwMode="auto">
          <a:xfrm>
            <a:off x="2055813" y="4024313"/>
            <a:ext cx="625475"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Dec. 31</a:t>
            </a:r>
            <a:endParaRPr lang="en-US" dirty="0">
              <a:solidFill>
                <a:prstClr val="black"/>
              </a:solidFill>
              <a:cs typeface="+mn-cs"/>
            </a:endParaRPr>
          </a:p>
        </p:txBody>
      </p:sp>
      <p:sp>
        <p:nvSpPr>
          <p:cNvPr id="239" name="Rectangle 22"/>
          <p:cNvSpPr>
            <a:spLocks noChangeArrowheads="1"/>
          </p:cNvSpPr>
          <p:nvPr/>
        </p:nvSpPr>
        <p:spPr bwMode="auto">
          <a:xfrm>
            <a:off x="2811463" y="4024313"/>
            <a:ext cx="2147887"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Unearned Services Revenue</a:t>
            </a:r>
            <a:endParaRPr lang="en-US" dirty="0">
              <a:solidFill>
                <a:prstClr val="black"/>
              </a:solidFill>
              <a:cs typeface="+mn-cs"/>
            </a:endParaRPr>
          </a:p>
        </p:txBody>
      </p:sp>
      <p:sp>
        <p:nvSpPr>
          <p:cNvPr id="240" name="Rectangle 23"/>
          <p:cNvSpPr>
            <a:spLocks noChangeArrowheads="1"/>
          </p:cNvSpPr>
          <p:nvPr/>
        </p:nvSpPr>
        <p:spPr bwMode="auto">
          <a:xfrm>
            <a:off x="6008688" y="4024313"/>
            <a:ext cx="34290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200</a:t>
            </a:r>
            <a:endParaRPr lang="en-US" dirty="0">
              <a:solidFill>
                <a:prstClr val="black"/>
              </a:solidFill>
              <a:cs typeface="+mn-cs"/>
            </a:endParaRPr>
          </a:p>
        </p:txBody>
      </p:sp>
      <p:sp>
        <p:nvSpPr>
          <p:cNvPr id="241" name="Rectangle 24"/>
          <p:cNvSpPr>
            <a:spLocks noChangeArrowheads="1"/>
          </p:cNvSpPr>
          <p:nvPr/>
        </p:nvSpPr>
        <p:spPr bwMode="auto">
          <a:xfrm>
            <a:off x="3084513" y="4230688"/>
            <a:ext cx="1381125"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Services Revenue</a:t>
            </a:r>
            <a:endParaRPr lang="en-US" dirty="0">
              <a:solidFill>
                <a:prstClr val="black"/>
              </a:solidFill>
              <a:cs typeface="+mn-cs"/>
            </a:endParaRPr>
          </a:p>
        </p:txBody>
      </p:sp>
      <p:sp>
        <p:nvSpPr>
          <p:cNvPr id="242" name="Rectangle 25"/>
          <p:cNvSpPr>
            <a:spLocks noChangeArrowheads="1"/>
          </p:cNvSpPr>
          <p:nvPr/>
        </p:nvSpPr>
        <p:spPr bwMode="auto">
          <a:xfrm>
            <a:off x="6907213" y="4230688"/>
            <a:ext cx="34290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200</a:t>
            </a:r>
            <a:endParaRPr lang="en-US" dirty="0">
              <a:solidFill>
                <a:prstClr val="black"/>
              </a:solidFill>
              <a:cs typeface="+mn-cs"/>
            </a:endParaRPr>
          </a:p>
        </p:txBody>
      </p:sp>
      <p:sp>
        <p:nvSpPr>
          <p:cNvPr id="243" name="Rectangle 26"/>
          <p:cNvSpPr>
            <a:spLocks noChangeArrowheads="1"/>
          </p:cNvSpPr>
          <p:nvPr/>
        </p:nvSpPr>
        <p:spPr bwMode="auto">
          <a:xfrm>
            <a:off x="1016000" y="703263"/>
            <a:ext cx="2390775"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000000"/>
                </a:solidFill>
                <a:cs typeface="+mn-cs"/>
              </a:rPr>
              <a:t>Unearned Services Revenue.  </a:t>
            </a:r>
            <a:endParaRPr lang="en-US" dirty="0">
              <a:solidFill>
                <a:prstClr val="black"/>
              </a:solidFill>
              <a:cs typeface="+mn-cs"/>
            </a:endParaRPr>
          </a:p>
        </p:txBody>
      </p:sp>
      <p:sp>
        <p:nvSpPr>
          <p:cNvPr id="244" name="Rectangle 27"/>
          <p:cNvSpPr>
            <a:spLocks noChangeArrowheads="1"/>
          </p:cNvSpPr>
          <p:nvPr/>
        </p:nvSpPr>
        <p:spPr bwMode="auto">
          <a:xfrm>
            <a:off x="3325813" y="703263"/>
            <a:ext cx="497205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The company charges $100 per month to spray a house for insects. </a:t>
            </a:r>
            <a:endParaRPr lang="en-US" dirty="0">
              <a:solidFill>
                <a:prstClr val="black"/>
              </a:solidFill>
              <a:cs typeface="+mn-cs"/>
            </a:endParaRPr>
          </a:p>
        </p:txBody>
      </p:sp>
      <p:sp>
        <p:nvSpPr>
          <p:cNvPr id="245" name="Rectangle 28"/>
          <p:cNvSpPr>
            <a:spLocks noChangeArrowheads="1"/>
          </p:cNvSpPr>
          <p:nvPr/>
        </p:nvSpPr>
        <p:spPr bwMode="auto">
          <a:xfrm>
            <a:off x="1016000" y="909638"/>
            <a:ext cx="7342188"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A customer paid $600 on November 1 in advance for six treatments, which was recorded with a debit </a:t>
            </a:r>
            <a:endParaRPr lang="en-US" dirty="0">
              <a:solidFill>
                <a:prstClr val="black"/>
              </a:solidFill>
              <a:cs typeface="+mn-cs"/>
            </a:endParaRPr>
          </a:p>
        </p:txBody>
      </p:sp>
      <p:sp>
        <p:nvSpPr>
          <p:cNvPr id="246" name="Rectangle 29"/>
          <p:cNvSpPr>
            <a:spLocks noChangeArrowheads="1"/>
          </p:cNvSpPr>
          <p:nvPr/>
        </p:nvSpPr>
        <p:spPr bwMode="auto">
          <a:xfrm>
            <a:off x="1016000" y="1116013"/>
            <a:ext cx="6980238"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to Cash and a credit to Unearned Services Revenue. At year-end, the company has applied two </a:t>
            </a:r>
            <a:endParaRPr lang="en-US" dirty="0">
              <a:solidFill>
                <a:prstClr val="black"/>
              </a:solidFill>
              <a:cs typeface="+mn-cs"/>
            </a:endParaRPr>
          </a:p>
        </p:txBody>
      </p:sp>
      <p:sp>
        <p:nvSpPr>
          <p:cNvPr id="247" name="Rectangle 30"/>
          <p:cNvSpPr>
            <a:spLocks noChangeArrowheads="1"/>
          </p:cNvSpPr>
          <p:nvPr/>
        </p:nvSpPr>
        <p:spPr bwMode="auto">
          <a:xfrm>
            <a:off x="1016000" y="1322388"/>
            <a:ext cx="2098675"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treatments for the customer.</a:t>
            </a:r>
            <a:endParaRPr lang="en-US" dirty="0">
              <a:solidFill>
                <a:prstClr val="black"/>
              </a:solidFill>
              <a:cs typeface="+mn-cs"/>
            </a:endParaRPr>
          </a:p>
        </p:txBody>
      </p:sp>
      <p:sp>
        <p:nvSpPr>
          <p:cNvPr id="248" name="Rectangle 31"/>
          <p:cNvSpPr>
            <a:spLocks noChangeArrowheads="1"/>
          </p:cNvSpPr>
          <p:nvPr/>
        </p:nvSpPr>
        <p:spPr bwMode="auto">
          <a:xfrm>
            <a:off x="3478213" y="2405063"/>
            <a:ext cx="2259012"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000000"/>
                </a:solidFill>
                <a:cs typeface="+mn-cs"/>
              </a:rPr>
              <a:t>Unearned Services Revenue</a:t>
            </a:r>
            <a:endParaRPr lang="en-US" dirty="0">
              <a:solidFill>
                <a:prstClr val="black"/>
              </a:solidFill>
              <a:cs typeface="+mn-cs"/>
            </a:endParaRPr>
          </a:p>
        </p:txBody>
      </p:sp>
      <p:sp>
        <p:nvSpPr>
          <p:cNvPr id="249" name="Rectangle 32"/>
          <p:cNvSpPr>
            <a:spLocks noChangeArrowheads="1"/>
          </p:cNvSpPr>
          <p:nvPr/>
        </p:nvSpPr>
        <p:spPr bwMode="auto">
          <a:xfrm>
            <a:off x="3538538" y="3797300"/>
            <a:ext cx="1273175"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000000"/>
                </a:solidFill>
                <a:cs typeface="+mn-cs"/>
              </a:rPr>
              <a:t>General Journal</a:t>
            </a:r>
            <a:endParaRPr lang="en-US" dirty="0">
              <a:solidFill>
                <a:prstClr val="black"/>
              </a:solidFill>
              <a:cs typeface="+mn-cs"/>
            </a:endParaRPr>
          </a:p>
        </p:txBody>
      </p:sp>
      <p:sp>
        <p:nvSpPr>
          <p:cNvPr id="250" name="Rectangle 33"/>
          <p:cNvSpPr>
            <a:spLocks noChangeArrowheads="1"/>
          </p:cNvSpPr>
          <p:nvPr/>
        </p:nvSpPr>
        <p:spPr bwMode="auto">
          <a:xfrm>
            <a:off x="1863725" y="3765550"/>
            <a:ext cx="20638" cy="24765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51" name="Line 34"/>
          <p:cNvSpPr>
            <a:spLocks noChangeShapeType="1"/>
          </p:cNvSpPr>
          <p:nvPr/>
        </p:nvSpPr>
        <p:spPr bwMode="auto">
          <a:xfrm>
            <a:off x="2771775" y="3786188"/>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52" name="Rectangle 35"/>
          <p:cNvSpPr>
            <a:spLocks noChangeArrowheads="1"/>
          </p:cNvSpPr>
          <p:nvPr/>
        </p:nvSpPr>
        <p:spPr bwMode="auto">
          <a:xfrm>
            <a:off x="2771775" y="3786188"/>
            <a:ext cx="9525"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53" name="Line 36"/>
          <p:cNvSpPr>
            <a:spLocks noChangeShapeType="1"/>
          </p:cNvSpPr>
          <p:nvPr/>
        </p:nvSpPr>
        <p:spPr bwMode="auto">
          <a:xfrm>
            <a:off x="5464175" y="3786188"/>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54" name="Rectangle 37"/>
          <p:cNvSpPr>
            <a:spLocks noChangeArrowheads="1"/>
          </p:cNvSpPr>
          <p:nvPr/>
        </p:nvSpPr>
        <p:spPr bwMode="auto">
          <a:xfrm>
            <a:off x="5464175" y="3786188"/>
            <a:ext cx="11113"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55" name="Line 38"/>
          <p:cNvSpPr>
            <a:spLocks noChangeShapeType="1"/>
          </p:cNvSpPr>
          <p:nvPr/>
        </p:nvSpPr>
        <p:spPr bwMode="auto">
          <a:xfrm>
            <a:off x="6362700" y="3786188"/>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7" name="Rectangle 39"/>
          <p:cNvSpPr>
            <a:spLocks noChangeArrowheads="1"/>
          </p:cNvSpPr>
          <p:nvPr/>
        </p:nvSpPr>
        <p:spPr bwMode="auto">
          <a:xfrm>
            <a:off x="6362700" y="3786188"/>
            <a:ext cx="9525"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8" name="Rectangle 40"/>
          <p:cNvSpPr>
            <a:spLocks noChangeArrowheads="1"/>
          </p:cNvSpPr>
          <p:nvPr/>
        </p:nvSpPr>
        <p:spPr bwMode="auto">
          <a:xfrm>
            <a:off x="7250113" y="3786188"/>
            <a:ext cx="20637" cy="227012"/>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9" name="Rectangle 41"/>
          <p:cNvSpPr>
            <a:spLocks noChangeArrowheads="1"/>
          </p:cNvSpPr>
          <p:nvPr/>
        </p:nvSpPr>
        <p:spPr bwMode="auto">
          <a:xfrm>
            <a:off x="4556125" y="2622550"/>
            <a:ext cx="20638" cy="62865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0" name="Line 42"/>
          <p:cNvSpPr>
            <a:spLocks noChangeShapeType="1"/>
          </p:cNvSpPr>
          <p:nvPr/>
        </p:nvSpPr>
        <p:spPr bwMode="auto">
          <a:xfrm>
            <a:off x="1873250" y="4013200"/>
            <a:ext cx="0" cy="41275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1" name="Rectangle 43"/>
          <p:cNvSpPr>
            <a:spLocks noChangeArrowheads="1"/>
          </p:cNvSpPr>
          <p:nvPr/>
        </p:nvSpPr>
        <p:spPr bwMode="auto">
          <a:xfrm>
            <a:off x="1873250" y="4013200"/>
            <a:ext cx="11113" cy="412750"/>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2" name="Line 44"/>
          <p:cNvSpPr>
            <a:spLocks noChangeShapeType="1"/>
          </p:cNvSpPr>
          <p:nvPr/>
        </p:nvSpPr>
        <p:spPr bwMode="auto">
          <a:xfrm>
            <a:off x="2771775" y="4013200"/>
            <a:ext cx="0" cy="41275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3" name="Rectangle 45"/>
          <p:cNvSpPr>
            <a:spLocks noChangeArrowheads="1"/>
          </p:cNvSpPr>
          <p:nvPr/>
        </p:nvSpPr>
        <p:spPr bwMode="auto">
          <a:xfrm>
            <a:off x="2771775" y="4013200"/>
            <a:ext cx="9525" cy="412750"/>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4" name="Line 46"/>
          <p:cNvSpPr>
            <a:spLocks noChangeShapeType="1"/>
          </p:cNvSpPr>
          <p:nvPr/>
        </p:nvSpPr>
        <p:spPr bwMode="auto">
          <a:xfrm>
            <a:off x="5464175" y="4013200"/>
            <a:ext cx="0" cy="41275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5" name="Rectangle 47"/>
          <p:cNvSpPr>
            <a:spLocks noChangeArrowheads="1"/>
          </p:cNvSpPr>
          <p:nvPr/>
        </p:nvSpPr>
        <p:spPr bwMode="auto">
          <a:xfrm>
            <a:off x="5464175" y="4013200"/>
            <a:ext cx="11113" cy="412750"/>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6" name="Line 48"/>
          <p:cNvSpPr>
            <a:spLocks noChangeShapeType="1"/>
          </p:cNvSpPr>
          <p:nvPr/>
        </p:nvSpPr>
        <p:spPr bwMode="auto">
          <a:xfrm>
            <a:off x="6362700" y="4013200"/>
            <a:ext cx="0" cy="41275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7" name="Rectangle 49"/>
          <p:cNvSpPr>
            <a:spLocks noChangeArrowheads="1"/>
          </p:cNvSpPr>
          <p:nvPr/>
        </p:nvSpPr>
        <p:spPr bwMode="auto">
          <a:xfrm>
            <a:off x="6362700" y="4013200"/>
            <a:ext cx="9525" cy="412750"/>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8" name="Line 50"/>
          <p:cNvSpPr>
            <a:spLocks noChangeShapeType="1"/>
          </p:cNvSpPr>
          <p:nvPr/>
        </p:nvSpPr>
        <p:spPr bwMode="auto">
          <a:xfrm>
            <a:off x="7259638" y="4013200"/>
            <a:ext cx="0" cy="41275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9" name="Rectangle 51"/>
          <p:cNvSpPr>
            <a:spLocks noChangeArrowheads="1"/>
          </p:cNvSpPr>
          <p:nvPr/>
        </p:nvSpPr>
        <p:spPr bwMode="auto">
          <a:xfrm>
            <a:off x="7259638" y="4013200"/>
            <a:ext cx="11112" cy="412750"/>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0" name="Rectangle 52"/>
          <p:cNvSpPr>
            <a:spLocks noChangeArrowheads="1"/>
          </p:cNvSpPr>
          <p:nvPr/>
        </p:nvSpPr>
        <p:spPr bwMode="auto">
          <a:xfrm>
            <a:off x="2771775" y="2374900"/>
            <a:ext cx="3600450" cy="206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1" name="Rectangle 53"/>
          <p:cNvSpPr>
            <a:spLocks noChangeArrowheads="1"/>
          </p:cNvSpPr>
          <p:nvPr/>
        </p:nvSpPr>
        <p:spPr bwMode="auto">
          <a:xfrm>
            <a:off x="2771775" y="2601913"/>
            <a:ext cx="3600450" cy="206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2" name="Rectangle 54"/>
          <p:cNvSpPr>
            <a:spLocks noChangeArrowheads="1"/>
          </p:cNvSpPr>
          <p:nvPr/>
        </p:nvSpPr>
        <p:spPr bwMode="auto">
          <a:xfrm>
            <a:off x="2771775" y="3024188"/>
            <a:ext cx="3600450" cy="206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3" name="Rectangle 55"/>
          <p:cNvSpPr>
            <a:spLocks noChangeArrowheads="1"/>
          </p:cNvSpPr>
          <p:nvPr/>
        </p:nvSpPr>
        <p:spPr bwMode="auto">
          <a:xfrm>
            <a:off x="1884363" y="3765550"/>
            <a:ext cx="5386387" cy="206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4" name="Rectangle 56"/>
          <p:cNvSpPr>
            <a:spLocks noChangeArrowheads="1"/>
          </p:cNvSpPr>
          <p:nvPr/>
        </p:nvSpPr>
        <p:spPr bwMode="auto">
          <a:xfrm>
            <a:off x="1884363" y="3992563"/>
            <a:ext cx="5386387" cy="206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5" name="Line 57"/>
          <p:cNvSpPr>
            <a:spLocks noChangeShapeType="1"/>
          </p:cNvSpPr>
          <p:nvPr/>
        </p:nvSpPr>
        <p:spPr bwMode="auto">
          <a:xfrm>
            <a:off x="1884363" y="4210050"/>
            <a:ext cx="5386387" cy="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6" name="Rectangle 58"/>
          <p:cNvSpPr>
            <a:spLocks noChangeArrowheads="1"/>
          </p:cNvSpPr>
          <p:nvPr/>
        </p:nvSpPr>
        <p:spPr bwMode="auto">
          <a:xfrm>
            <a:off x="1884363" y="4210050"/>
            <a:ext cx="5386387" cy="952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8" name="Line 59"/>
          <p:cNvSpPr>
            <a:spLocks noChangeShapeType="1"/>
          </p:cNvSpPr>
          <p:nvPr/>
        </p:nvSpPr>
        <p:spPr bwMode="auto">
          <a:xfrm>
            <a:off x="1884363" y="4414838"/>
            <a:ext cx="5386387" cy="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9" name="Rectangle 60"/>
          <p:cNvSpPr>
            <a:spLocks noChangeArrowheads="1"/>
          </p:cNvSpPr>
          <p:nvPr/>
        </p:nvSpPr>
        <p:spPr bwMode="auto">
          <a:xfrm>
            <a:off x="1884363" y="4414838"/>
            <a:ext cx="5386387" cy="11112"/>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18" name="Rounded Rectangle 117"/>
          <p:cNvSpPr/>
          <p:nvPr/>
        </p:nvSpPr>
        <p:spPr>
          <a:xfrm>
            <a:off x="1447800" y="4686300"/>
            <a:ext cx="2906713"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u="sng" dirty="0">
                <a:solidFill>
                  <a:prstClr val="white"/>
                </a:solidFill>
              </a:rPr>
              <a:t>Income Statement</a:t>
            </a:r>
          </a:p>
          <a:p>
            <a:pPr algn="ctr" fontAlgn="auto">
              <a:spcBef>
                <a:spcPts val="0"/>
              </a:spcBef>
              <a:spcAft>
                <a:spcPts val="0"/>
              </a:spcAft>
              <a:defRPr/>
            </a:pPr>
            <a:r>
              <a:rPr lang="en-US" dirty="0">
                <a:solidFill>
                  <a:prstClr val="white"/>
                </a:solidFill>
              </a:rPr>
              <a:t>Revenue</a:t>
            </a:r>
          </a:p>
          <a:p>
            <a:pPr algn="ctr" fontAlgn="auto">
              <a:spcBef>
                <a:spcPts val="0"/>
              </a:spcBef>
              <a:spcAft>
                <a:spcPts val="0"/>
              </a:spcAft>
              <a:defRPr/>
            </a:pPr>
            <a:r>
              <a:rPr lang="en-US" dirty="0">
                <a:solidFill>
                  <a:prstClr val="white"/>
                </a:solidFill>
              </a:rPr>
              <a:t>Expense</a:t>
            </a:r>
          </a:p>
        </p:txBody>
      </p:sp>
      <p:sp>
        <p:nvSpPr>
          <p:cNvPr id="119" name="Rounded Rectangle 118"/>
          <p:cNvSpPr/>
          <p:nvPr/>
        </p:nvSpPr>
        <p:spPr>
          <a:xfrm>
            <a:off x="4748213" y="4681538"/>
            <a:ext cx="2906712" cy="12192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u="sng" dirty="0">
                <a:solidFill>
                  <a:srgbClr val="002060"/>
                </a:solidFill>
              </a:rPr>
              <a:t>Balance Sheet</a:t>
            </a:r>
          </a:p>
          <a:p>
            <a:pPr lvl="2" fontAlgn="auto">
              <a:spcBef>
                <a:spcPts val="0"/>
              </a:spcBef>
              <a:spcAft>
                <a:spcPts val="0"/>
              </a:spcAft>
              <a:defRPr/>
            </a:pPr>
            <a:r>
              <a:rPr lang="en-US" dirty="0">
                <a:solidFill>
                  <a:srgbClr val="002060"/>
                </a:solidFill>
              </a:rPr>
              <a:t>Asset</a:t>
            </a:r>
          </a:p>
          <a:p>
            <a:pPr lvl="2" fontAlgn="auto">
              <a:spcBef>
                <a:spcPts val="0"/>
              </a:spcBef>
              <a:spcAft>
                <a:spcPts val="0"/>
              </a:spcAft>
              <a:defRPr/>
            </a:pPr>
            <a:r>
              <a:rPr lang="en-US" dirty="0">
                <a:solidFill>
                  <a:srgbClr val="002060"/>
                </a:solidFill>
              </a:rPr>
              <a:t>Liability</a:t>
            </a:r>
          </a:p>
        </p:txBody>
      </p:sp>
      <p:sp>
        <p:nvSpPr>
          <p:cNvPr id="120" name="TextBox 119"/>
          <p:cNvSpPr txBox="1"/>
          <p:nvPr/>
        </p:nvSpPr>
        <p:spPr>
          <a:xfrm>
            <a:off x="5105400" y="5291138"/>
            <a:ext cx="782638" cy="369887"/>
          </a:xfrm>
          <a:prstGeom prst="rect">
            <a:avLst/>
          </a:prstGeom>
          <a:noFill/>
        </p:spPr>
        <p:txBody>
          <a:bodyPr>
            <a:spAutoFit/>
          </a:bodyPr>
          <a:lstStyle/>
          <a:p>
            <a:pPr fontAlgn="auto">
              <a:spcBef>
                <a:spcPts val="0"/>
              </a:spcBef>
              <a:spcAft>
                <a:spcPts val="0"/>
              </a:spcAft>
              <a:defRPr/>
            </a:pPr>
            <a:r>
              <a:rPr lang="en-US" dirty="0">
                <a:solidFill>
                  <a:srgbClr val="C00000"/>
                </a:solidFill>
                <a:latin typeface="Calibri"/>
                <a:cs typeface="+mn-cs"/>
              </a:rPr>
              <a:t>Debit</a:t>
            </a:r>
          </a:p>
        </p:txBody>
      </p:sp>
      <p:sp>
        <p:nvSpPr>
          <p:cNvPr id="121" name="TextBox 120"/>
          <p:cNvSpPr txBox="1"/>
          <p:nvPr/>
        </p:nvSpPr>
        <p:spPr>
          <a:xfrm>
            <a:off x="1752600" y="5021263"/>
            <a:ext cx="990600" cy="369887"/>
          </a:xfrm>
          <a:prstGeom prst="rect">
            <a:avLst/>
          </a:prstGeom>
          <a:noFill/>
        </p:spPr>
        <p:txBody>
          <a:bodyPr anchor="b">
            <a:spAutoFit/>
          </a:bodyPr>
          <a:lstStyle/>
          <a:p>
            <a:pPr fontAlgn="auto">
              <a:spcBef>
                <a:spcPts val="0"/>
              </a:spcBef>
              <a:spcAft>
                <a:spcPts val="0"/>
              </a:spcAft>
              <a:defRPr/>
            </a:pPr>
            <a:r>
              <a:rPr lang="en-US" dirty="0">
                <a:solidFill>
                  <a:srgbClr val="C00000"/>
                </a:solidFill>
                <a:latin typeface="Calibri"/>
                <a:cs typeface="+mn-cs"/>
              </a:rPr>
              <a:t>Credit</a:t>
            </a:r>
          </a:p>
        </p:txBody>
      </p:sp>
      <p:sp>
        <p:nvSpPr>
          <p:cNvPr id="11168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fld id="{FC86ECC2-A1CF-46E9-93DF-E9842DB3FFF4}" type="slidenum">
              <a:rPr lang="en-US" altLang="en-US" sz="1200" smtClean="0">
                <a:solidFill>
                  <a:srgbClr val="898989"/>
                </a:solidFill>
                <a:latin typeface="Arial" charset="0"/>
              </a:rPr>
              <a:pPr eaLnBrk="1" hangingPunct="1">
                <a:spcBef>
                  <a:spcPct val="0"/>
                </a:spcBef>
                <a:buFontTx/>
                <a:buNone/>
              </a:pPr>
              <a:t>42</a:t>
            </a:fld>
            <a:endParaRPr lang="en-US" altLang="en-US" sz="1200">
              <a:solidFill>
                <a:srgbClr val="898989"/>
              </a:solidFill>
              <a:latin typeface="Arial" charset="0"/>
            </a:endParaRPr>
          </a:p>
        </p:txBody>
      </p:sp>
      <p:sp>
        <p:nvSpPr>
          <p:cNvPr id="66" name="Rounded Rectangle 65"/>
          <p:cNvSpPr/>
          <p:nvPr/>
        </p:nvSpPr>
        <p:spPr>
          <a:xfrm>
            <a:off x="152400" y="6553200"/>
            <a:ext cx="38862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altLang="en-US" sz="1100" dirty="0"/>
              <a:t>Prepare and explain adjusting entries</a:t>
            </a:r>
            <a:r>
              <a:rPr lang="en-US" sz="1100" dirty="0"/>
              <a:t>.</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48"/>
                                        </p:tgtEl>
                                        <p:attrNameLst>
                                          <p:attrName>style.visibility</p:attrName>
                                        </p:attrNameLst>
                                      </p:cBhvr>
                                      <p:to>
                                        <p:strVal val="visible"/>
                                      </p:to>
                                    </p:set>
                                    <p:animEffect transition="in" filter="fade">
                                      <p:cBhvr>
                                        <p:cTn id="24" dur="500"/>
                                        <p:tgtEl>
                                          <p:spTgt spid="24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79"/>
                                        </p:tgtEl>
                                        <p:attrNameLst>
                                          <p:attrName>style.visibility</p:attrName>
                                        </p:attrNameLst>
                                      </p:cBhvr>
                                      <p:to>
                                        <p:strVal val="visible"/>
                                      </p:to>
                                    </p:set>
                                    <p:animEffect transition="in" filter="fade">
                                      <p:cBhvr>
                                        <p:cTn id="27" dur="500"/>
                                        <p:tgtEl>
                                          <p:spTgt spid="27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0"/>
                                        </p:tgtEl>
                                        <p:attrNameLst>
                                          <p:attrName>style.visibility</p:attrName>
                                        </p:attrNameLst>
                                      </p:cBhvr>
                                      <p:to>
                                        <p:strVal val="visible"/>
                                      </p:to>
                                    </p:set>
                                    <p:animEffect transition="in" filter="fade">
                                      <p:cBhvr>
                                        <p:cTn id="30" dur="500"/>
                                        <p:tgtEl>
                                          <p:spTgt spid="13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1"/>
                                        </p:tgtEl>
                                        <p:attrNameLst>
                                          <p:attrName>style.visibility</p:attrName>
                                        </p:attrNameLst>
                                      </p:cBhvr>
                                      <p:to>
                                        <p:strVal val="visible"/>
                                      </p:to>
                                    </p:set>
                                    <p:animEffect transition="in" filter="fade">
                                      <p:cBhvr>
                                        <p:cTn id="33" dur="500"/>
                                        <p:tgtEl>
                                          <p:spTgt spid="13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32"/>
                                        </p:tgtEl>
                                        <p:attrNameLst>
                                          <p:attrName>style.visibility</p:attrName>
                                        </p:attrNameLst>
                                      </p:cBhvr>
                                      <p:to>
                                        <p:strVal val="visible"/>
                                      </p:to>
                                    </p:set>
                                    <p:animEffect transition="in" filter="fade">
                                      <p:cBhvr>
                                        <p:cTn id="36" dur="500"/>
                                        <p:tgtEl>
                                          <p:spTgt spid="132"/>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24"/>
                                        </p:tgtEl>
                                        <p:attrNameLst>
                                          <p:attrName>style.visibility</p:attrName>
                                        </p:attrNameLst>
                                      </p:cBhvr>
                                      <p:to>
                                        <p:strVal val="visible"/>
                                      </p:to>
                                    </p:set>
                                    <p:animEffect transition="in" filter="fade">
                                      <p:cBhvr>
                                        <p:cTn id="52" dur="500"/>
                                        <p:tgtEl>
                                          <p:spTgt spid="22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25"/>
                                        </p:tgtEl>
                                        <p:attrNameLst>
                                          <p:attrName>style.visibility</p:attrName>
                                        </p:attrNameLst>
                                      </p:cBhvr>
                                      <p:to>
                                        <p:strVal val="visible"/>
                                      </p:to>
                                    </p:set>
                                    <p:animEffect transition="in" filter="fade">
                                      <p:cBhvr>
                                        <p:cTn id="57" dur="500"/>
                                        <p:tgtEl>
                                          <p:spTgt spid="225"/>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fade">
                                      <p:cBhvr>
                                        <p:cTn id="62" dur="500"/>
                                        <p:tgtEl>
                                          <p:spTgt spid="7"/>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26"/>
                                        </p:tgtEl>
                                        <p:attrNameLst>
                                          <p:attrName>style.visibility</p:attrName>
                                        </p:attrNameLst>
                                      </p:cBhvr>
                                      <p:to>
                                        <p:strVal val="visible"/>
                                      </p:to>
                                    </p:set>
                                    <p:animEffect transition="in" filter="fade">
                                      <p:cBhvr>
                                        <p:cTn id="65" dur="500"/>
                                        <p:tgtEl>
                                          <p:spTgt spid="226"/>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36"/>
                                        </p:tgtEl>
                                        <p:attrNameLst>
                                          <p:attrName>style.visibility</p:attrName>
                                        </p:attrNameLst>
                                      </p:cBhvr>
                                      <p:to>
                                        <p:strVal val="visible"/>
                                      </p:to>
                                    </p:set>
                                    <p:animEffect transition="in" filter="fade">
                                      <p:cBhvr>
                                        <p:cTn id="68" dur="500"/>
                                        <p:tgtEl>
                                          <p:spTgt spid="236"/>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37"/>
                                        </p:tgtEl>
                                        <p:attrNameLst>
                                          <p:attrName>style.visibility</p:attrName>
                                        </p:attrNameLst>
                                      </p:cBhvr>
                                      <p:to>
                                        <p:strVal val="visible"/>
                                      </p:to>
                                    </p:set>
                                    <p:animEffect transition="in" filter="fade">
                                      <p:cBhvr>
                                        <p:cTn id="71" dur="500"/>
                                        <p:tgtEl>
                                          <p:spTgt spid="237"/>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38"/>
                                        </p:tgtEl>
                                        <p:attrNameLst>
                                          <p:attrName>style.visibility</p:attrName>
                                        </p:attrNameLst>
                                      </p:cBhvr>
                                      <p:to>
                                        <p:strVal val="visible"/>
                                      </p:to>
                                    </p:set>
                                    <p:animEffect transition="in" filter="fade">
                                      <p:cBhvr>
                                        <p:cTn id="74" dur="500"/>
                                        <p:tgtEl>
                                          <p:spTgt spid="238"/>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39"/>
                                        </p:tgtEl>
                                        <p:attrNameLst>
                                          <p:attrName>style.visibility</p:attrName>
                                        </p:attrNameLst>
                                      </p:cBhvr>
                                      <p:to>
                                        <p:strVal val="visible"/>
                                      </p:to>
                                    </p:set>
                                    <p:animEffect transition="in" filter="fade">
                                      <p:cBhvr>
                                        <p:cTn id="77" dur="500"/>
                                        <p:tgtEl>
                                          <p:spTgt spid="239"/>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40"/>
                                        </p:tgtEl>
                                        <p:attrNameLst>
                                          <p:attrName>style.visibility</p:attrName>
                                        </p:attrNameLst>
                                      </p:cBhvr>
                                      <p:to>
                                        <p:strVal val="visible"/>
                                      </p:to>
                                    </p:set>
                                    <p:animEffect transition="in" filter="fade">
                                      <p:cBhvr>
                                        <p:cTn id="80" dur="500"/>
                                        <p:tgtEl>
                                          <p:spTgt spid="240"/>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41"/>
                                        </p:tgtEl>
                                        <p:attrNameLst>
                                          <p:attrName>style.visibility</p:attrName>
                                        </p:attrNameLst>
                                      </p:cBhvr>
                                      <p:to>
                                        <p:strVal val="visible"/>
                                      </p:to>
                                    </p:set>
                                    <p:animEffect transition="in" filter="fade">
                                      <p:cBhvr>
                                        <p:cTn id="83" dur="500"/>
                                        <p:tgtEl>
                                          <p:spTgt spid="24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42"/>
                                        </p:tgtEl>
                                        <p:attrNameLst>
                                          <p:attrName>style.visibility</p:attrName>
                                        </p:attrNameLst>
                                      </p:cBhvr>
                                      <p:to>
                                        <p:strVal val="visible"/>
                                      </p:to>
                                    </p:set>
                                    <p:animEffect transition="in" filter="fade">
                                      <p:cBhvr>
                                        <p:cTn id="86" dur="500"/>
                                        <p:tgtEl>
                                          <p:spTgt spid="242"/>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249"/>
                                        </p:tgtEl>
                                        <p:attrNameLst>
                                          <p:attrName>style.visibility</p:attrName>
                                        </p:attrNameLst>
                                      </p:cBhvr>
                                      <p:to>
                                        <p:strVal val="visible"/>
                                      </p:to>
                                    </p:set>
                                    <p:animEffect transition="in" filter="fade">
                                      <p:cBhvr>
                                        <p:cTn id="89" dur="500"/>
                                        <p:tgtEl>
                                          <p:spTgt spid="249"/>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250"/>
                                        </p:tgtEl>
                                        <p:attrNameLst>
                                          <p:attrName>style.visibility</p:attrName>
                                        </p:attrNameLst>
                                      </p:cBhvr>
                                      <p:to>
                                        <p:strVal val="visible"/>
                                      </p:to>
                                    </p:set>
                                    <p:animEffect transition="in" filter="fade">
                                      <p:cBhvr>
                                        <p:cTn id="92" dur="500"/>
                                        <p:tgtEl>
                                          <p:spTgt spid="250"/>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fade">
                                      <p:cBhvr>
                                        <p:cTn id="95" dur="500"/>
                                        <p:tgtEl>
                                          <p:spTgt spid="14"/>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500"/>
                                        <p:tgtEl>
                                          <p:spTgt spid="15"/>
                                        </p:tgtEl>
                                      </p:cBhvr>
                                    </p:animEffect>
                                  </p:childTnLst>
                                </p:cTn>
                              </p:par>
                              <p:par>
                                <p:cTn id="99" presetID="10" presetClass="entr" presetSubtype="0" fill="hold" nodeType="withEffect">
                                  <p:stCondLst>
                                    <p:cond delay="0"/>
                                  </p:stCondLst>
                                  <p:childTnLst>
                                    <p:set>
                                      <p:cBhvr>
                                        <p:cTn id="100" dur="1" fill="hold">
                                          <p:stCondLst>
                                            <p:cond delay="0"/>
                                          </p:stCondLst>
                                        </p:cTn>
                                        <p:tgtEl>
                                          <p:spTgt spid="251"/>
                                        </p:tgtEl>
                                        <p:attrNameLst>
                                          <p:attrName>style.visibility</p:attrName>
                                        </p:attrNameLst>
                                      </p:cBhvr>
                                      <p:to>
                                        <p:strVal val="visible"/>
                                      </p:to>
                                    </p:set>
                                    <p:animEffect transition="in" filter="fade">
                                      <p:cBhvr>
                                        <p:cTn id="101" dur="500"/>
                                        <p:tgtEl>
                                          <p:spTgt spid="251"/>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252"/>
                                        </p:tgtEl>
                                        <p:attrNameLst>
                                          <p:attrName>style.visibility</p:attrName>
                                        </p:attrNameLst>
                                      </p:cBhvr>
                                      <p:to>
                                        <p:strVal val="visible"/>
                                      </p:to>
                                    </p:set>
                                    <p:animEffect transition="in" filter="fade">
                                      <p:cBhvr>
                                        <p:cTn id="104" dur="500"/>
                                        <p:tgtEl>
                                          <p:spTgt spid="252"/>
                                        </p:tgtEl>
                                      </p:cBhvr>
                                    </p:animEffect>
                                  </p:childTnLst>
                                </p:cTn>
                              </p:par>
                              <p:par>
                                <p:cTn id="105" presetID="10" presetClass="entr" presetSubtype="0" fill="hold" nodeType="withEffect">
                                  <p:stCondLst>
                                    <p:cond delay="0"/>
                                  </p:stCondLst>
                                  <p:childTnLst>
                                    <p:set>
                                      <p:cBhvr>
                                        <p:cTn id="106" dur="1" fill="hold">
                                          <p:stCondLst>
                                            <p:cond delay="0"/>
                                          </p:stCondLst>
                                        </p:cTn>
                                        <p:tgtEl>
                                          <p:spTgt spid="253"/>
                                        </p:tgtEl>
                                        <p:attrNameLst>
                                          <p:attrName>style.visibility</p:attrName>
                                        </p:attrNameLst>
                                      </p:cBhvr>
                                      <p:to>
                                        <p:strVal val="visible"/>
                                      </p:to>
                                    </p:set>
                                    <p:animEffect transition="in" filter="fade">
                                      <p:cBhvr>
                                        <p:cTn id="107" dur="500"/>
                                        <p:tgtEl>
                                          <p:spTgt spid="253"/>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254"/>
                                        </p:tgtEl>
                                        <p:attrNameLst>
                                          <p:attrName>style.visibility</p:attrName>
                                        </p:attrNameLst>
                                      </p:cBhvr>
                                      <p:to>
                                        <p:strVal val="visible"/>
                                      </p:to>
                                    </p:set>
                                    <p:animEffect transition="in" filter="fade">
                                      <p:cBhvr>
                                        <p:cTn id="110" dur="500"/>
                                        <p:tgtEl>
                                          <p:spTgt spid="254"/>
                                        </p:tgtEl>
                                      </p:cBhvr>
                                    </p:animEffect>
                                  </p:childTnLst>
                                </p:cTn>
                              </p:par>
                              <p:par>
                                <p:cTn id="111" presetID="10" presetClass="entr" presetSubtype="0" fill="hold" nodeType="withEffect">
                                  <p:stCondLst>
                                    <p:cond delay="0"/>
                                  </p:stCondLst>
                                  <p:childTnLst>
                                    <p:set>
                                      <p:cBhvr>
                                        <p:cTn id="112" dur="1" fill="hold">
                                          <p:stCondLst>
                                            <p:cond delay="0"/>
                                          </p:stCondLst>
                                        </p:cTn>
                                        <p:tgtEl>
                                          <p:spTgt spid="255"/>
                                        </p:tgtEl>
                                        <p:attrNameLst>
                                          <p:attrName>style.visibility</p:attrName>
                                        </p:attrNameLst>
                                      </p:cBhvr>
                                      <p:to>
                                        <p:strVal val="visible"/>
                                      </p:to>
                                    </p:set>
                                    <p:animEffect transition="in" filter="fade">
                                      <p:cBhvr>
                                        <p:cTn id="113" dur="500"/>
                                        <p:tgtEl>
                                          <p:spTgt spid="255"/>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277"/>
                                        </p:tgtEl>
                                        <p:attrNameLst>
                                          <p:attrName>style.visibility</p:attrName>
                                        </p:attrNameLst>
                                      </p:cBhvr>
                                      <p:to>
                                        <p:strVal val="visible"/>
                                      </p:to>
                                    </p:set>
                                    <p:animEffect transition="in" filter="fade">
                                      <p:cBhvr>
                                        <p:cTn id="116" dur="500"/>
                                        <p:tgtEl>
                                          <p:spTgt spid="277"/>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278"/>
                                        </p:tgtEl>
                                        <p:attrNameLst>
                                          <p:attrName>style.visibility</p:attrName>
                                        </p:attrNameLst>
                                      </p:cBhvr>
                                      <p:to>
                                        <p:strVal val="visible"/>
                                      </p:to>
                                    </p:set>
                                    <p:animEffect transition="in" filter="fade">
                                      <p:cBhvr>
                                        <p:cTn id="119" dur="500"/>
                                        <p:tgtEl>
                                          <p:spTgt spid="278"/>
                                        </p:tgtEl>
                                      </p:cBhvr>
                                    </p:animEffect>
                                  </p:childTnLst>
                                </p:cTn>
                              </p:par>
                              <p:par>
                                <p:cTn id="120" presetID="10" presetClass="entr" presetSubtype="0" fill="hold" nodeType="withEffect">
                                  <p:stCondLst>
                                    <p:cond delay="0"/>
                                  </p:stCondLst>
                                  <p:childTnLst>
                                    <p:set>
                                      <p:cBhvr>
                                        <p:cTn id="121" dur="1" fill="hold">
                                          <p:stCondLst>
                                            <p:cond delay="0"/>
                                          </p:stCondLst>
                                        </p:cTn>
                                        <p:tgtEl>
                                          <p:spTgt spid="280"/>
                                        </p:tgtEl>
                                        <p:attrNameLst>
                                          <p:attrName>style.visibility</p:attrName>
                                        </p:attrNameLst>
                                      </p:cBhvr>
                                      <p:to>
                                        <p:strVal val="visible"/>
                                      </p:to>
                                    </p:set>
                                    <p:animEffect transition="in" filter="fade">
                                      <p:cBhvr>
                                        <p:cTn id="122" dur="500"/>
                                        <p:tgtEl>
                                          <p:spTgt spid="280"/>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281"/>
                                        </p:tgtEl>
                                        <p:attrNameLst>
                                          <p:attrName>style.visibility</p:attrName>
                                        </p:attrNameLst>
                                      </p:cBhvr>
                                      <p:to>
                                        <p:strVal val="visible"/>
                                      </p:to>
                                    </p:set>
                                    <p:animEffect transition="in" filter="fade">
                                      <p:cBhvr>
                                        <p:cTn id="125" dur="500"/>
                                        <p:tgtEl>
                                          <p:spTgt spid="281"/>
                                        </p:tgtEl>
                                      </p:cBhvr>
                                    </p:animEffect>
                                  </p:childTnLst>
                                </p:cTn>
                              </p:par>
                              <p:par>
                                <p:cTn id="126" presetID="10" presetClass="entr" presetSubtype="0" fill="hold" nodeType="withEffect">
                                  <p:stCondLst>
                                    <p:cond delay="0"/>
                                  </p:stCondLst>
                                  <p:childTnLst>
                                    <p:set>
                                      <p:cBhvr>
                                        <p:cTn id="127" dur="1" fill="hold">
                                          <p:stCondLst>
                                            <p:cond delay="0"/>
                                          </p:stCondLst>
                                        </p:cTn>
                                        <p:tgtEl>
                                          <p:spTgt spid="282"/>
                                        </p:tgtEl>
                                        <p:attrNameLst>
                                          <p:attrName>style.visibility</p:attrName>
                                        </p:attrNameLst>
                                      </p:cBhvr>
                                      <p:to>
                                        <p:strVal val="visible"/>
                                      </p:to>
                                    </p:set>
                                    <p:animEffect transition="in" filter="fade">
                                      <p:cBhvr>
                                        <p:cTn id="128" dur="500"/>
                                        <p:tgtEl>
                                          <p:spTgt spid="282"/>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283"/>
                                        </p:tgtEl>
                                        <p:attrNameLst>
                                          <p:attrName>style.visibility</p:attrName>
                                        </p:attrNameLst>
                                      </p:cBhvr>
                                      <p:to>
                                        <p:strVal val="visible"/>
                                      </p:to>
                                    </p:set>
                                    <p:animEffect transition="in" filter="fade">
                                      <p:cBhvr>
                                        <p:cTn id="131" dur="500"/>
                                        <p:tgtEl>
                                          <p:spTgt spid="283"/>
                                        </p:tgtEl>
                                      </p:cBhvr>
                                    </p:animEffect>
                                  </p:childTnLst>
                                </p:cTn>
                              </p:par>
                              <p:par>
                                <p:cTn id="132" presetID="10" presetClass="entr" presetSubtype="0" fill="hold" nodeType="withEffect">
                                  <p:stCondLst>
                                    <p:cond delay="0"/>
                                  </p:stCondLst>
                                  <p:childTnLst>
                                    <p:set>
                                      <p:cBhvr>
                                        <p:cTn id="133" dur="1" fill="hold">
                                          <p:stCondLst>
                                            <p:cond delay="0"/>
                                          </p:stCondLst>
                                        </p:cTn>
                                        <p:tgtEl>
                                          <p:spTgt spid="284"/>
                                        </p:tgtEl>
                                        <p:attrNameLst>
                                          <p:attrName>style.visibility</p:attrName>
                                        </p:attrNameLst>
                                      </p:cBhvr>
                                      <p:to>
                                        <p:strVal val="visible"/>
                                      </p:to>
                                    </p:set>
                                    <p:animEffect transition="in" filter="fade">
                                      <p:cBhvr>
                                        <p:cTn id="134" dur="500"/>
                                        <p:tgtEl>
                                          <p:spTgt spid="284"/>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285"/>
                                        </p:tgtEl>
                                        <p:attrNameLst>
                                          <p:attrName>style.visibility</p:attrName>
                                        </p:attrNameLst>
                                      </p:cBhvr>
                                      <p:to>
                                        <p:strVal val="visible"/>
                                      </p:to>
                                    </p:set>
                                    <p:animEffect transition="in" filter="fade">
                                      <p:cBhvr>
                                        <p:cTn id="137" dur="500"/>
                                        <p:tgtEl>
                                          <p:spTgt spid="285"/>
                                        </p:tgtEl>
                                      </p:cBhvr>
                                    </p:animEffect>
                                  </p:childTnLst>
                                </p:cTn>
                              </p:par>
                              <p:par>
                                <p:cTn id="138" presetID="10" presetClass="entr" presetSubtype="0" fill="hold" nodeType="withEffect">
                                  <p:stCondLst>
                                    <p:cond delay="0"/>
                                  </p:stCondLst>
                                  <p:childTnLst>
                                    <p:set>
                                      <p:cBhvr>
                                        <p:cTn id="139" dur="1" fill="hold">
                                          <p:stCondLst>
                                            <p:cond delay="0"/>
                                          </p:stCondLst>
                                        </p:cTn>
                                        <p:tgtEl>
                                          <p:spTgt spid="286"/>
                                        </p:tgtEl>
                                        <p:attrNameLst>
                                          <p:attrName>style.visibility</p:attrName>
                                        </p:attrNameLst>
                                      </p:cBhvr>
                                      <p:to>
                                        <p:strVal val="visible"/>
                                      </p:to>
                                    </p:set>
                                    <p:animEffect transition="in" filter="fade">
                                      <p:cBhvr>
                                        <p:cTn id="140" dur="500"/>
                                        <p:tgtEl>
                                          <p:spTgt spid="286"/>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287"/>
                                        </p:tgtEl>
                                        <p:attrNameLst>
                                          <p:attrName>style.visibility</p:attrName>
                                        </p:attrNameLst>
                                      </p:cBhvr>
                                      <p:to>
                                        <p:strVal val="visible"/>
                                      </p:to>
                                    </p:set>
                                    <p:animEffect transition="in" filter="fade">
                                      <p:cBhvr>
                                        <p:cTn id="143" dur="500"/>
                                        <p:tgtEl>
                                          <p:spTgt spid="287"/>
                                        </p:tgtEl>
                                      </p:cBhvr>
                                    </p:animEffect>
                                  </p:childTnLst>
                                </p:cTn>
                              </p:par>
                              <p:par>
                                <p:cTn id="144" presetID="10" presetClass="entr" presetSubtype="0" fill="hold" nodeType="withEffect">
                                  <p:stCondLst>
                                    <p:cond delay="0"/>
                                  </p:stCondLst>
                                  <p:childTnLst>
                                    <p:set>
                                      <p:cBhvr>
                                        <p:cTn id="145" dur="1" fill="hold">
                                          <p:stCondLst>
                                            <p:cond delay="0"/>
                                          </p:stCondLst>
                                        </p:cTn>
                                        <p:tgtEl>
                                          <p:spTgt spid="128"/>
                                        </p:tgtEl>
                                        <p:attrNameLst>
                                          <p:attrName>style.visibility</p:attrName>
                                        </p:attrNameLst>
                                      </p:cBhvr>
                                      <p:to>
                                        <p:strVal val="visible"/>
                                      </p:to>
                                    </p:set>
                                    <p:animEffect transition="in" filter="fade">
                                      <p:cBhvr>
                                        <p:cTn id="146" dur="500"/>
                                        <p:tgtEl>
                                          <p:spTgt spid="128"/>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129"/>
                                        </p:tgtEl>
                                        <p:attrNameLst>
                                          <p:attrName>style.visibility</p:attrName>
                                        </p:attrNameLst>
                                      </p:cBhvr>
                                      <p:to>
                                        <p:strVal val="visible"/>
                                      </p:to>
                                    </p:set>
                                    <p:animEffect transition="in" filter="fade">
                                      <p:cBhvr>
                                        <p:cTn id="149" dur="500"/>
                                        <p:tgtEl>
                                          <p:spTgt spid="129"/>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133"/>
                                        </p:tgtEl>
                                        <p:attrNameLst>
                                          <p:attrName>style.visibility</p:attrName>
                                        </p:attrNameLst>
                                      </p:cBhvr>
                                      <p:to>
                                        <p:strVal val="visible"/>
                                      </p:to>
                                    </p:set>
                                    <p:animEffect transition="in" filter="fade">
                                      <p:cBhvr>
                                        <p:cTn id="152" dur="500"/>
                                        <p:tgtEl>
                                          <p:spTgt spid="133"/>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134"/>
                                        </p:tgtEl>
                                        <p:attrNameLst>
                                          <p:attrName>style.visibility</p:attrName>
                                        </p:attrNameLst>
                                      </p:cBhvr>
                                      <p:to>
                                        <p:strVal val="visible"/>
                                      </p:to>
                                    </p:set>
                                    <p:animEffect transition="in" filter="fade">
                                      <p:cBhvr>
                                        <p:cTn id="155" dur="500"/>
                                        <p:tgtEl>
                                          <p:spTgt spid="134"/>
                                        </p:tgtEl>
                                      </p:cBhvr>
                                    </p:animEffect>
                                  </p:childTnLst>
                                </p:cTn>
                              </p:par>
                              <p:par>
                                <p:cTn id="156" presetID="10" presetClass="entr" presetSubtype="0" fill="hold" nodeType="withEffect">
                                  <p:stCondLst>
                                    <p:cond delay="0"/>
                                  </p:stCondLst>
                                  <p:childTnLst>
                                    <p:set>
                                      <p:cBhvr>
                                        <p:cTn id="157" dur="1" fill="hold">
                                          <p:stCondLst>
                                            <p:cond delay="0"/>
                                          </p:stCondLst>
                                        </p:cTn>
                                        <p:tgtEl>
                                          <p:spTgt spid="135"/>
                                        </p:tgtEl>
                                        <p:attrNameLst>
                                          <p:attrName>style.visibility</p:attrName>
                                        </p:attrNameLst>
                                      </p:cBhvr>
                                      <p:to>
                                        <p:strVal val="visible"/>
                                      </p:to>
                                    </p:set>
                                    <p:animEffect transition="in" filter="fade">
                                      <p:cBhvr>
                                        <p:cTn id="158" dur="500"/>
                                        <p:tgtEl>
                                          <p:spTgt spid="135"/>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136"/>
                                        </p:tgtEl>
                                        <p:attrNameLst>
                                          <p:attrName>style.visibility</p:attrName>
                                        </p:attrNameLst>
                                      </p:cBhvr>
                                      <p:to>
                                        <p:strVal val="visible"/>
                                      </p:to>
                                    </p:set>
                                    <p:animEffect transition="in" filter="fade">
                                      <p:cBhvr>
                                        <p:cTn id="161" dur="500"/>
                                        <p:tgtEl>
                                          <p:spTgt spid="136"/>
                                        </p:tgtEl>
                                      </p:cBhvr>
                                    </p:animEffect>
                                  </p:childTnLst>
                                </p:cTn>
                              </p:par>
                              <p:par>
                                <p:cTn id="162" presetID="10" presetClass="entr" presetSubtype="0" fill="hold" nodeType="withEffect">
                                  <p:stCondLst>
                                    <p:cond delay="0"/>
                                  </p:stCondLst>
                                  <p:childTnLst>
                                    <p:set>
                                      <p:cBhvr>
                                        <p:cTn id="163" dur="1" fill="hold">
                                          <p:stCondLst>
                                            <p:cond delay="0"/>
                                          </p:stCondLst>
                                        </p:cTn>
                                        <p:tgtEl>
                                          <p:spTgt spid="138"/>
                                        </p:tgtEl>
                                        <p:attrNameLst>
                                          <p:attrName>style.visibility</p:attrName>
                                        </p:attrNameLst>
                                      </p:cBhvr>
                                      <p:to>
                                        <p:strVal val="visible"/>
                                      </p:to>
                                    </p:set>
                                    <p:animEffect transition="in" filter="fade">
                                      <p:cBhvr>
                                        <p:cTn id="164" dur="500"/>
                                        <p:tgtEl>
                                          <p:spTgt spid="138"/>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149"/>
                                        </p:tgtEl>
                                        <p:attrNameLst>
                                          <p:attrName>style.visibility</p:attrName>
                                        </p:attrNameLst>
                                      </p:cBhvr>
                                      <p:to>
                                        <p:strVal val="visible"/>
                                      </p:to>
                                    </p:set>
                                    <p:animEffect transition="in" filter="fade">
                                      <p:cBhvr>
                                        <p:cTn id="167" dur="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10" grpId="0"/>
      <p:bldP spid="11" grpId="0"/>
      <p:bldP spid="12" grpId="0"/>
      <p:bldP spid="13" grpId="0"/>
      <p:bldP spid="14" grpId="0"/>
      <p:bldP spid="15" grpId="0"/>
      <p:bldP spid="16" grpId="0"/>
      <p:bldP spid="224" grpId="0"/>
      <p:bldP spid="225" grpId="0"/>
      <p:bldP spid="226" grpId="0"/>
      <p:bldP spid="236" grpId="0"/>
      <p:bldP spid="237" grpId="0"/>
      <p:bldP spid="238" grpId="0"/>
      <p:bldP spid="239" grpId="0"/>
      <p:bldP spid="240" grpId="0"/>
      <p:bldP spid="241" grpId="0"/>
      <p:bldP spid="242" grpId="0"/>
      <p:bldP spid="248" grpId="0"/>
      <p:bldP spid="249" grpId="0"/>
      <p:bldP spid="250" grpId="0" animBg="1"/>
      <p:bldP spid="252" grpId="0" animBg="1"/>
      <p:bldP spid="254" grpId="0" animBg="1"/>
      <p:bldP spid="277" grpId="0" animBg="1"/>
      <p:bldP spid="278" grpId="0" animBg="1"/>
      <p:bldP spid="279" grpId="0" animBg="1"/>
      <p:bldP spid="281" grpId="0" animBg="1"/>
      <p:bldP spid="283" grpId="0" animBg="1"/>
      <p:bldP spid="285" grpId="0" animBg="1"/>
      <p:bldP spid="287" grpId="0" animBg="1"/>
      <p:bldP spid="129" grpId="0" animBg="1"/>
      <p:bldP spid="130" grpId="0" animBg="1"/>
      <p:bldP spid="131" grpId="0" animBg="1"/>
      <p:bldP spid="132" grpId="0" animBg="1"/>
      <p:bldP spid="133" grpId="0" animBg="1"/>
      <p:bldP spid="134" grpId="0" animBg="1"/>
      <p:bldP spid="136" grpId="0" animBg="1"/>
      <p:bldP spid="14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4"/>
          <p:cNvSpPr>
            <a:spLocks noChangeArrowheads="1"/>
          </p:cNvSpPr>
          <p:nvPr/>
        </p:nvSpPr>
        <p:spPr bwMode="auto">
          <a:xfrm>
            <a:off x="2514600" y="1409700"/>
            <a:ext cx="4495800" cy="1382430"/>
          </a:xfrm>
          <a:prstGeom prst="rect">
            <a:avLst/>
          </a:prstGeom>
          <a:gradFill rotWithShape="1">
            <a:gsLst>
              <a:gs pos="0">
                <a:srgbClr val="FFBE86"/>
              </a:gs>
              <a:gs pos="35001">
                <a:srgbClr val="FFD0AA"/>
              </a:gs>
              <a:gs pos="100000">
                <a:srgbClr val="FFEBDB"/>
              </a:gs>
            </a:gsLst>
            <a:lin ang="16200000" scaled="1"/>
          </a:gradFill>
          <a:ln w="9525">
            <a:solidFill>
              <a:srgbClr val="F69240"/>
            </a:solidFill>
            <a:miter lim="800000"/>
            <a:headEnd/>
            <a:tailEnd/>
          </a:ln>
          <a:effectLst>
            <a:outerShdw blurRad="63500" dist="20000" dir="5400000" rotWithShape="0">
              <a:srgbClr val="000000">
                <a:alpha val="37999"/>
              </a:srgbClr>
            </a:outerShdw>
          </a:effectLst>
        </p:spPr>
        <p:txBody>
          <a:bodyPr wrap="square" lIns="90488" tIns="44450" rIns="90488" bIns="44450">
            <a:spAutoFit/>
          </a:bodyPr>
          <a:lstStyle/>
          <a:p>
            <a:pPr algn="ctr">
              <a:defRPr/>
            </a:pPr>
            <a:r>
              <a:rPr lang="en-US" sz="2800" dirty="0">
                <a:solidFill>
                  <a:srgbClr val="000000"/>
                </a:solidFill>
                <a:latin typeface="Calibri" pitchFamily="-107" charset="0"/>
                <a:ea typeface="ＭＳ Ｐゴシック" pitchFamily="-107" charset="-128"/>
              </a:rPr>
              <a:t>Costs incurred in a period that are</a:t>
            </a:r>
          </a:p>
          <a:p>
            <a:pPr algn="ctr">
              <a:defRPr/>
            </a:pPr>
            <a:r>
              <a:rPr lang="en-US" sz="2800" dirty="0">
                <a:solidFill>
                  <a:srgbClr val="000000"/>
                </a:solidFill>
                <a:latin typeface="Calibri" pitchFamily="-107" charset="0"/>
                <a:ea typeface="ＭＳ Ｐゴシック" pitchFamily="-107" charset="-128"/>
              </a:rPr>
              <a:t>both unpaid and unrecorded.</a:t>
            </a:r>
          </a:p>
        </p:txBody>
      </p:sp>
      <p:sp>
        <p:nvSpPr>
          <p:cNvPr id="112643" name="Rectangle 6"/>
          <p:cNvSpPr>
            <a:spLocks noGrp="1" noChangeArrowheads="1"/>
          </p:cNvSpPr>
          <p:nvPr>
            <p:ph type="title"/>
          </p:nvPr>
        </p:nvSpPr>
        <p:spPr>
          <a:xfrm>
            <a:off x="419100" y="266700"/>
            <a:ext cx="8229600" cy="1143000"/>
          </a:xfrm>
        </p:spPr>
        <p:txBody>
          <a:bodyPr/>
          <a:lstStyle/>
          <a:p>
            <a:pPr eaLnBrk="1" hangingPunct="1"/>
            <a:r>
              <a:rPr lang="en-US" altLang="en-US" b="1" dirty="0"/>
              <a:t>Accrued Expenses</a:t>
            </a:r>
          </a:p>
        </p:txBody>
      </p:sp>
      <p:pic>
        <p:nvPicPr>
          <p:cNvPr id="112646"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13" y="0"/>
            <a:ext cx="9169401"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fld id="{4EB59575-8198-449A-BA93-614E01A555E1}" type="slidenum">
              <a:rPr lang="en-US" altLang="en-US" sz="1200" smtClean="0">
                <a:solidFill>
                  <a:srgbClr val="898989"/>
                </a:solidFill>
                <a:latin typeface="Arial" charset="0"/>
              </a:rPr>
              <a:pPr eaLnBrk="1" hangingPunct="1">
                <a:spcBef>
                  <a:spcPct val="0"/>
                </a:spcBef>
                <a:buFontTx/>
                <a:buNone/>
              </a:pPr>
              <a:t>43</a:t>
            </a:fld>
            <a:endParaRPr lang="en-US" altLang="en-US" sz="1200">
              <a:solidFill>
                <a:srgbClr val="898989"/>
              </a:solidFill>
              <a:latin typeface="Arial" charset="0"/>
            </a:endParaRPr>
          </a:p>
        </p:txBody>
      </p:sp>
      <p:sp>
        <p:nvSpPr>
          <p:cNvPr id="8" name="Rounded Rectangle 7"/>
          <p:cNvSpPr/>
          <p:nvPr/>
        </p:nvSpPr>
        <p:spPr>
          <a:xfrm>
            <a:off x="152400" y="6553200"/>
            <a:ext cx="38862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altLang="en-US" sz="1100" dirty="0"/>
              <a:t>Prepare and explain adjusting entries</a:t>
            </a:r>
            <a:r>
              <a:rPr lang="en-US" sz="1100" dirty="0"/>
              <a:t>.</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9" name="TextBox 8"/>
          <p:cNvSpPr txBox="1"/>
          <p:nvPr/>
        </p:nvSpPr>
        <p:spPr>
          <a:xfrm>
            <a:off x="7891135" y="667380"/>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3.9</a:t>
            </a:r>
          </a:p>
        </p:txBody>
      </p:sp>
      <p:pic>
        <p:nvPicPr>
          <p:cNvPr id="2" name="Picture 1"/>
          <p:cNvPicPr>
            <a:picLocks noChangeAspect="1"/>
          </p:cNvPicPr>
          <p:nvPr/>
        </p:nvPicPr>
        <p:blipFill>
          <a:blip r:embed="rId4"/>
          <a:stretch>
            <a:fillRect/>
          </a:stretch>
        </p:blipFill>
        <p:spPr>
          <a:xfrm>
            <a:off x="2095500" y="3321247"/>
            <a:ext cx="5028445" cy="2175631"/>
          </a:xfrm>
          <a:prstGeom prst="rect">
            <a:avLst/>
          </a:prstGeom>
        </p:spPr>
      </p:pic>
    </p:spTree>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838200" y="381000"/>
            <a:ext cx="7158038" cy="879475"/>
          </a:xfrm>
        </p:spPr>
        <p:txBody>
          <a:bodyPr/>
          <a:lstStyle/>
          <a:p>
            <a:pPr algn="ctr" eaLnBrk="1" hangingPunct="1"/>
            <a:r>
              <a:rPr lang="en-US" sz="3600" b="1" dirty="0"/>
              <a:t>Accrued Salaries Expense</a:t>
            </a:r>
          </a:p>
        </p:txBody>
      </p:sp>
      <p:sp>
        <p:nvSpPr>
          <p:cNvPr id="168970" name="Rectangle 10"/>
          <p:cNvSpPr>
            <a:spLocks noChangeArrowheads="1"/>
          </p:cNvSpPr>
          <p:nvPr/>
        </p:nvSpPr>
        <p:spPr bwMode="auto">
          <a:xfrm>
            <a:off x="152400" y="1142999"/>
            <a:ext cx="8915400" cy="3092817"/>
          </a:xfrm>
          <a:prstGeom prst="rect">
            <a:avLst/>
          </a:prstGeom>
          <a:solidFill>
            <a:schemeClr val="bg2"/>
          </a:solidFill>
          <a:ln w="9525">
            <a:solidFill>
              <a:schemeClr val="tx1"/>
            </a:solidFill>
            <a:miter lim="800000"/>
            <a:headEnd/>
            <a:tailEnd/>
          </a:ln>
          <a:effectLst>
            <a:outerShdw dist="35921" dir="2700000" algn="ctr" rotWithShape="0">
              <a:schemeClr val="bg2"/>
            </a:outerShdw>
          </a:effectLst>
        </p:spPr>
        <p:txBody>
          <a:bodyPr/>
          <a:lstStyle/>
          <a:p>
            <a:pPr marL="447675" indent="-447675">
              <a:lnSpc>
                <a:spcPct val="90000"/>
              </a:lnSpc>
              <a:spcBef>
                <a:spcPct val="20000"/>
              </a:spcBef>
              <a:buClr>
                <a:srgbClr val="4F81BD"/>
              </a:buClr>
              <a:buSzPct val="70000"/>
              <a:buFont typeface="Wingdings" pitchFamily="2" charset="2"/>
              <a:buNone/>
              <a:defRPr/>
            </a:pPr>
            <a:r>
              <a:rPr lang="en-US" sz="2800" dirty="0">
                <a:solidFill>
                  <a:prstClr val="black"/>
                </a:solidFill>
                <a:latin typeface="Arial Narrow" pitchFamily="34" charset="0"/>
              </a:rPr>
              <a:t>Step 1: </a:t>
            </a:r>
            <a:r>
              <a:rPr lang="en-US" sz="2800" dirty="0" err="1">
                <a:solidFill>
                  <a:prstClr val="black"/>
                </a:solidFill>
                <a:latin typeface="Arial Narrow" pitchFamily="34" charset="0"/>
              </a:rPr>
              <a:t>FastForward’s</a:t>
            </a:r>
            <a:r>
              <a:rPr lang="en-US" sz="2800" dirty="0">
                <a:solidFill>
                  <a:prstClr val="black"/>
                </a:solidFill>
                <a:latin typeface="Arial Narrow" pitchFamily="34" charset="0"/>
              </a:rPr>
              <a:t> pays its employee $70 per day, or $350 for a five-day work. Salaries are paid every two weeks on a Friday.</a:t>
            </a:r>
          </a:p>
          <a:p>
            <a:pPr marL="447675" indent="-447675">
              <a:lnSpc>
                <a:spcPct val="90000"/>
              </a:lnSpc>
              <a:spcBef>
                <a:spcPct val="20000"/>
              </a:spcBef>
              <a:buClr>
                <a:srgbClr val="4F81BD"/>
              </a:buClr>
              <a:buSzPct val="70000"/>
              <a:buFont typeface="Wingdings" pitchFamily="2" charset="2"/>
              <a:buNone/>
              <a:defRPr/>
            </a:pPr>
            <a:r>
              <a:rPr lang="en-US" sz="2800" dirty="0">
                <a:solidFill>
                  <a:prstClr val="black"/>
                </a:solidFill>
                <a:latin typeface="Arial Narrow" pitchFamily="34" charset="0"/>
              </a:rPr>
              <a:t>Step 2: 12/31 is a Wednesday, so three day’s salaries are owed at year end which equals $70 x 3 = $210.</a:t>
            </a:r>
          </a:p>
          <a:p>
            <a:pPr marL="447675" indent="-447675">
              <a:lnSpc>
                <a:spcPct val="90000"/>
              </a:lnSpc>
              <a:spcBef>
                <a:spcPct val="20000"/>
              </a:spcBef>
              <a:buClr>
                <a:srgbClr val="4F81BD"/>
              </a:buClr>
              <a:buSzPct val="70000"/>
              <a:buFont typeface="Wingdings" pitchFamily="2" charset="2"/>
              <a:buNone/>
              <a:defRPr/>
            </a:pPr>
            <a:r>
              <a:rPr lang="en-US" sz="2800" dirty="0">
                <a:solidFill>
                  <a:prstClr val="black"/>
                </a:solidFill>
                <a:latin typeface="Arial Narrow" pitchFamily="34" charset="0"/>
              </a:rPr>
              <a:t>Step 3: Adjusting entry increases a liability, Salaries Payable, and increases the Salaries Expense account for $210 with the following journal entry:</a:t>
            </a:r>
          </a:p>
          <a:p>
            <a:pPr marL="447675" indent="-447675">
              <a:lnSpc>
                <a:spcPct val="90000"/>
              </a:lnSpc>
              <a:spcBef>
                <a:spcPct val="20000"/>
              </a:spcBef>
              <a:buClr>
                <a:srgbClr val="4F81BD"/>
              </a:buClr>
              <a:buSzPct val="70000"/>
              <a:buFont typeface="Wingdings" pitchFamily="2" charset="2"/>
              <a:buNone/>
              <a:defRPr/>
            </a:pPr>
            <a:endParaRPr lang="en-US" sz="2800" dirty="0">
              <a:solidFill>
                <a:prstClr val="black"/>
              </a:solidFill>
              <a:latin typeface="Arial Narrow" pitchFamily="34" charset="0"/>
            </a:endParaRPr>
          </a:p>
          <a:p>
            <a:pPr marL="447675" indent="-447675">
              <a:lnSpc>
                <a:spcPct val="90000"/>
              </a:lnSpc>
              <a:spcBef>
                <a:spcPct val="20000"/>
              </a:spcBef>
              <a:buClr>
                <a:srgbClr val="4F81BD"/>
              </a:buClr>
              <a:buSzPct val="70000"/>
              <a:buFont typeface="Wingdings" pitchFamily="2" charset="2"/>
              <a:buNone/>
              <a:defRPr/>
            </a:pPr>
            <a:endParaRPr lang="en-US" sz="2800" dirty="0">
              <a:solidFill>
                <a:prstClr val="black"/>
              </a:solidFill>
              <a:latin typeface="Arial Narrow" pitchFamily="34" charset="0"/>
            </a:endParaRPr>
          </a:p>
          <a:p>
            <a:pPr marL="447675" indent="-447675">
              <a:lnSpc>
                <a:spcPct val="90000"/>
              </a:lnSpc>
              <a:spcBef>
                <a:spcPct val="20000"/>
              </a:spcBef>
              <a:buClr>
                <a:srgbClr val="4F81BD"/>
              </a:buClr>
              <a:buSzPct val="70000"/>
              <a:buFont typeface="Wingdings" pitchFamily="2" charset="2"/>
              <a:buNone/>
              <a:defRPr/>
            </a:pPr>
            <a:endParaRPr lang="en-US" sz="2800" dirty="0">
              <a:solidFill>
                <a:prstClr val="black"/>
              </a:solidFill>
              <a:latin typeface="Arial Narrow" pitchFamily="34" charset="0"/>
            </a:endParaRPr>
          </a:p>
        </p:txBody>
      </p:sp>
      <p:sp>
        <p:nvSpPr>
          <p:cNvPr id="10" name="Rectangle 9"/>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2" name="Slide Number Placeholder 3"/>
          <p:cNvSpPr>
            <a:spLocks noGrp="1"/>
          </p:cNvSpPr>
          <p:nvPr>
            <p:ph type="sldNum" sz="quarter" idx="12"/>
          </p:nvPr>
        </p:nvSpPr>
        <p:spPr bwMode="auto">
          <a:xfrm>
            <a:off x="6553200" y="6356350"/>
            <a:ext cx="2133600" cy="365125"/>
          </a:xfrm>
          <a:noFill/>
          <a:ln>
            <a:miter lim="800000"/>
            <a:headEnd/>
            <a:tailEnd/>
          </a:ln>
        </p:spPr>
        <p:txBody>
          <a:bodyPr wrap="square" numCol="1" anchorCtr="0" compatLnSpc="1">
            <a:prstTxWarp prst="textNoShape">
              <a:avLst/>
            </a:prstTxWarp>
          </a:bodyPr>
          <a:lstStyle/>
          <a:p>
            <a:fld id="{46A08342-654D-40A4-AD58-FD9E39689834}" type="slidenum">
              <a:rPr lang="en-US" altLang="en-US" smtClean="0">
                <a:solidFill>
                  <a:srgbClr val="898989"/>
                </a:solidFill>
              </a:rPr>
              <a:pPr/>
              <a:t>44</a:t>
            </a:fld>
            <a:endParaRPr lang="en-US" altLang="en-US" dirty="0">
              <a:solidFill>
                <a:srgbClr val="898989"/>
              </a:solidFill>
            </a:endParaRPr>
          </a:p>
        </p:txBody>
      </p:sp>
      <p:sp>
        <p:nvSpPr>
          <p:cNvPr id="13" name="Rounded Rectangle 12"/>
          <p:cNvSpPr/>
          <p:nvPr/>
        </p:nvSpPr>
        <p:spPr>
          <a:xfrm>
            <a:off x="152400" y="6553200"/>
            <a:ext cx="38862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lang="en-US" altLang="en-US" sz="1100" b="1" kern="0" dirty="0">
                <a:solidFill>
                  <a:prstClr val="black"/>
                </a:solidFill>
                <a:latin typeface="Arial Narrow" pitchFamily="34" charset="0"/>
              </a:rPr>
              <a:t>Learning Objective P1: </a:t>
            </a:r>
            <a:r>
              <a:rPr lang="en-US" altLang="en-US" sz="1100" dirty="0">
                <a:solidFill>
                  <a:prstClr val="black"/>
                </a:solidFill>
              </a:rPr>
              <a:t>Prepare and explain adjusting entries</a:t>
            </a:r>
            <a:r>
              <a:rPr lang="en-US" sz="1100" dirty="0">
                <a:solidFill>
                  <a:prstClr val="black"/>
                </a:solidFill>
              </a:rPr>
              <a:t>.</a:t>
            </a:r>
            <a:endParaRPr lang="en-US" sz="1100" b="1" kern="0" dirty="0">
              <a:solidFill>
                <a:prstClr val="black"/>
              </a:solidFill>
              <a:latin typeface="Arial Narrow" pitchFamily="34" charset="0"/>
            </a:endParaRPr>
          </a:p>
        </p:txBody>
      </p:sp>
      <p:graphicFrame>
        <p:nvGraphicFramePr>
          <p:cNvPr id="14" name="Object 4"/>
          <p:cNvGraphicFramePr>
            <a:graphicFrameLocks noChangeAspect="1"/>
          </p:cNvGraphicFramePr>
          <p:nvPr>
            <p:extLst/>
          </p:nvPr>
        </p:nvGraphicFramePr>
        <p:xfrm>
          <a:off x="496888" y="4625975"/>
          <a:ext cx="7197725" cy="1339850"/>
        </p:xfrm>
        <a:graphic>
          <a:graphicData uri="http://schemas.openxmlformats.org/presentationml/2006/ole">
            <mc:AlternateContent xmlns:mc="http://schemas.openxmlformats.org/markup-compatibility/2006">
              <mc:Choice xmlns:v="urn:schemas-microsoft-com:vml" Requires="v">
                <p:oleObj spid="_x0000_s7250" name="Worksheet" r:id="rId4" imgW="3162390" imgH="495473" progId="Excel.Sheet.8">
                  <p:embed/>
                </p:oleObj>
              </mc:Choice>
              <mc:Fallback>
                <p:oleObj name="Worksheet" r:id="rId4" imgW="3162390" imgH="495473" progId="Excel.Sheet.8">
                  <p:embed/>
                  <p:pic>
                    <p:nvPicPr>
                      <p:cNvPr id="0" name=""/>
                      <p:cNvPicPr>
                        <a:picLocks noChangeAspect="1" noChangeArrowheads="1"/>
                      </p:cNvPicPr>
                      <p:nvPr/>
                    </p:nvPicPr>
                    <p:blipFill>
                      <a:blip r:embed="rId5"/>
                      <a:srcRect/>
                      <a:stretch>
                        <a:fillRect/>
                      </a:stretch>
                    </p:blipFill>
                    <p:spPr bwMode="auto">
                      <a:xfrm>
                        <a:off x="496888" y="4625975"/>
                        <a:ext cx="7197725" cy="1339850"/>
                      </a:xfrm>
                      <a:prstGeom prst="rect">
                        <a:avLst/>
                      </a:prstGeom>
                      <a:noFill/>
                      <a:ln w="12700">
                        <a:solidFill>
                          <a:schemeClr val="tx1"/>
                        </a:solidFill>
                        <a:miter lim="800000"/>
                        <a:headEnd/>
                        <a:tailEnd/>
                      </a:ln>
                      <a:effectLst/>
                      <a:extLst/>
                    </p:spPr>
                  </p:pic>
                </p:oleObj>
              </mc:Fallback>
            </mc:AlternateContent>
          </a:graphicData>
        </a:graphic>
      </p:graphicFrame>
    </p:spTree>
    <p:extLst>
      <p:ext uri="{BB962C8B-B14F-4D97-AF65-F5344CB8AC3E}">
        <p14:creationId xmlns:p14="http://schemas.microsoft.com/office/powerpoint/2010/main" val="9466914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downRight)">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533400"/>
            <a:ext cx="7772400" cy="685800"/>
          </a:xfrm>
        </p:spPr>
        <p:txBody>
          <a:bodyPr/>
          <a:lstStyle/>
          <a:p>
            <a:pPr eaLnBrk="1" hangingPunct="1"/>
            <a:r>
              <a:rPr lang="en-US" sz="3600" b="1" dirty="0"/>
              <a:t>Accrued Salaries Expense</a:t>
            </a:r>
          </a:p>
        </p:txBody>
      </p:sp>
      <p:sp>
        <p:nvSpPr>
          <p:cNvPr id="36867" name="Line 3"/>
          <p:cNvSpPr>
            <a:spLocks noChangeShapeType="1"/>
          </p:cNvSpPr>
          <p:nvPr/>
        </p:nvSpPr>
        <p:spPr bwMode="auto">
          <a:xfrm>
            <a:off x="381000" y="2362200"/>
            <a:ext cx="3962400" cy="0"/>
          </a:xfrm>
          <a:prstGeom prst="line">
            <a:avLst/>
          </a:prstGeom>
          <a:noFill/>
          <a:ln w="9525">
            <a:solidFill>
              <a:schemeClr val="tx1"/>
            </a:solidFill>
            <a:round/>
            <a:headEnd/>
            <a:tailEnd/>
          </a:ln>
        </p:spPr>
        <p:txBody>
          <a:bodyPr wrap="none" anchor="ctr"/>
          <a:lstStyle/>
          <a:p>
            <a:endParaRPr lang="en-US">
              <a:solidFill>
                <a:prstClr val="black"/>
              </a:solidFill>
            </a:endParaRPr>
          </a:p>
        </p:txBody>
      </p:sp>
      <p:sp>
        <p:nvSpPr>
          <p:cNvPr id="36868" name="Line 4"/>
          <p:cNvSpPr>
            <a:spLocks noChangeShapeType="1"/>
          </p:cNvSpPr>
          <p:nvPr/>
        </p:nvSpPr>
        <p:spPr bwMode="auto">
          <a:xfrm>
            <a:off x="2209800" y="2362200"/>
            <a:ext cx="0" cy="2667000"/>
          </a:xfrm>
          <a:prstGeom prst="line">
            <a:avLst/>
          </a:prstGeom>
          <a:noFill/>
          <a:ln w="9525">
            <a:solidFill>
              <a:schemeClr val="tx1"/>
            </a:solidFill>
            <a:round/>
            <a:headEnd/>
            <a:tailEnd/>
          </a:ln>
        </p:spPr>
        <p:txBody>
          <a:bodyPr wrap="none" anchor="ctr"/>
          <a:lstStyle/>
          <a:p>
            <a:endParaRPr lang="en-US">
              <a:solidFill>
                <a:prstClr val="black"/>
              </a:solidFill>
            </a:endParaRPr>
          </a:p>
        </p:txBody>
      </p:sp>
      <p:sp>
        <p:nvSpPr>
          <p:cNvPr id="36869" name="Text Box 5"/>
          <p:cNvSpPr txBox="1">
            <a:spLocks noChangeArrowheads="1"/>
          </p:cNvSpPr>
          <p:nvPr/>
        </p:nvSpPr>
        <p:spPr bwMode="auto">
          <a:xfrm>
            <a:off x="800100" y="1946605"/>
            <a:ext cx="3238500" cy="400110"/>
          </a:xfrm>
          <a:prstGeom prst="rect">
            <a:avLst/>
          </a:prstGeom>
          <a:noFill/>
          <a:ln w="9525">
            <a:noFill/>
            <a:miter lim="800000"/>
            <a:headEnd/>
            <a:tailEnd/>
          </a:ln>
        </p:spPr>
        <p:txBody>
          <a:bodyPr wrap="square">
            <a:spAutoFit/>
          </a:bodyPr>
          <a:lstStyle/>
          <a:p>
            <a:pPr algn="ctr">
              <a:spcBef>
                <a:spcPct val="50000"/>
              </a:spcBef>
            </a:pPr>
            <a:r>
              <a:rPr lang="en-US" sz="2000" b="1" dirty="0">
                <a:solidFill>
                  <a:prstClr val="black"/>
                </a:solidFill>
                <a:latin typeface="Times New Roman" pitchFamily="-107" charset="0"/>
              </a:rPr>
              <a:t>SALARIES PAYABLE</a:t>
            </a:r>
          </a:p>
        </p:txBody>
      </p:sp>
      <p:sp>
        <p:nvSpPr>
          <p:cNvPr id="36870" name="Text Box 6"/>
          <p:cNvSpPr txBox="1">
            <a:spLocks noChangeArrowheads="1"/>
          </p:cNvSpPr>
          <p:nvPr/>
        </p:nvSpPr>
        <p:spPr bwMode="auto">
          <a:xfrm>
            <a:off x="2095500" y="2304824"/>
            <a:ext cx="1828800" cy="579438"/>
          </a:xfrm>
          <a:prstGeom prst="rect">
            <a:avLst/>
          </a:prstGeom>
          <a:noFill/>
          <a:ln w="9525">
            <a:noFill/>
            <a:miter lim="800000"/>
            <a:headEnd/>
            <a:tailEnd/>
          </a:ln>
        </p:spPr>
        <p:txBody>
          <a:bodyPr>
            <a:spAutoFit/>
          </a:bodyPr>
          <a:lstStyle/>
          <a:p>
            <a:pPr algn="ctr">
              <a:spcBef>
                <a:spcPct val="50000"/>
              </a:spcBef>
            </a:pPr>
            <a:r>
              <a:rPr lang="en-US" sz="3200" b="1" dirty="0">
                <a:solidFill>
                  <a:prstClr val="black"/>
                </a:solidFill>
                <a:latin typeface="Times New Roman" pitchFamily="-107" charset="0"/>
              </a:rPr>
              <a:t>$210</a:t>
            </a:r>
          </a:p>
        </p:txBody>
      </p:sp>
      <p:sp>
        <p:nvSpPr>
          <p:cNvPr id="36871" name="Text Box 7"/>
          <p:cNvSpPr txBox="1">
            <a:spLocks noChangeArrowheads="1"/>
          </p:cNvSpPr>
          <p:nvPr/>
        </p:nvSpPr>
        <p:spPr bwMode="auto">
          <a:xfrm>
            <a:off x="3406501" y="2240036"/>
            <a:ext cx="800100" cy="584775"/>
          </a:xfrm>
          <a:prstGeom prst="rect">
            <a:avLst/>
          </a:prstGeom>
          <a:noFill/>
          <a:ln w="9525">
            <a:noFill/>
            <a:miter lim="800000"/>
            <a:headEnd/>
            <a:tailEnd/>
          </a:ln>
        </p:spPr>
        <p:txBody>
          <a:bodyPr wrap="square">
            <a:spAutoFit/>
          </a:bodyPr>
          <a:lstStyle/>
          <a:p>
            <a:pPr>
              <a:spcBef>
                <a:spcPct val="50000"/>
              </a:spcBef>
            </a:pPr>
            <a:r>
              <a:rPr lang="en-US" sz="3200" b="1" dirty="0">
                <a:solidFill>
                  <a:prstClr val="black"/>
                </a:solidFill>
                <a:latin typeface="Times New Roman" pitchFamily="-107" charset="0"/>
              </a:rPr>
              <a:t> </a:t>
            </a:r>
            <a:r>
              <a:rPr lang="en-US" sz="2400" dirty="0" err="1">
                <a:solidFill>
                  <a:prstClr val="black"/>
                </a:solidFill>
                <a:latin typeface="Times New Roman" pitchFamily="-107" charset="0"/>
              </a:rPr>
              <a:t>adj</a:t>
            </a:r>
            <a:endParaRPr lang="en-US" sz="3200" b="1" dirty="0">
              <a:solidFill>
                <a:prstClr val="black"/>
              </a:solidFill>
              <a:latin typeface="Times New Roman" pitchFamily="-107" charset="0"/>
            </a:endParaRPr>
          </a:p>
        </p:txBody>
      </p:sp>
      <p:sp>
        <p:nvSpPr>
          <p:cNvPr id="36872" name="Line 8"/>
          <p:cNvSpPr>
            <a:spLocks noChangeShapeType="1"/>
          </p:cNvSpPr>
          <p:nvPr/>
        </p:nvSpPr>
        <p:spPr bwMode="auto">
          <a:xfrm>
            <a:off x="6705600" y="2371725"/>
            <a:ext cx="0" cy="2743200"/>
          </a:xfrm>
          <a:prstGeom prst="line">
            <a:avLst/>
          </a:prstGeom>
          <a:noFill/>
          <a:ln w="9525">
            <a:solidFill>
              <a:schemeClr val="tx1"/>
            </a:solidFill>
            <a:round/>
            <a:headEnd/>
            <a:tailEnd/>
          </a:ln>
        </p:spPr>
        <p:txBody>
          <a:bodyPr wrap="none" anchor="ctr"/>
          <a:lstStyle/>
          <a:p>
            <a:endParaRPr lang="en-US">
              <a:solidFill>
                <a:prstClr val="black"/>
              </a:solidFill>
            </a:endParaRPr>
          </a:p>
        </p:txBody>
      </p:sp>
      <p:sp>
        <p:nvSpPr>
          <p:cNvPr id="36873" name="Line 9"/>
          <p:cNvSpPr>
            <a:spLocks noChangeShapeType="1"/>
          </p:cNvSpPr>
          <p:nvPr/>
        </p:nvSpPr>
        <p:spPr bwMode="auto">
          <a:xfrm>
            <a:off x="4648200" y="2362200"/>
            <a:ext cx="3962400" cy="0"/>
          </a:xfrm>
          <a:prstGeom prst="line">
            <a:avLst/>
          </a:prstGeom>
          <a:noFill/>
          <a:ln w="9525">
            <a:solidFill>
              <a:schemeClr val="tx1"/>
            </a:solidFill>
            <a:round/>
            <a:headEnd/>
            <a:tailEnd/>
          </a:ln>
        </p:spPr>
        <p:txBody>
          <a:bodyPr wrap="none" anchor="ctr"/>
          <a:lstStyle/>
          <a:p>
            <a:endParaRPr lang="en-US">
              <a:solidFill>
                <a:prstClr val="black"/>
              </a:solidFill>
            </a:endParaRPr>
          </a:p>
        </p:txBody>
      </p:sp>
      <p:sp>
        <p:nvSpPr>
          <p:cNvPr id="36874" name="Text Box 10"/>
          <p:cNvSpPr txBox="1">
            <a:spLocks noChangeArrowheads="1"/>
          </p:cNvSpPr>
          <p:nvPr/>
        </p:nvSpPr>
        <p:spPr bwMode="auto">
          <a:xfrm>
            <a:off x="4495800" y="1914525"/>
            <a:ext cx="4267200" cy="400110"/>
          </a:xfrm>
          <a:prstGeom prst="rect">
            <a:avLst/>
          </a:prstGeom>
          <a:noFill/>
          <a:ln w="9525">
            <a:noFill/>
            <a:miter lim="800000"/>
            <a:headEnd/>
            <a:tailEnd/>
          </a:ln>
        </p:spPr>
        <p:txBody>
          <a:bodyPr>
            <a:spAutoFit/>
          </a:bodyPr>
          <a:lstStyle/>
          <a:p>
            <a:pPr algn="ctr">
              <a:spcBef>
                <a:spcPct val="50000"/>
              </a:spcBef>
            </a:pPr>
            <a:r>
              <a:rPr lang="en-US" sz="2000" b="1" dirty="0">
                <a:solidFill>
                  <a:prstClr val="black"/>
                </a:solidFill>
                <a:latin typeface="Times New Roman" pitchFamily="-107" charset="0"/>
              </a:rPr>
              <a:t>SALARIES EXPENSE</a:t>
            </a:r>
            <a:endParaRPr lang="en-US" sz="2000" dirty="0">
              <a:solidFill>
                <a:prstClr val="black"/>
              </a:solidFill>
              <a:latin typeface="Times New Roman" pitchFamily="-107" charset="0"/>
            </a:endParaRPr>
          </a:p>
        </p:txBody>
      </p:sp>
      <p:sp>
        <p:nvSpPr>
          <p:cNvPr id="36875" name="Text Box 11"/>
          <p:cNvSpPr txBox="1">
            <a:spLocks noChangeArrowheads="1"/>
          </p:cNvSpPr>
          <p:nvPr/>
        </p:nvSpPr>
        <p:spPr bwMode="auto">
          <a:xfrm>
            <a:off x="5780902" y="2937584"/>
            <a:ext cx="995511" cy="584775"/>
          </a:xfrm>
          <a:prstGeom prst="rect">
            <a:avLst/>
          </a:prstGeom>
          <a:noFill/>
          <a:ln w="9525">
            <a:noFill/>
            <a:miter lim="800000"/>
            <a:headEnd/>
            <a:tailEnd/>
          </a:ln>
        </p:spPr>
        <p:txBody>
          <a:bodyPr wrap="square">
            <a:spAutoFit/>
          </a:bodyPr>
          <a:lstStyle/>
          <a:p>
            <a:pPr>
              <a:spcBef>
                <a:spcPct val="50000"/>
              </a:spcBef>
            </a:pPr>
            <a:r>
              <a:rPr lang="en-US" sz="3200" b="1" dirty="0">
                <a:solidFill>
                  <a:prstClr val="black"/>
                </a:solidFill>
                <a:latin typeface="Times New Roman" pitchFamily="-107" charset="0"/>
              </a:rPr>
              <a:t>210</a:t>
            </a:r>
            <a:endParaRPr lang="en-US" sz="3200" b="1" dirty="0">
              <a:solidFill>
                <a:srgbClr val="C0504D"/>
              </a:solidFill>
              <a:latin typeface="Times New Roman" pitchFamily="-107" charset="0"/>
            </a:endParaRPr>
          </a:p>
        </p:txBody>
      </p:sp>
      <p:sp>
        <p:nvSpPr>
          <p:cNvPr id="174092" name="Line 12"/>
          <p:cNvSpPr>
            <a:spLocks noChangeShapeType="1"/>
          </p:cNvSpPr>
          <p:nvPr/>
        </p:nvSpPr>
        <p:spPr bwMode="auto">
          <a:xfrm>
            <a:off x="381000" y="3423087"/>
            <a:ext cx="3962400" cy="0"/>
          </a:xfrm>
          <a:prstGeom prst="line">
            <a:avLst/>
          </a:prstGeom>
          <a:noFill/>
          <a:ln w="9525">
            <a:solidFill>
              <a:schemeClr val="tx1"/>
            </a:solidFill>
            <a:round/>
            <a:headEnd/>
            <a:tailEnd/>
          </a:ln>
        </p:spPr>
        <p:txBody>
          <a:bodyPr wrap="none" anchor="ctr"/>
          <a:lstStyle/>
          <a:p>
            <a:endParaRPr lang="en-US">
              <a:solidFill>
                <a:prstClr val="black"/>
              </a:solidFill>
            </a:endParaRPr>
          </a:p>
        </p:txBody>
      </p:sp>
      <p:sp>
        <p:nvSpPr>
          <p:cNvPr id="174093" name="Text Box 13"/>
          <p:cNvSpPr txBox="1">
            <a:spLocks noChangeArrowheads="1"/>
          </p:cNvSpPr>
          <p:nvPr/>
        </p:nvSpPr>
        <p:spPr bwMode="auto">
          <a:xfrm>
            <a:off x="3521304" y="3481440"/>
            <a:ext cx="742949" cy="457200"/>
          </a:xfrm>
          <a:prstGeom prst="rect">
            <a:avLst/>
          </a:prstGeom>
          <a:noFill/>
          <a:ln w="9525">
            <a:noFill/>
            <a:miter lim="800000"/>
            <a:headEnd/>
            <a:tailEnd/>
          </a:ln>
        </p:spPr>
        <p:txBody>
          <a:bodyPr wrap="square">
            <a:spAutoFit/>
          </a:bodyPr>
          <a:lstStyle/>
          <a:p>
            <a:pPr>
              <a:spcBef>
                <a:spcPct val="50000"/>
              </a:spcBef>
            </a:pPr>
            <a:r>
              <a:rPr lang="en-US" sz="2400" dirty="0">
                <a:solidFill>
                  <a:prstClr val="black"/>
                </a:solidFill>
                <a:latin typeface="Times New Roman" pitchFamily="-107" charset="0"/>
              </a:rPr>
              <a:t>Bal.</a:t>
            </a:r>
          </a:p>
        </p:txBody>
      </p:sp>
      <p:sp>
        <p:nvSpPr>
          <p:cNvPr id="174094" name="Text Box 14"/>
          <p:cNvSpPr txBox="1">
            <a:spLocks noChangeArrowheads="1"/>
          </p:cNvSpPr>
          <p:nvPr/>
        </p:nvSpPr>
        <p:spPr bwMode="auto">
          <a:xfrm>
            <a:off x="2551956" y="3416723"/>
            <a:ext cx="1276352" cy="579438"/>
          </a:xfrm>
          <a:prstGeom prst="rect">
            <a:avLst/>
          </a:prstGeom>
          <a:noFill/>
          <a:ln w="9525">
            <a:noFill/>
            <a:miter lim="800000"/>
            <a:headEnd/>
            <a:tailEnd/>
          </a:ln>
        </p:spPr>
        <p:txBody>
          <a:bodyPr wrap="square">
            <a:spAutoFit/>
          </a:bodyPr>
          <a:lstStyle/>
          <a:p>
            <a:pPr>
              <a:spcBef>
                <a:spcPct val="50000"/>
              </a:spcBef>
            </a:pPr>
            <a:r>
              <a:rPr lang="en-US" sz="3200" b="1" dirty="0">
                <a:solidFill>
                  <a:srgbClr val="1F497D"/>
                </a:solidFill>
                <a:latin typeface="Times New Roman" pitchFamily="-107" charset="0"/>
              </a:rPr>
              <a:t>$210</a:t>
            </a:r>
            <a:endParaRPr lang="en-US" sz="2400" dirty="0">
              <a:solidFill>
                <a:srgbClr val="1F497D"/>
              </a:solidFill>
              <a:latin typeface="Times New Roman" pitchFamily="-107" charset="0"/>
            </a:endParaRPr>
          </a:p>
        </p:txBody>
      </p:sp>
      <p:sp>
        <p:nvSpPr>
          <p:cNvPr id="174095" name="AutoShape 15"/>
          <p:cNvSpPr>
            <a:spLocks noChangeArrowheads="1"/>
          </p:cNvSpPr>
          <p:nvPr/>
        </p:nvSpPr>
        <p:spPr bwMode="auto">
          <a:xfrm>
            <a:off x="304800" y="4715728"/>
            <a:ext cx="4191000" cy="1371600"/>
          </a:xfrm>
          <a:prstGeom prst="wedgeRoundRectCallout">
            <a:avLst>
              <a:gd name="adj1" fmla="val -25466"/>
              <a:gd name="adj2" fmla="val -47513"/>
              <a:gd name="adj3" fmla="val 16667"/>
            </a:avLst>
          </a:prstGeom>
          <a:solidFill>
            <a:schemeClr val="bg2">
              <a:lumMod val="90000"/>
            </a:schemeClr>
          </a:solidFill>
          <a:ln w="9525">
            <a:solidFill>
              <a:schemeClr val="tx1"/>
            </a:solidFill>
            <a:miter lim="800000"/>
            <a:headEnd/>
            <a:tailEnd/>
          </a:ln>
        </p:spPr>
        <p:txBody>
          <a:bodyPr wrap="none" anchor="ctr"/>
          <a:lstStyle/>
          <a:p>
            <a:pPr algn="ctr"/>
            <a:r>
              <a:rPr lang="en-US" sz="2400" dirty="0">
                <a:solidFill>
                  <a:prstClr val="black"/>
                </a:solidFill>
                <a:latin typeface="Arial Narrow" pitchFamily="34" charset="0"/>
              </a:rPr>
              <a:t>The Balance Sheet will show</a:t>
            </a:r>
          </a:p>
          <a:p>
            <a:pPr algn="ctr"/>
            <a:r>
              <a:rPr lang="en-US" sz="2400" dirty="0">
                <a:solidFill>
                  <a:prstClr val="black"/>
                </a:solidFill>
                <a:latin typeface="Arial Narrow" pitchFamily="34" charset="0"/>
              </a:rPr>
              <a:t>$210 of Salaries Payable owed.</a:t>
            </a:r>
          </a:p>
        </p:txBody>
      </p:sp>
      <p:sp>
        <p:nvSpPr>
          <p:cNvPr id="174096" name="Text Box 16"/>
          <p:cNvSpPr txBox="1">
            <a:spLocks noChangeArrowheads="1"/>
          </p:cNvSpPr>
          <p:nvPr/>
        </p:nvSpPr>
        <p:spPr bwMode="auto">
          <a:xfrm>
            <a:off x="1257300" y="1454617"/>
            <a:ext cx="2209800" cy="396875"/>
          </a:xfrm>
          <a:prstGeom prst="rect">
            <a:avLst/>
          </a:prstGeom>
          <a:solidFill>
            <a:schemeClr val="bg2">
              <a:lumMod val="75000"/>
            </a:schemeClr>
          </a:solidFill>
          <a:ln w="9525" algn="ctr">
            <a:solidFill>
              <a:schemeClr val="accent1"/>
            </a:solidFill>
            <a:prstDash val="sysDot"/>
            <a:miter lim="800000"/>
            <a:headEnd/>
            <a:tailEnd/>
          </a:ln>
        </p:spPr>
        <p:txBody>
          <a:bodyPr>
            <a:spAutoFit/>
          </a:bodyPr>
          <a:lstStyle/>
          <a:p>
            <a:pPr algn="ctr">
              <a:spcBef>
                <a:spcPct val="50000"/>
              </a:spcBef>
            </a:pPr>
            <a:r>
              <a:rPr lang="en-US" sz="2000" b="1" dirty="0">
                <a:solidFill>
                  <a:prstClr val="black"/>
                </a:solidFill>
                <a:latin typeface="Arial Narrow" pitchFamily="34" charset="0"/>
              </a:rPr>
              <a:t>(Balance Sheet)</a:t>
            </a:r>
          </a:p>
        </p:txBody>
      </p:sp>
      <p:sp>
        <p:nvSpPr>
          <p:cNvPr id="174097" name="Text Box 17"/>
          <p:cNvSpPr txBox="1">
            <a:spLocks noChangeArrowheads="1"/>
          </p:cNvSpPr>
          <p:nvPr/>
        </p:nvSpPr>
        <p:spPr bwMode="auto">
          <a:xfrm>
            <a:off x="5536229" y="1426308"/>
            <a:ext cx="2209800" cy="396875"/>
          </a:xfrm>
          <a:prstGeom prst="rect">
            <a:avLst/>
          </a:prstGeom>
          <a:solidFill>
            <a:schemeClr val="bg2">
              <a:lumMod val="75000"/>
            </a:schemeClr>
          </a:solidFill>
          <a:ln w="9525" algn="ctr">
            <a:solidFill>
              <a:schemeClr val="accent1"/>
            </a:solidFill>
            <a:prstDash val="sysDot"/>
            <a:miter lim="800000"/>
            <a:headEnd/>
            <a:tailEnd/>
          </a:ln>
        </p:spPr>
        <p:txBody>
          <a:bodyPr>
            <a:spAutoFit/>
          </a:bodyPr>
          <a:lstStyle/>
          <a:p>
            <a:pPr algn="ctr">
              <a:spcBef>
                <a:spcPct val="50000"/>
              </a:spcBef>
            </a:pPr>
            <a:r>
              <a:rPr lang="en-US" sz="2000" b="1" dirty="0">
                <a:solidFill>
                  <a:prstClr val="black"/>
                </a:solidFill>
                <a:latin typeface="Arial Narrow" pitchFamily="34" charset="0"/>
              </a:rPr>
              <a:t>(Income Statement)</a:t>
            </a:r>
          </a:p>
        </p:txBody>
      </p:sp>
      <p:sp>
        <p:nvSpPr>
          <p:cNvPr id="174098" name="AutoShape 18"/>
          <p:cNvSpPr>
            <a:spLocks noChangeArrowheads="1"/>
          </p:cNvSpPr>
          <p:nvPr/>
        </p:nvSpPr>
        <p:spPr bwMode="auto">
          <a:xfrm>
            <a:off x="5181600" y="4745890"/>
            <a:ext cx="3733800" cy="1341437"/>
          </a:xfrm>
          <a:prstGeom prst="wedgeRoundRectCallout">
            <a:avLst>
              <a:gd name="adj1" fmla="val -7328"/>
              <a:gd name="adj2" fmla="val -34946"/>
              <a:gd name="adj3" fmla="val 16667"/>
            </a:avLst>
          </a:prstGeom>
          <a:solidFill>
            <a:schemeClr val="bg2">
              <a:lumMod val="90000"/>
            </a:schemeClr>
          </a:solidFill>
          <a:ln w="9525">
            <a:solidFill>
              <a:schemeClr val="tx1"/>
            </a:solidFill>
            <a:miter lim="800000"/>
            <a:headEnd/>
            <a:tailEnd/>
          </a:ln>
        </p:spPr>
        <p:txBody>
          <a:bodyPr wrap="none" anchor="ctr"/>
          <a:lstStyle/>
          <a:p>
            <a:pPr algn="ctr"/>
            <a:r>
              <a:rPr lang="en-US" sz="2400" dirty="0">
                <a:solidFill>
                  <a:prstClr val="black"/>
                </a:solidFill>
                <a:latin typeface="Arial Narrow" pitchFamily="34" charset="0"/>
              </a:rPr>
              <a:t>The Income Statement will </a:t>
            </a:r>
          </a:p>
          <a:p>
            <a:pPr algn="ctr"/>
            <a:r>
              <a:rPr lang="en-US" sz="2400" dirty="0">
                <a:solidFill>
                  <a:prstClr val="black"/>
                </a:solidFill>
                <a:latin typeface="Arial Narrow" pitchFamily="34" charset="0"/>
              </a:rPr>
              <a:t>show $1,610 total Salaries</a:t>
            </a:r>
            <a:br>
              <a:rPr lang="en-US" sz="2400" dirty="0">
                <a:solidFill>
                  <a:prstClr val="black"/>
                </a:solidFill>
                <a:latin typeface="Arial Narrow" pitchFamily="34" charset="0"/>
              </a:rPr>
            </a:br>
            <a:r>
              <a:rPr lang="en-US" sz="2400" dirty="0">
                <a:solidFill>
                  <a:prstClr val="black"/>
                </a:solidFill>
                <a:latin typeface="Arial Narrow" pitchFamily="34" charset="0"/>
              </a:rPr>
              <a:t>Expense.</a:t>
            </a:r>
          </a:p>
        </p:txBody>
      </p:sp>
      <p:sp>
        <p:nvSpPr>
          <p:cNvPr id="19" name="Rectangle 1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22" name="Slide Number Placeholder 3"/>
          <p:cNvSpPr>
            <a:spLocks noGrp="1"/>
          </p:cNvSpPr>
          <p:nvPr>
            <p:ph type="sldNum" sz="quarter" idx="12"/>
          </p:nvPr>
        </p:nvSpPr>
        <p:spPr bwMode="auto">
          <a:xfrm>
            <a:off x="6553200" y="6356350"/>
            <a:ext cx="2133600" cy="365125"/>
          </a:xfrm>
          <a:noFill/>
          <a:ln>
            <a:miter lim="800000"/>
            <a:headEnd/>
            <a:tailEnd/>
          </a:ln>
        </p:spPr>
        <p:txBody>
          <a:bodyPr wrap="square" numCol="1" anchorCtr="0" compatLnSpc="1">
            <a:prstTxWarp prst="textNoShape">
              <a:avLst/>
            </a:prstTxWarp>
          </a:bodyPr>
          <a:lstStyle/>
          <a:p>
            <a:fld id="{46A08342-654D-40A4-AD58-FD9E39689834}" type="slidenum">
              <a:rPr lang="en-US" altLang="en-US" smtClean="0">
                <a:solidFill>
                  <a:srgbClr val="898989"/>
                </a:solidFill>
              </a:rPr>
              <a:pPr/>
              <a:t>45</a:t>
            </a:fld>
            <a:endParaRPr lang="en-US" altLang="en-US" dirty="0">
              <a:solidFill>
                <a:srgbClr val="898989"/>
              </a:solidFill>
            </a:endParaRPr>
          </a:p>
        </p:txBody>
      </p:sp>
      <p:sp>
        <p:nvSpPr>
          <p:cNvPr id="23" name="Rounded Rectangle 22"/>
          <p:cNvSpPr/>
          <p:nvPr/>
        </p:nvSpPr>
        <p:spPr>
          <a:xfrm>
            <a:off x="152400" y="6553200"/>
            <a:ext cx="38862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lang="en-US" altLang="en-US" sz="1100" b="1" kern="0" dirty="0">
                <a:solidFill>
                  <a:prstClr val="black"/>
                </a:solidFill>
                <a:latin typeface="Arial Narrow" pitchFamily="34" charset="0"/>
              </a:rPr>
              <a:t>Learning Objective P1: </a:t>
            </a:r>
            <a:r>
              <a:rPr lang="en-US" altLang="en-US" sz="1100" dirty="0">
                <a:solidFill>
                  <a:prstClr val="black"/>
                </a:solidFill>
              </a:rPr>
              <a:t>Prepare and explain adjusting entries</a:t>
            </a:r>
            <a:r>
              <a:rPr lang="en-US" sz="1100" dirty="0">
                <a:solidFill>
                  <a:prstClr val="black"/>
                </a:solidFill>
              </a:rPr>
              <a:t>.</a:t>
            </a:r>
            <a:endParaRPr lang="en-US" sz="1100" b="1" kern="0" dirty="0">
              <a:solidFill>
                <a:prstClr val="black"/>
              </a:solidFill>
              <a:latin typeface="Arial Narrow" pitchFamily="34" charset="0"/>
            </a:endParaRPr>
          </a:p>
        </p:txBody>
      </p:sp>
      <p:sp>
        <p:nvSpPr>
          <p:cNvPr id="24" name="Text Box 14"/>
          <p:cNvSpPr txBox="1">
            <a:spLocks noChangeArrowheads="1"/>
          </p:cNvSpPr>
          <p:nvPr/>
        </p:nvSpPr>
        <p:spPr bwMode="auto">
          <a:xfrm>
            <a:off x="5225092" y="3436938"/>
            <a:ext cx="1600200" cy="579438"/>
          </a:xfrm>
          <a:prstGeom prst="rect">
            <a:avLst/>
          </a:prstGeom>
          <a:noFill/>
          <a:ln w="9525">
            <a:noFill/>
            <a:miter lim="800000"/>
            <a:headEnd/>
            <a:tailEnd/>
          </a:ln>
        </p:spPr>
        <p:txBody>
          <a:bodyPr>
            <a:spAutoFit/>
          </a:bodyPr>
          <a:lstStyle/>
          <a:p>
            <a:pPr>
              <a:spcBef>
                <a:spcPct val="50000"/>
              </a:spcBef>
            </a:pPr>
            <a:r>
              <a:rPr lang="en-US" sz="3200" b="1" dirty="0">
                <a:solidFill>
                  <a:srgbClr val="1F497D"/>
                </a:solidFill>
                <a:latin typeface="Times New Roman" pitchFamily="-107" charset="0"/>
              </a:rPr>
              <a:t>$1,610</a:t>
            </a:r>
            <a:endParaRPr lang="en-US" sz="2400" dirty="0">
              <a:solidFill>
                <a:srgbClr val="1F497D"/>
              </a:solidFill>
              <a:latin typeface="Times New Roman" pitchFamily="-107" charset="0"/>
            </a:endParaRPr>
          </a:p>
        </p:txBody>
      </p:sp>
      <p:sp>
        <p:nvSpPr>
          <p:cNvPr id="25" name="Text Box 13"/>
          <p:cNvSpPr txBox="1">
            <a:spLocks noChangeArrowheads="1"/>
          </p:cNvSpPr>
          <p:nvPr/>
        </p:nvSpPr>
        <p:spPr bwMode="auto">
          <a:xfrm>
            <a:off x="4609359" y="3521924"/>
            <a:ext cx="742949" cy="457200"/>
          </a:xfrm>
          <a:prstGeom prst="rect">
            <a:avLst/>
          </a:prstGeom>
          <a:noFill/>
          <a:ln w="9525">
            <a:noFill/>
            <a:miter lim="800000"/>
            <a:headEnd/>
            <a:tailEnd/>
          </a:ln>
        </p:spPr>
        <p:txBody>
          <a:bodyPr wrap="square">
            <a:spAutoFit/>
          </a:bodyPr>
          <a:lstStyle/>
          <a:p>
            <a:pPr>
              <a:spcBef>
                <a:spcPct val="50000"/>
              </a:spcBef>
            </a:pPr>
            <a:r>
              <a:rPr lang="en-US" sz="2400" dirty="0">
                <a:solidFill>
                  <a:prstClr val="black"/>
                </a:solidFill>
                <a:latin typeface="Times New Roman" pitchFamily="-107" charset="0"/>
              </a:rPr>
              <a:t>Bal.</a:t>
            </a:r>
          </a:p>
        </p:txBody>
      </p:sp>
      <p:sp>
        <p:nvSpPr>
          <p:cNvPr id="26" name="Text Box 6"/>
          <p:cNvSpPr txBox="1">
            <a:spLocks noChangeArrowheads="1"/>
          </p:cNvSpPr>
          <p:nvPr/>
        </p:nvSpPr>
        <p:spPr bwMode="auto">
          <a:xfrm>
            <a:off x="5109286" y="2416693"/>
            <a:ext cx="1640305" cy="579438"/>
          </a:xfrm>
          <a:prstGeom prst="rect">
            <a:avLst/>
          </a:prstGeom>
          <a:noFill/>
          <a:ln w="9525">
            <a:noFill/>
            <a:miter lim="800000"/>
            <a:headEnd/>
            <a:tailEnd/>
          </a:ln>
        </p:spPr>
        <p:txBody>
          <a:bodyPr wrap="square">
            <a:spAutoFit/>
          </a:bodyPr>
          <a:lstStyle/>
          <a:p>
            <a:pPr algn="ctr">
              <a:spcBef>
                <a:spcPct val="50000"/>
              </a:spcBef>
            </a:pPr>
            <a:r>
              <a:rPr lang="en-US" sz="3200" b="1" dirty="0">
                <a:solidFill>
                  <a:prstClr val="black"/>
                </a:solidFill>
                <a:latin typeface="Times New Roman" pitchFamily="-107" charset="0"/>
              </a:rPr>
              <a:t>$1,400</a:t>
            </a:r>
          </a:p>
        </p:txBody>
      </p:sp>
      <p:sp>
        <p:nvSpPr>
          <p:cNvPr id="27" name="Line 12"/>
          <p:cNvSpPr>
            <a:spLocks noChangeShapeType="1"/>
          </p:cNvSpPr>
          <p:nvPr/>
        </p:nvSpPr>
        <p:spPr bwMode="auto">
          <a:xfrm>
            <a:off x="4722796" y="3405981"/>
            <a:ext cx="3962400" cy="0"/>
          </a:xfrm>
          <a:prstGeom prst="line">
            <a:avLst/>
          </a:prstGeom>
          <a:noFill/>
          <a:ln w="9525">
            <a:solidFill>
              <a:schemeClr val="tx1"/>
            </a:solidFill>
            <a:round/>
            <a:headEnd/>
            <a:tailEnd/>
          </a:ln>
        </p:spPr>
        <p:txBody>
          <a:bodyPr wrap="none" anchor="ctr"/>
          <a:lstStyle/>
          <a:p>
            <a:endParaRPr lang="en-US">
              <a:solidFill>
                <a:prstClr val="black"/>
              </a:solidFill>
            </a:endParaRPr>
          </a:p>
        </p:txBody>
      </p:sp>
      <p:sp>
        <p:nvSpPr>
          <p:cNvPr id="28" name="Text Box 7"/>
          <p:cNvSpPr txBox="1">
            <a:spLocks noChangeArrowheads="1"/>
          </p:cNvSpPr>
          <p:nvPr/>
        </p:nvSpPr>
        <p:spPr bwMode="auto">
          <a:xfrm>
            <a:off x="4582231" y="2800992"/>
            <a:ext cx="800100" cy="584775"/>
          </a:xfrm>
          <a:prstGeom prst="rect">
            <a:avLst/>
          </a:prstGeom>
          <a:noFill/>
          <a:ln w="9525">
            <a:noFill/>
            <a:miter lim="800000"/>
            <a:headEnd/>
            <a:tailEnd/>
          </a:ln>
        </p:spPr>
        <p:txBody>
          <a:bodyPr wrap="square">
            <a:spAutoFit/>
          </a:bodyPr>
          <a:lstStyle/>
          <a:p>
            <a:pPr>
              <a:spcBef>
                <a:spcPct val="50000"/>
              </a:spcBef>
            </a:pPr>
            <a:r>
              <a:rPr lang="en-US" sz="3200" b="1" dirty="0">
                <a:solidFill>
                  <a:prstClr val="black"/>
                </a:solidFill>
                <a:latin typeface="Times New Roman" pitchFamily="-107" charset="0"/>
              </a:rPr>
              <a:t> </a:t>
            </a:r>
            <a:r>
              <a:rPr lang="en-US" sz="2400" dirty="0" err="1">
                <a:solidFill>
                  <a:prstClr val="black"/>
                </a:solidFill>
                <a:latin typeface="Times New Roman" pitchFamily="-107" charset="0"/>
              </a:rPr>
              <a:t>adj</a:t>
            </a:r>
            <a:endParaRPr lang="en-US" sz="3200" b="1" dirty="0">
              <a:solidFill>
                <a:prstClr val="black"/>
              </a:solidFill>
              <a:latin typeface="Times New Roman" pitchFamily="-107" charset="0"/>
            </a:endParaRPr>
          </a:p>
        </p:txBody>
      </p:sp>
    </p:spTree>
    <p:extLst>
      <p:ext uri="{BB962C8B-B14F-4D97-AF65-F5344CB8AC3E}">
        <p14:creationId xmlns:p14="http://schemas.microsoft.com/office/powerpoint/2010/main" val="5443324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74092"/>
                                        </p:tgtEl>
                                        <p:attrNameLst>
                                          <p:attrName>style.visibility</p:attrName>
                                        </p:attrNameLst>
                                      </p:cBhvr>
                                      <p:to>
                                        <p:strVal val="visible"/>
                                      </p:to>
                                    </p:set>
                                    <p:anim calcmode="lin" valueType="num">
                                      <p:cBhvr additive="base">
                                        <p:cTn id="7" dur="500" fill="hold"/>
                                        <p:tgtEl>
                                          <p:spTgt spid="174092"/>
                                        </p:tgtEl>
                                        <p:attrNameLst>
                                          <p:attrName>ppt_x</p:attrName>
                                        </p:attrNameLst>
                                      </p:cBhvr>
                                      <p:tavLst>
                                        <p:tav tm="0">
                                          <p:val>
                                            <p:strVal val="#ppt_x"/>
                                          </p:val>
                                        </p:tav>
                                        <p:tav tm="100000">
                                          <p:val>
                                            <p:strVal val="#ppt_x"/>
                                          </p:val>
                                        </p:tav>
                                      </p:tavLst>
                                    </p:anim>
                                    <p:anim calcmode="lin" valueType="num">
                                      <p:cBhvr additive="base">
                                        <p:cTn id="8" dur="500" fill="hold"/>
                                        <p:tgtEl>
                                          <p:spTgt spid="17409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74093"/>
                                        </p:tgtEl>
                                        <p:attrNameLst>
                                          <p:attrName>style.visibility</p:attrName>
                                        </p:attrNameLst>
                                      </p:cBhvr>
                                      <p:to>
                                        <p:strVal val="visible"/>
                                      </p:to>
                                    </p:set>
                                    <p:anim calcmode="lin" valueType="num">
                                      <p:cBhvr additive="base">
                                        <p:cTn id="12" dur="500" fill="hold"/>
                                        <p:tgtEl>
                                          <p:spTgt spid="174093"/>
                                        </p:tgtEl>
                                        <p:attrNameLst>
                                          <p:attrName>ppt_x</p:attrName>
                                        </p:attrNameLst>
                                      </p:cBhvr>
                                      <p:tavLst>
                                        <p:tav tm="0">
                                          <p:val>
                                            <p:strVal val="0-#ppt_w/2"/>
                                          </p:val>
                                        </p:tav>
                                        <p:tav tm="100000">
                                          <p:val>
                                            <p:strVal val="#ppt_x"/>
                                          </p:val>
                                        </p:tav>
                                      </p:tavLst>
                                    </p:anim>
                                    <p:anim calcmode="lin" valueType="num">
                                      <p:cBhvr additive="base">
                                        <p:cTn id="13" dur="500" fill="hold"/>
                                        <p:tgtEl>
                                          <p:spTgt spid="17409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2" fill="hold" grpId="0" nodeType="clickEffect">
                                  <p:stCondLst>
                                    <p:cond delay="0"/>
                                  </p:stCondLst>
                                  <p:childTnLst>
                                    <p:set>
                                      <p:cBhvr>
                                        <p:cTn id="17" dur="1" fill="hold">
                                          <p:stCondLst>
                                            <p:cond delay="0"/>
                                          </p:stCondLst>
                                        </p:cTn>
                                        <p:tgtEl>
                                          <p:spTgt spid="174094"/>
                                        </p:tgtEl>
                                        <p:attrNameLst>
                                          <p:attrName>style.visibility</p:attrName>
                                        </p:attrNameLst>
                                      </p:cBhvr>
                                      <p:to>
                                        <p:strVal val="visible"/>
                                      </p:to>
                                    </p:set>
                                    <p:anim calcmode="lin" valueType="num">
                                      <p:cBhvr additive="base">
                                        <p:cTn id="18" dur="500" fill="hold"/>
                                        <p:tgtEl>
                                          <p:spTgt spid="174094"/>
                                        </p:tgtEl>
                                        <p:attrNameLst>
                                          <p:attrName>ppt_x</p:attrName>
                                        </p:attrNameLst>
                                      </p:cBhvr>
                                      <p:tavLst>
                                        <p:tav tm="0">
                                          <p:val>
                                            <p:strVal val="0-#ppt_w/2"/>
                                          </p:val>
                                        </p:tav>
                                        <p:tav tm="100000">
                                          <p:val>
                                            <p:strVal val="#ppt_x"/>
                                          </p:val>
                                        </p:tav>
                                      </p:tavLst>
                                    </p:anim>
                                    <p:anim calcmode="lin" valueType="num">
                                      <p:cBhvr additive="base">
                                        <p:cTn id="19" dur="500" fill="hold"/>
                                        <p:tgtEl>
                                          <p:spTgt spid="174094"/>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40" presetClass="entr" presetSubtype="0" fill="hold" grpId="0" nodeType="afterEffect">
                                  <p:stCondLst>
                                    <p:cond delay="0"/>
                                  </p:stCondLst>
                                  <p:iterate type="lt">
                                    <p:tmPct val="10000"/>
                                  </p:iterate>
                                  <p:childTnLst>
                                    <p:set>
                                      <p:cBhvr>
                                        <p:cTn id="22" dur="1" fill="hold">
                                          <p:stCondLst>
                                            <p:cond delay="0"/>
                                          </p:stCondLst>
                                        </p:cTn>
                                        <p:tgtEl>
                                          <p:spTgt spid="174096"/>
                                        </p:tgtEl>
                                        <p:attrNameLst>
                                          <p:attrName>style.visibility</p:attrName>
                                        </p:attrNameLst>
                                      </p:cBhvr>
                                      <p:to>
                                        <p:strVal val="visible"/>
                                      </p:to>
                                    </p:set>
                                    <p:animEffect transition="in" filter="fade">
                                      <p:cBhvr>
                                        <p:cTn id="23" dur="1000"/>
                                        <p:tgtEl>
                                          <p:spTgt spid="174096"/>
                                        </p:tgtEl>
                                      </p:cBhvr>
                                    </p:animEffect>
                                    <p:anim calcmode="lin" valueType="num">
                                      <p:cBhvr>
                                        <p:cTn id="24" dur="1000" fill="hold"/>
                                        <p:tgtEl>
                                          <p:spTgt spid="174096"/>
                                        </p:tgtEl>
                                        <p:attrNameLst>
                                          <p:attrName>ppt_x</p:attrName>
                                        </p:attrNameLst>
                                      </p:cBhvr>
                                      <p:tavLst>
                                        <p:tav tm="0">
                                          <p:val>
                                            <p:strVal val="#ppt_x-.1"/>
                                          </p:val>
                                        </p:tav>
                                        <p:tav tm="100000">
                                          <p:val>
                                            <p:strVal val="#ppt_x"/>
                                          </p:val>
                                        </p:tav>
                                      </p:tavLst>
                                    </p:anim>
                                    <p:anim calcmode="lin" valueType="num">
                                      <p:cBhvr>
                                        <p:cTn id="25" dur="1000" fill="hold"/>
                                        <p:tgtEl>
                                          <p:spTgt spid="174096"/>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7" presetClass="entr" presetSubtype="1" fill="hold" grpId="0" nodeType="clickEffect">
                                  <p:stCondLst>
                                    <p:cond delay="0"/>
                                  </p:stCondLst>
                                  <p:childTnLst>
                                    <p:set>
                                      <p:cBhvr>
                                        <p:cTn id="29" dur="1" fill="hold">
                                          <p:stCondLst>
                                            <p:cond delay="0"/>
                                          </p:stCondLst>
                                        </p:cTn>
                                        <p:tgtEl>
                                          <p:spTgt spid="174095"/>
                                        </p:tgtEl>
                                        <p:attrNameLst>
                                          <p:attrName>style.visibility</p:attrName>
                                        </p:attrNameLst>
                                      </p:cBhvr>
                                      <p:to>
                                        <p:strVal val="visible"/>
                                      </p:to>
                                    </p:set>
                                    <p:anim calcmode="lin" valueType="num">
                                      <p:cBhvr>
                                        <p:cTn id="30" dur="500" fill="hold"/>
                                        <p:tgtEl>
                                          <p:spTgt spid="174095"/>
                                        </p:tgtEl>
                                        <p:attrNameLst>
                                          <p:attrName>ppt_x</p:attrName>
                                        </p:attrNameLst>
                                      </p:cBhvr>
                                      <p:tavLst>
                                        <p:tav tm="0">
                                          <p:val>
                                            <p:strVal val="#ppt_x"/>
                                          </p:val>
                                        </p:tav>
                                        <p:tav tm="100000">
                                          <p:val>
                                            <p:strVal val="#ppt_x"/>
                                          </p:val>
                                        </p:tav>
                                      </p:tavLst>
                                    </p:anim>
                                    <p:anim calcmode="lin" valueType="num">
                                      <p:cBhvr>
                                        <p:cTn id="31" dur="500" fill="hold"/>
                                        <p:tgtEl>
                                          <p:spTgt spid="174095"/>
                                        </p:tgtEl>
                                        <p:attrNameLst>
                                          <p:attrName>ppt_y</p:attrName>
                                        </p:attrNameLst>
                                      </p:cBhvr>
                                      <p:tavLst>
                                        <p:tav tm="0">
                                          <p:val>
                                            <p:strVal val="#ppt_y-#ppt_h/2"/>
                                          </p:val>
                                        </p:tav>
                                        <p:tav tm="100000">
                                          <p:val>
                                            <p:strVal val="#ppt_y"/>
                                          </p:val>
                                        </p:tav>
                                      </p:tavLst>
                                    </p:anim>
                                    <p:anim calcmode="lin" valueType="num">
                                      <p:cBhvr>
                                        <p:cTn id="32" dur="500" fill="hold"/>
                                        <p:tgtEl>
                                          <p:spTgt spid="174095"/>
                                        </p:tgtEl>
                                        <p:attrNameLst>
                                          <p:attrName>ppt_w</p:attrName>
                                        </p:attrNameLst>
                                      </p:cBhvr>
                                      <p:tavLst>
                                        <p:tav tm="0">
                                          <p:val>
                                            <p:strVal val="#ppt_w"/>
                                          </p:val>
                                        </p:tav>
                                        <p:tav tm="100000">
                                          <p:val>
                                            <p:strVal val="#ppt_w"/>
                                          </p:val>
                                        </p:tav>
                                      </p:tavLst>
                                    </p:anim>
                                    <p:anim calcmode="lin" valueType="num">
                                      <p:cBhvr>
                                        <p:cTn id="33" dur="500" fill="hold"/>
                                        <p:tgtEl>
                                          <p:spTgt spid="174095"/>
                                        </p:tgtEl>
                                        <p:attrNameLst>
                                          <p:attrName>ppt_h</p:attrName>
                                        </p:attrNameLst>
                                      </p:cBhvr>
                                      <p:tavLst>
                                        <p:tav tm="0">
                                          <p:val>
                                            <p:fltVal val="0"/>
                                          </p:val>
                                        </p:tav>
                                        <p:tav tm="100000">
                                          <p:val>
                                            <p:strVal val="#ppt_h"/>
                                          </p:val>
                                        </p:tav>
                                      </p:tavLst>
                                    </p:anim>
                                  </p:childTnLst>
                                </p:cTn>
                              </p:par>
                            </p:childTnLst>
                          </p:cTn>
                        </p:par>
                        <p:par>
                          <p:cTn id="34" fill="hold">
                            <p:stCondLst>
                              <p:cond delay="500"/>
                            </p:stCondLst>
                            <p:childTnLst>
                              <p:par>
                                <p:cTn id="35" presetID="40" presetClass="entr" presetSubtype="0" fill="hold" grpId="0" nodeType="afterEffect">
                                  <p:stCondLst>
                                    <p:cond delay="0"/>
                                  </p:stCondLst>
                                  <p:iterate type="lt">
                                    <p:tmPct val="10000"/>
                                  </p:iterate>
                                  <p:childTnLst>
                                    <p:set>
                                      <p:cBhvr>
                                        <p:cTn id="36" dur="1" fill="hold">
                                          <p:stCondLst>
                                            <p:cond delay="0"/>
                                          </p:stCondLst>
                                        </p:cTn>
                                        <p:tgtEl>
                                          <p:spTgt spid="174097"/>
                                        </p:tgtEl>
                                        <p:attrNameLst>
                                          <p:attrName>style.visibility</p:attrName>
                                        </p:attrNameLst>
                                      </p:cBhvr>
                                      <p:to>
                                        <p:strVal val="visible"/>
                                      </p:to>
                                    </p:set>
                                    <p:animEffect transition="in" filter="fade">
                                      <p:cBhvr>
                                        <p:cTn id="37" dur="1000"/>
                                        <p:tgtEl>
                                          <p:spTgt spid="174097"/>
                                        </p:tgtEl>
                                      </p:cBhvr>
                                    </p:animEffect>
                                    <p:anim calcmode="lin" valueType="num">
                                      <p:cBhvr>
                                        <p:cTn id="38" dur="1000" fill="hold"/>
                                        <p:tgtEl>
                                          <p:spTgt spid="174097"/>
                                        </p:tgtEl>
                                        <p:attrNameLst>
                                          <p:attrName>ppt_x</p:attrName>
                                        </p:attrNameLst>
                                      </p:cBhvr>
                                      <p:tavLst>
                                        <p:tav tm="0">
                                          <p:val>
                                            <p:strVal val="#ppt_x-.1"/>
                                          </p:val>
                                        </p:tav>
                                        <p:tav tm="100000">
                                          <p:val>
                                            <p:strVal val="#ppt_x"/>
                                          </p:val>
                                        </p:tav>
                                      </p:tavLst>
                                    </p:anim>
                                    <p:anim calcmode="lin" valueType="num">
                                      <p:cBhvr>
                                        <p:cTn id="39" dur="1000" fill="hold"/>
                                        <p:tgtEl>
                                          <p:spTgt spid="174097"/>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7" presetClass="entr" presetSubtype="1" fill="hold" grpId="0" nodeType="clickEffect">
                                  <p:stCondLst>
                                    <p:cond delay="0"/>
                                  </p:stCondLst>
                                  <p:childTnLst>
                                    <p:set>
                                      <p:cBhvr>
                                        <p:cTn id="43" dur="1" fill="hold">
                                          <p:stCondLst>
                                            <p:cond delay="0"/>
                                          </p:stCondLst>
                                        </p:cTn>
                                        <p:tgtEl>
                                          <p:spTgt spid="174098"/>
                                        </p:tgtEl>
                                        <p:attrNameLst>
                                          <p:attrName>style.visibility</p:attrName>
                                        </p:attrNameLst>
                                      </p:cBhvr>
                                      <p:to>
                                        <p:strVal val="visible"/>
                                      </p:to>
                                    </p:set>
                                    <p:anim calcmode="lin" valueType="num">
                                      <p:cBhvr>
                                        <p:cTn id="44" dur="500" fill="hold"/>
                                        <p:tgtEl>
                                          <p:spTgt spid="174098"/>
                                        </p:tgtEl>
                                        <p:attrNameLst>
                                          <p:attrName>ppt_x</p:attrName>
                                        </p:attrNameLst>
                                      </p:cBhvr>
                                      <p:tavLst>
                                        <p:tav tm="0">
                                          <p:val>
                                            <p:strVal val="#ppt_x"/>
                                          </p:val>
                                        </p:tav>
                                        <p:tav tm="100000">
                                          <p:val>
                                            <p:strVal val="#ppt_x"/>
                                          </p:val>
                                        </p:tav>
                                      </p:tavLst>
                                    </p:anim>
                                    <p:anim calcmode="lin" valueType="num">
                                      <p:cBhvr>
                                        <p:cTn id="45" dur="500" fill="hold"/>
                                        <p:tgtEl>
                                          <p:spTgt spid="174098"/>
                                        </p:tgtEl>
                                        <p:attrNameLst>
                                          <p:attrName>ppt_y</p:attrName>
                                        </p:attrNameLst>
                                      </p:cBhvr>
                                      <p:tavLst>
                                        <p:tav tm="0">
                                          <p:val>
                                            <p:strVal val="#ppt_y-#ppt_h/2"/>
                                          </p:val>
                                        </p:tav>
                                        <p:tav tm="100000">
                                          <p:val>
                                            <p:strVal val="#ppt_y"/>
                                          </p:val>
                                        </p:tav>
                                      </p:tavLst>
                                    </p:anim>
                                    <p:anim calcmode="lin" valueType="num">
                                      <p:cBhvr>
                                        <p:cTn id="46" dur="500" fill="hold"/>
                                        <p:tgtEl>
                                          <p:spTgt spid="174098"/>
                                        </p:tgtEl>
                                        <p:attrNameLst>
                                          <p:attrName>ppt_w</p:attrName>
                                        </p:attrNameLst>
                                      </p:cBhvr>
                                      <p:tavLst>
                                        <p:tav tm="0">
                                          <p:val>
                                            <p:strVal val="#ppt_w"/>
                                          </p:val>
                                        </p:tav>
                                        <p:tav tm="100000">
                                          <p:val>
                                            <p:strVal val="#ppt_w"/>
                                          </p:val>
                                        </p:tav>
                                      </p:tavLst>
                                    </p:anim>
                                    <p:anim calcmode="lin" valueType="num">
                                      <p:cBhvr>
                                        <p:cTn id="47" dur="500" fill="hold"/>
                                        <p:tgtEl>
                                          <p:spTgt spid="174098"/>
                                        </p:tgtEl>
                                        <p:attrNameLst>
                                          <p:attrName>ppt_h</p:attrName>
                                        </p:attrNameLst>
                                      </p:cBhvr>
                                      <p:tavLst>
                                        <p:tav tm="0">
                                          <p:val>
                                            <p:fltVal val="0"/>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12"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additive="base">
                                        <p:cTn id="52" dur="500" fill="hold"/>
                                        <p:tgtEl>
                                          <p:spTgt spid="24"/>
                                        </p:tgtEl>
                                        <p:attrNameLst>
                                          <p:attrName>ppt_x</p:attrName>
                                        </p:attrNameLst>
                                      </p:cBhvr>
                                      <p:tavLst>
                                        <p:tav tm="0">
                                          <p:val>
                                            <p:strVal val="0-#ppt_w/2"/>
                                          </p:val>
                                        </p:tav>
                                        <p:tav tm="100000">
                                          <p:val>
                                            <p:strVal val="#ppt_x"/>
                                          </p:val>
                                        </p:tav>
                                      </p:tavLst>
                                    </p:anim>
                                    <p:anim calcmode="lin" valueType="num">
                                      <p:cBhvr additive="base">
                                        <p:cTn id="53" dur="500" fill="hold"/>
                                        <p:tgtEl>
                                          <p:spTgt spid="24"/>
                                        </p:tgtEl>
                                        <p:attrNameLst>
                                          <p:attrName>ppt_y</p:attrName>
                                        </p:attrNameLst>
                                      </p:cBhvr>
                                      <p:tavLst>
                                        <p:tav tm="0">
                                          <p:val>
                                            <p:strVal val="1+#ppt_h/2"/>
                                          </p:val>
                                        </p:tav>
                                        <p:tav tm="100000">
                                          <p:val>
                                            <p:strVal val="#ppt_y"/>
                                          </p:val>
                                        </p:tav>
                                      </p:tavLst>
                                    </p:anim>
                                  </p:childTnLst>
                                </p:cTn>
                              </p:par>
                            </p:childTnLst>
                          </p:cTn>
                        </p:par>
                        <p:par>
                          <p:cTn id="54" fill="hold">
                            <p:stCondLst>
                              <p:cond delay="500"/>
                            </p:stCondLst>
                            <p:childTnLst>
                              <p:par>
                                <p:cTn id="55" presetID="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additive="base">
                                        <p:cTn id="57" dur="500" fill="hold"/>
                                        <p:tgtEl>
                                          <p:spTgt spid="25"/>
                                        </p:tgtEl>
                                        <p:attrNameLst>
                                          <p:attrName>ppt_x</p:attrName>
                                        </p:attrNameLst>
                                      </p:cBhvr>
                                      <p:tavLst>
                                        <p:tav tm="0">
                                          <p:val>
                                            <p:strVal val="0-#ppt_w/2"/>
                                          </p:val>
                                        </p:tav>
                                        <p:tav tm="100000">
                                          <p:val>
                                            <p:strVal val="#ppt_x"/>
                                          </p:val>
                                        </p:tav>
                                      </p:tavLst>
                                    </p:anim>
                                    <p:anim calcmode="lin" valueType="num">
                                      <p:cBhvr additive="base">
                                        <p:cTn id="58" dur="500" fill="hold"/>
                                        <p:tgtEl>
                                          <p:spTgt spid="25"/>
                                        </p:tgtEl>
                                        <p:attrNameLst>
                                          <p:attrName>ppt_y</p:attrName>
                                        </p:attrNameLst>
                                      </p:cBhvr>
                                      <p:tavLst>
                                        <p:tav tm="0">
                                          <p:val>
                                            <p:strVal val="#ppt_y"/>
                                          </p:val>
                                        </p:tav>
                                        <p:tav tm="100000">
                                          <p:val>
                                            <p:strVal val="#ppt_y"/>
                                          </p:val>
                                        </p:tav>
                                      </p:tavLst>
                                    </p:anim>
                                  </p:childTnLst>
                                </p:cTn>
                              </p:par>
                            </p:childTnLst>
                          </p:cTn>
                        </p:par>
                        <p:par>
                          <p:cTn id="59" fill="hold">
                            <p:stCondLst>
                              <p:cond delay="1000"/>
                            </p:stCondLst>
                            <p:childTnLst>
                              <p:par>
                                <p:cTn id="60" presetID="2" presetClass="entr" presetSubtype="4" fill="hold" grpId="0" nodeType="afterEffect">
                                  <p:stCondLst>
                                    <p:cond delay="0"/>
                                  </p:stCondLst>
                                  <p:childTnLst>
                                    <p:set>
                                      <p:cBhvr>
                                        <p:cTn id="61" dur="1" fill="hold">
                                          <p:stCondLst>
                                            <p:cond delay="0"/>
                                          </p:stCondLst>
                                        </p:cTn>
                                        <p:tgtEl>
                                          <p:spTgt spid="27"/>
                                        </p:tgtEl>
                                        <p:attrNameLst>
                                          <p:attrName>style.visibility</p:attrName>
                                        </p:attrNameLst>
                                      </p:cBhvr>
                                      <p:to>
                                        <p:strVal val="visible"/>
                                      </p:to>
                                    </p:set>
                                    <p:anim calcmode="lin" valueType="num">
                                      <p:cBhvr additive="base">
                                        <p:cTn id="62" dur="500" fill="hold"/>
                                        <p:tgtEl>
                                          <p:spTgt spid="27"/>
                                        </p:tgtEl>
                                        <p:attrNameLst>
                                          <p:attrName>ppt_x</p:attrName>
                                        </p:attrNameLst>
                                      </p:cBhvr>
                                      <p:tavLst>
                                        <p:tav tm="0">
                                          <p:val>
                                            <p:strVal val="#ppt_x"/>
                                          </p:val>
                                        </p:tav>
                                        <p:tav tm="100000">
                                          <p:val>
                                            <p:strVal val="#ppt_x"/>
                                          </p:val>
                                        </p:tav>
                                      </p:tavLst>
                                    </p:anim>
                                    <p:anim calcmode="lin" valueType="num">
                                      <p:cBhvr additive="base">
                                        <p:cTn id="6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92" grpId="0" animBg="1"/>
      <p:bldP spid="174093" grpId="0" autoUpdateAnimBg="0"/>
      <p:bldP spid="174094" grpId="0" autoUpdateAnimBg="0"/>
      <p:bldP spid="174095" grpId="0" animBg="1" autoUpdateAnimBg="0"/>
      <p:bldP spid="174096" grpId="0" animBg="1"/>
      <p:bldP spid="174097" grpId="0" animBg="1"/>
      <p:bldP spid="174098" grpId="0" animBg="1" autoUpdateAnimBg="0"/>
      <p:bldP spid="24" grpId="0" autoUpdateAnimBg="0"/>
      <p:bldP spid="25" grpId="0" autoUpdateAnimBg="0"/>
      <p:bldP spid="2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90500" y="682625"/>
            <a:ext cx="8839200" cy="838200"/>
          </a:xfrm>
        </p:spPr>
        <p:txBody>
          <a:bodyPr/>
          <a:lstStyle/>
          <a:p>
            <a:pPr algn="ctr" eaLnBrk="1" hangingPunct="1"/>
            <a:r>
              <a:rPr lang="en-US" sz="3600" b="1" dirty="0"/>
              <a:t>Future Payment of Accrued Expenses</a:t>
            </a:r>
          </a:p>
        </p:txBody>
      </p:sp>
      <p:graphicFrame>
        <p:nvGraphicFramePr>
          <p:cNvPr id="27652" name="Object 4"/>
          <p:cNvGraphicFramePr>
            <a:graphicFrameLocks noChangeAspect="1"/>
          </p:cNvGraphicFramePr>
          <p:nvPr>
            <p:extLst/>
          </p:nvPr>
        </p:nvGraphicFramePr>
        <p:xfrm>
          <a:off x="800100" y="4495715"/>
          <a:ext cx="7467600" cy="1871521"/>
        </p:xfrm>
        <a:graphic>
          <a:graphicData uri="http://schemas.openxmlformats.org/presentationml/2006/ole">
            <mc:AlternateContent xmlns:mc="http://schemas.openxmlformats.org/markup-compatibility/2006">
              <mc:Choice xmlns:v="urn:schemas-microsoft-com:vml" Requires="v">
                <p:oleObj spid="_x0000_s8274" name="Worksheet" r:id="rId4" imgW="3114733" imgH="657237" progId="Excel.Sheet.8">
                  <p:embed/>
                </p:oleObj>
              </mc:Choice>
              <mc:Fallback>
                <p:oleObj name="Worksheet" r:id="rId4" imgW="3114733" imgH="657237" progId="Excel.Sheet.8">
                  <p:embed/>
                  <p:pic>
                    <p:nvPicPr>
                      <p:cNvPr id="0" name=""/>
                      <p:cNvPicPr>
                        <a:picLocks noChangeAspect="1" noChangeArrowheads="1"/>
                      </p:cNvPicPr>
                      <p:nvPr/>
                    </p:nvPicPr>
                    <p:blipFill>
                      <a:blip r:embed="rId5"/>
                      <a:srcRect/>
                      <a:stretch>
                        <a:fillRect/>
                      </a:stretch>
                    </p:blipFill>
                    <p:spPr bwMode="auto">
                      <a:xfrm>
                        <a:off x="800100" y="4495715"/>
                        <a:ext cx="7467600" cy="1871521"/>
                      </a:xfrm>
                      <a:prstGeom prst="rect">
                        <a:avLst/>
                      </a:prstGeom>
                      <a:noFill/>
                      <a:ln w="12700">
                        <a:solidFill>
                          <a:schemeClr val="tx1"/>
                        </a:solidFill>
                        <a:miter lim="800000"/>
                        <a:headEnd/>
                        <a:tailEnd/>
                      </a:ln>
                      <a:effectLst/>
                      <a:extLst/>
                    </p:spPr>
                  </p:pic>
                </p:oleObj>
              </mc:Fallback>
            </mc:AlternateContent>
          </a:graphicData>
        </a:graphic>
      </p:graphicFrame>
      <p:sp>
        <p:nvSpPr>
          <p:cNvPr id="27661" name="Rectangle 13"/>
          <p:cNvSpPr>
            <a:spLocks noChangeArrowheads="1"/>
          </p:cNvSpPr>
          <p:nvPr/>
        </p:nvSpPr>
        <p:spPr bwMode="auto">
          <a:xfrm>
            <a:off x="609600" y="1485900"/>
            <a:ext cx="7848600" cy="2895600"/>
          </a:xfrm>
          <a:prstGeom prst="rect">
            <a:avLst/>
          </a:prstGeom>
          <a:solidFill>
            <a:schemeClr val="bg2">
              <a:lumMod val="75000"/>
            </a:schemeClr>
          </a:solidFill>
          <a:ln w="9525">
            <a:solidFill>
              <a:schemeClr val="tx1"/>
            </a:solidFill>
            <a:miter lim="800000"/>
            <a:headEnd/>
            <a:tailEnd/>
          </a:ln>
          <a:effectLst>
            <a:outerShdw dist="35921" dir="2700000" algn="ctr" rotWithShape="0">
              <a:schemeClr val="bg2"/>
            </a:outerShdw>
          </a:effectLst>
        </p:spPr>
        <p:txBody>
          <a:bodyPr/>
          <a:lstStyle/>
          <a:p>
            <a:pPr marL="447675" indent="-447675" algn="ctr">
              <a:spcBef>
                <a:spcPct val="20000"/>
              </a:spcBef>
              <a:buClr>
                <a:srgbClr val="4F81BD"/>
              </a:buClr>
              <a:buSzPct val="70000"/>
              <a:buFont typeface="Wingdings" pitchFamily="2" charset="2"/>
              <a:buNone/>
              <a:defRPr/>
            </a:pPr>
            <a:r>
              <a:rPr lang="en-US" sz="2800" dirty="0">
                <a:solidFill>
                  <a:prstClr val="black"/>
                </a:solidFill>
                <a:latin typeface="Arial Narrow" pitchFamily="34" charset="0"/>
              </a:rPr>
              <a:t>Accrued expenses at the end of one period result in a cash payment in a future period.</a:t>
            </a:r>
          </a:p>
          <a:p>
            <a:pPr marL="447675" indent="-447675" algn="ctr">
              <a:spcBef>
                <a:spcPct val="20000"/>
              </a:spcBef>
              <a:buClr>
                <a:srgbClr val="4F81BD"/>
              </a:buClr>
              <a:buSzPct val="70000"/>
              <a:buFont typeface="Wingdings" pitchFamily="2" charset="2"/>
              <a:buNone/>
              <a:defRPr/>
            </a:pPr>
            <a:r>
              <a:rPr lang="en-US" sz="2800" dirty="0">
                <a:solidFill>
                  <a:prstClr val="black"/>
                </a:solidFill>
                <a:latin typeface="Arial Narrow" pitchFamily="34" charset="0"/>
              </a:rPr>
              <a:t>On 12/31, </a:t>
            </a:r>
            <a:r>
              <a:rPr lang="en-US" sz="2800" dirty="0" err="1">
                <a:solidFill>
                  <a:prstClr val="black"/>
                </a:solidFill>
                <a:latin typeface="Arial Narrow" pitchFamily="34" charset="0"/>
              </a:rPr>
              <a:t>FastForward</a:t>
            </a:r>
            <a:r>
              <a:rPr lang="en-US" sz="2800" dirty="0">
                <a:solidFill>
                  <a:prstClr val="black"/>
                </a:solidFill>
                <a:latin typeface="Arial Narrow" pitchFamily="34" charset="0"/>
              </a:rPr>
              <a:t> recorded accrued salaries of $210.</a:t>
            </a:r>
          </a:p>
          <a:p>
            <a:pPr marL="447675" indent="-447675" algn="ctr">
              <a:spcBef>
                <a:spcPct val="20000"/>
              </a:spcBef>
              <a:buClr>
                <a:srgbClr val="4F81BD"/>
              </a:buClr>
              <a:buSzPct val="70000"/>
              <a:buFont typeface="Wingdings" pitchFamily="2" charset="2"/>
              <a:buNone/>
              <a:defRPr/>
            </a:pPr>
            <a:r>
              <a:rPr lang="en-US" sz="2800" dirty="0">
                <a:solidFill>
                  <a:prstClr val="black"/>
                </a:solidFill>
                <a:latin typeface="Arial Narrow" pitchFamily="34" charset="0"/>
              </a:rPr>
              <a:t>On 1/9 of the next year, the following entry will reduce the accrued liability, salaries payable, and record the expense for 7 days work in January.</a:t>
            </a:r>
          </a:p>
        </p:txBody>
      </p:sp>
      <p:sp>
        <p:nvSpPr>
          <p:cNvPr id="13" name="Rectangle 12"/>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5" name="Slide Number Placeholder 3"/>
          <p:cNvSpPr>
            <a:spLocks noGrp="1"/>
          </p:cNvSpPr>
          <p:nvPr>
            <p:ph type="sldNum" sz="quarter" idx="12"/>
          </p:nvPr>
        </p:nvSpPr>
        <p:spPr bwMode="auto">
          <a:xfrm>
            <a:off x="6553200" y="6356350"/>
            <a:ext cx="2133600" cy="365125"/>
          </a:xfrm>
          <a:noFill/>
          <a:ln>
            <a:miter lim="800000"/>
            <a:headEnd/>
            <a:tailEnd/>
          </a:ln>
        </p:spPr>
        <p:txBody>
          <a:bodyPr wrap="square" numCol="1" anchorCtr="0" compatLnSpc="1">
            <a:prstTxWarp prst="textNoShape">
              <a:avLst/>
            </a:prstTxWarp>
          </a:bodyPr>
          <a:lstStyle/>
          <a:p>
            <a:fld id="{46A08342-654D-40A4-AD58-FD9E39689834}" type="slidenum">
              <a:rPr lang="en-US" altLang="en-US" smtClean="0">
                <a:solidFill>
                  <a:srgbClr val="898989"/>
                </a:solidFill>
              </a:rPr>
              <a:pPr/>
              <a:t>46</a:t>
            </a:fld>
            <a:endParaRPr lang="en-US" altLang="en-US" dirty="0">
              <a:solidFill>
                <a:srgbClr val="898989"/>
              </a:solidFill>
            </a:endParaRPr>
          </a:p>
        </p:txBody>
      </p:sp>
      <p:sp>
        <p:nvSpPr>
          <p:cNvPr id="16" name="Rounded Rectangle 15"/>
          <p:cNvSpPr/>
          <p:nvPr/>
        </p:nvSpPr>
        <p:spPr>
          <a:xfrm>
            <a:off x="152400" y="6553200"/>
            <a:ext cx="38862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lang="en-US" altLang="en-US" sz="1100" b="1" kern="0" dirty="0">
                <a:solidFill>
                  <a:prstClr val="black"/>
                </a:solidFill>
                <a:latin typeface="Arial Narrow" pitchFamily="34" charset="0"/>
              </a:rPr>
              <a:t>Learning Objective P1: </a:t>
            </a:r>
            <a:r>
              <a:rPr lang="en-US" altLang="en-US" sz="1100" dirty="0">
                <a:solidFill>
                  <a:prstClr val="black"/>
                </a:solidFill>
              </a:rPr>
              <a:t>Prepare and explain adjusting entries</a:t>
            </a:r>
            <a:r>
              <a:rPr lang="en-US" sz="1100" dirty="0">
                <a:solidFill>
                  <a:prstClr val="black"/>
                </a:solidFill>
              </a:rPr>
              <a:t>.</a:t>
            </a:r>
            <a:endParaRPr lang="en-US" sz="1100" b="1" kern="0" dirty="0">
              <a:solidFill>
                <a:prstClr val="black"/>
              </a:solidFill>
              <a:latin typeface="Arial Narrow" pitchFamily="34" charset="0"/>
            </a:endParaRPr>
          </a:p>
        </p:txBody>
      </p:sp>
    </p:spTree>
    <p:extLst>
      <p:ext uri="{BB962C8B-B14F-4D97-AF65-F5344CB8AC3E}">
        <p14:creationId xmlns:p14="http://schemas.microsoft.com/office/powerpoint/2010/main" val="2705461937"/>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strips(downRight)">
                                      <p:cBhvr>
                                        <p:cTn id="7" dur="2000"/>
                                        <p:tgtEl>
                                          <p:spTgt spid="2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ectangle 13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prstClr val="white"/>
                </a:solidFill>
              </a:rPr>
              <a:t>NEED-TO-KNOW 3-3 </a:t>
            </a:r>
          </a:p>
        </p:txBody>
      </p:sp>
      <p:sp>
        <p:nvSpPr>
          <p:cNvPr id="17" name="Rectangle 5"/>
          <p:cNvSpPr>
            <a:spLocks noChangeArrowheads="1"/>
          </p:cNvSpPr>
          <p:nvPr/>
        </p:nvSpPr>
        <p:spPr bwMode="auto">
          <a:xfrm>
            <a:off x="1016000" y="630238"/>
            <a:ext cx="7585075"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For each separate case below, follow the three-step process for adjusting the accrued expense account. </a:t>
            </a:r>
            <a:endParaRPr lang="en-US" dirty="0">
              <a:solidFill>
                <a:prstClr val="black"/>
              </a:solidFill>
              <a:cs typeface="+mn-cs"/>
            </a:endParaRPr>
          </a:p>
        </p:txBody>
      </p:sp>
      <p:sp>
        <p:nvSpPr>
          <p:cNvPr id="18" name="Rectangle 6"/>
          <p:cNvSpPr>
            <a:spLocks noChangeArrowheads="1"/>
          </p:cNvSpPr>
          <p:nvPr/>
        </p:nvSpPr>
        <p:spPr bwMode="auto">
          <a:xfrm>
            <a:off x="1289050" y="836613"/>
            <a:ext cx="625475" cy="217487"/>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C00000"/>
                </a:solidFill>
                <a:cs typeface="+mn-cs"/>
              </a:rPr>
              <a:t>Step 1:</a:t>
            </a:r>
            <a:endParaRPr lang="en-US" dirty="0">
              <a:solidFill>
                <a:prstClr val="black"/>
              </a:solidFill>
              <a:cs typeface="+mn-cs"/>
            </a:endParaRPr>
          </a:p>
        </p:txBody>
      </p:sp>
      <p:sp>
        <p:nvSpPr>
          <p:cNvPr id="19" name="Rectangle 7"/>
          <p:cNvSpPr>
            <a:spLocks noChangeArrowheads="1"/>
          </p:cNvSpPr>
          <p:nvPr/>
        </p:nvSpPr>
        <p:spPr bwMode="auto">
          <a:xfrm>
            <a:off x="1833563" y="836613"/>
            <a:ext cx="3954462"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  Determine what the current account balance equals. </a:t>
            </a:r>
            <a:endParaRPr lang="en-US" dirty="0">
              <a:solidFill>
                <a:prstClr val="black"/>
              </a:solidFill>
              <a:cs typeface="+mn-cs"/>
            </a:endParaRPr>
          </a:p>
        </p:txBody>
      </p:sp>
      <p:sp>
        <p:nvSpPr>
          <p:cNvPr id="20" name="Rectangle 8"/>
          <p:cNvSpPr>
            <a:spLocks noChangeArrowheads="1"/>
          </p:cNvSpPr>
          <p:nvPr/>
        </p:nvSpPr>
        <p:spPr bwMode="auto">
          <a:xfrm>
            <a:off x="1289050" y="1054100"/>
            <a:ext cx="665163" cy="217488"/>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C00000"/>
                </a:solidFill>
                <a:cs typeface="+mn-cs"/>
              </a:rPr>
              <a:t>Step 2: </a:t>
            </a:r>
            <a:endParaRPr lang="en-US" dirty="0">
              <a:solidFill>
                <a:prstClr val="black"/>
              </a:solidFill>
              <a:cs typeface="+mn-cs"/>
            </a:endParaRPr>
          </a:p>
        </p:txBody>
      </p:sp>
      <p:sp>
        <p:nvSpPr>
          <p:cNvPr id="21" name="Rectangle 9"/>
          <p:cNvSpPr>
            <a:spLocks noChangeArrowheads="1"/>
          </p:cNvSpPr>
          <p:nvPr/>
        </p:nvSpPr>
        <p:spPr bwMode="auto">
          <a:xfrm>
            <a:off x="1873250" y="1054100"/>
            <a:ext cx="4413250"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 Determine what the current account balance should equal. </a:t>
            </a:r>
            <a:endParaRPr lang="en-US" dirty="0">
              <a:solidFill>
                <a:prstClr val="black"/>
              </a:solidFill>
              <a:cs typeface="+mn-cs"/>
            </a:endParaRPr>
          </a:p>
        </p:txBody>
      </p:sp>
      <p:sp>
        <p:nvSpPr>
          <p:cNvPr id="22" name="Rectangle 10"/>
          <p:cNvSpPr>
            <a:spLocks noChangeArrowheads="1"/>
          </p:cNvSpPr>
          <p:nvPr/>
        </p:nvSpPr>
        <p:spPr bwMode="auto">
          <a:xfrm>
            <a:off x="1289050" y="1270000"/>
            <a:ext cx="625475" cy="217488"/>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C00000"/>
                </a:solidFill>
                <a:cs typeface="+mn-cs"/>
              </a:rPr>
              <a:t>Step 3:</a:t>
            </a:r>
            <a:endParaRPr lang="en-US" dirty="0">
              <a:solidFill>
                <a:prstClr val="black"/>
              </a:solidFill>
              <a:cs typeface="+mn-cs"/>
            </a:endParaRPr>
          </a:p>
        </p:txBody>
      </p:sp>
      <p:sp>
        <p:nvSpPr>
          <p:cNvPr id="23" name="Rectangle 11"/>
          <p:cNvSpPr>
            <a:spLocks noChangeArrowheads="1"/>
          </p:cNvSpPr>
          <p:nvPr/>
        </p:nvSpPr>
        <p:spPr bwMode="auto">
          <a:xfrm>
            <a:off x="1833563" y="1270000"/>
            <a:ext cx="4079875"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  Record an adjusting entry to get from step 1 to step 2.</a:t>
            </a:r>
            <a:endParaRPr lang="en-US" dirty="0">
              <a:solidFill>
                <a:prstClr val="black"/>
              </a:solidFill>
              <a:cs typeface="+mn-cs"/>
            </a:endParaRPr>
          </a:p>
        </p:txBody>
      </p:sp>
      <p:sp>
        <p:nvSpPr>
          <p:cNvPr id="24" name="Rectangle 12"/>
          <p:cNvSpPr>
            <a:spLocks noChangeArrowheads="1"/>
          </p:cNvSpPr>
          <p:nvPr/>
        </p:nvSpPr>
        <p:spPr bwMode="auto">
          <a:xfrm>
            <a:off x="1016000" y="1487488"/>
            <a:ext cx="4427538"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Assume no other adjusting entries are made during the year.</a:t>
            </a:r>
            <a:endParaRPr lang="en-US" dirty="0">
              <a:solidFill>
                <a:prstClr val="black"/>
              </a:solidFill>
              <a:cs typeface="+mn-cs"/>
            </a:endParaRPr>
          </a:p>
        </p:txBody>
      </p:sp>
      <p:sp>
        <p:nvSpPr>
          <p:cNvPr id="25" name="Rectangle 13"/>
          <p:cNvSpPr>
            <a:spLocks noChangeArrowheads="1"/>
          </p:cNvSpPr>
          <p:nvPr/>
        </p:nvSpPr>
        <p:spPr bwMode="auto">
          <a:xfrm>
            <a:off x="1016000" y="1900238"/>
            <a:ext cx="1492250" cy="217487"/>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000000"/>
                </a:solidFill>
                <a:cs typeface="+mn-cs"/>
              </a:rPr>
              <a:t>Salaries Payable.  </a:t>
            </a:r>
            <a:endParaRPr lang="en-US" dirty="0">
              <a:solidFill>
                <a:prstClr val="black"/>
              </a:solidFill>
              <a:cs typeface="+mn-cs"/>
            </a:endParaRPr>
          </a:p>
        </p:txBody>
      </p:sp>
      <p:sp>
        <p:nvSpPr>
          <p:cNvPr id="26" name="Rectangle 14"/>
          <p:cNvSpPr>
            <a:spLocks noChangeArrowheads="1"/>
          </p:cNvSpPr>
          <p:nvPr/>
        </p:nvSpPr>
        <p:spPr bwMode="auto">
          <a:xfrm>
            <a:off x="2408238" y="1900238"/>
            <a:ext cx="5991225"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At year-end, salaries expense of $5,000 has been incurred by the company, but is </a:t>
            </a:r>
            <a:endParaRPr lang="en-US" dirty="0">
              <a:solidFill>
                <a:prstClr val="black"/>
              </a:solidFill>
              <a:cs typeface="+mn-cs"/>
            </a:endParaRPr>
          </a:p>
        </p:txBody>
      </p:sp>
      <p:sp>
        <p:nvSpPr>
          <p:cNvPr id="27" name="Rectangle 15"/>
          <p:cNvSpPr>
            <a:spLocks noChangeArrowheads="1"/>
          </p:cNvSpPr>
          <p:nvPr/>
        </p:nvSpPr>
        <p:spPr bwMode="auto">
          <a:xfrm>
            <a:off x="1016000" y="2106613"/>
            <a:ext cx="1966913"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not yet paid to employees.</a:t>
            </a:r>
            <a:endParaRPr lang="en-US" dirty="0">
              <a:solidFill>
                <a:prstClr val="black"/>
              </a:solidFill>
              <a:cs typeface="+mn-cs"/>
            </a:endParaRPr>
          </a:p>
        </p:txBody>
      </p:sp>
      <p:sp>
        <p:nvSpPr>
          <p:cNvPr id="28" name="Rectangle 16"/>
          <p:cNvSpPr>
            <a:spLocks noChangeArrowheads="1"/>
          </p:cNvSpPr>
          <p:nvPr/>
        </p:nvSpPr>
        <p:spPr bwMode="auto">
          <a:xfrm>
            <a:off x="1016000" y="2438400"/>
            <a:ext cx="1452563" cy="217488"/>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000000"/>
                </a:solidFill>
                <a:cs typeface="+mn-cs"/>
              </a:rPr>
              <a:t>Interest Payable.  </a:t>
            </a:r>
            <a:endParaRPr lang="en-US" dirty="0">
              <a:solidFill>
                <a:prstClr val="black"/>
              </a:solidFill>
              <a:cs typeface="+mn-cs"/>
            </a:endParaRPr>
          </a:p>
        </p:txBody>
      </p:sp>
      <p:sp>
        <p:nvSpPr>
          <p:cNvPr id="29" name="Rectangle 17"/>
          <p:cNvSpPr>
            <a:spLocks noChangeArrowheads="1"/>
          </p:cNvSpPr>
          <p:nvPr/>
        </p:nvSpPr>
        <p:spPr bwMode="auto">
          <a:xfrm>
            <a:off x="2368550" y="2438400"/>
            <a:ext cx="5729288"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At its December 31 year-end, the company holds a mortgage payable that has </a:t>
            </a:r>
            <a:endParaRPr lang="en-US" dirty="0">
              <a:solidFill>
                <a:prstClr val="black"/>
              </a:solidFill>
              <a:cs typeface="+mn-cs"/>
            </a:endParaRPr>
          </a:p>
        </p:txBody>
      </p:sp>
      <p:sp>
        <p:nvSpPr>
          <p:cNvPr id="30" name="Rectangle 18"/>
          <p:cNvSpPr>
            <a:spLocks noChangeArrowheads="1"/>
          </p:cNvSpPr>
          <p:nvPr/>
        </p:nvSpPr>
        <p:spPr bwMode="auto">
          <a:xfrm>
            <a:off x="1016000" y="2644775"/>
            <a:ext cx="725170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incurred $1,000 in annual interest that is neither recorded nor paid. The company intends to pay the </a:t>
            </a:r>
            <a:endParaRPr lang="en-US" dirty="0">
              <a:solidFill>
                <a:prstClr val="black"/>
              </a:solidFill>
              <a:cs typeface="+mn-cs"/>
            </a:endParaRPr>
          </a:p>
        </p:txBody>
      </p:sp>
      <p:sp>
        <p:nvSpPr>
          <p:cNvPr id="31" name="Rectangle 19"/>
          <p:cNvSpPr>
            <a:spLocks noChangeArrowheads="1"/>
          </p:cNvSpPr>
          <p:nvPr/>
        </p:nvSpPr>
        <p:spPr bwMode="auto">
          <a:xfrm>
            <a:off x="1016000" y="2851150"/>
            <a:ext cx="279400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interest on January 3 of the next year.</a:t>
            </a:r>
            <a:endParaRPr lang="en-US" dirty="0">
              <a:solidFill>
                <a:prstClr val="black"/>
              </a:solidFill>
              <a:cs typeface="+mn-cs"/>
            </a:endParaRPr>
          </a:p>
        </p:txBody>
      </p:sp>
      <p:sp>
        <p:nvSpPr>
          <p:cNvPr id="11368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fld id="{DA892EAB-0469-4CD1-9CDA-5448AF2DA197}" type="slidenum">
              <a:rPr lang="en-US" altLang="en-US" sz="1200" smtClean="0">
                <a:solidFill>
                  <a:srgbClr val="898989"/>
                </a:solidFill>
                <a:latin typeface="Arial" charset="0"/>
              </a:rPr>
              <a:pPr eaLnBrk="1" hangingPunct="1">
                <a:spcBef>
                  <a:spcPct val="0"/>
                </a:spcBef>
                <a:buFontTx/>
                <a:buNone/>
              </a:pPr>
              <a:t>47</a:t>
            </a:fld>
            <a:endParaRPr lang="en-US" altLang="en-US" sz="1200">
              <a:solidFill>
                <a:srgbClr val="898989"/>
              </a:solidFill>
              <a:latin typeface="Arial" charset="0"/>
            </a:endParaRPr>
          </a:p>
        </p:txBody>
      </p:sp>
      <p:sp>
        <p:nvSpPr>
          <p:cNvPr id="33" name="Rounded Rectangle 32"/>
          <p:cNvSpPr/>
          <p:nvPr/>
        </p:nvSpPr>
        <p:spPr>
          <a:xfrm>
            <a:off x="152400" y="6553200"/>
            <a:ext cx="38862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altLang="en-US" sz="1100" dirty="0"/>
              <a:t>Prepare and explain adjusting entries</a:t>
            </a:r>
            <a:r>
              <a:rPr lang="en-US" sz="1100" dirty="0"/>
              <a:t>.</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ectangle 13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prstClr val="white"/>
                </a:solidFill>
              </a:rPr>
              <a:t>NEED-TO-KNOW 3-3 SOLUTION</a:t>
            </a:r>
          </a:p>
        </p:txBody>
      </p:sp>
      <p:sp>
        <p:nvSpPr>
          <p:cNvPr id="6" name="Rectangle 5"/>
          <p:cNvSpPr>
            <a:spLocks noChangeArrowheads="1"/>
          </p:cNvSpPr>
          <p:nvPr/>
        </p:nvSpPr>
        <p:spPr bwMode="auto">
          <a:xfrm>
            <a:off x="2771775" y="1882775"/>
            <a:ext cx="3600450" cy="236538"/>
          </a:xfrm>
          <a:prstGeom prst="rect">
            <a:avLst/>
          </a:prstGeom>
          <a:solidFill>
            <a:srgbClr val="FFFF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7" name="Rectangle 6"/>
          <p:cNvSpPr>
            <a:spLocks noChangeArrowheads="1"/>
          </p:cNvSpPr>
          <p:nvPr/>
        </p:nvSpPr>
        <p:spPr bwMode="auto">
          <a:xfrm>
            <a:off x="1873250" y="3389313"/>
            <a:ext cx="5397500" cy="236537"/>
          </a:xfrm>
          <a:prstGeom prst="rect">
            <a:avLst/>
          </a:prstGeom>
          <a:solidFill>
            <a:srgbClr val="89A3D3"/>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 name="Rectangle 7"/>
          <p:cNvSpPr>
            <a:spLocks noChangeArrowheads="1"/>
          </p:cNvSpPr>
          <p:nvPr/>
        </p:nvSpPr>
        <p:spPr bwMode="auto">
          <a:xfrm>
            <a:off x="1198563" y="1243013"/>
            <a:ext cx="4719637"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C00000"/>
                </a:solidFill>
                <a:cs typeface="+mn-cs"/>
              </a:rPr>
              <a:t>Step 1:  Determine what the current account balance equals.</a:t>
            </a:r>
            <a:endParaRPr lang="en-US" dirty="0">
              <a:solidFill>
                <a:prstClr val="black"/>
              </a:solidFill>
              <a:cs typeface="+mn-cs"/>
            </a:endParaRPr>
          </a:p>
        </p:txBody>
      </p:sp>
      <p:sp>
        <p:nvSpPr>
          <p:cNvPr id="9" name="Rectangle 8"/>
          <p:cNvSpPr>
            <a:spLocks noChangeArrowheads="1"/>
          </p:cNvSpPr>
          <p:nvPr/>
        </p:nvSpPr>
        <p:spPr bwMode="auto">
          <a:xfrm>
            <a:off x="6997700" y="1243013"/>
            <a:ext cx="252413"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$0</a:t>
            </a:r>
            <a:endParaRPr lang="en-US" dirty="0">
              <a:solidFill>
                <a:prstClr val="black"/>
              </a:solidFill>
              <a:cs typeface="+mn-cs"/>
            </a:endParaRPr>
          </a:p>
        </p:txBody>
      </p:sp>
      <p:sp>
        <p:nvSpPr>
          <p:cNvPr id="10" name="Rectangle 9"/>
          <p:cNvSpPr>
            <a:spLocks noChangeArrowheads="1"/>
          </p:cNvSpPr>
          <p:nvPr/>
        </p:nvSpPr>
        <p:spPr bwMode="auto">
          <a:xfrm>
            <a:off x="1198563" y="1458913"/>
            <a:ext cx="5203825"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C00000"/>
                </a:solidFill>
                <a:cs typeface="+mn-cs"/>
              </a:rPr>
              <a:t>Step 2:  Determine what the current account balance should equal.</a:t>
            </a:r>
            <a:endParaRPr lang="en-US" dirty="0">
              <a:solidFill>
                <a:prstClr val="black"/>
              </a:solidFill>
              <a:cs typeface="+mn-cs"/>
            </a:endParaRPr>
          </a:p>
        </p:txBody>
      </p:sp>
      <p:sp>
        <p:nvSpPr>
          <p:cNvPr id="11" name="Rectangle 10"/>
          <p:cNvSpPr>
            <a:spLocks noChangeArrowheads="1"/>
          </p:cNvSpPr>
          <p:nvPr/>
        </p:nvSpPr>
        <p:spPr bwMode="auto">
          <a:xfrm>
            <a:off x="6684963" y="1458913"/>
            <a:ext cx="56515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$5,000</a:t>
            </a:r>
            <a:endParaRPr lang="en-US" dirty="0">
              <a:solidFill>
                <a:prstClr val="black"/>
              </a:solidFill>
              <a:cs typeface="+mn-cs"/>
            </a:endParaRPr>
          </a:p>
        </p:txBody>
      </p:sp>
      <p:sp>
        <p:nvSpPr>
          <p:cNvPr id="12" name="Rectangle 11"/>
          <p:cNvSpPr>
            <a:spLocks noChangeArrowheads="1"/>
          </p:cNvSpPr>
          <p:nvPr/>
        </p:nvSpPr>
        <p:spPr bwMode="auto">
          <a:xfrm>
            <a:off x="4697413" y="2130425"/>
            <a:ext cx="534987"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Unadj.</a:t>
            </a:r>
            <a:endParaRPr lang="en-US" dirty="0">
              <a:solidFill>
                <a:prstClr val="black"/>
              </a:solidFill>
              <a:cs typeface="+mn-cs"/>
            </a:endParaRPr>
          </a:p>
        </p:txBody>
      </p:sp>
      <p:sp>
        <p:nvSpPr>
          <p:cNvPr id="13" name="Rectangle 12"/>
          <p:cNvSpPr>
            <a:spLocks noChangeArrowheads="1"/>
          </p:cNvSpPr>
          <p:nvPr/>
        </p:nvSpPr>
        <p:spPr bwMode="auto">
          <a:xfrm>
            <a:off x="6191250" y="2130425"/>
            <a:ext cx="161925"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0</a:t>
            </a:r>
            <a:endParaRPr lang="en-US" dirty="0">
              <a:solidFill>
                <a:prstClr val="black"/>
              </a:solidFill>
              <a:cs typeface="+mn-cs"/>
            </a:endParaRPr>
          </a:p>
        </p:txBody>
      </p:sp>
      <p:sp>
        <p:nvSpPr>
          <p:cNvPr id="14" name="Rectangle 13"/>
          <p:cNvSpPr>
            <a:spLocks noChangeArrowheads="1"/>
          </p:cNvSpPr>
          <p:nvPr/>
        </p:nvSpPr>
        <p:spPr bwMode="auto">
          <a:xfrm>
            <a:off x="4697413" y="2336800"/>
            <a:ext cx="877887"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Adjustment</a:t>
            </a:r>
            <a:endParaRPr lang="en-US" dirty="0">
              <a:solidFill>
                <a:prstClr val="black"/>
              </a:solidFill>
              <a:cs typeface="+mn-cs"/>
            </a:endParaRPr>
          </a:p>
        </p:txBody>
      </p:sp>
      <p:sp>
        <p:nvSpPr>
          <p:cNvPr id="15" name="Rectangle 14"/>
          <p:cNvSpPr>
            <a:spLocks noChangeArrowheads="1"/>
          </p:cNvSpPr>
          <p:nvPr/>
        </p:nvSpPr>
        <p:spPr bwMode="auto">
          <a:xfrm>
            <a:off x="5878513" y="2336800"/>
            <a:ext cx="474662"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C00000"/>
                </a:solidFill>
                <a:cs typeface="+mn-cs"/>
              </a:rPr>
              <a:t>5,000</a:t>
            </a:r>
            <a:endParaRPr lang="en-US" dirty="0">
              <a:solidFill>
                <a:prstClr val="black"/>
              </a:solidFill>
              <a:cs typeface="+mn-cs"/>
            </a:endParaRPr>
          </a:p>
        </p:txBody>
      </p:sp>
      <p:sp>
        <p:nvSpPr>
          <p:cNvPr id="16" name="Rectangle 15"/>
          <p:cNvSpPr>
            <a:spLocks noChangeArrowheads="1"/>
          </p:cNvSpPr>
          <p:nvPr/>
        </p:nvSpPr>
        <p:spPr bwMode="auto">
          <a:xfrm>
            <a:off x="4697413" y="2552700"/>
            <a:ext cx="625475"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Dec. 31</a:t>
            </a:r>
            <a:endParaRPr lang="en-US" dirty="0">
              <a:solidFill>
                <a:prstClr val="black"/>
              </a:solidFill>
              <a:cs typeface="+mn-cs"/>
            </a:endParaRPr>
          </a:p>
        </p:txBody>
      </p:sp>
      <p:sp>
        <p:nvSpPr>
          <p:cNvPr id="128" name="Rectangle 16"/>
          <p:cNvSpPr>
            <a:spLocks noChangeArrowheads="1"/>
          </p:cNvSpPr>
          <p:nvPr/>
        </p:nvSpPr>
        <p:spPr bwMode="auto">
          <a:xfrm>
            <a:off x="5878513" y="2552700"/>
            <a:ext cx="474662"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5,000</a:t>
            </a:r>
            <a:endParaRPr lang="en-US" dirty="0">
              <a:solidFill>
                <a:prstClr val="black"/>
              </a:solidFill>
              <a:cs typeface="+mn-cs"/>
            </a:endParaRPr>
          </a:p>
        </p:txBody>
      </p:sp>
      <p:sp>
        <p:nvSpPr>
          <p:cNvPr id="129" name="Rectangle 17"/>
          <p:cNvSpPr>
            <a:spLocks noChangeArrowheads="1"/>
          </p:cNvSpPr>
          <p:nvPr/>
        </p:nvSpPr>
        <p:spPr bwMode="auto">
          <a:xfrm>
            <a:off x="1198563" y="2965450"/>
            <a:ext cx="4860925"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C00000"/>
                </a:solidFill>
                <a:cs typeface="+mn-cs"/>
              </a:rPr>
              <a:t>Step 3:  Record an adjusting entry to get from step 1 to step 2.</a:t>
            </a:r>
            <a:endParaRPr lang="en-US" dirty="0">
              <a:solidFill>
                <a:prstClr val="black"/>
              </a:solidFill>
              <a:cs typeface="+mn-cs"/>
            </a:endParaRPr>
          </a:p>
        </p:txBody>
      </p:sp>
      <p:sp>
        <p:nvSpPr>
          <p:cNvPr id="130" name="Rectangle 18"/>
          <p:cNvSpPr>
            <a:spLocks noChangeArrowheads="1"/>
          </p:cNvSpPr>
          <p:nvPr/>
        </p:nvSpPr>
        <p:spPr bwMode="auto">
          <a:xfrm>
            <a:off x="2155825" y="3409950"/>
            <a:ext cx="433388"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000000"/>
                </a:solidFill>
                <a:cs typeface="+mn-cs"/>
              </a:rPr>
              <a:t>Date</a:t>
            </a:r>
            <a:endParaRPr lang="en-US" dirty="0">
              <a:solidFill>
                <a:prstClr val="black"/>
              </a:solidFill>
              <a:cs typeface="+mn-cs"/>
            </a:endParaRPr>
          </a:p>
        </p:txBody>
      </p:sp>
      <p:sp>
        <p:nvSpPr>
          <p:cNvPr id="131" name="Rectangle 19"/>
          <p:cNvSpPr>
            <a:spLocks noChangeArrowheads="1"/>
          </p:cNvSpPr>
          <p:nvPr/>
        </p:nvSpPr>
        <p:spPr bwMode="auto">
          <a:xfrm>
            <a:off x="5716588" y="3409950"/>
            <a:ext cx="484187"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000000"/>
                </a:solidFill>
                <a:cs typeface="+mn-cs"/>
              </a:rPr>
              <a:t>Debit</a:t>
            </a:r>
            <a:endParaRPr lang="en-US" dirty="0">
              <a:solidFill>
                <a:prstClr val="black"/>
              </a:solidFill>
              <a:cs typeface="+mn-cs"/>
            </a:endParaRPr>
          </a:p>
        </p:txBody>
      </p:sp>
      <p:sp>
        <p:nvSpPr>
          <p:cNvPr id="132" name="Rectangle 20"/>
          <p:cNvSpPr>
            <a:spLocks noChangeArrowheads="1"/>
          </p:cNvSpPr>
          <p:nvPr/>
        </p:nvSpPr>
        <p:spPr bwMode="auto">
          <a:xfrm>
            <a:off x="6584950" y="3409950"/>
            <a:ext cx="544513"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000000"/>
                </a:solidFill>
                <a:cs typeface="+mn-cs"/>
              </a:rPr>
              <a:t>Credit</a:t>
            </a:r>
            <a:endParaRPr lang="en-US" dirty="0">
              <a:solidFill>
                <a:prstClr val="black"/>
              </a:solidFill>
              <a:cs typeface="+mn-cs"/>
            </a:endParaRPr>
          </a:p>
        </p:txBody>
      </p:sp>
      <p:sp>
        <p:nvSpPr>
          <p:cNvPr id="133" name="Rectangle 21"/>
          <p:cNvSpPr>
            <a:spLocks noChangeArrowheads="1"/>
          </p:cNvSpPr>
          <p:nvPr/>
        </p:nvSpPr>
        <p:spPr bwMode="auto">
          <a:xfrm>
            <a:off x="2055813" y="3636963"/>
            <a:ext cx="625475"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Dec. 31</a:t>
            </a:r>
            <a:endParaRPr lang="en-US" dirty="0">
              <a:solidFill>
                <a:prstClr val="black"/>
              </a:solidFill>
              <a:cs typeface="+mn-cs"/>
            </a:endParaRPr>
          </a:p>
        </p:txBody>
      </p:sp>
      <p:sp>
        <p:nvSpPr>
          <p:cNvPr id="134" name="Rectangle 22"/>
          <p:cNvSpPr>
            <a:spLocks noChangeArrowheads="1"/>
          </p:cNvSpPr>
          <p:nvPr/>
        </p:nvSpPr>
        <p:spPr bwMode="auto">
          <a:xfrm>
            <a:off x="2811463" y="3636963"/>
            <a:ext cx="1331912"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Salaries Expense</a:t>
            </a:r>
            <a:endParaRPr lang="en-US" dirty="0">
              <a:solidFill>
                <a:prstClr val="black"/>
              </a:solidFill>
              <a:cs typeface="+mn-cs"/>
            </a:endParaRPr>
          </a:p>
        </p:txBody>
      </p:sp>
      <p:sp>
        <p:nvSpPr>
          <p:cNvPr id="135" name="Rectangle 23"/>
          <p:cNvSpPr>
            <a:spLocks noChangeArrowheads="1"/>
          </p:cNvSpPr>
          <p:nvPr/>
        </p:nvSpPr>
        <p:spPr bwMode="auto">
          <a:xfrm>
            <a:off x="5878513" y="3636963"/>
            <a:ext cx="474662"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5,000</a:t>
            </a:r>
            <a:endParaRPr lang="en-US" dirty="0">
              <a:solidFill>
                <a:prstClr val="black"/>
              </a:solidFill>
              <a:cs typeface="+mn-cs"/>
            </a:endParaRPr>
          </a:p>
        </p:txBody>
      </p:sp>
      <p:sp>
        <p:nvSpPr>
          <p:cNvPr id="136" name="Rectangle 24"/>
          <p:cNvSpPr>
            <a:spLocks noChangeArrowheads="1"/>
          </p:cNvSpPr>
          <p:nvPr/>
        </p:nvSpPr>
        <p:spPr bwMode="auto">
          <a:xfrm>
            <a:off x="3084513" y="3843338"/>
            <a:ext cx="1290637"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Salaries Payable</a:t>
            </a:r>
            <a:endParaRPr lang="en-US" dirty="0">
              <a:solidFill>
                <a:prstClr val="black"/>
              </a:solidFill>
              <a:cs typeface="+mn-cs"/>
            </a:endParaRPr>
          </a:p>
        </p:txBody>
      </p:sp>
      <p:sp>
        <p:nvSpPr>
          <p:cNvPr id="138" name="Rectangle 25"/>
          <p:cNvSpPr>
            <a:spLocks noChangeArrowheads="1"/>
          </p:cNvSpPr>
          <p:nvPr/>
        </p:nvSpPr>
        <p:spPr bwMode="auto">
          <a:xfrm>
            <a:off x="6775450" y="3843338"/>
            <a:ext cx="474663"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5,000</a:t>
            </a:r>
            <a:endParaRPr lang="en-US" dirty="0">
              <a:solidFill>
                <a:prstClr val="black"/>
              </a:solidFill>
              <a:cs typeface="+mn-cs"/>
            </a:endParaRPr>
          </a:p>
        </p:txBody>
      </p:sp>
      <p:sp>
        <p:nvSpPr>
          <p:cNvPr id="139" name="Rectangle 26"/>
          <p:cNvSpPr>
            <a:spLocks noChangeArrowheads="1"/>
          </p:cNvSpPr>
          <p:nvPr/>
        </p:nvSpPr>
        <p:spPr bwMode="auto">
          <a:xfrm>
            <a:off x="1016000" y="623888"/>
            <a:ext cx="1492250"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000000"/>
                </a:solidFill>
                <a:cs typeface="+mn-cs"/>
              </a:rPr>
              <a:t>Salaries Payable.  </a:t>
            </a:r>
            <a:endParaRPr lang="en-US" dirty="0">
              <a:solidFill>
                <a:prstClr val="black"/>
              </a:solidFill>
              <a:cs typeface="+mn-cs"/>
            </a:endParaRPr>
          </a:p>
        </p:txBody>
      </p:sp>
      <p:sp>
        <p:nvSpPr>
          <p:cNvPr id="140" name="Rectangle 27"/>
          <p:cNvSpPr>
            <a:spLocks noChangeArrowheads="1"/>
          </p:cNvSpPr>
          <p:nvPr/>
        </p:nvSpPr>
        <p:spPr bwMode="auto">
          <a:xfrm>
            <a:off x="2408238" y="623888"/>
            <a:ext cx="5991225"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At year-end, salaries expense of $5,000 has been incurred by the company, but is </a:t>
            </a:r>
            <a:endParaRPr lang="en-US" dirty="0">
              <a:solidFill>
                <a:prstClr val="black"/>
              </a:solidFill>
              <a:cs typeface="+mn-cs"/>
            </a:endParaRPr>
          </a:p>
        </p:txBody>
      </p:sp>
      <p:sp>
        <p:nvSpPr>
          <p:cNvPr id="141" name="Rectangle 28"/>
          <p:cNvSpPr>
            <a:spLocks noChangeArrowheads="1"/>
          </p:cNvSpPr>
          <p:nvPr/>
        </p:nvSpPr>
        <p:spPr bwMode="auto">
          <a:xfrm>
            <a:off x="1016000" y="830263"/>
            <a:ext cx="1966913"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not yet paid to employees.</a:t>
            </a:r>
            <a:endParaRPr lang="en-US" dirty="0">
              <a:solidFill>
                <a:prstClr val="black"/>
              </a:solidFill>
              <a:cs typeface="+mn-cs"/>
            </a:endParaRPr>
          </a:p>
        </p:txBody>
      </p:sp>
      <p:sp>
        <p:nvSpPr>
          <p:cNvPr id="142" name="Rectangle 29"/>
          <p:cNvSpPr>
            <a:spLocks noChangeArrowheads="1"/>
          </p:cNvSpPr>
          <p:nvPr/>
        </p:nvSpPr>
        <p:spPr bwMode="auto">
          <a:xfrm>
            <a:off x="3941763" y="1903413"/>
            <a:ext cx="1362075"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000000"/>
                </a:solidFill>
                <a:cs typeface="+mn-cs"/>
              </a:rPr>
              <a:t>Salaries Payable</a:t>
            </a:r>
            <a:endParaRPr lang="en-US" dirty="0">
              <a:solidFill>
                <a:prstClr val="black"/>
              </a:solidFill>
              <a:cs typeface="+mn-cs"/>
            </a:endParaRPr>
          </a:p>
        </p:txBody>
      </p:sp>
      <p:sp>
        <p:nvSpPr>
          <p:cNvPr id="143" name="Rectangle 30"/>
          <p:cNvSpPr>
            <a:spLocks noChangeArrowheads="1"/>
          </p:cNvSpPr>
          <p:nvPr/>
        </p:nvSpPr>
        <p:spPr bwMode="auto">
          <a:xfrm>
            <a:off x="3538538" y="3409950"/>
            <a:ext cx="1273175"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000000"/>
                </a:solidFill>
                <a:cs typeface="+mn-cs"/>
              </a:rPr>
              <a:t>General Journal</a:t>
            </a:r>
            <a:endParaRPr lang="en-US" dirty="0">
              <a:solidFill>
                <a:prstClr val="black"/>
              </a:solidFill>
              <a:cs typeface="+mn-cs"/>
            </a:endParaRPr>
          </a:p>
        </p:txBody>
      </p:sp>
      <p:sp>
        <p:nvSpPr>
          <p:cNvPr id="144" name="Rectangle 31"/>
          <p:cNvSpPr>
            <a:spLocks noChangeArrowheads="1"/>
          </p:cNvSpPr>
          <p:nvPr/>
        </p:nvSpPr>
        <p:spPr bwMode="auto">
          <a:xfrm>
            <a:off x="1863725" y="3378200"/>
            <a:ext cx="20638" cy="24765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5" name="Line 32"/>
          <p:cNvSpPr>
            <a:spLocks noChangeShapeType="1"/>
          </p:cNvSpPr>
          <p:nvPr/>
        </p:nvSpPr>
        <p:spPr bwMode="auto">
          <a:xfrm>
            <a:off x="2771775" y="3398838"/>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6" name="Rectangle 33"/>
          <p:cNvSpPr>
            <a:spLocks noChangeArrowheads="1"/>
          </p:cNvSpPr>
          <p:nvPr/>
        </p:nvSpPr>
        <p:spPr bwMode="auto">
          <a:xfrm>
            <a:off x="2771775" y="3398838"/>
            <a:ext cx="9525"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7" name="Line 34"/>
          <p:cNvSpPr>
            <a:spLocks noChangeShapeType="1"/>
          </p:cNvSpPr>
          <p:nvPr/>
        </p:nvSpPr>
        <p:spPr bwMode="auto">
          <a:xfrm>
            <a:off x="5464175" y="3398838"/>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8" name="Rectangle 35"/>
          <p:cNvSpPr>
            <a:spLocks noChangeArrowheads="1"/>
          </p:cNvSpPr>
          <p:nvPr/>
        </p:nvSpPr>
        <p:spPr bwMode="auto">
          <a:xfrm>
            <a:off x="5464175" y="3398838"/>
            <a:ext cx="11113"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9" name="Line 36"/>
          <p:cNvSpPr>
            <a:spLocks noChangeShapeType="1"/>
          </p:cNvSpPr>
          <p:nvPr/>
        </p:nvSpPr>
        <p:spPr bwMode="auto">
          <a:xfrm>
            <a:off x="6362700" y="3398838"/>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0" name="Rectangle 37"/>
          <p:cNvSpPr>
            <a:spLocks noChangeArrowheads="1"/>
          </p:cNvSpPr>
          <p:nvPr/>
        </p:nvSpPr>
        <p:spPr bwMode="auto">
          <a:xfrm>
            <a:off x="6362700" y="3398838"/>
            <a:ext cx="9525"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1" name="Rectangle 38"/>
          <p:cNvSpPr>
            <a:spLocks noChangeArrowheads="1"/>
          </p:cNvSpPr>
          <p:nvPr/>
        </p:nvSpPr>
        <p:spPr bwMode="auto">
          <a:xfrm>
            <a:off x="7250113" y="3398838"/>
            <a:ext cx="20637" cy="227012"/>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2" name="Rectangle 39"/>
          <p:cNvSpPr>
            <a:spLocks noChangeArrowheads="1"/>
          </p:cNvSpPr>
          <p:nvPr/>
        </p:nvSpPr>
        <p:spPr bwMode="auto">
          <a:xfrm>
            <a:off x="4556125" y="2119313"/>
            <a:ext cx="20638" cy="6302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3" name="Line 40"/>
          <p:cNvSpPr>
            <a:spLocks noChangeShapeType="1"/>
          </p:cNvSpPr>
          <p:nvPr/>
        </p:nvSpPr>
        <p:spPr bwMode="auto">
          <a:xfrm>
            <a:off x="1873250" y="3625850"/>
            <a:ext cx="0" cy="41275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4" name="Rectangle 41"/>
          <p:cNvSpPr>
            <a:spLocks noChangeArrowheads="1"/>
          </p:cNvSpPr>
          <p:nvPr/>
        </p:nvSpPr>
        <p:spPr bwMode="auto">
          <a:xfrm>
            <a:off x="1873250" y="3625850"/>
            <a:ext cx="11113" cy="412750"/>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5" name="Line 42"/>
          <p:cNvSpPr>
            <a:spLocks noChangeShapeType="1"/>
          </p:cNvSpPr>
          <p:nvPr/>
        </p:nvSpPr>
        <p:spPr bwMode="auto">
          <a:xfrm>
            <a:off x="2771775" y="3625850"/>
            <a:ext cx="0" cy="41275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6" name="Rectangle 43"/>
          <p:cNvSpPr>
            <a:spLocks noChangeArrowheads="1"/>
          </p:cNvSpPr>
          <p:nvPr/>
        </p:nvSpPr>
        <p:spPr bwMode="auto">
          <a:xfrm>
            <a:off x="2771775" y="3625850"/>
            <a:ext cx="9525" cy="412750"/>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7" name="Line 44"/>
          <p:cNvSpPr>
            <a:spLocks noChangeShapeType="1"/>
          </p:cNvSpPr>
          <p:nvPr/>
        </p:nvSpPr>
        <p:spPr bwMode="auto">
          <a:xfrm>
            <a:off x="5464175" y="3625850"/>
            <a:ext cx="0" cy="41275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8" name="Rectangle 45"/>
          <p:cNvSpPr>
            <a:spLocks noChangeArrowheads="1"/>
          </p:cNvSpPr>
          <p:nvPr/>
        </p:nvSpPr>
        <p:spPr bwMode="auto">
          <a:xfrm>
            <a:off x="5464175" y="3625850"/>
            <a:ext cx="11113" cy="412750"/>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9" name="Line 46"/>
          <p:cNvSpPr>
            <a:spLocks noChangeShapeType="1"/>
          </p:cNvSpPr>
          <p:nvPr/>
        </p:nvSpPr>
        <p:spPr bwMode="auto">
          <a:xfrm>
            <a:off x="6362700" y="3625850"/>
            <a:ext cx="0" cy="41275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0" name="Rectangle 47"/>
          <p:cNvSpPr>
            <a:spLocks noChangeArrowheads="1"/>
          </p:cNvSpPr>
          <p:nvPr/>
        </p:nvSpPr>
        <p:spPr bwMode="auto">
          <a:xfrm>
            <a:off x="6362700" y="3625850"/>
            <a:ext cx="9525" cy="412750"/>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1" name="Line 48"/>
          <p:cNvSpPr>
            <a:spLocks noChangeShapeType="1"/>
          </p:cNvSpPr>
          <p:nvPr/>
        </p:nvSpPr>
        <p:spPr bwMode="auto">
          <a:xfrm>
            <a:off x="7259638" y="3625850"/>
            <a:ext cx="0" cy="41275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2" name="Rectangle 49"/>
          <p:cNvSpPr>
            <a:spLocks noChangeArrowheads="1"/>
          </p:cNvSpPr>
          <p:nvPr/>
        </p:nvSpPr>
        <p:spPr bwMode="auto">
          <a:xfrm>
            <a:off x="7259638" y="3625850"/>
            <a:ext cx="11112" cy="412750"/>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3" name="Rectangle 50"/>
          <p:cNvSpPr>
            <a:spLocks noChangeArrowheads="1"/>
          </p:cNvSpPr>
          <p:nvPr/>
        </p:nvSpPr>
        <p:spPr bwMode="auto">
          <a:xfrm>
            <a:off x="2771775" y="1871663"/>
            <a:ext cx="3600450" cy="206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4" name="Rectangle 51"/>
          <p:cNvSpPr>
            <a:spLocks noChangeArrowheads="1"/>
          </p:cNvSpPr>
          <p:nvPr/>
        </p:nvSpPr>
        <p:spPr bwMode="auto">
          <a:xfrm>
            <a:off x="2771775" y="2098675"/>
            <a:ext cx="3600450" cy="206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5" name="Rectangle 52"/>
          <p:cNvSpPr>
            <a:spLocks noChangeArrowheads="1"/>
          </p:cNvSpPr>
          <p:nvPr/>
        </p:nvSpPr>
        <p:spPr bwMode="auto">
          <a:xfrm>
            <a:off x="2771775" y="2522538"/>
            <a:ext cx="3600450" cy="206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6" name="Rectangle 53"/>
          <p:cNvSpPr>
            <a:spLocks noChangeArrowheads="1"/>
          </p:cNvSpPr>
          <p:nvPr/>
        </p:nvSpPr>
        <p:spPr bwMode="auto">
          <a:xfrm>
            <a:off x="1884363" y="3378200"/>
            <a:ext cx="5386387" cy="206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7" name="Rectangle 54"/>
          <p:cNvSpPr>
            <a:spLocks noChangeArrowheads="1"/>
          </p:cNvSpPr>
          <p:nvPr/>
        </p:nvSpPr>
        <p:spPr bwMode="auto">
          <a:xfrm>
            <a:off x="1884363" y="3605213"/>
            <a:ext cx="5386387" cy="206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8" name="Line 55"/>
          <p:cNvSpPr>
            <a:spLocks noChangeShapeType="1"/>
          </p:cNvSpPr>
          <p:nvPr/>
        </p:nvSpPr>
        <p:spPr bwMode="auto">
          <a:xfrm>
            <a:off x="1884363" y="3822700"/>
            <a:ext cx="5386387" cy="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9" name="Rectangle 56"/>
          <p:cNvSpPr>
            <a:spLocks noChangeArrowheads="1"/>
          </p:cNvSpPr>
          <p:nvPr/>
        </p:nvSpPr>
        <p:spPr bwMode="auto">
          <a:xfrm>
            <a:off x="1884363" y="3822700"/>
            <a:ext cx="5386387" cy="952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70" name="Line 57"/>
          <p:cNvSpPr>
            <a:spLocks noChangeShapeType="1"/>
          </p:cNvSpPr>
          <p:nvPr/>
        </p:nvSpPr>
        <p:spPr bwMode="auto">
          <a:xfrm>
            <a:off x="1884363" y="4029075"/>
            <a:ext cx="5386387" cy="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71" name="Rectangle 58"/>
          <p:cNvSpPr>
            <a:spLocks noChangeArrowheads="1"/>
          </p:cNvSpPr>
          <p:nvPr/>
        </p:nvSpPr>
        <p:spPr bwMode="auto">
          <a:xfrm>
            <a:off x="1884363" y="4029075"/>
            <a:ext cx="5386387" cy="952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76" name="Rounded Rectangle 75"/>
          <p:cNvSpPr/>
          <p:nvPr/>
        </p:nvSpPr>
        <p:spPr>
          <a:xfrm>
            <a:off x="1447800" y="4686300"/>
            <a:ext cx="2906713"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u="sng" dirty="0">
                <a:solidFill>
                  <a:prstClr val="white"/>
                </a:solidFill>
              </a:rPr>
              <a:t>Income Statement</a:t>
            </a:r>
          </a:p>
          <a:p>
            <a:pPr algn="ctr" fontAlgn="auto">
              <a:spcBef>
                <a:spcPts val="0"/>
              </a:spcBef>
              <a:spcAft>
                <a:spcPts val="0"/>
              </a:spcAft>
              <a:defRPr/>
            </a:pPr>
            <a:r>
              <a:rPr lang="en-US" dirty="0">
                <a:solidFill>
                  <a:prstClr val="white"/>
                </a:solidFill>
              </a:rPr>
              <a:t>Revenue</a:t>
            </a:r>
          </a:p>
          <a:p>
            <a:pPr algn="ctr" fontAlgn="auto">
              <a:spcBef>
                <a:spcPts val="0"/>
              </a:spcBef>
              <a:spcAft>
                <a:spcPts val="0"/>
              </a:spcAft>
              <a:defRPr/>
            </a:pPr>
            <a:r>
              <a:rPr lang="en-US" dirty="0">
                <a:solidFill>
                  <a:prstClr val="white"/>
                </a:solidFill>
              </a:rPr>
              <a:t>Expense</a:t>
            </a:r>
          </a:p>
        </p:txBody>
      </p:sp>
      <p:sp>
        <p:nvSpPr>
          <p:cNvPr id="77" name="Rounded Rectangle 76"/>
          <p:cNvSpPr/>
          <p:nvPr/>
        </p:nvSpPr>
        <p:spPr>
          <a:xfrm>
            <a:off x="4748213" y="4681538"/>
            <a:ext cx="2906712" cy="12192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u="sng" dirty="0">
                <a:solidFill>
                  <a:srgbClr val="002060"/>
                </a:solidFill>
              </a:rPr>
              <a:t>Balance Sheet</a:t>
            </a:r>
          </a:p>
          <a:p>
            <a:pPr lvl="2" fontAlgn="auto">
              <a:spcBef>
                <a:spcPts val="0"/>
              </a:spcBef>
              <a:spcAft>
                <a:spcPts val="0"/>
              </a:spcAft>
              <a:defRPr/>
            </a:pPr>
            <a:r>
              <a:rPr lang="en-US" dirty="0">
                <a:solidFill>
                  <a:srgbClr val="002060"/>
                </a:solidFill>
              </a:rPr>
              <a:t>Asset</a:t>
            </a:r>
          </a:p>
          <a:p>
            <a:pPr lvl="2" fontAlgn="auto">
              <a:spcBef>
                <a:spcPts val="0"/>
              </a:spcBef>
              <a:spcAft>
                <a:spcPts val="0"/>
              </a:spcAft>
              <a:defRPr/>
            </a:pPr>
            <a:r>
              <a:rPr lang="en-US" dirty="0">
                <a:solidFill>
                  <a:srgbClr val="002060"/>
                </a:solidFill>
              </a:rPr>
              <a:t>Liability</a:t>
            </a:r>
          </a:p>
        </p:txBody>
      </p:sp>
      <p:sp>
        <p:nvSpPr>
          <p:cNvPr id="78" name="TextBox 77"/>
          <p:cNvSpPr txBox="1"/>
          <p:nvPr/>
        </p:nvSpPr>
        <p:spPr>
          <a:xfrm>
            <a:off x="5105400" y="5291138"/>
            <a:ext cx="782638" cy="369887"/>
          </a:xfrm>
          <a:prstGeom prst="rect">
            <a:avLst/>
          </a:prstGeom>
          <a:noFill/>
        </p:spPr>
        <p:txBody>
          <a:bodyPr>
            <a:spAutoFit/>
          </a:bodyPr>
          <a:lstStyle/>
          <a:p>
            <a:pPr fontAlgn="auto">
              <a:spcBef>
                <a:spcPts val="0"/>
              </a:spcBef>
              <a:spcAft>
                <a:spcPts val="0"/>
              </a:spcAft>
              <a:defRPr/>
            </a:pPr>
            <a:r>
              <a:rPr lang="en-US" dirty="0">
                <a:solidFill>
                  <a:srgbClr val="C00000"/>
                </a:solidFill>
                <a:latin typeface="Calibri"/>
                <a:cs typeface="+mn-cs"/>
              </a:rPr>
              <a:t>Credit</a:t>
            </a:r>
          </a:p>
        </p:txBody>
      </p:sp>
      <p:sp>
        <p:nvSpPr>
          <p:cNvPr id="79" name="TextBox 78"/>
          <p:cNvSpPr txBox="1"/>
          <p:nvPr/>
        </p:nvSpPr>
        <p:spPr>
          <a:xfrm>
            <a:off x="1752600" y="5291138"/>
            <a:ext cx="990600" cy="369887"/>
          </a:xfrm>
          <a:prstGeom prst="rect">
            <a:avLst/>
          </a:prstGeom>
          <a:noFill/>
        </p:spPr>
        <p:txBody>
          <a:bodyPr anchor="b">
            <a:spAutoFit/>
          </a:bodyPr>
          <a:lstStyle/>
          <a:p>
            <a:pPr fontAlgn="auto">
              <a:spcBef>
                <a:spcPts val="0"/>
              </a:spcBef>
              <a:spcAft>
                <a:spcPts val="0"/>
              </a:spcAft>
              <a:defRPr/>
            </a:pPr>
            <a:r>
              <a:rPr lang="en-US" dirty="0">
                <a:solidFill>
                  <a:srgbClr val="C00000"/>
                </a:solidFill>
                <a:latin typeface="Calibri"/>
                <a:cs typeface="+mn-cs"/>
              </a:rPr>
              <a:t>Debit</a:t>
            </a:r>
          </a:p>
        </p:txBody>
      </p:sp>
      <p:sp>
        <p:nvSpPr>
          <p:cNvPr id="11475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fld id="{67EDC9B2-5AF9-4596-96E3-EC457D6087A1}" type="slidenum">
              <a:rPr lang="en-US" altLang="en-US" sz="1200" smtClean="0">
                <a:solidFill>
                  <a:srgbClr val="898989"/>
                </a:solidFill>
                <a:latin typeface="Arial" charset="0"/>
              </a:rPr>
              <a:pPr eaLnBrk="1" hangingPunct="1">
                <a:spcBef>
                  <a:spcPct val="0"/>
                </a:spcBef>
                <a:buFontTx/>
                <a:buNone/>
              </a:pPr>
              <a:t>48</a:t>
            </a:fld>
            <a:endParaRPr lang="en-US" altLang="en-US" sz="1200">
              <a:solidFill>
                <a:srgbClr val="898989"/>
              </a:solidFill>
              <a:latin typeface="Arial" charset="0"/>
            </a:endParaRPr>
          </a:p>
        </p:txBody>
      </p:sp>
      <p:sp>
        <p:nvSpPr>
          <p:cNvPr id="64" name="Rounded Rectangle 63"/>
          <p:cNvSpPr/>
          <p:nvPr/>
        </p:nvSpPr>
        <p:spPr>
          <a:xfrm>
            <a:off x="152400" y="6553200"/>
            <a:ext cx="38862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altLang="en-US" sz="1100" dirty="0"/>
              <a:t>Prepare and explain adjusting entries</a:t>
            </a:r>
            <a:r>
              <a:rPr lang="en-US" sz="1100" dirty="0"/>
              <a:t>.</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2"/>
                                        </p:tgtEl>
                                        <p:attrNameLst>
                                          <p:attrName>style.visibility</p:attrName>
                                        </p:attrNameLst>
                                      </p:cBhvr>
                                      <p:to>
                                        <p:strVal val="visible"/>
                                      </p:to>
                                    </p:set>
                                    <p:animEffect transition="in" filter="fade">
                                      <p:cBhvr>
                                        <p:cTn id="24" dur="500"/>
                                        <p:tgtEl>
                                          <p:spTgt spid="14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52"/>
                                        </p:tgtEl>
                                        <p:attrNameLst>
                                          <p:attrName>style.visibility</p:attrName>
                                        </p:attrNameLst>
                                      </p:cBhvr>
                                      <p:to>
                                        <p:strVal val="visible"/>
                                      </p:to>
                                    </p:set>
                                    <p:animEffect transition="in" filter="fade">
                                      <p:cBhvr>
                                        <p:cTn id="27" dur="500"/>
                                        <p:tgtEl>
                                          <p:spTgt spid="15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63"/>
                                        </p:tgtEl>
                                        <p:attrNameLst>
                                          <p:attrName>style.visibility</p:attrName>
                                        </p:attrNameLst>
                                      </p:cBhvr>
                                      <p:to>
                                        <p:strVal val="visible"/>
                                      </p:to>
                                    </p:set>
                                    <p:animEffect transition="in" filter="fade">
                                      <p:cBhvr>
                                        <p:cTn id="30" dur="500"/>
                                        <p:tgtEl>
                                          <p:spTgt spid="16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64"/>
                                        </p:tgtEl>
                                        <p:attrNameLst>
                                          <p:attrName>style.visibility</p:attrName>
                                        </p:attrNameLst>
                                      </p:cBhvr>
                                      <p:to>
                                        <p:strVal val="visible"/>
                                      </p:to>
                                    </p:set>
                                    <p:animEffect transition="in" filter="fade">
                                      <p:cBhvr>
                                        <p:cTn id="33" dur="500"/>
                                        <p:tgtEl>
                                          <p:spTgt spid="16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65"/>
                                        </p:tgtEl>
                                        <p:attrNameLst>
                                          <p:attrName>style.visibility</p:attrName>
                                        </p:attrNameLst>
                                      </p:cBhvr>
                                      <p:to>
                                        <p:strVal val="visible"/>
                                      </p:to>
                                    </p:set>
                                    <p:animEffect transition="in" filter="fade">
                                      <p:cBhvr>
                                        <p:cTn id="36" dur="500"/>
                                        <p:tgtEl>
                                          <p:spTgt spid="165"/>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28"/>
                                        </p:tgtEl>
                                        <p:attrNameLst>
                                          <p:attrName>style.visibility</p:attrName>
                                        </p:attrNameLst>
                                      </p:cBhvr>
                                      <p:to>
                                        <p:strVal val="visible"/>
                                      </p:to>
                                    </p:set>
                                    <p:animEffect transition="in" filter="fade">
                                      <p:cBhvr>
                                        <p:cTn id="52" dur="500"/>
                                        <p:tgtEl>
                                          <p:spTgt spid="12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29"/>
                                        </p:tgtEl>
                                        <p:attrNameLst>
                                          <p:attrName>style.visibility</p:attrName>
                                        </p:attrNameLst>
                                      </p:cBhvr>
                                      <p:to>
                                        <p:strVal val="visible"/>
                                      </p:to>
                                    </p:set>
                                    <p:animEffect transition="in" filter="fade">
                                      <p:cBhvr>
                                        <p:cTn id="57" dur="500"/>
                                        <p:tgtEl>
                                          <p:spTgt spid="129"/>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fade">
                                      <p:cBhvr>
                                        <p:cTn id="62" dur="500"/>
                                        <p:tgtEl>
                                          <p:spTgt spid="7"/>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30"/>
                                        </p:tgtEl>
                                        <p:attrNameLst>
                                          <p:attrName>style.visibility</p:attrName>
                                        </p:attrNameLst>
                                      </p:cBhvr>
                                      <p:to>
                                        <p:strVal val="visible"/>
                                      </p:to>
                                    </p:set>
                                    <p:animEffect transition="in" filter="fade">
                                      <p:cBhvr>
                                        <p:cTn id="65" dur="500"/>
                                        <p:tgtEl>
                                          <p:spTgt spid="130"/>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31"/>
                                        </p:tgtEl>
                                        <p:attrNameLst>
                                          <p:attrName>style.visibility</p:attrName>
                                        </p:attrNameLst>
                                      </p:cBhvr>
                                      <p:to>
                                        <p:strVal val="visible"/>
                                      </p:to>
                                    </p:set>
                                    <p:animEffect transition="in" filter="fade">
                                      <p:cBhvr>
                                        <p:cTn id="68" dur="500"/>
                                        <p:tgtEl>
                                          <p:spTgt spid="131"/>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Effect transition="in" filter="fade">
                                      <p:cBhvr>
                                        <p:cTn id="71" dur="500"/>
                                        <p:tgtEl>
                                          <p:spTgt spid="132"/>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33"/>
                                        </p:tgtEl>
                                        <p:attrNameLst>
                                          <p:attrName>style.visibility</p:attrName>
                                        </p:attrNameLst>
                                      </p:cBhvr>
                                      <p:to>
                                        <p:strVal val="visible"/>
                                      </p:to>
                                    </p:set>
                                    <p:animEffect transition="in" filter="fade">
                                      <p:cBhvr>
                                        <p:cTn id="74" dur="500"/>
                                        <p:tgtEl>
                                          <p:spTgt spid="133"/>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34"/>
                                        </p:tgtEl>
                                        <p:attrNameLst>
                                          <p:attrName>style.visibility</p:attrName>
                                        </p:attrNameLst>
                                      </p:cBhvr>
                                      <p:to>
                                        <p:strVal val="visible"/>
                                      </p:to>
                                    </p:set>
                                    <p:animEffect transition="in" filter="fade">
                                      <p:cBhvr>
                                        <p:cTn id="77" dur="500"/>
                                        <p:tgtEl>
                                          <p:spTgt spid="134"/>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4"/>
                                        </p:tgtEl>
                                        <p:attrNameLst>
                                          <p:attrName>style.visibility</p:attrName>
                                        </p:attrNameLst>
                                      </p:cBhvr>
                                      <p:to>
                                        <p:strVal val="visible"/>
                                      </p:to>
                                    </p:set>
                                    <p:animEffect transition="in" filter="fade">
                                      <p:cBhvr>
                                        <p:cTn id="80" dur="500"/>
                                        <p:tgtEl>
                                          <p:spTgt spid="14"/>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500"/>
                                        <p:tgtEl>
                                          <p:spTgt spid="15"/>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35"/>
                                        </p:tgtEl>
                                        <p:attrNameLst>
                                          <p:attrName>style.visibility</p:attrName>
                                        </p:attrNameLst>
                                      </p:cBhvr>
                                      <p:to>
                                        <p:strVal val="visible"/>
                                      </p:to>
                                    </p:set>
                                    <p:animEffect transition="in" filter="fade">
                                      <p:cBhvr>
                                        <p:cTn id="86" dur="500"/>
                                        <p:tgtEl>
                                          <p:spTgt spid="135"/>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36"/>
                                        </p:tgtEl>
                                        <p:attrNameLst>
                                          <p:attrName>style.visibility</p:attrName>
                                        </p:attrNameLst>
                                      </p:cBhvr>
                                      <p:to>
                                        <p:strVal val="visible"/>
                                      </p:to>
                                    </p:set>
                                    <p:animEffect transition="in" filter="fade">
                                      <p:cBhvr>
                                        <p:cTn id="89" dur="500"/>
                                        <p:tgtEl>
                                          <p:spTgt spid="136"/>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38"/>
                                        </p:tgtEl>
                                        <p:attrNameLst>
                                          <p:attrName>style.visibility</p:attrName>
                                        </p:attrNameLst>
                                      </p:cBhvr>
                                      <p:to>
                                        <p:strVal val="visible"/>
                                      </p:to>
                                    </p:set>
                                    <p:animEffect transition="in" filter="fade">
                                      <p:cBhvr>
                                        <p:cTn id="92" dur="500"/>
                                        <p:tgtEl>
                                          <p:spTgt spid="138"/>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fade">
                                      <p:cBhvr>
                                        <p:cTn id="95" dur="500"/>
                                        <p:tgtEl>
                                          <p:spTgt spid="143"/>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44"/>
                                        </p:tgtEl>
                                        <p:attrNameLst>
                                          <p:attrName>style.visibility</p:attrName>
                                        </p:attrNameLst>
                                      </p:cBhvr>
                                      <p:to>
                                        <p:strVal val="visible"/>
                                      </p:to>
                                    </p:set>
                                    <p:animEffect transition="in" filter="fade">
                                      <p:cBhvr>
                                        <p:cTn id="98" dur="500"/>
                                        <p:tgtEl>
                                          <p:spTgt spid="144"/>
                                        </p:tgtEl>
                                      </p:cBhvr>
                                    </p:animEffect>
                                  </p:childTnLst>
                                </p:cTn>
                              </p:par>
                              <p:par>
                                <p:cTn id="99" presetID="10" presetClass="entr" presetSubtype="0" fill="hold" nodeType="withEffect">
                                  <p:stCondLst>
                                    <p:cond delay="0"/>
                                  </p:stCondLst>
                                  <p:childTnLst>
                                    <p:set>
                                      <p:cBhvr>
                                        <p:cTn id="100" dur="1" fill="hold">
                                          <p:stCondLst>
                                            <p:cond delay="0"/>
                                          </p:stCondLst>
                                        </p:cTn>
                                        <p:tgtEl>
                                          <p:spTgt spid="145"/>
                                        </p:tgtEl>
                                        <p:attrNameLst>
                                          <p:attrName>style.visibility</p:attrName>
                                        </p:attrNameLst>
                                      </p:cBhvr>
                                      <p:to>
                                        <p:strVal val="visible"/>
                                      </p:to>
                                    </p:set>
                                    <p:animEffect transition="in" filter="fade">
                                      <p:cBhvr>
                                        <p:cTn id="101" dur="500"/>
                                        <p:tgtEl>
                                          <p:spTgt spid="145"/>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146"/>
                                        </p:tgtEl>
                                        <p:attrNameLst>
                                          <p:attrName>style.visibility</p:attrName>
                                        </p:attrNameLst>
                                      </p:cBhvr>
                                      <p:to>
                                        <p:strVal val="visible"/>
                                      </p:to>
                                    </p:set>
                                    <p:animEffect transition="in" filter="fade">
                                      <p:cBhvr>
                                        <p:cTn id="104" dur="500"/>
                                        <p:tgtEl>
                                          <p:spTgt spid="146"/>
                                        </p:tgtEl>
                                      </p:cBhvr>
                                    </p:animEffect>
                                  </p:childTnLst>
                                </p:cTn>
                              </p:par>
                              <p:par>
                                <p:cTn id="105" presetID="10" presetClass="entr" presetSubtype="0" fill="hold" nodeType="withEffect">
                                  <p:stCondLst>
                                    <p:cond delay="0"/>
                                  </p:stCondLst>
                                  <p:childTnLst>
                                    <p:set>
                                      <p:cBhvr>
                                        <p:cTn id="106" dur="1" fill="hold">
                                          <p:stCondLst>
                                            <p:cond delay="0"/>
                                          </p:stCondLst>
                                        </p:cTn>
                                        <p:tgtEl>
                                          <p:spTgt spid="147"/>
                                        </p:tgtEl>
                                        <p:attrNameLst>
                                          <p:attrName>style.visibility</p:attrName>
                                        </p:attrNameLst>
                                      </p:cBhvr>
                                      <p:to>
                                        <p:strVal val="visible"/>
                                      </p:to>
                                    </p:set>
                                    <p:animEffect transition="in" filter="fade">
                                      <p:cBhvr>
                                        <p:cTn id="107" dur="500"/>
                                        <p:tgtEl>
                                          <p:spTgt spid="147"/>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148"/>
                                        </p:tgtEl>
                                        <p:attrNameLst>
                                          <p:attrName>style.visibility</p:attrName>
                                        </p:attrNameLst>
                                      </p:cBhvr>
                                      <p:to>
                                        <p:strVal val="visible"/>
                                      </p:to>
                                    </p:set>
                                    <p:animEffect transition="in" filter="fade">
                                      <p:cBhvr>
                                        <p:cTn id="110" dur="500"/>
                                        <p:tgtEl>
                                          <p:spTgt spid="148"/>
                                        </p:tgtEl>
                                      </p:cBhvr>
                                    </p:animEffect>
                                  </p:childTnLst>
                                </p:cTn>
                              </p:par>
                              <p:par>
                                <p:cTn id="111" presetID="10" presetClass="entr" presetSubtype="0" fill="hold" nodeType="withEffect">
                                  <p:stCondLst>
                                    <p:cond delay="0"/>
                                  </p:stCondLst>
                                  <p:childTnLst>
                                    <p:set>
                                      <p:cBhvr>
                                        <p:cTn id="112" dur="1" fill="hold">
                                          <p:stCondLst>
                                            <p:cond delay="0"/>
                                          </p:stCondLst>
                                        </p:cTn>
                                        <p:tgtEl>
                                          <p:spTgt spid="149"/>
                                        </p:tgtEl>
                                        <p:attrNameLst>
                                          <p:attrName>style.visibility</p:attrName>
                                        </p:attrNameLst>
                                      </p:cBhvr>
                                      <p:to>
                                        <p:strVal val="visible"/>
                                      </p:to>
                                    </p:set>
                                    <p:animEffect transition="in" filter="fade">
                                      <p:cBhvr>
                                        <p:cTn id="113" dur="500"/>
                                        <p:tgtEl>
                                          <p:spTgt spid="149"/>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150"/>
                                        </p:tgtEl>
                                        <p:attrNameLst>
                                          <p:attrName>style.visibility</p:attrName>
                                        </p:attrNameLst>
                                      </p:cBhvr>
                                      <p:to>
                                        <p:strVal val="visible"/>
                                      </p:to>
                                    </p:set>
                                    <p:animEffect transition="in" filter="fade">
                                      <p:cBhvr>
                                        <p:cTn id="116" dur="500"/>
                                        <p:tgtEl>
                                          <p:spTgt spid="150"/>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151"/>
                                        </p:tgtEl>
                                        <p:attrNameLst>
                                          <p:attrName>style.visibility</p:attrName>
                                        </p:attrNameLst>
                                      </p:cBhvr>
                                      <p:to>
                                        <p:strVal val="visible"/>
                                      </p:to>
                                    </p:set>
                                    <p:animEffect transition="in" filter="fade">
                                      <p:cBhvr>
                                        <p:cTn id="119" dur="500"/>
                                        <p:tgtEl>
                                          <p:spTgt spid="151"/>
                                        </p:tgtEl>
                                      </p:cBhvr>
                                    </p:animEffect>
                                  </p:childTnLst>
                                </p:cTn>
                              </p:par>
                              <p:par>
                                <p:cTn id="120" presetID="10" presetClass="entr" presetSubtype="0" fill="hold" nodeType="withEffect">
                                  <p:stCondLst>
                                    <p:cond delay="0"/>
                                  </p:stCondLst>
                                  <p:childTnLst>
                                    <p:set>
                                      <p:cBhvr>
                                        <p:cTn id="121" dur="1" fill="hold">
                                          <p:stCondLst>
                                            <p:cond delay="0"/>
                                          </p:stCondLst>
                                        </p:cTn>
                                        <p:tgtEl>
                                          <p:spTgt spid="153"/>
                                        </p:tgtEl>
                                        <p:attrNameLst>
                                          <p:attrName>style.visibility</p:attrName>
                                        </p:attrNameLst>
                                      </p:cBhvr>
                                      <p:to>
                                        <p:strVal val="visible"/>
                                      </p:to>
                                    </p:set>
                                    <p:animEffect transition="in" filter="fade">
                                      <p:cBhvr>
                                        <p:cTn id="122" dur="500"/>
                                        <p:tgtEl>
                                          <p:spTgt spid="153"/>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154"/>
                                        </p:tgtEl>
                                        <p:attrNameLst>
                                          <p:attrName>style.visibility</p:attrName>
                                        </p:attrNameLst>
                                      </p:cBhvr>
                                      <p:to>
                                        <p:strVal val="visible"/>
                                      </p:to>
                                    </p:set>
                                    <p:animEffect transition="in" filter="fade">
                                      <p:cBhvr>
                                        <p:cTn id="125" dur="500"/>
                                        <p:tgtEl>
                                          <p:spTgt spid="154"/>
                                        </p:tgtEl>
                                      </p:cBhvr>
                                    </p:animEffect>
                                  </p:childTnLst>
                                </p:cTn>
                              </p:par>
                              <p:par>
                                <p:cTn id="126" presetID="10" presetClass="entr" presetSubtype="0" fill="hold" nodeType="withEffect">
                                  <p:stCondLst>
                                    <p:cond delay="0"/>
                                  </p:stCondLst>
                                  <p:childTnLst>
                                    <p:set>
                                      <p:cBhvr>
                                        <p:cTn id="127" dur="1" fill="hold">
                                          <p:stCondLst>
                                            <p:cond delay="0"/>
                                          </p:stCondLst>
                                        </p:cTn>
                                        <p:tgtEl>
                                          <p:spTgt spid="155"/>
                                        </p:tgtEl>
                                        <p:attrNameLst>
                                          <p:attrName>style.visibility</p:attrName>
                                        </p:attrNameLst>
                                      </p:cBhvr>
                                      <p:to>
                                        <p:strVal val="visible"/>
                                      </p:to>
                                    </p:set>
                                    <p:animEffect transition="in" filter="fade">
                                      <p:cBhvr>
                                        <p:cTn id="128" dur="500"/>
                                        <p:tgtEl>
                                          <p:spTgt spid="155"/>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156"/>
                                        </p:tgtEl>
                                        <p:attrNameLst>
                                          <p:attrName>style.visibility</p:attrName>
                                        </p:attrNameLst>
                                      </p:cBhvr>
                                      <p:to>
                                        <p:strVal val="visible"/>
                                      </p:to>
                                    </p:set>
                                    <p:animEffect transition="in" filter="fade">
                                      <p:cBhvr>
                                        <p:cTn id="131" dur="500"/>
                                        <p:tgtEl>
                                          <p:spTgt spid="156"/>
                                        </p:tgtEl>
                                      </p:cBhvr>
                                    </p:animEffect>
                                  </p:childTnLst>
                                </p:cTn>
                              </p:par>
                              <p:par>
                                <p:cTn id="132" presetID="10" presetClass="entr" presetSubtype="0" fill="hold" nodeType="withEffect">
                                  <p:stCondLst>
                                    <p:cond delay="0"/>
                                  </p:stCondLst>
                                  <p:childTnLst>
                                    <p:set>
                                      <p:cBhvr>
                                        <p:cTn id="133" dur="1" fill="hold">
                                          <p:stCondLst>
                                            <p:cond delay="0"/>
                                          </p:stCondLst>
                                        </p:cTn>
                                        <p:tgtEl>
                                          <p:spTgt spid="157"/>
                                        </p:tgtEl>
                                        <p:attrNameLst>
                                          <p:attrName>style.visibility</p:attrName>
                                        </p:attrNameLst>
                                      </p:cBhvr>
                                      <p:to>
                                        <p:strVal val="visible"/>
                                      </p:to>
                                    </p:set>
                                    <p:animEffect transition="in" filter="fade">
                                      <p:cBhvr>
                                        <p:cTn id="134" dur="500"/>
                                        <p:tgtEl>
                                          <p:spTgt spid="157"/>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158"/>
                                        </p:tgtEl>
                                        <p:attrNameLst>
                                          <p:attrName>style.visibility</p:attrName>
                                        </p:attrNameLst>
                                      </p:cBhvr>
                                      <p:to>
                                        <p:strVal val="visible"/>
                                      </p:to>
                                    </p:set>
                                    <p:animEffect transition="in" filter="fade">
                                      <p:cBhvr>
                                        <p:cTn id="137" dur="500"/>
                                        <p:tgtEl>
                                          <p:spTgt spid="158"/>
                                        </p:tgtEl>
                                      </p:cBhvr>
                                    </p:animEffect>
                                  </p:childTnLst>
                                </p:cTn>
                              </p:par>
                              <p:par>
                                <p:cTn id="138" presetID="10" presetClass="entr" presetSubtype="0" fill="hold" nodeType="withEffect">
                                  <p:stCondLst>
                                    <p:cond delay="0"/>
                                  </p:stCondLst>
                                  <p:childTnLst>
                                    <p:set>
                                      <p:cBhvr>
                                        <p:cTn id="139" dur="1" fill="hold">
                                          <p:stCondLst>
                                            <p:cond delay="0"/>
                                          </p:stCondLst>
                                        </p:cTn>
                                        <p:tgtEl>
                                          <p:spTgt spid="159"/>
                                        </p:tgtEl>
                                        <p:attrNameLst>
                                          <p:attrName>style.visibility</p:attrName>
                                        </p:attrNameLst>
                                      </p:cBhvr>
                                      <p:to>
                                        <p:strVal val="visible"/>
                                      </p:to>
                                    </p:set>
                                    <p:animEffect transition="in" filter="fade">
                                      <p:cBhvr>
                                        <p:cTn id="140" dur="500"/>
                                        <p:tgtEl>
                                          <p:spTgt spid="159"/>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160"/>
                                        </p:tgtEl>
                                        <p:attrNameLst>
                                          <p:attrName>style.visibility</p:attrName>
                                        </p:attrNameLst>
                                      </p:cBhvr>
                                      <p:to>
                                        <p:strVal val="visible"/>
                                      </p:to>
                                    </p:set>
                                    <p:animEffect transition="in" filter="fade">
                                      <p:cBhvr>
                                        <p:cTn id="143" dur="500"/>
                                        <p:tgtEl>
                                          <p:spTgt spid="160"/>
                                        </p:tgtEl>
                                      </p:cBhvr>
                                    </p:animEffect>
                                  </p:childTnLst>
                                </p:cTn>
                              </p:par>
                              <p:par>
                                <p:cTn id="144" presetID="10" presetClass="entr" presetSubtype="0" fill="hold" nodeType="withEffect">
                                  <p:stCondLst>
                                    <p:cond delay="0"/>
                                  </p:stCondLst>
                                  <p:childTnLst>
                                    <p:set>
                                      <p:cBhvr>
                                        <p:cTn id="145" dur="1" fill="hold">
                                          <p:stCondLst>
                                            <p:cond delay="0"/>
                                          </p:stCondLst>
                                        </p:cTn>
                                        <p:tgtEl>
                                          <p:spTgt spid="161"/>
                                        </p:tgtEl>
                                        <p:attrNameLst>
                                          <p:attrName>style.visibility</p:attrName>
                                        </p:attrNameLst>
                                      </p:cBhvr>
                                      <p:to>
                                        <p:strVal val="visible"/>
                                      </p:to>
                                    </p:set>
                                    <p:animEffect transition="in" filter="fade">
                                      <p:cBhvr>
                                        <p:cTn id="146" dur="500"/>
                                        <p:tgtEl>
                                          <p:spTgt spid="161"/>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162"/>
                                        </p:tgtEl>
                                        <p:attrNameLst>
                                          <p:attrName>style.visibility</p:attrName>
                                        </p:attrNameLst>
                                      </p:cBhvr>
                                      <p:to>
                                        <p:strVal val="visible"/>
                                      </p:to>
                                    </p:set>
                                    <p:animEffect transition="in" filter="fade">
                                      <p:cBhvr>
                                        <p:cTn id="149" dur="500"/>
                                        <p:tgtEl>
                                          <p:spTgt spid="162"/>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166"/>
                                        </p:tgtEl>
                                        <p:attrNameLst>
                                          <p:attrName>style.visibility</p:attrName>
                                        </p:attrNameLst>
                                      </p:cBhvr>
                                      <p:to>
                                        <p:strVal val="visible"/>
                                      </p:to>
                                    </p:set>
                                    <p:animEffect transition="in" filter="fade">
                                      <p:cBhvr>
                                        <p:cTn id="152" dur="500"/>
                                        <p:tgtEl>
                                          <p:spTgt spid="166"/>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167"/>
                                        </p:tgtEl>
                                        <p:attrNameLst>
                                          <p:attrName>style.visibility</p:attrName>
                                        </p:attrNameLst>
                                      </p:cBhvr>
                                      <p:to>
                                        <p:strVal val="visible"/>
                                      </p:to>
                                    </p:set>
                                    <p:animEffect transition="in" filter="fade">
                                      <p:cBhvr>
                                        <p:cTn id="155" dur="500"/>
                                        <p:tgtEl>
                                          <p:spTgt spid="167"/>
                                        </p:tgtEl>
                                      </p:cBhvr>
                                    </p:animEffect>
                                  </p:childTnLst>
                                </p:cTn>
                              </p:par>
                              <p:par>
                                <p:cTn id="156" presetID="10" presetClass="entr" presetSubtype="0" fill="hold" nodeType="withEffect">
                                  <p:stCondLst>
                                    <p:cond delay="0"/>
                                  </p:stCondLst>
                                  <p:childTnLst>
                                    <p:set>
                                      <p:cBhvr>
                                        <p:cTn id="157" dur="1" fill="hold">
                                          <p:stCondLst>
                                            <p:cond delay="0"/>
                                          </p:stCondLst>
                                        </p:cTn>
                                        <p:tgtEl>
                                          <p:spTgt spid="168"/>
                                        </p:tgtEl>
                                        <p:attrNameLst>
                                          <p:attrName>style.visibility</p:attrName>
                                        </p:attrNameLst>
                                      </p:cBhvr>
                                      <p:to>
                                        <p:strVal val="visible"/>
                                      </p:to>
                                    </p:set>
                                    <p:animEffect transition="in" filter="fade">
                                      <p:cBhvr>
                                        <p:cTn id="158" dur="500"/>
                                        <p:tgtEl>
                                          <p:spTgt spid="168"/>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169"/>
                                        </p:tgtEl>
                                        <p:attrNameLst>
                                          <p:attrName>style.visibility</p:attrName>
                                        </p:attrNameLst>
                                      </p:cBhvr>
                                      <p:to>
                                        <p:strVal val="visible"/>
                                      </p:to>
                                    </p:set>
                                    <p:animEffect transition="in" filter="fade">
                                      <p:cBhvr>
                                        <p:cTn id="161" dur="500"/>
                                        <p:tgtEl>
                                          <p:spTgt spid="169"/>
                                        </p:tgtEl>
                                      </p:cBhvr>
                                    </p:animEffect>
                                  </p:childTnLst>
                                </p:cTn>
                              </p:par>
                              <p:par>
                                <p:cTn id="162" presetID="10" presetClass="entr" presetSubtype="0" fill="hold" nodeType="withEffect">
                                  <p:stCondLst>
                                    <p:cond delay="0"/>
                                  </p:stCondLst>
                                  <p:childTnLst>
                                    <p:set>
                                      <p:cBhvr>
                                        <p:cTn id="163" dur="1" fill="hold">
                                          <p:stCondLst>
                                            <p:cond delay="0"/>
                                          </p:stCondLst>
                                        </p:cTn>
                                        <p:tgtEl>
                                          <p:spTgt spid="170"/>
                                        </p:tgtEl>
                                        <p:attrNameLst>
                                          <p:attrName>style.visibility</p:attrName>
                                        </p:attrNameLst>
                                      </p:cBhvr>
                                      <p:to>
                                        <p:strVal val="visible"/>
                                      </p:to>
                                    </p:set>
                                    <p:animEffect transition="in" filter="fade">
                                      <p:cBhvr>
                                        <p:cTn id="164" dur="500"/>
                                        <p:tgtEl>
                                          <p:spTgt spid="170"/>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171"/>
                                        </p:tgtEl>
                                        <p:attrNameLst>
                                          <p:attrName>style.visibility</p:attrName>
                                        </p:attrNameLst>
                                      </p:cBhvr>
                                      <p:to>
                                        <p:strVal val="visible"/>
                                      </p:to>
                                    </p:set>
                                    <p:animEffect transition="in" filter="fade">
                                      <p:cBhvr>
                                        <p:cTn id="167" dur="500"/>
                                        <p:tgtEl>
                                          <p:spTgt spid="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10" grpId="0"/>
      <p:bldP spid="11" grpId="0"/>
      <p:bldP spid="12" grpId="0"/>
      <p:bldP spid="13" grpId="0"/>
      <p:bldP spid="14" grpId="0"/>
      <p:bldP spid="15" grpId="0"/>
      <p:bldP spid="16" grpId="0"/>
      <p:bldP spid="128" grpId="0"/>
      <p:bldP spid="129" grpId="0"/>
      <p:bldP spid="130" grpId="0"/>
      <p:bldP spid="131" grpId="0"/>
      <p:bldP spid="132" grpId="0"/>
      <p:bldP spid="133" grpId="0"/>
      <p:bldP spid="134" grpId="0"/>
      <p:bldP spid="135" grpId="0"/>
      <p:bldP spid="136" grpId="0"/>
      <p:bldP spid="138" grpId="0"/>
      <p:bldP spid="142" grpId="0"/>
      <p:bldP spid="143" grpId="0"/>
      <p:bldP spid="144" grpId="0" animBg="1"/>
      <p:bldP spid="146" grpId="0" animBg="1"/>
      <p:bldP spid="148" grpId="0" animBg="1"/>
      <p:bldP spid="150" grpId="0" animBg="1"/>
      <p:bldP spid="151" grpId="0" animBg="1"/>
      <p:bldP spid="152" grpId="0" animBg="1"/>
      <p:bldP spid="154" grpId="0" animBg="1"/>
      <p:bldP spid="156" grpId="0" animBg="1"/>
      <p:bldP spid="158" grpId="0" animBg="1"/>
      <p:bldP spid="160" grpId="0" animBg="1"/>
      <p:bldP spid="162" grpId="0" animBg="1"/>
      <p:bldP spid="163" grpId="0" animBg="1"/>
      <p:bldP spid="164" grpId="0" animBg="1"/>
      <p:bldP spid="165" grpId="0" animBg="1"/>
      <p:bldP spid="166" grpId="0" animBg="1"/>
      <p:bldP spid="167" grpId="0" animBg="1"/>
      <p:bldP spid="169" grpId="0" animBg="1"/>
      <p:bldP spid="171"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ectangle 13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prstClr val="white"/>
                </a:solidFill>
              </a:rPr>
              <a:t>NEED-TO-KNOW 3-3 SOLUTION</a:t>
            </a:r>
          </a:p>
        </p:txBody>
      </p:sp>
      <p:sp>
        <p:nvSpPr>
          <p:cNvPr id="17" name="Rectangle 5"/>
          <p:cNvSpPr>
            <a:spLocks noChangeArrowheads="1"/>
          </p:cNvSpPr>
          <p:nvPr/>
        </p:nvSpPr>
        <p:spPr bwMode="auto">
          <a:xfrm>
            <a:off x="2771775" y="2093913"/>
            <a:ext cx="3600450" cy="238125"/>
          </a:xfrm>
          <a:prstGeom prst="rect">
            <a:avLst/>
          </a:prstGeom>
          <a:solidFill>
            <a:srgbClr val="FFFF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 name="Rectangle 6"/>
          <p:cNvSpPr>
            <a:spLocks noChangeArrowheads="1"/>
          </p:cNvSpPr>
          <p:nvPr/>
        </p:nvSpPr>
        <p:spPr bwMode="auto">
          <a:xfrm>
            <a:off x="1873250" y="3600450"/>
            <a:ext cx="5397500" cy="236538"/>
          </a:xfrm>
          <a:prstGeom prst="rect">
            <a:avLst/>
          </a:prstGeom>
          <a:solidFill>
            <a:srgbClr val="89A3D3"/>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9" name="Rectangle 7"/>
          <p:cNvSpPr>
            <a:spLocks noChangeArrowheads="1"/>
          </p:cNvSpPr>
          <p:nvPr/>
        </p:nvSpPr>
        <p:spPr bwMode="auto">
          <a:xfrm>
            <a:off x="1198563" y="1455738"/>
            <a:ext cx="4719637"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C00000"/>
                </a:solidFill>
                <a:cs typeface="+mn-cs"/>
              </a:rPr>
              <a:t>Step 1:  Determine what the current account balance equals.</a:t>
            </a:r>
            <a:endParaRPr lang="en-US" dirty="0">
              <a:solidFill>
                <a:prstClr val="black"/>
              </a:solidFill>
              <a:cs typeface="+mn-cs"/>
            </a:endParaRPr>
          </a:p>
        </p:txBody>
      </p:sp>
      <p:sp>
        <p:nvSpPr>
          <p:cNvPr id="20" name="Rectangle 8"/>
          <p:cNvSpPr>
            <a:spLocks noChangeArrowheads="1"/>
          </p:cNvSpPr>
          <p:nvPr/>
        </p:nvSpPr>
        <p:spPr bwMode="auto">
          <a:xfrm>
            <a:off x="6997700" y="1455738"/>
            <a:ext cx="252413"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$0</a:t>
            </a:r>
            <a:endParaRPr lang="en-US" dirty="0">
              <a:solidFill>
                <a:prstClr val="black"/>
              </a:solidFill>
              <a:cs typeface="+mn-cs"/>
            </a:endParaRPr>
          </a:p>
        </p:txBody>
      </p:sp>
      <p:sp>
        <p:nvSpPr>
          <p:cNvPr id="21" name="Rectangle 9"/>
          <p:cNvSpPr>
            <a:spLocks noChangeArrowheads="1"/>
          </p:cNvSpPr>
          <p:nvPr/>
        </p:nvSpPr>
        <p:spPr bwMode="auto">
          <a:xfrm>
            <a:off x="1198563" y="1671638"/>
            <a:ext cx="5203825"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C00000"/>
                </a:solidFill>
                <a:cs typeface="+mn-cs"/>
              </a:rPr>
              <a:t>Step 2:  Determine what the current account balance should equal.</a:t>
            </a:r>
            <a:endParaRPr lang="en-US" dirty="0">
              <a:solidFill>
                <a:prstClr val="black"/>
              </a:solidFill>
              <a:cs typeface="+mn-cs"/>
            </a:endParaRPr>
          </a:p>
        </p:txBody>
      </p:sp>
      <p:sp>
        <p:nvSpPr>
          <p:cNvPr id="22" name="Rectangle 10"/>
          <p:cNvSpPr>
            <a:spLocks noChangeArrowheads="1"/>
          </p:cNvSpPr>
          <p:nvPr/>
        </p:nvSpPr>
        <p:spPr bwMode="auto">
          <a:xfrm>
            <a:off x="6684963" y="1671638"/>
            <a:ext cx="56515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$1,000</a:t>
            </a:r>
            <a:endParaRPr lang="en-US" dirty="0">
              <a:solidFill>
                <a:prstClr val="black"/>
              </a:solidFill>
              <a:cs typeface="+mn-cs"/>
            </a:endParaRPr>
          </a:p>
        </p:txBody>
      </p:sp>
      <p:sp>
        <p:nvSpPr>
          <p:cNvPr id="23" name="Rectangle 11"/>
          <p:cNvSpPr>
            <a:spLocks noChangeArrowheads="1"/>
          </p:cNvSpPr>
          <p:nvPr/>
        </p:nvSpPr>
        <p:spPr bwMode="auto">
          <a:xfrm>
            <a:off x="4697413" y="2341563"/>
            <a:ext cx="534987"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Unadj.</a:t>
            </a:r>
            <a:endParaRPr lang="en-US" dirty="0">
              <a:solidFill>
                <a:prstClr val="black"/>
              </a:solidFill>
              <a:cs typeface="+mn-cs"/>
            </a:endParaRPr>
          </a:p>
        </p:txBody>
      </p:sp>
      <p:sp>
        <p:nvSpPr>
          <p:cNvPr id="24" name="Rectangle 12"/>
          <p:cNvSpPr>
            <a:spLocks noChangeArrowheads="1"/>
          </p:cNvSpPr>
          <p:nvPr/>
        </p:nvSpPr>
        <p:spPr bwMode="auto">
          <a:xfrm>
            <a:off x="6191250" y="2341563"/>
            <a:ext cx="161925"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0</a:t>
            </a:r>
            <a:endParaRPr lang="en-US" dirty="0">
              <a:solidFill>
                <a:prstClr val="black"/>
              </a:solidFill>
              <a:cs typeface="+mn-cs"/>
            </a:endParaRPr>
          </a:p>
        </p:txBody>
      </p:sp>
      <p:sp>
        <p:nvSpPr>
          <p:cNvPr id="25" name="Rectangle 13"/>
          <p:cNvSpPr>
            <a:spLocks noChangeArrowheads="1"/>
          </p:cNvSpPr>
          <p:nvPr/>
        </p:nvSpPr>
        <p:spPr bwMode="auto">
          <a:xfrm>
            <a:off x="4697413" y="2547938"/>
            <a:ext cx="877887"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Adjustment</a:t>
            </a:r>
            <a:endParaRPr lang="en-US" dirty="0">
              <a:solidFill>
                <a:prstClr val="black"/>
              </a:solidFill>
              <a:cs typeface="+mn-cs"/>
            </a:endParaRPr>
          </a:p>
        </p:txBody>
      </p:sp>
      <p:sp>
        <p:nvSpPr>
          <p:cNvPr id="26" name="Rectangle 14"/>
          <p:cNvSpPr>
            <a:spLocks noChangeArrowheads="1"/>
          </p:cNvSpPr>
          <p:nvPr/>
        </p:nvSpPr>
        <p:spPr bwMode="auto">
          <a:xfrm>
            <a:off x="5878513" y="2547938"/>
            <a:ext cx="474662"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C00000"/>
                </a:solidFill>
                <a:cs typeface="+mn-cs"/>
              </a:rPr>
              <a:t>1,000</a:t>
            </a:r>
            <a:endParaRPr lang="en-US" dirty="0">
              <a:solidFill>
                <a:prstClr val="black"/>
              </a:solidFill>
              <a:cs typeface="+mn-cs"/>
            </a:endParaRPr>
          </a:p>
        </p:txBody>
      </p:sp>
      <p:sp>
        <p:nvSpPr>
          <p:cNvPr id="27" name="Rectangle 15"/>
          <p:cNvSpPr>
            <a:spLocks noChangeArrowheads="1"/>
          </p:cNvSpPr>
          <p:nvPr/>
        </p:nvSpPr>
        <p:spPr bwMode="auto">
          <a:xfrm>
            <a:off x="4697413" y="2765425"/>
            <a:ext cx="625475"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Dec. 31</a:t>
            </a:r>
            <a:endParaRPr lang="en-US" dirty="0">
              <a:solidFill>
                <a:prstClr val="black"/>
              </a:solidFill>
              <a:cs typeface="+mn-cs"/>
            </a:endParaRPr>
          </a:p>
        </p:txBody>
      </p:sp>
      <p:sp>
        <p:nvSpPr>
          <p:cNvPr id="28" name="Rectangle 16"/>
          <p:cNvSpPr>
            <a:spLocks noChangeArrowheads="1"/>
          </p:cNvSpPr>
          <p:nvPr/>
        </p:nvSpPr>
        <p:spPr bwMode="auto">
          <a:xfrm>
            <a:off x="5878513" y="2765425"/>
            <a:ext cx="474662"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1,000</a:t>
            </a:r>
            <a:endParaRPr lang="en-US" dirty="0">
              <a:solidFill>
                <a:prstClr val="black"/>
              </a:solidFill>
              <a:cs typeface="+mn-cs"/>
            </a:endParaRPr>
          </a:p>
        </p:txBody>
      </p:sp>
      <p:sp>
        <p:nvSpPr>
          <p:cNvPr id="29" name="Rectangle 17"/>
          <p:cNvSpPr>
            <a:spLocks noChangeArrowheads="1"/>
          </p:cNvSpPr>
          <p:nvPr/>
        </p:nvSpPr>
        <p:spPr bwMode="auto">
          <a:xfrm>
            <a:off x="1198563" y="3178175"/>
            <a:ext cx="4860925"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C00000"/>
                </a:solidFill>
                <a:cs typeface="+mn-cs"/>
              </a:rPr>
              <a:t>Step 3:  Record an adjusting entry to get from step 1 to step 2.</a:t>
            </a:r>
            <a:endParaRPr lang="en-US" dirty="0">
              <a:solidFill>
                <a:prstClr val="black"/>
              </a:solidFill>
              <a:cs typeface="+mn-cs"/>
            </a:endParaRPr>
          </a:p>
        </p:txBody>
      </p:sp>
      <p:sp>
        <p:nvSpPr>
          <p:cNvPr id="30" name="Rectangle 18"/>
          <p:cNvSpPr>
            <a:spLocks noChangeArrowheads="1"/>
          </p:cNvSpPr>
          <p:nvPr/>
        </p:nvSpPr>
        <p:spPr bwMode="auto">
          <a:xfrm>
            <a:off x="2155825" y="3621088"/>
            <a:ext cx="433388"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000000"/>
                </a:solidFill>
                <a:cs typeface="+mn-cs"/>
              </a:rPr>
              <a:t>Date</a:t>
            </a:r>
            <a:endParaRPr lang="en-US" dirty="0">
              <a:solidFill>
                <a:prstClr val="black"/>
              </a:solidFill>
              <a:cs typeface="+mn-cs"/>
            </a:endParaRPr>
          </a:p>
        </p:txBody>
      </p:sp>
      <p:sp>
        <p:nvSpPr>
          <p:cNvPr id="31" name="Rectangle 19"/>
          <p:cNvSpPr>
            <a:spLocks noChangeArrowheads="1"/>
          </p:cNvSpPr>
          <p:nvPr/>
        </p:nvSpPr>
        <p:spPr bwMode="auto">
          <a:xfrm>
            <a:off x="5716588" y="3621088"/>
            <a:ext cx="484187"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000000"/>
                </a:solidFill>
                <a:cs typeface="+mn-cs"/>
              </a:rPr>
              <a:t>Debit</a:t>
            </a:r>
            <a:endParaRPr lang="en-US" dirty="0">
              <a:solidFill>
                <a:prstClr val="black"/>
              </a:solidFill>
              <a:cs typeface="+mn-cs"/>
            </a:endParaRPr>
          </a:p>
        </p:txBody>
      </p:sp>
      <p:sp>
        <p:nvSpPr>
          <p:cNvPr id="172" name="Rectangle 20"/>
          <p:cNvSpPr>
            <a:spLocks noChangeArrowheads="1"/>
          </p:cNvSpPr>
          <p:nvPr/>
        </p:nvSpPr>
        <p:spPr bwMode="auto">
          <a:xfrm>
            <a:off x="6584950" y="3621088"/>
            <a:ext cx="544513"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000000"/>
                </a:solidFill>
                <a:cs typeface="+mn-cs"/>
              </a:rPr>
              <a:t>Credit</a:t>
            </a:r>
            <a:endParaRPr lang="en-US" dirty="0">
              <a:solidFill>
                <a:prstClr val="black"/>
              </a:solidFill>
              <a:cs typeface="+mn-cs"/>
            </a:endParaRPr>
          </a:p>
        </p:txBody>
      </p:sp>
      <p:sp>
        <p:nvSpPr>
          <p:cNvPr id="173" name="Rectangle 21"/>
          <p:cNvSpPr>
            <a:spLocks noChangeArrowheads="1"/>
          </p:cNvSpPr>
          <p:nvPr/>
        </p:nvSpPr>
        <p:spPr bwMode="auto">
          <a:xfrm>
            <a:off x="2055813" y="3848100"/>
            <a:ext cx="625475"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Dec. 31</a:t>
            </a:r>
            <a:endParaRPr lang="en-US" dirty="0">
              <a:solidFill>
                <a:prstClr val="black"/>
              </a:solidFill>
              <a:cs typeface="+mn-cs"/>
            </a:endParaRPr>
          </a:p>
        </p:txBody>
      </p:sp>
      <p:sp>
        <p:nvSpPr>
          <p:cNvPr id="174" name="Rectangle 22"/>
          <p:cNvSpPr>
            <a:spLocks noChangeArrowheads="1"/>
          </p:cNvSpPr>
          <p:nvPr/>
        </p:nvSpPr>
        <p:spPr bwMode="auto">
          <a:xfrm>
            <a:off x="2811463" y="3848100"/>
            <a:ext cx="1290637"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Interest Expense</a:t>
            </a:r>
            <a:endParaRPr lang="en-US" dirty="0">
              <a:solidFill>
                <a:prstClr val="black"/>
              </a:solidFill>
              <a:cs typeface="+mn-cs"/>
            </a:endParaRPr>
          </a:p>
        </p:txBody>
      </p:sp>
      <p:sp>
        <p:nvSpPr>
          <p:cNvPr id="175" name="Rectangle 23"/>
          <p:cNvSpPr>
            <a:spLocks noChangeArrowheads="1"/>
          </p:cNvSpPr>
          <p:nvPr/>
        </p:nvSpPr>
        <p:spPr bwMode="auto">
          <a:xfrm>
            <a:off x="5878513" y="3848100"/>
            <a:ext cx="474662"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1,000</a:t>
            </a:r>
            <a:endParaRPr lang="en-US" dirty="0">
              <a:solidFill>
                <a:prstClr val="black"/>
              </a:solidFill>
              <a:cs typeface="+mn-cs"/>
            </a:endParaRPr>
          </a:p>
        </p:txBody>
      </p:sp>
      <p:sp>
        <p:nvSpPr>
          <p:cNvPr id="176" name="Rectangle 24"/>
          <p:cNvSpPr>
            <a:spLocks noChangeArrowheads="1"/>
          </p:cNvSpPr>
          <p:nvPr/>
        </p:nvSpPr>
        <p:spPr bwMode="auto">
          <a:xfrm>
            <a:off x="3084513" y="4054475"/>
            <a:ext cx="1239837"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Interest Payable</a:t>
            </a:r>
            <a:endParaRPr lang="en-US" dirty="0">
              <a:solidFill>
                <a:prstClr val="black"/>
              </a:solidFill>
              <a:cs typeface="+mn-cs"/>
            </a:endParaRPr>
          </a:p>
        </p:txBody>
      </p:sp>
      <p:sp>
        <p:nvSpPr>
          <p:cNvPr id="177" name="Rectangle 25"/>
          <p:cNvSpPr>
            <a:spLocks noChangeArrowheads="1"/>
          </p:cNvSpPr>
          <p:nvPr/>
        </p:nvSpPr>
        <p:spPr bwMode="auto">
          <a:xfrm>
            <a:off x="6775450" y="4054475"/>
            <a:ext cx="474663"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1,000</a:t>
            </a:r>
            <a:endParaRPr lang="en-US" dirty="0">
              <a:solidFill>
                <a:prstClr val="black"/>
              </a:solidFill>
              <a:cs typeface="+mn-cs"/>
            </a:endParaRPr>
          </a:p>
        </p:txBody>
      </p:sp>
      <p:sp>
        <p:nvSpPr>
          <p:cNvPr id="178" name="Rectangle 26"/>
          <p:cNvSpPr>
            <a:spLocks noChangeArrowheads="1"/>
          </p:cNvSpPr>
          <p:nvPr/>
        </p:nvSpPr>
        <p:spPr bwMode="auto">
          <a:xfrm>
            <a:off x="1016000" y="619125"/>
            <a:ext cx="1452563"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000000"/>
                </a:solidFill>
                <a:cs typeface="+mn-cs"/>
              </a:rPr>
              <a:t>Interest Payable.  </a:t>
            </a:r>
            <a:endParaRPr lang="en-US" dirty="0">
              <a:solidFill>
                <a:prstClr val="black"/>
              </a:solidFill>
              <a:cs typeface="+mn-cs"/>
            </a:endParaRPr>
          </a:p>
        </p:txBody>
      </p:sp>
      <p:sp>
        <p:nvSpPr>
          <p:cNvPr id="179" name="Rectangle 27"/>
          <p:cNvSpPr>
            <a:spLocks noChangeArrowheads="1"/>
          </p:cNvSpPr>
          <p:nvPr/>
        </p:nvSpPr>
        <p:spPr bwMode="auto">
          <a:xfrm>
            <a:off x="2368550" y="619125"/>
            <a:ext cx="5729288"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At its December 31 year-end, the company holds a mortgage payable that has </a:t>
            </a:r>
            <a:endParaRPr lang="en-US" dirty="0">
              <a:solidFill>
                <a:prstClr val="black"/>
              </a:solidFill>
              <a:cs typeface="+mn-cs"/>
            </a:endParaRPr>
          </a:p>
        </p:txBody>
      </p:sp>
      <p:sp>
        <p:nvSpPr>
          <p:cNvPr id="180" name="Rectangle 28"/>
          <p:cNvSpPr>
            <a:spLocks noChangeArrowheads="1"/>
          </p:cNvSpPr>
          <p:nvPr/>
        </p:nvSpPr>
        <p:spPr bwMode="auto">
          <a:xfrm>
            <a:off x="1016000" y="825500"/>
            <a:ext cx="725170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incurred $1,000 in annual interest that is neither recorded nor paid. The company intends to pay the </a:t>
            </a:r>
            <a:endParaRPr lang="en-US" dirty="0">
              <a:solidFill>
                <a:prstClr val="black"/>
              </a:solidFill>
              <a:cs typeface="+mn-cs"/>
            </a:endParaRPr>
          </a:p>
        </p:txBody>
      </p:sp>
      <p:sp>
        <p:nvSpPr>
          <p:cNvPr id="181" name="Rectangle 29"/>
          <p:cNvSpPr>
            <a:spLocks noChangeArrowheads="1"/>
          </p:cNvSpPr>
          <p:nvPr/>
        </p:nvSpPr>
        <p:spPr bwMode="auto">
          <a:xfrm>
            <a:off x="1016000" y="1031875"/>
            <a:ext cx="279400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interest on January 3 of the next year.</a:t>
            </a:r>
            <a:endParaRPr lang="en-US" dirty="0">
              <a:solidFill>
                <a:prstClr val="black"/>
              </a:solidFill>
              <a:cs typeface="+mn-cs"/>
            </a:endParaRPr>
          </a:p>
        </p:txBody>
      </p:sp>
      <p:sp>
        <p:nvSpPr>
          <p:cNvPr id="182" name="Rectangle 30"/>
          <p:cNvSpPr>
            <a:spLocks noChangeArrowheads="1"/>
          </p:cNvSpPr>
          <p:nvPr/>
        </p:nvSpPr>
        <p:spPr bwMode="auto">
          <a:xfrm>
            <a:off x="3962400" y="2114550"/>
            <a:ext cx="1320800"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000000"/>
                </a:solidFill>
                <a:cs typeface="+mn-cs"/>
              </a:rPr>
              <a:t>Interest Payable</a:t>
            </a:r>
            <a:endParaRPr lang="en-US" dirty="0">
              <a:solidFill>
                <a:prstClr val="black"/>
              </a:solidFill>
              <a:cs typeface="+mn-cs"/>
            </a:endParaRPr>
          </a:p>
        </p:txBody>
      </p:sp>
      <p:sp>
        <p:nvSpPr>
          <p:cNvPr id="183" name="Rectangle 31"/>
          <p:cNvSpPr>
            <a:spLocks noChangeArrowheads="1"/>
          </p:cNvSpPr>
          <p:nvPr/>
        </p:nvSpPr>
        <p:spPr bwMode="auto">
          <a:xfrm>
            <a:off x="3538538" y="3621088"/>
            <a:ext cx="1273175"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000000"/>
                </a:solidFill>
                <a:cs typeface="+mn-cs"/>
              </a:rPr>
              <a:t>General Journal</a:t>
            </a:r>
            <a:endParaRPr lang="en-US" dirty="0">
              <a:solidFill>
                <a:prstClr val="black"/>
              </a:solidFill>
              <a:cs typeface="+mn-cs"/>
            </a:endParaRPr>
          </a:p>
        </p:txBody>
      </p:sp>
      <p:sp>
        <p:nvSpPr>
          <p:cNvPr id="184" name="Rectangle 32"/>
          <p:cNvSpPr>
            <a:spLocks noChangeArrowheads="1"/>
          </p:cNvSpPr>
          <p:nvPr/>
        </p:nvSpPr>
        <p:spPr bwMode="auto">
          <a:xfrm>
            <a:off x="1863725" y="3589338"/>
            <a:ext cx="20638" cy="24765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5" name="Line 33"/>
          <p:cNvSpPr>
            <a:spLocks noChangeShapeType="1"/>
          </p:cNvSpPr>
          <p:nvPr/>
        </p:nvSpPr>
        <p:spPr bwMode="auto">
          <a:xfrm>
            <a:off x="2771775" y="3609975"/>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6" name="Rectangle 34"/>
          <p:cNvSpPr>
            <a:spLocks noChangeArrowheads="1"/>
          </p:cNvSpPr>
          <p:nvPr/>
        </p:nvSpPr>
        <p:spPr bwMode="auto">
          <a:xfrm>
            <a:off x="2771775" y="3609975"/>
            <a:ext cx="9525"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7" name="Line 35"/>
          <p:cNvSpPr>
            <a:spLocks noChangeShapeType="1"/>
          </p:cNvSpPr>
          <p:nvPr/>
        </p:nvSpPr>
        <p:spPr bwMode="auto">
          <a:xfrm>
            <a:off x="5464175" y="3609975"/>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8" name="Rectangle 36"/>
          <p:cNvSpPr>
            <a:spLocks noChangeArrowheads="1"/>
          </p:cNvSpPr>
          <p:nvPr/>
        </p:nvSpPr>
        <p:spPr bwMode="auto">
          <a:xfrm>
            <a:off x="5464175" y="3609975"/>
            <a:ext cx="11113"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9" name="Line 37"/>
          <p:cNvSpPr>
            <a:spLocks noChangeShapeType="1"/>
          </p:cNvSpPr>
          <p:nvPr/>
        </p:nvSpPr>
        <p:spPr bwMode="auto">
          <a:xfrm>
            <a:off x="6362700" y="3609975"/>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90" name="Rectangle 38"/>
          <p:cNvSpPr>
            <a:spLocks noChangeArrowheads="1"/>
          </p:cNvSpPr>
          <p:nvPr/>
        </p:nvSpPr>
        <p:spPr bwMode="auto">
          <a:xfrm>
            <a:off x="6362700" y="3609975"/>
            <a:ext cx="9525"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91" name="Rectangle 39"/>
          <p:cNvSpPr>
            <a:spLocks noChangeArrowheads="1"/>
          </p:cNvSpPr>
          <p:nvPr/>
        </p:nvSpPr>
        <p:spPr bwMode="auto">
          <a:xfrm>
            <a:off x="7250113" y="3609975"/>
            <a:ext cx="20637" cy="227013"/>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92" name="Rectangle 40"/>
          <p:cNvSpPr>
            <a:spLocks noChangeArrowheads="1"/>
          </p:cNvSpPr>
          <p:nvPr/>
        </p:nvSpPr>
        <p:spPr bwMode="auto">
          <a:xfrm>
            <a:off x="4556125" y="2332038"/>
            <a:ext cx="20638" cy="62865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93" name="Line 41"/>
          <p:cNvSpPr>
            <a:spLocks noChangeShapeType="1"/>
          </p:cNvSpPr>
          <p:nvPr/>
        </p:nvSpPr>
        <p:spPr bwMode="auto">
          <a:xfrm>
            <a:off x="1873250" y="3836988"/>
            <a:ext cx="0" cy="41275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94" name="Rectangle 42"/>
          <p:cNvSpPr>
            <a:spLocks noChangeArrowheads="1"/>
          </p:cNvSpPr>
          <p:nvPr/>
        </p:nvSpPr>
        <p:spPr bwMode="auto">
          <a:xfrm>
            <a:off x="1873250" y="3836988"/>
            <a:ext cx="11113" cy="412750"/>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95" name="Line 43"/>
          <p:cNvSpPr>
            <a:spLocks noChangeShapeType="1"/>
          </p:cNvSpPr>
          <p:nvPr/>
        </p:nvSpPr>
        <p:spPr bwMode="auto">
          <a:xfrm>
            <a:off x="2771775" y="3836988"/>
            <a:ext cx="0" cy="41275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96" name="Rectangle 44"/>
          <p:cNvSpPr>
            <a:spLocks noChangeArrowheads="1"/>
          </p:cNvSpPr>
          <p:nvPr/>
        </p:nvSpPr>
        <p:spPr bwMode="auto">
          <a:xfrm>
            <a:off x="2771775" y="3836988"/>
            <a:ext cx="9525" cy="412750"/>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97" name="Line 45"/>
          <p:cNvSpPr>
            <a:spLocks noChangeShapeType="1"/>
          </p:cNvSpPr>
          <p:nvPr/>
        </p:nvSpPr>
        <p:spPr bwMode="auto">
          <a:xfrm>
            <a:off x="5464175" y="3836988"/>
            <a:ext cx="0" cy="41275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98" name="Rectangle 46"/>
          <p:cNvSpPr>
            <a:spLocks noChangeArrowheads="1"/>
          </p:cNvSpPr>
          <p:nvPr/>
        </p:nvSpPr>
        <p:spPr bwMode="auto">
          <a:xfrm>
            <a:off x="5464175" y="3836988"/>
            <a:ext cx="11113" cy="412750"/>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99" name="Line 47"/>
          <p:cNvSpPr>
            <a:spLocks noChangeShapeType="1"/>
          </p:cNvSpPr>
          <p:nvPr/>
        </p:nvSpPr>
        <p:spPr bwMode="auto">
          <a:xfrm>
            <a:off x="6362700" y="3836988"/>
            <a:ext cx="0" cy="41275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00" name="Rectangle 48"/>
          <p:cNvSpPr>
            <a:spLocks noChangeArrowheads="1"/>
          </p:cNvSpPr>
          <p:nvPr/>
        </p:nvSpPr>
        <p:spPr bwMode="auto">
          <a:xfrm>
            <a:off x="6362700" y="3836988"/>
            <a:ext cx="9525" cy="412750"/>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01" name="Line 49"/>
          <p:cNvSpPr>
            <a:spLocks noChangeShapeType="1"/>
          </p:cNvSpPr>
          <p:nvPr/>
        </p:nvSpPr>
        <p:spPr bwMode="auto">
          <a:xfrm>
            <a:off x="7259638" y="3836988"/>
            <a:ext cx="0" cy="41275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02" name="Rectangle 50"/>
          <p:cNvSpPr>
            <a:spLocks noChangeArrowheads="1"/>
          </p:cNvSpPr>
          <p:nvPr/>
        </p:nvSpPr>
        <p:spPr bwMode="auto">
          <a:xfrm>
            <a:off x="7259638" y="3836988"/>
            <a:ext cx="11112" cy="412750"/>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03" name="Rectangle 51"/>
          <p:cNvSpPr>
            <a:spLocks noChangeArrowheads="1"/>
          </p:cNvSpPr>
          <p:nvPr/>
        </p:nvSpPr>
        <p:spPr bwMode="auto">
          <a:xfrm>
            <a:off x="2771775" y="2084388"/>
            <a:ext cx="3600450" cy="206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04" name="Rectangle 52"/>
          <p:cNvSpPr>
            <a:spLocks noChangeArrowheads="1"/>
          </p:cNvSpPr>
          <p:nvPr/>
        </p:nvSpPr>
        <p:spPr bwMode="auto">
          <a:xfrm>
            <a:off x="2771775" y="2311400"/>
            <a:ext cx="3600450" cy="206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05" name="Rectangle 53"/>
          <p:cNvSpPr>
            <a:spLocks noChangeArrowheads="1"/>
          </p:cNvSpPr>
          <p:nvPr/>
        </p:nvSpPr>
        <p:spPr bwMode="auto">
          <a:xfrm>
            <a:off x="2771775" y="2733675"/>
            <a:ext cx="3600450" cy="206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06" name="Rectangle 54"/>
          <p:cNvSpPr>
            <a:spLocks noChangeArrowheads="1"/>
          </p:cNvSpPr>
          <p:nvPr/>
        </p:nvSpPr>
        <p:spPr bwMode="auto">
          <a:xfrm>
            <a:off x="1884363" y="3589338"/>
            <a:ext cx="5386387" cy="206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07" name="Rectangle 55"/>
          <p:cNvSpPr>
            <a:spLocks noChangeArrowheads="1"/>
          </p:cNvSpPr>
          <p:nvPr/>
        </p:nvSpPr>
        <p:spPr bwMode="auto">
          <a:xfrm>
            <a:off x="1884363" y="3816350"/>
            <a:ext cx="5386387" cy="206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08" name="Line 56"/>
          <p:cNvSpPr>
            <a:spLocks noChangeShapeType="1"/>
          </p:cNvSpPr>
          <p:nvPr/>
        </p:nvSpPr>
        <p:spPr bwMode="auto">
          <a:xfrm>
            <a:off x="1884363" y="4033838"/>
            <a:ext cx="5386387" cy="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09" name="Rectangle 57"/>
          <p:cNvSpPr>
            <a:spLocks noChangeArrowheads="1"/>
          </p:cNvSpPr>
          <p:nvPr/>
        </p:nvSpPr>
        <p:spPr bwMode="auto">
          <a:xfrm>
            <a:off x="1884363" y="4033838"/>
            <a:ext cx="5386387" cy="952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10" name="Line 58"/>
          <p:cNvSpPr>
            <a:spLocks noChangeShapeType="1"/>
          </p:cNvSpPr>
          <p:nvPr/>
        </p:nvSpPr>
        <p:spPr bwMode="auto">
          <a:xfrm>
            <a:off x="1884363" y="4240213"/>
            <a:ext cx="5386387" cy="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11" name="Rectangle 59"/>
          <p:cNvSpPr>
            <a:spLocks noChangeArrowheads="1"/>
          </p:cNvSpPr>
          <p:nvPr/>
        </p:nvSpPr>
        <p:spPr bwMode="auto">
          <a:xfrm>
            <a:off x="1884363" y="4240213"/>
            <a:ext cx="5386387" cy="952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16" name="Rounded Rectangle 115"/>
          <p:cNvSpPr/>
          <p:nvPr/>
        </p:nvSpPr>
        <p:spPr>
          <a:xfrm>
            <a:off x="1447800" y="4686300"/>
            <a:ext cx="2906713"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u="sng" dirty="0">
                <a:solidFill>
                  <a:prstClr val="white"/>
                </a:solidFill>
              </a:rPr>
              <a:t>Income Statement</a:t>
            </a:r>
          </a:p>
          <a:p>
            <a:pPr algn="ctr" fontAlgn="auto">
              <a:spcBef>
                <a:spcPts val="0"/>
              </a:spcBef>
              <a:spcAft>
                <a:spcPts val="0"/>
              </a:spcAft>
              <a:defRPr/>
            </a:pPr>
            <a:r>
              <a:rPr lang="en-US" dirty="0">
                <a:solidFill>
                  <a:prstClr val="white"/>
                </a:solidFill>
              </a:rPr>
              <a:t>Revenue</a:t>
            </a:r>
          </a:p>
          <a:p>
            <a:pPr algn="ctr" fontAlgn="auto">
              <a:spcBef>
                <a:spcPts val="0"/>
              </a:spcBef>
              <a:spcAft>
                <a:spcPts val="0"/>
              </a:spcAft>
              <a:defRPr/>
            </a:pPr>
            <a:r>
              <a:rPr lang="en-US" dirty="0">
                <a:solidFill>
                  <a:prstClr val="white"/>
                </a:solidFill>
              </a:rPr>
              <a:t>Expense</a:t>
            </a:r>
          </a:p>
        </p:txBody>
      </p:sp>
      <p:sp>
        <p:nvSpPr>
          <p:cNvPr id="117" name="Rounded Rectangle 116"/>
          <p:cNvSpPr/>
          <p:nvPr/>
        </p:nvSpPr>
        <p:spPr>
          <a:xfrm>
            <a:off x="4748213" y="4681538"/>
            <a:ext cx="2906712" cy="12192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u="sng" dirty="0">
                <a:solidFill>
                  <a:srgbClr val="002060"/>
                </a:solidFill>
              </a:rPr>
              <a:t>Balance Sheet</a:t>
            </a:r>
          </a:p>
          <a:p>
            <a:pPr lvl="2" fontAlgn="auto">
              <a:spcBef>
                <a:spcPts val="0"/>
              </a:spcBef>
              <a:spcAft>
                <a:spcPts val="0"/>
              </a:spcAft>
              <a:defRPr/>
            </a:pPr>
            <a:r>
              <a:rPr lang="en-US" dirty="0">
                <a:solidFill>
                  <a:srgbClr val="002060"/>
                </a:solidFill>
              </a:rPr>
              <a:t>Asset</a:t>
            </a:r>
          </a:p>
          <a:p>
            <a:pPr lvl="2" fontAlgn="auto">
              <a:spcBef>
                <a:spcPts val="0"/>
              </a:spcBef>
              <a:spcAft>
                <a:spcPts val="0"/>
              </a:spcAft>
              <a:defRPr/>
            </a:pPr>
            <a:r>
              <a:rPr lang="en-US" dirty="0">
                <a:solidFill>
                  <a:srgbClr val="002060"/>
                </a:solidFill>
              </a:rPr>
              <a:t>Liability</a:t>
            </a:r>
          </a:p>
        </p:txBody>
      </p:sp>
      <p:sp>
        <p:nvSpPr>
          <p:cNvPr id="118" name="TextBox 117"/>
          <p:cNvSpPr txBox="1"/>
          <p:nvPr/>
        </p:nvSpPr>
        <p:spPr>
          <a:xfrm>
            <a:off x="5105400" y="5291138"/>
            <a:ext cx="782638" cy="369887"/>
          </a:xfrm>
          <a:prstGeom prst="rect">
            <a:avLst/>
          </a:prstGeom>
          <a:noFill/>
        </p:spPr>
        <p:txBody>
          <a:bodyPr>
            <a:spAutoFit/>
          </a:bodyPr>
          <a:lstStyle/>
          <a:p>
            <a:pPr fontAlgn="auto">
              <a:spcBef>
                <a:spcPts val="0"/>
              </a:spcBef>
              <a:spcAft>
                <a:spcPts val="0"/>
              </a:spcAft>
              <a:defRPr/>
            </a:pPr>
            <a:r>
              <a:rPr lang="en-US" dirty="0">
                <a:solidFill>
                  <a:srgbClr val="C00000"/>
                </a:solidFill>
                <a:latin typeface="Calibri"/>
                <a:cs typeface="+mn-cs"/>
              </a:rPr>
              <a:t>Credit</a:t>
            </a:r>
          </a:p>
        </p:txBody>
      </p:sp>
      <p:sp>
        <p:nvSpPr>
          <p:cNvPr id="119" name="TextBox 118"/>
          <p:cNvSpPr txBox="1"/>
          <p:nvPr/>
        </p:nvSpPr>
        <p:spPr>
          <a:xfrm>
            <a:off x="1752600" y="5291138"/>
            <a:ext cx="990600" cy="369887"/>
          </a:xfrm>
          <a:prstGeom prst="rect">
            <a:avLst/>
          </a:prstGeom>
          <a:noFill/>
        </p:spPr>
        <p:txBody>
          <a:bodyPr anchor="b">
            <a:spAutoFit/>
          </a:bodyPr>
          <a:lstStyle/>
          <a:p>
            <a:pPr fontAlgn="auto">
              <a:spcBef>
                <a:spcPts val="0"/>
              </a:spcBef>
              <a:spcAft>
                <a:spcPts val="0"/>
              </a:spcAft>
              <a:defRPr/>
            </a:pPr>
            <a:r>
              <a:rPr lang="en-US" dirty="0">
                <a:solidFill>
                  <a:srgbClr val="C00000"/>
                </a:solidFill>
                <a:latin typeface="Calibri"/>
                <a:cs typeface="+mn-cs"/>
              </a:rPr>
              <a:t>Debit</a:t>
            </a:r>
          </a:p>
        </p:txBody>
      </p:sp>
      <p:sp>
        <p:nvSpPr>
          <p:cNvPr id="115775"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fld id="{6D6484F2-220E-40AB-B494-13D00B26B24C}" type="slidenum">
              <a:rPr lang="en-US" altLang="en-US" sz="1200" smtClean="0">
                <a:solidFill>
                  <a:srgbClr val="898989"/>
                </a:solidFill>
                <a:latin typeface="Arial" charset="0"/>
              </a:rPr>
              <a:pPr eaLnBrk="1" hangingPunct="1">
                <a:spcBef>
                  <a:spcPct val="0"/>
                </a:spcBef>
                <a:buFontTx/>
                <a:buNone/>
              </a:pPr>
              <a:t>49</a:t>
            </a:fld>
            <a:endParaRPr lang="en-US" altLang="en-US" sz="1200">
              <a:solidFill>
                <a:srgbClr val="898989"/>
              </a:solidFill>
              <a:latin typeface="Arial" charset="0"/>
            </a:endParaRPr>
          </a:p>
        </p:txBody>
      </p:sp>
      <p:sp>
        <p:nvSpPr>
          <p:cNvPr id="65" name="Rounded Rectangle 64"/>
          <p:cNvSpPr/>
          <p:nvPr/>
        </p:nvSpPr>
        <p:spPr>
          <a:xfrm>
            <a:off x="152400" y="6553200"/>
            <a:ext cx="38862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altLang="en-US" sz="1100" dirty="0"/>
              <a:t>Prepare and explain adjusting entries</a:t>
            </a:r>
            <a:r>
              <a:rPr lang="en-US" sz="1100" dirty="0"/>
              <a:t>.</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2"/>
                                        </p:tgtEl>
                                        <p:attrNameLst>
                                          <p:attrName>style.visibility</p:attrName>
                                        </p:attrNameLst>
                                      </p:cBhvr>
                                      <p:to>
                                        <p:strVal val="visible"/>
                                      </p:to>
                                    </p:set>
                                    <p:animEffect transition="in" filter="fade">
                                      <p:cBhvr>
                                        <p:cTn id="24" dur="500"/>
                                        <p:tgtEl>
                                          <p:spTgt spid="18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92"/>
                                        </p:tgtEl>
                                        <p:attrNameLst>
                                          <p:attrName>style.visibility</p:attrName>
                                        </p:attrNameLst>
                                      </p:cBhvr>
                                      <p:to>
                                        <p:strVal val="visible"/>
                                      </p:to>
                                    </p:set>
                                    <p:animEffect transition="in" filter="fade">
                                      <p:cBhvr>
                                        <p:cTn id="27" dur="500"/>
                                        <p:tgtEl>
                                          <p:spTgt spid="19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03"/>
                                        </p:tgtEl>
                                        <p:attrNameLst>
                                          <p:attrName>style.visibility</p:attrName>
                                        </p:attrNameLst>
                                      </p:cBhvr>
                                      <p:to>
                                        <p:strVal val="visible"/>
                                      </p:to>
                                    </p:set>
                                    <p:animEffect transition="in" filter="fade">
                                      <p:cBhvr>
                                        <p:cTn id="30" dur="500"/>
                                        <p:tgtEl>
                                          <p:spTgt spid="20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04"/>
                                        </p:tgtEl>
                                        <p:attrNameLst>
                                          <p:attrName>style.visibility</p:attrName>
                                        </p:attrNameLst>
                                      </p:cBhvr>
                                      <p:to>
                                        <p:strVal val="visible"/>
                                      </p:to>
                                    </p:set>
                                    <p:animEffect transition="in" filter="fade">
                                      <p:cBhvr>
                                        <p:cTn id="33" dur="500"/>
                                        <p:tgtEl>
                                          <p:spTgt spid="20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05"/>
                                        </p:tgtEl>
                                        <p:attrNameLst>
                                          <p:attrName>style.visibility</p:attrName>
                                        </p:attrNameLst>
                                      </p:cBhvr>
                                      <p:to>
                                        <p:strVal val="visible"/>
                                      </p:to>
                                    </p:set>
                                    <p:animEffect transition="in" filter="fade">
                                      <p:cBhvr>
                                        <p:cTn id="36" dur="500"/>
                                        <p:tgtEl>
                                          <p:spTgt spid="205"/>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500"/>
                                        <p:tgtEl>
                                          <p:spTgt spid="2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500"/>
                                        <p:tgtEl>
                                          <p:spTgt spid="2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500"/>
                                        <p:tgtEl>
                                          <p:spTgt spid="29"/>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500"/>
                                        <p:tgtEl>
                                          <p:spTgt spid="1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500"/>
                                        <p:tgtEl>
                                          <p:spTgt spid="30"/>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500"/>
                                        <p:tgtEl>
                                          <p:spTgt spid="25"/>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fade">
                                      <p:cBhvr>
                                        <p:cTn id="74" dur="500"/>
                                        <p:tgtEl>
                                          <p:spTgt spid="31"/>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72"/>
                                        </p:tgtEl>
                                        <p:attrNameLst>
                                          <p:attrName>style.visibility</p:attrName>
                                        </p:attrNameLst>
                                      </p:cBhvr>
                                      <p:to>
                                        <p:strVal val="visible"/>
                                      </p:to>
                                    </p:set>
                                    <p:animEffect transition="in" filter="fade">
                                      <p:cBhvr>
                                        <p:cTn id="77" dur="500"/>
                                        <p:tgtEl>
                                          <p:spTgt spid="172"/>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73"/>
                                        </p:tgtEl>
                                        <p:attrNameLst>
                                          <p:attrName>style.visibility</p:attrName>
                                        </p:attrNameLst>
                                      </p:cBhvr>
                                      <p:to>
                                        <p:strVal val="visible"/>
                                      </p:to>
                                    </p:set>
                                    <p:animEffect transition="in" filter="fade">
                                      <p:cBhvr>
                                        <p:cTn id="80" dur="500"/>
                                        <p:tgtEl>
                                          <p:spTgt spid="173"/>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fade">
                                      <p:cBhvr>
                                        <p:cTn id="83" dur="500"/>
                                        <p:tgtEl>
                                          <p:spTgt spid="174"/>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75"/>
                                        </p:tgtEl>
                                        <p:attrNameLst>
                                          <p:attrName>style.visibility</p:attrName>
                                        </p:attrNameLst>
                                      </p:cBhvr>
                                      <p:to>
                                        <p:strVal val="visible"/>
                                      </p:to>
                                    </p:set>
                                    <p:animEffect transition="in" filter="fade">
                                      <p:cBhvr>
                                        <p:cTn id="86" dur="500"/>
                                        <p:tgtEl>
                                          <p:spTgt spid="175"/>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76"/>
                                        </p:tgtEl>
                                        <p:attrNameLst>
                                          <p:attrName>style.visibility</p:attrName>
                                        </p:attrNameLst>
                                      </p:cBhvr>
                                      <p:to>
                                        <p:strVal val="visible"/>
                                      </p:to>
                                    </p:set>
                                    <p:animEffect transition="in" filter="fade">
                                      <p:cBhvr>
                                        <p:cTn id="89" dur="500"/>
                                        <p:tgtEl>
                                          <p:spTgt spid="176"/>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77"/>
                                        </p:tgtEl>
                                        <p:attrNameLst>
                                          <p:attrName>style.visibility</p:attrName>
                                        </p:attrNameLst>
                                      </p:cBhvr>
                                      <p:to>
                                        <p:strVal val="visible"/>
                                      </p:to>
                                    </p:set>
                                    <p:animEffect transition="in" filter="fade">
                                      <p:cBhvr>
                                        <p:cTn id="92" dur="500"/>
                                        <p:tgtEl>
                                          <p:spTgt spid="177"/>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183"/>
                                        </p:tgtEl>
                                        <p:attrNameLst>
                                          <p:attrName>style.visibility</p:attrName>
                                        </p:attrNameLst>
                                      </p:cBhvr>
                                      <p:to>
                                        <p:strVal val="visible"/>
                                      </p:to>
                                    </p:set>
                                    <p:animEffect transition="in" filter="fade">
                                      <p:cBhvr>
                                        <p:cTn id="95" dur="500"/>
                                        <p:tgtEl>
                                          <p:spTgt spid="183"/>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84"/>
                                        </p:tgtEl>
                                        <p:attrNameLst>
                                          <p:attrName>style.visibility</p:attrName>
                                        </p:attrNameLst>
                                      </p:cBhvr>
                                      <p:to>
                                        <p:strVal val="visible"/>
                                      </p:to>
                                    </p:set>
                                    <p:animEffect transition="in" filter="fade">
                                      <p:cBhvr>
                                        <p:cTn id="98" dur="500"/>
                                        <p:tgtEl>
                                          <p:spTgt spid="184"/>
                                        </p:tgtEl>
                                      </p:cBhvr>
                                    </p:animEffect>
                                  </p:childTnLst>
                                </p:cTn>
                              </p:par>
                              <p:par>
                                <p:cTn id="99" presetID="10" presetClass="entr" presetSubtype="0" fill="hold" nodeType="withEffect">
                                  <p:stCondLst>
                                    <p:cond delay="0"/>
                                  </p:stCondLst>
                                  <p:childTnLst>
                                    <p:set>
                                      <p:cBhvr>
                                        <p:cTn id="100" dur="1" fill="hold">
                                          <p:stCondLst>
                                            <p:cond delay="0"/>
                                          </p:stCondLst>
                                        </p:cTn>
                                        <p:tgtEl>
                                          <p:spTgt spid="185"/>
                                        </p:tgtEl>
                                        <p:attrNameLst>
                                          <p:attrName>style.visibility</p:attrName>
                                        </p:attrNameLst>
                                      </p:cBhvr>
                                      <p:to>
                                        <p:strVal val="visible"/>
                                      </p:to>
                                    </p:set>
                                    <p:animEffect transition="in" filter="fade">
                                      <p:cBhvr>
                                        <p:cTn id="101" dur="500"/>
                                        <p:tgtEl>
                                          <p:spTgt spid="185"/>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186"/>
                                        </p:tgtEl>
                                        <p:attrNameLst>
                                          <p:attrName>style.visibility</p:attrName>
                                        </p:attrNameLst>
                                      </p:cBhvr>
                                      <p:to>
                                        <p:strVal val="visible"/>
                                      </p:to>
                                    </p:set>
                                    <p:animEffect transition="in" filter="fade">
                                      <p:cBhvr>
                                        <p:cTn id="104" dur="500"/>
                                        <p:tgtEl>
                                          <p:spTgt spid="186"/>
                                        </p:tgtEl>
                                      </p:cBhvr>
                                    </p:animEffect>
                                  </p:childTnLst>
                                </p:cTn>
                              </p:par>
                              <p:par>
                                <p:cTn id="105" presetID="10" presetClass="entr" presetSubtype="0" fill="hold" nodeType="withEffect">
                                  <p:stCondLst>
                                    <p:cond delay="0"/>
                                  </p:stCondLst>
                                  <p:childTnLst>
                                    <p:set>
                                      <p:cBhvr>
                                        <p:cTn id="106" dur="1" fill="hold">
                                          <p:stCondLst>
                                            <p:cond delay="0"/>
                                          </p:stCondLst>
                                        </p:cTn>
                                        <p:tgtEl>
                                          <p:spTgt spid="187"/>
                                        </p:tgtEl>
                                        <p:attrNameLst>
                                          <p:attrName>style.visibility</p:attrName>
                                        </p:attrNameLst>
                                      </p:cBhvr>
                                      <p:to>
                                        <p:strVal val="visible"/>
                                      </p:to>
                                    </p:set>
                                    <p:animEffect transition="in" filter="fade">
                                      <p:cBhvr>
                                        <p:cTn id="107" dur="500"/>
                                        <p:tgtEl>
                                          <p:spTgt spid="187"/>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188"/>
                                        </p:tgtEl>
                                        <p:attrNameLst>
                                          <p:attrName>style.visibility</p:attrName>
                                        </p:attrNameLst>
                                      </p:cBhvr>
                                      <p:to>
                                        <p:strVal val="visible"/>
                                      </p:to>
                                    </p:set>
                                    <p:animEffect transition="in" filter="fade">
                                      <p:cBhvr>
                                        <p:cTn id="110" dur="500"/>
                                        <p:tgtEl>
                                          <p:spTgt spid="188"/>
                                        </p:tgtEl>
                                      </p:cBhvr>
                                    </p:animEffect>
                                  </p:childTnLst>
                                </p:cTn>
                              </p:par>
                              <p:par>
                                <p:cTn id="111" presetID="10" presetClass="entr" presetSubtype="0" fill="hold" nodeType="withEffect">
                                  <p:stCondLst>
                                    <p:cond delay="0"/>
                                  </p:stCondLst>
                                  <p:childTnLst>
                                    <p:set>
                                      <p:cBhvr>
                                        <p:cTn id="112" dur="1" fill="hold">
                                          <p:stCondLst>
                                            <p:cond delay="0"/>
                                          </p:stCondLst>
                                        </p:cTn>
                                        <p:tgtEl>
                                          <p:spTgt spid="189"/>
                                        </p:tgtEl>
                                        <p:attrNameLst>
                                          <p:attrName>style.visibility</p:attrName>
                                        </p:attrNameLst>
                                      </p:cBhvr>
                                      <p:to>
                                        <p:strVal val="visible"/>
                                      </p:to>
                                    </p:set>
                                    <p:animEffect transition="in" filter="fade">
                                      <p:cBhvr>
                                        <p:cTn id="113" dur="500"/>
                                        <p:tgtEl>
                                          <p:spTgt spid="189"/>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190"/>
                                        </p:tgtEl>
                                        <p:attrNameLst>
                                          <p:attrName>style.visibility</p:attrName>
                                        </p:attrNameLst>
                                      </p:cBhvr>
                                      <p:to>
                                        <p:strVal val="visible"/>
                                      </p:to>
                                    </p:set>
                                    <p:animEffect transition="in" filter="fade">
                                      <p:cBhvr>
                                        <p:cTn id="116" dur="500"/>
                                        <p:tgtEl>
                                          <p:spTgt spid="190"/>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191"/>
                                        </p:tgtEl>
                                        <p:attrNameLst>
                                          <p:attrName>style.visibility</p:attrName>
                                        </p:attrNameLst>
                                      </p:cBhvr>
                                      <p:to>
                                        <p:strVal val="visible"/>
                                      </p:to>
                                    </p:set>
                                    <p:animEffect transition="in" filter="fade">
                                      <p:cBhvr>
                                        <p:cTn id="119" dur="500"/>
                                        <p:tgtEl>
                                          <p:spTgt spid="191"/>
                                        </p:tgtEl>
                                      </p:cBhvr>
                                    </p:animEffect>
                                  </p:childTnLst>
                                </p:cTn>
                              </p:par>
                              <p:par>
                                <p:cTn id="120" presetID="10" presetClass="entr" presetSubtype="0" fill="hold" nodeType="withEffect">
                                  <p:stCondLst>
                                    <p:cond delay="0"/>
                                  </p:stCondLst>
                                  <p:childTnLst>
                                    <p:set>
                                      <p:cBhvr>
                                        <p:cTn id="121" dur="1" fill="hold">
                                          <p:stCondLst>
                                            <p:cond delay="0"/>
                                          </p:stCondLst>
                                        </p:cTn>
                                        <p:tgtEl>
                                          <p:spTgt spid="193"/>
                                        </p:tgtEl>
                                        <p:attrNameLst>
                                          <p:attrName>style.visibility</p:attrName>
                                        </p:attrNameLst>
                                      </p:cBhvr>
                                      <p:to>
                                        <p:strVal val="visible"/>
                                      </p:to>
                                    </p:set>
                                    <p:animEffect transition="in" filter="fade">
                                      <p:cBhvr>
                                        <p:cTn id="122" dur="500"/>
                                        <p:tgtEl>
                                          <p:spTgt spid="193"/>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194"/>
                                        </p:tgtEl>
                                        <p:attrNameLst>
                                          <p:attrName>style.visibility</p:attrName>
                                        </p:attrNameLst>
                                      </p:cBhvr>
                                      <p:to>
                                        <p:strVal val="visible"/>
                                      </p:to>
                                    </p:set>
                                    <p:animEffect transition="in" filter="fade">
                                      <p:cBhvr>
                                        <p:cTn id="125" dur="500"/>
                                        <p:tgtEl>
                                          <p:spTgt spid="194"/>
                                        </p:tgtEl>
                                      </p:cBhvr>
                                    </p:animEffect>
                                  </p:childTnLst>
                                </p:cTn>
                              </p:par>
                              <p:par>
                                <p:cTn id="126" presetID="10" presetClass="entr" presetSubtype="0" fill="hold" nodeType="withEffect">
                                  <p:stCondLst>
                                    <p:cond delay="0"/>
                                  </p:stCondLst>
                                  <p:childTnLst>
                                    <p:set>
                                      <p:cBhvr>
                                        <p:cTn id="127" dur="1" fill="hold">
                                          <p:stCondLst>
                                            <p:cond delay="0"/>
                                          </p:stCondLst>
                                        </p:cTn>
                                        <p:tgtEl>
                                          <p:spTgt spid="195"/>
                                        </p:tgtEl>
                                        <p:attrNameLst>
                                          <p:attrName>style.visibility</p:attrName>
                                        </p:attrNameLst>
                                      </p:cBhvr>
                                      <p:to>
                                        <p:strVal val="visible"/>
                                      </p:to>
                                    </p:set>
                                    <p:animEffect transition="in" filter="fade">
                                      <p:cBhvr>
                                        <p:cTn id="128" dur="500"/>
                                        <p:tgtEl>
                                          <p:spTgt spid="195"/>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Effect transition="in" filter="fade">
                                      <p:cBhvr>
                                        <p:cTn id="131" dur="500"/>
                                        <p:tgtEl>
                                          <p:spTgt spid="196"/>
                                        </p:tgtEl>
                                      </p:cBhvr>
                                    </p:animEffect>
                                  </p:childTnLst>
                                </p:cTn>
                              </p:par>
                              <p:par>
                                <p:cTn id="132" presetID="10" presetClass="entr" presetSubtype="0" fill="hold" nodeType="withEffect">
                                  <p:stCondLst>
                                    <p:cond delay="0"/>
                                  </p:stCondLst>
                                  <p:childTnLst>
                                    <p:set>
                                      <p:cBhvr>
                                        <p:cTn id="133" dur="1" fill="hold">
                                          <p:stCondLst>
                                            <p:cond delay="0"/>
                                          </p:stCondLst>
                                        </p:cTn>
                                        <p:tgtEl>
                                          <p:spTgt spid="197"/>
                                        </p:tgtEl>
                                        <p:attrNameLst>
                                          <p:attrName>style.visibility</p:attrName>
                                        </p:attrNameLst>
                                      </p:cBhvr>
                                      <p:to>
                                        <p:strVal val="visible"/>
                                      </p:to>
                                    </p:set>
                                    <p:animEffect transition="in" filter="fade">
                                      <p:cBhvr>
                                        <p:cTn id="134" dur="500"/>
                                        <p:tgtEl>
                                          <p:spTgt spid="197"/>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198"/>
                                        </p:tgtEl>
                                        <p:attrNameLst>
                                          <p:attrName>style.visibility</p:attrName>
                                        </p:attrNameLst>
                                      </p:cBhvr>
                                      <p:to>
                                        <p:strVal val="visible"/>
                                      </p:to>
                                    </p:set>
                                    <p:animEffect transition="in" filter="fade">
                                      <p:cBhvr>
                                        <p:cTn id="137" dur="500"/>
                                        <p:tgtEl>
                                          <p:spTgt spid="198"/>
                                        </p:tgtEl>
                                      </p:cBhvr>
                                    </p:animEffect>
                                  </p:childTnLst>
                                </p:cTn>
                              </p:par>
                              <p:par>
                                <p:cTn id="138" presetID="10" presetClass="entr" presetSubtype="0" fill="hold" nodeType="withEffect">
                                  <p:stCondLst>
                                    <p:cond delay="0"/>
                                  </p:stCondLst>
                                  <p:childTnLst>
                                    <p:set>
                                      <p:cBhvr>
                                        <p:cTn id="139" dur="1" fill="hold">
                                          <p:stCondLst>
                                            <p:cond delay="0"/>
                                          </p:stCondLst>
                                        </p:cTn>
                                        <p:tgtEl>
                                          <p:spTgt spid="199"/>
                                        </p:tgtEl>
                                        <p:attrNameLst>
                                          <p:attrName>style.visibility</p:attrName>
                                        </p:attrNameLst>
                                      </p:cBhvr>
                                      <p:to>
                                        <p:strVal val="visible"/>
                                      </p:to>
                                    </p:set>
                                    <p:animEffect transition="in" filter="fade">
                                      <p:cBhvr>
                                        <p:cTn id="140" dur="500"/>
                                        <p:tgtEl>
                                          <p:spTgt spid="199"/>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200"/>
                                        </p:tgtEl>
                                        <p:attrNameLst>
                                          <p:attrName>style.visibility</p:attrName>
                                        </p:attrNameLst>
                                      </p:cBhvr>
                                      <p:to>
                                        <p:strVal val="visible"/>
                                      </p:to>
                                    </p:set>
                                    <p:animEffect transition="in" filter="fade">
                                      <p:cBhvr>
                                        <p:cTn id="143" dur="500"/>
                                        <p:tgtEl>
                                          <p:spTgt spid="200"/>
                                        </p:tgtEl>
                                      </p:cBhvr>
                                    </p:animEffect>
                                  </p:childTnLst>
                                </p:cTn>
                              </p:par>
                              <p:par>
                                <p:cTn id="144" presetID="10" presetClass="entr" presetSubtype="0" fill="hold" nodeType="withEffect">
                                  <p:stCondLst>
                                    <p:cond delay="0"/>
                                  </p:stCondLst>
                                  <p:childTnLst>
                                    <p:set>
                                      <p:cBhvr>
                                        <p:cTn id="145" dur="1" fill="hold">
                                          <p:stCondLst>
                                            <p:cond delay="0"/>
                                          </p:stCondLst>
                                        </p:cTn>
                                        <p:tgtEl>
                                          <p:spTgt spid="201"/>
                                        </p:tgtEl>
                                        <p:attrNameLst>
                                          <p:attrName>style.visibility</p:attrName>
                                        </p:attrNameLst>
                                      </p:cBhvr>
                                      <p:to>
                                        <p:strVal val="visible"/>
                                      </p:to>
                                    </p:set>
                                    <p:animEffect transition="in" filter="fade">
                                      <p:cBhvr>
                                        <p:cTn id="146" dur="500"/>
                                        <p:tgtEl>
                                          <p:spTgt spid="201"/>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202"/>
                                        </p:tgtEl>
                                        <p:attrNameLst>
                                          <p:attrName>style.visibility</p:attrName>
                                        </p:attrNameLst>
                                      </p:cBhvr>
                                      <p:to>
                                        <p:strVal val="visible"/>
                                      </p:to>
                                    </p:set>
                                    <p:animEffect transition="in" filter="fade">
                                      <p:cBhvr>
                                        <p:cTn id="149" dur="500"/>
                                        <p:tgtEl>
                                          <p:spTgt spid="202"/>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206"/>
                                        </p:tgtEl>
                                        <p:attrNameLst>
                                          <p:attrName>style.visibility</p:attrName>
                                        </p:attrNameLst>
                                      </p:cBhvr>
                                      <p:to>
                                        <p:strVal val="visible"/>
                                      </p:to>
                                    </p:set>
                                    <p:animEffect transition="in" filter="fade">
                                      <p:cBhvr>
                                        <p:cTn id="152" dur="500"/>
                                        <p:tgtEl>
                                          <p:spTgt spid="206"/>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207"/>
                                        </p:tgtEl>
                                        <p:attrNameLst>
                                          <p:attrName>style.visibility</p:attrName>
                                        </p:attrNameLst>
                                      </p:cBhvr>
                                      <p:to>
                                        <p:strVal val="visible"/>
                                      </p:to>
                                    </p:set>
                                    <p:animEffect transition="in" filter="fade">
                                      <p:cBhvr>
                                        <p:cTn id="155" dur="500"/>
                                        <p:tgtEl>
                                          <p:spTgt spid="207"/>
                                        </p:tgtEl>
                                      </p:cBhvr>
                                    </p:animEffect>
                                  </p:childTnLst>
                                </p:cTn>
                              </p:par>
                              <p:par>
                                <p:cTn id="156" presetID="10" presetClass="entr" presetSubtype="0" fill="hold" nodeType="withEffect">
                                  <p:stCondLst>
                                    <p:cond delay="0"/>
                                  </p:stCondLst>
                                  <p:childTnLst>
                                    <p:set>
                                      <p:cBhvr>
                                        <p:cTn id="157" dur="1" fill="hold">
                                          <p:stCondLst>
                                            <p:cond delay="0"/>
                                          </p:stCondLst>
                                        </p:cTn>
                                        <p:tgtEl>
                                          <p:spTgt spid="208"/>
                                        </p:tgtEl>
                                        <p:attrNameLst>
                                          <p:attrName>style.visibility</p:attrName>
                                        </p:attrNameLst>
                                      </p:cBhvr>
                                      <p:to>
                                        <p:strVal val="visible"/>
                                      </p:to>
                                    </p:set>
                                    <p:animEffect transition="in" filter="fade">
                                      <p:cBhvr>
                                        <p:cTn id="158" dur="500"/>
                                        <p:tgtEl>
                                          <p:spTgt spid="208"/>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209"/>
                                        </p:tgtEl>
                                        <p:attrNameLst>
                                          <p:attrName>style.visibility</p:attrName>
                                        </p:attrNameLst>
                                      </p:cBhvr>
                                      <p:to>
                                        <p:strVal val="visible"/>
                                      </p:to>
                                    </p:set>
                                    <p:animEffect transition="in" filter="fade">
                                      <p:cBhvr>
                                        <p:cTn id="161" dur="500"/>
                                        <p:tgtEl>
                                          <p:spTgt spid="209"/>
                                        </p:tgtEl>
                                      </p:cBhvr>
                                    </p:animEffect>
                                  </p:childTnLst>
                                </p:cTn>
                              </p:par>
                              <p:par>
                                <p:cTn id="162" presetID="10" presetClass="entr" presetSubtype="0" fill="hold" nodeType="withEffect">
                                  <p:stCondLst>
                                    <p:cond delay="0"/>
                                  </p:stCondLst>
                                  <p:childTnLst>
                                    <p:set>
                                      <p:cBhvr>
                                        <p:cTn id="163" dur="1" fill="hold">
                                          <p:stCondLst>
                                            <p:cond delay="0"/>
                                          </p:stCondLst>
                                        </p:cTn>
                                        <p:tgtEl>
                                          <p:spTgt spid="210"/>
                                        </p:tgtEl>
                                        <p:attrNameLst>
                                          <p:attrName>style.visibility</p:attrName>
                                        </p:attrNameLst>
                                      </p:cBhvr>
                                      <p:to>
                                        <p:strVal val="visible"/>
                                      </p:to>
                                    </p:set>
                                    <p:animEffect transition="in" filter="fade">
                                      <p:cBhvr>
                                        <p:cTn id="164" dur="500"/>
                                        <p:tgtEl>
                                          <p:spTgt spid="210"/>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211"/>
                                        </p:tgtEl>
                                        <p:attrNameLst>
                                          <p:attrName>style.visibility</p:attrName>
                                        </p:attrNameLst>
                                      </p:cBhvr>
                                      <p:to>
                                        <p:strVal val="visible"/>
                                      </p:to>
                                    </p:set>
                                    <p:animEffect transition="in" filter="fade">
                                      <p:cBhvr>
                                        <p:cTn id="167"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p:bldP spid="20" grpId="0"/>
      <p:bldP spid="21" grpId="0"/>
      <p:bldP spid="22" grpId="0"/>
      <p:bldP spid="23" grpId="0"/>
      <p:bldP spid="24" grpId="0"/>
      <p:bldP spid="25" grpId="0"/>
      <p:bldP spid="26" grpId="0"/>
      <p:bldP spid="27" grpId="0"/>
      <p:bldP spid="28" grpId="0"/>
      <p:bldP spid="29" grpId="0"/>
      <p:bldP spid="30" grpId="0"/>
      <p:bldP spid="31" grpId="0"/>
      <p:bldP spid="172" grpId="0"/>
      <p:bldP spid="173" grpId="0"/>
      <p:bldP spid="174" grpId="0"/>
      <p:bldP spid="175" grpId="0"/>
      <p:bldP spid="176" grpId="0"/>
      <p:bldP spid="177" grpId="0"/>
      <p:bldP spid="182" grpId="0"/>
      <p:bldP spid="183" grpId="0"/>
      <p:bldP spid="184" grpId="0" animBg="1"/>
      <p:bldP spid="186" grpId="0" animBg="1"/>
      <p:bldP spid="188" grpId="0" animBg="1"/>
      <p:bldP spid="190" grpId="0" animBg="1"/>
      <p:bldP spid="191" grpId="0" animBg="1"/>
      <p:bldP spid="192" grpId="0" animBg="1"/>
      <p:bldP spid="194" grpId="0" animBg="1"/>
      <p:bldP spid="196" grpId="0" animBg="1"/>
      <p:bldP spid="198" grpId="0" animBg="1"/>
      <p:bldP spid="200" grpId="0" animBg="1"/>
      <p:bldP spid="202" grpId="0" animBg="1"/>
      <p:bldP spid="203" grpId="0" animBg="1"/>
      <p:bldP spid="204" grpId="0" animBg="1"/>
      <p:bldP spid="205" grpId="0" animBg="1"/>
      <p:bldP spid="206" grpId="0" animBg="1"/>
      <p:bldP spid="207" grpId="0" animBg="1"/>
      <p:bldP spid="209" grpId="0" animBg="1"/>
      <p:bldP spid="2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4"/>
          <p:cNvSpPr>
            <a:spLocks noGrp="1"/>
          </p:cNvSpPr>
          <p:nvPr>
            <p:ph type="ctrTitle"/>
          </p:nvPr>
        </p:nvSpPr>
        <p:spPr>
          <a:xfrm>
            <a:off x="914400" y="2057400"/>
            <a:ext cx="7315200" cy="3124200"/>
          </a:xfrm>
        </p:spPr>
        <p:txBody>
          <a:bodyPr/>
          <a:lstStyle/>
          <a:p>
            <a:r>
              <a:rPr lang="en-US" altLang="en-US" dirty="0"/>
              <a:t/>
            </a:r>
            <a:br>
              <a:rPr lang="en-US" altLang="en-US" dirty="0"/>
            </a:br>
            <a:r>
              <a:rPr lang="en-US" altLang="en-US" dirty="0"/>
              <a:t/>
            </a:r>
            <a:br>
              <a:rPr lang="en-US" altLang="en-US" dirty="0"/>
            </a:br>
            <a:r>
              <a:rPr lang="en-US" altLang="en-US" dirty="0"/>
              <a:t> C2:	</a:t>
            </a:r>
            <a:br>
              <a:rPr lang="en-US" altLang="en-US" dirty="0"/>
            </a:br>
            <a:r>
              <a:rPr lang="en-US" altLang="en-US" dirty="0"/>
              <a:t>Explain accrual accounting and how it improves financial statements. </a:t>
            </a:r>
            <a:br>
              <a:rPr lang="en-US" altLang="en-US" dirty="0"/>
            </a:br>
            <a:r>
              <a:rPr lang="en-US" altLang="en-US" dirty="0"/>
              <a:t/>
            </a:r>
            <a:br>
              <a:rPr lang="en-US" altLang="en-US" dirty="0"/>
            </a:br>
            <a:endParaRPr lang="en-US" altLang="en-US" dirty="0"/>
          </a:p>
        </p:txBody>
      </p:sp>
      <p:sp>
        <p:nvSpPr>
          <p:cNvPr id="9216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fld id="{65179802-B62B-4BC5-90AC-095B62F98C9E}" type="slidenum">
              <a:rPr lang="en-US" altLang="en-US" sz="1200" smtClean="0">
                <a:solidFill>
                  <a:srgbClr val="898989"/>
                </a:solidFill>
                <a:latin typeface="Arial" charset="0"/>
              </a:rPr>
              <a:pPr eaLnBrk="1" hangingPunct="1">
                <a:spcBef>
                  <a:spcPct val="0"/>
                </a:spcBef>
                <a:buFontTx/>
                <a:buNone/>
              </a:pPr>
              <a:t>5</a:t>
            </a:fld>
            <a:endParaRPr lang="en-US" altLang="en-US" sz="1200">
              <a:solidFill>
                <a:srgbClr val="898989"/>
              </a:solidFill>
              <a:latin typeface="Arial" charset="0"/>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endParaRPr>
          </a:p>
        </p:txBody>
      </p:sp>
      <p:pic>
        <p:nvPicPr>
          <p:cNvPr id="9216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970088"/>
            <a:ext cx="7315200"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5410200"/>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362200" y="760115"/>
            <a:ext cx="5257800" cy="769441"/>
          </a:xfrm>
          <a:prstGeom prst="rect">
            <a:avLst/>
          </a:prstGeom>
          <a:noFill/>
        </p:spPr>
        <p:txBody>
          <a:bodyPr wrap="square" rtlCol="0">
            <a:spAutoFit/>
          </a:bodyPr>
          <a:lstStyle/>
          <a:p>
            <a:r>
              <a:rPr lang="en-US" altLang="en-US" sz="4400" b="1" dirty="0">
                <a:solidFill>
                  <a:prstClr val="black"/>
                </a:solidFill>
                <a:latin typeface="Calibri"/>
              </a:rPr>
              <a:t>Learning Objective</a:t>
            </a:r>
            <a:endParaRPr lang="en-US" sz="4400" dirty="0">
              <a:solidFill>
                <a:prstClr val="black"/>
              </a:solidFill>
              <a:latin typeface="Calibri"/>
            </a:endParaRPr>
          </a:p>
        </p:txBody>
      </p:sp>
    </p:spTree>
    <p:extLst>
      <p:ext uri="{BB962C8B-B14F-4D97-AF65-F5344CB8AC3E}">
        <p14:creationId xmlns:p14="http://schemas.microsoft.com/office/powerpoint/2010/main" val="3349955288"/>
      </p:ext>
    </p:extLst>
  </p:cSld>
  <p:clrMapOvr>
    <a:masterClrMapping/>
  </p:clrMapOvr>
  <p:transition spd="med">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3"/>
          <p:cNvSpPr>
            <a:spLocks noGrp="1" noChangeArrowheads="1"/>
          </p:cNvSpPr>
          <p:nvPr>
            <p:ph type="title"/>
          </p:nvPr>
        </p:nvSpPr>
        <p:spPr/>
        <p:txBody>
          <a:bodyPr/>
          <a:lstStyle/>
          <a:p>
            <a:pPr eaLnBrk="1" hangingPunct="1"/>
            <a:r>
              <a:rPr lang="en-US" altLang="en-US" b="1" dirty="0"/>
              <a:t>Accrued Revenues</a:t>
            </a:r>
          </a:p>
        </p:txBody>
      </p:sp>
      <p:sp>
        <p:nvSpPr>
          <p:cNvPr id="54276" name="Text Box 4"/>
          <p:cNvSpPr txBox="1">
            <a:spLocks noChangeArrowheads="1"/>
          </p:cNvSpPr>
          <p:nvPr/>
        </p:nvSpPr>
        <p:spPr bwMode="auto">
          <a:xfrm>
            <a:off x="533400" y="1391647"/>
            <a:ext cx="7543800" cy="1292662"/>
          </a:xfrm>
          <a:prstGeom prst="rect">
            <a:avLst/>
          </a:prstGeom>
          <a:gradFill rotWithShape="1">
            <a:gsLst>
              <a:gs pos="0">
                <a:srgbClr val="FFBE86"/>
              </a:gs>
              <a:gs pos="35001">
                <a:srgbClr val="FFD0AA"/>
              </a:gs>
              <a:gs pos="100000">
                <a:srgbClr val="FFEBDB"/>
              </a:gs>
            </a:gsLst>
            <a:lin ang="16200000" scaled="1"/>
          </a:gradFill>
          <a:ln w="9525">
            <a:solidFill>
              <a:srgbClr val="F69240"/>
            </a:solidFill>
            <a:miter lim="800000"/>
            <a:headEnd/>
            <a:tailEnd/>
          </a:ln>
          <a:effectLst>
            <a:outerShdw blurRad="63500" dist="20000" dir="5400000" rotWithShape="0">
              <a:srgbClr val="000000">
                <a:alpha val="37999"/>
              </a:srgbClr>
            </a:outerShdw>
          </a:effectLst>
        </p:spPr>
        <p:txBody>
          <a:bodyPr wrap="square">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r>
              <a:rPr lang="en-US" sz="2600" dirty="0">
                <a:latin typeface="Calibri" pitchFamily="-107" charset="0"/>
                <a:ea typeface="ＭＳ Ｐゴシック" pitchFamily="-107" charset="-128"/>
              </a:rPr>
              <a:t>Accrued revenues are revenues earned in a period that are both unrecorded and not yet received in cash or other assets.</a:t>
            </a:r>
          </a:p>
        </p:txBody>
      </p:sp>
      <p:pic>
        <p:nvPicPr>
          <p:cNvPr id="11674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9169400"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4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fld id="{9DB901B0-9CAE-4977-8974-67B287090D5D}" type="slidenum">
              <a:rPr lang="en-US" altLang="en-US" sz="1200" smtClean="0">
                <a:solidFill>
                  <a:srgbClr val="898989"/>
                </a:solidFill>
                <a:latin typeface="Arial" charset="0"/>
              </a:rPr>
              <a:pPr eaLnBrk="1" hangingPunct="1">
                <a:spcBef>
                  <a:spcPct val="0"/>
                </a:spcBef>
                <a:buFontTx/>
                <a:buNone/>
              </a:pPr>
              <a:t>50</a:t>
            </a:fld>
            <a:endParaRPr lang="en-US" altLang="en-US" sz="1200">
              <a:solidFill>
                <a:srgbClr val="898989"/>
              </a:solidFill>
              <a:latin typeface="Arial" charset="0"/>
            </a:endParaRPr>
          </a:p>
        </p:txBody>
      </p:sp>
      <p:sp>
        <p:nvSpPr>
          <p:cNvPr id="8" name="Rounded Rectangle 7"/>
          <p:cNvSpPr/>
          <p:nvPr/>
        </p:nvSpPr>
        <p:spPr>
          <a:xfrm>
            <a:off x="152400" y="6553200"/>
            <a:ext cx="38862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altLang="en-US" sz="1100" dirty="0"/>
              <a:t>Prepare and explain adjusting entries</a:t>
            </a:r>
            <a:r>
              <a:rPr lang="en-US" sz="1100" dirty="0"/>
              <a:t>.</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9" name="TextBox 8"/>
          <p:cNvSpPr txBox="1"/>
          <p:nvPr/>
        </p:nvSpPr>
        <p:spPr>
          <a:xfrm>
            <a:off x="7891135" y="667380"/>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3.11</a:t>
            </a:r>
          </a:p>
        </p:txBody>
      </p:sp>
      <p:pic>
        <p:nvPicPr>
          <p:cNvPr id="2" name="Picture 1"/>
          <p:cNvPicPr>
            <a:picLocks noChangeAspect="1"/>
          </p:cNvPicPr>
          <p:nvPr/>
        </p:nvPicPr>
        <p:blipFill>
          <a:blip r:embed="rId4"/>
          <a:stretch>
            <a:fillRect/>
          </a:stretch>
        </p:blipFill>
        <p:spPr>
          <a:xfrm>
            <a:off x="1786325" y="3011532"/>
            <a:ext cx="4766875" cy="2056566"/>
          </a:xfrm>
          <a:prstGeom prst="rect">
            <a:avLst/>
          </a:prstGeom>
        </p:spPr>
      </p:pic>
    </p:spTree>
  </p:cSld>
  <p:clrMapOvr>
    <a:masterClrMapping/>
  </p:clrMapOvr>
  <p:transition spd="med">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838200" y="381000"/>
            <a:ext cx="7158038" cy="879475"/>
          </a:xfrm>
        </p:spPr>
        <p:txBody>
          <a:bodyPr/>
          <a:lstStyle/>
          <a:p>
            <a:pPr algn="ctr" eaLnBrk="1" hangingPunct="1"/>
            <a:r>
              <a:rPr lang="en-US" sz="3600" b="1" dirty="0"/>
              <a:t>Accrued Services Revenue</a:t>
            </a:r>
          </a:p>
        </p:txBody>
      </p:sp>
      <p:sp>
        <p:nvSpPr>
          <p:cNvPr id="168970" name="Rectangle 10"/>
          <p:cNvSpPr>
            <a:spLocks noChangeArrowheads="1"/>
          </p:cNvSpPr>
          <p:nvPr/>
        </p:nvSpPr>
        <p:spPr bwMode="auto">
          <a:xfrm>
            <a:off x="152400" y="1142999"/>
            <a:ext cx="8534400" cy="3352801"/>
          </a:xfrm>
          <a:prstGeom prst="rect">
            <a:avLst/>
          </a:prstGeom>
          <a:solidFill>
            <a:schemeClr val="bg2"/>
          </a:solidFill>
          <a:ln w="9525">
            <a:solidFill>
              <a:schemeClr val="tx1"/>
            </a:solidFill>
            <a:miter lim="800000"/>
            <a:headEnd/>
            <a:tailEnd/>
          </a:ln>
          <a:effectLst>
            <a:outerShdw dist="35921" dir="2700000" algn="ctr" rotWithShape="0">
              <a:schemeClr val="bg2"/>
            </a:outerShdw>
          </a:effectLst>
        </p:spPr>
        <p:txBody>
          <a:bodyPr/>
          <a:lstStyle/>
          <a:p>
            <a:pPr marL="447675" indent="-447675">
              <a:lnSpc>
                <a:spcPct val="90000"/>
              </a:lnSpc>
              <a:spcBef>
                <a:spcPct val="20000"/>
              </a:spcBef>
              <a:buClr>
                <a:srgbClr val="4F81BD"/>
              </a:buClr>
              <a:buSzPct val="70000"/>
              <a:buFont typeface="Wingdings" pitchFamily="2" charset="2"/>
              <a:buNone/>
              <a:defRPr/>
            </a:pPr>
            <a:r>
              <a:rPr lang="en-US" sz="2800" dirty="0">
                <a:solidFill>
                  <a:prstClr val="black"/>
                </a:solidFill>
                <a:latin typeface="Arial Narrow" pitchFamily="34" charset="0"/>
              </a:rPr>
              <a:t>Step 1: On 12/12, </a:t>
            </a:r>
            <a:r>
              <a:rPr lang="en-US" sz="2800" dirty="0" err="1">
                <a:solidFill>
                  <a:prstClr val="black"/>
                </a:solidFill>
                <a:latin typeface="Arial Narrow" pitchFamily="34" charset="0"/>
              </a:rPr>
              <a:t>FastForward’s</a:t>
            </a:r>
            <a:r>
              <a:rPr lang="en-US" sz="2800" dirty="0">
                <a:solidFill>
                  <a:prstClr val="black"/>
                </a:solidFill>
                <a:latin typeface="Arial Narrow" pitchFamily="34" charset="0"/>
              </a:rPr>
              <a:t> customer agreed to pay $2,700 on 1/10 of the next year for future services over the next 30 days.</a:t>
            </a:r>
          </a:p>
          <a:p>
            <a:pPr marL="447675" indent="-447675">
              <a:lnSpc>
                <a:spcPct val="90000"/>
              </a:lnSpc>
              <a:spcBef>
                <a:spcPct val="20000"/>
              </a:spcBef>
              <a:buClr>
                <a:srgbClr val="4F81BD"/>
              </a:buClr>
              <a:buSzPct val="70000"/>
              <a:buFont typeface="Wingdings" pitchFamily="2" charset="2"/>
              <a:buNone/>
              <a:defRPr/>
            </a:pPr>
            <a:r>
              <a:rPr lang="en-US" sz="2800" dirty="0">
                <a:solidFill>
                  <a:prstClr val="black"/>
                </a:solidFill>
                <a:latin typeface="Arial Narrow" pitchFamily="34" charset="0"/>
              </a:rPr>
              <a:t>Step 2: 12/31, 20 days worth of services have been provided and earned which totals $1,800 ($2,700 x 20/30 days).</a:t>
            </a:r>
          </a:p>
          <a:p>
            <a:pPr marL="447675" indent="-447675">
              <a:lnSpc>
                <a:spcPct val="90000"/>
              </a:lnSpc>
              <a:spcBef>
                <a:spcPct val="20000"/>
              </a:spcBef>
              <a:buClr>
                <a:srgbClr val="4F81BD"/>
              </a:buClr>
              <a:buSzPct val="70000"/>
              <a:buFont typeface="Wingdings" pitchFamily="2" charset="2"/>
              <a:buNone/>
              <a:defRPr/>
            </a:pPr>
            <a:r>
              <a:rPr lang="en-US" sz="2800" dirty="0">
                <a:solidFill>
                  <a:prstClr val="black"/>
                </a:solidFill>
                <a:latin typeface="Arial Narrow" pitchFamily="34" charset="0"/>
              </a:rPr>
              <a:t>Step 3: Adjusting entry increases an asset, Accounts Receivable, and increases the Consulting Revenue account for $1,800 with the following journal entry:</a:t>
            </a:r>
          </a:p>
          <a:p>
            <a:pPr marL="447675" indent="-447675">
              <a:lnSpc>
                <a:spcPct val="90000"/>
              </a:lnSpc>
              <a:spcBef>
                <a:spcPct val="20000"/>
              </a:spcBef>
              <a:buClr>
                <a:srgbClr val="4F81BD"/>
              </a:buClr>
              <a:buSzPct val="70000"/>
              <a:buFont typeface="Wingdings" pitchFamily="2" charset="2"/>
              <a:buNone/>
              <a:defRPr/>
            </a:pPr>
            <a:endParaRPr lang="en-US" sz="2800" dirty="0">
              <a:solidFill>
                <a:prstClr val="black"/>
              </a:solidFill>
              <a:latin typeface="Arial Narrow" pitchFamily="34" charset="0"/>
            </a:endParaRPr>
          </a:p>
          <a:p>
            <a:pPr marL="447675" indent="-447675">
              <a:lnSpc>
                <a:spcPct val="90000"/>
              </a:lnSpc>
              <a:spcBef>
                <a:spcPct val="20000"/>
              </a:spcBef>
              <a:buClr>
                <a:srgbClr val="4F81BD"/>
              </a:buClr>
              <a:buSzPct val="70000"/>
              <a:buFont typeface="Wingdings" pitchFamily="2" charset="2"/>
              <a:buNone/>
              <a:defRPr/>
            </a:pPr>
            <a:endParaRPr lang="en-US" sz="2800" dirty="0">
              <a:solidFill>
                <a:prstClr val="black"/>
              </a:solidFill>
              <a:latin typeface="Arial Narrow" pitchFamily="34" charset="0"/>
            </a:endParaRPr>
          </a:p>
          <a:p>
            <a:pPr marL="447675" indent="-447675">
              <a:lnSpc>
                <a:spcPct val="90000"/>
              </a:lnSpc>
              <a:spcBef>
                <a:spcPct val="20000"/>
              </a:spcBef>
              <a:buClr>
                <a:srgbClr val="4F81BD"/>
              </a:buClr>
              <a:buSzPct val="70000"/>
              <a:buFont typeface="Wingdings" pitchFamily="2" charset="2"/>
              <a:buNone/>
              <a:defRPr/>
            </a:pPr>
            <a:endParaRPr lang="en-US" sz="2800" dirty="0">
              <a:solidFill>
                <a:prstClr val="black"/>
              </a:solidFill>
              <a:latin typeface="Arial Narrow" pitchFamily="34" charset="0"/>
            </a:endParaRPr>
          </a:p>
        </p:txBody>
      </p:sp>
      <p:sp>
        <p:nvSpPr>
          <p:cNvPr id="10" name="Rectangle 9"/>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2" name="Slide Number Placeholder 3"/>
          <p:cNvSpPr>
            <a:spLocks noGrp="1"/>
          </p:cNvSpPr>
          <p:nvPr>
            <p:ph type="sldNum" sz="quarter" idx="12"/>
          </p:nvPr>
        </p:nvSpPr>
        <p:spPr bwMode="auto">
          <a:xfrm>
            <a:off x="6553200" y="6356350"/>
            <a:ext cx="2133600" cy="365125"/>
          </a:xfrm>
          <a:noFill/>
          <a:ln>
            <a:miter lim="800000"/>
            <a:headEnd/>
            <a:tailEnd/>
          </a:ln>
        </p:spPr>
        <p:txBody>
          <a:bodyPr wrap="square" numCol="1" anchorCtr="0" compatLnSpc="1">
            <a:prstTxWarp prst="textNoShape">
              <a:avLst/>
            </a:prstTxWarp>
          </a:bodyPr>
          <a:lstStyle/>
          <a:p>
            <a:fld id="{46A08342-654D-40A4-AD58-FD9E39689834}" type="slidenum">
              <a:rPr lang="en-US" altLang="en-US" smtClean="0">
                <a:solidFill>
                  <a:srgbClr val="898989"/>
                </a:solidFill>
              </a:rPr>
              <a:pPr/>
              <a:t>51</a:t>
            </a:fld>
            <a:endParaRPr lang="en-US" altLang="en-US" dirty="0">
              <a:solidFill>
                <a:srgbClr val="898989"/>
              </a:solidFill>
            </a:endParaRPr>
          </a:p>
        </p:txBody>
      </p:sp>
      <p:sp>
        <p:nvSpPr>
          <p:cNvPr id="13" name="Rounded Rectangle 12"/>
          <p:cNvSpPr/>
          <p:nvPr/>
        </p:nvSpPr>
        <p:spPr>
          <a:xfrm>
            <a:off x="152400" y="6553200"/>
            <a:ext cx="38862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lang="en-US" altLang="en-US" sz="1100" b="1" kern="0" dirty="0">
                <a:solidFill>
                  <a:prstClr val="black"/>
                </a:solidFill>
                <a:latin typeface="Arial Narrow" pitchFamily="34" charset="0"/>
              </a:rPr>
              <a:t>Learning Objective P1: </a:t>
            </a:r>
            <a:r>
              <a:rPr lang="en-US" altLang="en-US" sz="1100" dirty="0">
                <a:solidFill>
                  <a:prstClr val="black"/>
                </a:solidFill>
              </a:rPr>
              <a:t>Prepare and explain adjusting entries</a:t>
            </a:r>
            <a:r>
              <a:rPr lang="en-US" sz="1100" dirty="0">
                <a:solidFill>
                  <a:prstClr val="black"/>
                </a:solidFill>
              </a:rPr>
              <a:t>.</a:t>
            </a:r>
            <a:endParaRPr lang="en-US" sz="1100" b="1" kern="0" dirty="0">
              <a:solidFill>
                <a:prstClr val="black"/>
              </a:solidFill>
              <a:latin typeface="Arial Narrow" pitchFamily="34" charset="0"/>
            </a:endParaRPr>
          </a:p>
        </p:txBody>
      </p:sp>
      <p:graphicFrame>
        <p:nvGraphicFramePr>
          <p:cNvPr id="14" name="Object 4"/>
          <p:cNvGraphicFramePr>
            <a:graphicFrameLocks noChangeAspect="1"/>
          </p:cNvGraphicFramePr>
          <p:nvPr>
            <p:extLst/>
          </p:nvPr>
        </p:nvGraphicFramePr>
        <p:xfrm>
          <a:off x="609600" y="4800600"/>
          <a:ext cx="7197725" cy="1339850"/>
        </p:xfrm>
        <a:graphic>
          <a:graphicData uri="http://schemas.openxmlformats.org/presentationml/2006/ole">
            <mc:AlternateContent xmlns:mc="http://schemas.openxmlformats.org/markup-compatibility/2006">
              <mc:Choice xmlns:v="urn:schemas-microsoft-com:vml" Requires="v">
                <p:oleObj spid="_x0000_s9297" name="Worksheet" r:id="rId4" imgW="3162390" imgH="495473" progId="Excel.Sheet.8">
                  <p:embed/>
                </p:oleObj>
              </mc:Choice>
              <mc:Fallback>
                <p:oleObj name="Worksheet" r:id="rId4" imgW="3162390" imgH="495473" progId="Excel.Sheet.8">
                  <p:embed/>
                  <p:pic>
                    <p:nvPicPr>
                      <p:cNvPr id="0" name=""/>
                      <p:cNvPicPr>
                        <a:picLocks noChangeAspect="1" noChangeArrowheads="1"/>
                      </p:cNvPicPr>
                      <p:nvPr/>
                    </p:nvPicPr>
                    <p:blipFill>
                      <a:blip r:embed="rId5"/>
                      <a:srcRect/>
                      <a:stretch>
                        <a:fillRect/>
                      </a:stretch>
                    </p:blipFill>
                    <p:spPr bwMode="auto">
                      <a:xfrm>
                        <a:off x="609600" y="4800600"/>
                        <a:ext cx="7197725" cy="1339850"/>
                      </a:xfrm>
                      <a:prstGeom prst="rect">
                        <a:avLst/>
                      </a:prstGeom>
                      <a:noFill/>
                      <a:ln w="12700">
                        <a:solidFill>
                          <a:schemeClr val="tx1"/>
                        </a:solidFill>
                        <a:miter lim="800000"/>
                        <a:headEnd/>
                        <a:tailEnd/>
                      </a:ln>
                      <a:effectLst/>
                      <a:extLst/>
                    </p:spPr>
                  </p:pic>
                </p:oleObj>
              </mc:Fallback>
            </mc:AlternateContent>
          </a:graphicData>
        </a:graphic>
      </p:graphicFrame>
    </p:spTree>
    <p:extLst>
      <p:ext uri="{BB962C8B-B14F-4D97-AF65-F5344CB8AC3E}">
        <p14:creationId xmlns:p14="http://schemas.microsoft.com/office/powerpoint/2010/main" val="30632107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downRight)">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533400"/>
            <a:ext cx="7772400" cy="685800"/>
          </a:xfrm>
        </p:spPr>
        <p:txBody>
          <a:bodyPr/>
          <a:lstStyle/>
          <a:p>
            <a:pPr eaLnBrk="1" hangingPunct="1"/>
            <a:r>
              <a:rPr lang="en-US" sz="3600" b="1" dirty="0"/>
              <a:t>Accrued Services Revenue</a:t>
            </a:r>
          </a:p>
        </p:txBody>
      </p:sp>
      <p:sp>
        <p:nvSpPr>
          <p:cNvPr id="36867" name="Line 3"/>
          <p:cNvSpPr>
            <a:spLocks noChangeShapeType="1"/>
          </p:cNvSpPr>
          <p:nvPr/>
        </p:nvSpPr>
        <p:spPr bwMode="auto">
          <a:xfrm>
            <a:off x="381000" y="2362200"/>
            <a:ext cx="3962400" cy="0"/>
          </a:xfrm>
          <a:prstGeom prst="line">
            <a:avLst/>
          </a:prstGeom>
          <a:noFill/>
          <a:ln w="9525">
            <a:solidFill>
              <a:schemeClr val="tx1"/>
            </a:solidFill>
            <a:round/>
            <a:headEnd/>
            <a:tailEnd/>
          </a:ln>
        </p:spPr>
        <p:txBody>
          <a:bodyPr wrap="none" anchor="ctr"/>
          <a:lstStyle/>
          <a:p>
            <a:endParaRPr lang="en-US">
              <a:solidFill>
                <a:prstClr val="black"/>
              </a:solidFill>
            </a:endParaRPr>
          </a:p>
        </p:txBody>
      </p:sp>
      <p:sp>
        <p:nvSpPr>
          <p:cNvPr id="36868" name="Line 4"/>
          <p:cNvSpPr>
            <a:spLocks noChangeShapeType="1"/>
          </p:cNvSpPr>
          <p:nvPr/>
        </p:nvSpPr>
        <p:spPr bwMode="auto">
          <a:xfrm>
            <a:off x="2209800" y="2362200"/>
            <a:ext cx="0" cy="2667000"/>
          </a:xfrm>
          <a:prstGeom prst="line">
            <a:avLst/>
          </a:prstGeom>
          <a:noFill/>
          <a:ln w="9525">
            <a:solidFill>
              <a:schemeClr val="tx1"/>
            </a:solidFill>
            <a:round/>
            <a:headEnd/>
            <a:tailEnd/>
          </a:ln>
        </p:spPr>
        <p:txBody>
          <a:bodyPr wrap="none" anchor="ctr"/>
          <a:lstStyle/>
          <a:p>
            <a:endParaRPr lang="en-US">
              <a:solidFill>
                <a:prstClr val="black"/>
              </a:solidFill>
            </a:endParaRPr>
          </a:p>
        </p:txBody>
      </p:sp>
      <p:sp>
        <p:nvSpPr>
          <p:cNvPr id="36869" name="Text Box 5"/>
          <p:cNvSpPr txBox="1">
            <a:spLocks noChangeArrowheads="1"/>
          </p:cNvSpPr>
          <p:nvPr/>
        </p:nvSpPr>
        <p:spPr bwMode="auto">
          <a:xfrm>
            <a:off x="800100" y="1946605"/>
            <a:ext cx="3375590" cy="400110"/>
          </a:xfrm>
          <a:prstGeom prst="rect">
            <a:avLst/>
          </a:prstGeom>
          <a:noFill/>
          <a:ln w="9525">
            <a:noFill/>
            <a:miter lim="800000"/>
            <a:headEnd/>
            <a:tailEnd/>
          </a:ln>
        </p:spPr>
        <p:txBody>
          <a:bodyPr wrap="square">
            <a:spAutoFit/>
          </a:bodyPr>
          <a:lstStyle/>
          <a:p>
            <a:pPr algn="ctr">
              <a:spcBef>
                <a:spcPct val="50000"/>
              </a:spcBef>
            </a:pPr>
            <a:r>
              <a:rPr lang="en-US" sz="2000" b="1" dirty="0">
                <a:solidFill>
                  <a:prstClr val="black"/>
                </a:solidFill>
                <a:latin typeface="Times New Roman" pitchFamily="-107" charset="0"/>
              </a:rPr>
              <a:t>ACCOUNTS RECEIVABLE</a:t>
            </a:r>
          </a:p>
        </p:txBody>
      </p:sp>
      <p:sp>
        <p:nvSpPr>
          <p:cNvPr id="36870" name="Text Box 6"/>
          <p:cNvSpPr txBox="1">
            <a:spLocks noChangeArrowheads="1"/>
          </p:cNvSpPr>
          <p:nvPr/>
        </p:nvSpPr>
        <p:spPr bwMode="auto">
          <a:xfrm>
            <a:off x="785723" y="2370240"/>
            <a:ext cx="1447800" cy="579438"/>
          </a:xfrm>
          <a:prstGeom prst="rect">
            <a:avLst/>
          </a:prstGeom>
          <a:noFill/>
          <a:ln w="9525">
            <a:noFill/>
            <a:miter lim="800000"/>
            <a:headEnd/>
            <a:tailEnd/>
          </a:ln>
        </p:spPr>
        <p:txBody>
          <a:bodyPr wrap="square">
            <a:spAutoFit/>
          </a:bodyPr>
          <a:lstStyle/>
          <a:p>
            <a:pPr algn="ctr">
              <a:spcBef>
                <a:spcPct val="50000"/>
              </a:spcBef>
            </a:pPr>
            <a:r>
              <a:rPr lang="en-US" sz="3200" b="1" dirty="0">
                <a:solidFill>
                  <a:prstClr val="black"/>
                </a:solidFill>
                <a:latin typeface="Times New Roman" pitchFamily="-107" charset="0"/>
              </a:rPr>
              <a:t>$1,800</a:t>
            </a:r>
          </a:p>
        </p:txBody>
      </p:sp>
      <p:sp>
        <p:nvSpPr>
          <p:cNvPr id="36871" name="Text Box 7"/>
          <p:cNvSpPr txBox="1">
            <a:spLocks noChangeArrowheads="1"/>
          </p:cNvSpPr>
          <p:nvPr/>
        </p:nvSpPr>
        <p:spPr bwMode="auto">
          <a:xfrm>
            <a:off x="192956" y="2297124"/>
            <a:ext cx="800100" cy="584775"/>
          </a:xfrm>
          <a:prstGeom prst="rect">
            <a:avLst/>
          </a:prstGeom>
          <a:noFill/>
          <a:ln w="9525">
            <a:noFill/>
            <a:miter lim="800000"/>
            <a:headEnd/>
            <a:tailEnd/>
          </a:ln>
        </p:spPr>
        <p:txBody>
          <a:bodyPr wrap="square">
            <a:spAutoFit/>
          </a:bodyPr>
          <a:lstStyle/>
          <a:p>
            <a:pPr>
              <a:spcBef>
                <a:spcPct val="50000"/>
              </a:spcBef>
            </a:pPr>
            <a:r>
              <a:rPr lang="en-US" sz="3200" b="1" dirty="0">
                <a:solidFill>
                  <a:prstClr val="black"/>
                </a:solidFill>
                <a:latin typeface="Times New Roman" pitchFamily="-107" charset="0"/>
              </a:rPr>
              <a:t> </a:t>
            </a:r>
            <a:r>
              <a:rPr lang="en-US" sz="2400" dirty="0" err="1">
                <a:solidFill>
                  <a:prstClr val="black"/>
                </a:solidFill>
                <a:latin typeface="Times New Roman" pitchFamily="-107" charset="0"/>
              </a:rPr>
              <a:t>adj</a:t>
            </a:r>
            <a:endParaRPr lang="en-US" sz="3200" b="1" dirty="0">
              <a:solidFill>
                <a:prstClr val="black"/>
              </a:solidFill>
              <a:latin typeface="Times New Roman" pitchFamily="-107" charset="0"/>
            </a:endParaRPr>
          </a:p>
        </p:txBody>
      </p:sp>
      <p:sp>
        <p:nvSpPr>
          <p:cNvPr id="36872" name="Line 8"/>
          <p:cNvSpPr>
            <a:spLocks noChangeShapeType="1"/>
          </p:cNvSpPr>
          <p:nvPr/>
        </p:nvSpPr>
        <p:spPr bwMode="auto">
          <a:xfrm>
            <a:off x="6705600" y="2371725"/>
            <a:ext cx="0" cy="2743200"/>
          </a:xfrm>
          <a:prstGeom prst="line">
            <a:avLst/>
          </a:prstGeom>
          <a:noFill/>
          <a:ln w="9525">
            <a:solidFill>
              <a:schemeClr val="tx1"/>
            </a:solidFill>
            <a:round/>
            <a:headEnd/>
            <a:tailEnd/>
          </a:ln>
        </p:spPr>
        <p:txBody>
          <a:bodyPr wrap="none" anchor="ctr"/>
          <a:lstStyle/>
          <a:p>
            <a:endParaRPr lang="en-US">
              <a:solidFill>
                <a:prstClr val="black"/>
              </a:solidFill>
            </a:endParaRPr>
          </a:p>
        </p:txBody>
      </p:sp>
      <p:sp>
        <p:nvSpPr>
          <p:cNvPr id="36873" name="Line 9"/>
          <p:cNvSpPr>
            <a:spLocks noChangeShapeType="1"/>
          </p:cNvSpPr>
          <p:nvPr/>
        </p:nvSpPr>
        <p:spPr bwMode="auto">
          <a:xfrm>
            <a:off x="4648200" y="2362200"/>
            <a:ext cx="3962400" cy="0"/>
          </a:xfrm>
          <a:prstGeom prst="line">
            <a:avLst/>
          </a:prstGeom>
          <a:noFill/>
          <a:ln w="9525">
            <a:solidFill>
              <a:schemeClr val="tx1"/>
            </a:solidFill>
            <a:round/>
            <a:headEnd/>
            <a:tailEnd/>
          </a:ln>
        </p:spPr>
        <p:txBody>
          <a:bodyPr wrap="none" anchor="ctr"/>
          <a:lstStyle/>
          <a:p>
            <a:endParaRPr lang="en-US">
              <a:solidFill>
                <a:prstClr val="black"/>
              </a:solidFill>
            </a:endParaRPr>
          </a:p>
        </p:txBody>
      </p:sp>
      <p:sp>
        <p:nvSpPr>
          <p:cNvPr id="36874" name="Text Box 10"/>
          <p:cNvSpPr txBox="1">
            <a:spLocks noChangeArrowheads="1"/>
          </p:cNvSpPr>
          <p:nvPr/>
        </p:nvSpPr>
        <p:spPr bwMode="auto">
          <a:xfrm>
            <a:off x="4495800" y="1914525"/>
            <a:ext cx="4267200" cy="400110"/>
          </a:xfrm>
          <a:prstGeom prst="rect">
            <a:avLst/>
          </a:prstGeom>
          <a:noFill/>
          <a:ln w="9525">
            <a:noFill/>
            <a:miter lim="800000"/>
            <a:headEnd/>
            <a:tailEnd/>
          </a:ln>
        </p:spPr>
        <p:txBody>
          <a:bodyPr>
            <a:spAutoFit/>
          </a:bodyPr>
          <a:lstStyle/>
          <a:p>
            <a:pPr algn="ctr">
              <a:spcBef>
                <a:spcPct val="50000"/>
              </a:spcBef>
            </a:pPr>
            <a:r>
              <a:rPr lang="en-US" sz="2000" b="1" dirty="0">
                <a:solidFill>
                  <a:prstClr val="black"/>
                </a:solidFill>
                <a:latin typeface="Times New Roman" pitchFamily="-107" charset="0"/>
              </a:rPr>
              <a:t>CONSULTING REVENUE</a:t>
            </a:r>
            <a:endParaRPr lang="en-US" sz="2000" dirty="0">
              <a:solidFill>
                <a:prstClr val="black"/>
              </a:solidFill>
              <a:latin typeface="Times New Roman" pitchFamily="-107" charset="0"/>
            </a:endParaRPr>
          </a:p>
        </p:txBody>
      </p:sp>
      <p:sp>
        <p:nvSpPr>
          <p:cNvPr id="36875" name="Text Box 11"/>
          <p:cNvSpPr txBox="1">
            <a:spLocks noChangeArrowheads="1"/>
          </p:cNvSpPr>
          <p:nvPr/>
        </p:nvSpPr>
        <p:spPr bwMode="auto">
          <a:xfrm>
            <a:off x="7035085" y="2889138"/>
            <a:ext cx="1145455" cy="584775"/>
          </a:xfrm>
          <a:prstGeom prst="rect">
            <a:avLst/>
          </a:prstGeom>
          <a:noFill/>
          <a:ln w="9525">
            <a:noFill/>
            <a:miter lim="800000"/>
            <a:headEnd/>
            <a:tailEnd/>
          </a:ln>
        </p:spPr>
        <p:txBody>
          <a:bodyPr wrap="square">
            <a:spAutoFit/>
          </a:bodyPr>
          <a:lstStyle/>
          <a:p>
            <a:pPr>
              <a:spcBef>
                <a:spcPct val="50000"/>
              </a:spcBef>
            </a:pPr>
            <a:r>
              <a:rPr lang="en-US" sz="3200" b="1" dirty="0">
                <a:solidFill>
                  <a:prstClr val="black"/>
                </a:solidFill>
                <a:latin typeface="Times New Roman" pitchFamily="-107" charset="0"/>
              </a:rPr>
              <a:t>1,800</a:t>
            </a:r>
            <a:endParaRPr lang="en-US" sz="3200" b="1" dirty="0">
              <a:solidFill>
                <a:srgbClr val="C0504D"/>
              </a:solidFill>
              <a:latin typeface="Times New Roman" pitchFamily="-107" charset="0"/>
            </a:endParaRPr>
          </a:p>
        </p:txBody>
      </p:sp>
      <p:sp>
        <p:nvSpPr>
          <p:cNvPr id="174092" name="Line 12"/>
          <p:cNvSpPr>
            <a:spLocks noChangeShapeType="1"/>
          </p:cNvSpPr>
          <p:nvPr/>
        </p:nvSpPr>
        <p:spPr bwMode="auto">
          <a:xfrm>
            <a:off x="381000" y="3423087"/>
            <a:ext cx="3962400" cy="0"/>
          </a:xfrm>
          <a:prstGeom prst="line">
            <a:avLst/>
          </a:prstGeom>
          <a:noFill/>
          <a:ln w="9525">
            <a:solidFill>
              <a:schemeClr val="tx1"/>
            </a:solidFill>
            <a:round/>
            <a:headEnd/>
            <a:tailEnd/>
          </a:ln>
        </p:spPr>
        <p:txBody>
          <a:bodyPr wrap="none" anchor="ctr"/>
          <a:lstStyle/>
          <a:p>
            <a:endParaRPr lang="en-US">
              <a:solidFill>
                <a:prstClr val="black"/>
              </a:solidFill>
            </a:endParaRPr>
          </a:p>
        </p:txBody>
      </p:sp>
      <p:sp>
        <p:nvSpPr>
          <p:cNvPr id="174093" name="Text Box 13"/>
          <p:cNvSpPr txBox="1">
            <a:spLocks noChangeArrowheads="1"/>
          </p:cNvSpPr>
          <p:nvPr/>
        </p:nvSpPr>
        <p:spPr bwMode="auto">
          <a:xfrm>
            <a:off x="229576" y="3508496"/>
            <a:ext cx="742949" cy="457200"/>
          </a:xfrm>
          <a:prstGeom prst="rect">
            <a:avLst/>
          </a:prstGeom>
          <a:noFill/>
          <a:ln w="9525">
            <a:noFill/>
            <a:miter lim="800000"/>
            <a:headEnd/>
            <a:tailEnd/>
          </a:ln>
        </p:spPr>
        <p:txBody>
          <a:bodyPr wrap="square">
            <a:spAutoFit/>
          </a:bodyPr>
          <a:lstStyle/>
          <a:p>
            <a:pPr>
              <a:spcBef>
                <a:spcPct val="50000"/>
              </a:spcBef>
            </a:pPr>
            <a:r>
              <a:rPr lang="en-US" sz="2400" dirty="0">
                <a:solidFill>
                  <a:prstClr val="black"/>
                </a:solidFill>
                <a:latin typeface="Times New Roman" pitchFamily="-107" charset="0"/>
              </a:rPr>
              <a:t>Bal.</a:t>
            </a:r>
          </a:p>
        </p:txBody>
      </p:sp>
      <p:sp>
        <p:nvSpPr>
          <p:cNvPr id="174094" name="Text Box 14"/>
          <p:cNvSpPr txBox="1">
            <a:spLocks noChangeArrowheads="1"/>
          </p:cNvSpPr>
          <p:nvPr/>
        </p:nvSpPr>
        <p:spPr bwMode="auto">
          <a:xfrm>
            <a:off x="882924" y="3463550"/>
            <a:ext cx="1425617" cy="584775"/>
          </a:xfrm>
          <a:prstGeom prst="rect">
            <a:avLst/>
          </a:prstGeom>
          <a:noFill/>
          <a:ln w="9525">
            <a:noFill/>
            <a:miter lim="800000"/>
            <a:headEnd/>
            <a:tailEnd/>
          </a:ln>
        </p:spPr>
        <p:txBody>
          <a:bodyPr wrap="square">
            <a:spAutoFit/>
          </a:bodyPr>
          <a:lstStyle/>
          <a:p>
            <a:pPr>
              <a:spcBef>
                <a:spcPct val="50000"/>
              </a:spcBef>
            </a:pPr>
            <a:r>
              <a:rPr lang="en-US" sz="3200" b="1" dirty="0">
                <a:solidFill>
                  <a:srgbClr val="1F497D"/>
                </a:solidFill>
                <a:latin typeface="Times New Roman" pitchFamily="-107" charset="0"/>
              </a:rPr>
              <a:t>$1,800</a:t>
            </a:r>
            <a:endParaRPr lang="en-US" sz="2400" dirty="0">
              <a:solidFill>
                <a:srgbClr val="1F497D"/>
              </a:solidFill>
              <a:latin typeface="Times New Roman" pitchFamily="-107" charset="0"/>
            </a:endParaRPr>
          </a:p>
        </p:txBody>
      </p:sp>
      <p:sp>
        <p:nvSpPr>
          <p:cNvPr id="174095" name="AutoShape 15"/>
          <p:cNvSpPr>
            <a:spLocks noChangeArrowheads="1"/>
          </p:cNvSpPr>
          <p:nvPr/>
        </p:nvSpPr>
        <p:spPr bwMode="auto">
          <a:xfrm>
            <a:off x="304800" y="4715728"/>
            <a:ext cx="4191000" cy="1371600"/>
          </a:xfrm>
          <a:prstGeom prst="wedgeRoundRectCallout">
            <a:avLst>
              <a:gd name="adj1" fmla="val -25466"/>
              <a:gd name="adj2" fmla="val -47513"/>
              <a:gd name="adj3" fmla="val 16667"/>
            </a:avLst>
          </a:prstGeom>
          <a:solidFill>
            <a:schemeClr val="bg2">
              <a:lumMod val="90000"/>
            </a:schemeClr>
          </a:solidFill>
          <a:ln w="9525">
            <a:solidFill>
              <a:schemeClr val="tx1"/>
            </a:solidFill>
            <a:miter lim="800000"/>
            <a:headEnd/>
            <a:tailEnd/>
          </a:ln>
        </p:spPr>
        <p:txBody>
          <a:bodyPr wrap="none" anchor="ctr"/>
          <a:lstStyle/>
          <a:p>
            <a:pPr algn="ctr"/>
            <a:r>
              <a:rPr lang="en-US" sz="2400" dirty="0">
                <a:solidFill>
                  <a:prstClr val="black"/>
                </a:solidFill>
                <a:latin typeface="Arial Narrow" pitchFamily="34" charset="0"/>
              </a:rPr>
              <a:t>The Balance Sheet will show</a:t>
            </a:r>
          </a:p>
          <a:p>
            <a:pPr algn="ctr"/>
            <a:r>
              <a:rPr lang="en-US" sz="2400" dirty="0">
                <a:solidFill>
                  <a:prstClr val="black"/>
                </a:solidFill>
                <a:latin typeface="Arial Narrow" pitchFamily="34" charset="0"/>
              </a:rPr>
              <a:t>$1,800 of Accounts Receivable.</a:t>
            </a:r>
          </a:p>
        </p:txBody>
      </p:sp>
      <p:sp>
        <p:nvSpPr>
          <p:cNvPr id="174096" name="Text Box 16"/>
          <p:cNvSpPr txBox="1">
            <a:spLocks noChangeArrowheads="1"/>
          </p:cNvSpPr>
          <p:nvPr/>
        </p:nvSpPr>
        <p:spPr bwMode="auto">
          <a:xfrm>
            <a:off x="1257300" y="1454617"/>
            <a:ext cx="2209800" cy="396875"/>
          </a:xfrm>
          <a:prstGeom prst="rect">
            <a:avLst/>
          </a:prstGeom>
          <a:solidFill>
            <a:schemeClr val="bg2">
              <a:lumMod val="75000"/>
            </a:schemeClr>
          </a:solidFill>
          <a:ln w="9525" algn="ctr">
            <a:solidFill>
              <a:schemeClr val="accent1"/>
            </a:solidFill>
            <a:prstDash val="sysDot"/>
            <a:miter lim="800000"/>
            <a:headEnd/>
            <a:tailEnd/>
          </a:ln>
        </p:spPr>
        <p:txBody>
          <a:bodyPr>
            <a:spAutoFit/>
          </a:bodyPr>
          <a:lstStyle/>
          <a:p>
            <a:pPr algn="ctr">
              <a:spcBef>
                <a:spcPct val="50000"/>
              </a:spcBef>
            </a:pPr>
            <a:r>
              <a:rPr lang="en-US" sz="2000" b="1" dirty="0">
                <a:solidFill>
                  <a:prstClr val="black"/>
                </a:solidFill>
                <a:latin typeface="Arial Narrow" pitchFamily="34" charset="0"/>
              </a:rPr>
              <a:t>(Balance Sheet)</a:t>
            </a:r>
          </a:p>
        </p:txBody>
      </p:sp>
      <p:sp>
        <p:nvSpPr>
          <p:cNvPr id="174097" name="Text Box 17"/>
          <p:cNvSpPr txBox="1">
            <a:spLocks noChangeArrowheads="1"/>
          </p:cNvSpPr>
          <p:nvPr/>
        </p:nvSpPr>
        <p:spPr bwMode="auto">
          <a:xfrm>
            <a:off x="5536229" y="1426308"/>
            <a:ext cx="2209800" cy="396875"/>
          </a:xfrm>
          <a:prstGeom prst="rect">
            <a:avLst/>
          </a:prstGeom>
          <a:solidFill>
            <a:schemeClr val="bg2">
              <a:lumMod val="75000"/>
            </a:schemeClr>
          </a:solidFill>
          <a:ln w="9525" algn="ctr">
            <a:solidFill>
              <a:schemeClr val="accent1"/>
            </a:solidFill>
            <a:prstDash val="sysDot"/>
            <a:miter lim="800000"/>
            <a:headEnd/>
            <a:tailEnd/>
          </a:ln>
        </p:spPr>
        <p:txBody>
          <a:bodyPr>
            <a:spAutoFit/>
          </a:bodyPr>
          <a:lstStyle/>
          <a:p>
            <a:pPr algn="ctr">
              <a:spcBef>
                <a:spcPct val="50000"/>
              </a:spcBef>
            </a:pPr>
            <a:r>
              <a:rPr lang="en-US" sz="2000" b="1" dirty="0">
                <a:solidFill>
                  <a:prstClr val="black"/>
                </a:solidFill>
                <a:latin typeface="Arial Narrow" pitchFamily="34" charset="0"/>
              </a:rPr>
              <a:t>(Income Statement)</a:t>
            </a:r>
          </a:p>
        </p:txBody>
      </p:sp>
      <p:sp>
        <p:nvSpPr>
          <p:cNvPr id="174098" name="AutoShape 18"/>
          <p:cNvSpPr>
            <a:spLocks noChangeArrowheads="1"/>
          </p:cNvSpPr>
          <p:nvPr/>
        </p:nvSpPr>
        <p:spPr bwMode="auto">
          <a:xfrm>
            <a:off x="5181600" y="4745890"/>
            <a:ext cx="3733800" cy="1341437"/>
          </a:xfrm>
          <a:prstGeom prst="wedgeRoundRectCallout">
            <a:avLst>
              <a:gd name="adj1" fmla="val -7328"/>
              <a:gd name="adj2" fmla="val -34946"/>
              <a:gd name="adj3" fmla="val 16667"/>
            </a:avLst>
          </a:prstGeom>
          <a:solidFill>
            <a:schemeClr val="bg2">
              <a:lumMod val="90000"/>
            </a:schemeClr>
          </a:solidFill>
          <a:ln w="9525">
            <a:solidFill>
              <a:schemeClr val="tx1"/>
            </a:solidFill>
            <a:miter lim="800000"/>
            <a:headEnd/>
            <a:tailEnd/>
          </a:ln>
        </p:spPr>
        <p:txBody>
          <a:bodyPr wrap="none" anchor="ctr"/>
          <a:lstStyle/>
          <a:p>
            <a:pPr algn="ctr"/>
            <a:r>
              <a:rPr lang="en-US" sz="2400" dirty="0">
                <a:solidFill>
                  <a:prstClr val="black"/>
                </a:solidFill>
                <a:latin typeface="Arial Narrow" pitchFamily="34" charset="0"/>
              </a:rPr>
              <a:t>The Income Statement will </a:t>
            </a:r>
          </a:p>
          <a:p>
            <a:pPr algn="ctr"/>
            <a:r>
              <a:rPr lang="en-US" sz="2400" dirty="0">
                <a:solidFill>
                  <a:prstClr val="black"/>
                </a:solidFill>
                <a:latin typeface="Arial Narrow" pitchFamily="34" charset="0"/>
              </a:rPr>
              <a:t>show $7,850 total </a:t>
            </a:r>
            <a:br>
              <a:rPr lang="en-US" sz="2400" dirty="0">
                <a:solidFill>
                  <a:prstClr val="black"/>
                </a:solidFill>
                <a:latin typeface="Arial Narrow" pitchFamily="34" charset="0"/>
              </a:rPr>
            </a:br>
            <a:r>
              <a:rPr lang="en-US" sz="2400" dirty="0">
                <a:solidFill>
                  <a:prstClr val="black"/>
                </a:solidFill>
                <a:latin typeface="Arial Narrow" pitchFamily="34" charset="0"/>
              </a:rPr>
              <a:t>Consulting Revenue</a:t>
            </a:r>
          </a:p>
        </p:txBody>
      </p:sp>
      <p:sp>
        <p:nvSpPr>
          <p:cNvPr id="19" name="Rectangle 1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22" name="Slide Number Placeholder 3"/>
          <p:cNvSpPr>
            <a:spLocks noGrp="1"/>
          </p:cNvSpPr>
          <p:nvPr>
            <p:ph type="sldNum" sz="quarter" idx="12"/>
          </p:nvPr>
        </p:nvSpPr>
        <p:spPr bwMode="auto">
          <a:xfrm>
            <a:off x="6553200" y="6356350"/>
            <a:ext cx="2133600" cy="365125"/>
          </a:xfrm>
          <a:noFill/>
          <a:ln>
            <a:miter lim="800000"/>
            <a:headEnd/>
            <a:tailEnd/>
          </a:ln>
        </p:spPr>
        <p:txBody>
          <a:bodyPr wrap="square" numCol="1" anchorCtr="0" compatLnSpc="1">
            <a:prstTxWarp prst="textNoShape">
              <a:avLst/>
            </a:prstTxWarp>
          </a:bodyPr>
          <a:lstStyle/>
          <a:p>
            <a:fld id="{46A08342-654D-40A4-AD58-FD9E39689834}" type="slidenum">
              <a:rPr lang="en-US" altLang="en-US" smtClean="0">
                <a:solidFill>
                  <a:srgbClr val="898989"/>
                </a:solidFill>
              </a:rPr>
              <a:pPr/>
              <a:t>52</a:t>
            </a:fld>
            <a:endParaRPr lang="en-US" altLang="en-US" dirty="0">
              <a:solidFill>
                <a:srgbClr val="898989"/>
              </a:solidFill>
            </a:endParaRPr>
          </a:p>
        </p:txBody>
      </p:sp>
      <p:sp>
        <p:nvSpPr>
          <p:cNvPr id="23" name="Rounded Rectangle 22"/>
          <p:cNvSpPr/>
          <p:nvPr/>
        </p:nvSpPr>
        <p:spPr>
          <a:xfrm>
            <a:off x="152400" y="6553200"/>
            <a:ext cx="38862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lang="en-US" altLang="en-US" sz="1100" b="1" kern="0" dirty="0">
                <a:solidFill>
                  <a:prstClr val="black"/>
                </a:solidFill>
                <a:latin typeface="Arial Narrow" pitchFamily="34" charset="0"/>
              </a:rPr>
              <a:t>Learning Objective P1: </a:t>
            </a:r>
            <a:r>
              <a:rPr lang="en-US" altLang="en-US" sz="1100" dirty="0">
                <a:solidFill>
                  <a:prstClr val="black"/>
                </a:solidFill>
              </a:rPr>
              <a:t>Prepare and explain adjusting entries</a:t>
            </a:r>
            <a:r>
              <a:rPr lang="en-US" sz="1100" dirty="0">
                <a:solidFill>
                  <a:prstClr val="black"/>
                </a:solidFill>
              </a:rPr>
              <a:t>.</a:t>
            </a:r>
            <a:endParaRPr lang="en-US" sz="1100" b="1" kern="0" dirty="0">
              <a:solidFill>
                <a:prstClr val="black"/>
              </a:solidFill>
              <a:latin typeface="Arial Narrow" pitchFamily="34" charset="0"/>
            </a:endParaRPr>
          </a:p>
        </p:txBody>
      </p:sp>
      <p:sp>
        <p:nvSpPr>
          <p:cNvPr id="24" name="Text Box 14"/>
          <p:cNvSpPr txBox="1">
            <a:spLocks noChangeArrowheads="1"/>
          </p:cNvSpPr>
          <p:nvPr/>
        </p:nvSpPr>
        <p:spPr bwMode="auto">
          <a:xfrm>
            <a:off x="6845562" y="3405981"/>
            <a:ext cx="1524499" cy="579438"/>
          </a:xfrm>
          <a:prstGeom prst="rect">
            <a:avLst/>
          </a:prstGeom>
          <a:noFill/>
          <a:ln w="9525">
            <a:noFill/>
            <a:miter lim="800000"/>
            <a:headEnd/>
            <a:tailEnd/>
          </a:ln>
        </p:spPr>
        <p:txBody>
          <a:bodyPr wrap="square">
            <a:spAutoFit/>
          </a:bodyPr>
          <a:lstStyle/>
          <a:p>
            <a:pPr>
              <a:spcBef>
                <a:spcPct val="50000"/>
              </a:spcBef>
            </a:pPr>
            <a:r>
              <a:rPr lang="en-US" sz="3200" b="1" dirty="0">
                <a:solidFill>
                  <a:srgbClr val="1F497D"/>
                </a:solidFill>
                <a:latin typeface="Times New Roman" pitchFamily="-107" charset="0"/>
              </a:rPr>
              <a:t>$7,850</a:t>
            </a:r>
            <a:endParaRPr lang="en-US" sz="2400" dirty="0">
              <a:solidFill>
                <a:srgbClr val="1F497D"/>
              </a:solidFill>
              <a:latin typeface="Times New Roman" pitchFamily="-107" charset="0"/>
            </a:endParaRPr>
          </a:p>
        </p:txBody>
      </p:sp>
      <p:sp>
        <p:nvSpPr>
          <p:cNvPr id="25" name="Text Box 13"/>
          <p:cNvSpPr txBox="1">
            <a:spLocks noChangeArrowheads="1"/>
          </p:cNvSpPr>
          <p:nvPr/>
        </p:nvSpPr>
        <p:spPr bwMode="auto">
          <a:xfrm>
            <a:off x="8029573" y="3467894"/>
            <a:ext cx="742949" cy="457200"/>
          </a:xfrm>
          <a:prstGeom prst="rect">
            <a:avLst/>
          </a:prstGeom>
          <a:noFill/>
          <a:ln w="9525">
            <a:noFill/>
            <a:miter lim="800000"/>
            <a:headEnd/>
            <a:tailEnd/>
          </a:ln>
        </p:spPr>
        <p:txBody>
          <a:bodyPr wrap="square">
            <a:spAutoFit/>
          </a:bodyPr>
          <a:lstStyle/>
          <a:p>
            <a:pPr>
              <a:spcBef>
                <a:spcPct val="50000"/>
              </a:spcBef>
            </a:pPr>
            <a:r>
              <a:rPr lang="en-US" sz="2400" dirty="0">
                <a:solidFill>
                  <a:prstClr val="black"/>
                </a:solidFill>
                <a:latin typeface="Times New Roman" pitchFamily="-107" charset="0"/>
              </a:rPr>
              <a:t>Bal.</a:t>
            </a:r>
          </a:p>
        </p:txBody>
      </p:sp>
      <p:sp>
        <p:nvSpPr>
          <p:cNvPr id="26" name="Text Box 6"/>
          <p:cNvSpPr txBox="1">
            <a:spLocks noChangeArrowheads="1"/>
          </p:cNvSpPr>
          <p:nvPr/>
        </p:nvSpPr>
        <p:spPr bwMode="auto">
          <a:xfrm>
            <a:off x="6641129" y="2385736"/>
            <a:ext cx="1640305" cy="579438"/>
          </a:xfrm>
          <a:prstGeom prst="rect">
            <a:avLst/>
          </a:prstGeom>
          <a:noFill/>
          <a:ln w="9525">
            <a:noFill/>
            <a:miter lim="800000"/>
            <a:headEnd/>
            <a:tailEnd/>
          </a:ln>
        </p:spPr>
        <p:txBody>
          <a:bodyPr wrap="square">
            <a:spAutoFit/>
          </a:bodyPr>
          <a:lstStyle/>
          <a:p>
            <a:pPr algn="ctr">
              <a:spcBef>
                <a:spcPct val="50000"/>
              </a:spcBef>
            </a:pPr>
            <a:r>
              <a:rPr lang="en-US" sz="3200" b="1" dirty="0">
                <a:solidFill>
                  <a:prstClr val="black"/>
                </a:solidFill>
                <a:latin typeface="Times New Roman" pitchFamily="-107" charset="0"/>
              </a:rPr>
              <a:t>$6,050</a:t>
            </a:r>
          </a:p>
        </p:txBody>
      </p:sp>
      <p:sp>
        <p:nvSpPr>
          <p:cNvPr id="27" name="Line 12"/>
          <p:cNvSpPr>
            <a:spLocks noChangeShapeType="1"/>
          </p:cNvSpPr>
          <p:nvPr/>
        </p:nvSpPr>
        <p:spPr bwMode="auto">
          <a:xfrm>
            <a:off x="4722796" y="3405981"/>
            <a:ext cx="3962400" cy="0"/>
          </a:xfrm>
          <a:prstGeom prst="line">
            <a:avLst/>
          </a:prstGeom>
          <a:noFill/>
          <a:ln w="9525">
            <a:solidFill>
              <a:schemeClr val="tx1"/>
            </a:solidFill>
            <a:round/>
            <a:headEnd/>
            <a:tailEnd/>
          </a:ln>
        </p:spPr>
        <p:txBody>
          <a:bodyPr wrap="none" anchor="ctr"/>
          <a:lstStyle/>
          <a:p>
            <a:endParaRPr lang="en-US">
              <a:solidFill>
                <a:prstClr val="black"/>
              </a:solidFill>
            </a:endParaRPr>
          </a:p>
        </p:txBody>
      </p:sp>
      <p:sp>
        <p:nvSpPr>
          <p:cNvPr id="28" name="Text Box 7"/>
          <p:cNvSpPr txBox="1">
            <a:spLocks noChangeArrowheads="1"/>
          </p:cNvSpPr>
          <p:nvPr/>
        </p:nvSpPr>
        <p:spPr bwMode="auto">
          <a:xfrm>
            <a:off x="7953844" y="2852163"/>
            <a:ext cx="800100" cy="584775"/>
          </a:xfrm>
          <a:prstGeom prst="rect">
            <a:avLst/>
          </a:prstGeom>
          <a:noFill/>
          <a:ln w="9525">
            <a:noFill/>
            <a:miter lim="800000"/>
            <a:headEnd/>
            <a:tailEnd/>
          </a:ln>
        </p:spPr>
        <p:txBody>
          <a:bodyPr wrap="square">
            <a:spAutoFit/>
          </a:bodyPr>
          <a:lstStyle/>
          <a:p>
            <a:pPr>
              <a:spcBef>
                <a:spcPct val="50000"/>
              </a:spcBef>
            </a:pPr>
            <a:r>
              <a:rPr lang="en-US" sz="3200" b="1" dirty="0">
                <a:solidFill>
                  <a:prstClr val="black"/>
                </a:solidFill>
                <a:latin typeface="Times New Roman" pitchFamily="-107" charset="0"/>
              </a:rPr>
              <a:t> </a:t>
            </a:r>
            <a:r>
              <a:rPr lang="en-US" sz="2400" dirty="0" err="1">
                <a:solidFill>
                  <a:prstClr val="black"/>
                </a:solidFill>
                <a:latin typeface="Times New Roman" pitchFamily="-107" charset="0"/>
              </a:rPr>
              <a:t>adj</a:t>
            </a:r>
            <a:endParaRPr lang="en-US" sz="3200" b="1" dirty="0">
              <a:solidFill>
                <a:prstClr val="black"/>
              </a:solidFill>
              <a:latin typeface="Times New Roman" pitchFamily="-107" charset="0"/>
            </a:endParaRPr>
          </a:p>
        </p:txBody>
      </p:sp>
    </p:spTree>
    <p:extLst>
      <p:ext uri="{BB962C8B-B14F-4D97-AF65-F5344CB8AC3E}">
        <p14:creationId xmlns:p14="http://schemas.microsoft.com/office/powerpoint/2010/main" val="13425195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74092"/>
                                        </p:tgtEl>
                                        <p:attrNameLst>
                                          <p:attrName>style.visibility</p:attrName>
                                        </p:attrNameLst>
                                      </p:cBhvr>
                                      <p:to>
                                        <p:strVal val="visible"/>
                                      </p:to>
                                    </p:set>
                                    <p:anim calcmode="lin" valueType="num">
                                      <p:cBhvr additive="base">
                                        <p:cTn id="7" dur="500" fill="hold"/>
                                        <p:tgtEl>
                                          <p:spTgt spid="174092"/>
                                        </p:tgtEl>
                                        <p:attrNameLst>
                                          <p:attrName>ppt_x</p:attrName>
                                        </p:attrNameLst>
                                      </p:cBhvr>
                                      <p:tavLst>
                                        <p:tav tm="0">
                                          <p:val>
                                            <p:strVal val="#ppt_x"/>
                                          </p:val>
                                        </p:tav>
                                        <p:tav tm="100000">
                                          <p:val>
                                            <p:strVal val="#ppt_x"/>
                                          </p:val>
                                        </p:tav>
                                      </p:tavLst>
                                    </p:anim>
                                    <p:anim calcmode="lin" valueType="num">
                                      <p:cBhvr additive="base">
                                        <p:cTn id="8" dur="500" fill="hold"/>
                                        <p:tgtEl>
                                          <p:spTgt spid="17409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74093"/>
                                        </p:tgtEl>
                                        <p:attrNameLst>
                                          <p:attrName>style.visibility</p:attrName>
                                        </p:attrNameLst>
                                      </p:cBhvr>
                                      <p:to>
                                        <p:strVal val="visible"/>
                                      </p:to>
                                    </p:set>
                                    <p:anim calcmode="lin" valueType="num">
                                      <p:cBhvr additive="base">
                                        <p:cTn id="12" dur="500" fill="hold"/>
                                        <p:tgtEl>
                                          <p:spTgt spid="174093"/>
                                        </p:tgtEl>
                                        <p:attrNameLst>
                                          <p:attrName>ppt_x</p:attrName>
                                        </p:attrNameLst>
                                      </p:cBhvr>
                                      <p:tavLst>
                                        <p:tav tm="0">
                                          <p:val>
                                            <p:strVal val="0-#ppt_w/2"/>
                                          </p:val>
                                        </p:tav>
                                        <p:tav tm="100000">
                                          <p:val>
                                            <p:strVal val="#ppt_x"/>
                                          </p:val>
                                        </p:tav>
                                      </p:tavLst>
                                    </p:anim>
                                    <p:anim calcmode="lin" valueType="num">
                                      <p:cBhvr additive="base">
                                        <p:cTn id="13" dur="500" fill="hold"/>
                                        <p:tgtEl>
                                          <p:spTgt spid="17409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2" fill="hold" grpId="0" nodeType="clickEffect">
                                  <p:stCondLst>
                                    <p:cond delay="0"/>
                                  </p:stCondLst>
                                  <p:childTnLst>
                                    <p:set>
                                      <p:cBhvr>
                                        <p:cTn id="17" dur="1" fill="hold">
                                          <p:stCondLst>
                                            <p:cond delay="0"/>
                                          </p:stCondLst>
                                        </p:cTn>
                                        <p:tgtEl>
                                          <p:spTgt spid="174094"/>
                                        </p:tgtEl>
                                        <p:attrNameLst>
                                          <p:attrName>style.visibility</p:attrName>
                                        </p:attrNameLst>
                                      </p:cBhvr>
                                      <p:to>
                                        <p:strVal val="visible"/>
                                      </p:to>
                                    </p:set>
                                    <p:anim calcmode="lin" valueType="num">
                                      <p:cBhvr additive="base">
                                        <p:cTn id="18" dur="500" fill="hold"/>
                                        <p:tgtEl>
                                          <p:spTgt spid="174094"/>
                                        </p:tgtEl>
                                        <p:attrNameLst>
                                          <p:attrName>ppt_x</p:attrName>
                                        </p:attrNameLst>
                                      </p:cBhvr>
                                      <p:tavLst>
                                        <p:tav tm="0">
                                          <p:val>
                                            <p:strVal val="0-#ppt_w/2"/>
                                          </p:val>
                                        </p:tav>
                                        <p:tav tm="100000">
                                          <p:val>
                                            <p:strVal val="#ppt_x"/>
                                          </p:val>
                                        </p:tav>
                                      </p:tavLst>
                                    </p:anim>
                                    <p:anim calcmode="lin" valueType="num">
                                      <p:cBhvr additive="base">
                                        <p:cTn id="19" dur="500" fill="hold"/>
                                        <p:tgtEl>
                                          <p:spTgt spid="174094"/>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40" presetClass="entr" presetSubtype="0" fill="hold" grpId="0" nodeType="afterEffect">
                                  <p:stCondLst>
                                    <p:cond delay="0"/>
                                  </p:stCondLst>
                                  <p:iterate type="lt">
                                    <p:tmPct val="10000"/>
                                  </p:iterate>
                                  <p:childTnLst>
                                    <p:set>
                                      <p:cBhvr>
                                        <p:cTn id="22" dur="1" fill="hold">
                                          <p:stCondLst>
                                            <p:cond delay="0"/>
                                          </p:stCondLst>
                                        </p:cTn>
                                        <p:tgtEl>
                                          <p:spTgt spid="174096"/>
                                        </p:tgtEl>
                                        <p:attrNameLst>
                                          <p:attrName>style.visibility</p:attrName>
                                        </p:attrNameLst>
                                      </p:cBhvr>
                                      <p:to>
                                        <p:strVal val="visible"/>
                                      </p:to>
                                    </p:set>
                                    <p:animEffect transition="in" filter="fade">
                                      <p:cBhvr>
                                        <p:cTn id="23" dur="1000"/>
                                        <p:tgtEl>
                                          <p:spTgt spid="174096"/>
                                        </p:tgtEl>
                                      </p:cBhvr>
                                    </p:animEffect>
                                    <p:anim calcmode="lin" valueType="num">
                                      <p:cBhvr>
                                        <p:cTn id="24" dur="1000" fill="hold"/>
                                        <p:tgtEl>
                                          <p:spTgt spid="174096"/>
                                        </p:tgtEl>
                                        <p:attrNameLst>
                                          <p:attrName>ppt_x</p:attrName>
                                        </p:attrNameLst>
                                      </p:cBhvr>
                                      <p:tavLst>
                                        <p:tav tm="0">
                                          <p:val>
                                            <p:strVal val="#ppt_x-.1"/>
                                          </p:val>
                                        </p:tav>
                                        <p:tav tm="100000">
                                          <p:val>
                                            <p:strVal val="#ppt_x"/>
                                          </p:val>
                                        </p:tav>
                                      </p:tavLst>
                                    </p:anim>
                                    <p:anim calcmode="lin" valueType="num">
                                      <p:cBhvr>
                                        <p:cTn id="25" dur="1000" fill="hold"/>
                                        <p:tgtEl>
                                          <p:spTgt spid="174096"/>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7" presetClass="entr" presetSubtype="1" fill="hold" grpId="0" nodeType="clickEffect">
                                  <p:stCondLst>
                                    <p:cond delay="0"/>
                                  </p:stCondLst>
                                  <p:childTnLst>
                                    <p:set>
                                      <p:cBhvr>
                                        <p:cTn id="29" dur="1" fill="hold">
                                          <p:stCondLst>
                                            <p:cond delay="0"/>
                                          </p:stCondLst>
                                        </p:cTn>
                                        <p:tgtEl>
                                          <p:spTgt spid="174095"/>
                                        </p:tgtEl>
                                        <p:attrNameLst>
                                          <p:attrName>style.visibility</p:attrName>
                                        </p:attrNameLst>
                                      </p:cBhvr>
                                      <p:to>
                                        <p:strVal val="visible"/>
                                      </p:to>
                                    </p:set>
                                    <p:anim calcmode="lin" valueType="num">
                                      <p:cBhvr>
                                        <p:cTn id="30" dur="500" fill="hold"/>
                                        <p:tgtEl>
                                          <p:spTgt spid="174095"/>
                                        </p:tgtEl>
                                        <p:attrNameLst>
                                          <p:attrName>ppt_x</p:attrName>
                                        </p:attrNameLst>
                                      </p:cBhvr>
                                      <p:tavLst>
                                        <p:tav tm="0">
                                          <p:val>
                                            <p:strVal val="#ppt_x"/>
                                          </p:val>
                                        </p:tav>
                                        <p:tav tm="100000">
                                          <p:val>
                                            <p:strVal val="#ppt_x"/>
                                          </p:val>
                                        </p:tav>
                                      </p:tavLst>
                                    </p:anim>
                                    <p:anim calcmode="lin" valueType="num">
                                      <p:cBhvr>
                                        <p:cTn id="31" dur="500" fill="hold"/>
                                        <p:tgtEl>
                                          <p:spTgt spid="174095"/>
                                        </p:tgtEl>
                                        <p:attrNameLst>
                                          <p:attrName>ppt_y</p:attrName>
                                        </p:attrNameLst>
                                      </p:cBhvr>
                                      <p:tavLst>
                                        <p:tav tm="0">
                                          <p:val>
                                            <p:strVal val="#ppt_y-#ppt_h/2"/>
                                          </p:val>
                                        </p:tav>
                                        <p:tav tm="100000">
                                          <p:val>
                                            <p:strVal val="#ppt_y"/>
                                          </p:val>
                                        </p:tav>
                                      </p:tavLst>
                                    </p:anim>
                                    <p:anim calcmode="lin" valueType="num">
                                      <p:cBhvr>
                                        <p:cTn id="32" dur="500" fill="hold"/>
                                        <p:tgtEl>
                                          <p:spTgt spid="174095"/>
                                        </p:tgtEl>
                                        <p:attrNameLst>
                                          <p:attrName>ppt_w</p:attrName>
                                        </p:attrNameLst>
                                      </p:cBhvr>
                                      <p:tavLst>
                                        <p:tav tm="0">
                                          <p:val>
                                            <p:strVal val="#ppt_w"/>
                                          </p:val>
                                        </p:tav>
                                        <p:tav tm="100000">
                                          <p:val>
                                            <p:strVal val="#ppt_w"/>
                                          </p:val>
                                        </p:tav>
                                      </p:tavLst>
                                    </p:anim>
                                    <p:anim calcmode="lin" valueType="num">
                                      <p:cBhvr>
                                        <p:cTn id="33" dur="500" fill="hold"/>
                                        <p:tgtEl>
                                          <p:spTgt spid="174095"/>
                                        </p:tgtEl>
                                        <p:attrNameLst>
                                          <p:attrName>ppt_h</p:attrName>
                                        </p:attrNameLst>
                                      </p:cBhvr>
                                      <p:tavLst>
                                        <p:tav tm="0">
                                          <p:val>
                                            <p:fltVal val="0"/>
                                          </p:val>
                                        </p:tav>
                                        <p:tav tm="100000">
                                          <p:val>
                                            <p:strVal val="#ppt_h"/>
                                          </p:val>
                                        </p:tav>
                                      </p:tavLst>
                                    </p:anim>
                                  </p:childTnLst>
                                </p:cTn>
                              </p:par>
                            </p:childTnLst>
                          </p:cTn>
                        </p:par>
                        <p:par>
                          <p:cTn id="34" fill="hold">
                            <p:stCondLst>
                              <p:cond delay="500"/>
                            </p:stCondLst>
                            <p:childTnLst>
                              <p:par>
                                <p:cTn id="35" presetID="40" presetClass="entr" presetSubtype="0" fill="hold" grpId="0" nodeType="afterEffect">
                                  <p:stCondLst>
                                    <p:cond delay="0"/>
                                  </p:stCondLst>
                                  <p:iterate type="lt">
                                    <p:tmPct val="10000"/>
                                  </p:iterate>
                                  <p:childTnLst>
                                    <p:set>
                                      <p:cBhvr>
                                        <p:cTn id="36" dur="1" fill="hold">
                                          <p:stCondLst>
                                            <p:cond delay="0"/>
                                          </p:stCondLst>
                                        </p:cTn>
                                        <p:tgtEl>
                                          <p:spTgt spid="174097"/>
                                        </p:tgtEl>
                                        <p:attrNameLst>
                                          <p:attrName>style.visibility</p:attrName>
                                        </p:attrNameLst>
                                      </p:cBhvr>
                                      <p:to>
                                        <p:strVal val="visible"/>
                                      </p:to>
                                    </p:set>
                                    <p:animEffect transition="in" filter="fade">
                                      <p:cBhvr>
                                        <p:cTn id="37" dur="1000"/>
                                        <p:tgtEl>
                                          <p:spTgt spid="174097"/>
                                        </p:tgtEl>
                                      </p:cBhvr>
                                    </p:animEffect>
                                    <p:anim calcmode="lin" valueType="num">
                                      <p:cBhvr>
                                        <p:cTn id="38" dur="1000" fill="hold"/>
                                        <p:tgtEl>
                                          <p:spTgt spid="174097"/>
                                        </p:tgtEl>
                                        <p:attrNameLst>
                                          <p:attrName>ppt_x</p:attrName>
                                        </p:attrNameLst>
                                      </p:cBhvr>
                                      <p:tavLst>
                                        <p:tav tm="0">
                                          <p:val>
                                            <p:strVal val="#ppt_x-.1"/>
                                          </p:val>
                                        </p:tav>
                                        <p:tav tm="100000">
                                          <p:val>
                                            <p:strVal val="#ppt_x"/>
                                          </p:val>
                                        </p:tav>
                                      </p:tavLst>
                                    </p:anim>
                                    <p:anim calcmode="lin" valueType="num">
                                      <p:cBhvr>
                                        <p:cTn id="39" dur="1000" fill="hold"/>
                                        <p:tgtEl>
                                          <p:spTgt spid="174097"/>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7" presetClass="entr" presetSubtype="1" fill="hold" grpId="0" nodeType="clickEffect">
                                  <p:stCondLst>
                                    <p:cond delay="0"/>
                                  </p:stCondLst>
                                  <p:childTnLst>
                                    <p:set>
                                      <p:cBhvr>
                                        <p:cTn id="43" dur="1" fill="hold">
                                          <p:stCondLst>
                                            <p:cond delay="0"/>
                                          </p:stCondLst>
                                        </p:cTn>
                                        <p:tgtEl>
                                          <p:spTgt spid="174098"/>
                                        </p:tgtEl>
                                        <p:attrNameLst>
                                          <p:attrName>style.visibility</p:attrName>
                                        </p:attrNameLst>
                                      </p:cBhvr>
                                      <p:to>
                                        <p:strVal val="visible"/>
                                      </p:to>
                                    </p:set>
                                    <p:anim calcmode="lin" valueType="num">
                                      <p:cBhvr>
                                        <p:cTn id="44" dur="500" fill="hold"/>
                                        <p:tgtEl>
                                          <p:spTgt spid="174098"/>
                                        </p:tgtEl>
                                        <p:attrNameLst>
                                          <p:attrName>ppt_x</p:attrName>
                                        </p:attrNameLst>
                                      </p:cBhvr>
                                      <p:tavLst>
                                        <p:tav tm="0">
                                          <p:val>
                                            <p:strVal val="#ppt_x"/>
                                          </p:val>
                                        </p:tav>
                                        <p:tav tm="100000">
                                          <p:val>
                                            <p:strVal val="#ppt_x"/>
                                          </p:val>
                                        </p:tav>
                                      </p:tavLst>
                                    </p:anim>
                                    <p:anim calcmode="lin" valueType="num">
                                      <p:cBhvr>
                                        <p:cTn id="45" dur="500" fill="hold"/>
                                        <p:tgtEl>
                                          <p:spTgt spid="174098"/>
                                        </p:tgtEl>
                                        <p:attrNameLst>
                                          <p:attrName>ppt_y</p:attrName>
                                        </p:attrNameLst>
                                      </p:cBhvr>
                                      <p:tavLst>
                                        <p:tav tm="0">
                                          <p:val>
                                            <p:strVal val="#ppt_y-#ppt_h/2"/>
                                          </p:val>
                                        </p:tav>
                                        <p:tav tm="100000">
                                          <p:val>
                                            <p:strVal val="#ppt_y"/>
                                          </p:val>
                                        </p:tav>
                                      </p:tavLst>
                                    </p:anim>
                                    <p:anim calcmode="lin" valueType="num">
                                      <p:cBhvr>
                                        <p:cTn id="46" dur="500" fill="hold"/>
                                        <p:tgtEl>
                                          <p:spTgt spid="174098"/>
                                        </p:tgtEl>
                                        <p:attrNameLst>
                                          <p:attrName>ppt_w</p:attrName>
                                        </p:attrNameLst>
                                      </p:cBhvr>
                                      <p:tavLst>
                                        <p:tav tm="0">
                                          <p:val>
                                            <p:strVal val="#ppt_w"/>
                                          </p:val>
                                        </p:tav>
                                        <p:tav tm="100000">
                                          <p:val>
                                            <p:strVal val="#ppt_w"/>
                                          </p:val>
                                        </p:tav>
                                      </p:tavLst>
                                    </p:anim>
                                    <p:anim calcmode="lin" valueType="num">
                                      <p:cBhvr>
                                        <p:cTn id="47" dur="500" fill="hold"/>
                                        <p:tgtEl>
                                          <p:spTgt spid="174098"/>
                                        </p:tgtEl>
                                        <p:attrNameLst>
                                          <p:attrName>ppt_h</p:attrName>
                                        </p:attrNameLst>
                                      </p:cBhvr>
                                      <p:tavLst>
                                        <p:tav tm="0">
                                          <p:val>
                                            <p:fltVal val="0"/>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12"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additive="base">
                                        <p:cTn id="52" dur="500" fill="hold"/>
                                        <p:tgtEl>
                                          <p:spTgt spid="24"/>
                                        </p:tgtEl>
                                        <p:attrNameLst>
                                          <p:attrName>ppt_x</p:attrName>
                                        </p:attrNameLst>
                                      </p:cBhvr>
                                      <p:tavLst>
                                        <p:tav tm="0">
                                          <p:val>
                                            <p:strVal val="0-#ppt_w/2"/>
                                          </p:val>
                                        </p:tav>
                                        <p:tav tm="100000">
                                          <p:val>
                                            <p:strVal val="#ppt_x"/>
                                          </p:val>
                                        </p:tav>
                                      </p:tavLst>
                                    </p:anim>
                                    <p:anim calcmode="lin" valueType="num">
                                      <p:cBhvr additive="base">
                                        <p:cTn id="53" dur="500" fill="hold"/>
                                        <p:tgtEl>
                                          <p:spTgt spid="24"/>
                                        </p:tgtEl>
                                        <p:attrNameLst>
                                          <p:attrName>ppt_y</p:attrName>
                                        </p:attrNameLst>
                                      </p:cBhvr>
                                      <p:tavLst>
                                        <p:tav tm="0">
                                          <p:val>
                                            <p:strVal val="1+#ppt_h/2"/>
                                          </p:val>
                                        </p:tav>
                                        <p:tav tm="100000">
                                          <p:val>
                                            <p:strVal val="#ppt_y"/>
                                          </p:val>
                                        </p:tav>
                                      </p:tavLst>
                                    </p:anim>
                                  </p:childTnLst>
                                </p:cTn>
                              </p:par>
                            </p:childTnLst>
                          </p:cTn>
                        </p:par>
                        <p:par>
                          <p:cTn id="54" fill="hold">
                            <p:stCondLst>
                              <p:cond delay="500"/>
                            </p:stCondLst>
                            <p:childTnLst>
                              <p:par>
                                <p:cTn id="55" presetID="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additive="base">
                                        <p:cTn id="57" dur="500" fill="hold"/>
                                        <p:tgtEl>
                                          <p:spTgt spid="25"/>
                                        </p:tgtEl>
                                        <p:attrNameLst>
                                          <p:attrName>ppt_x</p:attrName>
                                        </p:attrNameLst>
                                      </p:cBhvr>
                                      <p:tavLst>
                                        <p:tav tm="0">
                                          <p:val>
                                            <p:strVal val="0-#ppt_w/2"/>
                                          </p:val>
                                        </p:tav>
                                        <p:tav tm="100000">
                                          <p:val>
                                            <p:strVal val="#ppt_x"/>
                                          </p:val>
                                        </p:tav>
                                      </p:tavLst>
                                    </p:anim>
                                    <p:anim calcmode="lin" valueType="num">
                                      <p:cBhvr additive="base">
                                        <p:cTn id="58" dur="500" fill="hold"/>
                                        <p:tgtEl>
                                          <p:spTgt spid="25"/>
                                        </p:tgtEl>
                                        <p:attrNameLst>
                                          <p:attrName>ppt_y</p:attrName>
                                        </p:attrNameLst>
                                      </p:cBhvr>
                                      <p:tavLst>
                                        <p:tav tm="0">
                                          <p:val>
                                            <p:strVal val="#ppt_y"/>
                                          </p:val>
                                        </p:tav>
                                        <p:tav tm="100000">
                                          <p:val>
                                            <p:strVal val="#ppt_y"/>
                                          </p:val>
                                        </p:tav>
                                      </p:tavLst>
                                    </p:anim>
                                  </p:childTnLst>
                                </p:cTn>
                              </p:par>
                            </p:childTnLst>
                          </p:cTn>
                        </p:par>
                        <p:par>
                          <p:cTn id="59" fill="hold">
                            <p:stCondLst>
                              <p:cond delay="1000"/>
                            </p:stCondLst>
                            <p:childTnLst>
                              <p:par>
                                <p:cTn id="60" presetID="2" presetClass="entr" presetSubtype="4" fill="hold" grpId="0" nodeType="afterEffect">
                                  <p:stCondLst>
                                    <p:cond delay="0"/>
                                  </p:stCondLst>
                                  <p:childTnLst>
                                    <p:set>
                                      <p:cBhvr>
                                        <p:cTn id="61" dur="1" fill="hold">
                                          <p:stCondLst>
                                            <p:cond delay="0"/>
                                          </p:stCondLst>
                                        </p:cTn>
                                        <p:tgtEl>
                                          <p:spTgt spid="27"/>
                                        </p:tgtEl>
                                        <p:attrNameLst>
                                          <p:attrName>style.visibility</p:attrName>
                                        </p:attrNameLst>
                                      </p:cBhvr>
                                      <p:to>
                                        <p:strVal val="visible"/>
                                      </p:to>
                                    </p:set>
                                    <p:anim calcmode="lin" valueType="num">
                                      <p:cBhvr additive="base">
                                        <p:cTn id="62" dur="500" fill="hold"/>
                                        <p:tgtEl>
                                          <p:spTgt spid="27"/>
                                        </p:tgtEl>
                                        <p:attrNameLst>
                                          <p:attrName>ppt_x</p:attrName>
                                        </p:attrNameLst>
                                      </p:cBhvr>
                                      <p:tavLst>
                                        <p:tav tm="0">
                                          <p:val>
                                            <p:strVal val="#ppt_x"/>
                                          </p:val>
                                        </p:tav>
                                        <p:tav tm="100000">
                                          <p:val>
                                            <p:strVal val="#ppt_x"/>
                                          </p:val>
                                        </p:tav>
                                      </p:tavLst>
                                    </p:anim>
                                    <p:anim calcmode="lin" valueType="num">
                                      <p:cBhvr additive="base">
                                        <p:cTn id="6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92" grpId="0" animBg="1"/>
      <p:bldP spid="174093" grpId="0" autoUpdateAnimBg="0"/>
      <p:bldP spid="174094" grpId="0" autoUpdateAnimBg="0"/>
      <p:bldP spid="174095" grpId="0" animBg="1" autoUpdateAnimBg="0"/>
      <p:bldP spid="174096" grpId="0" animBg="1"/>
      <p:bldP spid="174097" grpId="0" animBg="1"/>
      <p:bldP spid="174098" grpId="0" animBg="1" autoUpdateAnimBg="0"/>
      <p:bldP spid="24" grpId="0" autoUpdateAnimBg="0"/>
      <p:bldP spid="25" grpId="0" autoUpdateAnimBg="0"/>
      <p:bldP spid="2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90500" y="682625"/>
            <a:ext cx="8839200" cy="838200"/>
          </a:xfrm>
        </p:spPr>
        <p:txBody>
          <a:bodyPr/>
          <a:lstStyle/>
          <a:p>
            <a:pPr algn="ctr" eaLnBrk="1" hangingPunct="1"/>
            <a:r>
              <a:rPr lang="en-US" sz="3600" b="1" dirty="0"/>
              <a:t>Future Receipt of Accrued Revenues</a:t>
            </a:r>
          </a:p>
        </p:txBody>
      </p:sp>
      <p:graphicFrame>
        <p:nvGraphicFramePr>
          <p:cNvPr id="27652" name="Object 4"/>
          <p:cNvGraphicFramePr>
            <a:graphicFrameLocks noChangeAspect="1"/>
          </p:cNvGraphicFramePr>
          <p:nvPr>
            <p:extLst/>
          </p:nvPr>
        </p:nvGraphicFramePr>
        <p:xfrm>
          <a:off x="876300" y="4346575"/>
          <a:ext cx="7192963" cy="1871663"/>
        </p:xfrm>
        <a:graphic>
          <a:graphicData uri="http://schemas.openxmlformats.org/presentationml/2006/ole">
            <mc:AlternateContent xmlns:mc="http://schemas.openxmlformats.org/markup-compatibility/2006">
              <mc:Choice xmlns:v="urn:schemas-microsoft-com:vml" Requires="v">
                <p:oleObj spid="_x0000_s10321" name="Worksheet" r:id="rId4" imgW="3000507" imgH="657237" progId="Excel.Sheet.8">
                  <p:embed/>
                </p:oleObj>
              </mc:Choice>
              <mc:Fallback>
                <p:oleObj name="Worksheet" r:id="rId4" imgW="3000507" imgH="657237" progId="Excel.Sheet.8">
                  <p:embed/>
                  <p:pic>
                    <p:nvPicPr>
                      <p:cNvPr id="0" name=""/>
                      <p:cNvPicPr>
                        <a:picLocks noChangeAspect="1" noChangeArrowheads="1"/>
                      </p:cNvPicPr>
                      <p:nvPr/>
                    </p:nvPicPr>
                    <p:blipFill>
                      <a:blip r:embed="rId5"/>
                      <a:srcRect/>
                      <a:stretch>
                        <a:fillRect/>
                      </a:stretch>
                    </p:blipFill>
                    <p:spPr bwMode="auto">
                      <a:xfrm>
                        <a:off x="876300" y="4346575"/>
                        <a:ext cx="7192963" cy="1871663"/>
                      </a:xfrm>
                      <a:prstGeom prst="rect">
                        <a:avLst/>
                      </a:prstGeom>
                      <a:noFill/>
                      <a:ln w="12700">
                        <a:solidFill>
                          <a:schemeClr val="tx1"/>
                        </a:solidFill>
                        <a:miter lim="800000"/>
                        <a:headEnd/>
                        <a:tailEnd/>
                      </a:ln>
                      <a:effectLst/>
                      <a:extLst/>
                    </p:spPr>
                  </p:pic>
                </p:oleObj>
              </mc:Fallback>
            </mc:AlternateContent>
          </a:graphicData>
        </a:graphic>
      </p:graphicFrame>
      <p:sp>
        <p:nvSpPr>
          <p:cNvPr id="27661" name="Rectangle 13"/>
          <p:cNvSpPr>
            <a:spLocks noChangeArrowheads="1"/>
          </p:cNvSpPr>
          <p:nvPr/>
        </p:nvSpPr>
        <p:spPr bwMode="auto">
          <a:xfrm>
            <a:off x="619708" y="1520825"/>
            <a:ext cx="7848600" cy="2545529"/>
          </a:xfrm>
          <a:prstGeom prst="rect">
            <a:avLst/>
          </a:prstGeom>
          <a:solidFill>
            <a:schemeClr val="bg2">
              <a:lumMod val="75000"/>
            </a:schemeClr>
          </a:solidFill>
          <a:ln w="9525">
            <a:solidFill>
              <a:schemeClr val="tx1"/>
            </a:solidFill>
            <a:miter lim="800000"/>
            <a:headEnd/>
            <a:tailEnd/>
          </a:ln>
          <a:effectLst>
            <a:outerShdw dist="35921" dir="2700000" algn="ctr" rotWithShape="0">
              <a:schemeClr val="bg2"/>
            </a:outerShdw>
          </a:effectLst>
        </p:spPr>
        <p:txBody>
          <a:bodyPr/>
          <a:lstStyle/>
          <a:p>
            <a:pPr marL="447675" indent="-447675" algn="ctr">
              <a:spcBef>
                <a:spcPct val="20000"/>
              </a:spcBef>
              <a:buClr>
                <a:srgbClr val="4F81BD"/>
              </a:buClr>
              <a:buSzPct val="70000"/>
              <a:buFont typeface="Wingdings" pitchFamily="2" charset="2"/>
              <a:buNone/>
              <a:defRPr/>
            </a:pPr>
            <a:r>
              <a:rPr lang="en-US" sz="2400" dirty="0">
                <a:solidFill>
                  <a:prstClr val="black"/>
                </a:solidFill>
                <a:latin typeface="Arial Narrow" pitchFamily="34" charset="0"/>
              </a:rPr>
              <a:t>Accrued revenue at the end of one period results in a cash receipt in a future period.</a:t>
            </a:r>
          </a:p>
          <a:p>
            <a:pPr marL="447675" indent="-447675" algn="ctr">
              <a:spcBef>
                <a:spcPct val="20000"/>
              </a:spcBef>
              <a:buClr>
                <a:srgbClr val="4F81BD"/>
              </a:buClr>
              <a:buSzPct val="70000"/>
              <a:buFont typeface="Wingdings" pitchFamily="2" charset="2"/>
              <a:buNone/>
              <a:defRPr/>
            </a:pPr>
            <a:r>
              <a:rPr lang="en-US" sz="2400" dirty="0">
                <a:solidFill>
                  <a:prstClr val="black"/>
                </a:solidFill>
                <a:latin typeface="Arial Narrow" pitchFamily="34" charset="0"/>
              </a:rPr>
              <a:t>On 12/31, </a:t>
            </a:r>
            <a:r>
              <a:rPr lang="en-US" sz="2400" dirty="0" err="1">
                <a:solidFill>
                  <a:prstClr val="black"/>
                </a:solidFill>
                <a:latin typeface="Arial Narrow" pitchFamily="34" charset="0"/>
              </a:rPr>
              <a:t>FastForward</a:t>
            </a:r>
            <a:r>
              <a:rPr lang="en-US" sz="2400" dirty="0">
                <a:solidFill>
                  <a:prstClr val="black"/>
                </a:solidFill>
                <a:latin typeface="Arial Narrow" pitchFamily="34" charset="0"/>
              </a:rPr>
              <a:t> recorded accrued revenue earned of $1,800.</a:t>
            </a:r>
          </a:p>
          <a:p>
            <a:pPr marL="447675" indent="-447675" algn="ctr">
              <a:spcBef>
                <a:spcPct val="20000"/>
              </a:spcBef>
              <a:buClr>
                <a:srgbClr val="4F81BD"/>
              </a:buClr>
              <a:buSzPct val="70000"/>
              <a:buFont typeface="Wingdings" pitchFamily="2" charset="2"/>
              <a:buNone/>
              <a:defRPr/>
            </a:pPr>
            <a:r>
              <a:rPr lang="en-US" sz="2400" dirty="0">
                <a:solidFill>
                  <a:prstClr val="black"/>
                </a:solidFill>
                <a:latin typeface="Arial Narrow" pitchFamily="34" charset="0"/>
              </a:rPr>
              <a:t>On 1/10 of the next year, the following entry will reduce the accounts receivable, record revenue earned for 10 days and receipt of $2,700 cash.</a:t>
            </a:r>
          </a:p>
        </p:txBody>
      </p:sp>
      <p:sp>
        <p:nvSpPr>
          <p:cNvPr id="13" name="Rectangle 12"/>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5" name="Slide Number Placeholder 3"/>
          <p:cNvSpPr>
            <a:spLocks noGrp="1"/>
          </p:cNvSpPr>
          <p:nvPr>
            <p:ph type="sldNum" sz="quarter" idx="12"/>
          </p:nvPr>
        </p:nvSpPr>
        <p:spPr bwMode="auto">
          <a:xfrm>
            <a:off x="6553200" y="6356350"/>
            <a:ext cx="2133600" cy="365125"/>
          </a:xfrm>
          <a:noFill/>
          <a:ln>
            <a:miter lim="800000"/>
            <a:headEnd/>
            <a:tailEnd/>
          </a:ln>
        </p:spPr>
        <p:txBody>
          <a:bodyPr wrap="square" numCol="1" anchorCtr="0" compatLnSpc="1">
            <a:prstTxWarp prst="textNoShape">
              <a:avLst/>
            </a:prstTxWarp>
          </a:bodyPr>
          <a:lstStyle/>
          <a:p>
            <a:fld id="{46A08342-654D-40A4-AD58-FD9E39689834}" type="slidenum">
              <a:rPr lang="en-US" altLang="en-US" smtClean="0">
                <a:solidFill>
                  <a:srgbClr val="898989"/>
                </a:solidFill>
              </a:rPr>
              <a:pPr/>
              <a:t>53</a:t>
            </a:fld>
            <a:endParaRPr lang="en-US" altLang="en-US" dirty="0">
              <a:solidFill>
                <a:srgbClr val="898989"/>
              </a:solidFill>
            </a:endParaRPr>
          </a:p>
        </p:txBody>
      </p:sp>
      <p:sp>
        <p:nvSpPr>
          <p:cNvPr id="16" name="Rounded Rectangle 15"/>
          <p:cNvSpPr/>
          <p:nvPr/>
        </p:nvSpPr>
        <p:spPr>
          <a:xfrm>
            <a:off x="152400" y="6553200"/>
            <a:ext cx="38862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lang="en-US" altLang="en-US" sz="1100" b="1" kern="0" dirty="0">
                <a:solidFill>
                  <a:prstClr val="black"/>
                </a:solidFill>
                <a:latin typeface="Arial Narrow" pitchFamily="34" charset="0"/>
              </a:rPr>
              <a:t>Learning Objective P1: </a:t>
            </a:r>
            <a:r>
              <a:rPr lang="en-US" altLang="en-US" sz="1100" dirty="0">
                <a:solidFill>
                  <a:prstClr val="black"/>
                </a:solidFill>
              </a:rPr>
              <a:t>Prepare and explain adjusting entries</a:t>
            </a:r>
            <a:r>
              <a:rPr lang="en-US" sz="1100" dirty="0">
                <a:solidFill>
                  <a:prstClr val="black"/>
                </a:solidFill>
              </a:rPr>
              <a:t>.</a:t>
            </a:r>
            <a:endParaRPr lang="en-US" sz="1100" b="1" kern="0" dirty="0">
              <a:solidFill>
                <a:prstClr val="black"/>
              </a:solidFill>
              <a:latin typeface="Arial Narrow" pitchFamily="34" charset="0"/>
            </a:endParaRPr>
          </a:p>
        </p:txBody>
      </p:sp>
    </p:spTree>
    <p:extLst>
      <p:ext uri="{BB962C8B-B14F-4D97-AF65-F5344CB8AC3E}">
        <p14:creationId xmlns:p14="http://schemas.microsoft.com/office/powerpoint/2010/main" val="2411624085"/>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strips(downRight)">
                                      <p:cBhvr>
                                        <p:cTn id="7" dur="2000"/>
                                        <p:tgtEl>
                                          <p:spTgt spid="2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ectangle 13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prstClr val="white"/>
                </a:solidFill>
              </a:rPr>
              <a:t>NEED-TO-KNOW 3-4</a:t>
            </a:r>
          </a:p>
        </p:txBody>
      </p:sp>
      <p:sp>
        <p:nvSpPr>
          <p:cNvPr id="6" name="Rectangle 5"/>
          <p:cNvSpPr>
            <a:spLocks noChangeArrowheads="1"/>
          </p:cNvSpPr>
          <p:nvPr/>
        </p:nvSpPr>
        <p:spPr bwMode="auto">
          <a:xfrm>
            <a:off x="1016000" y="609600"/>
            <a:ext cx="7712075"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For each separate case below, follow the three-step process for adjusting the accrued revenue account. </a:t>
            </a:r>
            <a:endParaRPr lang="en-US" dirty="0">
              <a:solidFill>
                <a:prstClr val="black"/>
              </a:solidFill>
              <a:cs typeface="+mn-cs"/>
            </a:endParaRPr>
          </a:p>
        </p:txBody>
      </p:sp>
      <p:sp>
        <p:nvSpPr>
          <p:cNvPr id="7" name="Rectangle 6"/>
          <p:cNvSpPr>
            <a:spLocks noChangeArrowheads="1"/>
          </p:cNvSpPr>
          <p:nvPr/>
        </p:nvSpPr>
        <p:spPr bwMode="auto">
          <a:xfrm>
            <a:off x="1289050" y="836613"/>
            <a:ext cx="615950" cy="217487"/>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C00000"/>
                </a:solidFill>
                <a:cs typeface="+mn-cs"/>
              </a:rPr>
              <a:t>Step 1:</a:t>
            </a:r>
            <a:endParaRPr lang="en-US" dirty="0">
              <a:solidFill>
                <a:prstClr val="black"/>
              </a:solidFill>
              <a:cs typeface="+mn-cs"/>
            </a:endParaRPr>
          </a:p>
        </p:txBody>
      </p:sp>
      <p:sp>
        <p:nvSpPr>
          <p:cNvPr id="8" name="Rectangle 7"/>
          <p:cNvSpPr>
            <a:spLocks noChangeArrowheads="1"/>
          </p:cNvSpPr>
          <p:nvPr/>
        </p:nvSpPr>
        <p:spPr bwMode="auto">
          <a:xfrm>
            <a:off x="1833563" y="836613"/>
            <a:ext cx="3913187"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  Determine what the current account balance equals. </a:t>
            </a:r>
            <a:endParaRPr lang="en-US" dirty="0">
              <a:solidFill>
                <a:prstClr val="black"/>
              </a:solidFill>
              <a:cs typeface="+mn-cs"/>
            </a:endParaRPr>
          </a:p>
        </p:txBody>
      </p:sp>
      <p:sp>
        <p:nvSpPr>
          <p:cNvPr id="9" name="Rectangle 8"/>
          <p:cNvSpPr>
            <a:spLocks noChangeArrowheads="1"/>
          </p:cNvSpPr>
          <p:nvPr/>
        </p:nvSpPr>
        <p:spPr bwMode="auto">
          <a:xfrm>
            <a:off x="1289050" y="1054100"/>
            <a:ext cx="665163" cy="217488"/>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C00000"/>
                </a:solidFill>
                <a:cs typeface="+mn-cs"/>
              </a:rPr>
              <a:t>Step 2: </a:t>
            </a:r>
            <a:endParaRPr lang="en-US" dirty="0">
              <a:solidFill>
                <a:prstClr val="black"/>
              </a:solidFill>
              <a:cs typeface="+mn-cs"/>
            </a:endParaRPr>
          </a:p>
        </p:txBody>
      </p:sp>
      <p:sp>
        <p:nvSpPr>
          <p:cNvPr id="10" name="Rectangle 9"/>
          <p:cNvSpPr>
            <a:spLocks noChangeArrowheads="1"/>
          </p:cNvSpPr>
          <p:nvPr/>
        </p:nvSpPr>
        <p:spPr bwMode="auto">
          <a:xfrm>
            <a:off x="1873250" y="1054100"/>
            <a:ext cx="426720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Determine what the current account balance should equal. </a:t>
            </a:r>
            <a:endParaRPr lang="en-US" dirty="0">
              <a:solidFill>
                <a:prstClr val="black"/>
              </a:solidFill>
              <a:cs typeface="+mn-cs"/>
            </a:endParaRPr>
          </a:p>
        </p:txBody>
      </p:sp>
      <p:sp>
        <p:nvSpPr>
          <p:cNvPr id="11" name="Rectangle 10"/>
          <p:cNvSpPr>
            <a:spLocks noChangeArrowheads="1"/>
          </p:cNvSpPr>
          <p:nvPr/>
        </p:nvSpPr>
        <p:spPr bwMode="auto">
          <a:xfrm>
            <a:off x="1289050" y="1271588"/>
            <a:ext cx="615950" cy="217487"/>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C00000"/>
                </a:solidFill>
                <a:cs typeface="+mn-cs"/>
              </a:rPr>
              <a:t>Step 3:</a:t>
            </a:r>
            <a:endParaRPr lang="en-US" dirty="0">
              <a:solidFill>
                <a:prstClr val="black"/>
              </a:solidFill>
              <a:cs typeface="+mn-cs"/>
            </a:endParaRPr>
          </a:p>
        </p:txBody>
      </p:sp>
      <p:sp>
        <p:nvSpPr>
          <p:cNvPr id="12" name="Rectangle 11"/>
          <p:cNvSpPr>
            <a:spLocks noChangeArrowheads="1"/>
          </p:cNvSpPr>
          <p:nvPr/>
        </p:nvSpPr>
        <p:spPr bwMode="auto">
          <a:xfrm>
            <a:off x="1833563" y="1271588"/>
            <a:ext cx="394335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 Record an adjusting entry to get from step 1 to step 2.</a:t>
            </a:r>
            <a:endParaRPr lang="en-US" dirty="0">
              <a:solidFill>
                <a:prstClr val="black"/>
              </a:solidFill>
              <a:cs typeface="+mn-cs"/>
            </a:endParaRPr>
          </a:p>
        </p:txBody>
      </p:sp>
      <p:sp>
        <p:nvSpPr>
          <p:cNvPr id="13" name="Rectangle 12"/>
          <p:cNvSpPr>
            <a:spLocks noChangeArrowheads="1"/>
          </p:cNvSpPr>
          <p:nvPr/>
        </p:nvSpPr>
        <p:spPr bwMode="auto">
          <a:xfrm>
            <a:off x="1016000" y="1525588"/>
            <a:ext cx="4376738"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Assume no other adjusting entries are made during the year.</a:t>
            </a:r>
            <a:endParaRPr lang="en-US" dirty="0">
              <a:solidFill>
                <a:prstClr val="black"/>
              </a:solidFill>
              <a:cs typeface="+mn-cs"/>
            </a:endParaRPr>
          </a:p>
        </p:txBody>
      </p:sp>
      <p:sp>
        <p:nvSpPr>
          <p:cNvPr id="14" name="Rectangle 13"/>
          <p:cNvSpPr>
            <a:spLocks noChangeArrowheads="1"/>
          </p:cNvSpPr>
          <p:nvPr/>
        </p:nvSpPr>
        <p:spPr bwMode="auto">
          <a:xfrm>
            <a:off x="1016000" y="1901825"/>
            <a:ext cx="1825625" cy="217488"/>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000000"/>
                </a:solidFill>
                <a:cs typeface="+mn-cs"/>
              </a:rPr>
              <a:t>Accounts Receivable.  </a:t>
            </a:r>
            <a:endParaRPr lang="en-US" dirty="0">
              <a:solidFill>
                <a:prstClr val="black"/>
              </a:solidFill>
              <a:cs typeface="+mn-cs"/>
            </a:endParaRPr>
          </a:p>
        </p:txBody>
      </p:sp>
      <p:sp>
        <p:nvSpPr>
          <p:cNvPr id="15" name="Rectangle 14"/>
          <p:cNvSpPr>
            <a:spLocks noChangeArrowheads="1"/>
          </p:cNvSpPr>
          <p:nvPr/>
        </p:nvSpPr>
        <p:spPr bwMode="auto">
          <a:xfrm>
            <a:off x="2762250" y="1901825"/>
            <a:ext cx="548640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At year-end, the company has completed services of $1,000 for a client, but </a:t>
            </a:r>
            <a:endParaRPr lang="en-US" dirty="0">
              <a:solidFill>
                <a:prstClr val="black"/>
              </a:solidFill>
              <a:cs typeface="+mn-cs"/>
            </a:endParaRPr>
          </a:p>
        </p:txBody>
      </p:sp>
      <p:sp>
        <p:nvSpPr>
          <p:cNvPr id="16" name="Rectangle 15"/>
          <p:cNvSpPr>
            <a:spLocks noChangeArrowheads="1"/>
          </p:cNvSpPr>
          <p:nvPr/>
        </p:nvSpPr>
        <p:spPr bwMode="auto">
          <a:xfrm>
            <a:off x="1016000" y="2108200"/>
            <a:ext cx="3711575"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the client has not yet been billed for those services.</a:t>
            </a:r>
            <a:endParaRPr lang="en-US" dirty="0">
              <a:solidFill>
                <a:prstClr val="black"/>
              </a:solidFill>
              <a:cs typeface="+mn-cs"/>
            </a:endParaRPr>
          </a:p>
        </p:txBody>
      </p:sp>
      <p:sp>
        <p:nvSpPr>
          <p:cNvPr id="96" name="Rectangle 16"/>
          <p:cNvSpPr>
            <a:spLocks noChangeArrowheads="1"/>
          </p:cNvSpPr>
          <p:nvPr/>
        </p:nvSpPr>
        <p:spPr bwMode="auto">
          <a:xfrm>
            <a:off x="1016000" y="2408238"/>
            <a:ext cx="1674813" cy="217487"/>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000000"/>
                </a:solidFill>
                <a:cs typeface="+mn-cs"/>
              </a:rPr>
              <a:t>Interest Receivable.  </a:t>
            </a:r>
            <a:endParaRPr lang="en-US" dirty="0">
              <a:solidFill>
                <a:prstClr val="black"/>
              </a:solidFill>
              <a:cs typeface="+mn-cs"/>
            </a:endParaRPr>
          </a:p>
        </p:txBody>
      </p:sp>
      <p:sp>
        <p:nvSpPr>
          <p:cNvPr id="97" name="Rectangle 17"/>
          <p:cNvSpPr>
            <a:spLocks noChangeArrowheads="1"/>
          </p:cNvSpPr>
          <p:nvPr/>
        </p:nvSpPr>
        <p:spPr bwMode="auto">
          <a:xfrm>
            <a:off x="2600325" y="2408238"/>
            <a:ext cx="5507038"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At year-end, the company has earned, but not yet recorded, $500 of interest </a:t>
            </a:r>
            <a:endParaRPr lang="en-US" dirty="0">
              <a:solidFill>
                <a:prstClr val="black"/>
              </a:solidFill>
              <a:cs typeface="+mn-cs"/>
            </a:endParaRPr>
          </a:p>
        </p:txBody>
      </p:sp>
      <p:sp>
        <p:nvSpPr>
          <p:cNvPr id="98" name="Rectangle 18"/>
          <p:cNvSpPr>
            <a:spLocks noChangeArrowheads="1"/>
          </p:cNvSpPr>
          <p:nvPr/>
        </p:nvSpPr>
        <p:spPr bwMode="auto">
          <a:xfrm>
            <a:off x="1016000" y="2614613"/>
            <a:ext cx="3630613"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earned from its investments in government bonds.</a:t>
            </a:r>
            <a:endParaRPr lang="en-US" dirty="0">
              <a:solidFill>
                <a:prstClr val="black"/>
              </a:solidFill>
              <a:cs typeface="+mn-cs"/>
            </a:endParaRPr>
          </a:p>
        </p:txBody>
      </p:sp>
      <p:sp>
        <p:nvSpPr>
          <p:cNvPr id="11777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fld id="{FE14FD1D-4D30-4591-B843-7994DC8C45D9}" type="slidenum">
              <a:rPr lang="en-US" altLang="en-US" sz="1200" smtClean="0">
                <a:solidFill>
                  <a:srgbClr val="898989"/>
                </a:solidFill>
                <a:latin typeface="Arial" charset="0"/>
              </a:rPr>
              <a:pPr eaLnBrk="1" hangingPunct="1">
                <a:spcBef>
                  <a:spcPct val="0"/>
                </a:spcBef>
                <a:buFontTx/>
                <a:buNone/>
              </a:pPr>
              <a:t>54</a:t>
            </a:fld>
            <a:endParaRPr lang="en-US" altLang="en-US" sz="1200">
              <a:solidFill>
                <a:srgbClr val="898989"/>
              </a:solidFill>
              <a:latin typeface="Arial" charset="0"/>
            </a:endParaRPr>
          </a:p>
        </p:txBody>
      </p:sp>
      <p:sp>
        <p:nvSpPr>
          <p:cNvPr id="20" name="Rounded Rectangle 19"/>
          <p:cNvSpPr/>
          <p:nvPr/>
        </p:nvSpPr>
        <p:spPr>
          <a:xfrm>
            <a:off x="152400" y="6553200"/>
            <a:ext cx="38862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altLang="en-US" sz="1100" dirty="0"/>
              <a:t>Prepare and explain adjusting entries</a:t>
            </a:r>
            <a:r>
              <a:rPr lang="en-US" sz="1100" dirty="0"/>
              <a:t>.</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cSld>
  <p:clrMapOvr>
    <a:masterClrMapping/>
  </p:clrMapOvr>
  <p:transition spd="med">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ectangle 13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prstClr val="white"/>
                </a:solidFill>
              </a:rPr>
              <a:t>NEED-TO-KNOW 3-4 SOLUTION</a:t>
            </a:r>
          </a:p>
        </p:txBody>
      </p:sp>
      <p:sp>
        <p:nvSpPr>
          <p:cNvPr id="17" name="Rectangle 5"/>
          <p:cNvSpPr>
            <a:spLocks noChangeArrowheads="1"/>
          </p:cNvSpPr>
          <p:nvPr/>
        </p:nvSpPr>
        <p:spPr bwMode="auto">
          <a:xfrm>
            <a:off x="2771775" y="1889125"/>
            <a:ext cx="3600450" cy="236538"/>
          </a:xfrm>
          <a:prstGeom prst="rect">
            <a:avLst/>
          </a:prstGeom>
          <a:solidFill>
            <a:srgbClr val="FFFF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 name="Rectangle 6"/>
          <p:cNvSpPr>
            <a:spLocks noChangeArrowheads="1"/>
          </p:cNvSpPr>
          <p:nvPr/>
        </p:nvSpPr>
        <p:spPr bwMode="auto">
          <a:xfrm>
            <a:off x="1873250" y="3395663"/>
            <a:ext cx="5397500" cy="236537"/>
          </a:xfrm>
          <a:prstGeom prst="rect">
            <a:avLst/>
          </a:prstGeom>
          <a:solidFill>
            <a:srgbClr val="89A3D3"/>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9" name="Rectangle 7"/>
          <p:cNvSpPr>
            <a:spLocks noChangeArrowheads="1"/>
          </p:cNvSpPr>
          <p:nvPr/>
        </p:nvSpPr>
        <p:spPr bwMode="auto">
          <a:xfrm>
            <a:off x="1198563" y="1249363"/>
            <a:ext cx="4719637"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C00000"/>
                </a:solidFill>
                <a:cs typeface="+mn-cs"/>
              </a:rPr>
              <a:t>Step 1:  Determine what the current account balance equals.</a:t>
            </a:r>
            <a:endParaRPr lang="en-US" dirty="0">
              <a:solidFill>
                <a:prstClr val="black"/>
              </a:solidFill>
              <a:cs typeface="+mn-cs"/>
            </a:endParaRPr>
          </a:p>
        </p:txBody>
      </p:sp>
      <p:sp>
        <p:nvSpPr>
          <p:cNvPr id="20" name="Rectangle 8"/>
          <p:cNvSpPr>
            <a:spLocks noChangeArrowheads="1"/>
          </p:cNvSpPr>
          <p:nvPr/>
        </p:nvSpPr>
        <p:spPr bwMode="auto">
          <a:xfrm>
            <a:off x="6997700" y="1249363"/>
            <a:ext cx="252413"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$0</a:t>
            </a:r>
            <a:endParaRPr lang="en-US" dirty="0">
              <a:solidFill>
                <a:prstClr val="black"/>
              </a:solidFill>
              <a:cs typeface="+mn-cs"/>
            </a:endParaRPr>
          </a:p>
        </p:txBody>
      </p:sp>
      <p:sp>
        <p:nvSpPr>
          <p:cNvPr id="21" name="Rectangle 9"/>
          <p:cNvSpPr>
            <a:spLocks noChangeArrowheads="1"/>
          </p:cNvSpPr>
          <p:nvPr/>
        </p:nvSpPr>
        <p:spPr bwMode="auto">
          <a:xfrm>
            <a:off x="1198563" y="1465263"/>
            <a:ext cx="5203825"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C00000"/>
                </a:solidFill>
                <a:cs typeface="+mn-cs"/>
              </a:rPr>
              <a:t>Step 2:  Determine what the current account balance should equal.</a:t>
            </a:r>
            <a:endParaRPr lang="en-US" dirty="0">
              <a:solidFill>
                <a:prstClr val="black"/>
              </a:solidFill>
              <a:cs typeface="+mn-cs"/>
            </a:endParaRPr>
          </a:p>
        </p:txBody>
      </p:sp>
      <p:sp>
        <p:nvSpPr>
          <p:cNvPr id="22" name="Rectangle 10"/>
          <p:cNvSpPr>
            <a:spLocks noChangeArrowheads="1"/>
          </p:cNvSpPr>
          <p:nvPr/>
        </p:nvSpPr>
        <p:spPr bwMode="auto">
          <a:xfrm>
            <a:off x="6684963" y="1465263"/>
            <a:ext cx="56515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$1,000</a:t>
            </a:r>
            <a:endParaRPr lang="en-US" dirty="0">
              <a:solidFill>
                <a:prstClr val="black"/>
              </a:solidFill>
              <a:cs typeface="+mn-cs"/>
            </a:endParaRPr>
          </a:p>
        </p:txBody>
      </p:sp>
      <p:sp>
        <p:nvSpPr>
          <p:cNvPr id="23" name="Rectangle 11"/>
          <p:cNvSpPr>
            <a:spLocks noChangeArrowheads="1"/>
          </p:cNvSpPr>
          <p:nvPr/>
        </p:nvSpPr>
        <p:spPr bwMode="auto">
          <a:xfrm>
            <a:off x="2811463" y="2136775"/>
            <a:ext cx="534987"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Unadj.</a:t>
            </a:r>
            <a:endParaRPr lang="en-US" dirty="0">
              <a:solidFill>
                <a:prstClr val="black"/>
              </a:solidFill>
              <a:cs typeface="+mn-cs"/>
            </a:endParaRPr>
          </a:p>
        </p:txBody>
      </p:sp>
      <p:sp>
        <p:nvSpPr>
          <p:cNvPr id="24" name="Rectangle 12"/>
          <p:cNvSpPr>
            <a:spLocks noChangeArrowheads="1"/>
          </p:cNvSpPr>
          <p:nvPr/>
        </p:nvSpPr>
        <p:spPr bwMode="auto">
          <a:xfrm>
            <a:off x="4305300" y="2136775"/>
            <a:ext cx="161925"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0</a:t>
            </a:r>
            <a:endParaRPr lang="en-US" dirty="0">
              <a:solidFill>
                <a:prstClr val="black"/>
              </a:solidFill>
              <a:cs typeface="+mn-cs"/>
            </a:endParaRPr>
          </a:p>
        </p:txBody>
      </p:sp>
      <p:sp>
        <p:nvSpPr>
          <p:cNvPr id="25" name="Rectangle 13"/>
          <p:cNvSpPr>
            <a:spLocks noChangeArrowheads="1"/>
          </p:cNvSpPr>
          <p:nvPr/>
        </p:nvSpPr>
        <p:spPr bwMode="auto">
          <a:xfrm>
            <a:off x="2811463" y="2343150"/>
            <a:ext cx="877887"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Adjustment</a:t>
            </a:r>
            <a:endParaRPr lang="en-US" dirty="0">
              <a:solidFill>
                <a:prstClr val="black"/>
              </a:solidFill>
              <a:cs typeface="+mn-cs"/>
            </a:endParaRPr>
          </a:p>
        </p:txBody>
      </p:sp>
      <p:sp>
        <p:nvSpPr>
          <p:cNvPr id="26" name="Rectangle 14"/>
          <p:cNvSpPr>
            <a:spLocks noChangeArrowheads="1"/>
          </p:cNvSpPr>
          <p:nvPr/>
        </p:nvSpPr>
        <p:spPr bwMode="auto">
          <a:xfrm>
            <a:off x="3992563" y="2343150"/>
            <a:ext cx="419100"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C00000"/>
                </a:solidFill>
                <a:cs typeface="+mn-cs"/>
              </a:rPr>
              <a:t>1,000</a:t>
            </a:r>
            <a:endParaRPr lang="en-US" dirty="0">
              <a:solidFill>
                <a:srgbClr val="C00000"/>
              </a:solidFill>
              <a:cs typeface="+mn-cs"/>
            </a:endParaRPr>
          </a:p>
        </p:txBody>
      </p:sp>
      <p:sp>
        <p:nvSpPr>
          <p:cNvPr id="27" name="Rectangle 15"/>
          <p:cNvSpPr>
            <a:spLocks noChangeArrowheads="1"/>
          </p:cNvSpPr>
          <p:nvPr/>
        </p:nvSpPr>
        <p:spPr bwMode="auto">
          <a:xfrm>
            <a:off x="2811463" y="2559050"/>
            <a:ext cx="625475"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Dec. 31</a:t>
            </a:r>
            <a:endParaRPr lang="en-US" dirty="0">
              <a:solidFill>
                <a:prstClr val="black"/>
              </a:solidFill>
              <a:cs typeface="+mn-cs"/>
            </a:endParaRPr>
          </a:p>
        </p:txBody>
      </p:sp>
      <p:sp>
        <p:nvSpPr>
          <p:cNvPr id="28" name="Rectangle 16"/>
          <p:cNvSpPr>
            <a:spLocks noChangeArrowheads="1"/>
          </p:cNvSpPr>
          <p:nvPr/>
        </p:nvSpPr>
        <p:spPr bwMode="auto">
          <a:xfrm>
            <a:off x="3992563" y="2559050"/>
            <a:ext cx="474662"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1,000</a:t>
            </a:r>
            <a:endParaRPr lang="en-US" dirty="0">
              <a:solidFill>
                <a:prstClr val="black"/>
              </a:solidFill>
              <a:cs typeface="+mn-cs"/>
            </a:endParaRPr>
          </a:p>
        </p:txBody>
      </p:sp>
      <p:sp>
        <p:nvSpPr>
          <p:cNvPr id="29" name="Rectangle 17"/>
          <p:cNvSpPr>
            <a:spLocks noChangeArrowheads="1"/>
          </p:cNvSpPr>
          <p:nvPr/>
        </p:nvSpPr>
        <p:spPr bwMode="auto">
          <a:xfrm>
            <a:off x="1198563" y="2971800"/>
            <a:ext cx="4860925"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C00000"/>
                </a:solidFill>
                <a:cs typeface="+mn-cs"/>
              </a:rPr>
              <a:t>Step 3:  Record an adjusting entry to get from step 1 to step 2.</a:t>
            </a:r>
            <a:endParaRPr lang="en-US" dirty="0">
              <a:solidFill>
                <a:prstClr val="black"/>
              </a:solidFill>
              <a:cs typeface="+mn-cs"/>
            </a:endParaRPr>
          </a:p>
        </p:txBody>
      </p:sp>
      <p:sp>
        <p:nvSpPr>
          <p:cNvPr id="30" name="Rectangle 18"/>
          <p:cNvSpPr>
            <a:spLocks noChangeArrowheads="1"/>
          </p:cNvSpPr>
          <p:nvPr/>
        </p:nvSpPr>
        <p:spPr bwMode="auto">
          <a:xfrm>
            <a:off x="2155825" y="3416300"/>
            <a:ext cx="433388"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000000"/>
                </a:solidFill>
                <a:cs typeface="+mn-cs"/>
              </a:rPr>
              <a:t>Date</a:t>
            </a:r>
            <a:endParaRPr lang="en-US" dirty="0">
              <a:solidFill>
                <a:prstClr val="black"/>
              </a:solidFill>
              <a:cs typeface="+mn-cs"/>
            </a:endParaRPr>
          </a:p>
        </p:txBody>
      </p:sp>
      <p:sp>
        <p:nvSpPr>
          <p:cNvPr id="31" name="Rectangle 19"/>
          <p:cNvSpPr>
            <a:spLocks noChangeArrowheads="1"/>
          </p:cNvSpPr>
          <p:nvPr/>
        </p:nvSpPr>
        <p:spPr bwMode="auto">
          <a:xfrm>
            <a:off x="5716588" y="3416300"/>
            <a:ext cx="484187"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000000"/>
                </a:solidFill>
                <a:cs typeface="+mn-cs"/>
              </a:rPr>
              <a:t>Debit</a:t>
            </a:r>
            <a:endParaRPr lang="en-US" dirty="0">
              <a:solidFill>
                <a:prstClr val="black"/>
              </a:solidFill>
              <a:cs typeface="+mn-cs"/>
            </a:endParaRPr>
          </a:p>
        </p:txBody>
      </p:sp>
      <p:sp>
        <p:nvSpPr>
          <p:cNvPr id="99" name="Rectangle 20"/>
          <p:cNvSpPr>
            <a:spLocks noChangeArrowheads="1"/>
          </p:cNvSpPr>
          <p:nvPr/>
        </p:nvSpPr>
        <p:spPr bwMode="auto">
          <a:xfrm>
            <a:off x="6584950" y="3416300"/>
            <a:ext cx="544513"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000000"/>
                </a:solidFill>
                <a:cs typeface="+mn-cs"/>
              </a:rPr>
              <a:t>Credit</a:t>
            </a:r>
            <a:endParaRPr lang="en-US" dirty="0">
              <a:solidFill>
                <a:prstClr val="black"/>
              </a:solidFill>
              <a:cs typeface="+mn-cs"/>
            </a:endParaRPr>
          </a:p>
        </p:txBody>
      </p:sp>
      <p:sp>
        <p:nvSpPr>
          <p:cNvPr id="100" name="Rectangle 21"/>
          <p:cNvSpPr>
            <a:spLocks noChangeArrowheads="1"/>
          </p:cNvSpPr>
          <p:nvPr/>
        </p:nvSpPr>
        <p:spPr bwMode="auto">
          <a:xfrm>
            <a:off x="2055813" y="3643313"/>
            <a:ext cx="625475"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Dec. 31</a:t>
            </a:r>
            <a:endParaRPr lang="en-US" dirty="0">
              <a:solidFill>
                <a:prstClr val="black"/>
              </a:solidFill>
              <a:cs typeface="+mn-cs"/>
            </a:endParaRPr>
          </a:p>
        </p:txBody>
      </p:sp>
      <p:sp>
        <p:nvSpPr>
          <p:cNvPr id="101" name="Rectangle 22"/>
          <p:cNvSpPr>
            <a:spLocks noChangeArrowheads="1"/>
          </p:cNvSpPr>
          <p:nvPr/>
        </p:nvSpPr>
        <p:spPr bwMode="auto">
          <a:xfrm>
            <a:off x="2811463" y="3643313"/>
            <a:ext cx="1582737"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Accounts Receivable</a:t>
            </a:r>
            <a:endParaRPr lang="en-US" dirty="0">
              <a:solidFill>
                <a:prstClr val="black"/>
              </a:solidFill>
              <a:cs typeface="+mn-cs"/>
            </a:endParaRPr>
          </a:p>
        </p:txBody>
      </p:sp>
      <p:sp>
        <p:nvSpPr>
          <p:cNvPr id="102" name="Rectangle 23"/>
          <p:cNvSpPr>
            <a:spLocks noChangeArrowheads="1"/>
          </p:cNvSpPr>
          <p:nvPr/>
        </p:nvSpPr>
        <p:spPr bwMode="auto">
          <a:xfrm>
            <a:off x="5878513" y="3643313"/>
            <a:ext cx="474662"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1,000</a:t>
            </a:r>
            <a:endParaRPr lang="en-US" dirty="0">
              <a:solidFill>
                <a:prstClr val="black"/>
              </a:solidFill>
              <a:cs typeface="+mn-cs"/>
            </a:endParaRPr>
          </a:p>
        </p:txBody>
      </p:sp>
      <p:sp>
        <p:nvSpPr>
          <p:cNvPr id="103" name="Rectangle 24"/>
          <p:cNvSpPr>
            <a:spLocks noChangeArrowheads="1"/>
          </p:cNvSpPr>
          <p:nvPr/>
        </p:nvSpPr>
        <p:spPr bwMode="auto">
          <a:xfrm>
            <a:off x="3084513" y="3848100"/>
            <a:ext cx="1381125"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Services Revenue</a:t>
            </a:r>
            <a:endParaRPr lang="en-US" dirty="0">
              <a:solidFill>
                <a:prstClr val="black"/>
              </a:solidFill>
              <a:cs typeface="+mn-cs"/>
            </a:endParaRPr>
          </a:p>
        </p:txBody>
      </p:sp>
      <p:sp>
        <p:nvSpPr>
          <p:cNvPr id="104" name="Rectangle 25"/>
          <p:cNvSpPr>
            <a:spLocks noChangeArrowheads="1"/>
          </p:cNvSpPr>
          <p:nvPr/>
        </p:nvSpPr>
        <p:spPr bwMode="auto">
          <a:xfrm>
            <a:off x="6775450" y="3848100"/>
            <a:ext cx="474663"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1,000</a:t>
            </a:r>
            <a:endParaRPr lang="en-US" dirty="0">
              <a:solidFill>
                <a:prstClr val="black"/>
              </a:solidFill>
              <a:cs typeface="+mn-cs"/>
            </a:endParaRPr>
          </a:p>
        </p:txBody>
      </p:sp>
      <p:sp>
        <p:nvSpPr>
          <p:cNvPr id="105" name="Rectangle 26"/>
          <p:cNvSpPr>
            <a:spLocks noChangeArrowheads="1"/>
          </p:cNvSpPr>
          <p:nvPr/>
        </p:nvSpPr>
        <p:spPr bwMode="auto">
          <a:xfrm>
            <a:off x="3760788" y="1909763"/>
            <a:ext cx="1704975"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000000"/>
                </a:solidFill>
                <a:cs typeface="+mn-cs"/>
              </a:rPr>
              <a:t>Accounts Receivable</a:t>
            </a:r>
            <a:endParaRPr lang="en-US" dirty="0">
              <a:solidFill>
                <a:prstClr val="black"/>
              </a:solidFill>
              <a:cs typeface="+mn-cs"/>
            </a:endParaRPr>
          </a:p>
        </p:txBody>
      </p:sp>
      <p:sp>
        <p:nvSpPr>
          <p:cNvPr id="106" name="Rectangle 27"/>
          <p:cNvSpPr>
            <a:spLocks noChangeArrowheads="1"/>
          </p:cNvSpPr>
          <p:nvPr/>
        </p:nvSpPr>
        <p:spPr bwMode="auto">
          <a:xfrm>
            <a:off x="3538538" y="3416300"/>
            <a:ext cx="1273175"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000000"/>
                </a:solidFill>
                <a:cs typeface="+mn-cs"/>
              </a:rPr>
              <a:t>General Journal</a:t>
            </a:r>
            <a:endParaRPr lang="en-US" dirty="0">
              <a:solidFill>
                <a:prstClr val="black"/>
              </a:solidFill>
              <a:cs typeface="+mn-cs"/>
            </a:endParaRPr>
          </a:p>
        </p:txBody>
      </p:sp>
      <p:sp>
        <p:nvSpPr>
          <p:cNvPr id="107" name="Rectangle 28"/>
          <p:cNvSpPr>
            <a:spLocks noChangeArrowheads="1"/>
          </p:cNvSpPr>
          <p:nvPr/>
        </p:nvSpPr>
        <p:spPr bwMode="auto">
          <a:xfrm>
            <a:off x="1016000" y="630238"/>
            <a:ext cx="1846263"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000000"/>
                </a:solidFill>
                <a:cs typeface="+mn-cs"/>
              </a:rPr>
              <a:t>Accounts Receivable.  </a:t>
            </a:r>
            <a:endParaRPr lang="en-US" dirty="0">
              <a:solidFill>
                <a:prstClr val="black"/>
              </a:solidFill>
              <a:cs typeface="+mn-cs"/>
            </a:endParaRPr>
          </a:p>
        </p:txBody>
      </p:sp>
      <p:sp>
        <p:nvSpPr>
          <p:cNvPr id="108" name="Rectangle 29"/>
          <p:cNvSpPr>
            <a:spLocks noChangeArrowheads="1"/>
          </p:cNvSpPr>
          <p:nvPr/>
        </p:nvSpPr>
        <p:spPr bwMode="auto">
          <a:xfrm>
            <a:off x="2762250" y="630238"/>
            <a:ext cx="553720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At year-end, the company has completed services of $1,000 for a client, but </a:t>
            </a:r>
            <a:endParaRPr lang="en-US" dirty="0">
              <a:solidFill>
                <a:prstClr val="black"/>
              </a:solidFill>
              <a:cs typeface="+mn-cs"/>
            </a:endParaRPr>
          </a:p>
        </p:txBody>
      </p:sp>
      <p:sp>
        <p:nvSpPr>
          <p:cNvPr id="109" name="Rectangle 30"/>
          <p:cNvSpPr>
            <a:spLocks noChangeArrowheads="1"/>
          </p:cNvSpPr>
          <p:nvPr/>
        </p:nvSpPr>
        <p:spPr bwMode="auto">
          <a:xfrm>
            <a:off x="1016000" y="836613"/>
            <a:ext cx="3751263"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the client has not yet been billed for those services.</a:t>
            </a:r>
            <a:endParaRPr lang="en-US" dirty="0">
              <a:solidFill>
                <a:prstClr val="black"/>
              </a:solidFill>
              <a:cs typeface="+mn-cs"/>
            </a:endParaRPr>
          </a:p>
        </p:txBody>
      </p:sp>
      <p:sp>
        <p:nvSpPr>
          <p:cNvPr id="110" name="Rectangle 31"/>
          <p:cNvSpPr>
            <a:spLocks noChangeArrowheads="1"/>
          </p:cNvSpPr>
          <p:nvPr/>
        </p:nvSpPr>
        <p:spPr bwMode="auto">
          <a:xfrm>
            <a:off x="1863725" y="3384550"/>
            <a:ext cx="20638" cy="24765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11" name="Line 32"/>
          <p:cNvSpPr>
            <a:spLocks noChangeShapeType="1"/>
          </p:cNvSpPr>
          <p:nvPr/>
        </p:nvSpPr>
        <p:spPr bwMode="auto">
          <a:xfrm>
            <a:off x="2771775" y="3405188"/>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12" name="Rectangle 33"/>
          <p:cNvSpPr>
            <a:spLocks noChangeArrowheads="1"/>
          </p:cNvSpPr>
          <p:nvPr/>
        </p:nvSpPr>
        <p:spPr bwMode="auto">
          <a:xfrm>
            <a:off x="2771775" y="3405188"/>
            <a:ext cx="9525"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13" name="Line 34"/>
          <p:cNvSpPr>
            <a:spLocks noChangeShapeType="1"/>
          </p:cNvSpPr>
          <p:nvPr/>
        </p:nvSpPr>
        <p:spPr bwMode="auto">
          <a:xfrm>
            <a:off x="5464175" y="3405188"/>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14" name="Rectangle 35"/>
          <p:cNvSpPr>
            <a:spLocks noChangeArrowheads="1"/>
          </p:cNvSpPr>
          <p:nvPr/>
        </p:nvSpPr>
        <p:spPr bwMode="auto">
          <a:xfrm>
            <a:off x="5464175" y="3405188"/>
            <a:ext cx="11113"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15" name="Line 36"/>
          <p:cNvSpPr>
            <a:spLocks noChangeShapeType="1"/>
          </p:cNvSpPr>
          <p:nvPr/>
        </p:nvSpPr>
        <p:spPr bwMode="auto">
          <a:xfrm>
            <a:off x="6362700" y="3405188"/>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16" name="Rectangle 37"/>
          <p:cNvSpPr>
            <a:spLocks noChangeArrowheads="1"/>
          </p:cNvSpPr>
          <p:nvPr/>
        </p:nvSpPr>
        <p:spPr bwMode="auto">
          <a:xfrm>
            <a:off x="6362700" y="3405188"/>
            <a:ext cx="9525"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17" name="Rectangle 38"/>
          <p:cNvSpPr>
            <a:spLocks noChangeArrowheads="1"/>
          </p:cNvSpPr>
          <p:nvPr/>
        </p:nvSpPr>
        <p:spPr bwMode="auto">
          <a:xfrm>
            <a:off x="7250113" y="3405188"/>
            <a:ext cx="20637" cy="227012"/>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18" name="Rectangle 39"/>
          <p:cNvSpPr>
            <a:spLocks noChangeArrowheads="1"/>
          </p:cNvSpPr>
          <p:nvPr/>
        </p:nvSpPr>
        <p:spPr bwMode="auto">
          <a:xfrm>
            <a:off x="4556125" y="2125663"/>
            <a:ext cx="20638" cy="6302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19" name="Line 40"/>
          <p:cNvSpPr>
            <a:spLocks noChangeShapeType="1"/>
          </p:cNvSpPr>
          <p:nvPr/>
        </p:nvSpPr>
        <p:spPr bwMode="auto">
          <a:xfrm>
            <a:off x="1873250" y="3632200"/>
            <a:ext cx="0" cy="41275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0" name="Rectangle 41"/>
          <p:cNvSpPr>
            <a:spLocks noChangeArrowheads="1"/>
          </p:cNvSpPr>
          <p:nvPr/>
        </p:nvSpPr>
        <p:spPr bwMode="auto">
          <a:xfrm>
            <a:off x="1873250" y="3632200"/>
            <a:ext cx="11113" cy="412750"/>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1" name="Line 42"/>
          <p:cNvSpPr>
            <a:spLocks noChangeShapeType="1"/>
          </p:cNvSpPr>
          <p:nvPr/>
        </p:nvSpPr>
        <p:spPr bwMode="auto">
          <a:xfrm>
            <a:off x="2771775" y="3632200"/>
            <a:ext cx="0" cy="41275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2" name="Rectangle 43"/>
          <p:cNvSpPr>
            <a:spLocks noChangeArrowheads="1"/>
          </p:cNvSpPr>
          <p:nvPr/>
        </p:nvSpPr>
        <p:spPr bwMode="auto">
          <a:xfrm>
            <a:off x="2771775" y="3632200"/>
            <a:ext cx="9525" cy="412750"/>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3" name="Line 44"/>
          <p:cNvSpPr>
            <a:spLocks noChangeShapeType="1"/>
          </p:cNvSpPr>
          <p:nvPr/>
        </p:nvSpPr>
        <p:spPr bwMode="auto">
          <a:xfrm>
            <a:off x="5464175" y="3632200"/>
            <a:ext cx="0" cy="41275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4" name="Rectangle 45"/>
          <p:cNvSpPr>
            <a:spLocks noChangeArrowheads="1"/>
          </p:cNvSpPr>
          <p:nvPr/>
        </p:nvSpPr>
        <p:spPr bwMode="auto">
          <a:xfrm>
            <a:off x="5464175" y="3632200"/>
            <a:ext cx="11113" cy="412750"/>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5" name="Line 46"/>
          <p:cNvSpPr>
            <a:spLocks noChangeShapeType="1"/>
          </p:cNvSpPr>
          <p:nvPr/>
        </p:nvSpPr>
        <p:spPr bwMode="auto">
          <a:xfrm>
            <a:off x="6362700" y="3632200"/>
            <a:ext cx="0" cy="41275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6" name="Rectangle 47"/>
          <p:cNvSpPr>
            <a:spLocks noChangeArrowheads="1"/>
          </p:cNvSpPr>
          <p:nvPr/>
        </p:nvSpPr>
        <p:spPr bwMode="auto">
          <a:xfrm>
            <a:off x="6362700" y="3632200"/>
            <a:ext cx="9525" cy="412750"/>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7" name="Line 48"/>
          <p:cNvSpPr>
            <a:spLocks noChangeShapeType="1"/>
          </p:cNvSpPr>
          <p:nvPr/>
        </p:nvSpPr>
        <p:spPr bwMode="auto">
          <a:xfrm>
            <a:off x="7259638" y="3632200"/>
            <a:ext cx="0" cy="41275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8" name="Rectangle 49"/>
          <p:cNvSpPr>
            <a:spLocks noChangeArrowheads="1"/>
          </p:cNvSpPr>
          <p:nvPr/>
        </p:nvSpPr>
        <p:spPr bwMode="auto">
          <a:xfrm>
            <a:off x="7259638" y="3632200"/>
            <a:ext cx="11112" cy="412750"/>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9" name="Rectangle 50"/>
          <p:cNvSpPr>
            <a:spLocks noChangeArrowheads="1"/>
          </p:cNvSpPr>
          <p:nvPr/>
        </p:nvSpPr>
        <p:spPr bwMode="auto">
          <a:xfrm>
            <a:off x="2771775" y="1878013"/>
            <a:ext cx="3600450" cy="206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0" name="Rectangle 51"/>
          <p:cNvSpPr>
            <a:spLocks noChangeArrowheads="1"/>
          </p:cNvSpPr>
          <p:nvPr/>
        </p:nvSpPr>
        <p:spPr bwMode="auto">
          <a:xfrm>
            <a:off x="2771775" y="2105025"/>
            <a:ext cx="3600450" cy="206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1" name="Rectangle 52"/>
          <p:cNvSpPr>
            <a:spLocks noChangeArrowheads="1"/>
          </p:cNvSpPr>
          <p:nvPr/>
        </p:nvSpPr>
        <p:spPr bwMode="auto">
          <a:xfrm>
            <a:off x="2771775" y="2528888"/>
            <a:ext cx="3600450" cy="206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2" name="Rectangle 53"/>
          <p:cNvSpPr>
            <a:spLocks noChangeArrowheads="1"/>
          </p:cNvSpPr>
          <p:nvPr/>
        </p:nvSpPr>
        <p:spPr bwMode="auto">
          <a:xfrm>
            <a:off x="1884363" y="3384550"/>
            <a:ext cx="5386387" cy="206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3" name="Rectangle 54"/>
          <p:cNvSpPr>
            <a:spLocks noChangeArrowheads="1"/>
          </p:cNvSpPr>
          <p:nvPr/>
        </p:nvSpPr>
        <p:spPr bwMode="auto">
          <a:xfrm>
            <a:off x="1884363" y="3611563"/>
            <a:ext cx="5386387" cy="206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4" name="Line 55"/>
          <p:cNvSpPr>
            <a:spLocks noChangeShapeType="1"/>
          </p:cNvSpPr>
          <p:nvPr/>
        </p:nvSpPr>
        <p:spPr bwMode="auto">
          <a:xfrm>
            <a:off x="1884363" y="3829050"/>
            <a:ext cx="5386387" cy="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5" name="Rectangle 56"/>
          <p:cNvSpPr>
            <a:spLocks noChangeArrowheads="1"/>
          </p:cNvSpPr>
          <p:nvPr/>
        </p:nvSpPr>
        <p:spPr bwMode="auto">
          <a:xfrm>
            <a:off x="1884363" y="3829050"/>
            <a:ext cx="5386387" cy="952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6" name="Line 57"/>
          <p:cNvSpPr>
            <a:spLocks noChangeShapeType="1"/>
          </p:cNvSpPr>
          <p:nvPr/>
        </p:nvSpPr>
        <p:spPr bwMode="auto">
          <a:xfrm>
            <a:off x="1884363" y="4033838"/>
            <a:ext cx="5386387" cy="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8" name="Rectangle 58"/>
          <p:cNvSpPr>
            <a:spLocks noChangeArrowheads="1"/>
          </p:cNvSpPr>
          <p:nvPr/>
        </p:nvSpPr>
        <p:spPr bwMode="auto">
          <a:xfrm>
            <a:off x="1884363" y="4033838"/>
            <a:ext cx="5386387" cy="11112"/>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75" name="Rounded Rectangle 74"/>
          <p:cNvSpPr/>
          <p:nvPr/>
        </p:nvSpPr>
        <p:spPr>
          <a:xfrm>
            <a:off x="1447800" y="4424363"/>
            <a:ext cx="2906713"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u="sng" dirty="0">
                <a:solidFill>
                  <a:prstClr val="white"/>
                </a:solidFill>
              </a:rPr>
              <a:t>Income Statement</a:t>
            </a:r>
          </a:p>
          <a:p>
            <a:pPr algn="ctr" fontAlgn="auto">
              <a:spcBef>
                <a:spcPts val="0"/>
              </a:spcBef>
              <a:spcAft>
                <a:spcPts val="0"/>
              </a:spcAft>
              <a:defRPr/>
            </a:pPr>
            <a:r>
              <a:rPr lang="en-US" dirty="0">
                <a:solidFill>
                  <a:prstClr val="white"/>
                </a:solidFill>
              </a:rPr>
              <a:t>Revenue</a:t>
            </a:r>
          </a:p>
          <a:p>
            <a:pPr algn="ctr" fontAlgn="auto">
              <a:spcBef>
                <a:spcPts val="0"/>
              </a:spcBef>
              <a:spcAft>
                <a:spcPts val="0"/>
              </a:spcAft>
              <a:defRPr/>
            </a:pPr>
            <a:r>
              <a:rPr lang="en-US" dirty="0">
                <a:solidFill>
                  <a:prstClr val="white"/>
                </a:solidFill>
              </a:rPr>
              <a:t>Expense</a:t>
            </a:r>
          </a:p>
        </p:txBody>
      </p:sp>
      <p:sp>
        <p:nvSpPr>
          <p:cNvPr id="76" name="Rounded Rectangle 75"/>
          <p:cNvSpPr/>
          <p:nvPr/>
        </p:nvSpPr>
        <p:spPr>
          <a:xfrm>
            <a:off x="4748213" y="4419600"/>
            <a:ext cx="2906712" cy="12192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u="sng" dirty="0">
                <a:solidFill>
                  <a:srgbClr val="002060"/>
                </a:solidFill>
              </a:rPr>
              <a:t>Balance Sheet</a:t>
            </a:r>
          </a:p>
          <a:p>
            <a:pPr lvl="2" fontAlgn="auto">
              <a:spcBef>
                <a:spcPts val="0"/>
              </a:spcBef>
              <a:spcAft>
                <a:spcPts val="0"/>
              </a:spcAft>
              <a:defRPr/>
            </a:pPr>
            <a:r>
              <a:rPr lang="en-US" dirty="0">
                <a:solidFill>
                  <a:srgbClr val="002060"/>
                </a:solidFill>
              </a:rPr>
              <a:t>Asset</a:t>
            </a:r>
          </a:p>
          <a:p>
            <a:pPr lvl="2" fontAlgn="auto">
              <a:spcBef>
                <a:spcPts val="0"/>
              </a:spcBef>
              <a:spcAft>
                <a:spcPts val="0"/>
              </a:spcAft>
              <a:defRPr/>
            </a:pPr>
            <a:r>
              <a:rPr lang="en-US" dirty="0">
                <a:solidFill>
                  <a:srgbClr val="002060"/>
                </a:solidFill>
              </a:rPr>
              <a:t>Liability</a:t>
            </a:r>
          </a:p>
        </p:txBody>
      </p:sp>
      <p:sp>
        <p:nvSpPr>
          <p:cNvPr id="77" name="TextBox 76"/>
          <p:cNvSpPr txBox="1"/>
          <p:nvPr/>
        </p:nvSpPr>
        <p:spPr>
          <a:xfrm>
            <a:off x="5105400" y="4754563"/>
            <a:ext cx="782638" cy="369887"/>
          </a:xfrm>
          <a:prstGeom prst="rect">
            <a:avLst/>
          </a:prstGeom>
          <a:noFill/>
        </p:spPr>
        <p:txBody>
          <a:bodyPr>
            <a:spAutoFit/>
          </a:bodyPr>
          <a:lstStyle/>
          <a:p>
            <a:pPr fontAlgn="auto">
              <a:spcBef>
                <a:spcPts val="0"/>
              </a:spcBef>
              <a:spcAft>
                <a:spcPts val="0"/>
              </a:spcAft>
              <a:defRPr/>
            </a:pPr>
            <a:r>
              <a:rPr lang="en-US" dirty="0">
                <a:solidFill>
                  <a:srgbClr val="C00000"/>
                </a:solidFill>
                <a:latin typeface="Calibri"/>
                <a:cs typeface="+mn-cs"/>
              </a:rPr>
              <a:t>Debit</a:t>
            </a:r>
          </a:p>
        </p:txBody>
      </p:sp>
      <p:sp>
        <p:nvSpPr>
          <p:cNvPr id="78" name="TextBox 77"/>
          <p:cNvSpPr txBox="1"/>
          <p:nvPr/>
        </p:nvSpPr>
        <p:spPr>
          <a:xfrm>
            <a:off x="1752600" y="4754563"/>
            <a:ext cx="990600" cy="369887"/>
          </a:xfrm>
          <a:prstGeom prst="rect">
            <a:avLst/>
          </a:prstGeom>
          <a:noFill/>
        </p:spPr>
        <p:txBody>
          <a:bodyPr anchor="b">
            <a:spAutoFit/>
          </a:bodyPr>
          <a:lstStyle/>
          <a:p>
            <a:pPr fontAlgn="auto">
              <a:spcBef>
                <a:spcPts val="0"/>
              </a:spcBef>
              <a:spcAft>
                <a:spcPts val="0"/>
              </a:spcAft>
              <a:defRPr/>
            </a:pPr>
            <a:r>
              <a:rPr lang="en-US" dirty="0">
                <a:solidFill>
                  <a:srgbClr val="C00000"/>
                </a:solidFill>
                <a:latin typeface="Calibri"/>
                <a:cs typeface="+mn-cs"/>
              </a:rPr>
              <a:t>Credit</a:t>
            </a:r>
          </a:p>
        </p:txBody>
      </p:sp>
      <p:sp>
        <p:nvSpPr>
          <p:cNvPr id="11884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fld id="{605CA081-996C-4122-848C-07831478F715}" type="slidenum">
              <a:rPr lang="en-US" altLang="en-US" sz="1200" smtClean="0">
                <a:solidFill>
                  <a:srgbClr val="898989"/>
                </a:solidFill>
                <a:latin typeface="Arial" charset="0"/>
              </a:rPr>
              <a:pPr eaLnBrk="1" hangingPunct="1">
                <a:spcBef>
                  <a:spcPct val="0"/>
                </a:spcBef>
                <a:buFontTx/>
                <a:buNone/>
              </a:pPr>
              <a:t>55</a:t>
            </a:fld>
            <a:endParaRPr lang="en-US" altLang="en-US" sz="1200">
              <a:solidFill>
                <a:srgbClr val="898989"/>
              </a:solidFill>
              <a:latin typeface="Arial" charset="0"/>
            </a:endParaRPr>
          </a:p>
        </p:txBody>
      </p:sp>
      <p:sp>
        <p:nvSpPr>
          <p:cNvPr id="64" name="Rounded Rectangle 63"/>
          <p:cNvSpPr/>
          <p:nvPr/>
        </p:nvSpPr>
        <p:spPr>
          <a:xfrm>
            <a:off x="152400" y="6553200"/>
            <a:ext cx="38862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altLang="en-US" sz="1100" dirty="0"/>
              <a:t>Prepare and explain adjusting entries</a:t>
            </a:r>
            <a:r>
              <a:rPr lang="en-US" sz="1100" dirty="0"/>
              <a:t>.</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5"/>
                                        </p:tgtEl>
                                        <p:attrNameLst>
                                          <p:attrName>style.visibility</p:attrName>
                                        </p:attrNameLst>
                                      </p:cBhvr>
                                      <p:to>
                                        <p:strVal val="visible"/>
                                      </p:to>
                                    </p:set>
                                    <p:animEffect transition="in" filter="fade">
                                      <p:cBhvr>
                                        <p:cTn id="24" dur="500"/>
                                        <p:tgtEl>
                                          <p:spTgt spid="10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8"/>
                                        </p:tgtEl>
                                        <p:attrNameLst>
                                          <p:attrName>style.visibility</p:attrName>
                                        </p:attrNameLst>
                                      </p:cBhvr>
                                      <p:to>
                                        <p:strVal val="visible"/>
                                      </p:to>
                                    </p:set>
                                    <p:animEffect transition="in" filter="fade">
                                      <p:cBhvr>
                                        <p:cTn id="27" dur="500"/>
                                        <p:tgtEl>
                                          <p:spTgt spid="11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9"/>
                                        </p:tgtEl>
                                        <p:attrNameLst>
                                          <p:attrName>style.visibility</p:attrName>
                                        </p:attrNameLst>
                                      </p:cBhvr>
                                      <p:to>
                                        <p:strVal val="visible"/>
                                      </p:to>
                                    </p:set>
                                    <p:animEffect transition="in" filter="fade">
                                      <p:cBhvr>
                                        <p:cTn id="30" dur="500"/>
                                        <p:tgtEl>
                                          <p:spTgt spid="12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0"/>
                                        </p:tgtEl>
                                        <p:attrNameLst>
                                          <p:attrName>style.visibility</p:attrName>
                                        </p:attrNameLst>
                                      </p:cBhvr>
                                      <p:to>
                                        <p:strVal val="visible"/>
                                      </p:to>
                                    </p:set>
                                    <p:animEffect transition="in" filter="fade">
                                      <p:cBhvr>
                                        <p:cTn id="33" dur="500"/>
                                        <p:tgtEl>
                                          <p:spTgt spid="13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31"/>
                                        </p:tgtEl>
                                        <p:attrNameLst>
                                          <p:attrName>style.visibility</p:attrName>
                                        </p:attrNameLst>
                                      </p:cBhvr>
                                      <p:to>
                                        <p:strVal val="visible"/>
                                      </p:to>
                                    </p:set>
                                    <p:animEffect transition="in" filter="fade">
                                      <p:cBhvr>
                                        <p:cTn id="36" dur="500"/>
                                        <p:tgtEl>
                                          <p:spTgt spid="131"/>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500"/>
                                        <p:tgtEl>
                                          <p:spTgt spid="2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500"/>
                                        <p:tgtEl>
                                          <p:spTgt spid="2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500"/>
                                        <p:tgtEl>
                                          <p:spTgt spid="29"/>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500"/>
                                        <p:tgtEl>
                                          <p:spTgt spid="1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500"/>
                                        <p:tgtEl>
                                          <p:spTgt spid="30"/>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500"/>
                                        <p:tgtEl>
                                          <p:spTgt spid="31"/>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fade">
                                      <p:cBhvr>
                                        <p:cTn id="71" dur="500"/>
                                        <p:tgtEl>
                                          <p:spTgt spid="99"/>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00"/>
                                        </p:tgtEl>
                                        <p:attrNameLst>
                                          <p:attrName>style.visibility</p:attrName>
                                        </p:attrNameLst>
                                      </p:cBhvr>
                                      <p:to>
                                        <p:strVal val="visible"/>
                                      </p:to>
                                    </p:set>
                                    <p:animEffect transition="in" filter="fade">
                                      <p:cBhvr>
                                        <p:cTn id="74" dur="500"/>
                                        <p:tgtEl>
                                          <p:spTgt spid="100"/>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01"/>
                                        </p:tgtEl>
                                        <p:attrNameLst>
                                          <p:attrName>style.visibility</p:attrName>
                                        </p:attrNameLst>
                                      </p:cBhvr>
                                      <p:to>
                                        <p:strVal val="visible"/>
                                      </p:to>
                                    </p:set>
                                    <p:animEffect transition="in" filter="fade">
                                      <p:cBhvr>
                                        <p:cTn id="77" dur="500"/>
                                        <p:tgtEl>
                                          <p:spTgt spid="101"/>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02"/>
                                        </p:tgtEl>
                                        <p:attrNameLst>
                                          <p:attrName>style.visibility</p:attrName>
                                        </p:attrNameLst>
                                      </p:cBhvr>
                                      <p:to>
                                        <p:strVal val="visible"/>
                                      </p:to>
                                    </p:set>
                                    <p:animEffect transition="in" filter="fade">
                                      <p:cBhvr>
                                        <p:cTn id="80" dur="500"/>
                                        <p:tgtEl>
                                          <p:spTgt spid="102"/>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03"/>
                                        </p:tgtEl>
                                        <p:attrNameLst>
                                          <p:attrName>style.visibility</p:attrName>
                                        </p:attrNameLst>
                                      </p:cBhvr>
                                      <p:to>
                                        <p:strVal val="visible"/>
                                      </p:to>
                                    </p:set>
                                    <p:animEffect transition="in" filter="fade">
                                      <p:cBhvr>
                                        <p:cTn id="83" dur="500"/>
                                        <p:tgtEl>
                                          <p:spTgt spid="103"/>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25"/>
                                        </p:tgtEl>
                                        <p:attrNameLst>
                                          <p:attrName>style.visibility</p:attrName>
                                        </p:attrNameLst>
                                      </p:cBhvr>
                                      <p:to>
                                        <p:strVal val="visible"/>
                                      </p:to>
                                    </p:set>
                                    <p:animEffect transition="in" filter="fade">
                                      <p:cBhvr>
                                        <p:cTn id="89" dur="500"/>
                                        <p:tgtEl>
                                          <p:spTgt spid="25"/>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fade">
                                      <p:cBhvr>
                                        <p:cTn id="92" dur="500"/>
                                        <p:tgtEl>
                                          <p:spTgt spid="26"/>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106"/>
                                        </p:tgtEl>
                                        <p:attrNameLst>
                                          <p:attrName>style.visibility</p:attrName>
                                        </p:attrNameLst>
                                      </p:cBhvr>
                                      <p:to>
                                        <p:strVal val="visible"/>
                                      </p:to>
                                    </p:set>
                                    <p:animEffect transition="in" filter="fade">
                                      <p:cBhvr>
                                        <p:cTn id="95" dur="500"/>
                                        <p:tgtEl>
                                          <p:spTgt spid="106"/>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10"/>
                                        </p:tgtEl>
                                        <p:attrNameLst>
                                          <p:attrName>style.visibility</p:attrName>
                                        </p:attrNameLst>
                                      </p:cBhvr>
                                      <p:to>
                                        <p:strVal val="visible"/>
                                      </p:to>
                                    </p:set>
                                    <p:animEffect transition="in" filter="fade">
                                      <p:cBhvr>
                                        <p:cTn id="98" dur="500"/>
                                        <p:tgtEl>
                                          <p:spTgt spid="110"/>
                                        </p:tgtEl>
                                      </p:cBhvr>
                                    </p:animEffect>
                                  </p:childTnLst>
                                </p:cTn>
                              </p:par>
                              <p:par>
                                <p:cTn id="99" presetID="10" presetClass="entr" presetSubtype="0" fill="hold" nodeType="withEffect">
                                  <p:stCondLst>
                                    <p:cond delay="0"/>
                                  </p:stCondLst>
                                  <p:childTnLst>
                                    <p:set>
                                      <p:cBhvr>
                                        <p:cTn id="100" dur="1" fill="hold">
                                          <p:stCondLst>
                                            <p:cond delay="0"/>
                                          </p:stCondLst>
                                        </p:cTn>
                                        <p:tgtEl>
                                          <p:spTgt spid="111"/>
                                        </p:tgtEl>
                                        <p:attrNameLst>
                                          <p:attrName>style.visibility</p:attrName>
                                        </p:attrNameLst>
                                      </p:cBhvr>
                                      <p:to>
                                        <p:strVal val="visible"/>
                                      </p:to>
                                    </p:set>
                                    <p:animEffect transition="in" filter="fade">
                                      <p:cBhvr>
                                        <p:cTn id="101" dur="500"/>
                                        <p:tgtEl>
                                          <p:spTgt spid="111"/>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112"/>
                                        </p:tgtEl>
                                        <p:attrNameLst>
                                          <p:attrName>style.visibility</p:attrName>
                                        </p:attrNameLst>
                                      </p:cBhvr>
                                      <p:to>
                                        <p:strVal val="visible"/>
                                      </p:to>
                                    </p:set>
                                    <p:animEffect transition="in" filter="fade">
                                      <p:cBhvr>
                                        <p:cTn id="104" dur="500"/>
                                        <p:tgtEl>
                                          <p:spTgt spid="112"/>
                                        </p:tgtEl>
                                      </p:cBhvr>
                                    </p:animEffect>
                                  </p:childTnLst>
                                </p:cTn>
                              </p:par>
                              <p:par>
                                <p:cTn id="105" presetID="10" presetClass="entr" presetSubtype="0" fill="hold" nodeType="withEffect">
                                  <p:stCondLst>
                                    <p:cond delay="0"/>
                                  </p:stCondLst>
                                  <p:childTnLst>
                                    <p:set>
                                      <p:cBhvr>
                                        <p:cTn id="106" dur="1" fill="hold">
                                          <p:stCondLst>
                                            <p:cond delay="0"/>
                                          </p:stCondLst>
                                        </p:cTn>
                                        <p:tgtEl>
                                          <p:spTgt spid="113"/>
                                        </p:tgtEl>
                                        <p:attrNameLst>
                                          <p:attrName>style.visibility</p:attrName>
                                        </p:attrNameLst>
                                      </p:cBhvr>
                                      <p:to>
                                        <p:strVal val="visible"/>
                                      </p:to>
                                    </p:set>
                                    <p:animEffect transition="in" filter="fade">
                                      <p:cBhvr>
                                        <p:cTn id="107" dur="500"/>
                                        <p:tgtEl>
                                          <p:spTgt spid="113"/>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114"/>
                                        </p:tgtEl>
                                        <p:attrNameLst>
                                          <p:attrName>style.visibility</p:attrName>
                                        </p:attrNameLst>
                                      </p:cBhvr>
                                      <p:to>
                                        <p:strVal val="visible"/>
                                      </p:to>
                                    </p:set>
                                    <p:animEffect transition="in" filter="fade">
                                      <p:cBhvr>
                                        <p:cTn id="110" dur="500"/>
                                        <p:tgtEl>
                                          <p:spTgt spid="114"/>
                                        </p:tgtEl>
                                      </p:cBhvr>
                                    </p:animEffect>
                                  </p:childTnLst>
                                </p:cTn>
                              </p:par>
                              <p:par>
                                <p:cTn id="111" presetID="10" presetClass="entr" presetSubtype="0" fill="hold" nodeType="withEffect">
                                  <p:stCondLst>
                                    <p:cond delay="0"/>
                                  </p:stCondLst>
                                  <p:childTnLst>
                                    <p:set>
                                      <p:cBhvr>
                                        <p:cTn id="112" dur="1" fill="hold">
                                          <p:stCondLst>
                                            <p:cond delay="0"/>
                                          </p:stCondLst>
                                        </p:cTn>
                                        <p:tgtEl>
                                          <p:spTgt spid="115"/>
                                        </p:tgtEl>
                                        <p:attrNameLst>
                                          <p:attrName>style.visibility</p:attrName>
                                        </p:attrNameLst>
                                      </p:cBhvr>
                                      <p:to>
                                        <p:strVal val="visible"/>
                                      </p:to>
                                    </p:set>
                                    <p:animEffect transition="in" filter="fade">
                                      <p:cBhvr>
                                        <p:cTn id="113" dur="500"/>
                                        <p:tgtEl>
                                          <p:spTgt spid="115"/>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116"/>
                                        </p:tgtEl>
                                        <p:attrNameLst>
                                          <p:attrName>style.visibility</p:attrName>
                                        </p:attrNameLst>
                                      </p:cBhvr>
                                      <p:to>
                                        <p:strVal val="visible"/>
                                      </p:to>
                                    </p:set>
                                    <p:animEffect transition="in" filter="fade">
                                      <p:cBhvr>
                                        <p:cTn id="116" dur="500"/>
                                        <p:tgtEl>
                                          <p:spTgt spid="116"/>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500"/>
                                        <p:tgtEl>
                                          <p:spTgt spid="117"/>
                                        </p:tgtEl>
                                      </p:cBhvr>
                                    </p:animEffect>
                                  </p:childTnLst>
                                </p:cTn>
                              </p:par>
                              <p:par>
                                <p:cTn id="120" presetID="10" presetClass="entr" presetSubtype="0" fill="hold" nodeType="with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fade">
                                      <p:cBhvr>
                                        <p:cTn id="122" dur="500"/>
                                        <p:tgtEl>
                                          <p:spTgt spid="119"/>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Effect transition="in" filter="fade">
                                      <p:cBhvr>
                                        <p:cTn id="125" dur="500"/>
                                        <p:tgtEl>
                                          <p:spTgt spid="120"/>
                                        </p:tgtEl>
                                      </p:cBhvr>
                                    </p:animEffect>
                                  </p:childTnLst>
                                </p:cTn>
                              </p:par>
                              <p:par>
                                <p:cTn id="126" presetID="10" presetClass="entr" presetSubtype="0" fill="hold" nodeType="withEffect">
                                  <p:stCondLst>
                                    <p:cond delay="0"/>
                                  </p:stCondLst>
                                  <p:childTnLst>
                                    <p:set>
                                      <p:cBhvr>
                                        <p:cTn id="127" dur="1" fill="hold">
                                          <p:stCondLst>
                                            <p:cond delay="0"/>
                                          </p:stCondLst>
                                        </p:cTn>
                                        <p:tgtEl>
                                          <p:spTgt spid="121"/>
                                        </p:tgtEl>
                                        <p:attrNameLst>
                                          <p:attrName>style.visibility</p:attrName>
                                        </p:attrNameLst>
                                      </p:cBhvr>
                                      <p:to>
                                        <p:strVal val="visible"/>
                                      </p:to>
                                    </p:set>
                                    <p:animEffect transition="in" filter="fade">
                                      <p:cBhvr>
                                        <p:cTn id="128" dur="500"/>
                                        <p:tgtEl>
                                          <p:spTgt spid="121"/>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122"/>
                                        </p:tgtEl>
                                        <p:attrNameLst>
                                          <p:attrName>style.visibility</p:attrName>
                                        </p:attrNameLst>
                                      </p:cBhvr>
                                      <p:to>
                                        <p:strVal val="visible"/>
                                      </p:to>
                                    </p:set>
                                    <p:animEffect transition="in" filter="fade">
                                      <p:cBhvr>
                                        <p:cTn id="131" dur="500"/>
                                        <p:tgtEl>
                                          <p:spTgt spid="122"/>
                                        </p:tgtEl>
                                      </p:cBhvr>
                                    </p:animEffect>
                                  </p:childTnLst>
                                </p:cTn>
                              </p:par>
                              <p:par>
                                <p:cTn id="132" presetID="10" presetClass="entr" presetSubtype="0" fill="hold" nodeType="withEffect">
                                  <p:stCondLst>
                                    <p:cond delay="0"/>
                                  </p:stCondLst>
                                  <p:childTnLst>
                                    <p:set>
                                      <p:cBhvr>
                                        <p:cTn id="133" dur="1" fill="hold">
                                          <p:stCondLst>
                                            <p:cond delay="0"/>
                                          </p:stCondLst>
                                        </p:cTn>
                                        <p:tgtEl>
                                          <p:spTgt spid="123"/>
                                        </p:tgtEl>
                                        <p:attrNameLst>
                                          <p:attrName>style.visibility</p:attrName>
                                        </p:attrNameLst>
                                      </p:cBhvr>
                                      <p:to>
                                        <p:strVal val="visible"/>
                                      </p:to>
                                    </p:set>
                                    <p:animEffect transition="in" filter="fade">
                                      <p:cBhvr>
                                        <p:cTn id="134" dur="500"/>
                                        <p:tgtEl>
                                          <p:spTgt spid="123"/>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124"/>
                                        </p:tgtEl>
                                        <p:attrNameLst>
                                          <p:attrName>style.visibility</p:attrName>
                                        </p:attrNameLst>
                                      </p:cBhvr>
                                      <p:to>
                                        <p:strVal val="visible"/>
                                      </p:to>
                                    </p:set>
                                    <p:animEffect transition="in" filter="fade">
                                      <p:cBhvr>
                                        <p:cTn id="137" dur="500"/>
                                        <p:tgtEl>
                                          <p:spTgt spid="124"/>
                                        </p:tgtEl>
                                      </p:cBhvr>
                                    </p:animEffect>
                                  </p:childTnLst>
                                </p:cTn>
                              </p:par>
                              <p:par>
                                <p:cTn id="138" presetID="10" presetClass="entr" presetSubtype="0" fill="hold" nodeType="withEffect">
                                  <p:stCondLst>
                                    <p:cond delay="0"/>
                                  </p:stCondLst>
                                  <p:childTnLst>
                                    <p:set>
                                      <p:cBhvr>
                                        <p:cTn id="139" dur="1" fill="hold">
                                          <p:stCondLst>
                                            <p:cond delay="0"/>
                                          </p:stCondLst>
                                        </p:cTn>
                                        <p:tgtEl>
                                          <p:spTgt spid="125"/>
                                        </p:tgtEl>
                                        <p:attrNameLst>
                                          <p:attrName>style.visibility</p:attrName>
                                        </p:attrNameLst>
                                      </p:cBhvr>
                                      <p:to>
                                        <p:strVal val="visible"/>
                                      </p:to>
                                    </p:set>
                                    <p:animEffect transition="in" filter="fade">
                                      <p:cBhvr>
                                        <p:cTn id="140" dur="500"/>
                                        <p:tgtEl>
                                          <p:spTgt spid="125"/>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126"/>
                                        </p:tgtEl>
                                        <p:attrNameLst>
                                          <p:attrName>style.visibility</p:attrName>
                                        </p:attrNameLst>
                                      </p:cBhvr>
                                      <p:to>
                                        <p:strVal val="visible"/>
                                      </p:to>
                                    </p:set>
                                    <p:animEffect transition="in" filter="fade">
                                      <p:cBhvr>
                                        <p:cTn id="143" dur="500"/>
                                        <p:tgtEl>
                                          <p:spTgt spid="126"/>
                                        </p:tgtEl>
                                      </p:cBhvr>
                                    </p:animEffect>
                                  </p:childTnLst>
                                </p:cTn>
                              </p:par>
                              <p:par>
                                <p:cTn id="144" presetID="10" presetClass="entr" presetSubtype="0" fill="hold" nodeType="withEffect">
                                  <p:stCondLst>
                                    <p:cond delay="0"/>
                                  </p:stCondLst>
                                  <p:childTnLst>
                                    <p:set>
                                      <p:cBhvr>
                                        <p:cTn id="145" dur="1" fill="hold">
                                          <p:stCondLst>
                                            <p:cond delay="0"/>
                                          </p:stCondLst>
                                        </p:cTn>
                                        <p:tgtEl>
                                          <p:spTgt spid="127"/>
                                        </p:tgtEl>
                                        <p:attrNameLst>
                                          <p:attrName>style.visibility</p:attrName>
                                        </p:attrNameLst>
                                      </p:cBhvr>
                                      <p:to>
                                        <p:strVal val="visible"/>
                                      </p:to>
                                    </p:set>
                                    <p:animEffect transition="in" filter="fade">
                                      <p:cBhvr>
                                        <p:cTn id="146" dur="500"/>
                                        <p:tgtEl>
                                          <p:spTgt spid="127"/>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128"/>
                                        </p:tgtEl>
                                        <p:attrNameLst>
                                          <p:attrName>style.visibility</p:attrName>
                                        </p:attrNameLst>
                                      </p:cBhvr>
                                      <p:to>
                                        <p:strVal val="visible"/>
                                      </p:to>
                                    </p:set>
                                    <p:animEffect transition="in" filter="fade">
                                      <p:cBhvr>
                                        <p:cTn id="149" dur="500"/>
                                        <p:tgtEl>
                                          <p:spTgt spid="128"/>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132"/>
                                        </p:tgtEl>
                                        <p:attrNameLst>
                                          <p:attrName>style.visibility</p:attrName>
                                        </p:attrNameLst>
                                      </p:cBhvr>
                                      <p:to>
                                        <p:strVal val="visible"/>
                                      </p:to>
                                    </p:set>
                                    <p:animEffect transition="in" filter="fade">
                                      <p:cBhvr>
                                        <p:cTn id="152" dur="500"/>
                                        <p:tgtEl>
                                          <p:spTgt spid="132"/>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133"/>
                                        </p:tgtEl>
                                        <p:attrNameLst>
                                          <p:attrName>style.visibility</p:attrName>
                                        </p:attrNameLst>
                                      </p:cBhvr>
                                      <p:to>
                                        <p:strVal val="visible"/>
                                      </p:to>
                                    </p:set>
                                    <p:animEffect transition="in" filter="fade">
                                      <p:cBhvr>
                                        <p:cTn id="155" dur="500"/>
                                        <p:tgtEl>
                                          <p:spTgt spid="133"/>
                                        </p:tgtEl>
                                      </p:cBhvr>
                                    </p:animEffect>
                                  </p:childTnLst>
                                </p:cTn>
                              </p:par>
                              <p:par>
                                <p:cTn id="156" presetID="10" presetClass="entr" presetSubtype="0" fill="hold" nodeType="withEffect">
                                  <p:stCondLst>
                                    <p:cond delay="0"/>
                                  </p:stCondLst>
                                  <p:childTnLst>
                                    <p:set>
                                      <p:cBhvr>
                                        <p:cTn id="157" dur="1" fill="hold">
                                          <p:stCondLst>
                                            <p:cond delay="0"/>
                                          </p:stCondLst>
                                        </p:cTn>
                                        <p:tgtEl>
                                          <p:spTgt spid="134"/>
                                        </p:tgtEl>
                                        <p:attrNameLst>
                                          <p:attrName>style.visibility</p:attrName>
                                        </p:attrNameLst>
                                      </p:cBhvr>
                                      <p:to>
                                        <p:strVal val="visible"/>
                                      </p:to>
                                    </p:set>
                                    <p:animEffect transition="in" filter="fade">
                                      <p:cBhvr>
                                        <p:cTn id="158" dur="500"/>
                                        <p:tgtEl>
                                          <p:spTgt spid="134"/>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135"/>
                                        </p:tgtEl>
                                        <p:attrNameLst>
                                          <p:attrName>style.visibility</p:attrName>
                                        </p:attrNameLst>
                                      </p:cBhvr>
                                      <p:to>
                                        <p:strVal val="visible"/>
                                      </p:to>
                                    </p:set>
                                    <p:animEffect transition="in" filter="fade">
                                      <p:cBhvr>
                                        <p:cTn id="161" dur="500"/>
                                        <p:tgtEl>
                                          <p:spTgt spid="135"/>
                                        </p:tgtEl>
                                      </p:cBhvr>
                                    </p:animEffect>
                                  </p:childTnLst>
                                </p:cTn>
                              </p:par>
                              <p:par>
                                <p:cTn id="162" presetID="10" presetClass="entr" presetSubtype="0" fill="hold" nodeType="withEffect">
                                  <p:stCondLst>
                                    <p:cond delay="0"/>
                                  </p:stCondLst>
                                  <p:childTnLst>
                                    <p:set>
                                      <p:cBhvr>
                                        <p:cTn id="163" dur="1" fill="hold">
                                          <p:stCondLst>
                                            <p:cond delay="0"/>
                                          </p:stCondLst>
                                        </p:cTn>
                                        <p:tgtEl>
                                          <p:spTgt spid="136"/>
                                        </p:tgtEl>
                                        <p:attrNameLst>
                                          <p:attrName>style.visibility</p:attrName>
                                        </p:attrNameLst>
                                      </p:cBhvr>
                                      <p:to>
                                        <p:strVal val="visible"/>
                                      </p:to>
                                    </p:set>
                                    <p:animEffect transition="in" filter="fade">
                                      <p:cBhvr>
                                        <p:cTn id="164" dur="500"/>
                                        <p:tgtEl>
                                          <p:spTgt spid="136"/>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138"/>
                                        </p:tgtEl>
                                        <p:attrNameLst>
                                          <p:attrName>style.visibility</p:attrName>
                                        </p:attrNameLst>
                                      </p:cBhvr>
                                      <p:to>
                                        <p:strVal val="visible"/>
                                      </p:to>
                                    </p:set>
                                    <p:animEffect transition="in" filter="fade">
                                      <p:cBhvr>
                                        <p:cTn id="16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p:bldP spid="20" grpId="0"/>
      <p:bldP spid="21" grpId="0"/>
      <p:bldP spid="22" grpId="0"/>
      <p:bldP spid="23" grpId="0"/>
      <p:bldP spid="24" grpId="0"/>
      <p:bldP spid="25" grpId="0"/>
      <p:bldP spid="26" grpId="0"/>
      <p:bldP spid="27" grpId="0"/>
      <p:bldP spid="28" grpId="0"/>
      <p:bldP spid="29" grpId="0"/>
      <p:bldP spid="30" grpId="0"/>
      <p:bldP spid="31" grpId="0"/>
      <p:bldP spid="99" grpId="0"/>
      <p:bldP spid="100" grpId="0"/>
      <p:bldP spid="101" grpId="0"/>
      <p:bldP spid="102" grpId="0"/>
      <p:bldP spid="103" grpId="0"/>
      <p:bldP spid="104" grpId="0"/>
      <p:bldP spid="105" grpId="0"/>
      <p:bldP spid="106" grpId="0"/>
      <p:bldP spid="110" grpId="0" animBg="1"/>
      <p:bldP spid="112" grpId="0" animBg="1"/>
      <p:bldP spid="114" grpId="0" animBg="1"/>
      <p:bldP spid="116" grpId="0" animBg="1"/>
      <p:bldP spid="117" grpId="0" animBg="1"/>
      <p:bldP spid="118" grpId="0" animBg="1"/>
      <p:bldP spid="120" grpId="0" animBg="1"/>
      <p:bldP spid="122" grpId="0" animBg="1"/>
      <p:bldP spid="124" grpId="0" animBg="1"/>
      <p:bldP spid="126" grpId="0" animBg="1"/>
      <p:bldP spid="128" grpId="0" animBg="1"/>
      <p:bldP spid="129" grpId="0" animBg="1"/>
      <p:bldP spid="130" grpId="0" animBg="1"/>
      <p:bldP spid="131" grpId="0" animBg="1"/>
      <p:bldP spid="132" grpId="0" animBg="1"/>
      <p:bldP spid="133" grpId="0" animBg="1"/>
      <p:bldP spid="135" grpId="0" animBg="1"/>
      <p:bldP spid="13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ectangle 13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prstClr val="white"/>
                </a:solidFill>
              </a:rPr>
              <a:t>NEED-TO-KNOW 3-4 SOLUTION</a:t>
            </a:r>
          </a:p>
        </p:txBody>
      </p:sp>
      <p:sp>
        <p:nvSpPr>
          <p:cNvPr id="6" name="Rectangle 5"/>
          <p:cNvSpPr>
            <a:spLocks noChangeArrowheads="1"/>
          </p:cNvSpPr>
          <p:nvPr/>
        </p:nvSpPr>
        <p:spPr bwMode="auto">
          <a:xfrm>
            <a:off x="2771775" y="1857375"/>
            <a:ext cx="3600450" cy="238125"/>
          </a:xfrm>
          <a:prstGeom prst="rect">
            <a:avLst/>
          </a:prstGeom>
          <a:solidFill>
            <a:srgbClr val="FFFF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7" name="Rectangle 6"/>
          <p:cNvSpPr>
            <a:spLocks noChangeArrowheads="1"/>
          </p:cNvSpPr>
          <p:nvPr/>
        </p:nvSpPr>
        <p:spPr bwMode="auto">
          <a:xfrm>
            <a:off x="1873250" y="3363913"/>
            <a:ext cx="5397500" cy="236537"/>
          </a:xfrm>
          <a:prstGeom prst="rect">
            <a:avLst/>
          </a:prstGeom>
          <a:solidFill>
            <a:srgbClr val="89A3D3"/>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 name="Rectangle 7"/>
          <p:cNvSpPr>
            <a:spLocks noChangeArrowheads="1"/>
          </p:cNvSpPr>
          <p:nvPr/>
        </p:nvSpPr>
        <p:spPr bwMode="auto">
          <a:xfrm>
            <a:off x="1198563" y="1219200"/>
            <a:ext cx="4719637"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C00000"/>
                </a:solidFill>
                <a:cs typeface="+mn-cs"/>
              </a:rPr>
              <a:t>Step 1:  Determine what the current account balance equals.</a:t>
            </a:r>
            <a:endParaRPr lang="en-US" dirty="0">
              <a:solidFill>
                <a:prstClr val="black"/>
              </a:solidFill>
              <a:cs typeface="+mn-cs"/>
            </a:endParaRPr>
          </a:p>
        </p:txBody>
      </p:sp>
      <p:sp>
        <p:nvSpPr>
          <p:cNvPr id="9" name="Rectangle 8"/>
          <p:cNvSpPr>
            <a:spLocks noChangeArrowheads="1"/>
          </p:cNvSpPr>
          <p:nvPr/>
        </p:nvSpPr>
        <p:spPr bwMode="auto">
          <a:xfrm>
            <a:off x="6997700" y="1219200"/>
            <a:ext cx="252413"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$0</a:t>
            </a:r>
            <a:endParaRPr lang="en-US" dirty="0">
              <a:solidFill>
                <a:prstClr val="black"/>
              </a:solidFill>
              <a:cs typeface="+mn-cs"/>
            </a:endParaRPr>
          </a:p>
        </p:txBody>
      </p:sp>
      <p:sp>
        <p:nvSpPr>
          <p:cNvPr id="10" name="Rectangle 9"/>
          <p:cNvSpPr>
            <a:spLocks noChangeArrowheads="1"/>
          </p:cNvSpPr>
          <p:nvPr/>
        </p:nvSpPr>
        <p:spPr bwMode="auto">
          <a:xfrm>
            <a:off x="1198563" y="1435100"/>
            <a:ext cx="5203825"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C00000"/>
                </a:solidFill>
                <a:cs typeface="+mn-cs"/>
              </a:rPr>
              <a:t>Step 2:  Determine what the current account balance should equal.</a:t>
            </a:r>
            <a:endParaRPr lang="en-US" dirty="0">
              <a:solidFill>
                <a:prstClr val="black"/>
              </a:solidFill>
              <a:cs typeface="+mn-cs"/>
            </a:endParaRPr>
          </a:p>
        </p:txBody>
      </p:sp>
      <p:sp>
        <p:nvSpPr>
          <p:cNvPr id="11" name="Rectangle 10"/>
          <p:cNvSpPr>
            <a:spLocks noChangeArrowheads="1"/>
          </p:cNvSpPr>
          <p:nvPr/>
        </p:nvSpPr>
        <p:spPr bwMode="auto">
          <a:xfrm>
            <a:off x="6816725" y="1435100"/>
            <a:ext cx="433388"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$500</a:t>
            </a:r>
            <a:endParaRPr lang="en-US" dirty="0">
              <a:solidFill>
                <a:prstClr val="black"/>
              </a:solidFill>
              <a:cs typeface="+mn-cs"/>
            </a:endParaRPr>
          </a:p>
        </p:txBody>
      </p:sp>
      <p:sp>
        <p:nvSpPr>
          <p:cNvPr id="12" name="Rectangle 11"/>
          <p:cNvSpPr>
            <a:spLocks noChangeArrowheads="1"/>
          </p:cNvSpPr>
          <p:nvPr/>
        </p:nvSpPr>
        <p:spPr bwMode="auto">
          <a:xfrm>
            <a:off x="2811463" y="2105025"/>
            <a:ext cx="534987"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Unadj.</a:t>
            </a:r>
            <a:endParaRPr lang="en-US" dirty="0">
              <a:solidFill>
                <a:prstClr val="black"/>
              </a:solidFill>
              <a:cs typeface="+mn-cs"/>
            </a:endParaRPr>
          </a:p>
        </p:txBody>
      </p:sp>
      <p:sp>
        <p:nvSpPr>
          <p:cNvPr id="13" name="Rectangle 12"/>
          <p:cNvSpPr>
            <a:spLocks noChangeArrowheads="1"/>
          </p:cNvSpPr>
          <p:nvPr/>
        </p:nvSpPr>
        <p:spPr bwMode="auto">
          <a:xfrm>
            <a:off x="4305300" y="2105025"/>
            <a:ext cx="161925"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0</a:t>
            </a:r>
            <a:endParaRPr lang="en-US" dirty="0">
              <a:solidFill>
                <a:prstClr val="black"/>
              </a:solidFill>
              <a:cs typeface="+mn-cs"/>
            </a:endParaRPr>
          </a:p>
        </p:txBody>
      </p:sp>
      <p:sp>
        <p:nvSpPr>
          <p:cNvPr id="14" name="Rectangle 13"/>
          <p:cNvSpPr>
            <a:spLocks noChangeArrowheads="1"/>
          </p:cNvSpPr>
          <p:nvPr/>
        </p:nvSpPr>
        <p:spPr bwMode="auto">
          <a:xfrm>
            <a:off x="2811463" y="2311400"/>
            <a:ext cx="877887"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Adjustment</a:t>
            </a:r>
            <a:endParaRPr lang="en-US" dirty="0">
              <a:solidFill>
                <a:prstClr val="black"/>
              </a:solidFill>
              <a:cs typeface="+mn-cs"/>
            </a:endParaRPr>
          </a:p>
        </p:txBody>
      </p:sp>
      <p:sp>
        <p:nvSpPr>
          <p:cNvPr id="15" name="Rectangle 14"/>
          <p:cNvSpPr>
            <a:spLocks noChangeArrowheads="1"/>
          </p:cNvSpPr>
          <p:nvPr/>
        </p:nvSpPr>
        <p:spPr bwMode="auto">
          <a:xfrm>
            <a:off x="4122738" y="2311400"/>
            <a:ext cx="34290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500</a:t>
            </a:r>
            <a:endParaRPr lang="en-US" dirty="0">
              <a:solidFill>
                <a:prstClr val="black"/>
              </a:solidFill>
              <a:cs typeface="+mn-cs"/>
            </a:endParaRPr>
          </a:p>
        </p:txBody>
      </p:sp>
      <p:sp>
        <p:nvSpPr>
          <p:cNvPr id="16" name="Rectangle 15"/>
          <p:cNvSpPr>
            <a:spLocks noChangeArrowheads="1"/>
          </p:cNvSpPr>
          <p:nvPr/>
        </p:nvSpPr>
        <p:spPr bwMode="auto">
          <a:xfrm>
            <a:off x="2811463" y="2528888"/>
            <a:ext cx="625475"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Dec. 31</a:t>
            </a:r>
            <a:endParaRPr lang="en-US" dirty="0">
              <a:solidFill>
                <a:prstClr val="black"/>
              </a:solidFill>
              <a:cs typeface="+mn-cs"/>
            </a:endParaRPr>
          </a:p>
        </p:txBody>
      </p:sp>
      <p:sp>
        <p:nvSpPr>
          <p:cNvPr id="64" name="Rectangle 16"/>
          <p:cNvSpPr>
            <a:spLocks noChangeArrowheads="1"/>
          </p:cNvSpPr>
          <p:nvPr/>
        </p:nvSpPr>
        <p:spPr bwMode="auto">
          <a:xfrm>
            <a:off x="4122738" y="2528888"/>
            <a:ext cx="34290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500</a:t>
            </a:r>
            <a:endParaRPr lang="en-US" dirty="0">
              <a:solidFill>
                <a:prstClr val="black"/>
              </a:solidFill>
              <a:cs typeface="+mn-cs"/>
            </a:endParaRPr>
          </a:p>
        </p:txBody>
      </p:sp>
      <p:sp>
        <p:nvSpPr>
          <p:cNvPr id="65" name="Rectangle 17"/>
          <p:cNvSpPr>
            <a:spLocks noChangeArrowheads="1"/>
          </p:cNvSpPr>
          <p:nvPr/>
        </p:nvSpPr>
        <p:spPr bwMode="auto">
          <a:xfrm>
            <a:off x="1198563" y="2940050"/>
            <a:ext cx="4860925"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C00000"/>
                </a:solidFill>
                <a:cs typeface="+mn-cs"/>
              </a:rPr>
              <a:t>Step 3:  Record an adjusting entry to get from step 1 to step 2.</a:t>
            </a:r>
            <a:endParaRPr lang="en-US" dirty="0">
              <a:solidFill>
                <a:prstClr val="black"/>
              </a:solidFill>
              <a:cs typeface="+mn-cs"/>
            </a:endParaRPr>
          </a:p>
        </p:txBody>
      </p:sp>
      <p:sp>
        <p:nvSpPr>
          <p:cNvPr id="66" name="Rectangle 18"/>
          <p:cNvSpPr>
            <a:spLocks noChangeArrowheads="1"/>
          </p:cNvSpPr>
          <p:nvPr/>
        </p:nvSpPr>
        <p:spPr bwMode="auto">
          <a:xfrm>
            <a:off x="2155825" y="3384550"/>
            <a:ext cx="433388"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000000"/>
                </a:solidFill>
                <a:cs typeface="+mn-cs"/>
              </a:rPr>
              <a:t>Date</a:t>
            </a:r>
            <a:endParaRPr lang="en-US" dirty="0">
              <a:solidFill>
                <a:prstClr val="black"/>
              </a:solidFill>
              <a:cs typeface="+mn-cs"/>
            </a:endParaRPr>
          </a:p>
        </p:txBody>
      </p:sp>
      <p:sp>
        <p:nvSpPr>
          <p:cNvPr id="67" name="Rectangle 19"/>
          <p:cNvSpPr>
            <a:spLocks noChangeArrowheads="1"/>
          </p:cNvSpPr>
          <p:nvPr/>
        </p:nvSpPr>
        <p:spPr bwMode="auto">
          <a:xfrm>
            <a:off x="5716588" y="3384550"/>
            <a:ext cx="484187"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000000"/>
                </a:solidFill>
                <a:cs typeface="+mn-cs"/>
              </a:rPr>
              <a:t>Debit</a:t>
            </a:r>
            <a:endParaRPr lang="en-US" dirty="0">
              <a:solidFill>
                <a:prstClr val="black"/>
              </a:solidFill>
              <a:cs typeface="+mn-cs"/>
            </a:endParaRPr>
          </a:p>
        </p:txBody>
      </p:sp>
      <p:sp>
        <p:nvSpPr>
          <p:cNvPr id="68" name="Rectangle 20"/>
          <p:cNvSpPr>
            <a:spLocks noChangeArrowheads="1"/>
          </p:cNvSpPr>
          <p:nvPr/>
        </p:nvSpPr>
        <p:spPr bwMode="auto">
          <a:xfrm>
            <a:off x="6584950" y="3384550"/>
            <a:ext cx="544513"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000000"/>
                </a:solidFill>
                <a:cs typeface="+mn-cs"/>
              </a:rPr>
              <a:t>Credit</a:t>
            </a:r>
            <a:endParaRPr lang="en-US" dirty="0">
              <a:solidFill>
                <a:prstClr val="black"/>
              </a:solidFill>
              <a:cs typeface="+mn-cs"/>
            </a:endParaRPr>
          </a:p>
        </p:txBody>
      </p:sp>
      <p:sp>
        <p:nvSpPr>
          <p:cNvPr id="69" name="Rectangle 21"/>
          <p:cNvSpPr>
            <a:spLocks noChangeArrowheads="1"/>
          </p:cNvSpPr>
          <p:nvPr/>
        </p:nvSpPr>
        <p:spPr bwMode="auto">
          <a:xfrm>
            <a:off x="2055813" y="3611563"/>
            <a:ext cx="625475"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Dec. 31</a:t>
            </a:r>
            <a:endParaRPr lang="en-US" dirty="0">
              <a:solidFill>
                <a:prstClr val="black"/>
              </a:solidFill>
              <a:cs typeface="+mn-cs"/>
            </a:endParaRPr>
          </a:p>
        </p:txBody>
      </p:sp>
      <p:sp>
        <p:nvSpPr>
          <p:cNvPr id="70" name="Rectangle 22"/>
          <p:cNvSpPr>
            <a:spLocks noChangeArrowheads="1"/>
          </p:cNvSpPr>
          <p:nvPr/>
        </p:nvSpPr>
        <p:spPr bwMode="auto">
          <a:xfrm>
            <a:off x="2811463" y="3611563"/>
            <a:ext cx="1462087"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Interest Receivable</a:t>
            </a:r>
            <a:endParaRPr lang="en-US" dirty="0">
              <a:solidFill>
                <a:prstClr val="black"/>
              </a:solidFill>
              <a:cs typeface="+mn-cs"/>
            </a:endParaRPr>
          </a:p>
        </p:txBody>
      </p:sp>
      <p:sp>
        <p:nvSpPr>
          <p:cNvPr id="71" name="Rectangle 23"/>
          <p:cNvSpPr>
            <a:spLocks noChangeArrowheads="1"/>
          </p:cNvSpPr>
          <p:nvPr/>
        </p:nvSpPr>
        <p:spPr bwMode="auto">
          <a:xfrm>
            <a:off x="6008688" y="3611563"/>
            <a:ext cx="34290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500</a:t>
            </a:r>
            <a:endParaRPr lang="en-US" dirty="0">
              <a:solidFill>
                <a:prstClr val="black"/>
              </a:solidFill>
              <a:cs typeface="+mn-cs"/>
            </a:endParaRPr>
          </a:p>
        </p:txBody>
      </p:sp>
      <p:sp>
        <p:nvSpPr>
          <p:cNvPr id="72" name="Rectangle 24"/>
          <p:cNvSpPr>
            <a:spLocks noChangeArrowheads="1"/>
          </p:cNvSpPr>
          <p:nvPr/>
        </p:nvSpPr>
        <p:spPr bwMode="auto">
          <a:xfrm>
            <a:off x="3084513" y="3817938"/>
            <a:ext cx="130175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Interest Revenue</a:t>
            </a:r>
            <a:endParaRPr lang="en-US" dirty="0">
              <a:solidFill>
                <a:prstClr val="black"/>
              </a:solidFill>
              <a:cs typeface="+mn-cs"/>
            </a:endParaRPr>
          </a:p>
        </p:txBody>
      </p:sp>
      <p:sp>
        <p:nvSpPr>
          <p:cNvPr id="73" name="Rectangle 25"/>
          <p:cNvSpPr>
            <a:spLocks noChangeArrowheads="1"/>
          </p:cNvSpPr>
          <p:nvPr/>
        </p:nvSpPr>
        <p:spPr bwMode="auto">
          <a:xfrm>
            <a:off x="6907213" y="3817938"/>
            <a:ext cx="34290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500</a:t>
            </a:r>
            <a:endParaRPr lang="en-US" dirty="0">
              <a:solidFill>
                <a:prstClr val="black"/>
              </a:solidFill>
              <a:cs typeface="+mn-cs"/>
            </a:endParaRPr>
          </a:p>
        </p:txBody>
      </p:sp>
      <p:sp>
        <p:nvSpPr>
          <p:cNvPr id="74" name="Rectangle 26"/>
          <p:cNvSpPr>
            <a:spLocks noChangeArrowheads="1"/>
          </p:cNvSpPr>
          <p:nvPr/>
        </p:nvSpPr>
        <p:spPr bwMode="auto">
          <a:xfrm>
            <a:off x="1016000" y="646113"/>
            <a:ext cx="1693863"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000000"/>
                </a:solidFill>
                <a:cs typeface="+mn-cs"/>
              </a:rPr>
              <a:t>Interest Receivable.  </a:t>
            </a:r>
            <a:endParaRPr lang="en-US" dirty="0">
              <a:solidFill>
                <a:prstClr val="black"/>
              </a:solidFill>
              <a:cs typeface="+mn-cs"/>
            </a:endParaRPr>
          </a:p>
        </p:txBody>
      </p:sp>
      <p:sp>
        <p:nvSpPr>
          <p:cNvPr id="79" name="Rectangle 27"/>
          <p:cNvSpPr>
            <a:spLocks noChangeArrowheads="1"/>
          </p:cNvSpPr>
          <p:nvPr/>
        </p:nvSpPr>
        <p:spPr bwMode="auto">
          <a:xfrm>
            <a:off x="2600325" y="646113"/>
            <a:ext cx="5567363"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At year-end, the company has earned, but not yet recorded, $500 of interest </a:t>
            </a:r>
            <a:endParaRPr lang="en-US" dirty="0">
              <a:solidFill>
                <a:prstClr val="black"/>
              </a:solidFill>
              <a:cs typeface="+mn-cs"/>
            </a:endParaRPr>
          </a:p>
        </p:txBody>
      </p:sp>
      <p:sp>
        <p:nvSpPr>
          <p:cNvPr id="80" name="Rectangle 28"/>
          <p:cNvSpPr>
            <a:spLocks noChangeArrowheads="1"/>
          </p:cNvSpPr>
          <p:nvPr/>
        </p:nvSpPr>
        <p:spPr bwMode="auto">
          <a:xfrm>
            <a:off x="1016000" y="852488"/>
            <a:ext cx="3660775"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earned from its investments in government bonds.</a:t>
            </a:r>
            <a:endParaRPr lang="en-US" dirty="0">
              <a:solidFill>
                <a:prstClr val="black"/>
              </a:solidFill>
              <a:cs typeface="+mn-cs"/>
            </a:endParaRPr>
          </a:p>
        </p:txBody>
      </p:sp>
      <p:sp>
        <p:nvSpPr>
          <p:cNvPr id="81" name="Rectangle 29"/>
          <p:cNvSpPr>
            <a:spLocks noChangeArrowheads="1"/>
          </p:cNvSpPr>
          <p:nvPr/>
        </p:nvSpPr>
        <p:spPr bwMode="auto">
          <a:xfrm>
            <a:off x="3840163" y="1878013"/>
            <a:ext cx="1552575"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000000"/>
                </a:solidFill>
                <a:cs typeface="+mn-cs"/>
              </a:rPr>
              <a:t>Interest Receivable</a:t>
            </a:r>
            <a:endParaRPr lang="en-US" dirty="0">
              <a:solidFill>
                <a:prstClr val="black"/>
              </a:solidFill>
              <a:cs typeface="+mn-cs"/>
            </a:endParaRPr>
          </a:p>
        </p:txBody>
      </p:sp>
      <p:sp>
        <p:nvSpPr>
          <p:cNvPr id="82" name="Rectangle 30"/>
          <p:cNvSpPr>
            <a:spLocks noChangeArrowheads="1"/>
          </p:cNvSpPr>
          <p:nvPr/>
        </p:nvSpPr>
        <p:spPr bwMode="auto">
          <a:xfrm>
            <a:off x="3538538" y="3384550"/>
            <a:ext cx="1273175"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000000"/>
                </a:solidFill>
                <a:cs typeface="+mn-cs"/>
              </a:rPr>
              <a:t>General Journal</a:t>
            </a:r>
            <a:endParaRPr lang="en-US" dirty="0">
              <a:solidFill>
                <a:prstClr val="black"/>
              </a:solidFill>
              <a:cs typeface="+mn-cs"/>
            </a:endParaRPr>
          </a:p>
        </p:txBody>
      </p:sp>
      <p:sp>
        <p:nvSpPr>
          <p:cNvPr id="83" name="Rectangle 31"/>
          <p:cNvSpPr>
            <a:spLocks noChangeArrowheads="1"/>
          </p:cNvSpPr>
          <p:nvPr/>
        </p:nvSpPr>
        <p:spPr bwMode="auto">
          <a:xfrm>
            <a:off x="1863725" y="3352800"/>
            <a:ext cx="20638" cy="24765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4" name="Line 32"/>
          <p:cNvSpPr>
            <a:spLocks noChangeShapeType="1"/>
          </p:cNvSpPr>
          <p:nvPr/>
        </p:nvSpPr>
        <p:spPr bwMode="auto">
          <a:xfrm>
            <a:off x="2771775" y="3373438"/>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5" name="Rectangle 33"/>
          <p:cNvSpPr>
            <a:spLocks noChangeArrowheads="1"/>
          </p:cNvSpPr>
          <p:nvPr/>
        </p:nvSpPr>
        <p:spPr bwMode="auto">
          <a:xfrm>
            <a:off x="2771775" y="3373438"/>
            <a:ext cx="9525"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6" name="Line 34"/>
          <p:cNvSpPr>
            <a:spLocks noChangeShapeType="1"/>
          </p:cNvSpPr>
          <p:nvPr/>
        </p:nvSpPr>
        <p:spPr bwMode="auto">
          <a:xfrm>
            <a:off x="5464175" y="3373438"/>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7" name="Rectangle 35"/>
          <p:cNvSpPr>
            <a:spLocks noChangeArrowheads="1"/>
          </p:cNvSpPr>
          <p:nvPr/>
        </p:nvSpPr>
        <p:spPr bwMode="auto">
          <a:xfrm>
            <a:off x="5464175" y="3373438"/>
            <a:ext cx="11113"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8" name="Line 36"/>
          <p:cNvSpPr>
            <a:spLocks noChangeShapeType="1"/>
          </p:cNvSpPr>
          <p:nvPr/>
        </p:nvSpPr>
        <p:spPr bwMode="auto">
          <a:xfrm>
            <a:off x="6362700" y="3373438"/>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9" name="Rectangle 37"/>
          <p:cNvSpPr>
            <a:spLocks noChangeArrowheads="1"/>
          </p:cNvSpPr>
          <p:nvPr/>
        </p:nvSpPr>
        <p:spPr bwMode="auto">
          <a:xfrm>
            <a:off x="6362700" y="3373438"/>
            <a:ext cx="9525"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90" name="Rectangle 38"/>
          <p:cNvSpPr>
            <a:spLocks noChangeArrowheads="1"/>
          </p:cNvSpPr>
          <p:nvPr/>
        </p:nvSpPr>
        <p:spPr bwMode="auto">
          <a:xfrm>
            <a:off x="7250113" y="3373438"/>
            <a:ext cx="20637" cy="227012"/>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91" name="Rectangle 39"/>
          <p:cNvSpPr>
            <a:spLocks noChangeArrowheads="1"/>
          </p:cNvSpPr>
          <p:nvPr/>
        </p:nvSpPr>
        <p:spPr bwMode="auto">
          <a:xfrm>
            <a:off x="4556125" y="2095500"/>
            <a:ext cx="20638" cy="62865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92" name="Line 40"/>
          <p:cNvSpPr>
            <a:spLocks noChangeShapeType="1"/>
          </p:cNvSpPr>
          <p:nvPr/>
        </p:nvSpPr>
        <p:spPr bwMode="auto">
          <a:xfrm>
            <a:off x="1873250" y="3600450"/>
            <a:ext cx="0" cy="41275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93" name="Rectangle 41"/>
          <p:cNvSpPr>
            <a:spLocks noChangeArrowheads="1"/>
          </p:cNvSpPr>
          <p:nvPr/>
        </p:nvSpPr>
        <p:spPr bwMode="auto">
          <a:xfrm>
            <a:off x="1873250" y="3600450"/>
            <a:ext cx="11113" cy="412750"/>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94" name="Line 42"/>
          <p:cNvSpPr>
            <a:spLocks noChangeShapeType="1"/>
          </p:cNvSpPr>
          <p:nvPr/>
        </p:nvSpPr>
        <p:spPr bwMode="auto">
          <a:xfrm>
            <a:off x="2771775" y="3600450"/>
            <a:ext cx="0" cy="41275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95" name="Rectangle 43"/>
          <p:cNvSpPr>
            <a:spLocks noChangeArrowheads="1"/>
          </p:cNvSpPr>
          <p:nvPr/>
        </p:nvSpPr>
        <p:spPr bwMode="auto">
          <a:xfrm>
            <a:off x="2771775" y="3600450"/>
            <a:ext cx="9525" cy="412750"/>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96" name="Line 44"/>
          <p:cNvSpPr>
            <a:spLocks noChangeShapeType="1"/>
          </p:cNvSpPr>
          <p:nvPr/>
        </p:nvSpPr>
        <p:spPr bwMode="auto">
          <a:xfrm>
            <a:off x="5464175" y="3600450"/>
            <a:ext cx="0" cy="41275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97" name="Rectangle 45"/>
          <p:cNvSpPr>
            <a:spLocks noChangeArrowheads="1"/>
          </p:cNvSpPr>
          <p:nvPr/>
        </p:nvSpPr>
        <p:spPr bwMode="auto">
          <a:xfrm>
            <a:off x="5464175" y="3600450"/>
            <a:ext cx="11113" cy="412750"/>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98" name="Line 46"/>
          <p:cNvSpPr>
            <a:spLocks noChangeShapeType="1"/>
          </p:cNvSpPr>
          <p:nvPr/>
        </p:nvSpPr>
        <p:spPr bwMode="auto">
          <a:xfrm>
            <a:off x="6362700" y="3600450"/>
            <a:ext cx="0" cy="41275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9" name="Rectangle 47"/>
          <p:cNvSpPr>
            <a:spLocks noChangeArrowheads="1"/>
          </p:cNvSpPr>
          <p:nvPr/>
        </p:nvSpPr>
        <p:spPr bwMode="auto">
          <a:xfrm>
            <a:off x="6362700" y="3600450"/>
            <a:ext cx="9525" cy="412750"/>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0" name="Line 48"/>
          <p:cNvSpPr>
            <a:spLocks noChangeShapeType="1"/>
          </p:cNvSpPr>
          <p:nvPr/>
        </p:nvSpPr>
        <p:spPr bwMode="auto">
          <a:xfrm>
            <a:off x="7259638" y="3600450"/>
            <a:ext cx="0" cy="41275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1" name="Rectangle 49"/>
          <p:cNvSpPr>
            <a:spLocks noChangeArrowheads="1"/>
          </p:cNvSpPr>
          <p:nvPr/>
        </p:nvSpPr>
        <p:spPr bwMode="auto">
          <a:xfrm>
            <a:off x="7259638" y="3600450"/>
            <a:ext cx="11112" cy="412750"/>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2" name="Rectangle 50"/>
          <p:cNvSpPr>
            <a:spLocks noChangeArrowheads="1"/>
          </p:cNvSpPr>
          <p:nvPr/>
        </p:nvSpPr>
        <p:spPr bwMode="auto">
          <a:xfrm>
            <a:off x="2771775" y="1847850"/>
            <a:ext cx="3600450" cy="206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3" name="Rectangle 51"/>
          <p:cNvSpPr>
            <a:spLocks noChangeArrowheads="1"/>
          </p:cNvSpPr>
          <p:nvPr/>
        </p:nvSpPr>
        <p:spPr bwMode="auto">
          <a:xfrm>
            <a:off x="2771775" y="2074863"/>
            <a:ext cx="3600450" cy="206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4" name="Rectangle 52"/>
          <p:cNvSpPr>
            <a:spLocks noChangeArrowheads="1"/>
          </p:cNvSpPr>
          <p:nvPr/>
        </p:nvSpPr>
        <p:spPr bwMode="auto">
          <a:xfrm>
            <a:off x="2771775" y="2497138"/>
            <a:ext cx="3600450" cy="206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5" name="Rectangle 53"/>
          <p:cNvSpPr>
            <a:spLocks noChangeArrowheads="1"/>
          </p:cNvSpPr>
          <p:nvPr/>
        </p:nvSpPr>
        <p:spPr bwMode="auto">
          <a:xfrm>
            <a:off x="1884363" y="3352800"/>
            <a:ext cx="5386387" cy="206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6" name="Rectangle 54"/>
          <p:cNvSpPr>
            <a:spLocks noChangeArrowheads="1"/>
          </p:cNvSpPr>
          <p:nvPr/>
        </p:nvSpPr>
        <p:spPr bwMode="auto">
          <a:xfrm>
            <a:off x="1884363" y="3579813"/>
            <a:ext cx="5386387" cy="206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7" name="Line 55"/>
          <p:cNvSpPr>
            <a:spLocks noChangeShapeType="1"/>
          </p:cNvSpPr>
          <p:nvPr/>
        </p:nvSpPr>
        <p:spPr bwMode="auto">
          <a:xfrm>
            <a:off x="1884363" y="3797300"/>
            <a:ext cx="5386387" cy="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8" name="Rectangle 56"/>
          <p:cNvSpPr>
            <a:spLocks noChangeArrowheads="1"/>
          </p:cNvSpPr>
          <p:nvPr/>
        </p:nvSpPr>
        <p:spPr bwMode="auto">
          <a:xfrm>
            <a:off x="1884363" y="3797300"/>
            <a:ext cx="5386387" cy="952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9" name="Line 57"/>
          <p:cNvSpPr>
            <a:spLocks noChangeShapeType="1"/>
          </p:cNvSpPr>
          <p:nvPr/>
        </p:nvSpPr>
        <p:spPr bwMode="auto">
          <a:xfrm>
            <a:off x="1884363" y="4003675"/>
            <a:ext cx="5386387" cy="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0" name="Rectangle 58"/>
          <p:cNvSpPr>
            <a:spLocks noChangeArrowheads="1"/>
          </p:cNvSpPr>
          <p:nvPr/>
        </p:nvSpPr>
        <p:spPr bwMode="auto">
          <a:xfrm>
            <a:off x="1884363" y="4003675"/>
            <a:ext cx="5386387" cy="952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1" name="Rounded Rectangle 150"/>
          <p:cNvSpPr/>
          <p:nvPr/>
        </p:nvSpPr>
        <p:spPr>
          <a:xfrm>
            <a:off x="1447800" y="4424363"/>
            <a:ext cx="2906713"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u="sng" dirty="0">
                <a:solidFill>
                  <a:prstClr val="white"/>
                </a:solidFill>
              </a:rPr>
              <a:t>Income Statement</a:t>
            </a:r>
          </a:p>
          <a:p>
            <a:pPr algn="ctr" fontAlgn="auto">
              <a:spcBef>
                <a:spcPts val="0"/>
              </a:spcBef>
              <a:spcAft>
                <a:spcPts val="0"/>
              </a:spcAft>
              <a:defRPr/>
            </a:pPr>
            <a:r>
              <a:rPr lang="en-US" dirty="0">
                <a:solidFill>
                  <a:prstClr val="white"/>
                </a:solidFill>
              </a:rPr>
              <a:t>Revenue</a:t>
            </a:r>
          </a:p>
          <a:p>
            <a:pPr algn="ctr" fontAlgn="auto">
              <a:spcBef>
                <a:spcPts val="0"/>
              </a:spcBef>
              <a:spcAft>
                <a:spcPts val="0"/>
              </a:spcAft>
              <a:defRPr/>
            </a:pPr>
            <a:r>
              <a:rPr lang="en-US" dirty="0">
                <a:solidFill>
                  <a:prstClr val="white"/>
                </a:solidFill>
              </a:rPr>
              <a:t>Expense</a:t>
            </a:r>
          </a:p>
        </p:txBody>
      </p:sp>
      <p:sp>
        <p:nvSpPr>
          <p:cNvPr id="152" name="Rounded Rectangle 151"/>
          <p:cNvSpPr/>
          <p:nvPr/>
        </p:nvSpPr>
        <p:spPr>
          <a:xfrm>
            <a:off x="4748213" y="4419600"/>
            <a:ext cx="2906712" cy="12192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u="sng" dirty="0">
                <a:solidFill>
                  <a:srgbClr val="002060"/>
                </a:solidFill>
              </a:rPr>
              <a:t>Balance Sheet</a:t>
            </a:r>
          </a:p>
          <a:p>
            <a:pPr lvl="2" fontAlgn="auto">
              <a:spcBef>
                <a:spcPts val="0"/>
              </a:spcBef>
              <a:spcAft>
                <a:spcPts val="0"/>
              </a:spcAft>
              <a:defRPr/>
            </a:pPr>
            <a:r>
              <a:rPr lang="en-US" dirty="0">
                <a:solidFill>
                  <a:srgbClr val="002060"/>
                </a:solidFill>
              </a:rPr>
              <a:t>Asset</a:t>
            </a:r>
          </a:p>
          <a:p>
            <a:pPr lvl="2" fontAlgn="auto">
              <a:spcBef>
                <a:spcPts val="0"/>
              </a:spcBef>
              <a:spcAft>
                <a:spcPts val="0"/>
              </a:spcAft>
              <a:defRPr/>
            </a:pPr>
            <a:r>
              <a:rPr lang="en-US" dirty="0">
                <a:solidFill>
                  <a:srgbClr val="002060"/>
                </a:solidFill>
              </a:rPr>
              <a:t>Liability</a:t>
            </a:r>
          </a:p>
        </p:txBody>
      </p:sp>
      <p:sp>
        <p:nvSpPr>
          <p:cNvPr id="153" name="TextBox 152"/>
          <p:cNvSpPr txBox="1"/>
          <p:nvPr/>
        </p:nvSpPr>
        <p:spPr>
          <a:xfrm>
            <a:off x="5105400" y="4754563"/>
            <a:ext cx="782638" cy="369887"/>
          </a:xfrm>
          <a:prstGeom prst="rect">
            <a:avLst/>
          </a:prstGeom>
          <a:noFill/>
        </p:spPr>
        <p:txBody>
          <a:bodyPr>
            <a:spAutoFit/>
          </a:bodyPr>
          <a:lstStyle/>
          <a:p>
            <a:pPr fontAlgn="auto">
              <a:spcBef>
                <a:spcPts val="0"/>
              </a:spcBef>
              <a:spcAft>
                <a:spcPts val="0"/>
              </a:spcAft>
              <a:defRPr/>
            </a:pPr>
            <a:r>
              <a:rPr lang="en-US" dirty="0">
                <a:solidFill>
                  <a:srgbClr val="C00000"/>
                </a:solidFill>
                <a:latin typeface="Calibri"/>
                <a:cs typeface="+mn-cs"/>
              </a:rPr>
              <a:t>Debit</a:t>
            </a:r>
          </a:p>
        </p:txBody>
      </p:sp>
      <p:sp>
        <p:nvSpPr>
          <p:cNvPr id="154" name="TextBox 153"/>
          <p:cNvSpPr txBox="1"/>
          <p:nvPr/>
        </p:nvSpPr>
        <p:spPr>
          <a:xfrm>
            <a:off x="1752600" y="4754563"/>
            <a:ext cx="990600" cy="369887"/>
          </a:xfrm>
          <a:prstGeom prst="rect">
            <a:avLst/>
          </a:prstGeom>
          <a:noFill/>
        </p:spPr>
        <p:txBody>
          <a:bodyPr anchor="b">
            <a:spAutoFit/>
          </a:bodyPr>
          <a:lstStyle/>
          <a:p>
            <a:pPr fontAlgn="auto">
              <a:spcBef>
                <a:spcPts val="0"/>
              </a:spcBef>
              <a:spcAft>
                <a:spcPts val="0"/>
              </a:spcAft>
              <a:defRPr/>
            </a:pPr>
            <a:r>
              <a:rPr lang="en-US" dirty="0">
                <a:solidFill>
                  <a:srgbClr val="C00000"/>
                </a:solidFill>
                <a:latin typeface="Calibri"/>
                <a:cs typeface="+mn-cs"/>
              </a:rPr>
              <a:t>Credit</a:t>
            </a:r>
          </a:p>
        </p:txBody>
      </p:sp>
      <p:sp>
        <p:nvSpPr>
          <p:cNvPr id="11987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fld id="{665720FE-69A4-46EA-9B19-8E8568157FE2}" type="slidenum">
              <a:rPr lang="en-US" altLang="en-US" sz="1200" smtClean="0">
                <a:solidFill>
                  <a:srgbClr val="898989"/>
                </a:solidFill>
                <a:latin typeface="Arial" charset="0"/>
              </a:rPr>
              <a:pPr eaLnBrk="1" hangingPunct="1">
                <a:spcBef>
                  <a:spcPct val="0"/>
                </a:spcBef>
                <a:buFontTx/>
                <a:buNone/>
              </a:pPr>
              <a:t>56</a:t>
            </a:fld>
            <a:endParaRPr lang="en-US" altLang="en-US" sz="1200">
              <a:solidFill>
                <a:srgbClr val="898989"/>
              </a:solidFill>
              <a:latin typeface="Arial" charset="0"/>
            </a:endParaRPr>
          </a:p>
        </p:txBody>
      </p:sp>
      <p:sp>
        <p:nvSpPr>
          <p:cNvPr id="75" name="Rounded Rectangle 74"/>
          <p:cNvSpPr/>
          <p:nvPr/>
        </p:nvSpPr>
        <p:spPr>
          <a:xfrm>
            <a:off x="152400" y="6553200"/>
            <a:ext cx="38862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altLang="en-US" sz="1100" dirty="0"/>
              <a:t>Prepare and explain adjusting entries</a:t>
            </a:r>
            <a:r>
              <a:rPr lang="en-US" sz="1100" dirty="0"/>
              <a:t>.</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1"/>
                                        </p:tgtEl>
                                        <p:attrNameLst>
                                          <p:attrName>style.visibility</p:attrName>
                                        </p:attrNameLst>
                                      </p:cBhvr>
                                      <p:to>
                                        <p:strVal val="visible"/>
                                      </p:to>
                                    </p:set>
                                    <p:animEffect transition="in" filter="fade">
                                      <p:cBhvr>
                                        <p:cTn id="21" dur="500"/>
                                        <p:tgtEl>
                                          <p:spTgt spid="9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2"/>
                                        </p:tgtEl>
                                        <p:attrNameLst>
                                          <p:attrName>style.visibility</p:attrName>
                                        </p:attrNameLst>
                                      </p:cBhvr>
                                      <p:to>
                                        <p:strVal val="visible"/>
                                      </p:to>
                                    </p:set>
                                    <p:animEffect transition="in" filter="fade">
                                      <p:cBhvr>
                                        <p:cTn id="24" dur="500"/>
                                        <p:tgtEl>
                                          <p:spTgt spid="14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43"/>
                                        </p:tgtEl>
                                        <p:attrNameLst>
                                          <p:attrName>style.visibility</p:attrName>
                                        </p:attrNameLst>
                                      </p:cBhvr>
                                      <p:to>
                                        <p:strVal val="visible"/>
                                      </p:to>
                                    </p:set>
                                    <p:animEffect transition="in" filter="fade">
                                      <p:cBhvr>
                                        <p:cTn id="27" dur="500"/>
                                        <p:tgtEl>
                                          <p:spTgt spid="14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1"/>
                                        </p:tgtEl>
                                        <p:attrNameLst>
                                          <p:attrName>style.visibility</p:attrName>
                                        </p:attrNameLst>
                                      </p:cBhvr>
                                      <p:to>
                                        <p:strVal val="visible"/>
                                      </p:to>
                                    </p:set>
                                    <p:animEffect transition="in" filter="fade">
                                      <p:cBhvr>
                                        <p:cTn id="30" dur="500"/>
                                        <p:tgtEl>
                                          <p:spTgt spid="8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44"/>
                                        </p:tgtEl>
                                        <p:attrNameLst>
                                          <p:attrName>style.visibility</p:attrName>
                                        </p:attrNameLst>
                                      </p:cBhvr>
                                      <p:to>
                                        <p:strVal val="visible"/>
                                      </p:to>
                                    </p:set>
                                    <p:animEffect transition="in" filter="fade">
                                      <p:cBhvr>
                                        <p:cTn id="33" dur="500"/>
                                        <p:tgtEl>
                                          <p:spTgt spid="14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500"/>
                                        <p:tgtEl>
                                          <p:spTgt spid="6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500"/>
                                        <p:tgtEl>
                                          <p:spTgt spid="65"/>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fade">
                                      <p:cBhvr>
                                        <p:cTn id="62" dur="500"/>
                                        <p:tgtEl>
                                          <p:spTgt spid="7"/>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66"/>
                                        </p:tgtEl>
                                        <p:attrNameLst>
                                          <p:attrName>style.visibility</p:attrName>
                                        </p:attrNameLst>
                                      </p:cBhvr>
                                      <p:to>
                                        <p:strVal val="visible"/>
                                      </p:to>
                                    </p:set>
                                    <p:animEffect transition="in" filter="fade">
                                      <p:cBhvr>
                                        <p:cTn id="65" dur="500"/>
                                        <p:tgtEl>
                                          <p:spTgt spid="66"/>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67"/>
                                        </p:tgtEl>
                                        <p:attrNameLst>
                                          <p:attrName>style.visibility</p:attrName>
                                        </p:attrNameLst>
                                      </p:cBhvr>
                                      <p:to>
                                        <p:strVal val="visible"/>
                                      </p:to>
                                    </p:set>
                                    <p:animEffect transition="in" filter="fade">
                                      <p:cBhvr>
                                        <p:cTn id="68" dur="500"/>
                                        <p:tgtEl>
                                          <p:spTgt spid="67"/>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500"/>
                                        <p:tgtEl>
                                          <p:spTgt spid="14"/>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500"/>
                                        <p:tgtEl>
                                          <p:spTgt spid="15"/>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68"/>
                                        </p:tgtEl>
                                        <p:attrNameLst>
                                          <p:attrName>style.visibility</p:attrName>
                                        </p:attrNameLst>
                                      </p:cBhvr>
                                      <p:to>
                                        <p:strVal val="visible"/>
                                      </p:to>
                                    </p:set>
                                    <p:animEffect transition="in" filter="fade">
                                      <p:cBhvr>
                                        <p:cTn id="77" dur="500"/>
                                        <p:tgtEl>
                                          <p:spTgt spid="68"/>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69"/>
                                        </p:tgtEl>
                                        <p:attrNameLst>
                                          <p:attrName>style.visibility</p:attrName>
                                        </p:attrNameLst>
                                      </p:cBhvr>
                                      <p:to>
                                        <p:strVal val="visible"/>
                                      </p:to>
                                    </p:set>
                                    <p:animEffect transition="in" filter="fade">
                                      <p:cBhvr>
                                        <p:cTn id="80" dur="500"/>
                                        <p:tgtEl>
                                          <p:spTgt spid="69"/>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70"/>
                                        </p:tgtEl>
                                        <p:attrNameLst>
                                          <p:attrName>style.visibility</p:attrName>
                                        </p:attrNameLst>
                                      </p:cBhvr>
                                      <p:to>
                                        <p:strVal val="visible"/>
                                      </p:to>
                                    </p:set>
                                    <p:animEffect transition="in" filter="fade">
                                      <p:cBhvr>
                                        <p:cTn id="83" dur="500"/>
                                        <p:tgtEl>
                                          <p:spTgt spid="70"/>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71"/>
                                        </p:tgtEl>
                                        <p:attrNameLst>
                                          <p:attrName>style.visibility</p:attrName>
                                        </p:attrNameLst>
                                      </p:cBhvr>
                                      <p:to>
                                        <p:strVal val="visible"/>
                                      </p:to>
                                    </p:set>
                                    <p:animEffect transition="in" filter="fade">
                                      <p:cBhvr>
                                        <p:cTn id="86" dur="500"/>
                                        <p:tgtEl>
                                          <p:spTgt spid="71"/>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72"/>
                                        </p:tgtEl>
                                        <p:attrNameLst>
                                          <p:attrName>style.visibility</p:attrName>
                                        </p:attrNameLst>
                                      </p:cBhvr>
                                      <p:to>
                                        <p:strVal val="visible"/>
                                      </p:to>
                                    </p:set>
                                    <p:animEffect transition="in" filter="fade">
                                      <p:cBhvr>
                                        <p:cTn id="89" dur="500"/>
                                        <p:tgtEl>
                                          <p:spTgt spid="72"/>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73"/>
                                        </p:tgtEl>
                                        <p:attrNameLst>
                                          <p:attrName>style.visibility</p:attrName>
                                        </p:attrNameLst>
                                      </p:cBhvr>
                                      <p:to>
                                        <p:strVal val="visible"/>
                                      </p:to>
                                    </p:set>
                                    <p:animEffect transition="in" filter="fade">
                                      <p:cBhvr>
                                        <p:cTn id="92" dur="500"/>
                                        <p:tgtEl>
                                          <p:spTgt spid="73"/>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82"/>
                                        </p:tgtEl>
                                        <p:attrNameLst>
                                          <p:attrName>style.visibility</p:attrName>
                                        </p:attrNameLst>
                                      </p:cBhvr>
                                      <p:to>
                                        <p:strVal val="visible"/>
                                      </p:to>
                                    </p:set>
                                    <p:animEffect transition="in" filter="fade">
                                      <p:cBhvr>
                                        <p:cTn id="95" dur="500"/>
                                        <p:tgtEl>
                                          <p:spTgt spid="82"/>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83"/>
                                        </p:tgtEl>
                                        <p:attrNameLst>
                                          <p:attrName>style.visibility</p:attrName>
                                        </p:attrNameLst>
                                      </p:cBhvr>
                                      <p:to>
                                        <p:strVal val="visible"/>
                                      </p:to>
                                    </p:set>
                                    <p:animEffect transition="in" filter="fade">
                                      <p:cBhvr>
                                        <p:cTn id="98" dur="500"/>
                                        <p:tgtEl>
                                          <p:spTgt spid="83"/>
                                        </p:tgtEl>
                                      </p:cBhvr>
                                    </p:animEffect>
                                  </p:childTnLst>
                                </p:cTn>
                              </p:par>
                              <p:par>
                                <p:cTn id="99" presetID="10" presetClass="entr" presetSubtype="0" fill="hold" nodeType="withEffect">
                                  <p:stCondLst>
                                    <p:cond delay="0"/>
                                  </p:stCondLst>
                                  <p:childTnLst>
                                    <p:set>
                                      <p:cBhvr>
                                        <p:cTn id="100" dur="1" fill="hold">
                                          <p:stCondLst>
                                            <p:cond delay="0"/>
                                          </p:stCondLst>
                                        </p:cTn>
                                        <p:tgtEl>
                                          <p:spTgt spid="84"/>
                                        </p:tgtEl>
                                        <p:attrNameLst>
                                          <p:attrName>style.visibility</p:attrName>
                                        </p:attrNameLst>
                                      </p:cBhvr>
                                      <p:to>
                                        <p:strVal val="visible"/>
                                      </p:to>
                                    </p:set>
                                    <p:animEffect transition="in" filter="fade">
                                      <p:cBhvr>
                                        <p:cTn id="101" dur="500"/>
                                        <p:tgtEl>
                                          <p:spTgt spid="84"/>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85"/>
                                        </p:tgtEl>
                                        <p:attrNameLst>
                                          <p:attrName>style.visibility</p:attrName>
                                        </p:attrNameLst>
                                      </p:cBhvr>
                                      <p:to>
                                        <p:strVal val="visible"/>
                                      </p:to>
                                    </p:set>
                                    <p:animEffect transition="in" filter="fade">
                                      <p:cBhvr>
                                        <p:cTn id="104" dur="500"/>
                                        <p:tgtEl>
                                          <p:spTgt spid="85"/>
                                        </p:tgtEl>
                                      </p:cBhvr>
                                    </p:animEffect>
                                  </p:childTnLst>
                                </p:cTn>
                              </p:par>
                              <p:par>
                                <p:cTn id="105" presetID="10" presetClass="entr" presetSubtype="0" fill="hold" nodeType="with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fade">
                                      <p:cBhvr>
                                        <p:cTn id="107" dur="500"/>
                                        <p:tgtEl>
                                          <p:spTgt spid="86"/>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87"/>
                                        </p:tgtEl>
                                        <p:attrNameLst>
                                          <p:attrName>style.visibility</p:attrName>
                                        </p:attrNameLst>
                                      </p:cBhvr>
                                      <p:to>
                                        <p:strVal val="visible"/>
                                      </p:to>
                                    </p:set>
                                    <p:animEffect transition="in" filter="fade">
                                      <p:cBhvr>
                                        <p:cTn id="110" dur="500"/>
                                        <p:tgtEl>
                                          <p:spTgt spid="87"/>
                                        </p:tgtEl>
                                      </p:cBhvr>
                                    </p:animEffect>
                                  </p:childTnLst>
                                </p:cTn>
                              </p:par>
                              <p:par>
                                <p:cTn id="111" presetID="10" presetClass="entr" presetSubtype="0" fill="hold" nodeType="withEffect">
                                  <p:stCondLst>
                                    <p:cond delay="0"/>
                                  </p:stCondLst>
                                  <p:childTnLst>
                                    <p:set>
                                      <p:cBhvr>
                                        <p:cTn id="112" dur="1" fill="hold">
                                          <p:stCondLst>
                                            <p:cond delay="0"/>
                                          </p:stCondLst>
                                        </p:cTn>
                                        <p:tgtEl>
                                          <p:spTgt spid="88"/>
                                        </p:tgtEl>
                                        <p:attrNameLst>
                                          <p:attrName>style.visibility</p:attrName>
                                        </p:attrNameLst>
                                      </p:cBhvr>
                                      <p:to>
                                        <p:strVal val="visible"/>
                                      </p:to>
                                    </p:set>
                                    <p:animEffect transition="in" filter="fade">
                                      <p:cBhvr>
                                        <p:cTn id="113" dur="500"/>
                                        <p:tgtEl>
                                          <p:spTgt spid="88"/>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89"/>
                                        </p:tgtEl>
                                        <p:attrNameLst>
                                          <p:attrName>style.visibility</p:attrName>
                                        </p:attrNameLst>
                                      </p:cBhvr>
                                      <p:to>
                                        <p:strVal val="visible"/>
                                      </p:to>
                                    </p:set>
                                    <p:animEffect transition="in" filter="fade">
                                      <p:cBhvr>
                                        <p:cTn id="116" dur="500"/>
                                        <p:tgtEl>
                                          <p:spTgt spid="89"/>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90"/>
                                        </p:tgtEl>
                                        <p:attrNameLst>
                                          <p:attrName>style.visibility</p:attrName>
                                        </p:attrNameLst>
                                      </p:cBhvr>
                                      <p:to>
                                        <p:strVal val="visible"/>
                                      </p:to>
                                    </p:set>
                                    <p:animEffect transition="in" filter="fade">
                                      <p:cBhvr>
                                        <p:cTn id="119" dur="500"/>
                                        <p:tgtEl>
                                          <p:spTgt spid="90"/>
                                        </p:tgtEl>
                                      </p:cBhvr>
                                    </p:animEffect>
                                  </p:childTnLst>
                                </p:cTn>
                              </p:par>
                              <p:par>
                                <p:cTn id="120" presetID="10" presetClass="entr" presetSubtype="0" fill="hold" nodeType="with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500"/>
                                        <p:tgtEl>
                                          <p:spTgt spid="92"/>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93"/>
                                        </p:tgtEl>
                                        <p:attrNameLst>
                                          <p:attrName>style.visibility</p:attrName>
                                        </p:attrNameLst>
                                      </p:cBhvr>
                                      <p:to>
                                        <p:strVal val="visible"/>
                                      </p:to>
                                    </p:set>
                                    <p:animEffect transition="in" filter="fade">
                                      <p:cBhvr>
                                        <p:cTn id="125" dur="500"/>
                                        <p:tgtEl>
                                          <p:spTgt spid="93"/>
                                        </p:tgtEl>
                                      </p:cBhvr>
                                    </p:animEffect>
                                  </p:childTnLst>
                                </p:cTn>
                              </p:par>
                              <p:par>
                                <p:cTn id="126" presetID="10" presetClass="entr" presetSubtype="0" fill="hold" nodeType="withEffect">
                                  <p:stCondLst>
                                    <p:cond delay="0"/>
                                  </p:stCondLst>
                                  <p:childTnLst>
                                    <p:set>
                                      <p:cBhvr>
                                        <p:cTn id="127" dur="1" fill="hold">
                                          <p:stCondLst>
                                            <p:cond delay="0"/>
                                          </p:stCondLst>
                                        </p:cTn>
                                        <p:tgtEl>
                                          <p:spTgt spid="94"/>
                                        </p:tgtEl>
                                        <p:attrNameLst>
                                          <p:attrName>style.visibility</p:attrName>
                                        </p:attrNameLst>
                                      </p:cBhvr>
                                      <p:to>
                                        <p:strVal val="visible"/>
                                      </p:to>
                                    </p:set>
                                    <p:animEffect transition="in" filter="fade">
                                      <p:cBhvr>
                                        <p:cTn id="128" dur="500"/>
                                        <p:tgtEl>
                                          <p:spTgt spid="94"/>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95"/>
                                        </p:tgtEl>
                                        <p:attrNameLst>
                                          <p:attrName>style.visibility</p:attrName>
                                        </p:attrNameLst>
                                      </p:cBhvr>
                                      <p:to>
                                        <p:strVal val="visible"/>
                                      </p:to>
                                    </p:set>
                                    <p:animEffect transition="in" filter="fade">
                                      <p:cBhvr>
                                        <p:cTn id="131" dur="500"/>
                                        <p:tgtEl>
                                          <p:spTgt spid="95"/>
                                        </p:tgtEl>
                                      </p:cBhvr>
                                    </p:animEffect>
                                  </p:childTnLst>
                                </p:cTn>
                              </p:par>
                              <p:par>
                                <p:cTn id="132" presetID="10" presetClass="entr" presetSubtype="0" fill="hold" nodeType="withEffect">
                                  <p:stCondLst>
                                    <p:cond delay="0"/>
                                  </p:stCondLst>
                                  <p:childTnLst>
                                    <p:set>
                                      <p:cBhvr>
                                        <p:cTn id="133" dur="1" fill="hold">
                                          <p:stCondLst>
                                            <p:cond delay="0"/>
                                          </p:stCondLst>
                                        </p:cTn>
                                        <p:tgtEl>
                                          <p:spTgt spid="96"/>
                                        </p:tgtEl>
                                        <p:attrNameLst>
                                          <p:attrName>style.visibility</p:attrName>
                                        </p:attrNameLst>
                                      </p:cBhvr>
                                      <p:to>
                                        <p:strVal val="visible"/>
                                      </p:to>
                                    </p:set>
                                    <p:animEffect transition="in" filter="fade">
                                      <p:cBhvr>
                                        <p:cTn id="134" dur="500"/>
                                        <p:tgtEl>
                                          <p:spTgt spid="96"/>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97"/>
                                        </p:tgtEl>
                                        <p:attrNameLst>
                                          <p:attrName>style.visibility</p:attrName>
                                        </p:attrNameLst>
                                      </p:cBhvr>
                                      <p:to>
                                        <p:strVal val="visible"/>
                                      </p:to>
                                    </p:set>
                                    <p:animEffect transition="in" filter="fade">
                                      <p:cBhvr>
                                        <p:cTn id="137" dur="500"/>
                                        <p:tgtEl>
                                          <p:spTgt spid="97"/>
                                        </p:tgtEl>
                                      </p:cBhvr>
                                    </p:animEffect>
                                  </p:childTnLst>
                                </p:cTn>
                              </p:par>
                              <p:par>
                                <p:cTn id="138" presetID="10" presetClass="entr" presetSubtype="0" fill="hold" nodeType="withEffect">
                                  <p:stCondLst>
                                    <p:cond delay="0"/>
                                  </p:stCondLst>
                                  <p:childTnLst>
                                    <p:set>
                                      <p:cBhvr>
                                        <p:cTn id="139" dur="1" fill="hold">
                                          <p:stCondLst>
                                            <p:cond delay="0"/>
                                          </p:stCondLst>
                                        </p:cTn>
                                        <p:tgtEl>
                                          <p:spTgt spid="98"/>
                                        </p:tgtEl>
                                        <p:attrNameLst>
                                          <p:attrName>style.visibility</p:attrName>
                                        </p:attrNameLst>
                                      </p:cBhvr>
                                      <p:to>
                                        <p:strVal val="visible"/>
                                      </p:to>
                                    </p:set>
                                    <p:animEffect transition="in" filter="fade">
                                      <p:cBhvr>
                                        <p:cTn id="140" dur="500"/>
                                        <p:tgtEl>
                                          <p:spTgt spid="98"/>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139"/>
                                        </p:tgtEl>
                                        <p:attrNameLst>
                                          <p:attrName>style.visibility</p:attrName>
                                        </p:attrNameLst>
                                      </p:cBhvr>
                                      <p:to>
                                        <p:strVal val="visible"/>
                                      </p:to>
                                    </p:set>
                                    <p:animEffect transition="in" filter="fade">
                                      <p:cBhvr>
                                        <p:cTn id="143" dur="500"/>
                                        <p:tgtEl>
                                          <p:spTgt spid="139"/>
                                        </p:tgtEl>
                                      </p:cBhvr>
                                    </p:animEffect>
                                  </p:childTnLst>
                                </p:cTn>
                              </p:par>
                              <p:par>
                                <p:cTn id="144" presetID="10" presetClass="entr" presetSubtype="0" fill="hold" nodeType="withEffect">
                                  <p:stCondLst>
                                    <p:cond delay="0"/>
                                  </p:stCondLst>
                                  <p:childTnLst>
                                    <p:set>
                                      <p:cBhvr>
                                        <p:cTn id="145" dur="1" fill="hold">
                                          <p:stCondLst>
                                            <p:cond delay="0"/>
                                          </p:stCondLst>
                                        </p:cTn>
                                        <p:tgtEl>
                                          <p:spTgt spid="140"/>
                                        </p:tgtEl>
                                        <p:attrNameLst>
                                          <p:attrName>style.visibility</p:attrName>
                                        </p:attrNameLst>
                                      </p:cBhvr>
                                      <p:to>
                                        <p:strVal val="visible"/>
                                      </p:to>
                                    </p:set>
                                    <p:animEffect transition="in" filter="fade">
                                      <p:cBhvr>
                                        <p:cTn id="146" dur="500"/>
                                        <p:tgtEl>
                                          <p:spTgt spid="140"/>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141"/>
                                        </p:tgtEl>
                                        <p:attrNameLst>
                                          <p:attrName>style.visibility</p:attrName>
                                        </p:attrNameLst>
                                      </p:cBhvr>
                                      <p:to>
                                        <p:strVal val="visible"/>
                                      </p:to>
                                    </p:set>
                                    <p:animEffect transition="in" filter="fade">
                                      <p:cBhvr>
                                        <p:cTn id="149" dur="500"/>
                                        <p:tgtEl>
                                          <p:spTgt spid="141"/>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145"/>
                                        </p:tgtEl>
                                        <p:attrNameLst>
                                          <p:attrName>style.visibility</p:attrName>
                                        </p:attrNameLst>
                                      </p:cBhvr>
                                      <p:to>
                                        <p:strVal val="visible"/>
                                      </p:to>
                                    </p:set>
                                    <p:animEffect transition="in" filter="fade">
                                      <p:cBhvr>
                                        <p:cTn id="152" dur="500"/>
                                        <p:tgtEl>
                                          <p:spTgt spid="145"/>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146"/>
                                        </p:tgtEl>
                                        <p:attrNameLst>
                                          <p:attrName>style.visibility</p:attrName>
                                        </p:attrNameLst>
                                      </p:cBhvr>
                                      <p:to>
                                        <p:strVal val="visible"/>
                                      </p:to>
                                    </p:set>
                                    <p:animEffect transition="in" filter="fade">
                                      <p:cBhvr>
                                        <p:cTn id="155" dur="500"/>
                                        <p:tgtEl>
                                          <p:spTgt spid="146"/>
                                        </p:tgtEl>
                                      </p:cBhvr>
                                    </p:animEffect>
                                  </p:childTnLst>
                                </p:cTn>
                              </p:par>
                              <p:par>
                                <p:cTn id="156" presetID="10" presetClass="entr" presetSubtype="0" fill="hold" nodeType="withEffect">
                                  <p:stCondLst>
                                    <p:cond delay="0"/>
                                  </p:stCondLst>
                                  <p:childTnLst>
                                    <p:set>
                                      <p:cBhvr>
                                        <p:cTn id="157" dur="1" fill="hold">
                                          <p:stCondLst>
                                            <p:cond delay="0"/>
                                          </p:stCondLst>
                                        </p:cTn>
                                        <p:tgtEl>
                                          <p:spTgt spid="147"/>
                                        </p:tgtEl>
                                        <p:attrNameLst>
                                          <p:attrName>style.visibility</p:attrName>
                                        </p:attrNameLst>
                                      </p:cBhvr>
                                      <p:to>
                                        <p:strVal val="visible"/>
                                      </p:to>
                                    </p:set>
                                    <p:animEffect transition="in" filter="fade">
                                      <p:cBhvr>
                                        <p:cTn id="158" dur="500"/>
                                        <p:tgtEl>
                                          <p:spTgt spid="147"/>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148"/>
                                        </p:tgtEl>
                                        <p:attrNameLst>
                                          <p:attrName>style.visibility</p:attrName>
                                        </p:attrNameLst>
                                      </p:cBhvr>
                                      <p:to>
                                        <p:strVal val="visible"/>
                                      </p:to>
                                    </p:set>
                                    <p:animEffect transition="in" filter="fade">
                                      <p:cBhvr>
                                        <p:cTn id="161" dur="500"/>
                                        <p:tgtEl>
                                          <p:spTgt spid="148"/>
                                        </p:tgtEl>
                                      </p:cBhvr>
                                    </p:animEffect>
                                  </p:childTnLst>
                                </p:cTn>
                              </p:par>
                              <p:par>
                                <p:cTn id="162" presetID="10" presetClass="entr" presetSubtype="0" fill="hold" nodeType="withEffect">
                                  <p:stCondLst>
                                    <p:cond delay="0"/>
                                  </p:stCondLst>
                                  <p:childTnLst>
                                    <p:set>
                                      <p:cBhvr>
                                        <p:cTn id="163" dur="1" fill="hold">
                                          <p:stCondLst>
                                            <p:cond delay="0"/>
                                          </p:stCondLst>
                                        </p:cTn>
                                        <p:tgtEl>
                                          <p:spTgt spid="149"/>
                                        </p:tgtEl>
                                        <p:attrNameLst>
                                          <p:attrName>style.visibility</p:attrName>
                                        </p:attrNameLst>
                                      </p:cBhvr>
                                      <p:to>
                                        <p:strVal val="visible"/>
                                      </p:to>
                                    </p:set>
                                    <p:animEffect transition="in" filter="fade">
                                      <p:cBhvr>
                                        <p:cTn id="164" dur="500"/>
                                        <p:tgtEl>
                                          <p:spTgt spid="149"/>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150"/>
                                        </p:tgtEl>
                                        <p:attrNameLst>
                                          <p:attrName>style.visibility</p:attrName>
                                        </p:attrNameLst>
                                      </p:cBhvr>
                                      <p:to>
                                        <p:strVal val="visible"/>
                                      </p:to>
                                    </p:set>
                                    <p:animEffect transition="in" filter="fade">
                                      <p:cBhvr>
                                        <p:cTn id="167" dur="5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10" grpId="0"/>
      <p:bldP spid="11" grpId="0"/>
      <p:bldP spid="12" grpId="0"/>
      <p:bldP spid="13" grpId="0"/>
      <p:bldP spid="14" grpId="0"/>
      <p:bldP spid="15" grpId="0"/>
      <p:bldP spid="16" grpId="0"/>
      <p:bldP spid="64" grpId="0"/>
      <p:bldP spid="65" grpId="0"/>
      <p:bldP spid="66" grpId="0"/>
      <p:bldP spid="67" grpId="0"/>
      <p:bldP spid="68" grpId="0"/>
      <p:bldP spid="69" grpId="0"/>
      <p:bldP spid="70" grpId="0"/>
      <p:bldP spid="71" grpId="0"/>
      <p:bldP spid="72" grpId="0"/>
      <p:bldP spid="73" grpId="0"/>
      <p:bldP spid="81" grpId="0"/>
      <p:bldP spid="82" grpId="0"/>
      <p:bldP spid="83" grpId="0" animBg="1"/>
      <p:bldP spid="85" grpId="0" animBg="1"/>
      <p:bldP spid="87" grpId="0" animBg="1"/>
      <p:bldP spid="89" grpId="0" animBg="1"/>
      <p:bldP spid="90" grpId="0" animBg="1"/>
      <p:bldP spid="91" grpId="0" animBg="1"/>
      <p:bldP spid="93" grpId="0" animBg="1"/>
      <p:bldP spid="95" grpId="0" animBg="1"/>
      <p:bldP spid="97" grpId="0" animBg="1"/>
      <p:bldP spid="139" grpId="0" animBg="1"/>
      <p:bldP spid="141" grpId="0" animBg="1"/>
      <p:bldP spid="142" grpId="0" animBg="1"/>
      <p:bldP spid="143" grpId="0" animBg="1"/>
      <p:bldP spid="144" grpId="0" animBg="1"/>
      <p:bldP spid="145" grpId="0" animBg="1"/>
      <p:bldP spid="146" grpId="0" animBg="1"/>
      <p:bldP spid="148" grpId="0" animBg="1"/>
      <p:bldP spid="15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4"/>
          <p:cNvSpPr>
            <a:spLocks noGrp="1"/>
          </p:cNvSpPr>
          <p:nvPr>
            <p:ph type="ctrTitle"/>
          </p:nvPr>
        </p:nvSpPr>
        <p:spPr>
          <a:xfrm>
            <a:off x="914400" y="1828800"/>
            <a:ext cx="7315200" cy="3124200"/>
          </a:xfrm>
        </p:spPr>
        <p:txBody>
          <a:bodyPr/>
          <a:lstStyle/>
          <a:p>
            <a:r>
              <a:rPr lang="en-US" altLang="en-US" dirty="0"/>
              <a:t/>
            </a:r>
            <a:br>
              <a:rPr lang="en-US" altLang="en-US" dirty="0"/>
            </a:br>
            <a:r>
              <a:rPr lang="en-US" altLang="en-US" dirty="0"/>
              <a:t/>
            </a:r>
            <a:br>
              <a:rPr lang="en-US" altLang="en-US" dirty="0"/>
            </a:br>
            <a:r>
              <a:rPr lang="en-US" altLang="en-US" dirty="0"/>
              <a:t> A1:	</a:t>
            </a:r>
            <a:br>
              <a:rPr lang="en-US" altLang="en-US" dirty="0"/>
            </a:br>
            <a:r>
              <a:rPr lang="en-US" altLang="en-US" dirty="0"/>
              <a:t>Explain how accounting adjustments link to financial statements.</a:t>
            </a:r>
            <a:br>
              <a:rPr lang="en-US" altLang="en-US" dirty="0"/>
            </a:br>
            <a:endParaRPr lang="en-US" altLang="en-US" dirty="0"/>
          </a:p>
        </p:txBody>
      </p:sp>
      <p:sp>
        <p:nvSpPr>
          <p:cNvPr id="12083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fld id="{643D9F09-F6E6-4906-86B7-CBDCDCC71E1A}" type="slidenum">
              <a:rPr lang="en-US" altLang="en-US" sz="1200" smtClean="0">
                <a:solidFill>
                  <a:srgbClr val="898989"/>
                </a:solidFill>
                <a:latin typeface="Arial" charset="0"/>
              </a:rPr>
              <a:pPr eaLnBrk="1" hangingPunct="1">
                <a:spcBef>
                  <a:spcPct val="0"/>
                </a:spcBef>
                <a:buFontTx/>
                <a:buNone/>
              </a:pPr>
              <a:t>57</a:t>
            </a:fld>
            <a:endParaRPr lang="en-US" altLang="en-US" sz="1200">
              <a:solidFill>
                <a:srgbClr val="898989"/>
              </a:solidFill>
              <a:latin typeface="Arial" charset="0"/>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2083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102687"/>
            <a:ext cx="7315200"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5252244"/>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362200" y="760115"/>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p:transition spd="med">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3"/>
          <p:cNvSpPr>
            <a:spLocks noGrp="1" noChangeArrowheads="1"/>
          </p:cNvSpPr>
          <p:nvPr>
            <p:ph type="title"/>
          </p:nvPr>
        </p:nvSpPr>
        <p:spPr/>
        <p:txBody>
          <a:bodyPr/>
          <a:lstStyle/>
          <a:p>
            <a:pPr eaLnBrk="1" hangingPunct="1"/>
            <a:r>
              <a:rPr lang="en-US" altLang="en-US" b="1" dirty="0"/>
              <a:t>Links to Financial Statements</a:t>
            </a:r>
          </a:p>
        </p:txBody>
      </p:sp>
      <p:pic>
        <p:nvPicPr>
          <p:cNvPr id="12186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0"/>
            <a:ext cx="91694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6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fld id="{6CAE1871-F00B-4B21-BD62-04F08E4CF755}" type="slidenum">
              <a:rPr lang="en-US" altLang="en-US" sz="1200" smtClean="0">
                <a:solidFill>
                  <a:srgbClr val="898989"/>
                </a:solidFill>
                <a:latin typeface="Arial" charset="0"/>
              </a:rPr>
              <a:pPr eaLnBrk="1" hangingPunct="1">
                <a:spcBef>
                  <a:spcPct val="0"/>
                </a:spcBef>
                <a:buFontTx/>
                <a:buNone/>
              </a:pPr>
              <a:t>58</a:t>
            </a:fld>
            <a:endParaRPr lang="en-US" altLang="en-US" sz="1200">
              <a:solidFill>
                <a:srgbClr val="898989"/>
              </a:solidFill>
              <a:latin typeface="Arial" charset="0"/>
            </a:endParaRPr>
          </a:p>
        </p:txBody>
      </p:sp>
      <p:sp>
        <p:nvSpPr>
          <p:cNvPr id="7" name="Rounded Rectangle 6"/>
          <p:cNvSpPr/>
          <p:nvPr/>
        </p:nvSpPr>
        <p:spPr>
          <a:xfrm>
            <a:off x="152400" y="6553200"/>
            <a:ext cx="51054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A</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Explain how accounting adjustments link to financial statements.</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pic>
        <p:nvPicPr>
          <p:cNvPr id="3" name="Picture 2"/>
          <p:cNvPicPr>
            <a:picLocks noChangeAspect="1"/>
          </p:cNvPicPr>
          <p:nvPr/>
        </p:nvPicPr>
        <p:blipFill>
          <a:blip r:embed="rId4"/>
          <a:stretch>
            <a:fillRect/>
          </a:stretch>
        </p:blipFill>
        <p:spPr>
          <a:xfrm>
            <a:off x="395809" y="2038524"/>
            <a:ext cx="8352381" cy="2780952"/>
          </a:xfrm>
          <a:prstGeom prst="rect">
            <a:avLst/>
          </a:prstGeom>
        </p:spPr>
      </p:pic>
    </p:spTree>
  </p:cSld>
  <p:clrMapOvr>
    <a:masterClrMapping/>
  </p:clrMapOvr>
  <p:transition spd="med">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4"/>
          <p:cNvSpPr>
            <a:spLocks noGrp="1"/>
          </p:cNvSpPr>
          <p:nvPr>
            <p:ph type="ctrTitle"/>
          </p:nvPr>
        </p:nvSpPr>
        <p:spPr>
          <a:xfrm>
            <a:off x="914400" y="1828800"/>
            <a:ext cx="7315200" cy="3124200"/>
          </a:xfrm>
        </p:spPr>
        <p:txBody>
          <a:bodyPr/>
          <a:lstStyle/>
          <a:p>
            <a:r>
              <a:rPr lang="en-US" altLang="en-US" dirty="0"/>
              <a:t/>
            </a:r>
            <a:br>
              <a:rPr lang="en-US" altLang="en-US" dirty="0"/>
            </a:br>
            <a:r>
              <a:rPr lang="en-US" altLang="en-US" dirty="0"/>
              <a:t/>
            </a:r>
            <a:br>
              <a:rPr lang="en-US" altLang="en-US" dirty="0"/>
            </a:br>
            <a:r>
              <a:rPr lang="en-US" altLang="en-US" dirty="0"/>
              <a:t> P2:	</a:t>
            </a:r>
            <a:br>
              <a:rPr lang="en-US" altLang="en-US" dirty="0"/>
            </a:br>
            <a:r>
              <a:rPr lang="en-US" altLang="en-US" dirty="0"/>
              <a:t>Explain and prepare an adjusted trial balance.</a:t>
            </a:r>
            <a:br>
              <a:rPr lang="en-US" altLang="en-US" dirty="0"/>
            </a:br>
            <a:r>
              <a:rPr lang="en-US" altLang="en-US" dirty="0"/>
              <a:t/>
            </a:r>
            <a:br>
              <a:rPr lang="en-US" altLang="en-US" dirty="0"/>
            </a:br>
            <a:endParaRPr lang="en-US" altLang="en-US" dirty="0"/>
          </a:p>
        </p:txBody>
      </p:sp>
      <p:sp>
        <p:nvSpPr>
          <p:cNvPr id="122883"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3722874B-0626-4409-B66A-DFAF73AE172E}" type="slidenum">
              <a:rPr lang="en-US" altLang="en-US" smtClean="0">
                <a:solidFill>
                  <a:srgbClr val="898989"/>
                </a:solidFill>
              </a:rPr>
              <a:pPr/>
              <a:t>59</a:t>
            </a:fld>
            <a:endParaRPr lang="en-US" altLang="en-US" dirty="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endParaRPr>
          </a:p>
        </p:txBody>
      </p:sp>
      <p:pic>
        <p:nvPicPr>
          <p:cNvPr id="122885" name="Picture 2"/>
          <p:cNvPicPr>
            <a:picLocks noChangeAspect="1" noChangeArrowheads="1"/>
          </p:cNvPicPr>
          <p:nvPr/>
        </p:nvPicPr>
        <p:blipFill>
          <a:blip r:embed="rId3" cstate="print"/>
          <a:srcRect/>
          <a:stretch>
            <a:fillRect/>
          </a:stretch>
        </p:blipFill>
        <p:spPr bwMode="auto">
          <a:xfrm>
            <a:off x="914400" y="2143919"/>
            <a:ext cx="7315200" cy="87312"/>
          </a:xfrm>
          <a:prstGeom prst="rect">
            <a:avLst/>
          </a:prstGeom>
          <a:noFill/>
          <a:ln w="9525">
            <a:noFill/>
            <a:miter lim="800000"/>
            <a:headEnd/>
            <a:tailEnd/>
          </a:ln>
        </p:spPr>
      </p:pic>
      <p:pic>
        <p:nvPicPr>
          <p:cNvPr id="122886" name="Picture 2"/>
          <p:cNvPicPr>
            <a:picLocks noChangeAspect="1" noChangeArrowheads="1"/>
          </p:cNvPicPr>
          <p:nvPr/>
        </p:nvPicPr>
        <p:blipFill>
          <a:blip r:embed="rId3" cstate="print"/>
          <a:srcRect/>
          <a:stretch>
            <a:fillRect/>
          </a:stretch>
        </p:blipFill>
        <p:spPr bwMode="auto">
          <a:xfrm>
            <a:off x="914400" y="4550727"/>
            <a:ext cx="7315200" cy="87313"/>
          </a:xfrm>
          <a:prstGeom prst="rect">
            <a:avLst/>
          </a:prstGeom>
          <a:noFill/>
          <a:ln w="9525">
            <a:noFill/>
            <a:miter lim="800000"/>
            <a:headEnd/>
            <a:tailEnd/>
          </a:ln>
        </p:spPr>
      </p:pic>
      <p:sp>
        <p:nvSpPr>
          <p:cNvPr id="8" name="TextBox 7"/>
          <p:cNvSpPr txBox="1"/>
          <p:nvPr/>
        </p:nvSpPr>
        <p:spPr>
          <a:xfrm>
            <a:off x="2362200" y="760115"/>
            <a:ext cx="5257800" cy="769441"/>
          </a:xfrm>
          <a:prstGeom prst="rect">
            <a:avLst/>
          </a:prstGeom>
          <a:noFill/>
        </p:spPr>
        <p:txBody>
          <a:bodyPr wrap="square" rtlCol="0">
            <a:spAutoFit/>
          </a:bodyPr>
          <a:lstStyle/>
          <a:p>
            <a:r>
              <a:rPr lang="en-US" altLang="en-US" sz="4400" b="1" dirty="0">
                <a:solidFill>
                  <a:prstClr val="black"/>
                </a:solidFill>
                <a:latin typeface="Calibri"/>
              </a:rPr>
              <a:t>Learning Objective</a:t>
            </a:r>
            <a:endParaRPr lang="en-US" sz="4400" dirty="0">
              <a:solidFill>
                <a:prstClr val="black"/>
              </a:solidFill>
              <a:latin typeface="Calibri"/>
            </a:endParaRPr>
          </a:p>
        </p:txBody>
      </p:sp>
    </p:spTree>
    <p:extLst>
      <p:ext uri="{BB962C8B-B14F-4D97-AF65-F5344CB8AC3E}">
        <p14:creationId xmlns:p14="http://schemas.microsoft.com/office/powerpoint/2010/main" val="674254234"/>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630238" y="336550"/>
            <a:ext cx="8229600" cy="1143000"/>
          </a:xfrm>
        </p:spPr>
        <p:txBody>
          <a:bodyPr rtlCol="0">
            <a:normAutofit fontScale="90000"/>
          </a:bodyPr>
          <a:lstStyle/>
          <a:p>
            <a:pPr eaLnBrk="1" fontAlgn="auto" hangingPunct="1">
              <a:spcAft>
                <a:spcPts val="0"/>
              </a:spcAft>
              <a:defRPr/>
            </a:pPr>
            <a:r>
              <a:rPr lang="en-US" b="1" dirty="0">
                <a:latin typeface="Arial" charset="0"/>
                <a:cs typeface="Arial" charset="0"/>
              </a:rPr>
              <a:t>Accrual Basis versus Cash Basis</a:t>
            </a:r>
          </a:p>
        </p:txBody>
      </p:sp>
      <p:sp>
        <p:nvSpPr>
          <p:cNvPr id="93187" name="Text Box 5"/>
          <p:cNvSpPr txBox="1">
            <a:spLocks noChangeArrowheads="1"/>
          </p:cNvSpPr>
          <p:nvPr/>
        </p:nvSpPr>
        <p:spPr bwMode="auto">
          <a:xfrm>
            <a:off x="609600" y="1550988"/>
            <a:ext cx="3810000" cy="2868612"/>
          </a:xfrm>
          <a:prstGeom prst="rect">
            <a:avLst/>
          </a:prstGeom>
          <a:gradFill rotWithShape="0">
            <a:gsLst>
              <a:gs pos="0">
                <a:srgbClr val="CCFFFF"/>
              </a:gs>
              <a:gs pos="100000">
                <a:schemeClr val="bg1"/>
              </a:gs>
            </a:gsLst>
            <a:path path="shape">
              <a:fillToRect l="50000" t="50000" r="50000" b="50000"/>
            </a:path>
          </a:gra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50000"/>
              </a:spcBef>
              <a:buFontTx/>
              <a:buNone/>
            </a:pPr>
            <a:r>
              <a:rPr lang="en-US" altLang="en-US" sz="2800" b="1" u="sng">
                <a:solidFill>
                  <a:srgbClr val="4F6228"/>
                </a:solidFill>
                <a:latin typeface="Arial" charset="0"/>
                <a:ea typeface="MS PGothic" pitchFamily="34" charset="-128"/>
              </a:rPr>
              <a:t>Accrual Basis</a:t>
            </a:r>
            <a:endParaRPr lang="en-US" altLang="en-US" sz="2800" b="1">
              <a:solidFill>
                <a:srgbClr val="4F6228"/>
              </a:solidFill>
              <a:latin typeface="Arial" charset="0"/>
              <a:ea typeface="MS PGothic" pitchFamily="34" charset="-128"/>
            </a:endParaRPr>
          </a:p>
          <a:p>
            <a:pPr eaLnBrk="1" hangingPunct="1">
              <a:spcBef>
                <a:spcPct val="50000"/>
              </a:spcBef>
              <a:buFontTx/>
              <a:buNone/>
            </a:pPr>
            <a:r>
              <a:rPr lang="en-US" altLang="en-US" sz="2800" b="1">
                <a:latin typeface="Arial" charset="0"/>
                <a:ea typeface="MS PGothic" pitchFamily="34" charset="-128"/>
              </a:rPr>
              <a:t>Revenues are recognized when earned and expenses are recognized when incurred.</a:t>
            </a:r>
          </a:p>
        </p:txBody>
      </p:sp>
      <p:sp>
        <p:nvSpPr>
          <p:cNvPr id="93188" name="Text Box 6"/>
          <p:cNvSpPr txBox="1">
            <a:spLocks noChangeArrowheads="1"/>
          </p:cNvSpPr>
          <p:nvPr/>
        </p:nvSpPr>
        <p:spPr bwMode="auto">
          <a:xfrm>
            <a:off x="4648200" y="1531938"/>
            <a:ext cx="4267200" cy="2892425"/>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50000"/>
              </a:spcBef>
              <a:buFontTx/>
              <a:buNone/>
            </a:pPr>
            <a:r>
              <a:rPr lang="en-US" altLang="en-US" sz="2800" b="1" u="sng">
                <a:solidFill>
                  <a:srgbClr val="984807"/>
                </a:solidFill>
                <a:latin typeface="Arial" charset="0"/>
                <a:ea typeface="MS PGothic" pitchFamily="34" charset="-128"/>
              </a:rPr>
              <a:t>Cash Basis</a:t>
            </a:r>
            <a:endParaRPr lang="en-US" altLang="en-US" sz="2800" b="1">
              <a:solidFill>
                <a:srgbClr val="984807"/>
              </a:solidFill>
              <a:latin typeface="Arial" charset="0"/>
              <a:ea typeface="MS PGothic" pitchFamily="34" charset="-128"/>
            </a:endParaRPr>
          </a:p>
          <a:p>
            <a:pPr eaLnBrk="1" hangingPunct="1">
              <a:spcBef>
                <a:spcPct val="50000"/>
              </a:spcBef>
              <a:buFontTx/>
              <a:buNone/>
            </a:pPr>
            <a:r>
              <a:rPr lang="en-US" altLang="en-US" sz="2800" b="1">
                <a:latin typeface="Arial" charset="0"/>
                <a:ea typeface="MS PGothic" pitchFamily="34" charset="-128"/>
              </a:rPr>
              <a:t>Revenues are recognized when cash is received and expenses are recorded when cash is paid.</a:t>
            </a:r>
          </a:p>
        </p:txBody>
      </p:sp>
      <p:sp>
        <p:nvSpPr>
          <p:cNvPr id="11" name="Rectangle 10"/>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9319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fld id="{F900D026-52CE-45EA-9C3C-6CB6E8E22289}" type="slidenum">
              <a:rPr lang="en-US" altLang="en-US" sz="1200" smtClean="0">
                <a:solidFill>
                  <a:srgbClr val="898989"/>
                </a:solidFill>
                <a:latin typeface="Arial" charset="0"/>
              </a:rPr>
              <a:pPr eaLnBrk="1" hangingPunct="1">
                <a:spcBef>
                  <a:spcPct val="0"/>
                </a:spcBef>
                <a:buFontTx/>
                <a:buNone/>
              </a:pPr>
              <a:t>6</a:t>
            </a:fld>
            <a:endParaRPr lang="en-US" altLang="en-US" sz="1200">
              <a:solidFill>
                <a:srgbClr val="898989"/>
              </a:solidFill>
              <a:latin typeface="Arial" charset="0"/>
            </a:endParaRPr>
          </a:p>
        </p:txBody>
      </p:sp>
      <p:sp>
        <p:nvSpPr>
          <p:cNvPr id="8" name="Rounded Rectangle 7"/>
          <p:cNvSpPr/>
          <p:nvPr/>
        </p:nvSpPr>
        <p:spPr>
          <a:xfrm>
            <a:off x="152400" y="6424696"/>
            <a:ext cx="5791200" cy="304800"/>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C2 </a:t>
            </a:r>
            <a:r>
              <a:rPr lang="en-US" altLang="en-US" sz="1100" dirty="0"/>
              <a:t>Explain accrual accounting and how it improves financial statements.</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cSld>
  <p:clrMapOvr>
    <a:masterClrMapping/>
  </p:clrMapOvr>
  <p:transition spd="med">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p:txBody>
          <a:bodyPr/>
          <a:lstStyle/>
          <a:p>
            <a:pPr eaLnBrk="1" hangingPunct="1"/>
            <a:r>
              <a:rPr lang="en-US" altLang="en-US" b="1" dirty="0"/>
              <a:t>Adjusted Trial Balance</a:t>
            </a:r>
          </a:p>
        </p:txBody>
      </p:sp>
      <p:sp>
        <p:nvSpPr>
          <p:cNvPr id="123907"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fld id="{4EC3F61F-CD88-4E81-A6EE-45C3A098AE67}" type="slidenum">
              <a:rPr lang="en-US" altLang="en-US" sz="1200" smtClean="0">
                <a:solidFill>
                  <a:srgbClr val="898989"/>
                </a:solidFill>
                <a:latin typeface="Arial" charset="0"/>
              </a:rPr>
              <a:pPr eaLnBrk="1" hangingPunct="1">
                <a:spcBef>
                  <a:spcPct val="0"/>
                </a:spcBef>
                <a:buFontTx/>
                <a:buNone/>
              </a:pPr>
              <a:t>60</a:t>
            </a:fld>
            <a:endParaRPr lang="en-US" altLang="en-US" sz="1200">
              <a:solidFill>
                <a:srgbClr val="898989"/>
              </a:solidFill>
              <a:latin typeface="Arial" charset="0"/>
            </a:endParaRP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7" name="Rounded Rectangle 6"/>
          <p:cNvSpPr/>
          <p:nvPr/>
        </p:nvSpPr>
        <p:spPr>
          <a:xfrm>
            <a:off x="162343" y="6538912"/>
            <a:ext cx="4495800" cy="261938"/>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altLang="en-US" sz="1100" dirty="0"/>
              <a:t>Explain and prepare an adjusted trial balance</a:t>
            </a:r>
            <a:r>
              <a:rPr lang="en-US" sz="1100" dirty="0"/>
              <a:t>.</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9" name="TextBox 8"/>
          <p:cNvSpPr txBox="1"/>
          <p:nvPr/>
        </p:nvSpPr>
        <p:spPr>
          <a:xfrm>
            <a:off x="8077200" y="652353"/>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3.13</a:t>
            </a:r>
          </a:p>
        </p:txBody>
      </p:sp>
      <p:pic>
        <p:nvPicPr>
          <p:cNvPr id="2" name="Picture 1"/>
          <p:cNvPicPr>
            <a:picLocks noChangeAspect="1"/>
          </p:cNvPicPr>
          <p:nvPr/>
        </p:nvPicPr>
        <p:blipFill>
          <a:blip r:embed="rId3"/>
          <a:stretch>
            <a:fillRect/>
          </a:stretch>
        </p:blipFill>
        <p:spPr>
          <a:xfrm>
            <a:off x="1344089" y="1189939"/>
            <a:ext cx="6628107" cy="4971080"/>
          </a:xfrm>
          <a:prstGeom prst="rect">
            <a:avLst/>
          </a:prstGeom>
        </p:spPr>
      </p:pic>
    </p:spTree>
  </p:cSld>
  <p:clrMapOvr>
    <a:masterClrMapping/>
  </p:clrMapOvr>
  <p:transition spd="med">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4"/>
          <p:cNvSpPr>
            <a:spLocks noGrp="1"/>
          </p:cNvSpPr>
          <p:nvPr>
            <p:ph type="ctrTitle"/>
          </p:nvPr>
        </p:nvSpPr>
        <p:spPr>
          <a:xfrm>
            <a:off x="914400" y="1828800"/>
            <a:ext cx="7315200" cy="3124200"/>
          </a:xfrm>
        </p:spPr>
        <p:txBody>
          <a:bodyPr/>
          <a:lstStyle/>
          <a:p>
            <a:r>
              <a:rPr lang="en-US" altLang="en-US" dirty="0"/>
              <a:t/>
            </a:r>
            <a:br>
              <a:rPr lang="en-US" altLang="en-US" dirty="0"/>
            </a:br>
            <a:r>
              <a:rPr lang="en-US" altLang="en-US" dirty="0"/>
              <a:t/>
            </a:r>
            <a:br>
              <a:rPr lang="en-US" altLang="en-US" dirty="0"/>
            </a:br>
            <a:r>
              <a:rPr lang="en-US" altLang="en-US" dirty="0"/>
              <a:t> P3:	</a:t>
            </a:r>
            <a:br>
              <a:rPr lang="en-US" altLang="en-US" dirty="0"/>
            </a:br>
            <a:r>
              <a:rPr lang="en-US" altLang="en-US" dirty="0"/>
              <a:t>Prepare financial statements from an adjusted trial balance.</a:t>
            </a:r>
            <a:br>
              <a:rPr lang="en-US" altLang="en-US" dirty="0"/>
            </a:br>
            <a:r>
              <a:rPr lang="en-US" altLang="en-US" dirty="0"/>
              <a:t/>
            </a:r>
            <a:br>
              <a:rPr lang="en-US" altLang="en-US" dirty="0"/>
            </a:br>
            <a:endParaRPr lang="en-US" altLang="en-US" dirty="0"/>
          </a:p>
        </p:txBody>
      </p:sp>
      <p:sp>
        <p:nvSpPr>
          <p:cNvPr id="12493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F9EF74FC-EC19-40F7-BFCD-51AD9553356C}" type="slidenum">
              <a:rPr lang="en-US" altLang="en-US" smtClean="0">
                <a:solidFill>
                  <a:srgbClr val="898989"/>
                </a:solidFill>
              </a:rPr>
              <a:pPr/>
              <a:t>61</a:t>
            </a:fld>
            <a:endParaRPr lang="en-US" altLang="en-US" dirty="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endParaRPr>
          </a:p>
        </p:txBody>
      </p:sp>
      <p:pic>
        <p:nvPicPr>
          <p:cNvPr id="124933" name="Picture 2"/>
          <p:cNvPicPr>
            <a:picLocks noChangeAspect="1" noChangeArrowheads="1"/>
          </p:cNvPicPr>
          <p:nvPr/>
        </p:nvPicPr>
        <p:blipFill>
          <a:blip r:embed="rId3" cstate="print"/>
          <a:srcRect/>
          <a:stretch>
            <a:fillRect/>
          </a:stretch>
        </p:blipFill>
        <p:spPr bwMode="auto">
          <a:xfrm>
            <a:off x="990600" y="2086644"/>
            <a:ext cx="7315200" cy="87312"/>
          </a:xfrm>
          <a:prstGeom prst="rect">
            <a:avLst/>
          </a:prstGeom>
          <a:noFill/>
          <a:ln w="9525">
            <a:noFill/>
            <a:miter lim="800000"/>
            <a:headEnd/>
            <a:tailEnd/>
          </a:ln>
        </p:spPr>
      </p:pic>
      <p:pic>
        <p:nvPicPr>
          <p:cNvPr id="124934" name="Picture 2"/>
          <p:cNvPicPr>
            <a:picLocks noChangeAspect="1" noChangeArrowheads="1"/>
          </p:cNvPicPr>
          <p:nvPr/>
        </p:nvPicPr>
        <p:blipFill>
          <a:blip r:embed="rId3" cstate="print"/>
          <a:srcRect/>
          <a:stretch>
            <a:fillRect/>
          </a:stretch>
        </p:blipFill>
        <p:spPr bwMode="auto">
          <a:xfrm>
            <a:off x="990600" y="4715794"/>
            <a:ext cx="7315200" cy="87313"/>
          </a:xfrm>
          <a:prstGeom prst="rect">
            <a:avLst/>
          </a:prstGeom>
          <a:noFill/>
          <a:ln w="9525">
            <a:noFill/>
            <a:miter lim="800000"/>
            <a:headEnd/>
            <a:tailEnd/>
          </a:ln>
        </p:spPr>
      </p:pic>
      <p:sp>
        <p:nvSpPr>
          <p:cNvPr id="8" name="TextBox 7"/>
          <p:cNvSpPr txBox="1"/>
          <p:nvPr/>
        </p:nvSpPr>
        <p:spPr>
          <a:xfrm>
            <a:off x="2362200" y="760115"/>
            <a:ext cx="5257800" cy="769441"/>
          </a:xfrm>
          <a:prstGeom prst="rect">
            <a:avLst/>
          </a:prstGeom>
          <a:noFill/>
        </p:spPr>
        <p:txBody>
          <a:bodyPr wrap="square" rtlCol="0">
            <a:spAutoFit/>
          </a:bodyPr>
          <a:lstStyle/>
          <a:p>
            <a:r>
              <a:rPr lang="en-US" altLang="en-US" sz="4400" b="1" dirty="0">
                <a:solidFill>
                  <a:prstClr val="black"/>
                </a:solidFill>
                <a:latin typeface="Calibri"/>
              </a:rPr>
              <a:t>Learning Objective</a:t>
            </a:r>
            <a:endParaRPr lang="en-US" sz="4400" dirty="0">
              <a:solidFill>
                <a:prstClr val="black"/>
              </a:solidFill>
              <a:latin typeface="Calibri"/>
            </a:endParaRPr>
          </a:p>
        </p:txBody>
      </p:sp>
    </p:spTree>
    <p:extLst>
      <p:ext uri="{BB962C8B-B14F-4D97-AF65-F5344CB8AC3E}">
        <p14:creationId xmlns:p14="http://schemas.microsoft.com/office/powerpoint/2010/main" val="3349612077"/>
      </p:ext>
    </p:extLst>
  </p:cSld>
  <p:clrMapOvr>
    <a:masterClrMapping/>
  </p:clrMapOvr>
  <p:transition spd="med">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5"/>
          <p:cNvSpPr>
            <a:spLocks noGrp="1" noChangeArrowheads="1"/>
          </p:cNvSpPr>
          <p:nvPr>
            <p:ph type="title"/>
          </p:nvPr>
        </p:nvSpPr>
        <p:spPr>
          <a:xfrm>
            <a:off x="457200" y="827088"/>
            <a:ext cx="8229600" cy="1143000"/>
          </a:xfrm>
        </p:spPr>
        <p:txBody>
          <a:bodyPr/>
          <a:lstStyle/>
          <a:p>
            <a:pPr eaLnBrk="1" hangingPunct="1"/>
            <a:r>
              <a:rPr lang="en-US" altLang="en-US" b="1" dirty="0"/>
              <a:t>Preparing Financial Statements </a:t>
            </a:r>
            <a:br>
              <a:rPr lang="en-US" altLang="en-US" b="1" dirty="0"/>
            </a:br>
            <a:r>
              <a:rPr lang="en-US" altLang="en-US" b="1" dirty="0"/>
              <a:t>from an Adjusted Trial Balance</a:t>
            </a:r>
          </a:p>
        </p:txBody>
      </p:sp>
      <p:sp>
        <p:nvSpPr>
          <p:cNvPr id="100356" name="TextBox 1"/>
          <p:cNvSpPr txBox="1">
            <a:spLocks noChangeArrowheads="1"/>
          </p:cNvSpPr>
          <p:nvPr/>
        </p:nvSpPr>
        <p:spPr bwMode="auto">
          <a:xfrm>
            <a:off x="457200" y="1981200"/>
            <a:ext cx="8229600" cy="5262563"/>
          </a:xfrm>
          <a:prstGeom prst="rect">
            <a:avLst/>
          </a:prstGeom>
          <a:noFill/>
          <a:ln>
            <a:noFill/>
          </a:ln>
          <a:extLst/>
        </p:spPr>
        <p:txBody>
          <a:bodyPr>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 typeface="Arial" charset="0"/>
              <a:buNone/>
              <a:defRPr/>
            </a:pPr>
            <a:endParaRPr lang="en-US" altLang="en-US" sz="2400" b="1" dirty="0">
              <a:solidFill>
                <a:srgbClr val="0070C0"/>
              </a:solidFill>
              <a:ea typeface="ＭＳ Ｐゴシック" pitchFamily="-107" charset="-128"/>
            </a:endParaRPr>
          </a:p>
          <a:p>
            <a:pPr marL="1139825" indent="-1139825" eaLnBrk="1" hangingPunct="1">
              <a:spcBef>
                <a:spcPct val="0"/>
              </a:spcBef>
              <a:buFont typeface="Arial" charset="0"/>
              <a:buNone/>
              <a:defRPr/>
            </a:pPr>
            <a:r>
              <a:rPr lang="en-US" altLang="en-US" sz="2400" b="1" dirty="0">
                <a:solidFill>
                  <a:srgbClr val="0070C0"/>
                </a:solidFill>
                <a:ea typeface="ＭＳ Ｐゴシック" pitchFamily="-107" charset="-128"/>
              </a:rPr>
              <a:t>Step 1— Prepare income statement using revenue and expense accounts from trial balance.</a:t>
            </a:r>
          </a:p>
          <a:p>
            <a:pPr marL="1139825" indent="-1139825" eaLnBrk="1" hangingPunct="1">
              <a:spcBef>
                <a:spcPct val="0"/>
              </a:spcBef>
              <a:buFont typeface="Arial" charset="0"/>
              <a:buNone/>
              <a:defRPr/>
            </a:pPr>
            <a:r>
              <a:rPr lang="en-US" altLang="en-US" sz="2400" b="1" dirty="0">
                <a:solidFill>
                  <a:srgbClr val="0070C0"/>
                </a:solidFill>
                <a:ea typeface="ＭＳ Ｐゴシック" pitchFamily="-107" charset="-128"/>
              </a:rPr>
              <a:t>Step 2—Prepare statement of owner’s equity using capital and withdrawals accounts from trial balance; and pull net income from step 1.</a:t>
            </a:r>
          </a:p>
          <a:p>
            <a:pPr marL="1139825" indent="-1139825" eaLnBrk="1" hangingPunct="1">
              <a:spcBef>
                <a:spcPct val="0"/>
              </a:spcBef>
              <a:buFont typeface="Arial" charset="0"/>
              <a:buNone/>
              <a:defRPr/>
            </a:pPr>
            <a:r>
              <a:rPr lang="en-US" altLang="en-US" sz="2400" b="1" dirty="0">
                <a:solidFill>
                  <a:srgbClr val="0070C0"/>
                </a:solidFill>
                <a:ea typeface="ＭＳ Ｐゴシック" pitchFamily="-107" charset="-128"/>
              </a:rPr>
              <a:t>Step 3—Prepare balance sheet using asset and liability account from trial balance; and pull updated capital balance.</a:t>
            </a:r>
          </a:p>
          <a:p>
            <a:pPr marL="1139825" indent="-1139825" eaLnBrk="1" hangingPunct="1">
              <a:spcBef>
                <a:spcPct val="0"/>
              </a:spcBef>
              <a:buFont typeface="Arial" charset="0"/>
              <a:buNone/>
              <a:defRPr/>
            </a:pPr>
            <a:r>
              <a:rPr lang="en-US" altLang="en-US" sz="2400" b="1" dirty="0">
                <a:solidFill>
                  <a:srgbClr val="0070C0"/>
                </a:solidFill>
                <a:ea typeface="ＭＳ Ｐゴシック" pitchFamily="-107" charset="-128"/>
              </a:rPr>
              <a:t>Step 4—Prepare statement of cash flows from changes in cash flows for the period (illustrated later in the book).</a:t>
            </a:r>
          </a:p>
          <a:p>
            <a:pPr eaLnBrk="1" hangingPunct="1">
              <a:spcBef>
                <a:spcPct val="0"/>
              </a:spcBef>
              <a:buFont typeface="Arial" charset="0"/>
              <a:buNone/>
              <a:defRPr/>
            </a:pPr>
            <a:endParaRPr lang="en-US" altLang="en-US" sz="2400" b="1" dirty="0">
              <a:solidFill>
                <a:srgbClr val="0070C0"/>
              </a:solidFill>
              <a:ea typeface="ＭＳ Ｐゴシック" pitchFamily="-107" charset="-128"/>
            </a:endParaRPr>
          </a:p>
          <a:p>
            <a:pPr eaLnBrk="1" hangingPunct="1">
              <a:spcBef>
                <a:spcPct val="0"/>
              </a:spcBef>
              <a:buFont typeface="Arial" charset="0"/>
              <a:buNone/>
              <a:defRPr/>
            </a:pPr>
            <a:endParaRPr lang="en-US" altLang="en-US" sz="2400" b="1" dirty="0">
              <a:solidFill>
                <a:srgbClr val="0070C0"/>
              </a:solidFill>
              <a:ea typeface="ＭＳ Ｐゴシック" pitchFamily="-107" charset="-128"/>
            </a:endParaRPr>
          </a:p>
          <a:p>
            <a:pPr eaLnBrk="1" hangingPunct="1">
              <a:spcBef>
                <a:spcPct val="0"/>
              </a:spcBef>
              <a:buFont typeface="Arial" charset="0"/>
              <a:buNone/>
              <a:defRPr/>
            </a:pPr>
            <a:endParaRPr lang="en-US" altLang="en-US" sz="2400" b="1" dirty="0">
              <a:solidFill>
                <a:srgbClr val="0070C0"/>
              </a:solidFill>
              <a:ea typeface="ＭＳ Ｐゴシック" pitchFamily="-107" charset="-128"/>
            </a:endParaRPr>
          </a:p>
          <a:p>
            <a:pPr marL="342900" indent="-342900" eaLnBrk="1" hangingPunct="1">
              <a:spcBef>
                <a:spcPct val="0"/>
              </a:spcBef>
              <a:defRPr/>
            </a:pPr>
            <a:endParaRPr lang="en-US" altLang="en-US" sz="2400" b="1" dirty="0">
              <a:solidFill>
                <a:srgbClr val="0070C0"/>
              </a:solidFill>
              <a:ea typeface="ＭＳ Ｐゴシック" pitchFamily="-107" charset="-128"/>
            </a:endParaRPr>
          </a:p>
        </p:txBody>
      </p:sp>
      <p:sp>
        <p:nvSpPr>
          <p:cNvPr id="11" name="Rectangle 10"/>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2595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fld id="{A2CBD496-63C5-4612-BF93-130104D6CABC}" type="slidenum">
              <a:rPr lang="en-US" altLang="en-US" sz="1200" smtClean="0">
                <a:solidFill>
                  <a:srgbClr val="898989"/>
                </a:solidFill>
                <a:latin typeface="Arial" charset="0"/>
              </a:rPr>
              <a:pPr eaLnBrk="1" hangingPunct="1">
                <a:spcBef>
                  <a:spcPct val="0"/>
                </a:spcBef>
                <a:buFontTx/>
                <a:buNone/>
              </a:pPr>
              <a:t>62</a:t>
            </a:fld>
            <a:endParaRPr lang="en-US" altLang="en-US" sz="1200">
              <a:solidFill>
                <a:srgbClr val="898989"/>
              </a:solidFill>
              <a:latin typeface="Arial" charset="0"/>
            </a:endParaRPr>
          </a:p>
        </p:txBody>
      </p:sp>
      <p:sp>
        <p:nvSpPr>
          <p:cNvPr id="7" name="Rounded Rectangle 6"/>
          <p:cNvSpPr/>
          <p:nvPr/>
        </p:nvSpPr>
        <p:spPr>
          <a:xfrm>
            <a:off x="152400" y="6553200"/>
            <a:ext cx="5257800" cy="261938"/>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altLang="en-US" sz="1100" dirty="0"/>
              <a:t>Prepare financial statements from an adjusted trial balance.</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cSld>
  <p:clrMapOvr>
    <a:masterClrMapping/>
  </p:clrMapOvr>
  <p:transition spd="med">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6200" y="73023"/>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2595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fld id="{A2CBD496-63C5-4612-BF93-130104D6CABC}" type="slidenum">
              <a:rPr lang="en-US" altLang="en-US" sz="1200" smtClean="0">
                <a:solidFill>
                  <a:srgbClr val="898989"/>
                </a:solidFill>
                <a:latin typeface="Arial" charset="0"/>
              </a:rPr>
              <a:pPr eaLnBrk="1" hangingPunct="1">
                <a:spcBef>
                  <a:spcPct val="0"/>
                </a:spcBef>
                <a:buFontTx/>
                <a:buNone/>
              </a:pPr>
              <a:t>63</a:t>
            </a:fld>
            <a:endParaRPr lang="en-US" altLang="en-US" sz="1200">
              <a:solidFill>
                <a:srgbClr val="898989"/>
              </a:solidFill>
              <a:latin typeface="Arial" charset="0"/>
            </a:endParaRPr>
          </a:p>
        </p:txBody>
      </p:sp>
      <p:sp>
        <p:nvSpPr>
          <p:cNvPr id="7" name="Rounded Rectangle 6"/>
          <p:cNvSpPr/>
          <p:nvPr/>
        </p:nvSpPr>
        <p:spPr>
          <a:xfrm>
            <a:off x="152400" y="6553200"/>
            <a:ext cx="5257800" cy="261938"/>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altLang="en-US" sz="1100" dirty="0"/>
              <a:t>Prepare financial statements from an adjusted trial balance.</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pic>
        <p:nvPicPr>
          <p:cNvPr id="4" name="Picture 3"/>
          <p:cNvPicPr>
            <a:picLocks noChangeAspect="1"/>
          </p:cNvPicPr>
          <p:nvPr/>
        </p:nvPicPr>
        <p:blipFill>
          <a:blip r:embed="rId3"/>
          <a:stretch>
            <a:fillRect/>
          </a:stretch>
        </p:blipFill>
        <p:spPr>
          <a:xfrm>
            <a:off x="1524000" y="764589"/>
            <a:ext cx="5257800" cy="5793691"/>
          </a:xfrm>
          <a:prstGeom prst="rect">
            <a:avLst/>
          </a:prstGeom>
        </p:spPr>
      </p:pic>
      <p:sp>
        <p:nvSpPr>
          <p:cNvPr id="9" name="TextBox 8"/>
          <p:cNvSpPr txBox="1"/>
          <p:nvPr/>
        </p:nvSpPr>
        <p:spPr>
          <a:xfrm>
            <a:off x="7772400" y="816877"/>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3.14</a:t>
            </a:r>
          </a:p>
        </p:txBody>
      </p:sp>
      <p:sp>
        <p:nvSpPr>
          <p:cNvPr id="125954" name="Rectangle 5"/>
          <p:cNvSpPr>
            <a:spLocks noGrp="1" noChangeArrowheads="1"/>
          </p:cNvSpPr>
          <p:nvPr>
            <p:ph type="title"/>
          </p:nvPr>
        </p:nvSpPr>
        <p:spPr>
          <a:xfrm>
            <a:off x="381000" y="-52974"/>
            <a:ext cx="8458200" cy="738774"/>
          </a:xfrm>
        </p:spPr>
        <p:txBody>
          <a:bodyPr/>
          <a:lstStyle/>
          <a:p>
            <a:pPr eaLnBrk="1" hangingPunct="1"/>
            <a:r>
              <a:rPr lang="en-US" altLang="en-US" sz="2000" b="1" dirty="0">
                <a:solidFill>
                  <a:schemeClr val="bg1"/>
                </a:solidFill>
              </a:rPr>
              <a:t>Preparing Financial Statements from an Adjusted Trial Balance</a:t>
            </a:r>
          </a:p>
        </p:txBody>
      </p:sp>
    </p:spTree>
    <p:extLst>
      <p:ext uri="{BB962C8B-B14F-4D97-AF65-F5344CB8AC3E}">
        <p14:creationId xmlns:p14="http://schemas.microsoft.com/office/powerpoint/2010/main" val="2610598432"/>
      </p:ext>
    </p:extLst>
  </p:cSld>
  <p:clrMapOvr>
    <a:masterClrMapping/>
  </p:clrMapOvr>
  <p:transition spd="med">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ectangle 13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prstClr val="white"/>
                </a:solidFill>
              </a:rPr>
              <a:t>NEED-TO-KNOW 3-5</a:t>
            </a:r>
          </a:p>
        </p:txBody>
      </p:sp>
      <p:sp>
        <p:nvSpPr>
          <p:cNvPr id="126979" name="Rectangle 5"/>
          <p:cNvSpPr>
            <a:spLocks noChangeArrowheads="1"/>
          </p:cNvSpPr>
          <p:nvPr/>
        </p:nvSpPr>
        <p:spPr bwMode="auto">
          <a:xfrm>
            <a:off x="2505075" y="1747838"/>
            <a:ext cx="4497388" cy="855662"/>
          </a:xfrm>
          <a:prstGeom prst="rect">
            <a:avLst/>
          </a:prstGeom>
          <a:solidFill>
            <a:srgbClr val="315D8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endParaRPr lang="en-US" altLang="en-US" sz="1800">
              <a:solidFill>
                <a:srgbClr val="000000"/>
              </a:solidFill>
            </a:endParaRPr>
          </a:p>
        </p:txBody>
      </p:sp>
      <p:sp>
        <p:nvSpPr>
          <p:cNvPr id="126980" name="Rectangle 6"/>
          <p:cNvSpPr>
            <a:spLocks noChangeArrowheads="1"/>
          </p:cNvSpPr>
          <p:nvPr/>
        </p:nvSpPr>
        <p:spPr bwMode="auto">
          <a:xfrm>
            <a:off x="5459413" y="2397125"/>
            <a:ext cx="4429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spcBef>
                <a:spcPct val="0"/>
              </a:spcBef>
              <a:buFontTx/>
              <a:buNone/>
            </a:pPr>
            <a:r>
              <a:rPr lang="en-US" altLang="en-US" sz="1300">
                <a:solidFill>
                  <a:srgbClr val="FFFFFF"/>
                </a:solidFill>
                <a:latin typeface="Arial" charset="0"/>
              </a:rPr>
              <a:t>Debit</a:t>
            </a:r>
            <a:endParaRPr lang="en-US" altLang="en-US" sz="1800">
              <a:solidFill>
                <a:srgbClr val="000000"/>
              </a:solidFill>
              <a:latin typeface="Arial" charset="0"/>
            </a:endParaRPr>
          </a:p>
        </p:txBody>
      </p:sp>
      <p:sp>
        <p:nvSpPr>
          <p:cNvPr id="126981" name="Rectangle 7"/>
          <p:cNvSpPr>
            <a:spLocks noChangeArrowheads="1"/>
          </p:cNvSpPr>
          <p:nvPr/>
        </p:nvSpPr>
        <p:spPr bwMode="auto">
          <a:xfrm>
            <a:off x="6337300" y="2397125"/>
            <a:ext cx="5048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spcBef>
                <a:spcPct val="0"/>
              </a:spcBef>
              <a:buFontTx/>
              <a:buNone/>
            </a:pPr>
            <a:r>
              <a:rPr lang="en-US" altLang="en-US" sz="1300">
                <a:solidFill>
                  <a:srgbClr val="FFFFFF"/>
                </a:solidFill>
                <a:latin typeface="Arial" charset="0"/>
              </a:rPr>
              <a:t>Credit</a:t>
            </a:r>
            <a:endParaRPr lang="en-US" altLang="en-US" sz="1800">
              <a:solidFill>
                <a:srgbClr val="000000"/>
              </a:solidFill>
              <a:latin typeface="Arial" charset="0"/>
            </a:endParaRPr>
          </a:p>
        </p:txBody>
      </p:sp>
      <p:sp>
        <p:nvSpPr>
          <p:cNvPr id="126982" name="Rectangle 8"/>
          <p:cNvSpPr>
            <a:spLocks noChangeArrowheads="1"/>
          </p:cNvSpPr>
          <p:nvPr/>
        </p:nvSpPr>
        <p:spPr bwMode="auto">
          <a:xfrm>
            <a:off x="2544763" y="2614613"/>
            <a:ext cx="4429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spcBef>
                <a:spcPct val="0"/>
              </a:spcBef>
              <a:buFontTx/>
              <a:buNone/>
            </a:pPr>
            <a:r>
              <a:rPr lang="en-US" altLang="en-US" sz="1300">
                <a:solidFill>
                  <a:srgbClr val="000000"/>
                </a:solidFill>
                <a:latin typeface="Arial" charset="0"/>
              </a:rPr>
              <a:t>Cash</a:t>
            </a:r>
            <a:endParaRPr lang="en-US" altLang="en-US" sz="1800">
              <a:solidFill>
                <a:srgbClr val="000000"/>
              </a:solidFill>
              <a:latin typeface="Arial" charset="0"/>
            </a:endParaRPr>
          </a:p>
        </p:txBody>
      </p:sp>
      <p:sp>
        <p:nvSpPr>
          <p:cNvPr id="126983" name="Rectangle 9"/>
          <p:cNvSpPr>
            <a:spLocks noChangeArrowheads="1"/>
          </p:cNvSpPr>
          <p:nvPr/>
        </p:nvSpPr>
        <p:spPr bwMode="auto">
          <a:xfrm>
            <a:off x="5480050" y="2614613"/>
            <a:ext cx="6556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spcBef>
                <a:spcPct val="0"/>
              </a:spcBef>
              <a:buFontTx/>
              <a:buNone/>
            </a:pPr>
            <a:r>
              <a:rPr lang="en-US" altLang="en-US" sz="1300">
                <a:solidFill>
                  <a:srgbClr val="000000"/>
                </a:solidFill>
                <a:latin typeface="Arial" charset="0"/>
              </a:rPr>
              <a:t>$13,000</a:t>
            </a:r>
            <a:endParaRPr lang="en-US" altLang="en-US" sz="1800">
              <a:solidFill>
                <a:srgbClr val="000000"/>
              </a:solidFill>
              <a:latin typeface="Arial" charset="0"/>
            </a:endParaRPr>
          </a:p>
        </p:txBody>
      </p:sp>
      <p:sp>
        <p:nvSpPr>
          <p:cNvPr id="126984" name="Rectangle 10"/>
          <p:cNvSpPr>
            <a:spLocks noChangeArrowheads="1"/>
          </p:cNvSpPr>
          <p:nvPr/>
        </p:nvSpPr>
        <p:spPr bwMode="auto">
          <a:xfrm>
            <a:off x="2544763" y="2820988"/>
            <a:ext cx="15224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spcBef>
                <a:spcPct val="0"/>
              </a:spcBef>
              <a:buFontTx/>
              <a:buNone/>
            </a:pPr>
            <a:r>
              <a:rPr lang="en-US" altLang="en-US" sz="1300">
                <a:solidFill>
                  <a:srgbClr val="000000"/>
                </a:solidFill>
                <a:latin typeface="Arial" charset="0"/>
              </a:rPr>
              <a:t>Accounts receivable</a:t>
            </a:r>
            <a:endParaRPr lang="en-US" altLang="en-US" sz="1800">
              <a:solidFill>
                <a:srgbClr val="000000"/>
              </a:solidFill>
              <a:latin typeface="Arial" charset="0"/>
            </a:endParaRPr>
          </a:p>
        </p:txBody>
      </p:sp>
      <p:sp>
        <p:nvSpPr>
          <p:cNvPr id="126985" name="Rectangle 11"/>
          <p:cNvSpPr>
            <a:spLocks noChangeArrowheads="1"/>
          </p:cNvSpPr>
          <p:nvPr/>
        </p:nvSpPr>
        <p:spPr bwMode="auto">
          <a:xfrm>
            <a:off x="5570538" y="2820988"/>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spcBef>
                <a:spcPct val="0"/>
              </a:spcBef>
              <a:buFontTx/>
              <a:buNone/>
            </a:pPr>
            <a:r>
              <a:rPr lang="en-US" altLang="en-US" sz="1300">
                <a:solidFill>
                  <a:srgbClr val="000000"/>
                </a:solidFill>
                <a:latin typeface="Arial" charset="0"/>
              </a:rPr>
              <a:t>17,000</a:t>
            </a:r>
            <a:endParaRPr lang="en-US" altLang="en-US" sz="1800">
              <a:solidFill>
                <a:srgbClr val="000000"/>
              </a:solidFill>
              <a:latin typeface="Arial" charset="0"/>
            </a:endParaRPr>
          </a:p>
        </p:txBody>
      </p:sp>
      <p:sp>
        <p:nvSpPr>
          <p:cNvPr id="126986" name="Rectangle 12"/>
          <p:cNvSpPr>
            <a:spLocks noChangeArrowheads="1"/>
          </p:cNvSpPr>
          <p:nvPr/>
        </p:nvSpPr>
        <p:spPr bwMode="auto">
          <a:xfrm>
            <a:off x="2544763" y="3027363"/>
            <a:ext cx="43338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spcBef>
                <a:spcPct val="0"/>
              </a:spcBef>
              <a:buFontTx/>
              <a:buNone/>
            </a:pPr>
            <a:r>
              <a:rPr lang="en-US" altLang="en-US" sz="1300">
                <a:solidFill>
                  <a:srgbClr val="000000"/>
                </a:solidFill>
                <a:latin typeface="Arial" charset="0"/>
              </a:rPr>
              <a:t>Land</a:t>
            </a:r>
            <a:endParaRPr lang="en-US" altLang="en-US" sz="1800">
              <a:solidFill>
                <a:srgbClr val="000000"/>
              </a:solidFill>
              <a:latin typeface="Arial" charset="0"/>
            </a:endParaRPr>
          </a:p>
        </p:txBody>
      </p:sp>
      <p:sp>
        <p:nvSpPr>
          <p:cNvPr id="126987" name="Rectangle 13"/>
          <p:cNvSpPr>
            <a:spLocks noChangeArrowheads="1"/>
          </p:cNvSpPr>
          <p:nvPr/>
        </p:nvSpPr>
        <p:spPr bwMode="auto">
          <a:xfrm>
            <a:off x="5570538" y="3027363"/>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spcBef>
                <a:spcPct val="0"/>
              </a:spcBef>
              <a:buFontTx/>
              <a:buNone/>
            </a:pPr>
            <a:r>
              <a:rPr lang="en-US" altLang="en-US" sz="1300">
                <a:solidFill>
                  <a:srgbClr val="000000"/>
                </a:solidFill>
                <a:latin typeface="Arial" charset="0"/>
              </a:rPr>
              <a:t>85,000</a:t>
            </a:r>
            <a:endParaRPr lang="en-US" altLang="en-US" sz="1800">
              <a:solidFill>
                <a:srgbClr val="000000"/>
              </a:solidFill>
              <a:latin typeface="Arial" charset="0"/>
            </a:endParaRPr>
          </a:p>
        </p:txBody>
      </p:sp>
      <p:sp>
        <p:nvSpPr>
          <p:cNvPr id="126988" name="Rectangle 14"/>
          <p:cNvSpPr>
            <a:spLocks noChangeArrowheads="1"/>
          </p:cNvSpPr>
          <p:nvPr/>
        </p:nvSpPr>
        <p:spPr bwMode="auto">
          <a:xfrm>
            <a:off x="2544763" y="3232150"/>
            <a:ext cx="135096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spcBef>
                <a:spcPct val="0"/>
              </a:spcBef>
              <a:buFontTx/>
              <a:buNone/>
            </a:pPr>
            <a:r>
              <a:rPr lang="en-US" altLang="en-US" sz="1300">
                <a:solidFill>
                  <a:srgbClr val="000000"/>
                </a:solidFill>
                <a:latin typeface="Arial" charset="0"/>
              </a:rPr>
              <a:t>Accounts payable</a:t>
            </a:r>
            <a:endParaRPr lang="en-US" altLang="en-US" sz="1800">
              <a:solidFill>
                <a:srgbClr val="000000"/>
              </a:solidFill>
              <a:latin typeface="Arial" charset="0"/>
            </a:endParaRPr>
          </a:p>
        </p:txBody>
      </p:sp>
      <p:sp>
        <p:nvSpPr>
          <p:cNvPr id="126989" name="Rectangle 15"/>
          <p:cNvSpPr>
            <a:spLocks noChangeArrowheads="1"/>
          </p:cNvSpPr>
          <p:nvPr/>
        </p:nvSpPr>
        <p:spPr bwMode="auto">
          <a:xfrm>
            <a:off x="6376988" y="3232150"/>
            <a:ext cx="65563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spcBef>
                <a:spcPct val="0"/>
              </a:spcBef>
              <a:buFontTx/>
              <a:buNone/>
            </a:pPr>
            <a:r>
              <a:rPr lang="en-US" altLang="en-US" sz="1300">
                <a:solidFill>
                  <a:srgbClr val="000000"/>
                </a:solidFill>
                <a:latin typeface="Arial" charset="0"/>
              </a:rPr>
              <a:t>$12,000</a:t>
            </a:r>
            <a:endParaRPr lang="en-US" altLang="en-US" sz="1800">
              <a:solidFill>
                <a:srgbClr val="000000"/>
              </a:solidFill>
              <a:latin typeface="Arial" charset="0"/>
            </a:endParaRPr>
          </a:p>
        </p:txBody>
      </p:sp>
      <p:sp>
        <p:nvSpPr>
          <p:cNvPr id="126990" name="Rectangle 16"/>
          <p:cNvSpPr>
            <a:spLocks noChangeArrowheads="1"/>
          </p:cNvSpPr>
          <p:nvPr/>
        </p:nvSpPr>
        <p:spPr bwMode="auto">
          <a:xfrm>
            <a:off x="2544763" y="3438525"/>
            <a:ext cx="18653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spcBef>
                <a:spcPct val="0"/>
              </a:spcBef>
              <a:buFontTx/>
              <a:buNone/>
            </a:pPr>
            <a:r>
              <a:rPr lang="en-US" altLang="en-US" sz="1300">
                <a:solidFill>
                  <a:srgbClr val="000000"/>
                </a:solidFill>
                <a:latin typeface="Arial" charset="0"/>
              </a:rPr>
              <a:t>Long-term notes payable</a:t>
            </a:r>
            <a:endParaRPr lang="en-US" altLang="en-US" sz="1800">
              <a:solidFill>
                <a:srgbClr val="000000"/>
              </a:solidFill>
              <a:latin typeface="Arial" charset="0"/>
            </a:endParaRPr>
          </a:p>
        </p:txBody>
      </p:sp>
      <p:sp>
        <p:nvSpPr>
          <p:cNvPr id="126991" name="Rectangle 17"/>
          <p:cNvSpPr>
            <a:spLocks noChangeArrowheads="1"/>
          </p:cNvSpPr>
          <p:nvPr/>
        </p:nvSpPr>
        <p:spPr bwMode="auto">
          <a:xfrm>
            <a:off x="6467475" y="3438525"/>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spcBef>
                <a:spcPct val="0"/>
              </a:spcBef>
              <a:buFontTx/>
              <a:buNone/>
            </a:pPr>
            <a:r>
              <a:rPr lang="en-US" altLang="en-US" sz="1300">
                <a:solidFill>
                  <a:srgbClr val="000000"/>
                </a:solidFill>
                <a:latin typeface="Arial" charset="0"/>
              </a:rPr>
              <a:t>33,000</a:t>
            </a:r>
            <a:endParaRPr lang="en-US" altLang="en-US" sz="1800">
              <a:solidFill>
                <a:srgbClr val="000000"/>
              </a:solidFill>
              <a:latin typeface="Arial" charset="0"/>
            </a:endParaRPr>
          </a:p>
        </p:txBody>
      </p:sp>
      <p:sp>
        <p:nvSpPr>
          <p:cNvPr id="126992" name="Rectangle 18"/>
          <p:cNvSpPr>
            <a:spLocks noChangeArrowheads="1"/>
          </p:cNvSpPr>
          <p:nvPr/>
        </p:nvSpPr>
        <p:spPr bwMode="auto">
          <a:xfrm>
            <a:off x="2544763" y="3644900"/>
            <a:ext cx="10572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spcBef>
                <a:spcPct val="0"/>
              </a:spcBef>
              <a:buFontTx/>
              <a:buNone/>
            </a:pPr>
            <a:r>
              <a:rPr lang="en-US" altLang="en-US" sz="1300">
                <a:solidFill>
                  <a:srgbClr val="000000"/>
                </a:solidFill>
                <a:latin typeface="Arial" charset="0"/>
              </a:rPr>
              <a:t>Magic, Capital</a:t>
            </a:r>
            <a:endParaRPr lang="en-US" altLang="en-US" sz="1800">
              <a:solidFill>
                <a:srgbClr val="000000"/>
              </a:solidFill>
              <a:latin typeface="Arial" charset="0"/>
            </a:endParaRPr>
          </a:p>
        </p:txBody>
      </p:sp>
      <p:sp>
        <p:nvSpPr>
          <p:cNvPr id="126993" name="Rectangle 19"/>
          <p:cNvSpPr>
            <a:spLocks noChangeArrowheads="1"/>
          </p:cNvSpPr>
          <p:nvPr/>
        </p:nvSpPr>
        <p:spPr bwMode="auto">
          <a:xfrm>
            <a:off x="6467475" y="3644900"/>
            <a:ext cx="511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spcBef>
                <a:spcPct val="0"/>
              </a:spcBef>
              <a:buFontTx/>
              <a:buNone/>
            </a:pPr>
            <a:r>
              <a:rPr lang="en-US" altLang="en-US" sz="1300">
                <a:solidFill>
                  <a:srgbClr val="000000"/>
                </a:solidFill>
                <a:latin typeface="Arial" charset="0"/>
              </a:rPr>
              <a:t>75,000</a:t>
            </a:r>
            <a:endParaRPr lang="en-US" altLang="en-US" sz="1800">
              <a:solidFill>
                <a:srgbClr val="000000"/>
              </a:solidFill>
              <a:latin typeface="Arial" charset="0"/>
            </a:endParaRPr>
          </a:p>
        </p:txBody>
      </p:sp>
      <p:sp>
        <p:nvSpPr>
          <p:cNvPr id="126994" name="Rectangle 22"/>
          <p:cNvSpPr>
            <a:spLocks noChangeArrowheads="1"/>
          </p:cNvSpPr>
          <p:nvPr/>
        </p:nvSpPr>
        <p:spPr bwMode="auto">
          <a:xfrm>
            <a:off x="2544763" y="3900488"/>
            <a:ext cx="1447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spcBef>
                <a:spcPct val="0"/>
              </a:spcBef>
              <a:buFontTx/>
              <a:buNone/>
            </a:pPr>
            <a:r>
              <a:rPr lang="en-US" altLang="en-US" sz="1300">
                <a:solidFill>
                  <a:srgbClr val="000000"/>
                </a:solidFill>
                <a:latin typeface="Arial" charset="0"/>
              </a:rPr>
              <a:t>Magic, Withdrawals</a:t>
            </a:r>
            <a:endParaRPr lang="en-US" altLang="en-US" sz="1800">
              <a:solidFill>
                <a:srgbClr val="000000"/>
              </a:solidFill>
              <a:latin typeface="Arial" charset="0"/>
            </a:endParaRPr>
          </a:p>
        </p:txBody>
      </p:sp>
      <p:sp>
        <p:nvSpPr>
          <p:cNvPr id="126995" name="Rectangle 23"/>
          <p:cNvSpPr>
            <a:spLocks noChangeArrowheads="1"/>
          </p:cNvSpPr>
          <p:nvPr/>
        </p:nvSpPr>
        <p:spPr bwMode="auto">
          <a:xfrm>
            <a:off x="5570538" y="3900488"/>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spcBef>
                <a:spcPct val="0"/>
              </a:spcBef>
              <a:buFontTx/>
              <a:buNone/>
            </a:pPr>
            <a:r>
              <a:rPr lang="en-US" altLang="en-US" sz="1300">
                <a:solidFill>
                  <a:srgbClr val="000000"/>
                </a:solidFill>
                <a:latin typeface="Arial" charset="0"/>
              </a:rPr>
              <a:t>20,000</a:t>
            </a:r>
            <a:endParaRPr lang="en-US" altLang="en-US" sz="1800">
              <a:solidFill>
                <a:srgbClr val="000000"/>
              </a:solidFill>
              <a:latin typeface="Arial" charset="0"/>
            </a:endParaRPr>
          </a:p>
        </p:txBody>
      </p:sp>
      <p:sp>
        <p:nvSpPr>
          <p:cNvPr id="126996" name="Rectangle 24"/>
          <p:cNvSpPr>
            <a:spLocks noChangeArrowheads="1"/>
          </p:cNvSpPr>
          <p:nvPr/>
        </p:nvSpPr>
        <p:spPr bwMode="auto">
          <a:xfrm>
            <a:off x="2544763" y="4106863"/>
            <a:ext cx="977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spcBef>
                <a:spcPct val="0"/>
              </a:spcBef>
              <a:buFontTx/>
              <a:buNone/>
            </a:pPr>
            <a:r>
              <a:rPr lang="en-US" altLang="en-US" sz="1300">
                <a:solidFill>
                  <a:srgbClr val="000000"/>
                </a:solidFill>
                <a:latin typeface="Arial" charset="0"/>
              </a:rPr>
              <a:t>Fees earned</a:t>
            </a:r>
            <a:endParaRPr lang="en-US" altLang="en-US" sz="1800">
              <a:solidFill>
                <a:srgbClr val="000000"/>
              </a:solidFill>
              <a:latin typeface="Arial" charset="0"/>
            </a:endParaRPr>
          </a:p>
        </p:txBody>
      </p:sp>
      <p:sp>
        <p:nvSpPr>
          <p:cNvPr id="126997" name="Rectangle 25"/>
          <p:cNvSpPr>
            <a:spLocks noChangeArrowheads="1"/>
          </p:cNvSpPr>
          <p:nvPr/>
        </p:nvSpPr>
        <p:spPr bwMode="auto">
          <a:xfrm>
            <a:off x="6467475" y="4106863"/>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spcBef>
                <a:spcPct val="0"/>
              </a:spcBef>
              <a:buFontTx/>
              <a:buNone/>
            </a:pPr>
            <a:r>
              <a:rPr lang="en-US" altLang="en-US" sz="1300">
                <a:solidFill>
                  <a:srgbClr val="000000"/>
                </a:solidFill>
                <a:latin typeface="Arial" charset="0"/>
              </a:rPr>
              <a:t>79,000</a:t>
            </a:r>
            <a:endParaRPr lang="en-US" altLang="en-US" sz="1800">
              <a:solidFill>
                <a:srgbClr val="000000"/>
              </a:solidFill>
              <a:latin typeface="Arial" charset="0"/>
            </a:endParaRPr>
          </a:p>
        </p:txBody>
      </p:sp>
      <p:sp>
        <p:nvSpPr>
          <p:cNvPr id="126998" name="Rectangle 26"/>
          <p:cNvSpPr>
            <a:spLocks noChangeArrowheads="1"/>
          </p:cNvSpPr>
          <p:nvPr/>
        </p:nvSpPr>
        <p:spPr bwMode="auto">
          <a:xfrm>
            <a:off x="2544763" y="4313238"/>
            <a:ext cx="13208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spcBef>
                <a:spcPct val="0"/>
              </a:spcBef>
              <a:buFontTx/>
              <a:buNone/>
            </a:pPr>
            <a:r>
              <a:rPr lang="en-US" altLang="en-US" sz="1300">
                <a:solidFill>
                  <a:srgbClr val="000000"/>
                </a:solidFill>
                <a:latin typeface="Arial" charset="0"/>
              </a:rPr>
              <a:t>Salaries expense</a:t>
            </a:r>
            <a:endParaRPr lang="en-US" altLang="en-US" sz="1800">
              <a:solidFill>
                <a:srgbClr val="000000"/>
              </a:solidFill>
              <a:latin typeface="Arial" charset="0"/>
            </a:endParaRPr>
          </a:p>
        </p:txBody>
      </p:sp>
      <p:sp>
        <p:nvSpPr>
          <p:cNvPr id="126999" name="Rectangle 27"/>
          <p:cNvSpPr>
            <a:spLocks noChangeArrowheads="1"/>
          </p:cNvSpPr>
          <p:nvPr/>
        </p:nvSpPr>
        <p:spPr bwMode="auto">
          <a:xfrm>
            <a:off x="5570538" y="4313238"/>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spcBef>
                <a:spcPct val="0"/>
              </a:spcBef>
              <a:buFontTx/>
              <a:buNone/>
            </a:pPr>
            <a:r>
              <a:rPr lang="en-US" altLang="en-US" sz="1300">
                <a:solidFill>
                  <a:srgbClr val="000000"/>
                </a:solidFill>
                <a:latin typeface="Arial" charset="0"/>
              </a:rPr>
              <a:t>56,000</a:t>
            </a:r>
            <a:endParaRPr lang="en-US" altLang="en-US" sz="1800">
              <a:solidFill>
                <a:srgbClr val="000000"/>
              </a:solidFill>
              <a:latin typeface="Arial" charset="0"/>
            </a:endParaRPr>
          </a:p>
        </p:txBody>
      </p:sp>
      <p:sp>
        <p:nvSpPr>
          <p:cNvPr id="127000" name="Rectangle 28"/>
          <p:cNvSpPr>
            <a:spLocks noChangeArrowheads="1"/>
          </p:cNvSpPr>
          <p:nvPr/>
        </p:nvSpPr>
        <p:spPr bwMode="auto">
          <a:xfrm>
            <a:off x="2544763" y="4519613"/>
            <a:ext cx="17954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spcBef>
                <a:spcPct val="0"/>
              </a:spcBef>
              <a:buFontTx/>
              <a:buNone/>
            </a:pPr>
            <a:r>
              <a:rPr lang="en-US" altLang="en-US" sz="1300">
                <a:solidFill>
                  <a:srgbClr val="000000"/>
                </a:solidFill>
                <a:latin typeface="Arial" charset="0"/>
              </a:rPr>
              <a:t>Office supplies expense</a:t>
            </a:r>
            <a:endParaRPr lang="en-US" altLang="en-US" sz="1800">
              <a:solidFill>
                <a:srgbClr val="000000"/>
              </a:solidFill>
              <a:latin typeface="Arial" charset="0"/>
            </a:endParaRPr>
          </a:p>
        </p:txBody>
      </p:sp>
      <p:sp>
        <p:nvSpPr>
          <p:cNvPr id="127001" name="Rectangle 29"/>
          <p:cNvSpPr>
            <a:spLocks noChangeArrowheads="1"/>
          </p:cNvSpPr>
          <p:nvPr/>
        </p:nvSpPr>
        <p:spPr bwMode="auto">
          <a:xfrm>
            <a:off x="5661025" y="4519613"/>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spcBef>
                <a:spcPct val="0"/>
              </a:spcBef>
              <a:buFontTx/>
              <a:buNone/>
            </a:pPr>
            <a:r>
              <a:rPr lang="en-US" altLang="en-US" sz="1300">
                <a:solidFill>
                  <a:srgbClr val="000000"/>
                </a:solidFill>
                <a:latin typeface="Arial" charset="0"/>
              </a:rPr>
              <a:t>8,000</a:t>
            </a:r>
            <a:endParaRPr lang="en-US" altLang="en-US" sz="1800">
              <a:solidFill>
                <a:srgbClr val="000000"/>
              </a:solidFill>
              <a:latin typeface="Arial" charset="0"/>
            </a:endParaRPr>
          </a:p>
        </p:txBody>
      </p:sp>
      <p:sp>
        <p:nvSpPr>
          <p:cNvPr id="127002" name="Rectangle 30"/>
          <p:cNvSpPr>
            <a:spLocks noChangeArrowheads="1"/>
          </p:cNvSpPr>
          <p:nvPr/>
        </p:nvSpPr>
        <p:spPr bwMode="auto">
          <a:xfrm>
            <a:off x="2544763" y="4725988"/>
            <a:ext cx="5143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spcBef>
                <a:spcPct val="0"/>
              </a:spcBef>
              <a:buFontTx/>
              <a:buNone/>
            </a:pPr>
            <a:r>
              <a:rPr lang="en-US" altLang="en-US" sz="1300">
                <a:solidFill>
                  <a:srgbClr val="000000"/>
                </a:solidFill>
                <a:latin typeface="Arial" charset="0"/>
              </a:rPr>
              <a:t>Totals</a:t>
            </a:r>
            <a:endParaRPr lang="en-US" altLang="en-US" sz="1800">
              <a:solidFill>
                <a:srgbClr val="000000"/>
              </a:solidFill>
              <a:latin typeface="Arial" charset="0"/>
            </a:endParaRPr>
          </a:p>
        </p:txBody>
      </p:sp>
      <p:sp>
        <p:nvSpPr>
          <p:cNvPr id="127003" name="Rectangle 31"/>
          <p:cNvSpPr>
            <a:spLocks noChangeArrowheads="1"/>
          </p:cNvSpPr>
          <p:nvPr/>
        </p:nvSpPr>
        <p:spPr bwMode="auto">
          <a:xfrm>
            <a:off x="5389563" y="4725988"/>
            <a:ext cx="7461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spcBef>
                <a:spcPct val="0"/>
              </a:spcBef>
              <a:buFontTx/>
              <a:buNone/>
            </a:pPr>
            <a:r>
              <a:rPr lang="en-US" altLang="en-US" sz="1300">
                <a:solidFill>
                  <a:srgbClr val="000000"/>
                </a:solidFill>
                <a:latin typeface="Arial" charset="0"/>
              </a:rPr>
              <a:t>$199,000</a:t>
            </a:r>
            <a:endParaRPr lang="en-US" altLang="en-US" sz="1800">
              <a:solidFill>
                <a:srgbClr val="000000"/>
              </a:solidFill>
              <a:latin typeface="Arial" charset="0"/>
            </a:endParaRPr>
          </a:p>
        </p:txBody>
      </p:sp>
      <p:sp>
        <p:nvSpPr>
          <p:cNvPr id="127004" name="Rectangle 32"/>
          <p:cNvSpPr>
            <a:spLocks noChangeArrowheads="1"/>
          </p:cNvSpPr>
          <p:nvPr/>
        </p:nvSpPr>
        <p:spPr bwMode="auto">
          <a:xfrm>
            <a:off x="6286500" y="4725988"/>
            <a:ext cx="7461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spcBef>
                <a:spcPct val="0"/>
              </a:spcBef>
              <a:buFontTx/>
              <a:buNone/>
            </a:pPr>
            <a:r>
              <a:rPr lang="en-US" altLang="en-US" sz="1300">
                <a:solidFill>
                  <a:srgbClr val="000000"/>
                </a:solidFill>
                <a:latin typeface="Arial" charset="0"/>
              </a:rPr>
              <a:t>$199,000</a:t>
            </a:r>
            <a:endParaRPr lang="en-US" altLang="en-US" sz="1800">
              <a:solidFill>
                <a:srgbClr val="000000"/>
              </a:solidFill>
              <a:latin typeface="Arial" charset="0"/>
            </a:endParaRPr>
          </a:p>
        </p:txBody>
      </p:sp>
      <p:sp>
        <p:nvSpPr>
          <p:cNvPr id="127005" name="Rectangle 33"/>
          <p:cNvSpPr>
            <a:spLocks noChangeArrowheads="1"/>
          </p:cNvSpPr>
          <p:nvPr/>
        </p:nvSpPr>
        <p:spPr bwMode="auto">
          <a:xfrm>
            <a:off x="4138613" y="1768475"/>
            <a:ext cx="1320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spcBef>
                <a:spcPct val="0"/>
              </a:spcBef>
              <a:buFontTx/>
              <a:buNone/>
            </a:pPr>
            <a:r>
              <a:rPr lang="en-US" altLang="en-US" sz="1300" b="1">
                <a:solidFill>
                  <a:srgbClr val="FFFFFF"/>
                </a:solidFill>
                <a:latin typeface="Arial" charset="0"/>
              </a:rPr>
              <a:t>Magic Company</a:t>
            </a:r>
            <a:endParaRPr lang="en-US" altLang="en-US" sz="1800">
              <a:solidFill>
                <a:srgbClr val="000000"/>
              </a:solidFill>
              <a:latin typeface="Arial" charset="0"/>
            </a:endParaRPr>
          </a:p>
        </p:txBody>
      </p:sp>
      <p:sp>
        <p:nvSpPr>
          <p:cNvPr id="127006" name="Rectangle 34"/>
          <p:cNvSpPr>
            <a:spLocks noChangeArrowheads="1"/>
          </p:cNvSpPr>
          <p:nvPr/>
        </p:nvSpPr>
        <p:spPr bwMode="auto">
          <a:xfrm>
            <a:off x="4300538" y="1985963"/>
            <a:ext cx="10191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spcBef>
                <a:spcPct val="0"/>
              </a:spcBef>
              <a:buFontTx/>
              <a:buNone/>
            </a:pPr>
            <a:r>
              <a:rPr lang="en-US" altLang="en-US" sz="1300">
                <a:solidFill>
                  <a:srgbClr val="FFFFFF"/>
                </a:solidFill>
                <a:latin typeface="Arial" charset="0"/>
              </a:rPr>
              <a:t>Trial Balance</a:t>
            </a:r>
            <a:endParaRPr lang="en-US" altLang="en-US" sz="1800">
              <a:solidFill>
                <a:srgbClr val="000000"/>
              </a:solidFill>
              <a:latin typeface="Arial" charset="0"/>
            </a:endParaRPr>
          </a:p>
        </p:txBody>
      </p:sp>
      <p:sp>
        <p:nvSpPr>
          <p:cNvPr id="127007" name="Rectangle 35"/>
          <p:cNvSpPr>
            <a:spLocks noChangeArrowheads="1"/>
          </p:cNvSpPr>
          <p:nvPr/>
        </p:nvSpPr>
        <p:spPr bwMode="auto">
          <a:xfrm>
            <a:off x="4037013" y="2190750"/>
            <a:ext cx="146835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spcBef>
                <a:spcPct val="0"/>
              </a:spcBef>
              <a:buFontTx/>
              <a:buNone/>
            </a:pPr>
            <a:r>
              <a:rPr lang="en-US" altLang="en-US" sz="1300" dirty="0">
                <a:solidFill>
                  <a:srgbClr val="FFFFFF"/>
                </a:solidFill>
                <a:latin typeface="Arial" charset="0"/>
              </a:rPr>
              <a:t>December 31, 2017</a:t>
            </a:r>
            <a:endParaRPr lang="en-US" altLang="en-US" sz="1800" dirty="0">
              <a:solidFill>
                <a:srgbClr val="000000"/>
              </a:solidFill>
              <a:latin typeface="Arial" charset="0"/>
            </a:endParaRPr>
          </a:p>
        </p:txBody>
      </p:sp>
      <p:sp>
        <p:nvSpPr>
          <p:cNvPr id="127008" name="Rectangle 36"/>
          <p:cNvSpPr>
            <a:spLocks noChangeArrowheads="1"/>
          </p:cNvSpPr>
          <p:nvPr/>
        </p:nvSpPr>
        <p:spPr bwMode="auto">
          <a:xfrm>
            <a:off x="568325" y="630238"/>
            <a:ext cx="81073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spcBef>
                <a:spcPct val="0"/>
              </a:spcBef>
              <a:buFontTx/>
              <a:buNone/>
            </a:pPr>
            <a:r>
              <a:rPr lang="en-US" altLang="en-US" sz="1300">
                <a:solidFill>
                  <a:srgbClr val="000000"/>
                </a:solidFill>
                <a:latin typeface="Arial" charset="0"/>
              </a:rPr>
              <a:t>Use the following adjusted trial balance of Magic Company to prepare its (1) income statement, (2) statement of </a:t>
            </a:r>
            <a:endParaRPr lang="en-US" altLang="en-US" sz="1800">
              <a:solidFill>
                <a:srgbClr val="000000"/>
              </a:solidFill>
              <a:latin typeface="Arial" charset="0"/>
            </a:endParaRPr>
          </a:p>
        </p:txBody>
      </p:sp>
      <p:sp>
        <p:nvSpPr>
          <p:cNvPr id="127009" name="Rectangle 37"/>
          <p:cNvSpPr>
            <a:spLocks noChangeArrowheads="1"/>
          </p:cNvSpPr>
          <p:nvPr/>
        </p:nvSpPr>
        <p:spPr bwMode="auto">
          <a:xfrm>
            <a:off x="568325" y="825500"/>
            <a:ext cx="80200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spcBef>
                <a:spcPct val="0"/>
              </a:spcBef>
              <a:buFontTx/>
              <a:buNone/>
            </a:pPr>
            <a:r>
              <a:rPr lang="en-US" altLang="en-US" sz="1300" dirty="0">
                <a:solidFill>
                  <a:srgbClr val="000000"/>
                </a:solidFill>
                <a:latin typeface="Arial" charset="0"/>
              </a:rPr>
              <a:t>owner’s equity, and (3) balance sheet (unclassified), for the year ended, or date of, December 31, 2017. The </a:t>
            </a:r>
            <a:endParaRPr lang="en-US" altLang="en-US" sz="1800" dirty="0">
              <a:solidFill>
                <a:srgbClr val="000000"/>
              </a:solidFill>
              <a:latin typeface="Arial" charset="0"/>
            </a:endParaRPr>
          </a:p>
        </p:txBody>
      </p:sp>
      <p:sp>
        <p:nvSpPr>
          <p:cNvPr id="127010" name="Rectangle 38"/>
          <p:cNvSpPr>
            <a:spLocks noChangeArrowheads="1"/>
          </p:cNvSpPr>
          <p:nvPr/>
        </p:nvSpPr>
        <p:spPr bwMode="auto">
          <a:xfrm>
            <a:off x="568325" y="1031875"/>
            <a:ext cx="488595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spcBef>
                <a:spcPct val="0"/>
              </a:spcBef>
              <a:buFontTx/>
              <a:buNone/>
            </a:pPr>
            <a:r>
              <a:rPr lang="en-US" altLang="en-US" sz="1300" dirty="0">
                <a:solidFill>
                  <a:srgbClr val="000000"/>
                </a:solidFill>
                <a:latin typeface="Arial" charset="0"/>
              </a:rPr>
              <a:t>Magic, Capital account balance is $75,000 at December 31, 2016.</a:t>
            </a:r>
            <a:endParaRPr lang="en-US" altLang="en-US" sz="1800" dirty="0">
              <a:solidFill>
                <a:srgbClr val="000000"/>
              </a:solidFill>
              <a:latin typeface="Arial" charset="0"/>
            </a:endParaRPr>
          </a:p>
        </p:txBody>
      </p:sp>
      <p:sp>
        <p:nvSpPr>
          <p:cNvPr id="127011" name="Rectangle 39"/>
          <p:cNvSpPr>
            <a:spLocks noChangeArrowheads="1"/>
          </p:cNvSpPr>
          <p:nvPr/>
        </p:nvSpPr>
        <p:spPr bwMode="auto">
          <a:xfrm>
            <a:off x="2495550" y="1738313"/>
            <a:ext cx="19050" cy="8651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endParaRPr lang="en-US" altLang="en-US" sz="1800">
              <a:solidFill>
                <a:srgbClr val="000000"/>
              </a:solidFill>
            </a:endParaRPr>
          </a:p>
        </p:txBody>
      </p:sp>
      <p:sp>
        <p:nvSpPr>
          <p:cNvPr id="127012" name="Rectangle 40"/>
          <p:cNvSpPr>
            <a:spLocks noChangeArrowheads="1"/>
          </p:cNvSpPr>
          <p:nvPr/>
        </p:nvSpPr>
        <p:spPr bwMode="auto">
          <a:xfrm>
            <a:off x="6981825" y="1758950"/>
            <a:ext cx="20638" cy="8445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endParaRPr lang="en-US" altLang="en-US" sz="1800">
              <a:solidFill>
                <a:srgbClr val="000000"/>
              </a:solidFill>
            </a:endParaRPr>
          </a:p>
        </p:txBody>
      </p:sp>
      <p:sp>
        <p:nvSpPr>
          <p:cNvPr id="127013" name="Rectangle 41"/>
          <p:cNvSpPr>
            <a:spLocks noChangeArrowheads="1"/>
          </p:cNvSpPr>
          <p:nvPr/>
        </p:nvSpPr>
        <p:spPr bwMode="auto">
          <a:xfrm>
            <a:off x="2514600" y="1738313"/>
            <a:ext cx="4487863"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endParaRPr lang="en-US" altLang="en-US" sz="1800">
              <a:solidFill>
                <a:srgbClr val="000000"/>
              </a:solidFill>
            </a:endParaRPr>
          </a:p>
        </p:txBody>
      </p:sp>
      <p:sp>
        <p:nvSpPr>
          <p:cNvPr id="127014" name="Rectangle 42"/>
          <p:cNvSpPr>
            <a:spLocks noChangeArrowheads="1"/>
          </p:cNvSpPr>
          <p:nvPr/>
        </p:nvSpPr>
        <p:spPr bwMode="auto">
          <a:xfrm>
            <a:off x="2514600" y="2582863"/>
            <a:ext cx="4487863"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endParaRPr lang="en-US" altLang="en-US" sz="1800">
              <a:solidFill>
                <a:srgbClr val="000000"/>
              </a:solidFill>
            </a:endParaRPr>
          </a:p>
        </p:txBody>
      </p:sp>
      <p:sp>
        <p:nvSpPr>
          <p:cNvPr id="127015" name="Line 43"/>
          <p:cNvSpPr>
            <a:spLocks noChangeShapeType="1"/>
          </p:cNvSpPr>
          <p:nvPr/>
        </p:nvSpPr>
        <p:spPr bwMode="auto">
          <a:xfrm>
            <a:off x="5197475" y="4705350"/>
            <a:ext cx="18049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7016" name="Rectangle 44"/>
          <p:cNvSpPr>
            <a:spLocks noChangeArrowheads="1"/>
          </p:cNvSpPr>
          <p:nvPr/>
        </p:nvSpPr>
        <p:spPr bwMode="auto">
          <a:xfrm>
            <a:off x="5197475" y="4705350"/>
            <a:ext cx="180498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endParaRPr lang="en-US" altLang="en-US" sz="1800">
              <a:solidFill>
                <a:srgbClr val="000000"/>
              </a:solidFill>
            </a:endParaRPr>
          </a:p>
        </p:txBody>
      </p:sp>
      <p:sp>
        <p:nvSpPr>
          <p:cNvPr id="127017" name="Line 45"/>
          <p:cNvSpPr>
            <a:spLocks noChangeShapeType="1"/>
          </p:cNvSpPr>
          <p:nvPr/>
        </p:nvSpPr>
        <p:spPr bwMode="auto">
          <a:xfrm>
            <a:off x="5197475" y="4911725"/>
            <a:ext cx="18049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7018" name="Rectangle 46"/>
          <p:cNvSpPr>
            <a:spLocks noChangeArrowheads="1"/>
          </p:cNvSpPr>
          <p:nvPr/>
        </p:nvSpPr>
        <p:spPr bwMode="auto">
          <a:xfrm>
            <a:off x="5197475" y="4911725"/>
            <a:ext cx="180498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endParaRPr lang="en-US" altLang="en-US" sz="1800">
              <a:solidFill>
                <a:srgbClr val="000000"/>
              </a:solidFill>
            </a:endParaRPr>
          </a:p>
        </p:txBody>
      </p:sp>
      <p:sp>
        <p:nvSpPr>
          <p:cNvPr id="127019" name="Line 47"/>
          <p:cNvSpPr>
            <a:spLocks noChangeShapeType="1"/>
          </p:cNvSpPr>
          <p:nvPr/>
        </p:nvSpPr>
        <p:spPr bwMode="auto">
          <a:xfrm>
            <a:off x="5197475" y="4932363"/>
            <a:ext cx="18049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7020" name="Rectangle 48"/>
          <p:cNvSpPr>
            <a:spLocks noChangeArrowheads="1"/>
          </p:cNvSpPr>
          <p:nvPr/>
        </p:nvSpPr>
        <p:spPr bwMode="auto">
          <a:xfrm>
            <a:off x="5197475" y="4932363"/>
            <a:ext cx="180498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endParaRPr lang="en-US" altLang="en-US" sz="1800">
              <a:solidFill>
                <a:srgbClr val="000000"/>
              </a:solidFill>
            </a:endParaRPr>
          </a:p>
        </p:txBody>
      </p:sp>
      <p:sp>
        <p:nvSpPr>
          <p:cNvPr id="12702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fld id="{3BE4812C-0EA6-4521-B4E4-23FB34023A2F}" type="slidenum">
              <a:rPr lang="en-US" altLang="en-US" sz="1200" smtClean="0">
                <a:solidFill>
                  <a:srgbClr val="898989"/>
                </a:solidFill>
                <a:latin typeface="Arial" charset="0"/>
              </a:rPr>
              <a:pPr eaLnBrk="1" hangingPunct="1">
                <a:spcBef>
                  <a:spcPct val="0"/>
                </a:spcBef>
                <a:buFontTx/>
                <a:buNone/>
              </a:pPr>
              <a:t>64</a:t>
            </a:fld>
            <a:endParaRPr lang="en-US" altLang="en-US" sz="1200">
              <a:solidFill>
                <a:srgbClr val="898989"/>
              </a:solidFill>
              <a:latin typeface="Arial" charset="0"/>
            </a:endParaRPr>
          </a:p>
        </p:txBody>
      </p:sp>
      <p:sp>
        <p:nvSpPr>
          <p:cNvPr id="47" name="Rounded Rectangle 46"/>
          <p:cNvSpPr/>
          <p:nvPr/>
        </p:nvSpPr>
        <p:spPr>
          <a:xfrm>
            <a:off x="152400" y="6553200"/>
            <a:ext cx="5257800" cy="261938"/>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altLang="en-US" sz="1100" dirty="0"/>
              <a:t>Prepare financial statements from an adjusted trial balance.</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cSld>
  <p:clrMapOvr>
    <a:masterClrMapping/>
  </p:clrMapOvr>
  <p:transition spd="med">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393951" y="935037"/>
            <a:ext cx="3600450" cy="227013"/>
          </a:xfrm>
          <a:prstGeom prst="rect">
            <a:avLst/>
          </a:prstGeom>
          <a:solidFill>
            <a:srgbClr val="315D88"/>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 name="Rectangle 6"/>
          <p:cNvSpPr>
            <a:spLocks noChangeArrowheads="1"/>
          </p:cNvSpPr>
          <p:nvPr/>
        </p:nvSpPr>
        <p:spPr bwMode="auto">
          <a:xfrm>
            <a:off x="4529388" y="944562"/>
            <a:ext cx="3600450" cy="660400"/>
          </a:xfrm>
          <a:prstGeom prst="rect">
            <a:avLst/>
          </a:prstGeom>
          <a:solidFill>
            <a:srgbClr val="FFFF99"/>
          </a:solidFill>
          <a:ln>
            <a:noFill/>
          </a:ln>
        </p:spPr>
        <p:txBody>
          <a:bodyPr/>
          <a:lstStyle/>
          <a:p>
            <a:pPr fontAlgn="auto">
              <a:spcBef>
                <a:spcPts val="0"/>
              </a:spcBef>
              <a:spcAft>
                <a:spcPts val="0"/>
              </a:spcAft>
              <a:defRPr/>
            </a:pPr>
            <a:endParaRPr lang="en-US" dirty="0">
              <a:solidFill>
                <a:srgbClr val="C00000"/>
              </a:solidFill>
              <a:latin typeface="Calibri"/>
              <a:cs typeface="+mn-cs"/>
            </a:endParaRPr>
          </a:p>
        </p:txBody>
      </p:sp>
      <p:sp>
        <p:nvSpPr>
          <p:cNvPr id="11" name="Rectangle 9"/>
          <p:cNvSpPr>
            <a:spLocks noChangeArrowheads="1"/>
          </p:cNvSpPr>
          <p:nvPr/>
        </p:nvSpPr>
        <p:spPr bwMode="auto">
          <a:xfrm>
            <a:off x="2451351" y="955675"/>
            <a:ext cx="454025"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FFFFFF"/>
                </a:solidFill>
                <a:cs typeface="+mn-cs"/>
              </a:rPr>
              <a:t>Debit</a:t>
            </a:r>
            <a:endParaRPr lang="en-US" dirty="0">
              <a:solidFill>
                <a:prstClr val="black"/>
              </a:solidFill>
              <a:cs typeface="+mn-cs"/>
            </a:endParaRPr>
          </a:p>
        </p:txBody>
      </p:sp>
      <p:sp>
        <p:nvSpPr>
          <p:cNvPr id="12" name="Rectangle 10"/>
          <p:cNvSpPr>
            <a:spLocks noChangeArrowheads="1"/>
          </p:cNvSpPr>
          <p:nvPr/>
        </p:nvSpPr>
        <p:spPr bwMode="auto">
          <a:xfrm>
            <a:off x="3327651" y="955675"/>
            <a:ext cx="504825"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FFFFFF"/>
                </a:solidFill>
                <a:cs typeface="+mn-cs"/>
              </a:rPr>
              <a:t>Credit</a:t>
            </a:r>
            <a:endParaRPr lang="en-US" dirty="0">
              <a:solidFill>
                <a:prstClr val="black"/>
              </a:solidFill>
              <a:cs typeface="+mn-cs"/>
            </a:endParaRPr>
          </a:p>
        </p:txBody>
      </p:sp>
      <p:sp>
        <p:nvSpPr>
          <p:cNvPr id="13" name="Rectangle 11"/>
          <p:cNvSpPr>
            <a:spLocks noChangeArrowheads="1"/>
          </p:cNvSpPr>
          <p:nvPr/>
        </p:nvSpPr>
        <p:spPr bwMode="auto">
          <a:xfrm>
            <a:off x="433638" y="1171575"/>
            <a:ext cx="454025"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Cash</a:t>
            </a:r>
            <a:endParaRPr lang="en-US" dirty="0">
              <a:solidFill>
                <a:prstClr val="black"/>
              </a:solidFill>
              <a:cs typeface="+mn-cs"/>
            </a:endParaRPr>
          </a:p>
        </p:txBody>
      </p:sp>
      <p:sp>
        <p:nvSpPr>
          <p:cNvPr id="14" name="Rectangle 12"/>
          <p:cNvSpPr>
            <a:spLocks noChangeArrowheads="1"/>
          </p:cNvSpPr>
          <p:nvPr/>
        </p:nvSpPr>
        <p:spPr bwMode="auto">
          <a:xfrm>
            <a:off x="2470401" y="1171575"/>
            <a:ext cx="655637"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$13,000</a:t>
            </a:r>
            <a:endParaRPr lang="en-US" dirty="0">
              <a:solidFill>
                <a:prstClr val="black"/>
              </a:solidFill>
              <a:cs typeface="+mn-cs"/>
            </a:endParaRPr>
          </a:p>
        </p:txBody>
      </p:sp>
      <p:sp>
        <p:nvSpPr>
          <p:cNvPr id="15" name="Rectangle 13"/>
          <p:cNvSpPr>
            <a:spLocks noChangeArrowheads="1"/>
          </p:cNvSpPr>
          <p:nvPr/>
        </p:nvSpPr>
        <p:spPr bwMode="auto">
          <a:xfrm>
            <a:off x="433638" y="1377950"/>
            <a:ext cx="1522413"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Accounts receivable</a:t>
            </a:r>
            <a:endParaRPr lang="en-US" dirty="0">
              <a:solidFill>
                <a:prstClr val="black"/>
              </a:solidFill>
              <a:cs typeface="+mn-cs"/>
            </a:endParaRPr>
          </a:p>
        </p:txBody>
      </p:sp>
      <p:sp>
        <p:nvSpPr>
          <p:cNvPr id="16" name="Rectangle 14"/>
          <p:cNvSpPr>
            <a:spLocks noChangeArrowheads="1"/>
          </p:cNvSpPr>
          <p:nvPr/>
        </p:nvSpPr>
        <p:spPr bwMode="auto">
          <a:xfrm>
            <a:off x="2562476" y="1377950"/>
            <a:ext cx="56515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17,000</a:t>
            </a:r>
            <a:endParaRPr lang="en-US" dirty="0">
              <a:solidFill>
                <a:prstClr val="black"/>
              </a:solidFill>
              <a:cs typeface="+mn-cs"/>
            </a:endParaRPr>
          </a:p>
        </p:txBody>
      </p:sp>
      <p:sp>
        <p:nvSpPr>
          <p:cNvPr id="64" name="Rectangle 15"/>
          <p:cNvSpPr>
            <a:spLocks noChangeArrowheads="1"/>
          </p:cNvSpPr>
          <p:nvPr/>
        </p:nvSpPr>
        <p:spPr bwMode="auto">
          <a:xfrm>
            <a:off x="433638" y="1584325"/>
            <a:ext cx="433388"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Land</a:t>
            </a:r>
            <a:endParaRPr lang="en-US" dirty="0">
              <a:solidFill>
                <a:prstClr val="black"/>
              </a:solidFill>
              <a:cs typeface="+mn-cs"/>
            </a:endParaRPr>
          </a:p>
        </p:txBody>
      </p:sp>
      <p:sp>
        <p:nvSpPr>
          <p:cNvPr id="65" name="Rectangle 16"/>
          <p:cNvSpPr>
            <a:spLocks noChangeArrowheads="1"/>
          </p:cNvSpPr>
          <p:nvPr/>
        </p:nvSpPr>
        <p:spPr bwMode="auto">
          <a:xfrm>
            <a:off x="2562476" y="1584325"/>
            <a:ext cx="56515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85,000</a:t>
            </a:r>
            <a:endParaRPr lang="en-US" dirty="0">
              <a:solidFill>
                <a:prstClr val="black"/>
              </a:solidFill>
              <a:cs typeface="+mn-cs"/>
            </a:endParaRPr>
          </a:p>
        </p:txBody>
      </p:sp>
      <p:sp>
        <p:nvSpPr>
          <p:cNvPr id="66" name="Rectangle 17"/>
          <p:cNvSpPr>
            <a:spLocks noChangeArrowheads="1"/>
          </p:cNvSpPr>
          <p:nvPr/>
        </p:nvSpPr>
        <p:spPr bwMode="auto">
          <a:xfrm>
            <a:off x="433638" y="1789112"/>
            <a:ext cx="1350963"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Accounts payable</a:t>
            </a:r>
            <a:endParaRPr lang="en-US" dirty="0">
              <a:solidFill>
                <a:prstClr val="black"/>
              </a:solidFill>
              <a:cs typeface="+mn-cs"/>
            </a:endParaRPr>
          </a:p>
        </p:txBody>
      </p:sp>
      <p:sp>
        <p:nvSpPr>
          <p:cNvPr id="67" name="Rectangle 18"/>
          <p:cNvSpPr>
            <a:spLocks noChangeArrowheads="1"/>
          </p:cNvSpPr>
          <p:nvPr/>
        </p:nvSpPr>
        <p:spPr bwMode="auto">
          <a:xfrm>
            <a:off x="3368926" y="1789112"/>
            <a:ext cx="655637"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$12,000</a:t>
            </a:r>
            <a:endParaRPr lang="en-US" dirty="0">
              <a:solidFill>
                <a:prstClr val="black"/>
              </a:solidFill>
              <a:cs typeface="+mn-cs"/>
            </a:endParaRPr>
          </a:p>
        </p:txBody>
      </p:sp>
      <p:sp>
        <p:nvSpPr>
          <p:cNvPr id="68" name="Rectangle 19"/>
          <p:cNvSpPr>
            <a:spLocks noChangeArrowheads="1"/>
          </p:cNvSpPr>
          <p:nvPr/>
        </p:nvSpPr>
        <p:spPr bwMode="auto">
          <a:xfrm>
            <a:off x="433638" y="1995487"/>
            <a:ext cx="1865313"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Long-term notes payable</a:t>
            </a:r>
            <a:endParaRPr lang="en-US" dirty="0">
              <a:solidFill>
                <a:prstClr val="black"/>
              </a:solidFill>
              <a:cs typeface="+mn-cs"/>
            </a:endParaRPr>
          </a:p>
        </p:txBody>
      </p:sp>
      <p:sp>
        <p:nvSpPr>
          <p:cNvPr id="69" name="Rectangle 20"/>
          <p:cNvSpPr>
            <a:spLocks noChangeArrowheads="1"/>
          </p:cNvSpPr>
          <p:nvPr/>
        </p:nvSpPr>
        <p:spPr bwMode="auto">
          <a:xfrm>
            <a:off x="3459413" y="1995487"/>
            <a:ext cx="56515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33,000</a:t>
            </a:r>
            <a:endParaRPr lang="en-US" dirty="0">
              <a:solidFill>
                <a:prstClr val="black"/>
              </a:solidFill>
              <a:cs typeface="+mn-cs"/>
            </a:endParaRPr>
          </a:p>
        </p:txBody>
      </p:sp>
      <p:sp>
        <p:nvSpPr>
          <p:cNvPr id="70" name="Rectangle 21"/>
          <p:cNvSpPr>
            <a:spLocks noChangeArrowheads="1"/>
          </p:cNvSpPr>
          <p:nvPr/>
        </p:nvSpPr>
        <p:spPr bwMode="auto">
          <a:xfrm>
            <a:off x="433638" y="2201862"/>
            <a:ext cx="1057275"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Magic, Capital</a:t>
            </a:r>
            <a:endParaRPr lang="en-US" dirty="0">
              <a:solidFill>
                <a:prstClr val="black"/>
              </a:solidFill>
              <a:cs typeface="+mn-cs"/>
            </a:endParaRPr>
          </a:p>
        </p:txBody>
      </p:sp>
      <p:sp>
        <p:nvSpPr>
          <p:cNvPr id="71" name="Rectangle 22"/>
          <p:cNvSpPr>
            <a:spLocks noChangeArrowheads="1"/>
          </p:cNvSpPr>
          <p:nvPr/>
        </p:nvSpPr>
        <p:spPr bwMode="auto">
          <a:xfrm>
            <a:off x="3459413" y="2201862"/>
            <a:ext cx="511175"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75,000</a:t>
            </a:r>
            <a:endParaRPr lang="en-US" dirty="0">
              <a:solidFill>
                <a:prstClr val="black"/>
              </a:solidFill>
              <a:cs typeface="+mn-cs"/>
            </a:endParaRPr>
          </a:p>
        </p:txBody>
      </p:sp>
      <p:sp>
        <p:nvSpPr>
          <p:cNvPr id="74" name="Rectangle 25"/>
          <p:cNvSpPr>
            <a:spLocks noChangeArrowheads="1"/>
          </p:cNvSpPr>
          <p:nvPr/>
        </p:nvSpPr>
        <p:spPr bwMode="auto">
          <a:xfrm>
            <a:off x="433638" y="2398712"/>
            <a:ext cx="1401763"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Magic Withdrawals</a:t>
            </a:r>
            <a:endParaRPr lang="en-US" dirty="0">
              <a:solidFill>
                <a:prstClr val="black"/>
              </a:solidFill>
              <a:cs typeface="+mn-cs"/>
            </a:endParaRPr>
          </a:p>
        </p:txBody>
      </p:sp>
      <p:sp>
        <p:nvSpPr>
          <p:cNvPr id="79" name="Rectangle 26"/>
          <p:cNvSpPr>
            <a:spLocks noChangeArrowheads="1"/>
          </p:cNvSpPr>
          <p:nvPr/>
        </p:nvSpPr>
        <p:spPr bwMode="auto">
          <a:xfrm>
            <a:off x="2562476" y="2398712"/>
            <a:ext cx="56515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20,000</a:t>
            </a:r>
            <a:endParaRPr lang="en-US" dirty="0">
              <a:solidFill>
                <a:prstClr val="black"/>
              </a:solidFill>
              <a:cs typeface="+mn-cs"/>
            </a:endParaRPr>
          </a:p>
        </p:txBody>
      </p:sp>
      <p:sp>
        <p:nvSpPr>
          <p:cNvPr id="80" name="Rectangle 27"/>
          <p:cNvSpPr>
            <a:spLocks noChangeArrowheads="1"/>
          </p:cNvSpPr>
          <p:nvPr/>
        </p:nvSpPr>
        <p:spPr bwMode="auto">
          <a:xfrm>
            <a:off x="433638" y="2605087"/>
            <a:ext cx="97790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Fees earned</a:t>
            </a:r>
            <a:endParaRPr lang="en-US" dirty="0">
              <a:solidFill>
                <a:prstClr val="black"/>
              </a:solidFill>
              <a:cs typeface="+mn-cs"/>
            </a:endParaRPr>
          </a:p>
        </p:txBody>
      </p:sp>
      <p:sp>
        <p:nvSpPr>
          <p:cNvPr id="81" name="Rectangle 28"/>
          <p:cNvSpPr>
            <a:spLocks noChangeArrowheads="1"/>
          </p:cNvSpPr>
          <p:nvPr/>
        </p:nvSpPr>
        <p:spPr bwMode="auto">
          <a:xfrm>
            <a:off x="3459413" y="2605087"/>
            <a:ext cx="56515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79,000</a:t>
            </a:r>
            <a:endParaRPr lang="en-US" dirty="0">
              <a:solidFill>
                <a:prstClr val="black"/>
              </a:solidFill>
              <a:cs typeface="+mn-cs"/>
            </a:endParaRPr>
          </a:p>
        </p:txBody>
      </p:sp>
      <p:sp>
        <p:nvSpPr>
          <p:cNvPr id="82" name="Rectangle 29"/>
          <p:cNvSpPr>
            <a:spLocks noChangeArrowheads="1"/>
          </p:cNvSpPr>
          <p:nvPr/>
        </p:nvSpPr>
        <p:spPr bwMode="auto">
          <a:xfrm>
            <a:off x="433638" y="2811462"/>
            <a:ext cx="132080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Salaries expense</a:t>
            </a:r>
            <a:endParaRPr lang="en-US" dirty="0">
              <a:solidFill>
                <a:prstClr val="black"/>
              </a:solidFill>
              <a:cs typeface="+mn-cs"/>
            </a:endParaRPr>
          </a:p>
        </p:txBody>
      </p:sp>
      <p:sp>
        <p:nvSpPr>
          <p:cNvPr id="83" name="Rectangle 30"/>
          <p:cNvSpPr>
            <a:spLocks noChangeArrowheads="1"/>
          </p:cNvSpPr>
          <p:nvPr/>
        </p:nvSpPr>
        <p:spPr bwMode="auto">
          <a:xfrm>
            <a:off x="2562476" y="2811462"/>
            <a:ext cx="56515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56,000</a:t>
            </a:r>
            <a:endParaRPr lang="en-US" dirty="0">
              <a:solidFill>
                <a:prstClr val="black"/>
              </a:solidFill>
              <a:cs typeface="+mn-cs"/>
            </a:endParaRPr>
          </a:p>
        </p:txBody>
      </p:sp>
      <p:sp>
        <p:nvSpPr>
          <p:cNvPr id="84" name="Rectangle 31"/>
          <p:cNvSpPr>
            <a:spLocks noChangeArrowheads="1"/>
          </p:cNvSpPr>
          <p:nvPr/>
        </p:nvSpPr>
        <p:spPr bwMode="auto">
          <a:xfrm>
            <a:off x="433638" y="3017837"/>
            <a:ext cx="1795463"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Office supplies expense</a:t>
            </a:r>
            <a:endParaRPr lang="en-US" dirty="0">
              <a:solidFill>
                <a:prstClr val="black"/>
              </a:solidFill>
              <a:cs typeface="+mn-cs"/>
            </a:endParaRPr>
          </a:p>
        </p:txBody>
      </p:sp>
      <p:sp>
        <p:nvSpPr>
          <p:cNvPr id="85" name="Rectangle 32"/>
          <p:cNvSpPr>
            <a:spLocks noChangeArrowheads="1"/>
          </p:cNvSpPr>
          <p:nvPr/>
        </p:nvSpPr>
        <p:spPr bwMode="auto">
          <a:xfrm>
            <a:off x="2652963" y="3017837"/>
            <a:ext cx="474663"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8,000</a:t>
            </a:r>
            <a:endParaRPr lang="en-US" dirty="0">
              <a:solidFill>
                <a:prstClr val="black"/>
              </a:solidFill>
              <a:cs typeface="+mn-cs"/>
            </a:endParaRPr>
          </a:p>
        </p:txBody>
      </p:sp>
      <p:sp>
        <p:nvSpPr>
          <p:cNvPr id="86" name="Rectangle 33"/>
          <p:cNvSpPr>
            <a:spLocks noChangeArrowheads="1"/>
          </p:cNvSpPr>
          <p:nvPr/>
        </p:nvSpPr>
        <p:spPr bwMode="auto">
          <a:xfrm>
            <a:off x="433638" y="3222625"/>
            <a:ext cx="51435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Totals</a:t>
            </a:r>
            <a:endParaRPr lang="en-US" dirty="0">
              <a:solidFill>
                <a:prstClr val="black"/>
              </a:solidFill>
              <a:cs typeface="+mn-cs"/>
            </a:endParaRPr>
          </a:p>
        </p:txBody>
      </p:sp>
      <p:sp>
        <p:nvSpPr>
          <p:cNvPr id="87" name="Rectangle 34"/>
          <p:cNvSpPr>
            <a:spLocks noChangeArrowheads="1"/>
          </p:cNvSpPr>
          <p:nvPr/>
        </p:nvSpPr>
        <p:spPr bwMode="auto">
          <a:xfrm>
            <a:off x="2379913" y="3222625"/>
            <a:ext cx="746125"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$199,000</a:t>
            </a:r>
            <a:endParaRPr lang="en-US" dirty="0">
              <a:solidFill>
                <a:prstClr val="black"/>
              </a:solidFill>
              <a:cs typeface="+mn-cs"/>
            </a:endParaRPr>
          </a:p>
        </p:txBody>
      </p:sp>
      <p:sp>
        <p:nvSpPr>
          <p:cNvPr id="88" name="Rectangle 35"/>
          <p:cNvSpPr>
            <a:spLocks noChangeArrowheads="1"/>
          </p:cNvSpPr>
          <p:nvPr/>
        </p:nvSpPr>
        <p:spPr bwMode="auto">
          <a:xfrm>
            <a:off x="3278438" y="3222625"/>
            <a:ext cx="746125"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$199,000</a:t>
            </a:r>
            <a:endParaRPr lang="en-US" dirty="0">
              <a:solidFill>
                <a:prstClr val="black"/>
              </a:solidFill>
              <a:cs typeface="+mn-cs"/>
            </a:endParaRPr>
          </a:p>
        </p:txBody>
      </p:sp>
      <p:sp>
        <p:nvSpPr>
          <p:cNvPr id="89" name="Rectangle 36"/>
          <p:cNvSpPr>
            <a:spLocks noChangeArrowheads="1"/>
          </p:cNvSpPr>
          <p:nvPr/>
        </p:nvSpPr>
        <p:spPr bwMode="auto">
          <a:xfrm>
            <a:off x="4569076" y="1614487"/>
            <a:ext cx="97790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Fees earned</a:t>
            </a:r>
            <a:endParaRPr lang="en-US" dirty="0">
              <a:solidFill>
                <a:prstClr val="black"/>
              </a:solidFill>
              <a:cs typeface="+mn-cs"/>
            </a:endParaRPr>
          </a:p>
        </p:txBody>
      </p:sp>
      <p:sp>
        <p:nvSpPr>
          <p:cNvPr id="90" name="Rectangle 37"/>
          <p:cNvSpPr>
            <a:spLocks noChangeArrowheads="1"/>
          </p:cNvSpPr>
          <p:nvPr/>
        </p:nvSpPr>
        <p:spPr bwMode="auto">
          <a:xfrm>
            <a:off x="7453563" y="1614487"/>
            <a:ext cx="655638"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$79,000</a:t>
            </a:r>
            <a:endParaRPr lang="en-US" dirty="0">
              <a:solidFill>
                <a:prstClr val="black"/>
              </a:solidFill>
              <a:cs typeface="+mn-cs"/>
            </a:endParaRPr>
          </a:p>
        </p:txBody>
      </p:sp>
      <p:sp>
        <p:nvSpPr>
          <p:cNvPr id="93" name="Rectangle 40"/>
          <p:cNvSpPr>
            <a:spLocks noChangeArrowheads="1"/>
          </p:cNvSpPr>
          <p:nvPr/>
        </p:nvSpPr>
        <p:spPr bwMode="auto">
          <a:xfrm>
            <a:off x="4569076" y="1820862"/>
            <a:ext cx="785812"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Expenses</a:t>
            </a:r>
            <a:endParaRPr lang="en-US" dirty="0">
              <a:solidFill>
                <a:prstClr val="black"/>
              </a:solidFill>
              <a:cs typeface="+mn-cs"/>
            </a:endParaRPr>
          </a:p>
        </p:txBody>
      </p:sp>
      <p:sp>
        <p:nvSpPr>
          <p:cNvPr id="96" name="Rectangle 43"/>
          <p:cNvSpPr>
            <a:spLocks noChangeArrowheads="1"/>
          </p:cNvSpPr>
          <p:nvPr/>
        </p:nvSpPr>
        <p:spPr bwMode="auto">
          <a:xfrm>
            <a:off x="4751638" y="2027237"/>
            <a:ext cx="132080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Salaries expense</a:t>
            </a:r>
            <a:endParaRPr lang="en-US" dirty="0">
              <a:solidFill>
                <a:prstClr val="black"/>
              </a:solidFill>
              <a:cs typeface="+mn-cs"/>
            </a:endParaRPr>
          </a:p>
        </p:txBody>
      </p:sp>
      <p:sp>
        <p:nvSpPr>
          <p:cNvPr id="97" name="Rectangle 44"/>
          <p:cNvSpPr>
            <a:spLocks noChangeArrowheads="1"/>
          </p:cNvSpPr>
          <p:nvPr/>
        </p:nvSpPr>
        <p:spPr bwMode="auto">
          <a:xfrm>
            <a:off x="6556626" y="2027237"/>
            <a:ext cx="655637"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$56,000</a:t>
            </a:r>
            <a:endParaRPr lang="en-US" dirty="0">
              <a:solidFill>
                <a:prstClr val="black"/>
              </a:solidFill>
              <a:cs typeface="+mn-cs"/>
            </a:endParaRPr>
          </a:p>
        </p:txBody>
      </p:sp>
      <p:sp>
        <p:nvSpPr>
          <p:cNvPr id="125" name="Rectangle 47"/>
          <p:cNvSpPr>
            <a:spLocks noChangeArrowheads="1"/>
          </p:cNvSpPr>
          <p:nvPr/>
        </p:nvSpPr>
        <p:spPr bwMode="auto">
          <a:xfrm>
            <a:off x="4751638" y="2232025"/>
            <a:ext cx="1795463"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Office supplies expense</a:t>
            </a:r>
            <a:endParaRPr lang="en-US" dirty="0">
              <a:solidFill>
                <a:prstClr val="black"/>
              </a:solidFill>
              <a:cs typeface="+mn-cs"/>
            </a:endParaRPr>
          </a:p>
        </p:txBody>
      </p:sp>
      <p:sp>
        <p:nvSpPr>
          <p:cNvPr id="126" name="Rectangle 48"/>
          <p:cNvSpPr>
            <a:spLocks noChangeArrowheads="1"/>
          </p:cNvSpPr>
          <p:nvPr/>
        </p:nvSpPr>
        <p:spPr bwMode="auto">
          <a:xfrm>
            <a:off x="6737601" y="2232025"/>
            <a:ext cx="419100"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u="sng" dirty="0">
                <a:solidFill>
                  <a:srgbClr val="000000"/>
                </a:solidFill>
                <a:cs typeface="+mn-cs"/>
              </a:rPr>
              <a:t>8,000</a:t>
            </a:r>
            <a:endParaRPr lang="en-US" u="sng" dirty="0">
              <a:solidFill>
                <a:prstClr val="black"/>
              </a:solidFill>
              <a:cs typeface="+mn-cs"/>
            </a:endParaRPr>
          </a:p>
        </p:txBody>
      </p:sp>
      <p:sp>
        <p:nvSpPr>
          <p:cNvPr id="129" name="Rectangle 51"/>
          <p:cNvSpPr>
            <a:spLocks noChangeArrowheads="1"/>
          </p:cNvSpPr>
          <p:nvPr/>
        </p:nvSpPr>
        <p:spPr bwMode="auto">
          <a:xfrm>
            <a:off x="7544051" y="2459037"/>
            <a:ext cx="56515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64,000</a:t>
            </a:r>
            <a:endParaRPr lang="en-US" dirty="0">
              <a:solidFill>
                <a:prstClr val="black"/>
              </a:solidFill>
              <a:cs typeface="+mn-cs"/>
            </a:endParaRPr>
          </a:p>
        </p:txBody>
      </p:sp>
      <p:sp>
        <p:nvSpPr>
          <p:cNvPr id="130" name="Rectangle 52"/>
          <p:cNvSpPr>
            <a:spLocks noChangeArrowheads="1"/>
          </p:cNvSpPr>
          <p:nvPr/>
        </p:nvSpPr>
        <p:spPr bwMode="auto">
          <a:xfrm>
            <a:off x="4569076" y="2665412"/>
            <a:ext cx="887412"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Net income</a:t>
            </a:r>
            <a:endParaRPr lang="en-US" dirty="0">
              <a:solidFill>
                <a:prstClr val="black"/>
              </a:solidFill>
              <a:cs typeface="+mn-cs"/>
            </a:endParaRPr>
          </a:p>
        </p:txBody>
      </p:sp>
      <p:sp>
        <p:nvSpPr>
          <p:cNvPr id="131" name="Rectangle 53"/>
          <p:cNvSpPr>
            <a:spLocks noChangeArrowheads="1"/>
          </p:cNvSpPr>
          <p:nvPr/>
        </p:nvSpPr>
        <p:spPr bwMode="auto">
          <a:xfrm>
            <a:off x="7453563" y="2665412"/>
            <a:ext cx="655638"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$15,000</a:t>
            </a:r>
            <a:endParaRPr lang="en-US" dirty="0">
              <a:solidFill>
                <a:prstClr val="black"/>
              </a:solidFill>
              <a:cs typeface="+mn-cs"/>
            </a:endParaRPr>
          </a:p>
        </p:txBody>
      </p:sp>
      <p:sp>
        <p:nvSpPr>
          <p:cNvPr id="158" name="Rectangle 79"/>
          <p:cNvSpPr>
            <a:spLocks noChangeArrowheads="1"/>
          </p:cNvSpPr>
          <p:nvPr/>
        </p:nvSpPr>
        <p:spPr bwMode="auto">
          <a:xfrm>
            <a:off x="5043738" y="1398587"/>
            <a:ext cx="2676310" cy="20005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2060"/>
                </a:solidFill>
                <a:cs typeface="+mn-cs"/>
              </a:rPr>
              <a:t>For Year Ended December 31, 2017</a:t>
            </a:r>
            <a:endParaRPr lang="en-US" dirty="0">
              <a:solidFill>
                <a:srgbClr val="002060"/>
              </a:solidFill>
              <a:cs typeface="+mn-cs"/>
            </a:endParaRPr>
          </a:p>
        </p:txBody>
      </p:sp>
      <p:sp>
        <p:nvSpPr>
          <p:cNvPr id="163" name="Rectangle 84"/>
          <p:cNvSpPr>
            <a:spLocks noChangeArrowheads="1"/>
          </p:cNvSpPr>
          <p:nvPr/>
        </p:nvSpPr>
        <p:spPr bwMode="auto">
          <a:xfrm>
            <a:off x="5708901" y="965200"/>
            <a:ext cx="1282700"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002060"/>
                </a:solidFill>
                <a:cs typeface="+mn-cs"/>
              </a:rPr>
              <a:t>Magic Company</a:t>
            </a:r>
            <a:endParaRPr lang="en-US" dirty="0">
              <a:solidFill>
                <a:srgbClr val="002060"/>
              </a:solidFill>
              <a:cs typeface="+mn-cs"/>
            </a:endParaRPr>
          </a:p>
        </p:txBody>
      </p:sp>
      <p:sp>
        <p:nvSpPr>
          <p:cNvPr id="165" name="Rectangle 86"/>
          <p:cNvSpPr>
            <a:spLocks noChangeArrowheads="1"/>
          </p:cNvSpPr>
          <p:nvPr/>
        </p:nvSpPr>
        <p:spPr bwMode="auto">
          <a:xfrm>
            <a:off x="5699376" y="1182687"/>
            <a:ext cx="1355725"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2060"/>
                </a:solidFill>
                <a:cs typeface="+mn-cs"/>
              </a:rPr>
              <a:t>Income Statement</a:t>
            </a:r>
            <a:endParaRPr lang="en-US" dirty="0">
              <a:solidFill>
                <a:srgbClr val="002060"/>
              </a:solidFill>
              <a:cs typeface="+mn-cs"/>
            </a:endParaRPr>
          </a:p>
        </p:txBody>
      </p:sp>
      <p:sp>
        <p:nvSpPr>
          <p:cNvPr id="167" name="Rectangle 88"/>
          <p:cNvSpPr>
            <a:spLocks noChangeArrowheads="1"/>
          </p:cNvSpPr>
          <p:nvPr/>
        </p:nvSpPr>
        <p:spPr bwMode="auto">
          <a:xfrm>
            <a:off x="384426" y="925512"/>
            <a:ext cx="19050" cy="2365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8" name="Rectangle 89"/>
          <p:cNvSpPr>
            <a:spLocks noChangeArrowheads="1"/>
          </p:cNvSpPr>
          <p:nvPr/>
        </p:nvSpPr>
        <p:spPr bwMode="auto">
          <a:xfrm>
            <a:off x="3973763" y="944562"/>
            <a:ext cx="20638" cy="21748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9" name="Rectangle 90"/>
          <p:cNvSpPr>
            <a:spLocks noChangeArrowheads="1"/>
          </p:cNvSpPr>
          <p:nvPr/>
        </p:nvSpPr>
        <p:spPr bwMode="auto">
          <a:xfrm>
            <a:off x="4538913" y="935037"/>
            <a:ext cx="3590925" cy="206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70" name="Rectangle 91"/>
          <p:cNvSpPr>
            <a:spLocks noChangeArrowheads="1"/>
          </p:cNvSpPr>
          <p:nvPr/>
        </p:nvSpPr>
        <p:spPr bwMode="auto">
          <a:xfrm>
            <a:off x="4538913" y="1584325"/>
            <a:ext cx="3590925" cy="206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71" name="Rectangle 92"/>
          <p:cNvSpPr>
            <a:spLocks noChangeArrowheads="1"/>
          </p:cNvSpPr>
          <p:nvPr/>
        </p:nvSpPr>
        <p:spPr bwMode="auto">
          <a:xfrm>
            <a:off x="4519863" y="935037"/>
            <a:ext cx="19050" cy="6699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79" name="Rectangle 100"/>
          <p:cNvSpPr>
            <a:spLocks noChangeArrowheads="1"/>
          </p:cNvSpPr>
          <p:nvPr/>
        </p:nvSpPr>
        <p:spPr bwMode="auto">
          <a:xfrm>
            <a:off x="8109201" y="955675"/>
            <a:ext cx="20637" cy="64928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3" name="Rectangle 104"/>
          <p:cNvSpPr>
            <a:spLocks noChangeArrowheads="1"/>
          </p:cNvSpPr>
          <p:nvPr/>
        </p:nvSpPr>
        <p:spPr bwMode="auto">
          <a:xfrm>
            <a:off x="403476" y="925512"/>
            <a:ext cx="3590925" cy="1905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4" name="Rectangle 105"/>
          <p:cNvSpPr>
            <a:spLocks noChangeArrowheads="1"/>
          </p:cNvSpPr>
          <p:nvPr/>
        </p:nvSpPr>
        <p:spPr bwMode="auto">
          <a:xfrm>
            <a:off x="403476" y="1141412"/>
            <a:ext cx="3590925" cy="206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5" name="Line 106"/>
          <p:cNvSpPr>
            <a:spLocks noChangeShapeType="1"/>
          </p:cNvSpPr>
          <p:nvPr/>
        </p:nvSpPr>
        <p:spPr bwMode="auto">
          <a:xfrm>
            <a:off x="2189413" y="3201987"/>
            <a:ext cx="1804988"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6" name="Rectangle 107"/>
          <p:cNvSpPr>
            <a:spLocks noChangeArrowheads="1"/>
          </p:cNvSpPr>
          <p:nvPr/>
        </p:nvSpPr>
        <p:spPr bwMode="auto">
          <a:xfrm>
            <a:off x="2189413" y="3201987"/>
            <a:ext cx="1804988" cy="11113"/>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7" name="Line 108"/>
          <p:cNvSpPr>
            <a:spLocks noChangeShapeType="1"/>
          </p:cNvSpPr>
          <p:nvPr/>
        </p:nvSpPr>
        <p:spPr bwMode="auto">
          <a:xfrm>
            <a:off x="2189413" y="3408362"/>
            <a:ext cx="1804988"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8" name="Rectangle 109"/>
          <p:cNvSpPr>
            <a:spLocks noChangeArrowheads="1"/>
          </p:cNvSpPr>
          <p:nvPr/>
        </p:nvSpPr>
        <p:spPr bwMode="auto">
          <a:xfrm>
            <a:off x="2189413" y="3408362"/>
            <a:ext cx="1804988" cy="11113"/>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9" name="Line 110"/>
          <p:cNvSpPr>
            <a:spLocks noChangeShapeType="1"/>
          </p:cNvSpPr>
          <p:nvPr/>
        </p:nvSpPr>
        <p:spPr bwMode="auto">
          <a:xfrm>
            <a:off x="2189413" y="3429000"/>
            <a:ext cx="1804988"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90" name="Rectangle 111"/>
          <p:cNvSpPr>
            <a:spLocks noChangeArrowheads="1"/>
          </p:cNvSpPr>
          <p:nvPr/>
        </p:nvSpPr>
        <p:spPr bwMode="auto">
          <a:xfrm>
            <a:off x="2189413" y="3429000"/>
            <a:ext cx="1804988" cy="11112"/>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99" name="Line 120"/>
          <p:cNvSpPr>
            <a:spLocks noChangeShapeType="1"/>
          </p:cNvSpPr>
          <p:nvPr/>
        </p:nvSpPr>
        <p:spPr bwMode="auto">
          <a:xfrm>
            <a:off x="7221788" y="2644775"/>
            <a:ext cx="908050"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00" name="Rectangle 121"/>
          <p:cNvSpPr>
            <a:spLocks noChangeArrowheads="1"/>
          </p:cNvSpPr>
          <p:nvPr/>
        </p:nvSpPr>
        <p:spPr bwMode="auto">
          <a:xfrm>
            <a:off x="7221788" y="2644775"/>
            <a:ext cx="908050" cy="95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01" name="Line 122"/>
          <p:cNvSpPr>
            <a:spLocks noChangeShapeType="1"/>
          </p:cNvSpPr>
          <p:nvPr/>
        </p:nvSpPr>
        <p:spPr bwMode="auto">
          <a:xfrm>
            <a:off x="7221788" y="2851150"/>
            <a:ext cx="908050"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02" name="Rectangle 123"/>
          <p:cNvSpPr>
            <a:spLocks noChangeArrowheads="1"/>
          </p:cNvSpPr>
          <p:nvPr/>
        </p:nvSpPr>
        <p:spPr bwMode="auto">
          <a:xfrm>
            <a:off x="7221788" y="2851150"/>
            <a:ext cx="908050" cy="95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03" name="Line 124"/>
          <p:cNvSpPr>
            <a:spLocks noChangeShapeType="1"/>
          </p:cNvSpPr>
          <p:nvPr/>
        </p:nvSpPr>
        <p:spPr bwMode="auto">
          <a:xfrm>
            <a:off x="7221788" y="2871787"/>
            <a:ext cx="908050"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04" name="Rectangle 125"/>
          <p:cNvSpPr>
            <a:spLocks noChangeArrowheads="1"/>
          </p:cNvSpPr>
          <p:nvPr/>
        </p:nvSpPr>
        <p:spPr bwMode="auto">
          <a:xfrm>
            <a:off x="7221788" y="2871787"/>
            <a:ext cx="908050" cy="95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8063" name="Slide Number Placeholder 2"/>
          <p:cNvSpPr>
            <a:spLocks noGrp="1"/>
          </p:cNvSpPr>
          <p:nvPr>
            <p:ph type="sldNum" sz="quarter" idx="12"/>
          </p:nvPr>
        </p:nvSpPr>
        <p:spPr bwMode="auto">
          <a:xfrm>
            <a:off x="6714582" y="62484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fld id="{C8305DF2-8E6A-4BF6-9075-4C13D6897947}" type="slidenum">
              <a:rPr lang="en-US" altLang="en-US" sz="1200" smtClean="0">
                <a:solidFill>
                  <a:srgbClr val="898989"/>
                </a:solidFill>
                <a:latin typeface="Arial" charset="0"/>
              </a:rPr>
              <a:pPr eaLnBrk="1" hangingPunct="1">
                <a:spcBef>
                  <a:spcPct val="0"/>
                </a:spcBef>
                <a:buFontTx/>
                <a:buNone/>
              </a:pPr>
              <a:t>65</a:t>
            </a:fld>
            <a:endParaRPr lang="en-US" altLang="en-US" sz="1200">
              <a:solidFill>
                <a:srgbClr val="898989"/>
              </a:solidFill>
              <a:latin typeface="Arial" charset="0"/>
            </a:endParaRPr>
          </a:p>
        </p:txBody>
      </p:sp>
      <p:sp>
        <p:nvSpPr>
          <p:cNvPr id="72" name="Rounded Rectangle 71"/>
          <p:cNvSpPr/>
          <p:nvPr/>
        </p:nvSpPr>
        <p:spPr>
          <a:xfrm>
            <a:off x="124075" y="6432591"/>
            <a:ext cx="5257800" cy="261938"/>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altLang="en-US" sz="1100" dirty="0"/>
              <a:t>Prepare financial statements from an adjusted trial balance.</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73" name="Rectangle 72"/>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prstClr val="white"/>
                </a:solidFill>
              </a:rPr>
              <a:t>NEED-TO-KNOW 3-5 SOLUTION</a:t>
            </a:r>
          </a:p>
        </p:txBody>
      </p:sp>
    </p:spTree>
  </p:cSld>
  <p:clrMapOvr>
    <a:masterClrMapping/>
  </p:clrMapOvr>
  <p:transition spd="med">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414338" y="969837"/>
            <a:ext cx="3600450" cy="227013"/>
          </a:xfrm>
          <a:prstGeom prst="rect">
            <a:avLst/>
          </a:prstGeom>
          <a:solidFill>
            <a:srgbClr val="315D88"/>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 name="Rectangle 6"/>
          <p:cNvSpPr>
            <a:spLocks noChangeArrowheads="1"/>
          </p:cNvSpPr>
          <p:nvPr/>
        </p:nvSpPr>
        <p:spPr bwMode="auto">
          <a:xfrm>
            <a:off x="4549775" y="979362"/>
            <a:ext cx="3600450" cy="660400"/>
          </a:xfrm>
          <a:prstGeom prst="rect">
            <a:avLst/>
          </a:prstGeom>
          <a:solidFill>
            <a:srgbClr val="FFFF99"/>
          </a:solidFill>
          <a:ln>
            <a:noFill/>
          </a:ln>
        </p:spPr>
        <p:txBody>
          <a:bodyPr/>
          <a:lstStyle/>
          <a:p>
            <a:pPr fontAlgn="auto">
              <a:spcBef>
                <a:spcPts val="0"/>
              </a:spcBef>
              <a:spcAft>
                <a:spcPts val="0"/>
              </a:spcAft>
              <a:defRPr/>
            </a:pPr>
            <a:endParaRPr lang="en-US" dirty="0">
              <a:solidFill>
                <a:srgbClr val="C00000"/>
              </a:solidFill>
              <a:latin typeface="Calibri"/>
              <a:cs typeface="+mn-cs"/>
            </a:endParaRPr>
          </a:p>
        </p:txBody>
      </p:sp>
      <p:sp>
        <p:nvSpPr>
          <p:cNvPr id="9" name="Rectangle 7"/>
          <p:cNvSpPr>
            <a:spLocks noChangeArrowheads="1"/>
          </p:cNvSpPr>
          <p:nvPr/>
        </p:nvSpPr>
        <p:spPr bwMode="auto">
          <a:xfrm>
            <a:off x="4559300" y="3036762"/>
            <a:ext cx="3600450" cy="660400"/>
          </a:xfrm>
          <a:prstGeom prst="rect">
            <a:avLst/>
          </a:prstGeom>
          <a:solidFill>
            <a:srgbClr val="FFFF99"/>
          </a:solidFill>
          <a:ln>
            <a:noFill/>
          </a:ln>
        </p:spPr>
        <p:txBody>
          <a:bodyPr/>
          <a:lstStyle/>
          <a:p>
            <a:pPr fontAlgn="auto">
              <a:spcBef>
                <a:spcPts val="0"/>
              </a:spcBef>
              <a:spcAft>
                <a:spcPts val="0"/>
              </a:spcAft>
              <a:defRPr/>
            </a:pPr>
            <a:endParaRPr lang="en-US" dirty="0">
              <a:solidFill>
                <a:srgbClr val="C00000"/>
              </a:solidFill>
              <a:latin typeface="Calibri"/>
              <a:cs typeface="+mn-cs"/>
            </a:endParaRPr>
          </a:p>
        </p:txBody>
      </p:sp>
      <p:sp>
        <p:nvSpPr>
          <p:cNvPr id="11" name="Rectangle 9"/>
          <p:cNvSpPr>
            <a:spLocks noChangeArrowheads="1"/>
          </p:cNvSpPr>
          <p:nvPr/>
        </p:nvSpPr>
        <p:spPr bwMode="auto">
          <a:xfrm>
            <a:off x="2471738" y="990475"/>
            <a:ext cx="454025"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FFFFFF"/>
                </a:solidFill>
                <a:cs typeface="+mn-cs"/>
              </a:rPr>
              <a:t>Debit</a:t>
            </a:r>
            <a:endParaRPr lang="en-US" dirty="0">
              <a:solidFill>
                <a:prstClr val="black"/>
              </a:solidFill>
              <a:cs typeface="+mn-cs"/>
            </a:endParaRPr>
          </a:p>
        </p:txBody>
      </p:sp>
      <p:sp>
        <p:nvSpPr>
          <p:cNvPr id="12" name="Rectangle 10"/>
          <p:cNvSpPr>
            <a:spLocks noChangeArrowheads="1"/>
          </p:cNvSpPr>
          <p:nvPr/>
        </p:nvSpPr>
        <p:spPr bwMode="auto">
          <a:xfrm>
            <a:off x="3348038" y="990475"/>
            <a:ext cx="504825"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FFFFFF"/>
                </a:solidFill>
                <a:cs typeface="+mn-cs"/>
              </a:rPr>
              <a:t>Credit</a:t>
            </a:r>
            <a:endParaRPr lang="en-US" dirty="0">
              <a:solidFill>
                <a:prstClr val="black"/>
              </a:solidFill>
              <a:cs typeface="+mn-cs"/>
            </a:endParaRPr>
          </a:p>
        </p:txBody>
      </p:sp>
      <p:sp>
        <p:nvSpPr>
          <p:cNvPr id="13" name="Rectangle 11"/>
          <p:cNvSpPr>
            <a:spLocks noChangeArrowheads="1"/>
          </p:cNvSpPr>
          <p:nvPr/>
        </p:nvSpPr>
        <p:spPr bwMode="auto">
          <a:xfrm>
            <a:off x="454025" y="1206375"/>
            <a:ext cx="454025"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Cash</a:t>
            </a:r>
            <a:endParaRPr lang="en-US" dirty="0">
              <a:solidFill>
                <a:prstClr val="black"/>
              </a:solidFill>
              <a:cs typeface="+mn-cs"/>
            </a:endParaRPr>
          </a:p>
        </p:txBody>
      </p:sp>
      <p:sp>
        <p:nvSpPr>
          <p:cNvPr id="14" name="Rectangle 12"/>
          <p:cNvSpPr>
            <a:spLocks noChangeArrowheads="1"/>
          </p:cNvSpPr>
          <p:nvPr/>
        </p:nvSpPr>
        <p:spPr bwMode="auto">
          <a:xfrm>
            <a:off x="2490788" y="1206375"/>
            <a:ext cx="655637"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$13,000</a:t>
            </a:r>
            <a:endParaRPr lang="en-US" dirty="0">
              <a:solidFill>
                <a:prstClr val="black"/>
              </a:solidFill>
              <a:cs typeface="+mn-cs"/>
            </a:endParaRPr>
          </a:p>
        </p:txBody>
      </p:sp>
      <p:sp>
        <p:nvSpPr>
          <p:cNvPr id="15" name="Rectangle 13"/>
          <p:cNvSpPr>
            <a:spLocks noChangeArrowheads="1"/>
          </p:cNvSpPr>
          <p:nvPr/>
        </p:nvSpPr>
        <p:spPr bwMode="auto">
          <a:xfrm>
            <a:off x="454025" y="1412750"/>
            <a:ext cx="1522413"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Accounts receivable</a:t>
            </a:r>
            <a:endParaRPr lang="en-US" dirty="0">
              <a:solidFill>
                <a:prstClr val="black"/>
              </a:solidFill>
              <a:cs typeface="+mn-cs"/>
            </a:endParaRPr>
          </a:p>
        </p:txBody>
      </p:sp>
      <p:sp>
        <p:nvSpPr>
          <p:cNvPr id="16" name="Rectangle 14"/>
          <p:cNvSpPr>
            <a:spLocks noChangeArrowheads="1"/>
          </p:cNvSpPr>
          <p:nvPr/>
        </p:nvSpPr>
        <p:spPr bwMode="auto">
          <a:xfrm>
            <a:off x="2582863" y="1412750"/>
            <a:ext cx="56515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17,000</a:t>
            </a:r>
            <a:endParaRPr lang="en-US" dirty="0">
              <a:solidFill>
                <a:prstClr val="black"/>
              </a:solidFill>
              <a:cs typeface="+mn-cs"/>
            </a:endParaRPr>
          </a:p>
        </p:txBody>
      </p:sp>
      <p:sp>
        <p:nvSpPr>
          <p:cNvPr id="64" name="Rectangle 15"/>
          <p:cNvSpPr>
            <a:spLocks noChangeArrowheads="1"/>
          </p:cNvSpPr>
          <p:nvPr/>
        </p:nvSpPr>
        <p:spPr bwMode="auto">
          <a:xfrm>
            <a:off x="454025" y="1619125"/>
            <a:ext cx="433388"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Land</a:t>
            </a:r>
            <a:endParaRPr lang="en-US" dirty="0">
              <a:solidFill>
                <a:prstClr val="black"/>
              </a:solidFill>
              <a:cs typeface="+mn-cs"/>
            </a:endParaRPr>
          </a:p>
        </p:txBody>
      </p:sp>
      <p:sp>
        <p:nvSpPr>
          <p:cNvPr id="65" name="Rectangle 16"/>
          <p:cNvSpPr>
            <a:spLocks noChangeArrowheads="1"/>
          </p:cNvSpPr>
          <p:nvPr/>
        </p:nvSpPr>
        <p:spPr bwMode="auto">
          <a:xfrm>
            <a:off x="2582863" y="1619125"/>
            <a:ext cx="56515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85,000</a:t>
            </a:r>
            <a:endParaRPr lang="en-US" dirty="0">
              <a:solidFill>
                <a:prstClr val="black"/>
              </a:solidFill>
              <a:cs typeface="+mn-cs"/>
            </a:endParaRPr>
          </a:p>
        </p:txBody>
      </p:sp>
      <p:sp>
        <p:nvSpPr>
          <p:cNvPr id="66" name="Rectangle 17"/>
          <p:cNvSpPr>
            <a:spLocks noChangeArrowheads="1"/>
          </p:cNvSpPr>
          <p:nvPr/>
        </p:nvSpPr>
        <p:spPr bwMode="auto">
          <a:xfrm>
            <a:off x="454025" y="1823912"/>
            <a:ext cx="1350963"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Accounts payable</a:t>
            </a:r>
            <a:endParaRPr lang="en-US" dirty="0">
              <a:solidFill>
                <a:prstClr val="black"/>
              </a:solidFill>
              <a:cs typeface="+mn-cs"/>
            </a:endParaRPr>
          </a:p>
        </p:txBody>
      </p:sp>
      <p:sp>
        <p:nvSpPr>
          <p:cNvPr id="67" name="Rectangle 18"/>
          <p:cNvSpPr>
            <a:spLocks noChangeArrowheads="1"/>
          </p:cNvSpPr>
          <p:nvPr/>
        </p:nvSpPr>
        <p:spPr bwMode="auto">
          <a:xfrm>
            <a:off x="3389313" y="1823912"/>
            <a:ext cx="655637"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$12,000</a:t>
            </a:r>
            <a:endParaRPr lang="en-US" dirty="0">
              <a:solidFill>
                <a:prstClr val="black"/>
              </a:solidFill>
              <a:cs typeface="+mn-cs"/>
            </a:endParaRPr>
          </a:p>
        </p:txBody>
      </p:sp>
      <p:sp>
        <p:nvSpPr>
          <p:cNvPr id="68" name="Rectangle 19"/>
          <p:cNvSpPr>
            <a:spLocks noChangeArrowheads="1"/>
          </p:cNvSpPr>
          <p:nvPr/>
        </p:nvSpPr>
        <p:spPr bwMode="auto">
          <a:xfrm>
            <a:off x="454025" y="2030287"/>
            <a:ext cx="1865313"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Long-term notes payable</a:t>
            </a:r>
            <a:endParaRPr lang="en-US" dirty="0">
              <a:solidFill>
                <a:prstClr val="black"/>
              </a:solidFill>
              <a:cs typeface="+mn-cs"/>
            </a:endParaRPr>
          </a:p>
        </p:txBody>
      </p:sp>
      <p:sp>
        <p:nvSpPr>
          <p:cNvPr id="69" name="Rectangle 20"/>
          <p:cNvSpPr>
            <a:spLocks noChangeArrowheads="1"/>
          </p:cNvSpPr>
          <p:nvPr/>
        </p:nvSpPr>
        <p:spPr bwMode="auto">
          <a:xfrm>
            <a:off x="3479800" y="2030287"/>
            <a:ext cx="56515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33,000</a:t>
            </a:r>
            <a:endParaRPr lang="en-US" dirty="0">
              <a:solidFill>
                <a:prstClr val="black"/>
              </a:solidFill>
              <a:cs typeface="+mn-cs"/>
            </a:endParaRPr>
          </a:p>
        </p:txBody>
      </p:sp>
      <p:sp>
        <p:nvSpPr>
          <p:cNvPr id="70" name="Rectangle 21"/>
          <p:cNvSpPr>
            <a:spLocks noChangeArrowheads="1"/>
          </p:cNvSpPr>
          <p:nvPr/>
        </p:nvSpPr>
        <p:spPr bwMode="auto">
          <a:xfrm>
            <a:off x="454025" y="2236662"/>
            <a:ext cx="1057275"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Magic, Capital</a:t>
            </a:r>
            <a:endParaRPr lang="en-US" dirty="0">
              <a:solidFill>
                <a:prstClr val="black"/>
              </a:solidFill>
              <a:cs typeface="+mn-cs"/>
            </a:endParaRPr>
          </a:p>
        </p:txBody>
      </p:sp>
      <p:sp>
        <p:nvSpPr>
          <p:cNvPr id="71" name="Rectangle 22"/>
          <p:cNvSpPr>
            <a:spLocks noChangeArrowheads="1"/>
          </p:cNvSpPr>
          <p:nvPr/>
        </p:nvSpPr>
        <p:spPr bwMode="auto">
          <a:xfrm>
            <a:off x="3479800" y="2236662"/>
            <a:ext cx="511175"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75,000</a:t>
            </a:r>
            <a:endParaRPr lang="en-US" dirty="0">
              <a:solidFill>
                <a:prstClr val="black"/>
              </a:solidFill>
              <a:cs typeface="+mn-cs"/>
            </a:endParaRPr>
          </a:p>
        </p:txBody>
      </p:sp>
      <p:sp>
        <p:nvSpPr>
          <p:cNvPr id="74" name="Rectangle 25"/>
          <p:cNvSpPr>
            <a:spLocks noChangeArrowheads="1"/>
          </p:cNvSpPr>
          <p:nvPr/>
        </p:nvSpPr>
        <p:spPr bwMode="auto">
          <a:xfrm>
            <a:off x="454025" y="2433512"/>
            <a:ext cx="1401763"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Magic Withdrawals</a:t>
            </a:r>
            <a:endParaRPr lang="en-US" dirty="0">
              <a:solidFill>
                <a:prstClr val="black"/>
              </a:solidFill>
              <a:cs typeface="+mn-cs"/>
            </a:endParaRPr>
          </a:p>
        </p:txBody>
      </p:sp>
      <p:sp>
        <p:nvSpPr>
          <p:cNvPr id="79" name="Rectangle 26"/>
          <p:cNvSpPr>
            <a:spLocks noChangeArrowheads="1"/>
          </p:cNvSpPr>
          <p:nvPr/>
        </p:nvSpPr>
        <p:spPr bwMode="auto">
          <a:xfrm>
            <a:off x="2582863" y="2433512"/>
            <a:ext cx="56515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20,000</a:t>
            </a:r>
            <a:endParaRPr lang="en-US" dirty="0">
              <a:solidFill>
                <a:prstClr val="black"/>
              </a:solidFill>
              <a:cs typeface="+mn-cs"/>
            </a:endParaRPr>
          </a:p>
        </p:txBody>
      </p:sp>
      <p:sp>
        <p:nvSpPr>
          <p:cNvPr id="80" name="Rectangle 27"/>
          <p:cNvSpPr>
            <a:spLocks noChangeArrowheads="1"/>
          </p:cNvSpPr>
          <p:nvPr/>
        </p:nvSpPr>
        <p:spPr bwMode="auto">
          <a:xfrm>
            <a:off x="454025" y="2639887"/>
            <a:ext cx="97790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Fees earned</a:t>
            </a:r>
            <a:endParaRPr lang="en-US" dirty="0">
              <a:solidFill>
                <a:prstClr val="black"/>
              </a:solidFill>
              <a:cs typeface="+mn-cs"/>
            </a:endParaRPr>
          </a:p>
        </p:txBody>
      </p:sp>
      <p:sp>
        <p:nvSpPr>
          <p:cNvPr id="81" name="Rectangle 28"/>
          <p:cNvSpPr>
            <a:spLocks noChangeArrowheads="1"/>
          </p:cNvSpPr>
          <p:nvPr/>
        </p:nvSpPr>
        <p:spPr bwMode="auto">
          <a:xfrm>
            <a:off x="3479800" y="2639887"/>
            <a:ext cx="56515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79,000</a:t>
            </a:r>
            <a:endParaRPr lang="en-US" dirty="0">
              <a:solidFill>
                <a:prstClr val="black"/>
              </a:solidFill>
              <a:cs typeface="+mn-cs"/>
            </a:endParaRPr>
          </a:p>
        </p:txBody>
      </p:sp>
      <p:sp>
        <p:nvSpPr>
          <p:cNvPr id="82" name="Rectangle 29"/>
          <p:cNvSpPr>
            <a:spLocks noChangeArrowheads="1"/>
          </p:cNvSpPr>
          <p:nvPr/>
        </p:nvSpPr>
        <p:spPr bwMode="auto">
          <a:xfrm>
            <a:off x="454025" y="2846262"/>
            <a:ext cx="132080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Salaries expense</a:t>
            </a:r>
            <a:endParaRPr lang="en-US" dirty="0">
              <a:solidFill>
                <a:prstClr val="black"/>
              </a:solidFill>
              <a:cs typeface="+mn-cs"/>
            </a:endParaRPr>
          </a:p>
        </p:txBody>
      </p:sp>
      <p:sp>
        <p:nvSpPr>
          <p:cNvPr id="83" name="Rectangle 30"/>
          <p:cNvSpPr>
            <a:spLocks noChangeArrowheads="1"/>
          </p:cNvSpPr>
          <p:nvPr/>
        </p:nvSpPr>
        <p:spPr bwMode="auto">
          <a:xfrm>
            <a:off x="2582863" y="2846262"/>
            <a:ext cx="56515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56,000</a:t>
            </a:r>
            <a:endParaRPr lang="en-US" dirty="0">
              <a:solidFill>
                <a:prstClr val="black"/>
              </a:solidFill>
              <a:cs typeface="+mn-cs"/>
            </a:endParaRPr>
          </a:p>
        </p:txBody>
      </p:sp>
      <p:sp>
        <p:nvSpPr>
          <p:cNvPr id="84" name="Rectangle 31"/>
          <p:cNvSpPr>
            <a:spLocks noChangeArrowheads="1"/>
          </p:cNvSpPr>
          <p:nvPr/>
        </p:nvSpPr>
        <p:spPr bwMode="auto">
          <a:xfrm>
            <a:off x="454025" y="3052637"/>
            <a:ext cx="1795463"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Office supplies expense</a:t>
            </a:r>
            <a:endParaRPr lang="en-US" dirty="0">
              <a:solidFill>
                <a:prstClr val="black"/>
              </a:solidFill>
              <a:cs typeface="+mn-cs"/>
            </a:endParaRPr>
          </a:p>
        </p:txBody>
      </p:sp>
      <p:sp>
        <p:nvSpPr>
          <p:cNvPr id="85" name="Rectangle 32"/>
          <p:cNvSpPr>
            <a:spLocks noChangeArrowheads="1"/>
          </p:cNvSpPr>
          <p:nvPr/>
        </p:nvSpPr>
        <p:spPr bwMode="auto">
          <a:xfrm>
            <a:off x="2673350" y="3052637"/>
            <a:ext cx="474663"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8,000</a:t>
            </a:r>
            <a:endParaRPr lang="en-US" dirty="0">
              <a:solidFill>
                <a:prstClr val="black"/>
              </a:solidFill>
              <a:cs typeface="+mn-cs"/>
            </a:endParaRPr>
          </a:p>
        </p:txBody>
      </p:sp>
      <p:sp>
        <p:nvSpPr>
          <p:cNvPr id="86" name="Rectangle 33"/>
          <p:cNvSpPr>
            <a:spLocks noChangeArrowheads="1"/>
          </p:cNvSpPr>
          <p:nvPr/>
        </p:nvSpPr>
        <p:spPr bwMode="auto">
          <a:xfrm>
            <a:off x="454025" y="3257425"/>
            <a:ext cx="51435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Totals</a:t>
            </a:r>
            <a:endParaRPr lang="en-US" dirty="0">
              <a:solidFill>
                <a:prstClr val="black"/>
              </a:solidFill>
              <a:cs typeface="+mn-cs"/>
            </a:endParaRPr>
          </a:p>
        </p:txBody>
      </p:sp>
      <p:sp>
        <p:nvSpPr>
          <p:cNvPr id="87" name="Rectangle 34"/>
          <p:cNvSpPr>
            <a:spLocks noChangeArrowheads="1"/>
          </p:cNvSpPr>
          <p:nvPr/>
        </p:nvSpPr>
        <p:spPr bwMode="auto">
          <a:xfrm>
            <a:off x="2400300" y="3257425"/>
            <a:ext cx="746125"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$199,000</a:t>
            </a:r>
            <a:endParaRPr lang="en-US" dirty="0">
              <a:solidFill>
                <a:prstClr val="black"/>
              </a:solidFill>
              <a:cs typeface="+mn-cs"/>
            </a:endParaRPr>
          </a:p>
        </p:txBody>
      </p:sp>
      <p:sp>
        <p:nvSpPr>
          <p:cNvPr id="88" name="Rectangle 35"/>
          <p:cNvSpPr>
            <a:spLocks noChangeArrowheads="1"/>
          </p:cNvSpPr>
          <p:nvPr/>
        </p:nvSpPr>
        <p:spPr bwMode="auto">
          <a:xfrm>
            <a:off x="3298825" y="3257425"/>
            <a:ext cx="746125"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$199,000</a:t>
            </a:r>
            <a:endParaRPr lang="en-US" dirty="0">
              <a:solidFill>
                <a:prstClr val="black"/>
              </a:solidFill>
              <a:cs typeface="+mn-cs"/>
            </a:endParaRPr>
          </a:p>
        </p:txBody>
      </p:sp>
      <p:sp>
        <p:nvSpPr>
          <p:cNvPr id="89" name="Rectangle 36"/>
          <p:cNvSpPr>
            <a:spLocks noChangeArrowheads="1"/>
          </p:cNvSpPr>
          <p:nvPr/>
        </p:nvSpPr>
        <p:spPr bwMode="auto">
          <a:xfrm>
            <a:off x="4589463" y="1649287"/>
            <a:ext cx="97790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Fees earned</a:t>
            </a:r>
            <a:endParaRPr lang="en-US" dirty="0">
              <a:solidFill>
                <a:prstClr val="black"/>
              </a:solidFill>
              <a:cs typeface="+mn-cs"/>
            </a:endParaRPr>
          </a:p>
        </p:txBody>
      </p:sp>
      <p:sp>
        <p:nvSpPr>
          <p:cNvPr id="90" name="Rectangle 37"/>
          <p:cNvSpPr>
            <a:spLocks noChangeArrowheads="1"/>
          </p:cNvSpPr>
          <p:nvPr/>
        </p:nvSpPr>
        <p:spPr bwMode="auto">
          <a:xfrm>
            <a:off x="7473950" y="1649287"/>
            <a:ext cx="655638"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$79,000</a:t>
            </a:r>
            <a:endParaRPr lang="en-US" dirty="0">
              <a:solidFill>
                <a:prstClr val="black"/>
              </a:solidFill>
              <a:cs typeface="+mn-cs"/>
            </a:endParaRPr>
          </a:p>
        </p:txBody>
      </p:sp>
      <p:sp>
        <p:nvSpPr>
          <p:cNvPr id="91" name="Rectangle 38"/>
          <p:cNvSpPr>
            <a:spLocks noChangeArrowheads="1"/>
          </p:cNvSpPr>
          <p:nvPr/>
        </p:nvSpPr>
        <p:spPr bwMode="auto">
          <a:xfrm>
            <a:off x="4600575" y="3706687"/>
            <a:ext cx="2162175"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Magic, Capital, Dec. 31 20X1</a:t>
            </a:r>
            <a:endParaRPr lang="en-US" dirty="0">
              <a:solidFill>
                <a:prstClr val="black"/>
              </a:solidFill>
              <a:cs typeface="+mn-cs"/>
            </a:endParaRPr>
          </a:p>
        </p:txBody>
      </p:sp>
      <p:sp>
        <p:nvSpPr>
          <p:cNvPr id="92" name="Rectangle 39"/>
          <p:cNvSpPr>
            <a:spLocks noChangeArrowheads="1"/>
          </p:cNvSpPr>
          <p:nvPr/>
        </p:nvSpPr>
        <p:spPr bwMode="auto">
          <a:xfrm>
            <a:off x="7483475" y="3706687"/>
            <a:ext cx="603250"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$75,000</a:t>
            </a:r>
            <a:endParaRPr lang="en-US" dirty="0">
              <a:solidFill>
                <a:prstClr val="black"/>
              </a:solidFill>
              <a:cs typeface="+mn-cs"/>
            </a:endParaRPr>
          </a:p>
        </p:txBody>
      </p:sp>
      <p:sp>
        <p:nvSpPr>
          <p:cNvPr id="93" name="Rectangle 40"/>
          <p:cNvSpPr>
            <a:spLocks noChangeArrowheads="1"/>
          </p:cNvSpPr>
          <p:nvPr/>
        </p:nvSpPr>
        <p:spPr bwMode="auto">
          <a:xfrm>
            <a:off x="4589463" y="1855662"/>
            <a:ext cx="785812"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Expenses</a:t>
            </a:r>
            <a:endParaRPr lang="en-US" dirty="0">
              <a:solidFill>
                <a:prstClr val="black"/>
              </a:solidFill>
              <a:cs typeface="+mn-cs"/>
            </a:endParaRPr>
          </a:p>
        </p:txBody>
      </p:sp>
      <p:sp>
        <p:nvSpPr>
          <p:cNvPr id="94" name="Rectangle 41"/>
          <p:cNvSpPr>
            <a:spLocks noChangeArrowheads="1"/>
          </p:cNvSpPr>
          <p:nvPr/>
        </p:nvSpPr>
        <p:spPr bwMode="auto">
          <a:xfrm>
            <a:off x="4600575" y="3913062"/>
            <a:ext cx="1341438"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Plus:  Net income</a:t>
            </a:r>
            <a:endParaRPr lang="en-US" dirty="0">
              <a:solidFill>
                <a:prstClr val="black"/>
              </a:solidFill>
              <a:cs typeface="+mn-cs"/>
            </a:endParaRPr>
          </a:p>
        </p:txBody>
      </p:sp>
      <p:sp>
        <p:nvSpPr>
          <p:cNvPr id="95" name="Rectangle 42"/>
          <p:cNvSpPr>
            <a:spLocks noChangeArrowheads="1"/>
          </p:cNvSpPr>
          <p:nvPr/>
        </p:nvSpPr>
        <p:spPr bwMode="auto">
          <a:xfrm>
            <a:off x="7575550" y="3913062"/>
            <a:ext cx="56515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15,000</a:t>
            </a:r>
            <a:endParaRPr lang="en-US" dirty="0">
              <a:solidFill>
                <a:prstClr val="black"/>
              </a:solidFill>
              <a:cs typeface="+mn-cs"/>
            </a:endParaRPr>
          </a:p>
        </p:txBody>
      </p:sp>
      <p:sp>
        <p:nvSpPr>
          <p:cNvPr id="96" name="Rectangle 43"/>
          <p:cNvSpPr>
            <a:spLocks noChangeArrowheads="1"/>
          </p:cNvSpPr>
          <p:nvPr/>
        </p:nvSpPr>
        <p:spPr bwMode="auto">
          <a:xfrm>
            <a:off x="4772025" y="2062037"/>
            <a:ext cx="132080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Salaries expense</a:t>
            </a:r>
            <a:endParaRPr lang="en-US" dirty="0">
              <a:solidFill>
                <a:prstClr val="black"/>
              </a:solidFill>
              <a:cs typeface="+mn-cs"/>
            </a:endParaRPr>
          </a:p>
        </p:txBody>
      </p:sp>
      <p:sp>
        <p:nvSpPr>
          <p:cNvPr id="97" name="Rectangle 44"/>
          <p:cNvSpPr>
            <a:spLocks noChangeArrowheads="1"/>
          </p:cNvSpPr>
          <p:nvPr/>
        </p:nvSpPr>
        <p:spPr bwMode="auto">
          <a:xfrm>
            <a:off x="6577013" y="2062037"/>
            <a:ext cx="655637"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$56,000</a:t>
            </a:r>
            <a:endParaRPr lang="en-US" dirty="0">
              <a:solidFill>
                <a:prstClr val="black"/>
              </a:solidFill>
              <a:cs typeface="+mn-cs"/>
            </a:endParaRPr>
          </a:p>
        </p:txBody>
      </p:sp>
      <p:sp>
        <p:nvSpPr>
          <p:cNvPr id="98" name="Rectangle 45"/>
          <p:cNvSpPr>
            <a:spLocks noChangeArrowheads="1"/>
          </p:cNvSpPr>
          <p:nvPr/>
        </p:nvSpPr>
        <p:spPr bwMode="auto">
          <a:xfrm>
            <a:off x="4600575" y="4119437"/>
            <a:ext cx="1938338"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Less:  Magic, Withdrawals</a:t>
            </a:r>
            <a:endParaRPr lang="en-US" dirty="0">
              <a:solidFill>
                <a:prstClr val="black"/>
              </a:solidFill>
              <a:cs typeface="+mn-cs"/>
            </a:endParaRPr>
          </a:p>
        </p:txBody>
      </p:sp>
      <p:sp>
        <p:nvSpPr>
          <p:cNvPr id="124" name="Rectangle 46"/>
          <p:cNvSpPr>
            <a:spLocks noChangeArrowheads="1"/>
          </p:cNvSpPr>
          <p:nvPr/>
        </p:nvSpPr>
        <p:spPr bwMode="auto">
          <a:xfrm>
            <a:off x="7524750" y="4119437"/>
            <a:ext cx="676275"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(20,000)</a:t>
            </a:r>
            <a:endParaRPr lang="en-US" dirty="0">
              <a:solidFill>
                <a:prstClr val="black"/>
              </a:solidFill>
              <a:cs typeface="+mn-cs"/>
            </a:endParaRPr>
          </a:p>
        </p:txBody>
      </p:sp>
      <p:sp>
        <p:nvSpPr>
          <p:cNvPr id="125" name="Rectangle 47"/>
          <p:cNvSpPr>
            <a:spLocks noChangeArrowheads="1"/>
          </p:cNvSpPr>
          <p:nvPr/>
        </p:nvSpPr>
        <p:spPr bwMode="auto">
          <a:xfrm>
            <a:off x="4772025" y="2266825"/>
            <a:ext cx="1795463"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Office supplies expense</a:t>
            </a:r>
            <a:endParaRPr lang="en-US" dirty="0">
              <a:solidFill>
                <a:prstClr val="black"/>
              </a:solidFill>
              <a:cs typeface="+mn-cs"/>
            </a:endParaRPr>
          </a:p>
        </p:txBody>
      </p:sp>
      <p:sp>
        <p:nvSpPr>
          <p:cNvPr id="126" name="Rectangle 48"/>
          <p:cNvSpPr>
            <a:spLocks noChangeArrowheads="1"/>
          </p:cNvSpPr>
          <p:nvPr/>
        </p:nvSpPr>
        <p:spPr bwMode="auto">
          <a:xfrm>
            <a:off x="6757988" y="2266825"/>
            <a:ext cx="419100"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u="sng" dirty="0">
                <a:solidFill>
                  <a:srgbClr val="000000"/>
                </a:solidFill>
                <a:cs typeface="+mn-cs"/>
              </a:rPr>
              <a:t>8,000</a:t>
            </a:r>
            <a:endParaRPr lang="en-US" u="sng" dirty="0">
              <a:solidFill>
                <a:prstClr val="black"/>
              </a:solidFill>
              <a:cs typeface="+mn-cs"/>
            </a:endParaRPr>
          </a:p>
        </p:txBody>
      </p:sp>
      <p:sp>
        <p:nvSpPr>
          <p:cNvPr id="127" name="Rectangle 49"/>
          <p:cNvSpPr>
            <a:spLocks noChangeArrowheads="1"/>
          </p:cNvSpPr>
          <p:nvPr/>
        </p:nvSpPr>
        <p:spPr bwMode="auto">
          <a:xfrm>
            <a:off x="4600575" y="4324225"/>
            <a:ext cx="2162175"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Magic, Capital, Dec. 31 20X2</a:t>
            </a:r>
            <a:endParaRPr lang="en-US" dirty="0">
              <a:solidFill>
                <a:prstClr val="black"/>
              </a:solidFill>
              <a:cs typeface="+mn-cs"/>
            </a:endParaRPr>
          </a:p>
        </p:txBody>
      </p:sp>
      <p:sp>
        <p:nvSpPr>
          <p:cNvPr id="128" name="Rectangle 50"/>
          <p:cNvSpPr>
            <a:spLocks noChangeArrowheads="1"/>
          </p:cNvSpPr>
          <p:nvPr/>
        </p:nvSpPr>
        <p:spPr bwMode="auto">
          <a:xfrm>
            <a:off x="7483475" y="4324225"/>
            <a:ext cx="603250"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$70,000</a:t>
            </a:r>
            <a:endParaRPr lang="en-US" dirty="0">
              <a:solidFill>
                <a:prstClr val="black"/>
              </a:solidFill>
              <a:cs typeface="+mn-cs"/>
            </a:endParaRPr>
          </a:p>
        </p:txBody>
      </p:sp>
      <p:sp>
        <p:nvSpPr>
          <p:cNvPr id="129" name="Rectangle 51"/>
          <p:cNvSpPr>
            <a:spLocks noChangeArrowheads="1"/>
          </p:cNvSpPr>
          <p:nvPr/>
        </p:nvSpPr>
        <p:spPr bwMode="auto">
          <a:xfrm>
            <a:off x="7564438" y="2493837"/>
            <a:ext cx="56515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64,000</a:t>
            </a:r>
            <a:endParaRPr lang="en-US" dirty="0">
              <a:solidFill>
                <a:prstClr val="black"/>
              </a:solidFill>
              <a:cs typeface="+mn-cs"/>
            </a:endParaRPr>
          </a:p>
        </p:txBody>
      </p:sp>
      <p:sp>
        <p:nvSpPr>
          <p:cNvPr id="130" name="Rectangle 52"/>
          <p:cNvSpPr>
            <a:spLocks noChangeArrowheads="1"/>
          </p:cNvSpPr>
          <p:nvPr/>
        </p:nvSpPr>
        <p:spPr bwMode="auto">
          <a:xfrm>
            <a:off x="4589463" y="2700212"/>
            <a:ext cx="887412"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Net income</a:t>
            </a:r>
            <a:endParaRPr lang="en-US" dirty="0">
              <a:solidFill>
                <a:prstClr val="black"/>
              </a:solidFill>
              <a:cs typeface="+mn-cs"/>
            </a:endParaRPr>
          </a:p>
        </p:txBody>
      </p:sp>
      <p:sp>
        <p:nvSpPr>
          <p:cNvPr id="131" name="Rectangle 53"/>
          <p:cNvSpPr>
            <a:spLocks noChangeArrowheads="1"/>
          </p:cNvSpPr>
          <p:nvPr/>
        </p:nvSpPr>
        <p:spPr bwMode="auto">
          <a:xfrm>
            <a:off x="7473950" y="2700212"/>
            <a:ext cx="655638"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$15,000</a:t>
            </a:r>
            <a:endParaRPr lang="en-US" dirty="0">
              <a:solidFill>
                <a:prstClr val="black"/>
              </a:solidFill>
              <a:cs typeface="+mn-cs"/>
            </a:endParaRPr>
          </a:p>
        </p:txBody>
      </p:sp>
      <p:sp>
        <p:nvSpPr>
          <p:cNvPr id="158" name="Rectangle 79"/>
          <p:cNvSpPr>
            <a:spLocks noChangeArrowheads="1"/>
          </p:cNvSpPr>
          <p:nvPr/>
        </p:nvSpPr>
        <p:spPr bwMode="auto">
          <a:xfrm>
            <a:off x="5064125" y="1433387"/>
            <a:ext cx="2676310" cy="20005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2060"/>
                </a:solidFill>
                <a:cs typeface="+mn-cs"/>
              </a:rPr>
              <a:t>For Year Ended December 31, 2017</a:t>
            </a:r>
            <a:endParaRPr lang="en-US" dirty="0">
              <a:solidFill>
                <a:srgbClr val="002060"/>
              </a:solidFill>
              <a:cs typeface="+mn-cs"/>
            </a:endParaRPr>
          </a:p>
        </p:txBody>
      </p:sp>
      <p:sp>
        <p:nvSpPr>
          <p:cNvPr id="159" name="Rectangle 80"/>
          <p:cNvSpPr>
            <a:spLocks noChangeArrowheads="1"/>
          </p:cNvSpPr>
          <p:nvPr/>
        </p:nvSpPr>
        <p:spPr bwMode="auto">
          <a:xfrm>
            <a:off x="5073650" y="3490787"/>
            <a:ext cx="2676310" cy="20005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2060"/>
                </a:solidFill>
                <a:cs typeface="+mn-cs"/>
              </a:rPr>
              <a:t>For Year Ended December 31, 2017</a:t>
            </a:r>
            <a:endParaRPr lang="en-US" dirty="0">
              <a:solidFill>
                <a:srgbClr val="002060"/>
              </a:solidFill>
              <a:cs typeface="+mn-cs"/>
            </a:endParaRPr>
          </a:p>
        </p:txBody>
      </p:sp>
      <p:sp>
        <p:nvSpPr>
          <p:cNvPr id="163" name="Rectangle 84"/>
          <p:cNvSpPr>
            <a:spLocks noChangeArrowheads="1"/>
          </p:cNvSpPr>
          <p:nvPr/>
        </p:nvSpPr>
        <p:spPr bwMode="auto">
          <a:xfrm>
            <a:off x="5729288" y="1000000"/>
            <a:ext cx="1282700"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002060"/>
                </a:solidFill>
                <a:cs typeface="+mn-cs"/>
              </a:rPr>
              <a:t>Magic Company</a:t>
            </a:r>
            <a:endParaRPr lang="en-US" dirty="0">
              <a:solidFill>
                <a:srgbClr val="002060"/>
              </a:solidFill>
              <a:cs typeface="+mn-cs"/>
            </a:endParaRPr>
          </a:p>
        </p:txBody>
      </p:sp>
      <p:sp>
        <p:nvSpPr>
          <p:cNvPr id="164" name="Rectangle 85"/>
          <p:cNvSpPr>
            <a:spLocks noChangeArrowheads="1"/>
          </p:cNvSpPr>
          <p:nvPr/>
        </p:nvSpPr>
        <p:spPr bwMode="auto">
          <a:xfrm>
            <a:off x="5740400" y="3057400"/>
            <a:ext cx="1281113"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002060"/>
                </a:solidFill>
                <a:cs typeface="+mn-cs"/>
              </a:rPr>
              <a:t>Magic Company</a:t>
            </a:r>
            <a:endParaRPr lang="en-US" dirty="0">
              <a:solidFill>
                <a:srgbClr val="002060"/>
              </a:solidFill>
              <a:cs typeface="+mn-cs"/>
            </a:endParaRPr>
          </a:p>
        </p:txBody>
      </p:sp>
      <p:sp>
        <p:nvSpPr>
          <p:cNvPr id="165" name="Rectangle 86"/>
          <p:cNvSpPr>
            <a:spLocks noChangeArrowheads="1"/>
          </p:cNvSpPr>
          <p:nvPr/>
        </p:nvSpPr>
        <p:spPr bwMode="auto">
          <a:xfrm>
            <a:off x="5719763" y="1217487"/>
            <a:ext cx="1355725"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2060"/>
                </a:solidFill>
                <a:cs typeface="+mn-cs"/>
              </a:rPr>
              <a:t>Income Statement</a:t>
            </a:r>
            <a:endParaRPr lang="en-US" dirty="0">
              <a:solidFill>
                <a:srgbClr val="002060"/>
              </a:solidFill>
              <a:cs typeface="+mn-cs"/>
            </a:endParaRPr>
          </a:p>
        </p:txBody>
      </p:sp>
      <p:sp>
        <p:nvSpPr>
          <p:cNvPr id="166" name="Rectangle 87"/>
          <p:cNvSpPr>
            <a:spLocks noChangeArrowheads="1"/>
          </p:cNvSpPr>
          <p:nvPr/>
        </p:nvSpPr>
        <p:spPr bwMode="auto">
          <a:xfrm>
            <a:off x="5245100" y="3274887"/>
            <a:ext cx="2117725"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2060"/>
                </a:solidFill>
                <a:cs typeface="+mn-cs"/>
              </a:rPr>
              <a:t>Statement of Owner’s Equity</a:t>
            </a:r>
            <a:endParaRPr lang="en-US" dirty="0">
              <a:solidFill>
                <a:srgbClr val="002060"/>
              </a:solidFill>
              <a:cs typeface="+mn-cs"/>
            </a:endParaRPr>
          </a:p>
        </p:txBody>
      </p:sp>
      <p:sp>
        <p:nvSpPr>
          <p:cNvPr id="167" name="Rectangle 88"/>
          <p:cNvSpPr>
            <a:spLocks noChangeArrowheads="1"/>
          </p:cNvSpPr>
          <p:nvPr/>
        </p:nvSpPr>
        <p:spPr bwMode="auto">
          <a:xfrm>
            <a:off x="404813" y="960312"/>
            <a:ext cx="19050" cy="2365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8" name="Rectangle 89"/>
          <p:cNvSpPr>
            <a:spLocks noChangeArrowheads="1"/>
          </p:cNvSpPr>
          <p:nvPr/>
        </p:nvSpPr>
        <p:spPr bwMode="auto">
          <a:xfrm>
            <a:off x="3994150" y="979362"/>
            <a:ext cx="20638" cy="21748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9" name="Rectangle 90"/>
          <p:cNvSpPr>
            <a:spLocks noChangeArrowheads="1"/>
          </p:cNvSpPr>
          <p:nvPr/>
        </p:nvSpPr>
        <p:spPr bwMode="auto">
          <a:xfrm>
            <a:off x="4559300" y="969837"/>
            <a:ext cx="3590925" cy="206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70" name="Rectangle 91"/>
          <p:cNvSpPr>
            <a:spLocks noChangeArrowheads="1"/>
          </p:cNvSpPr>
          <p:nvPr/>
        </p:nvSpPr>
        <p:spPr bwMode="auto">
          <a:xfrm>
            <a:off x="4559300" y="1619125"/>
            <a:ext cx="3590925" cy="206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71" name="Rectangle 92"/>
          <p:cNvSpPr>
            <a:spLocks noChangeArrowheads="1"/>
          </p:cNvSpPr>
          <p:nvPr/>
        </p:nvSpPr>
        <p:spPr bwMode="auto">
          <a:xfrm>
            <a:off x="4540250" y="969837"/>
            <a:ext cx="19050" cy="6699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79" name="Rectangle 100"/>
          <p:cNvSpPr>
            <a:spLocks noChangeArrowheads="1"/>
          </p:cNvSpPr>
          <p:nvPr/>
        </p:nvSpPr>
        <p:spPr bwMode="auto">
          <a:xfrm>
            <a:off x="8129588" y="990475"/>
            <a:ext cx="20637" cy="64928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0" name="Rectangle 101"/>
          <p:cNvSpPr>
            <a:spLocks noChangeArrowheads="1"/>
          </p:cNvSpPr>
          <p:nvPr/>
        </p:nvSpPr>
        <p:spPr bwMode="auto">
          <a:xfrm>
            <a:off x="4549775" y="3027237"/>
            <a:ext cx="20638" cy="6699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1" name="Rectangle 102"/>
          <p:cNvSpPr>
            <a:spLocks noChangeArrowheads="1"/>
          </p:cNvSpPr>
          <p:nvPr/>
        </p:nvSpPr>
        <p:spPr bwMode="auto">
          <a:xfrm>
            <a:off x="8139113" y="3047875"/>
            <a:ext cx="20637" cy="64928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3" name="Rectangle 104"/>
          <p:cNvSpPr>
            <a:spLocks noChangeArrowheads="1"/>
          </p:cNvSpPr>
          <p:nvPr/>
        </p:nvSpPr>
        <p:spPr bwMode="auto">
          <a:xfrm>
            <a:off x="423863" y="960312"/>
            <a:ext cx="3590925" cy="1905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4" name="Rectangle 105"/>
          <p:cNvSpPr>
            <a:spLocks noChangeArrowheads="1"/>
          </p:cNvSpPr>
          <p:nvPr/>
        </p:nvSpPr>
        <p:spPr bwMode="auto">
          <a:xfrm>
            <a:off x="423863" y="1176212"/>
            <a:ext cx="3590925" cy="206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5" name="Line 106"/>
          <p:cNvSpPr>
            <a:spLocks noChangeShapeType="1"/>
          </p:cNvSpPr>
          <p:nvPr/>
        </p:nvSpPr>
        <p:spPr bwMode="auto">
          <a:xfrm>
            <a:off x="2209800" y="3236787"/>
            <a:ext cx="1804988"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6" name="Rectangle 107"/>
          <p:cNvSpPr>
            <a:spLocks noChangeArrowheads="1"/>
          </p:cNvSpPr>
          <p:nvPr/>
        </p:nvSpPr>
        <p:spPr bwMode="auto">
          <a:xfrm>
            <a:off x="2209800" y="3236787"/>
            <a:ext cx="1804988" cy="11113"/>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7" name="Line 108"/>
          <p:cNvSpPr>
            <a:spLocks noChangeShapeType="1"/>
          </p:cNvSpPr>
          <p:nvPr/>
        </p:nvSpPr>
        <p:spPr bwMode="auto">
          <a:xfrm>
            <a:off x="2209800" y="3443162"/>
            <a:ext cx="1804988"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8" name="Rectangle 109"/>
          <p:cNvSpPr>
            <a:spLocks noChangeArrowheads="1"/>
          </p:cNvSpPr>
          <p:nvPr/>
        </p:nvSpPr>
        <p:spPr bwMode="auto">
          <a:xfrm>
            <a:off x="2209800" y="3443162"/>
            <a:ext cx="1804988" cy="11113"/>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9" name="Line 110"/>
          <p:cNvSpPr>
            <a:spLocks noChangeShapeType="1"/>
          </p:cNvSpPr>
          <p:nvPr/>
        </p:nvSpPr>
        <p:spPr bwMode="auto">
          <a:xfrm>
            <a:off x="2209800" y="3463800"/>
            <a:ext cx="1804988"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90" name="Rectangle 111"/>
          <p:cNvSpPr>
            <a:spLocks noChangeArrowheads="1"/>
          </p:cNvSpPr>
          <p:nvPr/>
        </p:nvSpPr>
        <p:spPr bwMode="auto">
          <a:xfrm>
            <a:off x="2209800" y="3463800"/>
            <a:ext cx="1804988" cy="11112"/>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91" name="Rectangle 112"/>
          <p:cNvSpPr>
            <a:spLocks noChangeArrowheads="1"/>
          </p:cNvSpPr>
          <p:nvPr/>
        </p:nvSpPr>
        <p:spPr bwMode="auto">
          <a:xfrm>
            <a:off x="4570413" y="3027237"/>
            <a:ext cx="3589337" cy="206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92" name="Rectangle 113"/>
          <p:cNvSpPr>
            <a:spLocks noChangeArrowheads="1"/>
          </p:cNvSpPr>
          <p:nvPr/>
        </p:nvSpPr>
        <p:spPr bwMode="auto">
          <a:xfrm>
            <a:off x="4570413" y="3676525"/>
            <a:ext cx="3589337" cy="206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93" name="Line 114"/>
          <p:cNvSpPr>
            <a:spLocks noChangeShapeType="1"/>
          </p:cNvSpPr>
          <p:nvPr/>
        </p:nvSpPr>
        <p:spPr bwMode="auto">
          <a:xfrm>
            <a:off x="7251700" y="4303587"/>
            <a:ext cx="908050"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94" name="Rectangle 115"/>
          <p:cNvSpPr>
            <a:spLocks noChangeArrowheads="1"/>
          </p:cNvSpPr>
          <p:nvPr/>
        </p:nvSpPr>
        <p:spPr bwMode="auto">
          <a:xfrm>
            <a:off x="7251700" y="4303587"/>
            <a:ext cx="908050" cy="11113"/>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95" name="Line 116"/>
          <p:cNvSpPr>
            <a:spLocks noChangeShapeType="1"/>
          </p:cNvSpPr>
          <p:nvPr/>
        </p:nvSpPr>
        <p:spPr bwMode="auto">
          <a:xfrm>
            <a:off x="7251700" y="4509962"/>
            <a:ext cx="908050"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96" name="Rectangle 117"/>
          <p:cNvSpPr>
            <a:spLocks noChangeArrowheads="1"/>
          </p:cNvSpPr>
          <p:nvPr/>
        </p:nvSpPr>
        <p:spPr bwMode="auto">
          <a:xfrm>
            <a:off x="7251700" y="4509962"/>
            <a:ext cx="908050" cy="11113"/>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97" name="Line 118"/>
          <p:cNvSpPr>
            <a:spLocks noChangeShapeType="1"/>
          </p:cNvSpPr>
          <p:nvPr/>
        </p:nvSpPr>
        <p:spPr bwMode="auto">
          <a:xfrm>
            <a:off x="7251700" y="4530600"/>
            <a:ext cx="908050"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98" name="Rectangle 119"/>
          <p:cNvSpPr>
            <a:spLocks noChangeArrowheads="1"/>
          </p:cNvSpPr>
          <p:nvPr/>
        </p:nvSpPr>
        <p:spPr bwMode="auto">
          <a:xfrm>
            <a:off x="7251700" y="4530600"/>
            <a:ext cx="908050" cy="11112"/>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99" name="Line 120"/>
          <p:cNvSpPr>
            <a:spLocks noChangeShapeType="1"/>
          </p:cNvSpPr>
          <p:nvPr/>
        </p:nvSpPr>
        <p:spPr bwMode="auto">
          <a:xfrm>
            <a:off x="7242175" y="2679575"/>
            <a:ext cx="908050"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00" name="Rectangle 121"/>
          <p:cNvSpPr>
            <a:spLocks noChangeArrowheads="1"/>
          </p:cNvSpPr>
          <p:nvPr/>
        </p:nvSpPr>
        <p:spPr bwMode="auto">
          <a:xfrm>
            <a:off x="7242175" y="2679575"/>
            <a:ext cx="908050" cy="95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01" name="Line 122"/>
          <p:cNvSpPr>
            <a:spLocks noChangeShapeType="1"/>
          </p:cNvSpPr>
          <p:nvPr/>
        </p:nvSpPr>
        <p:spPr bwMode="auto">
          <a:xfrm>
            <a:off x="7242175" y="2885950"/>
            <a:ext cx="908050"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02" name="Rectangle 123"/>
          <p:cNvSpPr>
            <a:spLocks noChangeArrowheads="1"/>
          </p:cNvSpPr>
          <p:nvPr/>
        </p:nvSpPr>
        <p:spPr bwMode="auto">
          <a:xfrm>
            <a:off x="7242175" y="2885950"/>
            <a:ext cx="908050" cy="95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03" name="Line 124"/>
          <p:cNvSpPr>
            <a:spLocks noChangeShapeType="1"/>
          </p:cNvSpPr>
          <p:nvPr/>
        </p:nvSpPr>
        <p:spPr bwMode="auto">
          <a:xfrm>
            <a:off x="7242175" y="2906587"/>
            <a:ext cx="908050"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04" name="Rectangle 125"/>
          <p:cNvSpPr>
            <a:spLocks noChangeArrowheads="1"/>
          </p:cNvSpPr>
          <p:nvPr/>
        </p:nvSpPr>
        <p:spPr bwMode="auto">
          <a:xfrm>
            <a:off x="7242175" y="2906587"/>
            <a:ext cx="908050" cy="95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cxnSp>
        <p:nvCxnSpPr>
          <p:cNvPr id="218" name="Elbow Connector 217"/>
          <p:cNvCxnSpPr>
            <a:endCxn id="95" idx="3"/>
          </p:cNvCxnSpPr>
          <p:nvPr/>
        </p:nvCxnSpPr>
        <p:spPr>
          <a:xfrm rot="5400000">
            <a:off x="7666037" y="3195513"/>
            <a:ext cx="1304925" cy="355600"/>
          </a:xfrm>
          <a:prstGeom prst="bentConnector2">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9110" name="Slide Number Placeholder 1"/>
          <p:cNvSpPr>
            <a:spLocks noGrp="1"/>
          </p:cNvSpPr>
          <p:nvPr>
            <p:ph type="sldNum" sz="quarter" idx="12"/>
          </p:nvPr>
        </p:nvSpPr>
        <p:spPr bwMode="auto">
          <a:xfrm>
            <a:off x="6457950" y="648084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fld id="{15900307-9263-4D8E-9656-1946BC4A7CFB}" type="slidenum">
              <a:rPr lang="en-US" altLang="en-US" sz="1200" smtClean="0">
                <a:solidFill>
                  <a:srgbClr val="898989"/>
                </a:solidFill>
                <a:latin typeface="Arial" charset="0"/>
              </a:rPr>
              <a:pPr eaLnBrk="1" hangingPunct="1">
                <a:spcBef>
                  <a:spcPct val="0"/>
                </a:spcBef>
                <a:buFontTx/>
                <a:buNone/>
              </a:pPr>
              <a:t>66</a:t>
            </a:fld>
            <a:endParaRPr lang="en-US" altLang="en-US" sz="1200" dirty="0">
              <a:solidFill>
                <a:srgbClr val="898989"/>
              </a:solidFill>
              <a:latin typeface="Arial" charset="0"/>
            </a:endParaRPr>
          </a:p>
        </p:txBody>
      </p:sp>
      <p:sp>
        <p:nvSpPr>
          <p:cNvPr id="99" name="Rounded Rectangle 98"/>
          <p:cNvSpPr/>
          <p:nvPr/>
        </p:nvSpPr>
        <p:spPr>
          <a:xfrm>
            <a:off x="114510" y="6532437"/>
            <a:ext cx="5257800" cy="261938"/>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altLang="en-US" sz="1100" dirty="0"/>
              <a:t>Prepare financial statements from an adjusted trial balance.</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100" name="Rectangle 99"/>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prstClr val="white"/>
                </a:solidFill>
              </a:rPr>
              <a:t>NEED-TO-KNOW 3-5 SOLUTION</a:t>
            </a:r>
          </a:p>
        </p:txBody>
      </p:sp>
    </p:spTree>
  </p:cSld>
  <p:clrMapOvr>
    <a:masterClrMapping/>
  </p:clrMapOvr>
  <p:transition spd="med">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5"/>
          <p:cNvSpPr>
            <a:spLocks noChangeArrowheads="1"/>
          </p:cNvSpPr>
          <p:nvPr/>
        </p:nvSpPr>
        <p:spPr bwMode="auto">
          <a:xfrm>
            <a:off x="392280" y="457200"/>
            <a:ext cx="3600450" cy="227013"/>
          </a:xfrm>
          <a:prstGeom prst="rect">
            <a:avLst/>
          </a:prstGeom>
          <a:solidFill>
            <a:srgbClr val="315D8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endParaRPr lang="en-US" altLang="en-US" sz="1800">
              <a:solidFill>
                <a:srgbClr val="000000"/>
              </a:solidFill>
            </a:endParaRPr>
          </a:p>
        </p:txBody>
      </p:sp>
      <p:sp>
        <p:nvSpPr>
          <p:cNvPr id="130051" name="Rectangle 6"/>
          <p:cNvSpPr>
            <a:spLocks noChangeArrowheads="1"/>
          </p:cNvSpPr>
          <p:nvPr/>
        </p:nvSpPr>
        <p:spPr bwMode="auto">
          <a:xfrm>
            <a:off x="4527717" y="466725"/>
            <a:ext cx="3600450" cy="6604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endParaRPr lang="en-US" altLang="en-US" sz="1800">
              <a:solidFill>
                <a:srgbClr val="C00000"/>
              </a:solidFill>
            </a:endParaRPr>
          </a:p>
        </p:txBody>
      </p:sp>
      <p:sp>
        <p:nvSpPr>
          <p:cNvPr id="130052" name="Rectangle 7"/>
          <p:cNvSpPr>
            <a:spLocks noChangeArrowheads="1"/>
          </p:cNvSpPr>
          <p:nvPr/>
        </p:nvSpPr>
        <p:spPr bwMode="auto">
          <a:xfrm>
            <a:off x="4537242" y="2524125"/>
            <a:ext cx="3600450" cy="6604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endParaRPr lang="en-US" altLang="en-US" sz="1800">
              <a:solidFill>
                <a:srgbClr val="C00000"/>
              </a:solidFill>
            </a:endParaRPr>
          </a:p>
        </p:txBody>
      </p:sp>
      <p:sp>
        <p:nvSpPr>
          <p:cNvPr id="130053" name="Rectangle 8"/>
          <p:cNvSpPr>
            <a:spLocks noChangeArrowheads="1"/>
          </p:cNvSpPr>
          <p:nvPr/>
        </p:nvSpPr>
        <p:spPr bwMode="auto">
          <a:xfrm>
            <a:off x="392280" y="4202113"/>
            <a:ext cx="7189787" cy="649287"/>
          </a:xfrm>
          <a:prstGeom prst="rect">
            <a:avLst/>
          </a:prstGeom>
          <a:solidFill>
            <a:srgbClr val="315D8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endParaRPr lang="en-US" altLang="en-US" sz="1800">
              <a:solidFill>
                <a:srgbClr val="000000"/>
              </a:solidFill>
            </a:endParaRPr>
          </a:p>
        </p:txBody>
      </p:sp>
      <p:sp>
        <p:nvSpPr>
          <p:cNvPr id="130054" name="Rectangle 9"/>
          <p:cNvSpPr>
            <a:spLocks noChangeArrowheads="1"/>
          </p:cNvSpPr>
          <p:nvPr/>
        </p:nvSpPr>
        <p:spPr bwMode="auto">
          <a:xfrm>
            <a:off x="2449680" y="477838"/>
            <a:ext cx="4540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spcBef>
                <a:spcPct val="0"/>
              </a:spcBef>
              <a:buFontTx/>
              <a:buNone/>
            </a:pPr>
            <a:r>
              <a:rPr lang="en-US" altLang="en-US" sz="1300">
                <a:solidFill>
                  <a:srgbClr val="FFFFFF"/>
                </a:solidFill>
                <a:latin typeface="Arial" charset="0"/>
              </a:rPr>
              <a:t>Debit</a:t>
            </a:r>
            <a:endParaRPr lang="en-US" altLang="en-US" sz="1800">
              <a:solidFill>
                <a:srgbClr val="000000"/>
              </a:solidFill>
              <a:latin typeface="Arial" charset="0"/>
            </a:endParaRPr>
          </a:p>
        </p:txBody>
      </p:sp>
      <p:sp>
        <p:nvSpPr>
          <p:cNvPr id="130055" name="Rectangle 10"/>
          <p:cNvSpPr>
            <a:spLocks noChangeArrowheads="1"/>
          </p:cNvSpPr>
          <p:nvPr/>
        </p:nvSpPr>
        <p:spPr bwMode="auto">
          <a:xfrm>
            <a:off x="3325980" y="477838"/>
            <a:ext cx="5048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spcBef>
                <a:spcPct val="0"/>
              </a:spcBef>
              <a:buFontTx/>
              <a:buNone/>
            </a:pPr>
            <a:r>
              <a:rPr lang="en-US" altLang="en-US" sz="1300">
                <a:solidFill>
                  <a:srgbClr val="FFFFFF"/>
                </a:solidFill>
                <a:latin typeface="Arial" charset="0"/>
              </a:rPr>
              <a:t>Credit</a:t>
            </a:r>
            <a:endParaRPr lang="en-US" altLang="en-US" sz="1800">
              <a:solidFill>
                <a:srgbClr val="000000"/>
              </a:solidFill>
              <a:latin typeface="Arial" charset="0"/>
            </a:endParaRPr>
          </a:p>
        </p:txBody>
      </p:sp>
      <p:sp>
        <p:nvSpPr>
          <p:cNvPr id="130056" name="Rectangle 11"/>
          <p:cNvSpPr>
            <a:spLocks noChangeArrowheads="1"/>
          </p:cNvSpPr>
          <p:nvPr/>
        </p:nvSpPr>
        <p:spPr bwMode="auto">
          <a:xfrm>
            <a:off x="431967" y="693738"/>
            <a:ext cx="4540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spcBef>
                <a:spcPct val="0"/>
              </a:spcBef>
              <a:buFontTx/>
              <a:buNone/>
            </a:pPr>
            <a:r>
              <a:rPr lang="en-US" altLang="en-US" sz="1300">
                <a:solidFill>
                  <a:srgbClr val="000000"/>
                </a:solidFill>
                <a:latin typeface="Arial" charset="0"/>
              </a:rPr>
              <a:t>Cash</a:t>
            </a:r>
            <a:endParaRPr lang="en-US" altLang="en-US" sz="1800">
              <a:solidFill>
                <a:srgbClr val="000000"/>
              </a:solidFill>
              <a:latin typeface="Arial" charset="0"/>
            </a:endParaRPr>
          </a:p>
        </p:txBody>
      </p:sp>
      <p:sp>
        <p:nvSpPr>
          <p:cNvPr id="130057" name="Rectangle 12"/>
          <p:cNvSpPr>
            <a:spLocks noChangeArrowheads="1"/>
          </p:cNvSpPr>
          <p:nvPr/>
        </p:nvSpPr>
        <p:spPr bwMode="auto">
          <a:xfrm>
            <a:off x="2468730" y="693738"/>
            <a:ext cx="65563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spcBef>
                <a:spcPct val="0"/>
              </a:spcBef>
              <a:buFontTx/>
              <a:buNone/>
            </a:pPr>
            <a:r>
              <a:rPr lang="en-US" altLang="en-US" sz="1300">
                <a:solidFill>
                  <a:srgbClr val="000000"/>
                </a:solidFill>
                <a:latin typeface="Arial" charset="0"/>
              </a:rPr>
              <a:t>$13,000</a:t>
            </a:r>
            <a:endParaRPr lang="en-US" altLang="en-US" sz="1800">
              <a:solidFill>
                <a:srgbClr val="000000"/>
              </a:solidFill>
              <a:latin typeface="Arial" charset="0"/>
            </a:endParaRPr>
          </a:p>
        </p:txBody>
      </p:sp>
      <p:sp>
        <p:nvSpPr>
          <p:cNvPr id="130058" name="Rectangle 13"/>
          <p:cNvSpPr>
            <a:spLocks noChangeArrowheads="1"/>
          </p:cNvSpPr>
          <p:nvPr/>
        </p:nvSpPr>
        <p:spPr bwMode="auto">
          <a:xfrm>
            <a:off x="431967" y="900113"/>
            <a:ext cx="15224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spcBef>
                <a:spcPct val="0"/>
              </a:spcBef>
              <a:buFontTx/>
              <a:buNone/>
            </a:pPr>
            <a:r>
              <a:rPr lang="en-US" altLang="en-US" sz="1300">
                <a:solidFill>
                  <a:srgbClr val="000000"/>
                </a:solidFill>
                <a:latin typeface="Arial" charset="0"/>
              </a:rPr>
              <a:t>Accounts receivable</a:t>
            </a:r>
            <a:endParaRPr lang="en-US" altLang="en-US" sz="1800">
              <a:solidFill>
                <a:srgbClr val="000000"/>
              </a:solidFill>
              <a:latin typeface="Arial" charset="0"/>
            </a:endParaRPr>
          </a:p>
        </p:txBody>
      </p:sp>
      <p:sp>
        <p:nvSpPr>
          <p:cNvPr id="130059" name="Rectangle 14"/>
          <p:cNvSpPr>
            <a:spLocks noChangeArrowheads="1"/>
          </p:cNvSpPr>
          <p:nvPr/>
        </p:nvSpPr>
        <p:spPr bwMode="auto">
          <a:xfrm>
            <a:off x="2560805" y="900113"/>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spcBef>
                <a:spcPct val="0"/>
              </a:spcBef>
              <a:buFontTx/>
              <a:buNone/>
            </a:pPr>
            <a:r>
              <a:rPr lang="en-US" altLang="en-US" sz="1300">
                <a:solidFill>
                  <a:srgbClr val="000000"/>
                </a:solidFill>
                <a:latin typeface="Arial" charset="0"/>
              </a:rPr>
              <a:t>17,000</a:t>
            </a:r>
            <a:endParaRPr lang="en-US" altLang="en-US" sz="1800">
              <a:solidFill>
                <a:srgbClr val="000000"/>
              </a:solidFill>
              <a:latin typeface="Arial" charset="0"/>
            </a:endParaRPr>
          </a:p>
        </p:txBody>
      </p:sp>
      <p:sp>
        <p:nvSpPr>
          <p:cNvPr id="130060" name="Rectangle 15"/>
          <p:cNvSpPr>
            <a:spLocks noChangeArrowheads="1"/>
          </p:cNvSpPr>
          <p:nvPr/>
        </p:nvSpPr>
        <p:spPr bwMode="auto">
          <a:xfrm>
            <a:off x="431967" y="1106488"/>
            <a:ext cx="4333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spcBef>
                <a:spcPct val="0"/>
              </a:spcBef>
              <a:buFontTx/>
              <a:buNone/>
            </a:pPr>
            <a:r>
              <a:rPr lang="en-US" altLang="en-US" sz="1300">
                <a:solidFill>
                  <a:srgbClr val="000000"/>
                </a:solidFill>
                <a:latin typeface="Arial" charset="0"/>
              </a:rPr>
              <a:t>Land</a:t>
            </a:r>
            <a:endParaRPr lang="en-US" altLang="en-US" sz="1800">
              <a:solidFill>
                <a:srgbClr val="000000"/>
              </a:solidFill>
              <a:latin typeface="Arial" charset="0"/>
            </a:endParaRPr>
          </a:p>
        </p:txBody>
      </p:sp>
      <p:sp>
        <p:nvSpPr>
          <p:cNvPr id="130061" name="Rectangle 16"/>
          <p:cNvSpPr>
            <a:spLocks noChangeArrowheads="1"/>
          </p:cNvSpPr>
          <p:nvPr/>
        </p:nvSpPr>
        <p:spPr bwMode="auto">
          <a:xfrm>
            <a:off x="2560805" y="1106488"/>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spcBef>
                <a:spcPct val="0"/>
              </a:spcBef>
              <a:buFontTx/>
              <a:buNone/>
            </a:pPr>
            <a:r>
              <a:rPr lang="en-US" altLang="en-US" sz="1300">
                <a:solidFill>
                  <a:srgbClr val="000000"/>
                </a:solidFill>
                <a:latin typeface="Arial" charset="0"/>
              </a:rPr>
              <a:t>85,000</a:t>
            </a:r>
            <a:endParaRPr lang="en-US" altLang="en-US" sz="1800">
              <a:solidFill>
                <a:srgbClr val="000000"/>
              </a:solidFill>
              <a:latin typeface="Arial" charset="0"/>
            </a:endParaRPr>
          </a:p>
        </p:txBody>
      </p:sp>
      <p:sp>
        <p:nvSpPr>
          <p:cNvPr id="130062" name="Rectangle 17"/>
          <p:cNvSpPr>
            <a:spLocks noChangeArrowheads="1"/>
          </p:cNvSpPr>
          <p:nvPr/>
        </p:nvSpPr>
        <p:spPr bwMode="auto">
          <a:xfrm>
            <a:off x="431967" y="1311275"/>
            <a:ext cx="13509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spcBef>
                <a:spcPct val="0"/>
              </a:spcBef>
              <a:buFontTx/>
              <a:buNone/>
            </a:pPr>
            <a:r>
              <a:rPr lang="en-US" altLang="en-US" sz="1300">
                <a:solidFill>
                  <a:srgbClr val="000000"/>
                </a:solidFill>
                <a:latin typeface="Arial" charset="0"/>
              </a:rPr>
              <a:t>Accounts payable</a:t>
            </a:r>
            <a:endParaRPr lang="en-US" altLang="en-US" sz="1800">
              <a:solidFill>
                <a:srgbClr val="000000"/>
              </a:solidFill>
              <a:latin typeface="Arial" charset="0"/>
            </a:endParaRPr>
          </a:p>
        </p:txBody>
      </p:sp>
      <p:sp>
        <p:nvSpPr>
          <p:cNvPr id="130063" name="Rectangle 18"/>
          <p:cNvSpPr>
            <a:spLocks noChangeArrowheads="1"/>
          </p:cNvSpPr>
          <p:nvPr/>
        </p:nvSpPr>
        <p:spPr bwMode="auto">
          <a:xfrm>
            <a:off x="3367255" y="1311275"/>
            <a:ext cx="65563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spcBef>
                <a:spcPct val="0"/>
              </a:spcBef>
              <a:buFontTx/>
              <a:buNone/>
            </a:pPr>
            <a:r>
              <a:rPr lang="en-US" altLang="en-US" sz="1300">
                <a:solidFill>
                  <a:srgbClr val="000000"/>
                </a:solidFill>
                <a:latin typeface="Arial" charset="0"/>
              </a:rPr>
              <a:t>$12,000</a:t>
            </a:r>
            <a:endParaRPr lang="en-US" altLang="en-US" sz="1800">
              <a:solidFill>
                <a:srgbClr val="000000"/>
              </a:solidFill>
              <a:latin typeface="Arial" charset="0"/>
            </a:endParaRPr>
          </a:p>
        </p:txBody>
      </p:sp>
      <p:sp>
        <p:nvSpPr>
          <p:cNvPr id="130064" name="Rectangle 19"/>
          <p:cNvSpPr>
            <a:spLocks noChangeArrowheads="1"/>
          </p:cNvSpPr>
          <p:nvPr/>
        </p:nvSpPr>
        <p:spPr bwMode="auto">
          <a:xfrm>
            <a:off x="431967" y="1517650"/>
            <a:ext cx="18653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spcBef>
                <a:spcPct val="0"/>
              </a:spcBef>
              <a:buFontTx/>
              <a:buNone/>
            </a:pPr>
            <a:r>
              <a:rPr lang="en-US" altLang="en-US" sz="1300">
                <a:solidFill>
                  <a:srgbClr val="000000"/>
                </a:solidFill>
                <a:latin typeface="Arial" charset="0"/>
              </a:rPr>
              <a:t>Long-term notes payable</a:t>
            </a:r>
            <a:endParaRPr lang="en-US" altLang="en-US" sz="1800">
              <a:solidFill>
                <a:srgbClr val="000000"/>
              </a:solidFill>
              <a:latin typeface="Arial" charset="0"/>
            </a:endParaRPr>
          </a:p>
        </p:txBody>
      </p:sp>
      <p:sp>
        <p:nvSpPr>
          <p:cNvPr id="130065" name="Rectangle 20"/>
          <p:cNvSpPr>
            <a:spLocks noChangeArrowheads="1"/>
          </p:cNvSpPr>
          <p:nvPr/>
        </p:nvSpPr>
        <p:spPr bwMode="auto">
          <a:xfrm>
            <a:off x="3457742" y="1517650"/>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spcBef>
                <a:spcPct val="0"/>
              </a:spcBef>
              <a:buFontTx/>
              <a:buNone/>
            </a:pPr>
            <a:r>
              <a:rPr lang="en-US" altLang="en-US" sz="1300">
                <a:solidFill>
                  <a:srgbClr val="000000"/>
                </a:solidFill>
                <a:latin typeface="Arial" charset="0"/>
              </a:rPr>
              <a:t>33,000</a:t>
            </a:r>
            <a:endParaRPr lang="en-US" altLang="en-US" sz="1800">
              <a:solidFill>
                <a:srgbClr val="000000"/>
              </a:solidFill>
              <a:latin typeface="Arial" charset="0"/>
            </a:endParaRPr>
          </a:p>
        </p:txBody>
      </p:sp>
      <p:sp>
        <p:nvSpPr>
          <p:cNvPr id="130066" name="Rectangle 21"/>
          <p:cNvSpPr>
            <a:spLocks noChangeArrowheads="1"/>
          </p:cNvSpPr>
          <p:nvPr/>
        </p:nvSpPr>
        <p:spPr bwMode="auto">
          <a:xfrm>
            <a:off x="431967" y="1724025"/>
            <a:ext cx="10572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spcBef>
                <a:spcPct val="0"/>
              </a:spcBef>
              <a:buFontTx/>
              <a:buNone/>
            </a:pPr>
            <a:r>
              <a:rPr lang="en-US" altLang="en-US" sz="1300">
                <a:solidFill>
                  <a:srgbClr val="000000"/>
                </a:solidFill>
                <a:latin typeface="Arial" charset="0"/>
              </a:rPr>
              <a:t>Magic, Capital</a:t>
            </a:r>
            <a:endParaRPr lang="en-US" altLang="en-US" sz="1800">
              <a:solidFill>
                <a:srgbClr val="000000"/>
              </a:solidFill>
              <a:latin typeface="Arial" charset="0"/>
            </a:endParaRPr>
          </a:p>
        </p:txBody>
      </p:sp>
      <p:sp>
        <p:nvSpPr>
          <p:cNvPr id="130067" name="Rectangle 22"/>
          <p:cNvSpPr>
            <a:spLocks noChangeArrowheads="1"/>
          </p:cNvSpPr>
          <p:nvPr/>
        </p:nvSpPr>
        <p:spPr bwMode="auto">
          <a:xfrm>
            <a:off x="3457742" y="1724025"/>
            <a:ext cx="511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spcBef>
                <a:spcPct val="0"/>
              </a:spcBef>
              <a:buFontTx/>
              <a:buNone/>
            </a:pPr>
            <a:r>
              <a:rPr lang="en-US" altLang="en-US" sz="1300">
                <a:solidFill>
                  <a:srgbClr val="000000"/>
                </a:solidFill>
                <a:latin typeface="Arial" charset="0"/>
              </a:rPr>
              <a:t>75,000</a:t>
            </a:r>
            <a:endParaRPr lang="en-US" altLang="en-US" sz="1800">
              <a:solidFill>
                <a:srgbClr val="000000"/>
              </a:solidFill>
              <a:latin typeface="Arial" charset="0"/>
            </a:endParaRPr>
          </a:p>
        </p:txBody>
      </p:sp>
      <p:sp>
        <p:nvSpPr>
          <p:cNvPr id="130068" name="Rectangle 25"/>
          <p:cNvSpPr>
            <a:spLocks noChangeArrowheads="1"/>
          </p:cNvSpPr>
          <p:nvPr/>
        </p:nvSpPr>
        <p:spPr bwMode="auto">
          <a:xfrm>
            <a:off x="431967" y="1920875"/>
            <a:ext cx="140176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spcBef>
                <a:spcPct val="0"/>
              </a:spcBef>
              <a:buFontTx/>
              <a:buNone/>
            </a:pPr>
            <a:r>
              <a:rPr lang="en-US" altLang="en-US" sz="1300">
                <a:solidFill>
                  <a:srgbClr val="000000"/>
                </a:solidFill>
                <a:latin typeface="Arial" charset="0"/>
              </a:rPr>
              <a:t>Magic Withdrawals</a:t>
            </a:r>
            <a:endParaRPr lang="en-US" altLang="en-US" sz="1800">
              <a:solidFill>
                <a:srgbClr val="000000"/>
              </a:solidFill>
              <a:latin typeface="Arial" charset="0"/>
            </a:endParaRPr>
          </a:p>
        </p:txBody>
      </p:sp>
      <p:sp>
        <p:nvSpPr>
          <p:cNvPr id="130069" name="Rectangle 26"/>
          <p:cNvSpPr>
            <a:spLocks noChangeArrowheads="1"/>
          </p:cNvSpPr>
          <p:nvPr/>
        </p:nvSpPr>
        <p:spPr bwMode="auto">
          <a:xfrm>
            <a:off x="2560805" y="1920875"/>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spcBef>
                <a:spcPct val="0"/>
              </a:spcBef>
              <a:buFontTx/>
              <a:buNone/>
            </a:pPr>
            <a:r>
              <a:rPr lang="en-US" altLang="en-US" sz="1300">
                <a:solidFill>
                  <a:srgbClr val="000000"/>
                </a:solidFill>
                <a:latin typeface="Arial" charset="0"/>
              </a:rPr>
              <a:t>20,000</a:t>
            </a:r>
            <a:endParaRPr lang="en-US" altLang="en-US" sz="1800">
              <a:solidFill>
                <a:srgbClr val="000000"/>
              </a:solidFill>
              <a:latin typeface="Arial" charset="0"/>
            </a:endParaRPr>
          </a:p>
        </p:txBody>
      </p:sp>
      <p:sp>
        <p:nvSpPr>
          <p:cNvPr id="130070" name="Rectangle 27"/>
          <p:cNvSpPr>
            <a:spLocks noChangeArrowheads="1"/>
          </p:cNvSpPr>
          <p:nvPr/>
        </p:nvSpPr>
        <p:spPr bwMode="auto">
          <a:xfrm>
            <a:off x="431967" y="2127250"/>
            <a:ext cx="977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spcBef>
                <a:spcPct val="0"/>
              </a:spcBef>
              <a:buFontTx/>
              <a:buNone/>
            </a:pPr>
            <a:r>
              <a:rPr lang="en-US" altLang="en-US" sz="1300">
                <a:solidFill>
                  <a:srgbClr val="000000"/>
                </a:solidFill>
                <a:latin typeface="Arial" charset="0"/>
              </a:rPr>
              <a:t>Fees earned</a:t>
            </a:r>
            <a:endParaRPr lang="en-US" altLang="en-US" sz="1800">
              <a:solidFill>
                <a:srgbClr val="000000"/>
              </a:solidFill>
              <a:latin typeface="Arial" charset="0"/>
            </a:endParaRPr>
          </a:p>
        </p:txBody>
      </p:sp>
      <p:sp>
        <p:nvSpPr>
          <p:cNvPr id="130071" name="Rectangle 28"/>
          <p:cNvSpPr>
            <a:spLocks noChangeArrowheads="1"/>
          </p:cNvSpPr>
          <p:nvPr/>
        </p:nvSpPr>
        <p:spPr bwMode="auto">
          <a:xfrm>
            <a:off x="3457742" y="2127250"/>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spcBef>
                <a:spcPct val="0"/>
              </a:spcBef>
              <a:buFontTx/>
              <a:buNone/>
            </a:pPr>
            <a:r>
              <a:rPr lang="en-US" altLang="en-US" sz="1300">
                <a:solidFill>
                  <a:srgbClr val="000000"/>
                </a:solidFill>
                <a:latin typeface="Arial" charset="0"/>
              </a:rPr>
              <a:t>79,000</a:t>
            </a:r>
            <a:endParaRPr lang="en-US" altLang="en-US" sz="1800">
              <a:solidFill>
                <a:srgbClr val="000000"/>
              </a:solidFill>
              <a:latin typeface="Arial" charset="0"/>
            </a:endParaRPr>
          </a:p>
        </p:txBody>
      </p:sp>
      <p:sp>
        <p:nvSpPr>
          <p:cNvPr id="130072" name="Rectangle 29"/>
          <p:cNvSpPr>
            <a:spLocks noChangeArrowheads="1"/>
          </p:cNvSpPr>
          <p:nvPr/>
        </p:nvSpPr>
        <p:spPr bwMode="auto">
          <a:xfrm>
            <a:off x="431967" y="2333625"/>
            <a:ext cx="13208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spcBef>
                <a:spcPct val="0"/>
              </a:spcBef>
              <a:buFontTx/>
              <a:buNone/>
            </a:pPr>
            <a:r>
              <a:rPr lang="en-US" altLang="en-US" sz="1300">
                <a:solidFill>
                  <a:srgbClr val="000000"/>
                </a:solidFill>
                <a:latin typeface="Arial" charset="0"/>
              </a:rPr>
              <a:t>Salaries expense</a:t>
            </a:r>
            <a:endParaRPr lang="en-US" altLang="en-US" sz="1800">
              <a:solidFill>
                <a:srgbClr val="000000"/>
              </a:solidFill>
              <a:latin typeface="Arial" charset="0"/>
            </a:endParaRPr>
          </a:p>
        </p:txBody>
      </p:sp>
      <p:sp>
        <p:nvSpPr>
          <p:cNvPr id="130073" name="Rectangle 30"/>
          <p:cNvSpPr>
            <a:spLocks noChangeArrowheads="1"/>
          </p:cNvSpPr>
          <p:nvPr/>
        </p:nvSpPr>
        <p:spPr bwMode="auto">
          <a:xfrm>
            <a:off x="2560805" y="2333625"/>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spcBef>
                <a:spcPct val="0"/>
              </a:spcBef>
              <a:buFontTx/>
              <a:buNone/>
            </a:pPr>
            <a:r>
              <a:rPr lang="en-US" altLang="en-US" sz="1300">
                <a:solidFill>
                  <a:srgbClr val="000000"/>
                </a:solidFill>
                <a:latin typeface="Arial" charset="0"/>
              </a:rPr>
              <a:t>56,000</a:t>
            </a:r>
            <a:endParaRPr lang="en-US" altLang="en-US" sz="1800">
              <a:solidFill>
                <a:srgbClr val="000000"/>
              </a:solidFill>
              <a:latin typeface="Arial" charset="0"/>
            </a:endParaRPr>
          </a:p>
        </p:txBody>
      </p:sp>
      <p:sp>
        <p:nvSpPr>
          <p:cNvPr id="130074" name="Rectangle 31"/>
          <p:cNvSpPr>
            <a:spLocks noChangeArrowheads="1"/>
          </p:cNvSpPr>
          <p:nvPr/>
        </p:nvSpPr>
        <p:spPr bwMode="auto">
          <a:xfrm>
            <a:off x="431967" y="2540000"/>
            <a:ext cx="17954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spcBef>
                <a:spcPct val="0"/>
              </a:spcBef>
              <a:buFontTx/>
              <a:buNone/>
            </a:pPr>
            <a:r>
              <a:rPr lang="en-US" altLang="en-US" sz="1300">
                <a:solidFill>
                  <a:srgbClr val="000000"/>
                </a:solidFill>
                <a:latin typeface="Arial" charset="0"/>
              </a:rPr>
              <a:t>Office supplies expense</a:t>
            </a:r>
            <a:endParaRPr lang="en-US" altLang="en-US" sz="1800">
              <a:solidFill>
                <a:srgbClr val="000000"/>
              </a:solidFill>
              <a:latin typeface="Arial" charset="0"/>
            </a:endParaRPr>
          </a:p>
        </p:txBody>
      </p:sp>
      <p:sp>
        <p:nvSpPr>
          <p:cNvPr id="130075" name="Rectangle 32"/>
          <p:cNvSpPr>
            <a:spLocks noChangeArrowheads="1"/>
          </p:cNvSpPr>
          <p:nvPr/>
        </p:nvSpPr>
        <p:spPr bwMode="auto">
          <a:xfrm>
            <a:off x="2651292" y="2540000"/>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spcBef>
                <a:spcPct val="0"/>
              </a:spcBef>
              <a:buFontTx/>
              <a:buNone/>
            </a:pPr>
            <a:r>
              <a:rPr lang="en-US" altLang="en-US" sz="1300">
                <a:solidFill>
                  <a:srgbClr val="000000"/>
                </a:solidFill>
                <a:latin typeface="Arial" charset="0"/>
              </a:rPr>
              <a:t>8,000</a:t>
            </a:r>
            <a:endParaRPr lang="en-US" altLang="en-US" sz="1800">
              <a:solidFill>
                <a:srgbClr val="000000"/>
              </a:solidFill>
              <a:latin typeface="Arial" charset="0"/>
            </a:endParaRPr>
          </a:p>
        </p:txBody>
      </p:sp>
      <p:sp>
        <p:nvSpPr>
          <p:cNvPr id="130076" name="Rectangle 33"/>
          <p:cNvSpPr>
            <a:spLocks noChangeArrowheads="1"/>
          </p:cNvSpPr>
          <p:nvPr/>
        </p:nvSpPr>
        <p:spPr bwMode="auto">
          <a:xfrm>
            <a:off x="431967" y="2744788"/>
            <a:ext cx="5143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spcBef>
                <a:spcPct val="0"/>
              </a:spcBef>
              <a:buFontTx/>
              <a:buNone/>
            </a:pPr>
            <a:r>
              <a:rPr lang="en-US" altLang="en-US" sz="1300">
                <a:solidFill>
                  <a:srgbClr val="000000"/>
                </a:solidFill>
                <a:latin typeface="Arial" charset="0"/>
              </a:rPr>
              <a:t>Totals</a:t>
            </a:r>
            <a:endParaRPr lang="en-US" altLang="en-US" sz="1800">
              <a:solidFill>
                <a:srgbClr val="000000"/>
              </a:solidFill>
              <a:latin typeface="Arial" charset="0"/>
            </a:endParaRPr>
          </a:p>
        </p:txBody>
      </p:sp>
      <p:sp>
        <p:nvSpPr>
          <p:cNvPr id="130077" name="Rectangle 34"/>
          <p:cNvSpPr>
            <a:spLocks noChangeArrowheads="1"/>
          </p:cNvSpPr>
          <p:nvPr/>
        </p:nvSpPr>
        <p:spPr bwMode="auto">
          <a:xfrm>
            <a:off x="2378242" y="2744788"/>
            <a:ext cx="7461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spcBef>
                <a:spcPct val="0"/>
              </a:spcBef>
              <a:buFontTx/>
              <a:buNone/>
            </a:pPr>
            <a:r>
              <a:rPr lang="en-US" altLang="en-US" sz="1300">
                <a:solidFill>
                  <a:srgbClr val="000000"/>
                </a:solidFill>
                <a:latin typeface="Arial" charset="0"/>
              </a:rPr>
              <a:t>$199,000</a:t>
            </a:r>
            <a:endParaRPr lang="en-US" altLang="en-US" sz="1800">
              <a:solidFill>
                <a:srgbClr val="000000"/>
              </a:solidFill>
              <a:latin typeface="Arial" charset="0"/>
            </a:endParaRPr>
          </a:p>
        </p:txBody>
      </p:sp>
      <p:sp>
        <p:nvSpPr>
          <p:cNvPr id="130078" name="Rectangle 35"/>
          <p:cNvSpPr>
            <a:spLocks noChangeArrowheads="1"/>
          </p:cNvSpPr>
          <p:nvPr/>
        </p:nvSpPr>
        <p:spPr bwMode="auto">
          <a:xfrm>
            <a:off x="3276767" y="2744788"/>
            <a:ext cx="7461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spcBef>
                <a:spcPct val="0"/>
              </a:spcBef>
              <a:buFontTx/>
              <a:buNone/>
            </a:pPr>
            <a:r>
              <a:rPr lang="en-US" altLang="en-US" sz="1300">
                <a:solidFill>
                  <a:srgbClr val="000000"/>
                </a:solidFill>
                <a:latin typeface="Arial" charset="0"/>
              </a:rPr>
              <a:t>$199,000</a:t>
            </a:r>
            <a:endParaRPr lang="en-US" altLang="en-US" sz="1800">
              <a:solidFill>
                <a:srgbClr val="000000"/>
              </a:solidFill>
              <a:latin typeface="Arial" charset="0"/>
            </a:endParaRPr>
          </a:p>
        </p:txBody>
      </p:sp>
      <p:sp>
        <p:nvSpPr>
          <p:cNvPr id="130079" name="Rectangle 36"/>
          <p:cNvSpPr>
            <a:spLocks noChangeArrowheads="1"/>
          </p:cNvSpPr>
          <p:nvPr/>
        </p:nvSpPr>
        <p:spPr bwMode="auto">
          <a:xfrm>
            <a:off x="4567405" y="1136650"/>
            <a:ext cx="977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spcBef>
                <a:spcPct val="0"/>
              </a:spcBef>
              <a:buFontTx/>
              <a:buNone/>
            </a:pPr>
            <a:r>
              <a:rPr lang="en-US" altLang="en-US" sz="1300">
                <a:solidFill>
                  <a:srgbClr val="000000"/>
                </a:solidFill>
                <a:latin typeface="Arial" charset="0"/>
              </a:rPr>
              <a:t>Fees earned</a:t>
            </a:r>
            <a:endParaRPr lang="en-US" altLang="en-US" sz="1800">
              <a:solidFill>
                <a:srgbClr val="000000"/>
              </a:solidFill>
              <a:latin typeface="Arial" charset="0"/>
            </a:endParaRPr>
          </a:p>
        </p:txBody>
      </p:sp>
      <p:sp>
        <p:nvSpPr>
          <p:cNvPr id="130080" name="Rectangle 37"/>
          <p:cNvSpPr>
            <a:spLocks noChangeArrowheads="1"/>
          </p:cNvSpPr>
          <p:nvPr/>
        </p:nvSpPr>
        <p:spPr bwMode="auto">
          <a:xfrm>
            <a:off x="7451892" y="1136650"/>
            <a:ext cx="6556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spcBef>
                <a:spcPct val="0"/>
              </a:spcBef>
              <a:buFontTx/>
              <a:buNone/>
            </a:pPr>
            <a:r>
              <a:rPr lang="en-US" altLang="en-US" sz="1300">
                <a:solidFill>
                  <a:srgbClr val="000000"/>
                </a:solidFill>
                <a:latin typeface="Arial" charset="0"/>
              </a:rPr>
              <a:t>$79,000</a:t>
            </a:r>
            <a:endParaRPr lang="en-US" altLang="en-US" sz="1800">
              <a:solidFill>
                <a:srgbClr val="000000"/>
              </a:solidFill>
              <a:latin typeface="Arial" charset="0"/>
            </a:endParaRPr>
          </a:p>
        </p:txBody>
      </p:sp>
      <p:sp>
        <p:nvSpPr>
          <p:cNvPr id="130081" name="Rectangle 38"/>
          <p:cNvSpPr>
            <a:spLocks noChangeArrowheads="1"/>
          </p:cNvSpPr>
          <p:nvPr/>
        </p:nvSpPr>
        <p:spPr bwMode="auto">
          <a:xfrm>
            <a:off x="4578517" y="3194050"/>
            <a:ext cx="2162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spcBef>
                <a:spcPct val="0"/>
              </a:spcBef>
              <a:buFontTx/>
              <a:buNone/>
            </a:pPr>
            <a:r>
              <a:rPr lang="en-US" altLang="en-US" sz="1300">
                <a:solidFill>
                  <a:srgbClr val="000000"/>
                </a:solidFill>
                <a:latin typeface="Arial" charset="0"/>
              </a:rPr>
              <a:t>Magic, Capital, Dec. 31 20X1</a:t>
            </a:r>
            <a:endParaRPr lang="en-US" altLang="en-US" sz="1800">
              <a:solidFill>
                <a:srgbClr val="000000"/>
              </a:solidFill>
              <a:latin typeface="Arial" charset="0"/>
            </a:endParaRPr>
          </a:p>
        </p:txBody>
      </p:sp>
      <p:sp>
        <p:nvSpPr>
          <p:cNvPr id="130082" name="Rectangle 39"/>
          <p:cNvSpPr>
            <a:spLocks noChangeArrowheads="1"/>
          </p:cNvSpPr>
          <p:nvPr/>
        </p:nvSpPr>
        <p:spPr bwMode="auto">
          <a:xfrm>
            <a:off x="7461417" y="3194050"/>
            <a:ext cx="6032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spcBef>
                <a:spcPct val="0"/>
              </a:spcBef>
              <a:buFontTx/>
              <a:buNone/>
            </a:pPr>
            <a:r>
              <a:rPr lang="en-US" altLang="en-US" sz="1300">
                <a:solidFill>
                  <a:srgbClr val="000000"/>
                </a:solidFill>
                <a:latin typeface="Arial" charset="0"/>
              </a:rPr>
              <a:t>$75,000</a:t>
            </a:r>
            <a:endParaRPr lang="en-US" altLang="en-US" sz="1800">
              <a:solidFill>
                <a:srgbClr val="000000"/>
              </a:solidFill>
              <a:latin typeface="Arial" charset="0"/>
            </a:endParaRPr>
          </a:p>
        </p:txBody>
      </p:sp>
      <p:sp>
        <p:nvSpPr>
          <p:cNvPr id="130083" name="Rectangle 40"/>
          <p:cNvSpPr>
            <a:spLocks noChangeArrowheads="1"/>
          </p:cNvSpPr>
          <p:nvPr/>
        </p:nvSpPr>
        <p:spPr bwMode="auto">
          <a:xfrm>
            <a:off x="4567405" y="1343025"/>
            <a:ext cx="7858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spcBef>
                <a:spcPct val="0"/>
              </a:spcBef>
              <a:buFontTx/>
              <a:buNone/>
            </a:pPr>
            <a:r>
              <a:rPr lang="en-US" altLang="en-US" sz="1300">
                <a:solidFill>
                  <a:srgbClr val="000000"/>
                </a:solidFill>
                <a:latin typeface="Arial" charset="0"/>
              </a:rPr>
              <a:t>Expenses</a:t>
            </a:r>
            <a:endParaRPr lang="en-US" altLang="en-US" sz="1800">
              <a:solidFill>
                <a:srgbClr val="000000"/>
              </a:solidFill>
              <a:latin typeface="Arial" charset="0"/>
            </a:endParaRPr>
          </a:p>
        </p:txBody>
      </p:sp>
      <p:sp>
        <p:nvSpPr>
          <p:cNvPr id="130084" name="Rectangle 41"/>
          <p:cNvSpPr>
            <a:spLocks noChangeArrowheads="1"/>
          </p:cNvSpPr>
          <p:nvPr/>
        </p:nvSpPr>
        <p:spPr bwMode="auto">
          <a:xfrm>
            <a:off x="4578517" y="3400425"/>
            <a:ext cx="13414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spcBef>
                <a:spcPct val="0"/>
              </a:spcBef>
              <a:buFontTx/>
              <a:buNone/>
            </a:pPr>
            <a:r>
              <a:rPr lang="en-US" altLang="en-US" sz="1300">
                <a:solidFill>
                  <a:srgbClr val="000000"/>
                </a:solidFill>
                <a:latin typeface="Arial" charset="0"/>
              </a:rPr>
              <a:t>Plus:  Net income</a:t>
            </a:r>
            <a:endParaRPr lang="en-US" altLang="en-US" sz="1800">
              <a:solidFill>
                <a:srgbClr val="000000"/>
              </a:solidFill>
              <a:latin typeface="Arial" charset="0"/>
            </a:endParaRPr>
          </a:p>
        </p:txBody>
      </p:sp>
      <p:sp>
        <p:nvSpPr>
          <p:cNvPr id="130085" name="Rectangle 42"/>
          <p:cNvSpPr>
            <a:spLocks noChangeArrowheads="1"/>
          </p:cNvSpPr>
          <p:nvPr/>
        </p:nvSpPr>
        <p:spPr bwMode="auto">
          <a:xfrm>
            <a:off x="7553492" y="3400425"/>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spcBef>
                <a:spcPct val="0"/>
              </a:spcBef>
              <a:buFontTx/>
              <a:buNone/>
            </a:pPr>
            <a:r>
              <a:rPr lang="en-US" altLang="en-US" sz="1300">
                <a:solidFill>
                  <a:srgbClr val="000000"/>
                </a:solidFill>
                <a:latin typeface="Arial" charset="0"/>
              </a:rPr>
              <a:t>15,000</a:t>
            </a:r>
            <a:endParaRPr lang="en-US" altLang="en-US" sz="1800">
              <a:solidFill>
                <a:srgbClr val="000000"/>
              </a:solidFill>
              <a:latin typeface="Arial" charset="0"/>
            </a:endParaRPr>
          </a:p>
        </p:txBody>
      </p:sp>
      <p:sp>
        <p:nvSpPr>
          <p:cNvPr id="130086" name="Rectangle 43"/>
          <p:cNvSpPr>
            <a:spLocks noChangeArrowheads="1"/>
          </p:cNvSpPr>
          <p:nvPr/>
        </p:nvSpPr>
        <p:spPr bwMode="auto">
          <a:xfrm>
            <a:off x="4749967" y="1549400"/>
            <a:ext cx="13208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spcBef>
                <a:spcPct val="0"/>
              </a:spcBef>
              <a:buFontTx/>
              <a:buNone/>
            </a:pPr>
            <a:r>
              <a:rPr lang="en-US" altLang="en-US" sz="1300">
                <a:solidFill>
                  <a:srgbClr val="000000"/>
                </a:solidFill>
                <a:latin typeface="Arial" charset="0"/>
              </a:rPr>
              <a:t>Salaries expense</a:t>
            </a:r>
            <a:endParaRPr lang="en-US" altLang="en-US" sz="1800">
              <a:solidFill>
                <a:srgbClr val="000000"/>
              </a:solidFill>
              <a:latin typeface="Arial" charset="0"/>
            </a:endParaRPr>
          </a:p>
        </p:txBody>
      </p:sp>
      <p:sp>
        <p:nvSpPr>
          <p:cNvPr id="130087" name="Rectangle 44"/>
          <p:cNvSpPr>
            <a:spLocks noChangeArrowheads="1"/>
          </p:cNvSpPr>
          <p:nvPr/>
        </p:nvSpPr>
        <p:spPr bwMode="auto">
          <a:xfrm>
            <a:off x="6554955" y="1549400"/>
            <a:ext cx="65563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spcBef>
                <a:spcPct val="0"/>
              </a:spcBef>
              <a:buFontTx/>
              <a:buNone/>
            </a:pPr>
            <a:r>
              <a:rPr lang="en-US" altLang="en-US" sz="1300">
                <a:solidFill>
                  <a:srgbClr val="000000"/>
                </a:solidFill>
                <a:latin typeface="Arial" charset="0"/>
              </a:rPr>
              <a:t>$56,000</a:t>
            </a:r>
            <a:endParaRPr lang="en-US" altLang="en-US" sz="1800">
              <a:solidFill>
                <a:srgbClr val="000000"/>
              </a:solidFill>
              <a:latin typeface="Arial" charset="0"/>
            </a:endParaRPr>
          </a:p>
        </p:txBody>
      </p:sp>
      <p:sp>
        <p:nvSpPr>
          <p:cNvPr id="130088" name="Rectangle 45"/>
          <p:cNvSpPr>
            <a:spLocks noChangeArrowheads="1"/>
          </p:cNvSpPr>
          <p:nvPr/>
        </p:nvSpPr>
        <p:spPr bwMode="auto">
          <a:xfrm>
            <a:off x="4578517" y="3606800"/>
            <a:ext cx="19383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spcBef>
                <a:spcPct val="0"/>
              </a:spcBef>
              <a:buFontTx/>
              <a:buNone/>
            </a:pPr>
            <a:r>
              <a:rPr lang="en-US" altLang="en-US" sz="1300">
                <a:solidFill>
                  <a:srgbClr val="000000"/>
                </a:solidFill>
                <a:latin typeface="Arial" charset="0"/>
              </a:rPr>
              <a:t>Less:  Magic, Withdrawals</a:t>
            </a:r>
            <a:endParaRPr lang="en-US" altLang="en-US" sz="1800">
              <a:solidFill>
                <a:srgbClr val="000000"/>
              </a:solidFill>
              <a:latin typeface="Arial" charset="0"/>
            </a:endParaRPr>
          </a:p>
        </p:txBody>
      </p:sp>
      <p:sp>
        <p:nvSpPr>
          <p:cNvPr id="130089" name="Rectangle 46"/>
          <p:cNvSpPr>
            <a:spLocks noChangeArrowheads="1"/>
          </p:cNvSpPr>
          <p:nvPr/>
        </p:nvSpPr>
        <p:spPr bwMode="auto">
          <a:xfrm>
            <a:off x="7502692" y="3606800"/>
            <a:ext cx="6762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spcBef>
                <a:spcPct val="0"/>
              </a:spcBef>
              <a:buFontTx/>
              <a:buNone/>
            </a:pPr>
            <a:r>
              <a:rPr lang="en-US" altLang="en-US" sz="1300">
                <a:solidFill>
                  <a:srgbClr val="000000"/>
                </a:solidFill>
                <a:latin typeface="Arial" charset="0"/>
              </a:rPr>
              <a:t>(20,000)</a:t>
            </a:r>
            <a:endParaRPr lang="en-US" altLang="en-US" sz="1800">
              <a:solidFill>
                <a:srgbClr val="000000"/>
              </a:solidFill>
              <a:latin typeface="Arial" charset="0"/>
            </a:endParaRPr>
          </a:p>
        </p:txBody>
      </p:sp>
      <p:sp>
        <p:nvSpPr>
          <p:cNvPr id="130090" name="Rectangle 47"/>
          <p:cNvSpPr>
            <a:spLocks noChangeArrowheads="1"/>
          </p:cNvSpPr>
          <p:nvPr/>
        </p:nvSpPr>
        <p:spPr bwMode="auto">
          <a:xfrm>
            <a:off x="4749967" y="1754188"/>
            <a:ext cx="17954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spcBef>
                <a:spcPct val="0"/>
              </a:spcBef>
              <a:buFontTx/>
              <a:buNone/>
            </a:pPr>
            <a:r>
              <a:rPr lang="en-US" altLang="en-US" sz="1300">
                <a:solidFill>
                  <a:srgbClr val="000000"/>
                </a:solidFill>
                <a:latin typeface="Arial" charset="0"/>
              </a:rPr>
              <a:t>Office supplies expense</a:t>
            </a:r>
            <a:endParaRPr lang="en-US" altLang="en-US" sz="1800">
              <a:solidFill>
                <a:srgbClr val="000000"/>
              </a:solidFill>
              <a:latin typeface="Arial" charset="0"/>
            </a:endParaRPr>
          </a:p>
        </p:txBody>
      </p:sp>
      <p:sp>
        <p:nvSpPr>
          <p:cNvPr id="130091" name="Rectangle 48"/>
          <p:cNvSpPr>
            <a:spLocks noChangeArrowheads="1"/>
          </p:cNvSpPr>
          <p:nvPr/>
        </p:nvSpPr>
        <p:spPr bwMode="auto">
          <a:xfrm>
            <a:off x="6735930" y="1754188"/>
            <a:ext cx="4191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spcBef>
                <a:spcPct val="0"/>
              </a:spcBef>
              <a:buFontTx/>
              <a:buNone/>
            </a:pPr>
            <a:r>
              <a:rPr lang="en-US" altLang="en-US" sz="1300" u="sng">
                <a:solidFill>
                  <a:srgbClr val="000000"/>
                </a:solidFill>
                <a:latin typeface="Arial" charset="0"/>
              </a:rPr>
              <a:t>8,000</a:t>
            </a:r>
            <a:endParaRPr lang="en-US" altLang="en-US" sz="1800" u="sng">
              <a:solidFill>
                <a:srgbClr val="000000"/>
              </a:solidFill>
              <a:latin typeface="Arial" charset="0"/>
            </a:endParaRPr>
          </a:p>
        </p:txBody>
      </p:sp>
      <p:sp>
        <p:nvSpPr>
          <p:cNvPr id="130092" name="Rectangle 49"/>
          <p:cNvSpPr>
            <a:spLocks noChangeArrowheads="1"/>
          </p:cNvSpPr>
          <p:nvPr/>
        </p:nvSpPr>
        <p:spPr bwMode="auto">
          <a:xfrm>
            <a:off x="4578517" y="3811588"/>
            <a:ext cx="2162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spcBef>
                <a:spcPct val="0"/>
              </a:spcBef>
              <a:buFontTx/>
              <a:buNone/>
            </a:pPr>
            <a:r>
              <a:rPr lang="en-US" altLang="en-US" sz="1300">
                <a:solidFill>
                  <a:srgbClr val="000000"/>
                </a:solidFill>
                <a:latin typeface="Arial" charset="0"/>
              </a:rPr>
              <a:t>Magic, Capital, Dec. 31 20X2</a:t>
            </a:r>
            <a:endParaRPr lang="en-US" altLang="en-US" sz="1800">
              <a:solidFill>
                <a:srgbClr val="000000"/>
              </a:solidFill>
              <a:latin typeface="Arial" charset="0"/>
            </a:endParaRPr>
          </a:p>
        </p:txBody>
      </p:sp>
      <p:sp>
        <p:nvSpPr>
          <p:cNvPr id="130093" name="Rectangle 50"/>
          <p:cNvSpPr>
            <a:spLocks noChangeArrowheads="1"/>
          </p:cNvSpPr>
          <p:nvPr/>
        </p:nvSpPr>
        <p:spPr bwMode="auto">
          <a:xfrm>
            <a:off x="7461417" y="3811588"/>
            <a:ext cx="6032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spcBef>
                <a:spcPct val="0"/>
              </a:spcBef>
              <a:buFontTx/>
              <a:buNone/>
            </a:pPr>
            <a:r>
              <a:rPr lang="en-US" altLang="en-US" sz="1300">
                <a:solidFill>
                  <a:srgbClr val="000000"/>
                </a:solidFill>
                <a:latin typeface="Arial" charset="0"/>
              </a:rPr>
              <a:t>$70,000</a:t>
            </a:r>
            <a:endParaRPr lang="en-US" altLang="en-US" sz="1800">
              <a:solidFill>
                <a:srgbClr val="000000"/>
              </a:solidFill>
              <a:latin typeface="Arial" charset="0"/>
            </a:endParaRPr>
          </a:p>
        </p:txBody>
      </p:sp>
      <p:sp>
        <p:nvSpPr>
          <p:cNvPr id="130094" name="Rectangle 51"/>
          <p:cNvSpPr>
            <a:spLocks noChangeArrowheads="1"/>
          </p:cNvSpPr>
          <p:nvPr/>
        </p:nvSpPr>
        <p:spPr bwMode="auto">
          <a:xfrm>
            <a:off x="7542380" y="1981200"/>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spcBef>
                <a:spcPct val="0"/>
              </a:spcBef>
              <a:buFontTx/>
              <a:buNone/>
            </a:pPr>
            <a:r>
              <a:rPr lang="en-US" altLang="en-US" sz="1300">
                <a:solidFill>
                  <a:srgbClr val="000000"/>
                </a:solidFill>
                <a:latin typeface="Arial" charset="0"/>
              </a:rPr>
              <a:t>64,000</a:t>
            </a:r>
            <a:endParaRPr lang="en-US" altLang="en-US" sz="1800">
              <a:solidFill>
                <a:srgbClr val="000000"/>
              </a:solidFill>
              <a:latin typeface="Arial" charset="0"/>
            </a:endParaRPr>
          </a:p>
        </p:txBody>
      </p:sp>
      <p:sp>
        <p:nvSpPr>
          <p:cNvPr id="130095" name="Rectangle 52"/>
          <p:cNvSpPr>
            <a:spLocks noChangeArrowheads="1"/>
          </p:cNvSpPr>
          <p:nvPr/>
        </p:nvSpPr>
        <p:spPr bwMode="auto">
          <a:xfrm>
            <a:off x="4567405" y="2187575"/>
            <a:ext cx="8874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spcBef>
                <a:spcPct val="0"/>
              </a:spcBef>
              <a:buFontTx/>
              <a:buNone/>
            </a:pPr>
            <a:r>
              <a:rPr lang="en-US" altLang="en-US" sz="1300">
                <a:solidFill>
                  <a:srgbClr val="000000"/>
                </a:solidFill>
                <a:latin typeface="Arial" charset="0"/>
              </a:rPr>
              <a:t>Net income</a:t>
            </a:r>
            <a:endParaRPr lang="en-US" altLang="en-US" sz="1800">
              <a:solidFill>
                <a:srgbClr val="000000"/>
              </a:solidFill>
              <a:latin typeface="Arial" charset="0"/>
            </a:endParaRPr>
          </a:p>
        </p:txBody>
      </p:sp>
      <p:sp>
        <p:nvSpPr>
          <p:cNvPr id="130096" name="Rectangle 53"/>
          <p:cNvSpPr>
            <a:spLocks noChangeArrowheads="1"/>
          </p:cNvSpPr>
          <p:nvPr/>
        </p:nvSpPr>
        <p:spPr bwMode="auto">
          <a:xfrm>
            <a:off x="7451892" y="2187575"/>
            <a:ext cx="6556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spcBef>
                <a:spcPct val="0"/>
              </a:spcBef>
              <a:buFontTx/>
              <a:buNone/>
            </a:pPr>
            <a:r>
              <a:rPr lang="en-US" altLang="en-US" sz="1300">
                <a:solidFill>
                  <a:srgbClr val="000000"/>
                </a:solidFill>
                <a:latin typeface="Arial" charset="0"/>
              </a:rPr>
              <a:t>$15,000</a:t>
            </a:r>
            <a:endParaRPr lang="en-US" altLang="en-US" sz="1800">
              <a:solidFill>
                <a:srgbClr val="000000"/>
              </a:solidFill>
              <a:latin typeface="Arial" charset="0"/>
            </a:endParaRPr>
          </a:p>
        </p:txBody>
      </p:sp>
      <p:sp>
        <p:nvSpPr>
          <p:cNvPr id="130097" name="Rectangle 54"/>
          <p:cNvSpPr>
            <a:spLocks noChangeArrowheads="1"/>
          </p:cNvSpPr>
          <p:nvPr/>
        </p:nvSpPr>
        <p:spPr bwMode="auto">
          <a:xfrm>
            <a:off x="524042" y="5076825"/>
            <a:ext cx="4540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spcBef>
                <a:spcPct val="0"/>
              </a:spcBef>
              <a:buFontTx/>
              <a:buNone/>
            </a:pPr>
            <a:r>
              <a:rPr lang="en-US" altLang="en-US" sz="1300">
                <a:solidFill>
                  <a:srgbClr val="000000"/>
                </a:solidFill>
                <a:latin typeface="Arial" charset="0"/>
              </a:rPr>
              <a:t>Cash</a:t>
            </a:r>
            <a:endParaRPr lang="en-US" altLang="en-US" sz="1800">
              <a:solidFill>
                <a:srgbClr val="000000"/>
              </a:solidFill>
              <a:latin typeface="Arial" charset="0"/>
            </a:endParaRPr>
          </a:p>
        </p:txBody>
      </p:sp>
      <p:sp>
        <p:nvSpPr>
          <p:cNvPr id="130098" name="Rectangle 55"/>
          <p:cNvSpPr>
            <a:spLocks noChangeArrowheads="1"/>
          </p:cNvSpPr>
          <p:nvPr/>
        </p:nvSpPr>
        <p:spPr bwMode="auto">
          <a:xfrm>
            <a:off x="3316455" y="5076825"/>
            <a:ext cx="65563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spcBef>
                <a:spcPct val="0"/>
              </a:spcBef>
              <a:buFontTx/>
              <a:buNone/>
            </a:pPr>
            <a:r>
              <a:rPr lang="en-US" altLang="en-US" sz="1300">
                <a:solidFill>
                  <a:srgbClr val="000000"/>
                </a:solidFill>
                <a:latin typeface="Arial" charset="0"/>
              </a:rPr>
              <a:t>$13,000</a:t>
            </a:r>
            <a:endParaRPr lang="en-US" altLang="en-US" sz="1800">
              <a:solidFill>
                <a:srgbClr val="000000"/>
              </a:solidFill>
              <a:latin typeface="Arial" charset="0"/>
            </a:endParaRPr>
          </a:p>
        </p:txBody>
      </p:sp>
      <p:sp>
        <p:nvSpPr>
          <p:cNvPr id="130099" name="Rectangle 56"/>
          <p:cNvSpPr>
            <a:spLocks noChangeArrowheads="1"/>
          </p:cNvSpPr>
          <p:nvPr/>
        </p:nvSpPr>
        <p:spPr bwMode="auto">
          <a:xfrm>
            <a:off x="4203867" y="5076825"/>
            <a:ext cx="13509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spcBef>
                <a:spcPct val="0"/>
              </a:spcBef>
              <a:buFontTx/>
              <a:buNone/>
            </a:pPr>
            <a:r>
              <a:rPr lang="en-US" altLang="en-US" sz="1300">
                <a:solidFill>
                  <a:srgbClr val="000000"/>
                </a:solidFill>
                <a:latin typeface="Arial" charset="0"/>
              </a:rPr>
              <a:t>Accounts payable</a:t>
            </a:r>
            <a:endParaRPr lang="en-US" altLang="en-US" sz="1800">
              <a:solidFill>
                <a:srgbClr val="000000"/>
              </a:solidFill>
              <a:latin typeface="Arial" charset="0"/>
            </a:endParaRPr>
          </a:p>
        </p:txBody>
      </p:sp>
      <p:sp>
        <p:nvSpPr>
          <p:cNvPr id="130100" name="Rectangle 57"/>
          <p:cNvSpPr>
            <a:spLocks noChangeArrowheads="1"/>
          </p:cNvSpPr>
          <p:nvPr/>
        </p:nvSpPr>
        <p:spPr bwMode="auto">
          <a:xfrm>
            <a:off x="6905792" y="5076825"/>
            <a:ext cx="6556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spcBef>
                <a:spcPct val="0"/>
              </a:spcBef>
              <a:buFontTx/>
              <a:buNone/>
            </a:pPr>
            <a:r>
              <a:rPr lang="en-US" altLang="en-US" sz="1300">
                <a:solidFill>
                  <a:srgbClr val="000000"/>
                </a:solidFill>
                <a:latin typeface="Arial" charset="0"/>
              </a:rPr>
              <a:t>$12,000</a:t>
            </a:r>
            <a:endParaRPr lang="en-US" altLang="en-US" sz="1800">
              <a:solidFill>
                <a:srgbClr val="000000"/>
              </a:solidFill>
              <a:latin typeface="Arial" charset="0"/>
            </a:endParaRPr>
          </a:p>
        </p:txBody>
      </p:sp>
      <p:sp>
        <p:nvSpPr>
          <p:cNvPr id="130101" name="Rectangle 58"/>
          <p:cNvSpPr>
            <a:spLocks noChangeArrowheads="1"/>
          </p:cNvSpPr>
          <p:nvPr/>
        </p:nvSpPr>
        <p:spPr bwMode="auto">
          <a:xfrm>
            <a:off x="524042" y="5283200"/>
            <a:ext cx="152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spcBef>
                <a:spcPct val="0"/>
              </a:spcBef>
              <a:buFontTx/>
              <a:buNone/>
            </a:pPr>
            <a:r>
              <a:rPr lang="en-US" altLang="en-US" sz="1300">
                <a:solidFill>
                  <a:srgbClr val="000000"/>
                </a:solidFill>
                <a:latin typeface="Arial" charset="0"/>
              </a:rPr>
              <a:t>Accounts receivable</a:t>
            </a:r>
            <a:endParaRPr lang="en-US" altLang="en-US" sz="1800">
              <a:solidFill>
                <a:srgbClr val="000000"/>
              </a:solidFill>
              <a:latin typeface="Arial" charset="0"/>
            </a:endParaRPr>
          </a:p>
        </p:txBody>
      </p:sp>
      <p:sp>
        <p:nvSpPr>
          <p:cNvPr id="130102" name="Rectangle 59"/>
          <p:cNvSpPr>
            <a:spLocks noChangeArrowheads="1"/>
          </p:cNvSpPr>
          <p:nvPr/>
        </p:nvSpPr>
        <p:spPr bwMode="auto">
          <a:xfrm>
            <a:off x="3406942" y="5283200"/>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spcBef>
                <a:spcPct val="0"/>
              </a:spcBef>
              <a:buFontTx/>
              <a:buNone/>
            </a:pPr>
            <a:r>
              <a:rPr lang="en-US" altLang="en-US" sz="1300">
                <a:solidFill>
                  <a:srgbClr val="000000"/>
                </a:solidFill>
                <a:latin typeface="Arial" charset="0"/>
              </a:rPr>
              <a:t>17,000</a:t>
            </a:r>
            <a:endParaRPr lang="en-US" altLang="en-US" sz="1800">
              <a:solidFill>
                <a:srgbClr val="000000"/>
              </a:solidFill>
              <a:latin typeface="Arial" charset="0"/>
            </a:endParaRPr>
          </a:p>
        </p:txBody>
      </p:sp>
      <p:sp>
        <p:nvSpPr>
          <p:cNvPr id="130103" name="Rectangle 60"/>
          <p:cNvSpPr>
            <a:spLocks noChangeArrowheads="1"/>
          </p:cNvSpPr>
          <p:nvPr/>
        </p:nvSpPr>
        <p:spPr bwMode="auto">
          <a:xfrm>
            <a:off x="4203867" y="5283200"/>
            <a:ext cx="18653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spcBef>
                <a:spcPct val="0"/>
              </a:spcBef>
              <a:buFontTx/>
              <a:buNone/>
            </a:pPr>
            <a:r>
              <a:rPr lang="en-US" altLang="en-US" sz="1300">
                <a:solidFill>
                  <a:srgbClr val="000000"/>
                </a:solidFill>
                <a:latin typeface="Arial" charset="0"/>
              </a:rPr>
              <a:t>Long-term notes payable</a:t>
            </a:r>
            <a:endParaRPr lang="en-US" altLang="en-US" sz="1800">
              <a:solidFill>
                <a:srgbClr val="000000"/>
              </a:solidFill>
              <a:latin typeface="Arial" charset="0"/>
            </a:endParaRPr>
          </a:p>
        </p:txBody>
      </p:sp>
      <p:sp>
        <p:nvSpPr>
          <p:cNvPr id="130104" name="Rectangle 61"/>
          <p:cNvSpPr>
            <a:spLocks noChangeArrowheads="1"/>
          </p:cNvSpPr>
          <p:nvPr/>
        </p:nvSpPr>
        <p:spPr bwMode="auto">
          <a:xfrm>
            <a:off x="6996280" y="5283200"/>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spcBef>
                <a:spcPct val="0"/>
              </a:spcBef>
              <a:buFontTx/>
              <a:buNone/>
            </a:pPr>
            <a:r>
              <a:rPr lang="en-US" altLang="en-US" sz="1300">
                <a:solidFill>
                  <a:srgbClr val="000000"/>
                </a:solidFill>
                <a:latin typeface="Arial" charset="0"/>
              </a:rPr>
              <a:t>33,000</a:t>
            </a:r>
            <a:endParaRPr lang="en-US" altLang="en-US" sz="1800">
              <a:solidFill>
                <a:srgbClr val="000000"/>
              </a:solidFill>
              <a:latin typeface="Arial" charset="0"/>
            </a:endParaRPr>
          </a:p>
        </p:txBody>
      </p:sp>
      <p:sp>
        <p:nvSpPr>
          <p:cNvPr id="130105" name="Rectangle 62"/>
          <p:cNvSpPr>
            <a:spLocks noChangeArrowheads="1"/>
          </p:cNvSpPr>
          <p:nvPr/>
        </p:nvSpPr>
        <p:spPr bwMode="auto">
          <a:xfrm>
            <a:off x="524042" y="5489575"/>
            <a:ext cx="4333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spcBef>
                <a:spcPct val="0"/>
              </a:spcBef>
              <a:buFontTx/>
              <a:buNone/>
            </a:pPr>
            <a:r>
              <a:rPr lang="en-US" altLang="en-US" sz="1300">
                <a:solidFill>
                  <a:srgbClr val="000000"/>
                </a:solidFill>
                <a:latin typeface="Arial" charset="0"/>
              </a:rPr>
              <a:t>Land</a:t>
            </a:r>
            <a:endParaRPr lang="en-US" altLang="en-US" sz="1800">
              <a:solidFill>
                <a:srgbClr val="000000"/>
              </a:solidFill>
              <a:latin typeface="Arial" charset="0"/>
            </a:endParaRPr>
          </a:p>
        </p:txBody>
      </p:sp>
      <p:sp>
        <p:nvSpPr>
          <p:cNvPr id="130106" name="Rectangle 63"/>
          <p:cNvSpPr>
            <a:spLocks noChangeArrowheads="1"/>
          </p:cNvSpPr>
          <p:nvPr/>
        </p:nvSpPr>
        <p:spPr bwMode="auto">
          <a:xfrm>
            <a:off x="3406942" y="5489575"/>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spcBef>
                <a:spcPct val="0"/>
              </a:spcBef>
              <a:buFontTx/>
              <a:buNone/>
            </a:pPr>
            <a:r>
              <a:rPr lang="en-US" altLang="en-US" sz="1300">
                <a:solidFill>
                  <a:srgbClr val="000000"/>
                </a:solidFill>
                <a:latin typeface="Arial" charset="0"/>
              </a:rPr>
              <a:t>85,000</a:t>
            </a:r>
            <a:endParaRPr lang="en-US" altLang="en-US" sz="1800">
              <a:solidFill>
                <a:srgbClr val="000000"/>
              </a:solidFill>
              <a:latin typeface="Arial" charset="0"/>
            </a:endParaRPr>
          </a:p>
        </p:txBody>
      </p:sp>
      <p:sp>
        <p:nvSpPr>
          <p:cNvPr id="130107" name="Rectangle 64"/>
          <p:cNvSpPr>
            <a:spLocks noChangeArrowheads="1"/>
          </p:cNvSpPr>
          <p:nvPr/>
        </p:nvSpPr>
        <p:spPr bwMode="auto">
          <a:xfrm>
            <a:off x="4203867" y="5489575"/>
            <a:ext cx="10890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spcBef>
                <a:spcPct val="0"/>
              </a:spcBef>
              <a:buFontTx/>
              <a:buNone/>
            </a:pPr>
            <a:r>
              <a:rPr lang="en-US" altLang="en-US" sz="1300">
                <a:solidFill>
                  <a:srgbClr val="000000"/>
                </a:solidFill>
                <a:latin typeface="Arial" charset="0"/>
              </a:rPr>
              <a:t>Total liabilities</a:t>
            </a:r>
            <a:endParaRPr lang="en-US" altLang="en-US" sz="1800">
              <a:solidFill>
                <a:srgbClr val="000000"/>
              </a:solidFill>
              <a:latin typeface="Arial" charset="0"/>
            </a:endParaRPr>
          </a:p>
        </p:txBody>
      </p:sp>
      <p:sp>
        <p:nvSpPr>
          <p:cNvPr id="130108" name="Rectangle 65"/>
          <p:cNvSpPr>
            <a:spLocks noChangeArrowheads="1"/>
          </p:cNvSpPr>
          <p:nvPr/>
        </p:nvSpPr>
        <p:spPr bwMode="auto">
          <a:xfrm>
            <a:off x="6996280" y="5489575"/>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spcBef>
                <a:spcPct val="0"/>
              </a:spcBef>
              <a:buFontTx/>
              <a:buNone/>
            </a:pPr>
            <a:r>
              <a:rPr lang="en-US" altLang="en-US" sz="1300">
                <a:solidFill>
                  <a:srgbClr val="000000"/>
                </a:solidFill>
                <a:latin typeface="Arial" charset="0"/>
              </a:rPr>
              <a:t>45,000</a:t>
            </a:r>
            <a:endParaRPr lang="en-US" altLang="en-US" sz="1800">
              <a:solidFill>
                <a:srgbClr val="000000"/>
              </a:solidFill>
              <a:latin typeface="Arial" charset="0"/>
            </a:endParaRPr>
          </a:p>
        </p:txBody>
      </p:sp>
      <p:sp>
        <p:nvSpPr>
          <p:cNvPr id="130109" name="Rectangle 68"/>
          <p:cNvSpPr>
            <a:spLocks noChangeArrowheads="1"/>
          </p:cNvSpPr>
          <p:nvPr/>
        </p:nvSpPr>
        <p:spPr bwMode="auto">
          <a:xfrm>
            <a:off x="4203867" y="6116638"/>
            <a:ext cx="10572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spcBef>
                <a:spcPct val="0"/>
              </a:spcBef>
              <a:buFontTx/>
              <a:buNone/>
            </a:pPr>
            <a:r>
              <a:rPr lang="en-US" altLang="en-US" sz="1300">
                <a:solidFill>
                  <a:srgbClr val="000000"/>
                </a:solidFill>
                <a:latin typeface="Arial" charset="0"/>
              </a:rPr>
              <a:t>Magic, Capital</a:t>
            </a:r>
            <a:endParaRPr lang="en-US" altLang="en-US" sz="1800">
              <a:solidFill>
                <a:srgbClr val="000000"/>
              </a:solidFill>
              <a:latin typeface="Arial" charset="0"/>
            </a:endParaRPr>
          </a:p>
        </p:txBody>
      </p:sp>
      <p:sp>
        <p:nvSpPr>
          <p:cNvPr id="130110" name="Rectangle 69"/>
          <p:cNvSpPr>
            <a:spLocks noChangeArrowheads="1"/>
          </p:cNvSpPr>
          <p:nvPr/>
        </p:nvSpPr>
        <p:spPr bwMode="auto">
          <a:xfrm>
            <a:off x="6996280" y="6116638"/>
            <a:ext cx="511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spcBef>
                <a:spcPct val="0"/>
              </a:spcBef>
              <a:buFontTx/>
              <a:buNone/>
            </a:pPr>
            <a:r>
              <a:rPr lang="en-US" altLang="en-US" sz="1300">
                <a:solidFill>
                  <a:srgbClr val="000000"/>
                </a:solidFill>
                <a:latin typeface="Arial" charset="0"/>
              </a:rPr>
              <a:t>70,000</a:t>
            </a:r>
            <a:endParaRPr lang="en-US" altLang="en-US" sz="1800">
              <a:solidFill>
                <a:srgbClr val="000000"/>
              </a:solidFill>
              <a:latin typeface="Arial" charset="0"/>
            </a:endParaRPr>
          </a:p>
        </p:txBody>
      </p:sp>
      <p:sp>
        <p:nvSpPr>
          <p:cNvPr id="130111" name="Rectangle 72"/>
          <p:cNvSpPr>
            <a:spLocks noChangeArrowheads="1"/>
          </p:cNvSpPr>
          <p:nvPr/>
        </p:nvSpPr>
        <p:spPr bwMode="auto">
          <a:xfrm>
            <a:off x="1006642" y="6477000"/>
            <a:ext cx="9477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spcBef>
                <a:spcPct val="0"/>
              </a:spcBef>
              <a:buFontTx/>
              <a:buNone/>
            </a:pPr>
            <a:r>
              <a:rPr lang="en-US" altLang="en-US" sz="1300">
                <a:solidFill>
                  <a:srgbClr val="000000"/>
                </a:solidFill>
                <a:latin typeface="Arial" charset="0"/>
              </a:rPr>
              <a:t>Total assets</a:t>
            </a:r>
            <a:endParaRPr lang="en-US" altLang="en-US" sz="1800">
              <a:solidFill>
                <a:srgbClr val="000000"/>
              </a:solidFill>
              <a:latin typeface="Arial" charset="0"/>
            </a:endParaRPr>
          </a:p>
        </p:txBody>
      </p:sp>
      <p:sp>
        <p:nvSpPr>
          <p:cNvPr id="130112" name="Rectangle 73"/>
          <p:cNvSpPr>
            <a:spLocks noChangeArrowheads="1"/>
          </p:cNvSpPr>
          <p:nvPr/>
        </p:nvSpPr>
        <p:spPr bwMode="auto">
          <a:xfrm>
            <a:off x="3225967" y="6529388"/>
            <a:ext cx="7461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spcBef>
                <a:spcPct val="0"/>
              </a:spcBef>
              <a:buFontTx/>
              <a:buNone/>
            </a:pPr>
            <a:r>
              <a:rPr lang="en-US" altLang="en-US" sz="1300">
                <a:solidFill>
                  <a:srgbClr val="000000"/>
                </a:solidFill>
                <a:latin typeface="Arial" charset="0"/>
              </a:rPr>
              <a:t>$115,000</a:t>
            </a:r>
            <a:endParaRPr lang="en-US" altLang="en-US" sz="1800">
              <a:solidFill>
                <a:srgbClr val="000000"/>
              </a:solidFill>
              <a:latin typeface="Arial" charset="0"/>
            </a:endParaRPr>
          </a:p>
        </p:txBody>
      </p:sp>
      <p:sp>
        <p:nvSpPr>
          <p:cNvPr id="130113" name="Rectangle 74"/>
          <p:cNvSpPr>
            <a:spLocks noChangeArrowheads="1"/>
          </p:cNvSpPr>
          <p:nvPr/>
        </p:nvSpPr>
        <p:spPr bwMode="auto">
          <a:xfrm>
            <a:off x="4203867" y="6529388"/>
            <a:ext cx="18859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spcBef>
                <a:spcPct val="0"/>
              </a:spcBef>
              <a:buFontTx/>
              <a:buNone/>
            </a:pPr>
            <a:r>
              <a:rPr lang="en-US" altLang="en-US" sz="1300">
                <a:solidFill>
                  <a:srgbClr val="000000"/>
                </a:solidFill>
                <a:latin typeface="Arial" charset="0"/>
              </a:rPr>
              <a:t>Total liabilities and equity</a:t>
            </a:r>
            <a:endParaRPr lang="en-US" altLang="en-US" sz="1800">
              <a:solidFill>
                <a:srgbClr val="000000"/>
              </a:solidFill>
              <a:latin typeface="Arial" charset="0"/>
            </a:endParaRPr>
          </a:p>
        </p:txBody>
      </p:sp>
      <p:sp>
        <p:nvSpPr>
          <p:cNvPr id="130114" name="Rectangle 75"/>
          <p:cNvSpPr>
            <a:spLocks noChangeArrowheads="1"/>
          </p:cNvSpPr>
          <p:nvPr/>
        </p:nvSpPr>
        <p:spPr bwMode="auto">
          <a:xfrm>
            <a:off x="6905792" y="6529388"/>
            <a:ext cx="6556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spcBef>
                <a:spcPct val="0"/>
              </a:spcBef>
              <a:buFontTx/>
              <a:buNone/>
            </a:pPr>
            <a:r>
              <a:rPr lang="en-US" altLang="en-US" sz="1300">
                <a:solidFill>
                  <a:srgbClr val="000000"/>
                </a:solidFill>
                <a:latin typeface="Arial" charset="0"/>
              </a:rPr>
              <a:t>115,000</a:t>
            </a:r>
            <a:endParaRPr lang="en-US" altLang="en-US" sz="1800">
              <a:solidFill>
                <a:srgbClr val="000000"/>
              </a:solidFill>
              <a:latin typeface="Arial" charset="0"/>
            </a:endParaRPr>
          </a:p>
        </p:txBody>
      </p:sp>
      <p:sp>
        <p:nvSpPr>
          <p:cNvPr id="130115" name="Rectangle 76"/>
          <p:cNvSpPr>
            <a:spLocks noChangeArrowheads="1"/>
          </p:cNvSpPr>
          <p:nvPr/>
        </p:nvSpPr>
        <p:spPr bwMode="auto">
          <a:xfrm>
            <a:off x="1935330" y="4860925"/>
            <a:ext cx="6143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spcBef>
                <a:spcPct val="0"/>
              </a:spcBef>
              <a:buFontTx/>
              <a:buNone/>
            </a:pPr>
            <a:r>
              <a:rPr lang="en-US" altLang="en-US" sz="1300" b="1">
                <a:solidFill>
                  <a:srgbClr val="000000"/>
                </a:solidFill>
                <a:latin typeface="Arial" charset="0"/>
              </a:rPr>
              <a:t>Assets</a:t>
            </a:r>
            <a:endParaRPr lang="en-US" altLang="en-US" sz="1800">
              <a:solidFill>
                <a:srgbClr val="000000"/>
              </a:solidFill>
              <a:latin typeface="Arial" charset="0"/>
            </a:endParaRPr>
          </a:p>
        </p:txBody>
      </p:sp>
      <p:sp>
        <p:nvSpPr>
          <p:cNvPr id="130116" name="Rectangle 77"/>
          <p:cNvSpPr>
            <a:spLocks noChangeArrowheads="1"/>
          </p:cNvSpPr>
          <p:nvPr/>
        </p:nvSpPr>
        <p:spPr bwMode="auto">
          <a:xfrm>
            <a:off x="5423067" y="4860925"/>
            <a:ext cx="8270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spcBef>
                <a:spcPct val="0"/>
              </a:spcBef>
              <a:buFontTx/>
              <a:buNone/>
            </a:pPr>
            <a:r>
              <a:rPr lang="en-US" altLang="en-US" sz="1300" b="1">
                <a:solidFill>
                  <a:srgbClr val="000000"/>
                </a:solidFill>
                <a:latin typeface="Arial" charset="0"/>
              </a:rPr>
              <a:t>Liabilities</a:t>
            </a:r>
            <a:endParaRPr lang="en-US" altLang="en-US" sz="1800">
              <a:solidFill>
                <a:srgbClr val="000000"/>
              </a:solidFill>
              <a:latin typeface="Arial" charset="0"/>
            </a:endParaRPr>
          </a:p>
        </p:txBody>
      </p:sp>
      <p:sp>
        <p:nvSpPr>
          <p:cNvPr id="130117" name="Rectangle 78"/>
          <p:cNvSpPr>
            <a:spLocks noChangeArrowheads="1"/>
          </p:cNvSpPr>
          <p:nvPr/>
        </p:nvSpPr>
        <p:spPr bwMode="auto">
          <a:xfrm>
            <a:off x="5534192" y="5694363"/>
            <a:ext cx="5746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spcBef>
                <a:spcPct val="0"/>
              </a:spcBef>
              <a:buFontTx/>
              <a:buNone/>
            </a:pPr>
            <a:r>
              <a:rPr lang="en-US" altLang="en-US" sz="1300" b="1">
                <a:solidFill>
                  <a:srgbClr val="000000"/>
                </a:solidFill>
                <a:latin typeface="Arial" charset="0"/>
              </a:rPr>
              <a:t>Equity</a:t>
            </a:r>
            <a:endParaRPr lang="en-US" altLang="en-US" sz="1800">
              <a:solidFill>
                <a:srgbClr val="000000"/>
              </a:solidFill>
              <a:latin typeface="Arial" charset="0"/>
            </a:endParaRPr>
          </a:p>
        </p:txBody>
      </p:sp>
      <p:sp>
        <p:nvSpPr>
          <p:cNvPr id="130118" name="Rectangle 79"/>
          <p:cNvSpPr>
            <a:spLocks noChangeArrowheads="1"/>
          </p:cNvSpPr>
          <p:nvPr/>
        </p:nvSpPr>
        <p:spPr bwMode="auto">
          <a:xfrm>
            <a:off x="5042067" y="920750"/>
            <a:ext cx="267631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spcBef>
                <a:spcPct val="0"/>
              </a:spcBef>
              <a:buFontTx/>
              <a:buNone/>
            </a:pPr>
            <a:r>
              <a:rPr lang="en-US" altLang="en-US" sz="1300" dirty="0">
                <a:solidFill>
                  <a:srgbClr val="002060"/>
                </a:solidFill>
                <a:latin typeface="Arial" charset="0"/>
              </a:rPr>
              <a:t>For Year Ended December 31, 2017</a:t>
            </a:r>
            <a:endParaRPr lang="en-US" altLang="en-US" sz="1800" dirty="0">
              <a:solidFill>
                <a:srgbClr val="002060"/>
              </a:solidFill>
              <a:latin typeface="Arial" charset="0"/>
            </a:endParaRPr>
          </a:p>
        </p:txBody>
      </p:sp>
      <p:sp>
        <p:nvSpPr>
          <p:cNvPr id="130119" name="Rectangle 80"/>
          <p:cNvSpPr>
            <a:spLocks noChangeArrowheads="1"/>
          </p:cNvSpPr>
          <p:nvPr/>
        </p:nvSpPr>
        <p:spPr bwMode="auto">
          <a:xfrm>
            <a:off x="5051592" y="2978150"/>
            <a:ext cx="267631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spcBef>
                <a:spcPct val="0"/>
              </a:spcBef>
              <a:buFontTx/>
              <a:buNone/>
            </a:pPr>
            <a:r>
              <a:rPr lang="en-US" altLang="en-US" sz="1300" dirty="0">
                <a:solidFill>
                  <a:srgbClr val="002060"/>
                </a:solidFill>
                <a:latin typeface="Arial" charset="0"/>
              </a:rPr>
              <a:t>For Year Ended December 31, 2017</a:t>
            </a:r>
            <a:endParaRPr lang="en-US" altLang="en-US" sz="1800" dirty="0">
              <a:solidFill>
                <a:srgbClr val="002060"/>
              </a:solidFill>
              <a:latin typeface="Arial" charset="0"/>
            </a:endParaRPr>
          </a:p>
        </p:txBody>
      </p:sp>
      <p:sp>
        <p:nvSpPr>
          <p:cNvPr id="130120" name="Rectangle 81"/>
          <p:cNvSpPr>
            <a:spLocks noChangeArrowheads="1"/>
          </p:cNvSpPr>
          <p:nvPr/>
        </p:nvSpPr>
        <p:spPr bwMode="auto">
          <a:xfrm>
            <a:off x="3367255" y="4222750"/>
            <a:ext cx="1320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spcBef>
                <a:spcPct val="0"/>
              </a:spcBef>
              <a:buFontTx/>
              <a:buNone/>
            </a:pPr>
            <a:r>
              <a:rPr lang="en-US" altLang="en-US" sz="1300" b="1">
                <a:solidFill>
                  <a:srgbClr val="FFFFFF"/>
                </a:solidFill>
                <a:latin typeface="Arial" charset="0"/>
              </a:rPr>
              <a:t>Magic Company</a:t>
            </a:r>
            <a:endParaRPr lang="en-US" altLang="en-US" sz="1800">
              <a:solidFill>
                <a:srgbClr val="000000"/>
              </a:solidFill>
              <a:latin typeface="Arial" charset="0"/>
            </a:endParaRPr>
          </a:p>
        </p:txBody>
      </p:sp>
      <p:sp>
        <p:nvSpPr>
          <p:cNvPr id="130121" name="Rectangle 82"/>
          <p:cNvSpPr>
            <a:spLocks noChangeArrowheads="1"/>
          </p:cNvSpPr>
          <p:nvPr/>
        </p:nvSpPr>
        <p:spPr bwMode="auto">
          <a:xfrm>
            <a:off x="3478380" y="4438650"/>
            <a:ext cx="11287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spcBef>
                <a:spcPct val="0"/>
              </a:spcBef>
              <a:buFontTx/>
              <a:buNone/>
            </a:pPr>
            <a:r>
              <a:rPr lang="en-US" altLang="en-US" sz="1300">
                <a:solidFill>
                  <a:srgbClr val="FFFFFF"/>
                </a:solidFill>
                <a:latin typeface="Arial" charset="0"/>
              </a:rPr>
              <a:t>Balance Sheet</a:t>
            </a:r>
            <a:endParaRPr lang="en-US" altLang="en-US" sz="1800">
              <a:solidFill>
                <a:srgbClr val="000000"/>
              </a:solidFill>
              <a:latin typeface="Arial" charset="0"/>
            </a:endParaRPr>
          </a:p>
        </p:txBody>
      </p:sp>
      <p:sp>
        <p:nvSpPr>
          <p:cNvPr id="130122" name="Rectangle 83"/>
          <p:cNvSpPr>
            <a:spLocks noChangeArrowheads="1"/>
          </p:cNvSpPr>
          <p:nvPr/>
        </p:nvSpPr>
        <p:spPr bwMode="auto">
          <a:xfrm>
            <a:off x="3276767" y="4645025"/>
            <a:ext cx="146835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spcBef>
                <a:spcPct val="0"/>
              </a:spcBef>
              <a:buFontTx/>
              <a:buNone/>
            </a:pPr>
            <a:r>
              <a:rPr lang="en-US" altLang="en-US" sz="1300" dirty="0">
                <a:solidFill>
                  <a:srgbClr val="FFFFFF"/>
                </a:solidFill>
                <a:latin typeface="Arial" charset="0"/>
              </a:rPr>
              <a:t>December 31, 2017</a:t>
            </a:r>
            <a:endParaRPr lang="en-US" altLang="en-US" sz="1800" dirty="0">
              <a:solidFill>
                <a:srgbClr val="000000"/>
              </a:solidFill>
              <a:latin typeface="Arial" charset="0"/>
            </a:endParaRPr>
          </a:p>
        </p:txBody>
      </p:sp>
      <p:sp>
        <p:nvSpPr>
          <p:cNvPr id="130123" name="Rectangle 84"/>
          <p:cNvSpPr>
            <a:spLocks noChangeArrowheads="1"/>
          </p:cNvSpPr>
          <p:nvPr/>
        </p:nvSpPr>
        <p:spPr bwMode="auto">
          <a:xfrm>
            <a:off x="5707230" y="487363"/>
            <a:ext cx="12827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spcBef>
                <a:spcPct val="0"/>
              </a:spcBef>
              <a:buFontTx/>
              <a:buNone/>
            </a:pPr>
            <a:r>
              <a:rPr lang="en-US" altLang="en-US" sz="1300" b="1">
                <a:solidFill>
                  <a:srgbClr val="002060"/>
                </a:solidFill>
                <a:latin typeface="Arial" charset="0"/>
              </a:rPr>
              <a:t>Magic Company</a:t>
            </a:r>
            <a:endParaRPr lang="en-US" altLang="en-US" sz="1800">
              <a:solidFill>
                <a:srgbClr val="002060"/>
              </a:solidFill>
              <a:latin typeface="Arial" charset="0"/>
            </a:endParaRPr>
          </a:p>
        </p:txBody>
      </p:sp>
      <p:sp>
        <p:nvSpPr>
          <p:cNvPr id="130124" name="Rectangle 85"/>
          <p:cNvSpPr>
            <a:spLocks noChangeArrowheads="1"/>
          </p:cNvSpPr>
          <p:nvPr/>
        </p:nvSpPr>
        <p:spPr bwMode="auto">
          <a:xfrm>
            <a:off x="5718342" y="2544763"/>
            <a:ext cx="12811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spcBef>
                <a:spcPct val="0"/>
              </a:spcBef>
              <a:buFontTx/>
              <a:buNone/>
            </a:pPr>
            <a:r>
              <a:rPr lang="en-US" altLang="en-US" sz="1300" b="1">
                <a:solidFill>
                  <a:srgbClr val="002060"/>
                </a:solidFill>
                <a:latin typeface="Arial" charset="0"/>
              </a:rPr>
              <a:t>Magic Company</a:t>
            </a:r>
            <a:endParaRPr lang="en-US" altLang="en-US" sz="1800">
              <a:solidFill>
                <a:srgbClr val="002060"/>
              </a:solidFill>
              <a:latin typeface="Arial" charset="0"/>
            </a:endParaRPr>
          </a:p>
        </p:txBody>
      </p:sp>
      <p:sp>
        <p:nvSpPr>
          <p:cNvPr id="130125" name="Rectangle 86"/>
          <p:cNvSpPr>
            <a:spLocks noChangeArrowheads="1"/>
          </p:cNvSpPr>
          <p:nvPr/>
        </p:nvSpPr>
        <p:spPr bwMode="auto">
          <a:xfrm>
            <a:off x="5697705" y="704850"/>
            <a:ext cx="13557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spcBef>
                <a:spcPct val="0"/>
              </a:spcBef>
              <a:buFontTx/>
              <a:buNone/>
            </a:pPr>
            <a:r>
              <a:rPr lang="en-US" altLang="en-US" sz="1300">
                <a:solidFill>
                  <a:srgbClr val="002060"/>
                </a:solidFill>
                <a:latin typeface="Arial" charset="0"/>
              </a:rPr>
              <a:t>Income Statement</a:t>
            </a:r>
            <a:endParaRPr lang="en-US" altLang="en-US" sz="1800">
              <a:solidFill>
                <a:srgbClr val="002060"/>
              </a:solidFill>
              <a:latin typeface="Arial" charset="0"/>
            </a:endParaRPr>
          </a:p>
        </p:txBody>
      </p:sp>
      <p:sp>
        <p:nvSpPr>
          <p:cNvPr id="130126" name="Rectangle 87"/>
          <p:cNvSpPr>
            <a:spLocks noChangeArrowheads="1"/>
          </p:cNvSpPr>
          <p:nvPr/>
        </p:nvSpPr>
        <p:spPr bwMode="auto">
          <a:xfrm>
            <a:off x="5223042" y="2762250"/>
            <a:ext cx="21177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spcBef>
                <a:spcPct val="0"/>
              </a:spcBef>
              <a:buFontTx/>
              <a:buNone/>
            </a:pPr>
            <a:r>
              <a:rPr lang="en-US" altLang="en-US" sz="1300">
                <a:solidFill>
                  <a:srgbClr val="002060"/>
                </a:solidFill>
                <a:latin typeface="Arial" charset="0"/>
              </a:rPr>
              <a:t>Statement of Owner’s Equity</a:t>
            </a:r>
            <a:endParaRPr lang="en-US" altLang="en-US" sz="1800">
              <a:solidFill>
                <a:srgbClr val="002060"/>
              </a:solidFill>
              <a:latin typeface="Arial" charset="0"/>
            </a:endParaRPr>
          </a:p>
        </p:txBody>
      </p:sp>
      <p:sp>
        <p:nvSpPr>
          <p:cNvPr id="130127" name="Rectangle 88"/>
          <p:cNvSpPr>
            <a:spLocks noChangeArrowheads="1"/>
          </p:cNvSpPr>
          <p:nvPr/>
        </p:nvSpPr>
        <p:spPr bwMode="auto">
          <a:xfrm>
            <a:off x="382755" y="447675"/>
            <a:ext cx="19050" cy="236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endParaRPr lang="en-US" altLang="en-US" sz="1800">
              <a:solidFill>
                <a:srgbClr val="000000"/>
              </a:solidFill>
            </a:endParaRPr>
          </a:p>
        </p:txBody>
      </p:sp>
      <p:sp>
        <p:nvSpPr>
          <p:cNvPr id="130128" name="Rectangle 89"/>
          <p:cNvSpPr>
            <a:spLocks noChangeArrowheads="1"/>
          </p:cNvSpPr>
          <p:nvPr/>
        </p:nvSpPr>
        <p:spPr bwMode="auto">
          <a:xfrm>
            <a:off x="3972092" y="466725"/>
            <a:ext cx="20638" cy="2174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endParaRPr lang="en-US" altLang="en-US" sz="1800">
              <a:solidFill>
                <a:srgbClr val="000000"/>
              </a:solidFill>
            </a:endParaRPr>
          </a:p>
        </p:txBody>
      </p:sp>
      <p:sp>
        <p:nvSpPr>
          <p:cNvPr id="130129" name="Rectangle 90"/>
          <p:cNvSpPr>
            <a:spLocks noChangeArrowheads="1"/>
          </p:cNvSpPr>
          <p:nvPr/>
        </p:nvSpPr>
        <p:spPr bwMode="auto">
          <a:xfrm>
            <a:off x="4537242" y="457200"/>
            <a:ext cx="35909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endParaRPr lang="en-US" altLang="en-US" sz="1800">
              <a:solidFill>
                <a:srgbClr val="000000"/>
              </a:solidFill>
            </a:endParaRPr>
          </a:p>
        </p:txBody>
      </p:sp>
      <p:sp>
        <p:nvSpPr>
          <p:cNvPr id="130130" name="Rectangle 91"/>
          <p:cNvSpPr>
            <a:spLocks noChangeArrowheads="1"/>
          </p:cNvSpPr>
          <p:nvPr/>
        </p:nvSpPr>
        <p:spPr bwMode="auto">
          <a:xfrm>
            <a:off x="4537242" y="1106488"/>
            <a:ext cx="3590925"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endParaRPr lang="en-US" altLang="en-US" sz="1800">
              <a:solidFill>
                <a:srgbClr val="000000"/>
              </a:solidFill>
            </a:endParaRPr>
          </a:p>
        </p:txBody>
      </p:sp>
      <p:sp>
        <p:nvSpPr>
          <p:cNvPr id="130131" name="Rectangle 92"/>
          <p:cNvSpPr>
            <a:spLocks noChangeArrowheads="1"/>
          </p:cNvSpPr>
          <p:nvPr/>
        </p:nvSpPr>
        <p:spPr bwMode="auto">
          <a:xfrm>
            <a:off x="4518192" y="457200"/>
            <a:ext cx="19050" cy="6699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endParaRPr lang="en-US" altLang="en-US" sz="1800">
              <a:solidFill>
                <a:srgbClr val="000000"/>
              </a:solidFill>
            </a:endParaRPr>
          </a:p>
        </p:txBody>
      </p:sp>
      <p:sp>
        <p:nvSpPr>
          <p:cNvPr id="130132" name="Line 93"/>
          <p:cNvSpPr>
            <a:spLocks noChangeShapeType="1"/>
          </p:cNvSpPr>
          <p:nvPr/>
        </p:nvSpPr>
        <p:spPr bwMode="auto">
          <a:xfrm>
            <a:off x="3084680" y="6508750"/>
            <a:ext cx="908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0133" name="Rectangle 94"/>
          <p:cNvSpPr>
            <a:spLocks noChangeArrowheads="1"/>
          </p:cNvSpPr>
          <p:nvPr/>
        </p:nvSpPr>
        <p:spPr bwMode="auto">
          <a:xfrm>
            <a:off x="3084680" y="6508750"/>
            <a:ext cx="9080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endParaRPr lang="en-US" altLang="en-US" sz="1800">
              <a:solidFill>
                <a:srgbClr val="000000"/>
              </a:solidFill>
            </a:endParaRPr>
          </a:p>
        </p:txBody>
      </p:sp>
      <p:sp>
        <p:nvSpPr>
          <p:cNvPr id="130134" name="Line 95"/>
          <p:cNvSpPr>
            <a:spLocks noChangeShapeType="1"/>
          </p:cNvSpPr>
          <p:nvPr/>
        </p:nvSpPr>
        <p:spPr bwMode="auto">
          <a:xfrm>
            <a:off x="3084680" y="6715125"/>
            <a:ext cx="908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0135" name="Rectangle 96"/>
          <p:cNvSpPr>
            <a:spLocks noChangeArrowheads="1"/>
          </p:cNvSpPr>
          <p:nvPr/>
        </p:nvSpPr>
        <p:spPr bwMode="auto">
          <a:xfrm>
            <a:off x="3084680" y="6715125"/>
            <a:ext cx="9080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endParaRPr lang="en-US" altLang="en-US" sz="1800">
              <a:solidFill>
                <a:srgbClr val="000000"/>
              </a:solidFill>
            </a:endParaRPr>
          </a:p>
        </p:txBody>
      </p:sp>
      <p:sp>
        <p:nvSpPr>
          <p:cNvPr id="130136" name="Line 97"/>
          <p:cNvSpPr>
            <a:spLocks noChangeShapeType="1"/>
          </p:cNvSpPr>
          <p:nvPr/>
        </p:nvSpPr>
        <p:spPr bwMode="auto">
          <a:xfrm>
            <a:off x="3084680" y="6735763"/>
            <a:ext cx="908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0137" name="Rectangle 98"/>
          <p:cNvSpPr>
            <a:spLocks noChangeArrowheads="1"/>
          </p:cNvSpPr>
          <p:nvPr/>
        </p:nvSpPr>
        <p:spPr bwMode="auto">
          <a:xfrm>
            <a:off x="3084680" y="6735763"/>
            <a:ext cx="9080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endParaRPr lang="en-US" altLang="en-US" sz="1800">
              <a:solidFill>
                <a:srgbClr val="000000"/>
              </a:solidFill>
            </a:endParaRPr>
          </a:p>
        </p:txBody>
      </p:sp>
      <p:sp>
        <p:nvSpPr>
          <p:cNvPr id="130138" name="Rectangle 99"/>
          <p:cNvSpPr>
            <a:spLocks noChangeArrowheads="1"/>
          </p:cNvSpPr>
          <p:nvPr/>
        </p:nvSpPr>
        <p:spPr bwMode="auto">
          <a:xfrm>
            <a:off x="382755" y="4191000"/>
            <a:ext cx="19050" cy="660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endParaRPr lang="en-US" altLang="en-US" sz="1800">
              <a:solidFill>
                <a:srgbClr val="000000"/>
              </a:solidFill>
            </a:endParaRPr>
          </a:p>
        </p:txBody>
      </p:sp>
      <p:sp>
        <p:nvSpPr>
          <p:cNvPr id="130139" name="Rectangle 100"/>
          <p:cNvSpPr>
            <a:spLocks noChangeArrowheads="1"/>
          </p:cNvSpPr>
          <p:nvPr/>
        </p:nvSpPr>
        <p:spPr bwMode="auto">
          <a:xfrm>
            <a:off x="8107530" y="477838"/>
            <a:ext cx="20637" cy="6492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endParaRPr lang="en-US" altLang="en-US" sz="1800">
              <a:solidFill>
                <a:srgbClr val="000000"/>
              </a:solidFill>
            </a:endParaRPr>
          </a:p>
        </p:txBody>
      </p:sp>
      <p:sp>
        <p:nvSpPr>
          <p:cNvPr id="130140" name="Rectangle 101"/>
          <p:cNvSpPr>
            <a:spLocks noChangeArrowheads="1"/>
          </p:cNvSpPr>
          <p:nvPr/>
        </p:nvSpPr>
        <p:spPr bwMode="auto">
          <a:xfrm>
            <a:off x="4527717" y="2514600"/>
            <a:ext cx="20638" cy="6699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endParaRPr lang="en-US" altLang="en-US" sz="1800">
              <a:solidFill>
                <a:srgbClr val="000000"/>
              </a:solidFill>
            </a:endParaRPr>
          </a:p>
        </p:txBody>
      </p:sp>
      <p:sp>
        <p:nvSpPr>
          <p:cNvPr id="130141" name="Rectangle 102"/>
          <p:cNvSpPr>
            <a:spLocks noChangeArrowheads="1"/>
          </p:cNvSpPr>
          <p:nvPr/>
        </p:nvSpPr>
        <p:spPr bwMode="auto">
          <a:xfrm>
            <a:off x="8117055" y="2535238"/>
            <a:ext cx="20637" cy="6492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endParaRPr lang="en-US" altLang="en-US" sz="1800">
              <a:solidFill>
                <a:srgbClr val="000000"/>
              </a:solidFill>
            </a:endParaRPr>
          </a:p>
        </p:txBody>
      </p:sp>
      <p:sp>
        <p:nvSpPr>
          <p:cNvPr id="130142" name="Rectangle 103"/>
          <p:cNvSpPr>
            <a:spLocks noChangeArrowheads="1"/>
          </p:cNvSpPr>
          <p:nvPr/>
        </p:nvSpPr>
        <p:spPr bwMode="auto">
          <a:xfrm>
            <a:off x="7561430" y="4211638"/>
            <a:ext cx="20637" cy="6397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endParaRPr lang="en-US" altLang="en-US" sz="1800">
              <a:solidFill>
                <a:srgbClr val="000000"/>
              </a:solidFill>
            </a:endParaRPr>
          </a:p>
        </p:txBody>
      </p:sp>
      <p:sp>
        <p:nvSpPr>
          <p:cNvPr id="130143" name="Rectangle 104"/>
          <p:cNvSpPr>
            <a:spLocks noChangeArrowheads="1"/>
          </p:cNvSpPr>
          <p:nvPr/>
        </p:nvSpPr>
        <p:spPr bwMode="auto">
          <a:xfrm>
            <a:off x="401805" y="447675"/>
            <a:ext cx="3590925" cy="19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endParaRPr lang="en-US" altLang="en-US" sz="1800">
              <a:solidFill>
                <a:srgbClr val="000000"/>
              </a:solidFill>
            </a:endParaRPr>
          </a:p>
        </p:txBody>
      </p:sp>
      <p:sp>
        <p:nvSpPr>
          <p:cNvPr id="130144" name="Rectangle 105"/>
          <p:cNvSpPr>
            <a:spLocks noChangeArrowheads="1"/>
          </p:cNvSpPr>
          <p:nvPr/>
        </p:nvSpPr>
        <p:spPr bwMode="auto">
          <a:xfrm>
            <a:off x="401805" y="663575"/>
            <a:ext cx="35909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endParaRPr lang="en-US" altLang="en-US" sz="1800">
              <a:solidFill>
                <a:srgbClr val="000000"/>
              </a:solidFill>
            </a:endParaRPr>
          </a:p>
        </p:txBody>
      </p:sp>
      <p:sp>
        <p:nvSpPr>
          <p:cNvPr id="130145" name="Line 106"/>
          <p:cNvSpPr>
            <a:spLocks noChangeShapeType="1"/>
          </p:cNvSpPr>
          <p:nvPr/>
        </p:nvSpPr>
        <p:spPr bwMode="auto">
          <a:xfrm>
            <a:off x="2187742" y="2724150"/>
            <a:ext cx="18049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0146" name="Rectangle 107"/>
          <p:cNvSpPr>
            <a:spLocks noChangeArrowheads="1"/>
          </p:cNvSpPr>
          <p:nvPr/>
        </p:nvSpPr>
        <p:spPr bwMode="auto">
          <a:xfrm>
            <a:off x="2187742" y="2724150"/>
            <a:ext cx="1804988"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endParaRPr lang="en-US" altLang="en-US" sz="1800">
              <a:solidFill>
                <a:srgbClr val="000000"/>
              </a:solidFill>
            </a:endParaRPr>
          </a:p>
        </p:txBody>
      </p:sp>
      <p:sp>
        <p:nvSpPr>
          <p:cNvPr id="130147" name="Line 108"/>
          <p:cNvSpPr>
            <a:spLocks noChangeShapeType="1"/>
          </p:cNvSpPr>
          <p:nvPr/>
        </p:nvSpPr>
        <p:spPr bwMode="auto">
          <a:xfrm>
            <a:off x="2187742" y="2930525"/>
            <a:ext cx="18049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0148" name="Rectangle 109"/>
          <p:cNvSpPr>
            <a:spLocks noChangeArrowheads="1"/>
          </p:cNvSpPr>
          <p:nvPr/>
        </p:nvSpPr>
        <p:spPr bwMode="auto">
          <a:xfrm>
            <a:off x="2187742" y="2930525"/>
            <a:ext cx="1804988"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endParaRPr lang="en-US" altLang="en-US" sz="1800">
              <a:solidFill>
                <a:srgbClr val="000000"/>
              </a:solidFill>
            </a:endParaRPr>
          </a:p>
        </p:txBody>
      </p:sp>
      <p:sp>
        <p:nvSpPr>
          <p:cNvPr id="130149" name="Line 110"/>
          <p:cNvSpPr>
            <a:spLocks noChangeShapeType="1"/>
          </p:cNvSpPr>
          <p:nvPr/>
        </p:nvSpPr>
        <p:spPr bwMode="auto">
          <a:xfrm>
            <a:off x="2187742" y="2951163"/>
            <a:ext cx="18049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0150" name="Rectangle 111"/>
          <p:cNvSpPr>
            <a:spLocks noChangeArrowheads="1"/>
          </p:cNvSpPr>
          <p:nvPr/>
        </p:nvSpPr>
        <p:spPr bwMode="auto">
          <a:xfrm>
            <a:off x="2187742" y="2951163"/>
            <a:ext cx="1804988"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endParaRPr lang="en-US" altLang="en-US" sz="1800">
              <a:solidFill>
                <a:srgbClr val="000000"/>
              </a:solidFill>
            </a:endParaRPr>
          </a:p>
        </p:txBody>
      </p:sp>
      <p:sp>
        <p:nvSpPr>
          <p:cNvPr id="130151" name="Rectangle 112"/>
          <p:cNvSpPr>
            <a:spLocks noChangeArrowheads="1"/>
          </p:cNvSpPr>
          <p:nvPr/>
        </p:nvSpPr>
        <p:spPr bwMode="auto">
          <a:xfrm>
            <a:off x="4548355" y="2514600"/>
            <a:ext cx="3589337"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endParaRPr lang="en-US" altLang="en-US" sz="1800">
              <a:solidFill>
                <a:srgbClr val="000000"/>
              </a:solidFill>
            </a:endParaRPr>
          </a:p>
        </p:txBody>
      </p:sp>
      <p:sp>
        <p:nvSpPr>
          <p:cNvPr id="130152" name="Rectangle 113"/>
          <p:cNvSpPr>
            <a:spLocks noChangeArrowheads="1"/>
          </p:cNvSpPr>
          <p:nvPr/>
        </p:nvSpPr>
        <p:spPr bwMode="auto">
          <a:xfrm>
            <a:off x="4548355" y="3163888"/>
            <a:ext cx="3589337"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endParaRPr lang="en-US" altLang="en-US" sz="1800">
              <a:solidFill>
                <a:srgbClr val="000000"/>
              </a:solidFill>
            </a:endParaRPr>
          </a:p>
        </p:txBody>
      </p:sp>
      <p:sp>
        <p:nvSpPr>
          <p:cNvPr id="130153" name="Line 114"/>
          <p:cNvSpPr>
            <a:spLocks noChangeShapeType="1"/>
          </p:cNvSpPr>
          <p:nvPr/>
        </p:nvSpPr>
        <p:spPr bwMode="auto">
          <a:xfrm>
            <a:off x="7229642" y="3790950"/>
            <a:ext cx="908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0154" name="Rectangle 115"/>
          <p:cNvSpPr>
            <a:spLocks noChangeArrowheads="1"/>
          </p:cNvSpPr>
          <p:nvPr/>
        </p:nvSpPr>
        <p:spPr bwMode="auto">
          <a:xfrm>
            <a:off x="7229642" y="3790950"/>
            <a:ext cx="90805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endParaRPr lang="en-US" altLang="en-US" sz="1800">
              <a:solidFill>
                <a:srgbClr val="000000"/>
              </a:solidFill>
            </a:endParaRPr>
          </a:p>
        </p:txBody>
      </p:sp>
      <p:sp>
        <p:nvSpPr>
          <p:cNvPr id="130155" name="Line 116"/>
          <p:cNvSpPr>
            <a:spLocks noChangeShapeType="1"/>
          </p:cNvSpPr>
          <p:nvPr/>
        </p:nvSpPr>
        <p:spPr bwMode="auto">
          <a:xfrm>
            <a:off x="7229642" y="3997325"/>
            <a:ext cx="908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0156" name="Rectangle 117"/>
          <p:cNvSpPr>
            <a:spLocks noChangeArrowheads="1"/>
          </p:cNvSpPr>
          <p:nvPr/>
        </p:nvSpPr>
        <p:spPr bwMode="auto">
          <a:xfrm>
            <a:off x="7229642" y="3997325"/>
            <a:ext cx="90805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endParaRPr lang="en-US" altLang="en-US" sz="1800">
              <a:solidFill>
                <a:srgbClr val="000000"/>
              </a:solidFill>
            </a:endParaRPr>
          </a:p>
        </p:txBody>
      </p:sp>
      <p:sp>
        <p:nvSpPr>
          <p:cNvPr id="130157" name="Line 118"/>
          <p:cNvSpPr>
            <a:spLocks noChangeShapeType="1"/>
          </p:cNvSpPr>
          <p:nvPr/>
        </p:nvSpPr>
        <p:spPr bwMode="auto">
          <a:xfrm>
            <a:off x="7229642" y="4017963"/>
            <a:ext cx="908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0158" name="Rectangle 119"/>
          <p:cNvSpPr>
            <a:spLocks noChangeArrowheads="1"/>
          </p:cNvSpPr>
          <p:nvPr/>
        </p:nvSpPr>
        <p:spPr bwMode="auto">
          <a:xfrm>
            <a:off x="7229642" y="4017963"/>
            <a:ext cx="908050"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endParaRPr lang="en-US" altLang="en-US" sz="1800">
              <a:solidFill>
                <a:srgbClr val="000000"/>
              </a:solidFill>
            </a:endParaRPr>
          </a:p>
        </p:txBody>
      </p:sp>
      <p:sp>
        <p:nvSpPr>
          <p:cNvPr id="130159" name="Line 120"/>
          <p:cNvSpPr>
            <a:spLocks noChangeShapeType="1"/>
          </p:cNvSpPr>
          <p:nvPr/>
        </p:nvSpPr>
        <p:spPr bwMode="auto">
          <a:xfrm>
            <a:off x="7220117" y="2166938"/>
            <a:ext cx="908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0160" name="Rectangle 121"/>
          <p:cNvSpPr>
            <a:spLocks noChangeArrowheads="1"/>
          </p:cNvSpPr>
          <p:nvPr/>
        </p:nvSpPr>
        <p:spPr bwMode="auto">
          <a:xfrm>
            <a:off x="7220117" y="2166938"/>
            <a:ext cx="9080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endParaRPr lang="en-US" altLang="en-US" sz="1800">
              <a:solidFill>
                <a:srgbClr val="000000"/>
              </a:solidFill>
            </a:endParaRPr>
          </a:p>
        </p:txBody>
      </p:sp>
      <p:sp>
        <p:nvSpPr>
          <p:cNvPr id="130161" name="Line 122"/>
          <p:cNvSpPr>
            <a:spLocks noChangeShapeType="1"/>
          </p:cNvSpPr>
          <p:nvPr/>
        </p:nvSpPr>
        <p:spPr bwMode="auto">
          <a:xfrm>
            <a:off x="7220117" y="2373313"/>
            <a:ext cx="908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0162" name="Rectangle 123"/>
          <p:cNvSpPr>
            <a:spLocks noChangeArrowheads="1"/>
          </p:cNvSpPr>
          <p:nvPr/>
        </p:nvSpPr>
        <p:spPr bwMode="auto">
          <a:xfrm>
            <a:off x="7220117" y="2373313"/>
            <a:ext cx="9080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endParaRPr lang="en-US" altLang="en-US" sz="1800">
              <a:solidFill>
                <a:srgbClr val="000000"/>
              </a:solidFill>
            </a:endParaRPr>
          </a:p>
        </p:txBody>
      </p:sp>
      <p:sp>
        <p:nvSpPr>
          <p:cNvPr id="130163" name="Line 124"/>
          <p:cNvSpPr>
            <a:spLocks noChangeShapeType="1"/>
          </p:cNvSpPr>
          <p:nvPr/>
        </p:nvSpPr>
        <p:spPr bwMode="auto">
          <a:xfrm>
            <a:off x="7220117" y="2393950"/>
            <a:ext cx="908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0164" name="Rectangle 125"/>
          <p:cNvSpPr>
            <a:spLocks noChangeArrowheads="1"/>
          </p:cNvSpPr>
          <p:nvPr/>
        </p:nvSpPr>
        <p:spPr bwMode="auto">
          <a:xfrm>
            <a:off x="7220117" y="2393950"/>
            <a:ext cx="9080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endParaRPr lang="en-US" altLang="en-US" sz="1800">
              <a:solidFill>
                <a:srgbClr val="000000"/>
              </a:solidFill>
            </a:endParaRPr>
          </a:p>
        </p:txBody>
      </p:sp>
      <p:sp>
        <p:nvSpPr>
          <p:cNvPr id="130165" name="Rectangle 126"/>
          <p:cNvSpPr>
            <a:spLocks noChangeArrowheads="1"/>
          </p:cNvSpPr>
          <p:nvPr/>
        </p:nvSpPr>
        <p:spPr bwMode="auto">
          <a:xfrm>
            <a:off x="401805" y="4191000"/>
            <a:ext cx="7180262"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endParaRPr lang="en-US" altLang="en-US" sz="1800">
              <a:solidFill>
                <a:srgbClr val="000000"/>
              </a:solidFill>
            </a:endParaRPr>
          </a:p>
        </p:txBody>
      </p:sp>
      <p:sp>
        <p:nvSpPr>
          <p:cNvPr id="130166" name="Rectangle 127"/>
          <p:cNvSpPr>
            <a:spLocks noChangeArrowheads="1"/>
          </p:cNvSpPr>
          <p:nvPr/>
        </p:nvSpPr>
        <p:spPr bwMode="auto">
          <a:xfrm>
            <a:off x="401805" y="4830763"/>
            <a:ext cx="7180262"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endParaRPr lang="en-US" altLang="en-US" sz="1800">
              <a:solidFill>
                <a:srgbClr val="000000"/>
              </a:solidFill>
            </a:endParaRPr>
          </a:p>
        </p:txBody>
      </p:sp>
      <p:sp>
        <p:nvSpPr>
          <p:cNvPr id="130167" name="Line 128"/>
          <p:cNvSpPr>
            <a:spLocks noChangeShapeType="1"/>
          </p:cNvSpPr>
          <p:nvPr/>
        </p:nvSpPr>
        <p:spPr bwMode="auto">
          <a:xfrm>
            <a:off x="6674017" y="5468938"/>
            <a:ext cx="908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0168" name="Rectangle 129"/>
          <p:cNvSpPr>
            <a:spLocks noChangeArrowheads="1"/>
          </p:cNvSpPr>
          <p:nvPr/>
        </p:nvSpPr>
        <p:spPr bwMode="auto">
          <a:xfrm>
            <a:off x="6674017" y="5468938"/>
            <a:ext cx="9080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endParaRPr lang="en-US" altLang="en-US" sz="1800">
              <a:solidFill>
                <a:srgbClr val="000000"/>
              </a:solidFill>
            </a:endParaRPr>
          </a:p>
        </p:txBody>
      </p:sp>
      <p:sp>
        <p:nvSpPr>
          <p:cNvPr id="130169" name="Line 132"/>
          <p:cNvSpPr>
            <a:spLocks noChangeShapeType="1"/>
          </p:cNvSpPr>
          <p:nvPr/>
        </p:nvSpPr>
        <p:spPr bwMode="auto">
          <a:xfrm>
            <a:off x="6674017" y="6508750"/>
            <a:ext cx="908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0170" name="Rectangle 133"/>
          <p:cNvSpPr>
            <a:spLocks noChangeArrowheads="1"/>
          </p:cNvSpPr>
          <p:nvPr/>
        </p:nvSpPr>
        <p:spPr bwMode="auto">
          <a:xfrm>
            <a:off x="6674017" y="6508750"/>
            <a:ext cx="9080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endParaRPr lang="en-US" altLang="en-US" sz="1800">
              <a:solidFill>
                <a:srgbClr val="000000"/>
              </a:solidFill>
            </a:endParaRPr>
          </a:p>
        </p:txBody>
      </p:sp>
      <p:sp>
        <p:nvSpPr>
          <p:cNvPr id="130171" name="Line 134"/>
          <p:cNvSpPr>
            <a:spLocks noChangeShapeType="1"/>
          </p:cNvSpPr>
          <p:nvPr/>
        </p:nvSpPr>
        <p:spPr bwMode="auto">
          <a:xfrm>
            <a:off x="6674017" y="6715125"/>
            <a:ext cx="908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0172" name="Rectangle 135"/>
          <p:cNvSpPr>
            <a:spLocks noChangeArrowheads="1"/>
          </p:cNvSpPr>
          <p:nvPr/>
        </p:nvSpPr>
        <p:spPr bwMode="auto">
          <a:xfrm>
            <a:off x="6674017" y="6715125"/>
            <a:ext cx="9080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endParaRPr lang="en-US" altLang="en-US" sz="1800">
              <a:solidFill>
                <a:srgbClr val="000000"/>
              </a:solidFill>
            </a:endParaRPr>
          </a:p>
        </p:txBody>
      </p:sp>
      <p:sp>
        <p:nvSpPr>
          <p:cNvPr id="130173" name="Line 136"/>
          <p:cNvSpPr>
            <a:spLocks noChangeShapeType="1"/>
          </p:cNvSpPr>
          <p:nvPr/>
        </p:nvSpPr>
        <p:spPr bwMode="auto">
          <a:xfrm>
            <a:off x="6674017" y="6735763"/>
            <a:ext cx="908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0174" name="Rectangle 137"/>
          <p:cNvSpPr>
            <a:spLocks noChangeArrowheads="1"/>
          </p:cNvSpPr>
          <p:nvPr/>
        </p:nvSpPr>
        <p:spPr bwMode="auto">
          <a:xfrm>
            <a:off x="6674017" y="6735763"/>
            <a:ext cx="9080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endParaRPr lang="en-US" altLang="en-US" sz="1800">
              <a:solidFill>
                <a:srgbClr val="000000"/>
              </a:solidFill>
            </a:endParaRPr>
          </a:p>
        </p:txBody>
      </p:sp>
      <p:cxnSp>
        <p:nvCxnSpPr>
          <p:cNvPr id="218" name="Elbow Connector 217"/>
          <p:cNvCxnSpPr>
            <a:endCxn id="130085" idx="3"/>
          </p:cNvCxnSpPr>
          <p:nvPr/>
        </p:nvCxnSpPr>
        <p:spPr>
          <a:xfrm rot="5400000">
            <a:off x="7643979" y="2682876"/>
            <a:ext cx="1304925" cy="355600"/>
          </a:xfrm>
          <a:prstGeom prst="bentConnector2">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19" name="Elbow Connector 218"/>
          <p:cNvCxnSpPr>
            <a:endCxn id="130110" idx="3"/>
          </p:cNvCxnSpPr>
          <p:nvPr/>
        </p:nvCxnSpPr>
        <p:spPr>
          <a:xfrm rot="5400000">
            <a:off x="6656555" y="4932363"/>
            <a:ext cx="2135187" cy="433387"/>
          </a:xfrm>
          <a:prstGeom prst="bentConnector2">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0178" name="Slide Number Placeholder 1"/>
          <p:cNvSpPr>
            <a:spLocks noGrp="1"/>
          </p:cNvSpPr>
          <p:nvPr>
            <p:ph type="sldNum" sz="quarter" idx="12"/>
          </p:nvPr>
        </p:nvSpPr>
        <p:spPr bwMode="auto">
          <a:xfrm>
            <a:off x="6416842" y="65849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fld id="{7C148AE1-819C-4332-BA23-61C687737F4F}" type="slidenum">
              <a:rPr lang="en-US" altLang="en-US" sz="1200" smtClean="0">
                <a:solidFill>
                  <a:srgbClr val="898989"/>
                </a:solidFill>
                <a:latin typeface="Arial" charset="0"/>
              </a:rPr>
              <a:pPr eaLnBrk="1" hangingPunct="1">
                <a:spcBef>
                  <a:spcPct val="0"/>
                </a:spcBef>
                <a:buFontTx/>
                <a:buNone/>
              </a:pPr>
              <a:t>67</a:t>
            </a:fld>
            <a:endParaRPr lang="en-US" altLang="en-US" sz="1200">
              <a:solidFill>
                <a:srgbClr val="898989"/>
              </a:solidFill>
              <a:latin typeface="Arial" charset="0"/>
            </a:endParaRPr>
          </a:p>
        </p:txBody>
      </p:sp>
      <p:sp>
        <p:nvSpPr>
          <p:cNvPr id="131" name="Rounded Rectangle 130"/>
          <p:cNvSpPr/>
          <p:nvPr/>
        </p:nvSpPr>
        <p:spPr>
          <a:xfrm>
            <a:off x="16042" y="6781800"/>
            <a:ext cx="5257800" cy="261938"/>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altLang="en-US" sz="1100" dirty="0"/>
              <a:t>Prepare financial statements from an adjusted trial balance.</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132" name="Rectangle 131"/>
          <p:cNvSpPr/>
          <p:nvPr/>
        </p:nvSpPr>
        <p:spPr>
          <a:xfrm>
            <a:off x="0" y="0"/>
            <a:ext cx="9144000" cy="384177"/>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prstClr val="white"/>
                </a:solidFill>
              </a:rPr>
              <a:t>NEED-TO-KNOW 3-5 SOLUTION</a:t>
            </a:r>
          </a:p>
        </p:txBody>
      </p:sp>
    </p:spTree>
  </p:cSld>
  <p:clrMapOvr>
    <a:masterClrMapping/>
  </p:clrMapOvr>
  <p:transition spd="med">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itle 4"/>
          <p:cNvSpPr>
            <a:spLocks noGrp="1"/>
          </p:cNvSpPr>
          <p:nvPr>
            <p:ph type="ctrTitle"/>
          </p:nvPr>
        </p:nvSpPr>
        <p:spPr>
          <a:xfrm>
            <a:off x="914400" y="1828800"/>
            <a:ext cx="7315200" cy="3124200"/>
          </a:xfrm>
        </p:spPr>
        <p:txBody>
          <a:bodyPr/>
          <a:lstStyle/>
          <a:p>
            <a:r>
              <a:rPr lang="en-US" altLang="en-US" dirty="0"/>
              <a:t/>
            </a:r>
            <a:br>
              <a:rPr lang="en-US" altLang="en-US" dirty="0"/>
            </a:br>
            <a:r>
              <a:rPr lang="en-US" altLang="en-US" dirty="0"/>
              <a:t/>
            </a:r>
            <a:br>
              <a:rPr lang="en-US" altLang="en-US" dirty="0"/>
            </a:br>
            <a:r>
              <a:rPr lang="en-US" altLang="en-US" dirty="0"/>
              <a:t> A2:	 </a:t>
            </a:r>
            <a:br>
              <a:rPr lang="en-US" altLang="en-US" dirty="0"/>
            </a:br>
            <a:r>
              <a:rPr lang="en-US" altLang="en-US" dirty="0"/>
              <a:t>Compute profit margin and describe its use in analyzing company performance.</a:t>
            </a:r>
            <a:br>
              <a:rPr lang="en-US" altLang="en-US" dirty="0"/>
            </a:br>
            <a:r>
              <a:rPr lang="en-US" altLang="en-US" dirty="0"/>
              <a:t/>
            </a:r>
            <a:br>
              <a:rPr lang="en-US" altLang="en-US" dirty="0"/>
            </a:br>
            <a:r>
              <a:rPr lang="en-US" altLang="en-US" dirty="0"/>
              <a:t/>
            </a:r>
            <a:br>
              <a:rPr lang="en-US" altLang="en-US" dirty="0"/>
            </a:br>
            <a:endParaRPr lang="en-US" altLang="en-US" dirty="0"/>
          </a:p>
        </p:txBody>
      </p:sp>
      <p:sp>
        <p:nvSpPr>
          <p:cNvPr id="16486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84" charset="0"/>
              </a:defRPr>
            </a:lvl1pPr>
            <a:lvl2pPr marL="742950" indent="-285750" eaLnBrk="0" hangingPunct="0">
              <a:spcBef>
                <a:spcPct val="20000"/>
              </a:spcBef>
              <a:buFont typeface="Arial" charset="0"/>
              <a:buChar char="–"/>
              <a:defRPr sz="2800">
                <a:solidFill>
                  <a:schemeClr val="tx1"/>
                </a:solidFill>
                <a:latin typeface="Calibri" pitchFamily="-84" charset="0"/>
              </a:defRPr>
            </a:lvl2pPr>
            <a:lvl3pPr marL="1143000" indent="-228600" eaLnBrk="0" hangingPunct="0">
              <a:spcBef>
                <a:spcPct val="20000"/>
              </a:spcBef>
              <a:buFont typeface="Arial" charset="0"/>
              <a:buChar char="•"/>
              <a:defRPr sz="2400">
                <a:solidFill>
                  <a:schemeClr val="tx1"/>
                </a:solidFill>
                <a:latin typeface="Calibri" pitchFamily="-84" charset="0"/>
              </a:defRPr>
            </a:lvl3pPr>
            <a:lvl4pPr marL="1600200" indent="-228600" eaLnBrk="0" hangingPunct="0">
              <a:spcBef>
                <a:spcPct val="20000"/>
              </a:spcBef>
              <a:buFont typeface="Arial" charset="0"/>
              <a:buChar char="–"/>
              <a:defRPr sz="2000">
                <a:solidFill>
                  <a:schemeClr val="tx1"/>
                </a:solidFill>
                <a:latin typeface="Calibri" pitchFamily="-84" charset="0"/>
              </a:defRPr>
            </a:lvl4pPr>
            <a:lvl5pPr marL="2057400" indent="-228600" eaLnBrk="0" hangingPunct="0">
              <a:spcBef>
                <a:spcPct val="20000"/>
              </a:spcBef>
              <a:buFont typeface="Arial" charset="0"/>
              <a:buChar char="»"/>
              <a:defRPr sz="2000">
                <a:solidFill>
                  <a:schemeClr val="tx1"/>
                </a:solidFill>
                <a:latin typeface="Calibri" pitchFamily="-8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defRPr>
            </a:lvl9pPr>
          </a:lstStyle>
          <a:p>
            <a:pPr eaLnBrk="1" hangingPunct="1">
              <a:spcBef>
                <a:spcPct val="0"/>
              </a:spcBef>
              <a:buFontTx/>
              <a:buNone/>
            </a:pPr>
            <a:fld id="{BA251817-1600-40F1-B1A9-8D3FAE829FC1}" type="slidenum">
              <a:rPr lang="en-US" altLang="en-US" sz="1200" smtClean="0">
                <a:solidFill>
                  <a:srgbClr val="898989"/>
                </a:solidFill>
                <a:latin typeface="Arial" charset="0"/>
              </a:rPr>
              <a:pPr eaLnBrk="1" hangingPunct="1">
                <a:spcBef>
                  <a:spcPct val="0"/>
                </a:spcBef>
                <a:buFontTx/>
                <a:buNone/>
              </a:pPr>
              <a:t>68</a:t>
            </a:fld>
            <a:endParaRPr lang="en-US" altLang="en-US" sz="1200">
              <a:solidFill>
                <a:srgbClr val="898989"/>
              </a:solidFill>
              <a:latin typeface="Arial" charset="0"/>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endParaRPr>
          </a:p>
        </p:txBody>
      </p:sp>
      <p:pic>
        <p:nvPicPr>
          <p:cNvPr id="16486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447800"/>
            <a:ext cx="7315200"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8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5257800"/>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286000" y="615404"/>
            <a:ext cx="5257800" cy="769441"/>
          </a:xfrm>
          <a:prstGeom prst="rect">
            <a:avLst/>
          </a:prstGeom>
          <a:noFill/>
        </p:spPr>
        <p:txBody>
          <a:bodyPr wrap="square" rtlCol="0">
            <a:spAutoFit/>
          </a:bodyPr>
          <a:lstStyle/>
          <a:p>
            <a:r>
              <a:rPr lang="en-US" altLang="en-US" sz="4400" b="1" dirty="0">
                <a:solidFill>
                  <a:prstClr val="black"/>
                </a:solidFill>
                <a:latin typeface="Calibri"/>
              </a:rPr>
              <a:t>Learning Objective</a:t>
            </a:r>
            <a:endParaRPr lang="en-US" sz="4400" dirty="0">
              <a:solidFill>
                <a:prstClr val="black"/>
              </a:solidFill>
              <a:latin typeface="Calibri"/>
            </a:endParaRPr>
          </a:p>
        </p:txBody>
      </p:sp>
    </p:spTree>
    <p:extLst>
      <p:ext uri="{BB962C8B-B14F-4D97-AF65-F5344CB8AC3E}">
        <p14:creationId xmlns:p14="http://schemas.microsoft.com/office/powerpoint/2010/main" val="2395700836"/>
      </p:ext>
    </p:extLst>
  </p:cSld>
  <p:clrMapOvr>
    <a:masterClrMapping/>
  </p:clrMapOvr>
  <p:transition spd="med">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12"/>
          <p:cNvSpPr>
            <a:spLocks noGrp="1" noChangeArrowheads="1"/>
          </p:cNvSpPr>
          <p:nvPr>
            <p:ph type="title"/>
          </p:nvPr>
        </p:nvSpPr>
        <p:spPr/>
        <p:txBody>
          <a:bodyPr/>
          <a:lstStyle/>
          <a:p>
            <a:pPr eaLnBrk="1" hangingPunct="1"/>
            <a:r>
              <a:rPr lang="en-US" altLang="en-US" b="1" dirty="0"/>
              <a:t>Profit Margin</a:t>
            </a:r>
          </a:p>
        </p:txBody>
      </p:sp>
      <p:sp>
        <p:nvSpPr>
          <p:cNvPr id="133123" name="Rectangle 2"/>
          <p:cNvSpPr>
            <a:spLocks noGrp="1" noChangeArrowheads="1"/>
          </p:cNvSpPr>
          <p:nvPr>
            <p:ph type="body" idx="4294967295"/>
          </p:nvPr>
        </p:nvSpPr>
        <p:spPr>
          <a:xfrm>
            <a:off x="0" y="1524000"/>
            <a:ext cx="8305800" cy="1066800"/>
          </a:xfrm>
          <a:noFill/>
        </p:spPr>
        <p:txBody>
          <a:bodyPr lIns="90488" tIns="44450" rIns="90488" bIns="44450"/>
          <a:lstStyle/>
          <a:p>
            <a:pPr algn="ctr" eaLnBrk="1" hangingPunct="1">
              <a:buFont typeface="Wingdings" pitchFamily="-107" charset="2"/>
              <a:buNone/>
            </a:pPr>
            <a:r>
              <a:rPr lang="en-US" altLang="en-US" sz="2800" dirty="0"/>
              <a:t>The profit margin ratio measures the company’s net income to net sales.</a:t>
            </a:r>
          </a:p>
        </p:txBody>
      </p:sp>
      <p:sp>
        <p:nvSpPr>
          <p:cNvPr id="39975" name="Rectangle 5"/>
          <p:cNvSpPr>
            <a:spLocks noChangeArrowheads="1"/>
          </p:cNvSpPr>
          <p:nvPr/>
        </p:nvSpPr>
        <p:spPr bwMode="auto">
          <a:xfrm>
            <a:off x="2817813" y="2611438"/>
            <a:ext cx="3352800" cy="838200"/>
          </a:xfrm>
          <a:prstGeom prst="rect">
            <a:avLst/>
          </a:prstGeom>
          <a:solidFill>
            <a:schemeClr val="bg2">
              <a:lumMod val="75000"/>
            </a:schemeClr>
          </a:solidFill>
          <a:ln w="12700">
            <a:solidFill>
              <a:schemeClr val="tx1"/>
            </a:solidFill>
            <a:miter lim="800000"/>
            <a:headEnd/>
            <a:tailEnd/>
          </a:ln>
        </p:spPr>
        <p:txBody>
          <a:bodyPr wrap="none" anchor="ctr"/>
          <a:lstStyle/>
          <a:p>
            <a:pPr>
              <a:defRPr/>
            </a:pPr>
            <a:endParaRPr lang="en-US" dirty="0">
              <a:solidFill>
                <a:prstClr val="black"/>
              </a:solidFill>
            </a:endParaRPr>
          </a:p>
        </p:txBody>
      </p:sp>
      <p:sp>
        <p:nvSpPr>
          <p:cNvPr id="133125" name="Rectangle 7"/>
          <p:cNvSpPr>
            <a:spLocks noChangeArrowheads="1"/>
          </p:cNvSpPr>
          <p:nvPr/>
        </p:nvSpPr>
        <p:spPr bwMode="auto">
          <a:xfrm>
            <a:off x="2817813" y="2581275"/>
            <a:ext cx="1125537" cy="828675"/>
          </a:xfrm>
          <a:prstGeom prst="rect">
            <a:avLst/>
          </a:prstGeom>
          <a:noFill/>
          <a:ln w="12700">
            <a:noFill/>
            <a:miter lim="800000"/>
            <a:headEnd/>
            <a:tailEnd/>
          </a:ln>
        </p:spPr>
        <p:txBody>
          <a:bodyPr wrap="none" lIns="90488" tIns="44450" rIns="90488" bIns="44450">
            <a:spAutoFit/>
          </a:bodyPr>
          <a:lstStyle/>
          <a:p>
            <a:r>
              <a:rPr lang="en-US" altLang="en-US" sz="2400" dirty="0">
                <a:solidFill>
                  <a:prstClr val="black"/>
                </a:solidFill>
              </a:rPr>
              <a:t>Profit</a:t>
            </a:r>
          </a:p>
          <a:p>
            <a:r>
              <a:rPr lang="en-US" altLang="en-US" sz="2400" dirty="0">
                <a:solidFill>
                  <a:prstClr val="black"/>
                </a:solidFill>
              </a:rPr>
              <a:t>Margin</a:t>
            </a:r>
          </a:p>
        </p:txBody>
      </p:sp>
      <p:sp>
        <p:nvSpPr>
          <p:cNvPr id="133126" name="Rectangle 9"/>
          <p:cNvSpPr>
            <a:spLocks noChangeArrowheads="1"/>
          </p:cNvSpPr>
          <p:nvPr/>
        </p:nvSpPr>
        <p:spPr bwMode="auto">
          <a:xfrm>
            <a:off x="3927475" y="2763838"/>
            <a:ext cx="358775" cy="454025"/>
          </a:xfrm>
          <a:prstGeom prst="rect">
            <a:avLst/>
          </a:prstGeom>
          <a:noFill/>
          <a:ln w="12700">
            <a:noFill/>
            <a:miter lim="800000"/>
            <a:headEnd/>
            <a:tailEnd/>
          </a:ln>
        </p:spPr>
        <p:txBody>
          <a:bodyPr wrap="none" lIns="90488" tIns="44450" rIns="90488" bIns="44450">
            <a:spAutoFit/>
          </a:bodyPr>
          <a:lstStyle/>
          <a:p>
            <a:r>
              <a:rPr lang="en-US" altLang="en-US" sz="2400">
                <a:solidFill>
                  <a:prstClr val="black"/>
                </a:solidFill>
              </a:rPr>
              <a:t>=</a:t>
            </a:r>
          </a:p>
        </p:txBody>
      </p:sp>
      <p:sp>
        <p:nvSpPr>
          <p:cNvPr id="133127" name="Line 10"/>
          <p:cNvSpPr>
            <a:spLocks noChangeShapeType="1"/>
          </p:cNvSpPr>
          <p:nvPr/>
        </p:nvSpPr>
        <p:spPr bwMode="auto">
          <a:xfrm>
            <a:off x="1460500" y="4586288"/>
            <a:ext cx="2032000" cy="0"/>
          </a:xfrm>
          <a:prstGeom prst="line">
            <a:avLst/>
          </a:prstGeom>
          <a:noFill/>
          <a:ln w="25400">
            <a:noFill/>
            <a:round/>
            <a:headEnd/>
            <a:tailEnd/>
          </a:ln>
        </p:spPr>
        <p:txBody>
          <a:bodyPr wrap="none" anchor="ctr"/>
          <a:lstStyle/>
          <a:p>
            <a:endParaRPr lang="en-US">
              <a:solidFill>
                <a:prstClr val="black"/>
              </a:solidFill>
            </a:endParaRPr>
          </a:p>
        </p:txBody>
      </p:sp>
      <p:sp>
        <p:nvSpPr>
          <p:cNvPr id="133129" name="TextBox 13"/>
          <p:cNvSpPr txBox="1">
            <a:spLocks noChangeArrowheads="1"/>
          </p:cNvSpPr>
          <p:nvPr/>
        </p:nvSpPr>
        <p:spPr bwMode="auto">
          <a:xfrm>
            <a:off x="3200400" y="3886200"/>
            <a:ext cx="3048000" cy="400110"/>
          </a:xfrm>
          <a:prstGeom prst="rect">
            <a:avLst/>
          </a:prstGeom>
          <a:noFill/>
          <a:ln w="9525">
            <a:noFill/>
            <a:miter lim="800000"/>
            <a:headEnd/>
            <a:tailEnd/>
          </a:ln>
        </p:spPr>
        <p:txBody>
          <a:bodyPr wrap="square">
            <a:spAutoFit/>
          </a:bodyPr>
          <a:lstStyle/>
          <a:p>
            <a:r>
              <a:rPr lang="en-US" altLang="en-US" sz="2000" b="1" dirty="0">
                <a:solidFill>
                  <a:srgbClr val="953735"/>
                </a:solidFill>
              </a:rPr>
              <a:t>Limited Brands, Inc.</a:t>
            </a:r>
          </a:p>
        </p:txBody>
      </p:sp>
      <p:sp>
        <p:nvSpPr>
          <p:cNvPr id="133130" name="TextBox 1"/>
          <p:cNvSpPr txBox="1">
            <a:spLocks noChangeArrowheads="1"/>
          </p:cNvSpPr>
          <p:nvPr/>
        </p:nvSpPr>
        <p:spPr bwMode="auto">
          <a:xfrm>
            <a:off x="4286250" y="2590800"/>
            <a:ext cx="1884363" cy="830263"/>
          </a:xfrm>
          <a:prstGeom prst="rect">
            <a:avLst/>
          </a:prstGeom>
          <a:noFill/>
          <a:ln w="9525">
            <a:noFill/>
            <a:miter lim="800000"/>
            <a:headEnd/>
            <a:tailEnd/>
          </a:ln>
        </p:spPr>
        <p:txBody>
          <a:bodyPr>
            <a:spAutoFit/>
          </a:bodyPr>
          <a:lstStyle/>
          <a:p>
            <a:pPr algn="ctr"/>
            <a:r>
              <a:rPr lang="en-US" altLang="en-US" sz="2400" u="sng" dirty="0">
                <a:solidFill>
                  <a:prstClr val="black"/>
                </a:solidFill>
              </a:rPr>
              <a:t>Net Income</a:t>
            </a:r>
          </a:p>
          <a:p>
            <a:pPr algn="ctr"/>
            <a:r>
              <a:rPr lang="en-US" altLang="en-US" sz="2400" dirty="0">
                <a:solidFill>
                  <a:prstClr val="black"/>
                </a:solidFill>
              </a:rPr>
              <a:t>Net Sales</a:t>
            </a:r>
          </a:p>
        </p:txBody>
      </p:sp>
      <p:pic>
        <p:nvPicPr>
          <p:cNvPr id="133131" name="Picture 6"/>
          <p:cNvPicPr>
            <a:picLocks noChangeAspect="1" noChangeArrowheads="1"/>
          </p:cNvPicPr>
          <p:nvPr/>
        </p:nvPicPr>
        <p:blipFill>
          <a:blip r:embed="rId3" cstate="print"/>
          <a:srcRect/>
          <a:stretch>
            <a:fillRect/>
          </a:stretch>
        </p:blipFill>
        <p:spPr bwMode="auto">
          <a:xfrm>
            <a:off x="-12700" y="0"/>
            <a:ext cx="9169400" cy="560388"/>
          </a:xfrm>
          <a:prstGeom prst="rect">
            <a:avLst/>
          </a:prstGeom>
          <a:noFill/>
          <a:ln w="9525">
            <a:noFill/>
            <a:miter lim="800000"/>
            <a:headEnd/>
            <a:tailEnd/>
          </a:ln>
        </p:spPr>
      </p:pic>
      <p:sp>
        <p:nvSpPr>
          <p:cNvPr id="133132"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F5F8931D-CBF1-4F08-A1F6-E9E38A68BF1B}" type="slidenum">
              <a:rPr lang="en-US" altLang="en-US" smtClean="0">
                <a:solidFill>
                  <a:srgbClr val="898989"/>
                </a:solidFill>
              </a:rPr>
              <a:pPr/>
              <a:t>69</a:t>
            </a:fld>
            <a:endParaRPr lang="en-US" altLang="en-US">
              <a:solidFill>
                <a:srgbClr val="898989"/>
              </a:solidFill>
            </a:endParaRPr>
          </a:p>
        </p:txBody>
      </p:sp>
      <p:sp>
        <p:nvSpPr>
          <p:cNvPr id="14" name="Rounded Rectangle 13"/>
          <p:cNvSpPr/>
          <p:nvPr/>
        </p:nvSpPr>
        <p:spPr>
          <a:xfrm>
            <a:off x="152400" y="6553200"/>
            <a:ext cx="6477000" cy="261938"/>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lang="en-US" altLang="en-US" sz="1100" b="1" kern="0" dirty="0">
                <a:solidFill>
                  <a:prstClr val="black"/>
                </a:solidFill>
                <a:latin typeface="Arial Narrow" pitchFamily="34" charset="0"/>
              </a:rPr>
              <a:t>Learning Objective A2: </a:t>
            </a:r>
            <a:r>
              <a:rPr lang="en-US" altLang="en-US" sz="1100" dirty="0">
                <a:solidFill>
                  <a:prstClr val="black"/>
                </a:solidFill>
              </a:rPr>
              <a:t>Compute profit margin and describe its use in analyzing company performance.</a:t>
            </a:r>
            <a:endParaRPr lang="en-US" sz="1100" b="1" kern="0" dirty="0">
              <a:solidFill>
                <a:prstClr val="black"/>
              </a:solidFill>
              <a:latin typeface="Arial Narrow" pitchFamily="34" charset="0"/>
            </a:endParaRPr>
          </a:p>
        </p:txBody>
      </p:sp>
      <p:sp>
        <p:nvSpPr>
          <p:cNvPr id="16" name="TextBox 15"/>
          <p:cNvSpPr txBox="1"/>
          <p:nvPr/>
        </p:nvSpPr>
        <p:spPr>
          <a:xfrm>
            <a:off x="8073189" y="753954"/>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solidFill>
                  <a:prstClr val="black"/>
                </a:solidFill>
                <a:latin typeface="Berlin Sans FB" panose="020E0602020502020306" pitchFamily="34" charset="0"/>
              </a:rPr>
              <a:t>Exhibit 3.16</a:t>
            </a:r>
          </a:p>
        </p:txBody>
      </p:sp>
      <p:pic>
        <p:nvPicPr>
          <p:cNvPr id="2" name="Picture 1"/>
          <p:cNvPicPr>
            <a:picLocks noChangeAspect="1"/>
          </p:cNvPicPr>
          <p:nvPr/>
        </p:nvPicPr>
        <p:blipFill>
          <a:blip r:embed="rId4"/>
          <a:stretch>
            <a:fillRect/>
          </a:stretch>
        </p:blipFill>
        <p:spPr>
          <a:xfrm>
            <a:off x="652024" y="4480560"/>
            <a:ext cx="7684378" cy="1498726"/>
          </a:xfrm>
          <a:prstGeom prst="rect">
            <a:avLst/>
          </a:prstGeom>
        </p:spPr>
      </p:pic>
    </p:spTree>
    <p:extLst>
      <p:ext uri="{BB962C8B-B14F-4D97-AF65-F5344CB8AC3E}">
        <p14:creationId xmlns:p14="http://schemas.microsoft.com/office/powerpoint/2010/main" val="3036008499"/>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6"/>
          <p:cNvSpPr txBox="1">
            <a:spLocks noChangeArrowheads="1"/>
          </p:cNvSpPr>
          <p:nvPr/>
        </p:nvSpPr>
        <p:spPr bwMode="auto">
          <a:xfrm>
            <a:off x="4648200" y="1531938"/>
            <a:ext cx="4267200" cy="2892425"/>
          </a:xfrm>
          <a:prstGeom prst="rect">
            <a:avLst/>
          </a:prstGeom>
          <a:gradFill rotWithShape="0">
            <a:gsLst>
              <a:gs pos="0">
                <a:srgbClr val="CCFFFF"/>
              </a:gs>
              <a:gs pos="100000">
                <a:schemeClr val="bg1"/>
              </a:gs>
            </a:gsLst>
            <a:path path="shape">
              <a:fillToRect l="50000" t="50000" r="50000" b="50000"/>
            </a:path>
          </a:gra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50000"/>
              </a:spcBef>
              <a:buFontTx/>
              <a:buNone/>
            </a:pPr>
            <a:r>
              <a:rPr lang="en-US" altLang="en-US" sz="2800" b="1" u="sng">
                <a:solidFill>
                  <a:srgbClr val="984807"/>
                </a:solidFill>
                <a:latin typeface="Arial" charset="0"/>
                <a:ea typeface="MS PGothic" pitchFamily="34" charset="-128"/>
              </a:rPr>
              <a:t>Cash Basis</a:t>
            </a:r>
            <a:endParaRPr lang="en-US" altLang="en-US" sz="2800" b="1">
              <a:solidFill>
                <a:srgbClr val="984807"/>
              </a:solidFill>
              <a:latin typeface="Arial" charset="0"/>
              <a:ea typeface="MS PGothic" pitchFamily="34" charset="-128"/>
            </a:endParaRPr>
          </a:p>
          <a:p>
            <a:pPr eaLnBrk="1" hangingPunct="1">
              <a:spcBef>
                <a:spcPct val="50000"/>
              </a:spcBef>
              <a:buFontTx/>
              <a:buNone/>
            </a:pPr>
            <a:r>
              <a:rPr lang="en-US" altLang="en-US" sz="2800" b="1">
                <a:latin typeface="Arial" charset="0"/>
                <a:ea typeface="MS PGothic" pitchFamily="34" charset="-128"/>
              </a:rPr>
              <a:t>Revenues are recognized when cash is received and expenses are recorded when cash is paid.</a:t>
            </a:r>
          </a:p>
        </p:txBody>
      </p:sp>
      <p:sp>
        <p:nvSpPr>
          <p:cNvPr id="7173" name="Rectangle 4"/>
          <p:cNvSpPr>
            <a:spLocks noGrp="1" noChangeArrowheads="1"/>
          </p:cNvSpPr>
          <p:nvPr>
            <p:ph type="title"/>
          </p:nvPr>
        </p:nvSpPr>
        <p:spPr/>
        <p:txBody>
          <a:bodyPr rtlCol="0">
            <a:normAutofit fontScale="90000"/>
          </a:bodyPr>
          <a:lstStyle/>
          <a:p>
            <a:pPr eaLnBrk="1" fontAlgn="auto" hangingPunct="1">
              <a:spcAft>
                <a:spcPts val="0"/>
              </a:spcAft>
              <a:defRPr/>
            </a:pPr>
            <a:r>
              <a:rPr lang="en-US" b="1" dirty="0">
                <a:latin typeface="Arial" charset="0"/>
                <a:cs typeface="Arial" charset="0"/>
              </a:rPr>
              <a:t>Accrual Basis versus Cash Basis</a:t>
            </a:r>
          </a:p>
        </p:txBody>
      </p:sp>
      <p:grpSp>
        <p:nvGrpSpPr>
          <p:cNvPr id="94212" name="Group 7"/>
          <p:cNvGrpSpPr>
            <a:grpSpLocks/>
          </p:cNvGrpSpPr>
          <p:nvPr/>
        </p:nvGrpSpPr>
        <p:grpSpPr bwMode="auto">
          <a:xfrm>
            <a:off x="5181600" y="2209800"/>
            <a:ext cx="2701925" cy="3046413"/>
            <a:chOff x="3552" y="1368"/>
            <a:chExt cx="1702" cy="1919"/>
          </a:xfrm>
        </p:grpSpPr>
        <p:grpSp>
          <p:nvGrpSpPr>
            <p:cNvPr id="94217" name="Group 8"/>
            <p:cNvGrpSpPr>
              <a:grpSpLocks/>
            </p:cNvGrpSpPr>
            <p:nvPr/>
          </p:nvGrpSpPr>
          <p:grpSpPr bwMode="auto">
            <a:xfrm>
              <a:off x="3685" y="1368"/>
              <a:ext cx="1248" cy="1248"/>
              <a:chOff x="3685" y="1368"/>
              <a:chExt cx="1248" cy="1248"/>
            </a:xfrm>
          </p:grpSpPr>
          <p:sp>
            <p:nvSpPr>
              <p:cNvPr id="94219" name="Line 9"/>
              <p:cNvSpPr>
                <a:spLocks noChangeShapeType="1"/>
              </p:cNvSpPr>
              <p:nvPr/>
            </p:nvSpPr>
            <p:spPr bwMode="auto">
              <a:xfrm>
                <a:off x="4008" y="1512"/>
                <a:ext cx="672" cy="960"/>
              </a:xfrm>
              <a:prstGeom prst="line">
                <a:avLst/>
              </a:prstGeom>
              <a:noFill/>
              <a:ln w="152400">
                <a:solidFill>
                  <a:srgbClr val="FF3300"/>
                </a:solidFill>
                <a:round/>
                <a:headEnd/>
                <a:tailEnd/>
              </a:ln>
              <a:effectLst>
                <a:outerShdw dist="53882" dir="2700000" algn="ctr" rotWithShape="0">
                  <a:schemeClr val="tx2"/>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94220" name="Oval 10"/>
              <p:cNvSpPr>
                <a:spLocks noChangeArrowheads="1"/>
              </p:cNvSpPr>
              <p:nvPr/>
            </p:nvSpPr>
            <p:spPr bwMode="auto">
              <a:xfrm>
                <a:off x="3685" y="1368"/>
                <a:ext cx="1248" cy="1248"/>
              </a:xfrm>
              <a:prstGeom prst="ellipse">
                <a:avLst/>
              </a:prstGeom>
              <a:noFill/>
              <a:ln w="152400">
                <a:solidFill>
                  <a:srgbClr val="FF3300"/>
                </a:solidFill>
                <a:round/>
                <a:headEnd/>
                <a:tailEnd/>
              </a:ln>
              <a:effectLst>
                <a:outerShdw dist="53882" dir="2700000" algn="ctr" rotWithShape="0">
                  <a:schemeClr val="tx2"/>
                </a:outerShdw>
              </a:effectLst>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endParaRPr lang="en-US" altLang="en-US" sz="1800">
                  <a:latin typeface="Arial" charset="0"/>
                  <a:ea typeface="MS PGothic" pitchFamily="34" charset="-128"/>
                </a:endParaRPr>
              </a:p>
            </p:txBody>
          </p:sp>
        </p:grpSp>
        <p:sp>
          <p:nvSpPr>
            <p:cNvPr id="13323" name="Rectangle 11"/>
            <p:cNvSpPr>
              <a:spLocks noChangeArrowheads="1"/>
            </p:cNvSpPr>
            <p:nvPr/>
          </p:nvSpPr>
          <p:spPr bwMode="auto">
            <a:xfrm>
              <a:off x="3552" y="2862"/>
              <a:ext cx="1702" cy="425"/>
            </a:xfrm>
            <a:prstGeom prst="rect">
              <a:avLst/>
            </a:prstGeom>
            <a:noFill/>
            <a:ln>
              <a:noFill/>
            </a:ln>
            <a:effectLst>
              <a:outerShdw dist="35921" dir="2700000" algn="ctr" rotWithShape="0">
                <a:schemeClr val="tx2"/>
              </a:outerShdw>
            </a:effectLst>
            <a:extLst/>
          </p:spPr>
          <p:txBody>
            <a:bodyPr wrap="none" lIns="90488" tIns="44450" rIns="90488" bIns="44450">
              <a:spAutoFit/>
            </a:bodyPr>
            <a:lstStyle/>
            <a:p>
              <a:pPr>
                <a:defRPr/>
              </a:pPr>
              <a:r>
                <a:rPr lang="en-US" sz="3800" b="1" dirty="0">
                  <a:solidFill>
                    <a:srgbClr val="FF3300"/>
                  </a:solidFill>
                  <a:effectLst>
                    <a:outerShdw blurRad="38100" dist="38100" dir="2700000" algn="tl">
                      <a:srgbClr val="C0C0C0"/>
                    </a:outerShdw>
                  </a:effectLst>
                  <a:ea typeface="ＭＳ Ｐゴシック" pitchFamily="-107" charset="-128"/>
                </a:rPr>
                <a:t>Non-GAAP</a:t>
              </a:r>
            </a:p>
          </p:txBody>
        </p:sp>
      </p:grpSp>
      <p:sp>
        <p:nvSpPr>
          <p:cNvPr id="94214" name="Text Box 5"/>
          <p:cNvSpPr txBox="1">
            <a:spLocks noChangeArrowheads="1"/>
          </p:cNvSpPr>
          <p:nvPr/>
        </p:nvSpPr>
        <p:spPr bwMode="auto">
          <a:xfrm>
            <a:off x="609600" y="1550988"/>
            <a:ext cx="3810000" cy="2868612"/>
          </a:xfrm>
          <a:prstGeom prst="rect">
            <a:avLst/>
          </a:prstGeom>
          <a:gradFill rotWithShape="0">
            <a:gsLst>
              <a:gs pos="0">
                <a:srgbClr val="CCFFFF"/>
              </a:gs>
              <a:gs pos="100000">
                <a:schemeClr val="bg1"/>
              </a:gs>
            </a:gsLst>
            <a:path path="shape">
              <a:fillToRect l="50000" t="50000" r="50000" b="50000"/>
            </a:path>
          </a:gra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50000"/>
              </a:spcBef>
              <a:buFontTx/>
              <a:buNone/>
            </a:pPr>
            <a:r>
              <a:rPr lang="en-US" altLang="en-US" sz="2800" b="1" u="sng">
                <a:solidFill>
                  <a:srgbClr val="4F6228"/>
                </a:solidFill>
                <a:latin typeface="Arial" charset="0"/>
                <a:ea typeface="MS PGothic" pitchFamily="34" charset="-128"/>
              </a:rPr>
              <a:t>Accrual Basis</a:t>
            </a:r>
            <a:endParaRPr lang="en-US" altLang="en-US" sz="2800" b="1">
              <a:solidFill>
                <a:srgbClr val="4F6228"/>
              </a:solidFill>
              <a:latin typeface="Arial" charset="0"/>
              <a:ea typeface="MS PGothic" pitchFamily="34" charset="-128"/>
            </a:endParaRPr>
          </a:p>
          <a:p>
            <a:pPr eaLnBrk="1" hangingPunct="1">
              <a:spcBef>
                <a:spcPct val="50000"/>
              </a:spcBef>
              <a:buFontTx/>
              <a:buNone/>
            </a:pPr>
            <a:r>
              <a:rPr lang="en-US" altLang="en-US" sz="2800" b="1">
                <a:latin typeface="Arial" charset="0"/>
                <a:ea typeface="MS PGothic" pitchFamily="34" charset="-128"/>
              </a:rPr>
              <a:t>Revenues are recognized when earned and expenses are recognized when incurred.</a:t>
            </a:r>
          </a:p>
        </p:txBody>
      </p:sp>
      <p:sp>
        <p:nvSpPr>
          <p:cNvPr id="16" name="Rectangle 1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9421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fld id="{2E7B5B8E-3083-4335-B8F9-E226A6064269}" type="slidenum">
              <a:rPr lang="en-US" altLang="en-US" sz="1200" smtClean="0">
                <a:solidFill>
                  <a:srgbClr val="898989"/>
                </a:solidFill>
                <a:latin typeface="Arial" charset="0"/>
              </a:rPr>
              <a:pPr eaLnBrk="1" hangingPunct="1">
                <a:spcBef>
                  <a:spcPct val="0"/>
                </a:spcBef>
                <a:buFontTx/>
                <a:buNone/>
              </a:pPr>
              <a:t>7</a:t>
            </a:fld>
            <a:endParaRPr lang="en-US" altLang="en-US" sz="1200">
              <a:solidFill>
                <a:srgbClr val="898989"/>
              </a:solidFill>
              <a:latin typeface="Arial" charset="0"/>
            </a:endParaRPr>
          </a:p>
        </p:txBody>
      </p:sp>
      <p:sp>
        <p:nvSpPr>
          <p:cNvPr id="13" name="Rounded Rectangle 12"/>
          <p:cNvSpPr/>
          <p:nvPr/>
        </p:nvSpPr>
        <p:spPr>
          <a:xfrm>
            <a:off x="152400" y="6424696"/>
            <a:ext cx="5791200" cy="304800"/>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C2 </a:t>
            </a:r>
            <a:r>
              <a:rPr lang="en-US" altLang="en-US" sz="1100" dirty="0"/>
              <a:t>Explain accrual accounting and how it improves financial statements.</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4"/>
          <p:cNvSpPr>
            <a:spLocks noGrp="1"/>
          </p:cNvSpPr>
          <p:nvPr>
            <p:ph type="ctrTitle"/>
          </p:nvPr>
        </p:nvSpPr>
        <p:spPr>
          <a:xfrm>
            <a:off x="914400" y="1828800"/>
            <a:ext cx="7315200" cy="3124200"/>
          </a:xfrm>
        </p:spPr>
        <p:txBody>
          <a:bodyPr/>
          <a:lstStyle/>
          <a:p>
            <a:r>
              <a:rPr lang="en-US" altLang="en-US" dirty="0"/>
              <a:t/>
            </a:r>
            <a:br>
              <a:rPr lang="en-US" altLang="en-US" dirty="0"/>
            </a:br>
            <a:r>
              <a:rPr lang="en-US" altLang="en-US" dirty="0"/>
              <a:t/>
            </a:r>
            <a:br>
              <a:rPr lang="en-US" altLang="en-US" dirty="0"/>
            </a:br>
            <a:r>
              <a:rPr lang="en-US" altLang="en-US" dirty="0"/>
              <a:t> P4:	</a:t>
            </a:r>
            <a:r>
              <a:rPr lang="en-US" dirty="0"/>
              <a:t> Appendix 3A </a:t>
            </a:r>
            <a:br>
              <a:rPr lang="en-US" dirty="0"/>
            </a:br>
            <a:r>
              <a:rPr lang="en-US" dirty="0"/>
              <a:t>Explain the a</a:t>
            </a:r>
            <a:r>
              <a:rPr lang="en-US" altLang="en-US" dirty="0"/>
              <a:t>lternatives in accounting for </a:t>
            </a:r>
            <a:r>
              <a:rPr lang="en-US" altLang="en-US" dirty="0" err="1"/>
              <a:t>prepaids</a:t>
            </a:r>
            <a:r>
              <a:rPr lang="en-US" altLang="en-US" dirty="0"/>
              <a:t>.</a:t>
            </a:r>
            <a:br>
              <a:rPr lang="en-US" altLang="en-US" dirty="0"/>
            </a:br>
            <a:r>
              <a:rPr lang="en-US" altLang="en-US" dirty="0"/>
              <a:t/>
            </a:r>
            <a:br>
              <a:rPr lang="en-US" altLang="en-US" dirty="0"/>
            </a:br>
            <a:endParaRPr lang="en-US" altLang="en-US" dirty="0"/>
          </a:p>
        </p:txBody>
      </p:sp>
      <p:sp>
        <p:nvSpPr>
          <p:cNvPr id="13414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2E0EA32C-EAE7-403B-B8B7-DA094D56BC67}" type="slidenum">
              <a:rPr lang="en-US" altLang="en-US" smtClean="0">
                <a:solidFill>
                  <a:srgbClr val="898989"/>
                </a:solidFill>
              </a:rPr>
              <a:pPr/>
              <a:t>70</a:t>
            </a:fld>
            <a:endParaRPr lang="en-US" altLang="en-US">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endParaRPr>
          </a:p>
        </p:txBody>
      </p:sp>
      <p:pic>
        <p:nvPicPr>
          <p:cNvPr id="134149" name="Picture 2"/>
          <p:cNvPicPr>
            <a:picLocks noChangeAspect="1" noChangeArrowheads="1"/>
          </p:cNvPicPr>
          <p:nvPr/>
        </p:nvPicPr>
        <p:blipFill>
          <a:blip r:embed="rId3" cstate="print"/>
          <a:srcRect/>
          <a:stretch>
            <a:fillRect/>
          </a:stretch>
        </p:blipFill>
        <p:spPr bwMode="auto">
          <a:xfrm>
            <a:off x="914400" y="1981200"/>
            <a:ext cx="7315200" cy="87312"/>
          </a:xfrm>
          <a:prstGeom prst="rect">
            <a:avLst/>
          </a:prstGeom>
          <a:noFill/>
          <a:ln w="9525">
            <a:noFill/>
            <a:miter lim="800000"/>
            <a:headEnd/>
            <a:tailEnd/>
          </a:ln>
        </p:spPr>
      </p:pic>
      <p:pic>
        <p:nvPicPr>
          <p:cNvPr id="134150" name="Picture 2"/>
          <p:cNvPicPr>
            <a:picLocks noChangeAspect="1" noChangeArrowheads="1"/>
          </p:cNvPicPr>
          <p:nvPr/>
        </p:nvPicPr>
        <p:blipFill>
          <a:blip r:embed="rId3" cstate="print"/>
          <a:srcRect/>
          <a:stretch>
            <a:fillRect/>
          </a:stretch>
        </p:blipFill>
        <p:spPr bwMode="auto">
          <a:xfrm>
            <a:off x="914400" y="4876800"/>
            <a:ext cx="7315200" cy="87313"/>
          </a:xfrm>
          <a:prstGeom prst="rect">
            <a:avLst/>
          </a:prstGeom>
          <a:noFill/>
          <a:ln w="9525">
            <a:noFill/>
            <a:miter lim="800000"/>
            <a:headEnd/>
            <a:tailEnd/>
          </a:ln>
        </p:spPr>
      </p:pic>
      <p:sp>
        <p:nvSpPr>
          <p:cNvPr id="8" name="TextBox 7"/>
          <p:cNvSpPr txBox="1"/>
          <p:nvPr/>
        </p:nvSpPr>
        <p:spPr>
          <a:xfrm>
            <a:off x="2362200" y="760115"/>
            <a:ext cx="5257800" cy="769441"/>
          </a:xfrm>
          <a:prstGeom prst="rect">
            <a:avLst/>
          </a:prstGeom>
          <a:noFill/>
        </p:spPr>
        <p:txBody>
          <a:bodyPr wrap="square" rtlCol="0">
            <a:spAutoFit/>
          </a:bodyPr>
          <a:lstStyle/>
          <a:p>
            <a:r>
              <a:rPr lang="en-US" altLang="en-US" sz="4400" b="1" dirty="0">
                <a:solidFill>
                  <a:prstClr val="black"/>
                </a:solidFill>
                <a:latin typeface="Calibri"/>
              </a:rPr>
              <a:t>Learning Objective</a:t>
            </a:r>
            <a:endParaRPr lang="en-US" sz="4400" dirty="0">
              <a:solidFill>
                <a:prstClr val="black"/>
              </a:solidFill>
              <a:latin typeface="Calibri"/>
            </a:endParaRPr>
          </a:p>
        </p:txBody>
      </p:sp>
    </p:spTree>
    <p:extLst>
      <p:ext uri="{BB962C8B-B14F-4D97-AF65-F5344CB8AC3E}">
        <p14:creationId xmlns:p14="http://schemas.microsoft.com/office/powerpoint/2010/main" val="845883419"/>
      </p:ext>
    </p:extLst>
  </p:cSld>
  <p:clrMapOvr>
    <a:masterClrMapping/>
  </p:clrMapOvr>
  <p:transition spd="med">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68313" y="3733800"/>
            <a:ext cx="8142287" cy="2362200"/>
          </a:xfrm>
          <a:prstGeom prst="rect">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cs typeface="Arial" charset="0"/>
            </a:endParaRPr>
          </a:p>
        </p:txBody>
      </p:sp>
      <p:sp>
        <p:nvSpPr>
          <p:cNvPr id="18" name="Rectangle 17"/>
          <p:cNvSpPr/>
          <p:nvPr/>
        </p:nvSpPr>
        <p:spPr>
          <a:xfrm>
            <a:off x="468313" y="1371600"/>
            <a:ext cx="8142287" cy="23622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cs typeface="Arial" charset="0"/>
            </a:endParaRPr>
          </a:p>
        </p:txBody>
      </p:sp>
      <p:sp>
        <p:nvSpPr>
          <p:cNvPr id="135172" name="Rectangle 12"/>
          <p:cNvSpPr>
            <a:spLocks noGrp="1" noChangeArrowheads="1"/>
          </p:cNvSpPr>
          <p:nvPr>
            <p:ph type="title"/>
          </p:nvPr>
        </p:nvSpPr>
        <p:spPr>
          <a:xfrm>
            <a:off x="1066800" y="560388"/>
            <a:ext cx="6705600" cy="838200"/>
          </a:xfrm>
        </p:spPr>
        <p:txBody>
          <a:bodyPr/>
          <a:lstStyle/>
          <a:p>
            <a:pPr eaLnBrk="1" hangingPunct="1"/>
            <a:r>
              <a:rPr lang="en-US" altLang="en-US" sz="2800" b="1" dirty="0"/>
              <a:t>Appendix 3A: Alternative </a:t>
            </a:r>
            <a:br>
              <a:rPr lang="en-US" altLang="en-US" sz="2800" b="1" dirty="0"/>
            </a:br>
            <a:r>
              <a:rPr lang="en-US" altLang="en-US" sz="2800" b="1" dirty="0"/>
              <a:t>Accounting for Prepayments</a:t>
            </a:r>
          </a:p>
        </p:txBody>
      </p:sp>
      <p:sp>
        <p:nvSpPr>
          <p:cNvPr id="135173" name="Line 10"/>
          <p:cNvSpPr>
            <a:spLocks noChangeShapeType="1"/>
          </p:cNvSpPr>
          <p:nvPr/>
        </p:nvSpPr>
        <p:spPr bwMode="auto">
          <a:xfrm>
            <a:off x="1460500" y="4586288"/>
            <a:ext cx="20320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5400">
                <a:solidFill>
                  <a:srgbClr val="000000"/>
                </a:solidFill>
                <a:round/>
                <a:headEnd/>
                <a:tailEnd/>
              </a14:hiddenLine>
            </a:ext>
          </a:extLst>
        </p:spPr>
        <p:txBody>
          <a:bodyPr wrap="none" anchor="ctr"/>
          <a:lstStyle/>
          <a:p>
            <a:endParaRPr lang="en-GB"/>
          </a:p>
        </p:txBody>
      </p:sp>
      <p:sp>
        <p:nvSpPr>
          <p:cNvPr id="135176" name="Rectangle 14"/>
          <p:cNvSpPr>
            <a:spLocks noChangeArrowheads="1"/>
          </p:cNvSpPr>
          <p:nvPr/>
        </p:nvSpPr>
        <p:spPr bwMode="auto">
          <a:xfrm>
            <a:off x="0" y="144780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r>
              <a:rPr lang="en-US" altLang="en-US" sz="2000">
                <a:latin typeface="Arial" charset="0"/>
              </a:rPr>
              <a:t>An alternative method is to record all prepaid expenses</a:t>
            </a:r>
          </a:p>
          <a:p>
            <a:pPr algn="ctr" eaLnBrk="1" hangingPunct="1">
              <a:spcBef>
                <a:spcPct val="0"/>
              </a:spcBef>
              <a:buFontTx/>
              <a:buNone/>
            </a:pPr>
            <a:r>
              <a:rPr lang="en-US" altLang="en-US" sz="2000">
                <a:latin typeface="Arial" charset="0"/>
              </a:rPr>
              <a:t>with debits to expense accounts.</a:t>
            </a:r>
            <a:r>
              <a:rPr lang="en-US" altLang="en-US" sz="2400">
                <a:latin typeface="Arial" charset="0"/>
              </a:rPr>
              <a:t> </a:t>
            </a:r>
          </a:p>
        </p:txBody>
      </p:sp>
      <p:sp>
        <p:nvSpPr>
          <p:cNvPr id="135177" name="Rectangle 15"/>
          <p:cNvSpPr>
            <a:spLocks noChangeArrowheads="1"/>
          </p:cNvSpPr>
          <p:nvPr/>
        </p:nvSpPr>
        <p:spPr bwMode="auto">
          <a:xfrm>
            <a:off x="0" y="3810000"/>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r>
              <a:rPr lang="en-US" altLang="en-US" sz="2000">
                <a:latin typeface="Arial" charset="0"/>
              </a:rPr>
              <a:t>The adjusting entry depends on how the original payment </a:t>
            </a:r>
          </a:p>
          <a:p>
            <a:pPr algn="ctr" eaLnBrk="1" hangingPunct="1">
              <a:spcBef>
                <a:spcPct val="0"/>
              </a:spcBef>
              <a:buFontTx/>
              <a:buNone/>
            </a:pPr>
            <a:r>
              <a:rPr lang="en-US" altLang="en-US" sz="2000">
                <a:latin typeface="Arial" charset="0"/>
              </a:rPr>
              <a:t>was recorded. </a:t>
            </a:r>
          </a:p>
        </p:txBody>
      </p:sp>
      <p:pic>
        <p:nvPicPr>
          <p:cNvPr id="13517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0"/>
            <a:ext cx="91694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8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fld id="{B2D9E96A-ABFB-45BB-BC29-6D9F1DD00331}" type="slidenum">
              <a:rPr lang="en-US" altLang="en-US" sz="1200" smtClean="0">
                <a:solidFill>
                  <a:srgbClr val="898989"/>
                </a:solidFill>
                <a:latin typeface="Arial" charset="0"/>
              </a:rPr>
              <a:pPr eaLnBrk="1" hangingPunct="1">
                <a:spcBef>
                  <a:spcPct val="0"/>
                </a:spcBef>
                <a:buFontTx/>
                <a:buNone/>
              </a:pPr>
              <a:t>71</a:t>
            </a:fld>
            <a:endParaRPr lang="en-US" altLang="en-US" sz="1200">
              <a:solidFill>
                <a:srgbClr val="898989"/>
              </a:solidFill>
              <a:latin typeface="Arial" charset="0"/>
            </a:endParaRPr>
          </a:p>
        </p:txBody>
      </p:sp>
      <p:sp>
        <p:nvSpPr>
          <p:cNvPr id="13" name="Rounded Rectangle 12"/>
          <p:cNvSpPr/>
          <p:nvPr/>
        </p:nvSpPr>
        <p:spPr>
          <a:xfrm>
            <a:off x="152400" y="6553200"/>
            <a:ext cx="4800600" cy="261938"/>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P4: </a:t>
            </a:r>
            <a:r>
              <a:rPr lang="en-US" sz="1100" dirty="0"/>
              <a:t>Explain the a</a:t>
            </a:r>
            <a:r>
              <a:rPr lang="en-US" altLang="en-US" sz="1100" dirty="0"/>
              <a:t>lternatives in accounting for </a:t>
            </a:r>
            <a:r>
              <a:rPr lang="en-US" altLang="en-US" sz="1100" dirty="0" err="1"/>
              <a:t>prepaids</a:t>
            </a:r>
            <a:r>
              <a:rPr lang="en-US" altLang="en-US" sz="1100" dirty="0"/>
              <a:t>.</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14" name="TextBox 13"/>
          <p:cNvSpPr txBox="1"/>
          <p:nvPr/>
        </p:nvSpPr>
        <p:spPr>
          <a:xfrm>
            <a:off x="7315200" y="6248400"/>
            <a:ext cx="1066800" cy="523220"/>
          </a:xfrm>
          <a:prstGeom prst="rect">
            <a:avLst/>
          </a:prstGeom>
          <a:solidFill>
            <a:srgbClr val="FFFF99"/>
          </a:solidFill>
        </p:spPr>
        <p:txBody>
          <a:bodyPr wrap="square" rtlCol="0">
            <a:spAutoFit/>
          </a:bodyPr>
          <a:lstStyle/>
          <a:p>
            <a:pPr algn="ctr" fontAlgn="auto">
              <a:spcBef>
                <a:spcPts val="0"/>
              </a:spcBef>
              <a:spcAft>
                <a:spcPts val="0"/>
              </a:spcAft>
              <a:defRPr/>
            </a:pPr>
            <a:r>
              <a:rPr lang="en-US" sz="1400" kern="0" dirty="0">
                <a:solidFill>
                  <a:prstClr val="black"/>
                </a:solidFill>
                <a:latin typeface="Berlin Sans FB" panose="020E0602020502020306" pitchFamily="34" charset="0"/>
              </a:rPr>
              <a:t>Exhibits 3A.1 &amp; 3A.2</a:t>
            </a:r>
          </a:p>
        </p:txBody>
      </p:sp>
      <p:pic>
        <p:nvPicPr>
          <p:cNvPr id="2" name="Picture 1"/>
          <p:cNvPicPr>
            <a:picLocks noChangeAspect="1"/>
          </p:cNvPicPr>
          <p:nvPr/>
        </p:nvPicPr>
        <p:blipFill>
          <a:blip r:embed="rId4"/>
          <a:stretch>
            <a:fillRect/>
          </a:stretch>
        </p:blipFill>
        <p:spPr>
          <a:xfrm>
            <a:off x="1558503" y="2144792"/>
            <a:ext cx="6180952" cy="1481058"/>
          </a:xfrm>
          <a:prstGeom prst="rect">
            <a:avLst/>
          </a:prstGeom>
        </p:spPr>
      </p:pic>
      <p:pic>
        <p:nvPicPr>
          <p:cNvPr id="5" name="Picture 4"/>
          <p:cNvPicPr>
            <a:picLocks noChangeAspect="1"/>
          </p:cNvPicPr>
          <p:nvPr/>
        </p:nvPicPr>
        <p:blipFill>
          <a:blip r:embed="rId5"/>
          <a:stretch>
            <a:fillRect/>
          </a:stretch>
        </p:blipFill>
        <p:spPr>
          <a:xfrm>
            <a:off x="1528023" y="4530814"/>
            <a:ext cx="6180952" cy="1438095"/>
          </a:xfrm>
          <a:prstGeom prst="rect">
            <a:avLst/>
          </a:prstGeom>
        </p:spPr>
      </p:pic>
    </p:spTree>
  </p:cSld>
  <p:clrMapOvr>
    <a:masterClrMapping/>
  </p:clrMapOvr>
  <p:transition spd="med">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498475"/>
            <a:ext cx="8229600" cy="1143000"/>
          </a:xfrm>
        </p:spPr>
        <p:txBody>
          <a:bodyPr rtlCol="0">
            <a:normAutofit fontScale="90000"/>
          </a:bodyPr>
          <a:lstStyle/>
          <a:p>
            <a:pPr eaLnBrk="1" fontAlgn="auto" hangingPunct="1">
              <a:spcAft>
                <a:spcPts val="0"/>
              </a:spcAft>
              <a:defRPr/>
            </a:pPr>
            <a:r>
              <a:rPr lang="en-US" b="1" dirty="0"/>
              <a:t>Appendix 3A: Alternative </a:t>
            </a:r>
            <a:br>
              <a:rPr lang="en-US" b="1" dirty="0"/>
            </a:br>
            <a:r>
              <a:rPr lang="en-US" b="1" dirty="0"/>
              <a:t>Accounting for Prepayments</a:t>
            </a:r>
          </a:p>
        </p:txBody>
      </p:sp>
      <p:pic>
        <p:nvPicPr>
          <p:cNvPr id="13619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0"/>
            <a:ext cx="91694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19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fld id="{6A970B0C-3A1B-451C-99A0-2F61CF2D81B8}" type="slidenum">
              <a:rPr lang="en-US" altLang="en-US" sz="1200" smtClean="0">
                <a:solidFill>
                  <a:srgbClr val="898989"/>
                </a:solidFill>
                <a:latin typeface="Arial" charset="0"/>
              </a:rPr>
              <a:pPr eaLnBrk="1" hangingPunct="1">
                <a:spcBef>
                  <a:spcPct val="0"/>
                </a:spcBef>
                <a:buFontTx/>
                <a:buNone/>
              </a:pPr>
              <a:t>72</a:t>
            </a:fld>
            <a:endParaRPr lang="en-US" altLang="en-US" sz="1200">
              <a:solidFill>
                <a:srgbClr val="898989"/>
              </a:solidFill>
              <a:latin typeface="Arial" charset="0"/>
            </a:endParaRPr>
          </a:p>
        </p:txBody>
      </p:sp>
      <p:sp>
        <p:nvSpPr>
          <p:cNvPr id="7" name="Rounded Rectangle 6"/>
          <p:cNvSpPr/>
          <p:nvPr/>
        </p:nvSpPr>
        <p:spPr>
          <a:xfrm>
            <a:off x="152400" y="6553200"/>
            <a:ext cx="4800600" cy="261938"/>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P4: </a:t>
            </a:r>
            <a:r>
              <a:rPr lang="en-US" sz="1100" dirty="0"/>
              <a:t>Explain the a</a:t>
            </a:r>
            <a:r>
              <a:rPr lang="en-US" altLang="en-US" sz="1100" dirty="0"/>
              <a:t>lternatives in accounting for </a:t>
            </a:r>
            <a:r>
              <a:rPr lang="en-US" altLang="en-US" sz="1100" dirty="0" err="1"/>
              <a:t>prepaids</a:t>
            </a:r>
            <a:r>
              <a:rPr lang="en-US" altLang="en-US" sz="1100" dirty="0"/>
              <a:t>.</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8" name="TextBox 7"/>
          <p:cNvSpPr txBox="1"/>
          <p:nvPr/>
        </p:nvSpPr>
        <p:spPr>
          <a:xfrm>
            <a:off x="8073189" y="753954"/>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solidFill>
                  <a:prstClr val="black"/>
                </a:solidFill>
                <a:latin typeface="Berlin Sans FB" panose="020E0602020502020306" pitchFamily="34" charset="0"/>
              </a:rPr>
              <a:t>Exhibit 3A.3</a:t>
            </a:r>
          </a:p>
        </p:txBody>
      </p:sp>
      <p:pic>
        <p:nvPicPr>
          <p:cNvPr id="3" name="Picture 2"/>
          <p:cNvPicPr>
            <a:picLocks noChangeAspect="1"/>
          </p:cNvPicPr>
          <p:nvPr/>
        </p:nvPicPr>
        <p:blipFill>
          <a:blip r:embed="rId4"/>
          <a:stretch>
            <a:fillRect/>
          </a:stretch>
        </p:blipFill>
        <p:spPr>
          <a:xfrm>
            <a:off x="457200" y="1981200"/>
            <a:ext cx="8428077" cy="2824010"/>
          </a:xfrm>
          <a:prstGeom prst="rect">
            <a:avLst/>
          </a:prstGeom>
        </p:spPr>
      </p:pic>
    </p:spTree>
  </p:cSld>
  <p:clrMapOvr>
    <a:masterClrMapping/>
  </p:clrMapOvr>
  <p:transition spd="med">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304800" y="3657600"/>
            <a:ext cx="8534400" cy="2438400"/>
          </a:xfrm>
          <a:prstGeom prst="rect">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cs typeface="Arial" charset="0"/>
            </a:endParaRPr>
          </a:p>
        </p:txBody>
      </p:sp>
      <p:sp>
        <p:nvSpPr>
          <p:cNvPr id="18" name="Rectangle 17"/>
          <p:cNvSpPr/>
          <p:nvPr/>
        </p:nvSpPr>
        <p:spPr>
          <a:xfrm>
            <a:off x="304800" y="1066800"/>
            <a:ext cx="8534400" cy="25908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cs typeface="Arial" charset="0"/>
            </a:endParaRPr>
          </a:p>
        </p:txBody>
      </p:sp>
      <p:sp>
        <p:nvSpPr>
          <p:cNvPr id="137220" name="Rectangle 12"/>
          <p:cNvSpPr>
            <a:spLocks noGrp="1" noChangeArrowheads="1"/>
          </p:cNvSpPr>
          <p:nvPr>
            <p:ph type="title"/>
          </p:nvPr>
        </p:nvSpPr>
        <p:spPr>
          <a:xfrm>
            <a:off x="457200" y="457200"/>
            <a:ext cx="8229600" cy="685800"/>
          </a:xfrm>
        </p:spPr>
        <p:txBody>
          <a:bodyPr/>
          <a:lstStyle/>
          <a:p>
            <a:pPr eaLnBrk="1" hangingPunct="1"/>
            <a:r>
              <a:rPr lang="en-US" altLang="en-US" sz="2800" b="1" dirty="0"/>
              <a:t>Appendix 3A: Alternative Accounting for Revenues</a:t>
            </a:r>
          </a:p>
        </p:txBody>
      </p:sp>
      <p:sp>
        <p:nvSpPr>
          <p:cNvPr id="137221" name="Line 10"/>
          <p:cNvSpPr>
            <a:spLocks noChangeShapeType="1"/>
          </p:cNvSpPr>
          <p:nvPr/>
        </p:nvSpPr>
        <p:spPr bwMode="auto">
          <a:xfrm>
            <a:off x="1460500" y="4586288"/>
            <a:ext cx="20320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5400">
                <a:solidFill>
                  <a:srgbClr val="000000"/>
                </a:solidFill>
                <a:round/>
                <a:headEnd/>
                <a:tailEnd/>
              </a14:hiddenLine>
            </a:ext>
          </a:extLst>
        </p:spPr>
        <p:txBody>
          <a:bodyPr wrap="none" anchor="ctr"/>
          <a:lstStyle/>
          <a:p>
            <a:endParaRPr lang="en-GB"/>
          </a:p>
        </p:txBody>
      </p:sp>
      <p:sp>
        <p:nvSpPr>
          <p:cNvPr id="137223" name="Rectangle 14"/>
          <p:cNvSpPr>
            <a:spLocks noChangeArrowheads="1"/>
          </p:cNvSpPr>
          <p:nvPr/>
        </p:nvSpPr>
        <p:spPr bwMode="auto">
          <a:xfrm>
            <a:off x="571500" y="1143000"/>
            <a:ext cx="81153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r>
              <a:rPr lang="en-US" altLang="en-US" sz="2000">
                <a:latin typeface="Arial" charset="0"/>
              </a:rPr>
              <a:t>An alternative method is to record all revenues to a liability account or a revenue account. </a:t>
            </a:r>
          </a:p>
        </p:txBody>
      </p:sp>
      <p:sp>
        <p:nvSpPr>
          <p:cNvPr id="137224" name="Rectangle 15"/>
          <p:cNvSpPr>
            <a:spLocks noChangeArrowheads="1"/>
          </p:cNvSpPr>
          <p:nvPr/>
        </p:nvSpPr>
        <p:spPr bwMode="auto">
          <a:xfrm>
            <a:off x="0" y="3657600"/>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r>
              <a:rPr lang="en-US" altLang="en-US" sz="2000">
                <a:latin typeface="Arial" charset="0"/>
              </a:rPr>
              <a:t>The adjusting entry depends on how the original receipt </a:t>
            </a:r>
          </a:p>
          <a:p>
            <a:pPr algn="ctr" eaLnBrk="1" hangingPunct="1">
              <a:spcBef>
                <a:spcPct val="0"/>
              </a:spcBef>
              <a:buFontTx/>
              <a:buNone/>
            </a:pPr>
            <a:r>
              <a:rPr lang="en-US" altLang="en-US" sz="2000">
                <a:latin typeface="Arial" charset="0"/>
              </a:rPr>
              <a:t>was recorded. </a:t>
            </a:r>
          </a:p>
        </p:txBody>
      </p:sp>
      <p:pic>
        <p:nvPicPr>
          <p:cNvPr id="13722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375" y="1828800"/>
            <a:ext cx="720566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2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419600"/>
            <a:ext cx="7315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2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fld id="{780027FE-74E4-43FA-B580-A1435C5203B1}" type="slidenum">
              <a:rPr lang="en-US" altLang="en-US" sz="1200" smtClean="0">
                <a:solidFill>
                  <a:srgbClr val="898989"/>
                </a:solidFill>
                <a:latin typeface="Arial" charset="0"/>
              </a:rPr>
              <a:pPr eaLnBrk="1" hangingPunct="1">
                <a:spcBef>
                  <a:spcPct val="0"/>
                </a:spcBef>
                <a:buFontTx/>
                <a:buNone/>
              </a:pPr>
              <a:t>73</a:t>
            </a:fld>
            <a:endParaRPr lang="en-US" altLang="en-US" sz="1200">
              <a:solidFill>
                <a:srgbClr val="898989"/>
              </a:solidFill>
              <a:latin typeface="Arial" charset="0"/>
            </a:endParaRPr>
          </a:p>
        </p:txBody>
      </p:sp>
      <p:pic>
        <p:nvPicPr>
          <p:cNvPr id="13722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00" y="0"/>
            <a:ext cx="91694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ounded Rectangle 12"/>
          <p:cNvSpPr/>
          <p:nvPr/>
        </p:nvSpPr>
        <p:spPr>
          <a:xfrm>
            <a:off x="152400" y="6553200"/>
            <a:ext cx="4800600" cy="261938"/>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P4: </a:t>
            </a:r>
            <a:r>
              <a:rPr lang="en-US" sz="1100" dirty="0"/>
              <a:t>Explain the a</a:t>
            </a:r>
            <a:r>
              <a:rPr lang="en-US" altLang="en-US" sz="1100" dirty="0"/>
              <a:t>lternatives in accounting for </a:t>
            </a:r>
            <a:r>
              <a:rPr lang="en-US" altLang="en-US" sz="1100" dirty="0" err="1"/>
              <a:t>prepaids</a:t>
            </a:r>
            <a:r>
              <a:rPr lang="en-US" altLang="en-US" sz="1100" dirty="0"/>
              <a:t>.</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14" name="TextBox 13"/>
          <p:cNvSpPr txBox="1"/>
          <p:nvPr/>
        </p:nvSpPr>
        <p:spPr>
          <a:xfrm>
            <a:off x="7315200" y="6248400"/>
            <a:ext cx="1066800" cy="523220"/>
          </a:xfrm>
          <a:prstGeom prst="rect">
            <a:avLst/>
          </a:prstGeom>
          <a:solidFill>
            <a:srgbClr val="FFFF99"/>
          </a:solidFill>
        </p:spPr>
        <p:txBody>
          <a:bodyPr wrap="square" rtlCol="0">
            <a:spAutoFit/>
          </a:bodyPr>
          <a:lstStyle/>
          <a:p>
            <a:pPr algn="ctr" fontAlgn="auto">
              <a:spcBef>
                <a:spcPts val="0"/>
              </a:spcBef>
              <a:spcAft>
                <a:spcPts val="0"/>
              </a:spcAft>
              <a:defRPr/>
            </a:pPr>
            <a:r>
              <a:rPr lang="en-US" sz="1400" kern="0" dirty="0">
                <a:solidFill>
                  <a:prstClr val="black"/>
                </a:solidFill>
                <a:latin typeface="Berlin Sans FB" panose="020E0602020502020306" pitchFamily="34" charset="0"/>
              </a:rPr>
              <a:t>Exhibits 3A.4 &amp; 3A.5</a:t>
            </a:r>
          </a:p>
        </p:txBody>
      </p:sp>
    </p:spTree>
  </p:cSld>
  <p:clrMapOvr>
    <a:masterClrMapping/>
  </p:clrMapOvr>
  <p:transition spd="med">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685800"/>
            <a:ext cx="8229600" cy="1143000"/>
          </a:xfrm>
        </p:spPr>
        <p:txBody>
          <a:bodyPr rtlCol="0">
            <a:normAutofit fontScale="90000"/>
          </a:bodyPr>
          <a:lstStyle/>
          <a:p>
            <a:pPr eaLnBrk="1" fontAlgn="auto" hangingPunct="1">
              <a:spcAft>
                <a:spcPts val="0"/>
              </a:spcAft>
              <a:defRPr/>
            </a:pPr>
            <a:r>
              <a:rPr lang="en-US" b="1" dirty="0"/>
              <a:t>Appendix 3A: Alternative </a:t>
            </a:r>
            <a:br>
              <a:rPr lang="en-US" b="1" dirty="0"/>
            </a:br>
            <a:r>
              <a:rPr lang="en-US" b="1" dirty="0"/>
              <a:t>Accounting for Revenues</a:t>
            </a:r>
          </a:p>
        </p:txBody>
      </p:sp>
      <p:sp>
        <p:nvSpPr>
          <p:cNvPr id="13824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fld id="{3E9D4A18-D33E-42BB-BA22-D8E602D18B52}" type="slidenum">
              <a:rPr lang="en-US" altLang="en-US" sz="1200" smtClean="0">
                <a:solidFill>
                  <a:srgbClr val="898989"/>
                </a:solidFill>
                <a:latin typeface="Arial" charset="0"/>
              </a:rPr>
              <a:pPr eaLnBrk="1" hangingPunct="1">
                <a:spcBef>
                  <a:spcPct val="0"/>
                </a:spcBef>
                <a:buFontTx/>
                <a:buNone/>
              </a:pPr>
              <a:t>74</a:t>
            </a:fld>
            <a:endParaRPr lang="en-US" altLang="en-US" sz="1200">
              <a:solidFill>
                <a:srgbClr val="898989"/>
              </a:solidFill>
              <a:latin typeface="Arial" charset="0"/>
            </a:endParaRPr>
          </a:p>
        </p:txBody>
      </p:sp>
      <p:pic>
        <p:nvPicPr>
          <p:cNvPr id="13824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0"/>
            <a:ext cx="91694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p:nvPr/>
        </p:nvSpPr>
        <p:spPr>
          <a:xfrm>
            <a:off x="152400" y="6553200"/>
            <a:ext cx="4800600" cy="261938"/>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P4: </a:t>
            </a:r>
            <a:r>
              <a:rPr lang="en-US" sz="1100" dirty="0"/>
              <a:t>Explain the a</a:t>
            </a:r>
            <a:r>
              <a:rPr lang="en-US" altLang="en-US" sz="1100" dirty="0"/>
              <a:t>lternatives in accounting for </a:t>
            </a:r>
            <a:r>
              <a:rPr lang="en-US" altLang="en-US" sz="1100" dirty="0" err="1"/>
              <a:t>prepaids</a:t>
            </a:r>
            <a:r>
              <a:rPr lang="en-US" altLang="en-US" sz="1100" dirty="0"/>
              <a:t>.</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8" name="TextBox 7"/>
          <p:cNvSpPr txBox="1"/>
          <p:nvPr/>
        </p:nvSpPr>
        <p:spPr>
          <a:xfrm>
            <a:off x="7970838" y="830948"/>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3A.6</a:t>
            </a:r>
          </a:p>
        </p:txBody>
      </p:sp>
      <p:pic>
        <p:nvPicPr>
          <p:cNvPr id="2" name="Picture 1"/>
          <p:cNvPicPr>
            <a:picLocks noChangeAspect="1"/>
          </p:cNvPicPr>
          <p:nvPr/>
        </p:nvPicPr>
        <p:blipFill>
          <a:blip r:embed="rId4"/>
          <a:stretch>
            <a:fillRect/>
          </a:stretch>
        </p:blipFill>
        <p:spPr>
          <a:xfrm>
            <a:off x="609600" y="2007618"/>
            <a:ext cx="7685520" cy="2600191"/>
          </a:xfrm>
          <a:prstGeom prst="rect">
            <a:avLst/>
          </a:prstGeom>
        </p:spPr>
      </p:pic>
    </p:spTree>
  </p:cSld>
  <p:clrMapOvr>
    <a:masterClrMapping/>
  </p:clrMapOvr>
  <p:transition spd="med">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3"/>
          <p:cNvSpPr>
            <a:spLocks noGrp="1"/>
          </p:cNvSpPr>
          <p:nvPr>
            <p:ph type="title"/>
          </p:nvPr>
        </p:nvSpPr>
        <p:spPr>
          <a:xfrm>
            <a:off x="457200" y="1600200"/>
            <a:ext cx="8229600" cy="1371600"/>
          </a:xfrm>
        </p:spPr>
        <p:txBody>
          <a:bodyPr/>
          <a:lstStyle/>
          <a:p>
            <a:pPr eaLnBrk="1" hangingPunct="1"/>
            <a:r>
              <a:rPr lang="en-US" altLang="en-US" b="1" dirty="0"/>
              <a:t>End of Chapter 3</a:t>
            </a:r>
          </a:p>
        </p:txBody>
      </p:sp>
      <p:sp>
        <p:nvSpPr>
          <p:cNvPr id="13926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fld id="{58D15C3D-BAAE-407E-8267-FCFD9022C456}" type="slidenum">
              <a:rPr lang="en-US" altLang="en-US" sz="1200" smtClean="0">
                <a:solidFill>
                  <a:srgbClr val="898989"/>
                </a:solidFill>
                <a:latin typeface="Arial" charset="0"/>
              </a:rPr>
              <a:pPr eaLnBrk="1" hangingPunct="1">
                <a:spcBef>
                  <a:spcPct val="0"/>
                </a:spcBef>
                <a:buFontTx/>
                <a:buNone/>
              </a:pPr>
              <a:t>75</a:t>
            </a:fld>
            <a:endParaRPr lang="en-US" altLang="en-US" sz="1200">
              <a:solidFill>
                <a:srgbClr val="898989"/>
              </a:solidFill>
              <a:latin typeface="Arial" charset="0"/>
            </a:endParaRPr>
          </a:p>
        </p:txBody>
      </p:sp>
      <p:pic>
        <p:nvPicPr>
          <p:cNvPr id="13926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0"/>
            <a:ext cx="91694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b="1" dirty="0">
                <a:latin typeface="Arial" charset="0"/>
                <a:cs typeface="Arial" charset="0"/>
              </a:rPr>
              <a:t>Accrual Basis versus Cash Basis</a:t>
            </a:r>
            <a:endParaRPr lang="en-US" b="1" dirty="0"/>
          </a:p>
        </p:txBody>
      </p:sp>
      <p:sp>
        <p:nvSpPr>
          <p:cNvPr id="95235" name="Text Box 4"/>
          <p:cNvSpPr txBox="1">
            <a:spLocks noChangeArrowheads="1"/>
          </p:cNvSpPr>
          <p:nvPr/>
        </p:nvSpPr>
        <p:spPr bwMode="auto">
          <a:xfrm>
            <a:off x="457201" y="3200399"/>
            <a:ext cx="8229600" cy="2677656"/>
          </a:xfrm>
          <a:prstGeom prst="rect">
            <a:avLst/>
          </a:prstGeom>
          <a:solidFill>
            <a:srgbClr val="F6E9B4"/>
          </a:solidFill>
          <a:ln w="12700">
            <a:solidFill>
              <a:schemeClr val="tx1"/>
            </a:solidFill>
            <a:miter lim="800000"/>
            <a:headEnd/>
            <a:tailEnd/>
          </a:ln>
          <a:effectLst>
            <a:outerShdw dist="35921" dir="2700000" algn="ctr" rotWithShape="0">
              <a:schemeClr val="bg2"/>
            </a:outerShdw>
          </a:effectLst>
        </p:spPr>
        <p:txBody>
          <a:bodyPr wrap="square">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50000"/>
              </a:spcBef>
              <a:buFontTx/>
              <a:buNone/>
            </a:pPr>
            <a:r>
              <a:rPr lang="en-US" altLang="en-US" sz="2400" dirty="0">
                <a:solidFill>
                  <a:srgbClr val="632523"/>
                </a:solidFill>
                <a:latin typeface="Arial" charset="0"/>
                <a:ea typeface="MS PGothic" pitchFamily="34" charset="-128"/>
              </a:rPr>
              <a:t>On December 1, 2017, </a:t>
            </a:r>
            <a:r>
              <a:rPr lang="en-US" altLang="en-US" sz="2400" dirty="0" err="1">
                <a:solidFill>
                  <a:srgbClr val="632523"/>
                </a:solidFill>
                <a:latin typeface="Arial" charset="0"/>
                <a:ea typeface="MS PGothic" pitchFamily="34" charset="-128"/>
              </a:rPr>
              <a:t>FastForward</a:t>
            </a:r>
            <a:r>
              <a:rPr lang="en-US" altLang="en-US" sz="2400" dirty="0">
                <a:solidFill>
                  <a:srgbClr val="632523"/>
                </a:solidFill>
                <a:latin typeface="Arial" charset="0"/>
                <a:ea typeface="MS PGothic" pitchFamily="34" charset="-128"/>
              </a:rPr>
              <a:t> paid $2,400 cash for a twenty-four month business insurance policy. </a:t>
            </a:r>
            <a:br>
              <a:rPr lang="en-US" altLang="en-US" sz="2400" dirty="0">
                <a:solidFill>
                  <a:srgbClr val="632523"/>
                </a:solidFill>
                <a:latin typeface="Arial" charset="0"/>
                <a:ea typeface="MS PGothic" pitchFamily="34" charset="-128"/>
              </a:rPr>
            </a:br>
            <a:r>
              <a:rPr lang="en-US" altLang="en-US" sz="2400" dirty="0">
                <a:solidFill>
                  <a:srgbClr val="632523"/>
                </a:solidFill>
                <a:latin typeface="Arial" charset="0"/>
                <a:ea typeface="MS PGothic" pitchFamily="34" charset="-128"/>
              </a:rPr>
              <a:t/>
            </a:r>
            <a:br>
              <a:rPr lang="en-US" altLang="en-US" sz="2400" dirty="0">
                <a:solidFill>
                  <a:srgbClr val="632523"/>
                </a:solidFill>
                <a:latin typeface="Arial" charset="0"/>
                <a:ea typeface="MS PGothic" pitchFamily="34" charset="-128"/>
              </a:rPr>
            </a:br>
            <a:r>
              <a:rPr lang="en-US" altLang="en-US" sz="2400" dirty="0">
                <a:solidFill>
                  <a:srgbClr val="663300"/>
                </a:solidFill>
                <a:latin typeface="Arial" charset="0"/>
                <a:ea typeface="MS PGothic" pitchFamily="34" charset="-128"/>
              </a:rPr>
              <a:t>Using the </a:t>
            </a:r>
            <a:r>
              <a:rPr lang="en-US" altLang="en-US" sz="2400" dirty="0">
                <a:latin typeface="Arial" charset="0"/>
                <a:ea typeface="MS PGothic" pitchFamily="34" charset="-128"/>
              </a:rPr>
              <a:t>cash basis</a:t>
            </a:r>
            <a:r>
              <a:rPr lang="en-US" altLang="en-US" sz="2400" dirty="0">
                <a:solidFill>
                  <a:srgbClr val="663300"/>
                </a:solidFill>
                <a:latin typeface="Arial" charset="0"/>
                <a:ea typeface="MS PGothic" pitchFamily="34" charset="-128"/>
              </a:rPr>
              <a:t>, </a:t>
            </a:r>
            <a:r>
              <a:rPr lang="en-US" altLang="en-US" sz="2400" dirty="0">
                <a:solidFill>
                  <a:srgbClr val="632523"/>
                </a:solidFill>
                <a:latin typeface="Arial" charset="0"/>
                <a:ea typeface="MS PGothic" pitchFamily="34" charset="-128"/>
              </a:rPr>
              <a:t>the entire $2,400 would be recognized as insurance expense in 2017. No insurance expense from this policy would </a:t>
            </a:r>
            <a:r>
              <a:rPr lang="en-US" altLang="en-US" sz="2400" dirty="0">
                <a:solidFill>
                  <a:srgbClr val="663300"/>
                </a:solidFill>
                <a:latin typeface="Arial" charset="0"/>
                <a:ea typeface="MS PGothic" pitchFamily="34" charset="-128"/>
              </a:rPr>
              <a:t>be recognized in 2018 or 2019, periods covered by the policy.</a:t>
            </a:r>
          </a:p>
        </p:txBody>
      </p:sp>
      <p:sp>
        <p:nvSpPr>
          <p:cNvPr id="9" name="Rectangle 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9523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fld id="{8FB1996E-59AC-47E9-8B53-CDB0421FB75B}" type="slidenum">
              <a:rPr lang="en-US" altLang="en-US" sz="1200" smtClean="0">
                <a:solidFill>
                  <a:srgbClr val="898989"/>
                </a:solidFill>
                <a:latin typeface="Arial" charset="0"/>
              </a:rPr>
              <a:pPr eaLnBrk="1" hangingPunct="1">
                <a:spcBef>
                  <a:spcPct val="0"/>
                </a:spcBef>
                <a:buFontTx/>
                <a:buNone/>
              </a:pPr>
              <a:t>8</a:t>
            </a:fld>
            <a:endParaRPr lang="en-US" altLang="en-US" sz="1200">
              <a:solidFill>
                <a:srgbClr val="898989"/>
              </a:solidFill>
              <a:latin typeface="Arial" charset="0"/>
            </a:endParaRPr>
          </a:p>
        </p:txBody>
      </p:sp>
      <p:sp>
        <p:nvSpPr>
          <p:cNvPr id="8" name="Rounded Rectangle 7"/>
          <p:cNvSpPr/>
          <p:nvPr/>
        </p:nvSpPr>
        <p:spPr>
          <a:xfrm>
            <a:off x="152400" y="6424696"/>
            <a:ext cx="5791200" cy="304800"/>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C2 </a:t>
            </a:r>
            <a:r>
              <a:rPr lang="en-US" altLang="en-US" sz="1100" dirty="0"/>
              <a:t>Explain accrual accounting and how it improves financial statements.</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10" name="TextBox 9"/>
          <p:cNvSpPr txBox="1"/>
          <p:nvPr/>
        </p:nvSpPr>
        <p:spPr>
          <a:xfrm>
            <a:off x="8020050" y="1107965"/>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3.2</a:t>
            </a:r>
          </a:p>
        </p:txBody>
      </p:sp>
      <p:pic>
        <p:nvPicPr>
          <p:cNvPr id="2" name="Picture 1"/>
          <p:cNvPicPr>
            <a:picLocks noChangeAspect="1"/>
          </p:cNvPicPr>
          <p:nvPr/>
        </p:nvPicPr>
        <p:blipFill>
          <a:blip r:embed="rId3"/>
          <a:stretch>
            <a:fillRect/>
          </a:stretch>
        </p:blipFill>
        <p:spPr>
          <a:xfrm>
            <a:off x="57150" y="1218082"/>
            <a:ext cx="7935075" cy="1467760"/>
          </a:xfrm>
          <a:prstGeom prst="rect">
            <a:avLst/>
          </a:prstGeom>
        </p:spPr>
      </p:pic>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379797"/>
            <a:ext cx="8229600" cy="1036638"/>
          </a:xfrm>
        </p:spPr>
        <p:txBody>
          <a:bodyPr rtlCol="0">
            <a:normAutofit fontScale="90000"/>
          </a:bodyPr>
          <a:lstStyle/>
          <a:p>
            <a:pPr eaLnBrk="1" fontAlgn="auto" hangingPunct="1">
              <a:spcAft>
                <a:spcPts val="0"/>
              </a:spcAft>
              <a:defRPr/>
            </a:pPr>
            <a:r>
              <a:rPr lang="en-US" b="1" dirty="0">
                <a:latin typeface="Arial" charset="0"/>
                <a:cs typeface="Arial" charset="0"/>
              </a:rPr>
              <a:t>Accrual Basis versus Cash Basis</a:t>
            </a:r>
            <a:endParaRPr lang="en-US" b="1" dirty="0"/>
          </a:p>
        </p:txBody>
      </p:sp>
      <p:sp>
        <p:nvSpPr>
          <p:cNvPr id="17412" name="Text Box 4"/>
          <p:cNvSpPr txBox="1">
            <a:spLocks noChangeArrowheads="1"/>
          </p:cNvSpPr>
          <p:nvPr/>
        </p:nvSpPr>
        <p:spPr bwMode="auto">
          <a:xfrm>
            <a:off x="685800" y="3733800"/>
            <a:ext cx="7467600" cy="1815882"/>
          </a:xfrm>
          <a:prstGeom prst="rect">
            <a:avLst/>
          </a:prstGeom>
          <a:gradFill rotWithShape="1">
            <a:gsLst>
              <a:gs pos="0">
                <a:srgbClr val="FFBE86"/>
              </a:gs>
              <a:gs pos="35001">
                <a:srgbClr val="FFD0AA"/>
              </a:gs>
              <a:gs pos="100000">
                <a:srgbClr val="FFEBDB"/>
              </a:gs>
            </a:gsLst>
            <a:lin ang="16200000" scaled="1"/>
          </a:gradFill>
          <a:ln w="9525">
            <a:solidFill>
              <a:srgbClr val="F69240"/>
            </a:solidFill>
            <a:miter lim="800000"/>
            <a:headEnd/>
            <a:tailEnd/>
          </a:ln>
          <a:effectLst>
            <a:outerShdw blurRad="63500" dist="20000" dir="5400000" rotWithShape="0">
              <a:srgbClr val="000000">
                <a:alpha val="37999"/>
              </a:srgbClr>
            </a:outerShdw>
          </a:effectLst>
        </p:spPr>
        <p:txBody>
          <a:bodyPr wrap="square">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spcBef>
                <a:spcPct val="50000"/>
              </a:spcBef>
              <a:defRPr/>
            </a:pPr>
            <a:r>
              <a:rPr lang="en-US" sz="2800" dirty="0">
                <a:latin typeface="Calibri" pitchFamily="-107" charset="0"/>
                <a:ea typeface="ＭＳ Ｐゴシック" pitchFamily="-107" charset="-128"/>
              </a:rPr>
              <a:t>On the accrual basis, $100 of insurance expense is recognized in 2017, $1,200 in 2018, and $1,100 in 2019. The expense is matched with the periods benefited by the insurance coverage.</a:t>
            </a:r>
          </a:p>
        </p:txBody>
      </p:sp>
      <p:sp>
        <p:nvSpPr>
          <p:cNvPr id="9" name="Rectangle 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9626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fld id="{1A947782-1297-489B-A057-C7F6EC60480F}" type="slidenum">
              <a:rPr lang="en-US" altLang="en-US" sz="1200" smtClean="0">
                <a:solidFill>
                  <a:srgbClr val="898989"/>
                </a:solidFill>
                <a:latin typeface="Arial" charset="0"/>
              </a:rPr>
              <a:pPr eaLnBrk="1" hangingPunct="1">
                <a:spcBef>
                  <a:spcPct val="0"/>
                </a:spcBef>
                <a:buFontTx/>
                <a:buNone/>
              </a:pPr>
              <a:t>9</a:t>
            </a:fld>
            <a:endParaRPr lang="en-US" altLang="en-US" sz="1200">
              <a:solidFill>
                <a:srgbClr val="898989"/>
              </a:solidFill>
              <a:latin typeface="Arial" charset="0"/>
            </a:endParaRPr>
          </a:p>
        </p:txBody>
      </p:sp>
      <p:sp>
        <p:nvSpPr>
          <p:cNvPr id="8" name="Rounded Rectangle 7"/>
          <p:cNvSpPr/>
          <p:nvPr/>
        </p:nvSpPr>
        <p:spPr>
          <a:xfrm>
            <a:off x="152400" y="6424696"/>
            <a:ext cx="5791200" cy="304800"/>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C2 </a:t>
            </a:r>
            <a:r>
              <a:rPr lang="en-US" altLang="en-US" sz="1100" dirty="0"/>
              <a:t>Explain accrual accounting and how it improves financial statements.</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10" name="TextBox 9"/>
          <p:cNvSpPr txBox="1"/>
          <p:nvPr/>
        </p:nvSpPr>
        <p:spPr>
          <a:xfrm>
            <a:off x="8153400" y="1107965"/>
            <a:ext cx="933450" cy="644635"/>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3.3</a:t>
            </a:r>
          </a:p>
        </p:txBody>
      </p:sp>
      <p:pic>
        <p:nvPicPr>
          <p:cNvPr id="2" name="Picture 1"/>
          <p:cNvPicPr>
            <a:picLocks noChangeAspect="1"/>
          </p:cNvPicPr>
          <p:nvPr/>
        </p:nvPicPr>
        <p:blipFill>
          <a:blip r:embed="rId3"/>
          <a:stretch>
            <a:fillRect/>
          </a:stretch>
        </p:blipFill>
        <p:spPr>
          <a:xfrm>
            <a:off x="3812" y="1516130"/>
            <a:ext cx="8149588" cy="1550637"/>
          </a:xfrm>
          <a:prstGeom prst="rect">
            <a:avLst/>
          </a:prstGeom>
        </p:spPr>
      </p:pic>
    </p:spTree>
  </p:cSld>
  <p:clrMapOvr>
    <a:masterClrMapping/>
  </p:clrMapOvr>
  <p:transition spd="med">
    <p:fade/>
  </p:transition>
</p:sld>
</file>

<file path=ppt/theme/theme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5426</TotalTime>
  <Words>10096</Words>
  <Application>Microsoft Office PowerPoint</Application>
  <PresentationFormat>On-screen Show (4:3)</PresentationFormat>
  <Paragraphs>1294</Paragraphs>
  <Slides>75</Slides>
  <Notes>75</Notes>
  <HiddenSlides>0</HiddenSlides>
  <MMClips>0</MMClips>
  <ScaleCrop>false</ScaleCrop>
  <HeadingPairs>
    <vt:vector size="8" baseType="variant">
      <vt:variant>
        <vt:lpstr>Fonts Used</vt:lpstr>
      </vt:variant>
      <vt:variant>
        <vt:i4>10</vt:i4>
      </vt:variant>
      <vt:variant>
        <vt:lpstr>Theme</vt:lpstr>
      </vt:variant>
      <vt:variant>
        <vt:i4>8</vt:i4>
      </vt:variant>
      <vt:variant>
        <vt:lpstr>Embedded OLE Servers</vt:lpstr>
      </vt:variant>
      <vt:variant>
        <vt:i4>1</vt:i4>
      </vt:variant>
      <vt:variant>
        <vt:lpstr>Slide Titles</vt:lpstr>
      </vt:variant>
      <vt:variant>
        <vt:i4>75</vt:i4>
      </vt:variant>
    </vt:vector>
  </HeadingPairs>
  <TitlesOfParts>
    <vt:vector size="94" baseType="lpstr">
      <vt:lpstr>MS PGothic</vt:lpstr>
      <vt:lpstr>MS PGothic</vt:lpstr>
      <vt:lpstr>Arial</vt:lpstr>
      <vt:lpstr>Arial Narrow</vt:lpstr>
      <vt:lpstr>Berlin Sans FB</vt:lpstr>
      <vt:lpstr>Bradley Hand ITC</vt:lpstr>
      <vt:lpstr>Calibri</vt:lpstr>
      <vt:lpstr>Palatino Linotype</vt:lpstr>
      <vt:lpstr>Times New Roman</vt:lpstr>
      <vt:lpstr>Wingdings</vt:lpstr>
      <vt:lpstr>6_Office Theme</vt:lpstr>
      <vt:lpstr>8_Office Theme</vt:lpstr>
      <vt:lpstr>10_Office Theme</vt:lpstr>
      <vt:lpstr>11_Office Theme</vt:lpstr>
      <vt:lpstr>13_Office Theme</vt:lpstr>
      <vt:lpstr>15_Office Theme</vt:lpstr>
      <vt:lpstr>16_Office Theme</vt:lpstr>
      <vt:lpstr>17_Office Theme</vt:lpstr>
      <vt:lpstr>Worksheet</vt:lpstr>
      <vt:lpstr>Adjusting Accounts for  Financial Statements</vt:lpstr>
      <vt:lpstr>    </vt:lpstr>
      <vt:lpstr>   C1:  Explain the importance of periodic reporting and the role of accrual accounting.  </vt:lpstr>
      <vt:lpstr>The Accounting Period</vt:lpstr>
      <vt:lpstr>   C2:  Explain accrual accounting and how it improves financial statements.   </vt:lpstr>
      <vt:lpstr>Accrual Basis versus Cash Basis</vt:lpstr>
      <vt:lpstr>Accrual Basis versus Cash Basis</vt:lpstr>
      <vt:lpstr>Accrual Basis versus Cash Basis</vt:lpstr>
      <vt:lpstr>Accrual Basis versus Cash Basis</vt:lpstr>
      <vt:lpstr>Recognizing Revenues </vt:lpstr>
      <vt:lpstr>Recognizing Expenses</vt:lpstr>
      <vt:lpstr>   C3:  Identify the types of adjustments and their purpose.  </vt:lpstr>
      <vt:lpstr>Framework for Adjustments</vt:lpstr>
      <vt:lpstr>   P1:  Prepare and explain adjusting entries.  </vt:lpstr>
      <vt:lpstr>Prepaid (Deferred) Expenses</vt:lpstr>
      <vt:lpstr>Prepaid Insurance</vt:lpstr>
      <vt:lpstr>Prepaid Insurance</vt:lpstr>
      <vt:lpstr>Prepaid Insurance</vt:lpstr>
      <vt:lpstr>Adjusting Entry for Expired Insurance</vt:lpstr>
      <vt:lpstr>Supplies</vt:lpstr>
      <vt:lpstr>Supplies</vt:lpstr>
      <vt:lpstr>Adjusting Entry for Expired Supplies </vt:lpstr>
      <vt:lpstr>Depreciation</vt:lpstr>
      <vt:lpstr>Useful Life</vt:lpstr>
      <vt:lpstr>Salvage Value</vt:lpstr>
      <vt:lpstr>Straight-line Method</vt:lpstr>
      <vt:lpstr>Depreciation Expense</vt:lpstr>
      <vt:lpstr>Depreciation adjustment in T-accounts</vt:lpstr>
      <vt:lpstr>Adjusting Entry for Depreciation</vt:lpstr>
      <vt:lpstr>Depreciation on Balance Sheet</vt:lpstr>
      <vt:lpstr>PowerPoint Presentation</vt:lpstr>
      <vt:lpstr>PowerPoint Presentation</vt:lpstr>
      <vt:lpstr>PowerPoint Presentation</vt:lpstr>
      <vt:lpstr>PowerPoint Presentation</vt:lpstr>
      <vt:lpstr>PowerPoint Presentation</vt:lpstr>
      <vt:lpstr>Unearned (Deferred) Revenues</vt:lpstr>
      <vt:lpstr>Unearned (Deferred) Revenues</vt:lpstr>
      <vt:lpstr>Unearned (Deferred) Revenue</vt:lpstr>
      <vt:lpstr>Adjusting Entry for Unearned Revenue</vt:lpstr>
      <vt:lpstr>PowerPoint Presentation</vt:lpstr>
      <vt:lpstr>PowerPoint Presentation</vt:lpstr>
      <vt:lpstr>PowerPoint Presentation</vt:lpstr>
      <vt:lpstr>Accrued Expenses</vt:lpstr>
      <vt:lpstr>Accrued Salaries Expense</vt:lpstr>
      <vt:lpstr>Accrued Salaries Expense</vt:lpstr>
      <vt:lpstr>Future Payment of Accrued Expenses</vt:lpstr>
      <vt:lpstr>PowerPoint Presentation</vt:lpstr>
      <vt:lpstr>PowerPoint Presentation</vt:lpstr>
      <vt:lpstr>PowerPoint Presentation</vt:lpstr>
      <vt:lpstr>Accrued Revenues</vt:lpstr>
      <vt:lpstr>Accrued Services Revenue</vt:lpstr>
      <vt:lpstr>Accrued Services Revenue</vt:lpstr>
      <vt:lpstr>Future Receipt of Accrued Revenues</vt:lpstr>
      <vt:lpstr>PowerPoint Presentation</vt:lpstr>
      <vt:lpstr>PowerPoint Presentation</vt:lpstr>
      <vt:lpstr>PowerPoint Presentation</vt:lpstr>
      <vt:lpstr>   A1:  Explain how accounting adjustments link to financial statements. </vt:lpstr>
      <vt:lpstr>Links to Financial Statements</vt:lpstr>
      <vt:lpstr>   P2:  Explain and prepare an adjusted trial balance.  </vt:lpstr>
      <vt:lpstr>Adjusted Trial Balance</vt:lpstr>
      <vt:lpstr>   P3:  Prepare financial statements from an adjusted trial balance.  </vt:lpstr>
      <vt:lpstr>Preparing Financial Statements  from an Adjusted Trial Balance</vt:lpstr>
      <vt:lpstr>Preparing Financial Statements from an Adjusted Trial Balance</vt:lpstr>
      <vt:lpstr>PowerPoint Presentation</vt:lpstr>
      <vt:lpstr>PowerPoint Presentation</vt:lpstr>
      <vt:lpstr>PowerPoint Presentation</vt:lpstr>
      <vt:lpstr>PowerPoint Presentation</vt:lpstr>
      <vt:lpstr>   A2:   Compute profit margin and describe its use in analyzing company performance.   </vt:lpstr>
      <vt:lpstr>Profit Margin</vt:lpstr>
      <vt:lpstr>   P4:  Appendix 3A  Explain the alternatives in accounting for prepaids.  </vt:lpstr>
      <vt:lpstr>Appendix 3A: Alternative  Accounting for Prepayments</vt:lpstr>
      <vt:lpstr>Appendix 3A: Alternative  Accounting for Prepayments</vt:lpstr>
      <vt:lpstr>Appendix 3A: Alternative Accounting for Revenues</vt:lpstr>
      <vt:lpstr>Appendix 3A: Alternative  Accounting for Revenues</vt:lpstr>
      <vt:lpstr>End of Chapter 3</vt:lpstr>
    </vt:vector>
  </TitlesOfParts>
  <Company>Jon A. Booker, Ph.D., CPA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 A. Booker</dc:creator>
  <cp:lastModifiedBy>Richard Snapp</cp:lastModifiedBy>
  <cp:revision>483</cp:revision>
  <dcterms:created xsi:type="dcterms:W3CDTF">2012-08-01T22:16:07Z</dcterms:created>
  <dcterms:modified xsi:type="dcterms:W3CDTF">2018-01-01T23:55:42Z</dcterms:modified>
</cp:coreProperties>
</file>