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1"/>
    <p:sldMasterId id="2147483905" r:id="rId2"/>
    <p:sldMasterId id="2147483893" r:id="rId3"/>
  </p:sldMasterIdLst>
  <p:notesMasterIdLst>
    <p:notesMasterId r:id="rId38"/>
  </p:notesMasterIdLst>
  <p:handoutMasterIdLst>
    <p:handoutMasterId r:id="rId39"/>
  </p:handoutMasterIdLst>
  <p:sldIdLst>
    <p:sldId id="292"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93" r:id="rId21"/>
    <p:sldId id="274" r:id="rId22"/>
    <p:sldId id="275" r:id="rId23"/>
    <p:sldId id="276" r:id="rId24"/>
    <p:sldId id="277" r:id="rId25"/>
    <p:sldId id="294" r:id="rId26"/>
    <p:sldId id="279" r:id="rId27"/>
    <p:sldId id="280" r:id="rId28"/>
    <p:sldId id="281" r:id="rId29"/>
    <p:sldId id="282" r:id="rId30"/>
    <p:sldId id="283" r:id="rId31"/>
    <p:sldId id="295" r:id="rId32"/>
    <p:sldId id="285" r:id="rId33"/>
    <p:sldId id="286" r:id="rId34"/>
    <p:sldId id="287" r:id="rId35"/>
    <p:sldId id="288" r:id="rId36"/>
    <p:sldId id="289" r:id="rId37"/>
  </p:sldIdLst>
  <p:sldSz cx="9144000" cy="6858000" type="screen4x3"/>
  <p:notesSz cx="6858000" cy="9144000"/>
  <p:custDataLst>
    <p:tags r:id="rId40"/>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79" autoAdjust="0"/>
    <p:restoredTop sz="86327" autoAdjust="0"/>
  </p:normalViewPr>
  <p:slideViewPr>
    <p:cSldViewPr>
      <p:cViewPr varScale="1">
        <p:scale>
          <a:sx n="60" d="100"/>
          <a:sy n="60" d="100"/>
        </p:scale>
        <p:origin x="1116"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tags" Target="tags/tag1.xml"/><Relationship Id="rId45"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4CE95EB-C140-4BFD-9D24-069285E8572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ea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xmlns="" id="{FC21FCCA-7997-4BE1-BA17-C7D40144EDE0}"/>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9E07962-1F58-4A07-81E7-E4E5D7F0E1D6}" type="datetimeFigureOut">
              <a:rPr lang="en-US" altLang="en-US"/>
              <a:pPr/>
              <a:t>9/16/2018</a:t>
            </a:fld>
            <a:endParaRPr lang="en-US" altLang="en-US"/>
          </a:p>
        </p:txBody>
      </p:sp>
      <p:sp>
        <p:nvSpPr>
          <p:cNvPr id="4" name="Footer Placeholder 3">
            <a:extLst>
              <a:ext uri="{FF2B5EF4-FFF2-40B4-BE49-F238E27FC236}">
                <a16:creationId xmlns:a16="http://schemas.microsoft.com/office/drawing/2014/main" xmlns="" id="{32688319-750A-41C0-8999-5C2511AD4AE2}"/>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Arial" charset="0"/>
                <a:ea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xmlns="" id="{D2FCF351-D3D8-4985-9120-17F553423B7C}"/>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0D2C3D0-F043-46CF-BDED-CBD2879FCA45}" type="slidenum">
              <a:rPr lang="en-US" altLang="en-US"/>
              <a:pPr/>
              <a:t>‹#›</a:t>
            </a:fld>
            <a:endParaRPr lang="en-US" altLang="en-US"/>
          </a:p>
        </p:txBody>
      </p:sp>
    </p:spTree>
    <p:extLst>
      <p:ext uri="{BB962C8B-B14F-4D97-AF65-F5344CB8AC3E}">
        <p14:creationId xmlns:p14="http://schemas.microsoft.com/office/powerpoint/2010/main" val="3404616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FB6783F-2F36-47EC-B2B0-A611C1A1D12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defRPr>
            </a:lvl1pPr>
          </a:lstStyle>
          <a:p>
            <a:pPr>
              <a:defRPr/>
            </a:pPr>
            <a:endParaRPr lang="en-US"/>
          </a:p>
        </p:txBody>
      </p:sp>
      <p:sp>
        <p:nvSpPr>
          <p:cNvPr id="3" name="Date Placeholder 2">
            <a:extLst>
              <a:ext uri="{FF2B5EF4-FFF2-40B4-BE49-F238E27FC236}">
                <a16:creationId xmlns:a16="http://schemas.microsoft.com/office/drawing/2014/main" xmlns="" id="{617BF55B-F838-4E9E-BB99-8C83092BDAAF}"/>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D37DEB3A-F5FC-4F6C-BC92-47B2F52153AC}" type="datetimeFigureOut">
              <a:rPr lang="en-US" altLang="en-US"/>
              <a:pPr/>
              <a:t>9/16/2018</a:t>
            </a:fld>
            <a:endParaRPr lang="en-US" altLang="en-US"/>
          </a:p>
        </p:txBody>
      </p:sp>
      <p:sp>
        <p:nvSpPr>
          <p:cNvPr id="4" name="Slide Image Placeholder 3">
            <a:extLst>
              <a:ext uri="{FF2B5EF4-FFF2-40B4-BE49-F238E27FC236}">
                <a16:creationId xmlns:a16="http://schemas.microsoft.com/office/drawing/2014/main" xmlns="" id="{4A540262-A431-4C9F-89BF-B6AC554306F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CBD9C74E-C652-47B9-BB86-FFCDFD23398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EF08941B-576B-4F18-AF91-6B54520D5AC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xmlns="" id="{DF485C19-395D-4A26-B3FA-E586D78967F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733E030A-355F-40D5-A433-7E4F01FF58C7}" type="slidenum">
              <a:rPr lang="en-US" altLang="en-US"/>
              <a:pPr/>
              <a:t>‹#›</a:t>
            </a:fld>
            <a:endParaRPr lang="en-US" altLang="en-US"/>
          </a:p>
        </p:txBody>
      </p:sp>
    </p:spTree>
    <p:extLst>
      <p:ext uri="{BB962C8B-B14F-4D97-AF65-F5344CB8AC3E}">
        <p14:creationId xmlns:p14="http://schemas.microsoft.com/office/powerpoint/2010/main" val="177310904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a:t>Chapter 22: </a:t>
            </a:r>
            <a:r>
              <a:rPr lang="en-US" sz="1200" dirty="0">
                <a:solidFill>
                  <a:schemeClr val="tx1"/>
                </a:solidFill>
              </a:rPr>
              <a:t>Corporations: Formation and Organization</a:t>
            </a:r>
          </a:p>
        </p:txBody>
      </p:sp>
      <p:sp>
        <p:nvSpPr>
          <p:cNvPr id="4" name="Slide Number Placeholder 3"/>
          <p:cNvSpPr>
            <a:spLocks noGrp="1"/>
          </p:cNvSpPr>
          <p:nvPr>
            <p:ph type="sldNum" sz="quarter" idx="10"/>
          </p:nvPr>
        </p:nvSpPr>
        <p:spPr/>
        <p:txBody>
          <a:bodyPr/>
          <a:lstStyle/>
          <a:p>
            <a:pPr>
              <a:defRPr/>
            </a:pPr>
            <a:fld id="{4AAD8207-AC3C-4131-9A02-6C330612A112}" type="slidenum">
              <a:rPr lang="en-US" altLang="en-US" smtClean="0"/>
              <a:pPr>
                <a:defRPr/>
              </a:pPr>
              <a:t>1</a:t>
            </a:fld>
            <a:endParaRPr lang="en-US" altLang="en-US"/>
          </a:p>
        </p:txBody>
      </p:sp>
    </p:spTree>
    <p:extLst>
      <p:ext uri="{BB962C8B-B14F-4D97-AF65-F5344CB8AC3E}">
        <p14:creationId xmlns:p14="http://schemas.microsoft.com/office/powerpoint/2010/main" val="2904453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xmlns="" id="{BF4BF6C3-668D-45D7-B45A-AD83E97684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6" name="Notes Placeholder 2">
            <a:extLst>
              <a:ext uri="{FF2B5EF4-FFF2-40B4-BE49-F238E27FC236}">
                <a16:creationId xmlns:a16="http://schemas.microsoft.com/office/drawing/2014/main" xmlns="" id="{742A63CD-30FD-4B3C-86E5-DBD7BE655C20}"/>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Corporate existence begins through the efforts of promoters, who initially organize corporate formation.  During formation of the corporation, subscribers offer to purchase stock, representing ownership in the corporation, and promoters select a state for incorporation.</a:t>
            </a:r>
          </a:p>
        </p:txBody>
      </p:sp>
      <p:sp>
        <p:nvSpPr>
          <p:cNvPr id="21507" name="Slide Number Placeholder 3">
            <a:extLst>
              <a:ext uri="{FF2B5EF4-FFF2-40B4-BE49-F238E27FC236}">
                <a16:creationId xmlns:a16="http://schemas.microsoft.com/office/drawing/2014/main" xmlns="" id="{98442DDC-5743-4315-B20A-91AD1C13FB36}"/>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4EA8B67-2CA7-4CEE-858F-A189948E1B84}" type="slidenum">
              <a:rPr lang="en-US" altLang="en-US" sz="1200"/>
              <a:pPr/>
              <a:t>10</a:t>
            </a:fld>
            <a:endParaRPr lang="en-US" altLang="en-US" sz="1200"/>
          </a:p>
        </p:txBody>
      </p:sp>
    </p:spTree>
    <p:extLst>
      <p:ext uri="{BB962C8B-B14F-4D97-AF65-F5344CB8AC3E}">
        <p14:creationId xmlns:p14="http://schemas.microsoft.com/office/powerpoint/2010/main" val="550975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xmlns="" id="{D2A1D733-7543-4642-9E3F-53DACBAD13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3554" name="Notes Placeholder 2">
            <a:extLst>
              <a:ext uri="{FF2B5EF4-FFF2-40B4-BE49-F238E27FC236}">
                <a16:creationId xmlns:a16="http://schemas.microsoft.com/office/drawing/2014/main" xmlns="" id="{F2A577FB-2F52-4D62-941F-A34FC47FAC73}"/>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Several questions must be addressed in selecting a state for incorporation, including:  How much flexibility does the state grant to corporate management? What rights do state statutes give to shareholders? What restrictions does the state place on the distribution of dividends, and does the state offer any kind of protection against takeovers?</a:t>
            </a:r>
          </a:p>
        </p:txBody>
      </p:sp>
      <p:sp>
        <p:nvSpPr>
          <p:cNvPr id="23555" name="Slide Number Placeholder 3">
            <a:extLst>
              <a:ext uri="{FF2B5EF4-FFF2-40B4-BE49-F238E27FC236}">
                <a16:creationId xmlns:a16="http://schemas.microsoft.com/office/drawing/2014/main" xmlns="" id="{ACDFFC93-EE4E-4AFB-8D7D-8E0F7B956507}"/>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9E5A4A9-A1BF-4B4E-927D-27B87A76FB70}" type="slidenum">
              <a:rPr lang="en-US" altLang="en-US" sz="1200"/>
              <a:pPr/>
              <a:t>11</a:t>
            </a:fld>
            <a:endParaRPr lang="en-US" altLang="en-US" sz="1200"/>
          </a:p>
        </p:txBody>
      </p:sp>
    </p:spTree>
    <p:extLst>
      <p:ext uri="{BB962C8B-B14F-4D97-AF65-F5344CB8AC3E}">
        <p14:creationId xmlns:p14="http://schemas.microsoft.com/office/powerpoint/2010/main" val="1427975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xmlns="" id="{FEDBE195-A1F4-437C-B99E-0D1192E85F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xmlns="" id="{5584DC5F-0FD0-4547-A5ED-7117A8938A3D}"/>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legal process of incorporation involves selection of a corporate name, the drafting and filing of articles of incorporation, and the convening of the first organizational meeting.</a:t>
            </a:r>
          </a:p>
        </p:txBody>
      </p:sp>
      <p:sp>
        <p:nvSpPr>
          <p:cNvPr id="25603" name="Slide Number Placeholder 3">
            <a:extLst>
              <a:ext uri="{FF2B5EF4-FFF2-40B4-BE49-F238E27FC236}">
                <a16:creationId xmlns:a16="http://schemas.microsoft.com/office/drawing/2014/main" xmlns="" id="{47180CC1-026D-4DCB-8E5F-710D9E96A278}"/>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1FD5264-A0CB-440D-9BA2-7506E8A34045}" type="slidenum">
              <a:rPr lang="en-US" altLang="en-US" sz="1200"/>
              <a:pPr/>
              <a:t>12</a:t>
            </a:fld>
            <a:endParaRPr lang="en-US" altLang="en-US" sz="1200"/>
          </a:p>
        </p:txBody>
      </p:sp>
    </p:spTree>
    <p:extLst>
      <p:ext uri="{BB962C8B-B14F-4D97-AF65-F5344CB8AC3E}">
        <p14:creationId xmlns:p14="http://schemas.microsoft.com/office/powerpoint/2010/main" val="37236717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xmlns="" id="{1519140E-1BD4-435B-899B-02950E42D1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7650" name="Notes Placeholder 2">
            <a:extLst>
              <a:ext uri="{FF2B5EF4-FFF2-40B4-BE49-F238E27FC236}">
                <a16:creationId xmlns:a16="http://schemas.microsoft.com/office/drawing/2014/main" xmlns="" id="{BC42A4C6-D16F-467B-A750-F84FF3B97AFF}"/>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“de jure” corporation is a lawful corporation that has met the substantial elements of the incorporation process.  A “de facto” corporation is a corporation that has not met the requirements for state-sanctioned incorporation, but that courts nevertheless recognize as a corporation for most purposes, in order to avoid unfairness to third parties who reasonably believed it was properly incorporated. Through “corporation by estoppel,” a corporation is prevented by the court from denying its corporate status.  In “piercing the corporate veil,” a court holds shareholders personally liable when they have used the corporation to engage in illegal or wrongful acts.</a:t>
            </a:r>
          </a:p>
        </p:txBody>
      </p:sp>
      <p:sp>
        <p:nvSpPr>
          <p:cNvPr id="27651" name="Slide Number Placeholder 3">
            <a:extLst>
              <a:ext uri="{FF2B5EF4-FFF2-40B4-BE49-F238E27FC236}">
                <a16:creationId xmlns:a16="http://schemas.microsoft.com/office/drawing/2014/main" xmlns="" id="{8DC66D6D-CD9B-4E44-B3A8-531BFAC4344B}"/>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39AC3D4-1059-4D2D-9303-D6CA02BB40E1}" type="slidenum">
              <a:rPr lang="en-US" altLang="en-US" sz="1200"/>
              <a:pPr/>
              <a:t>13</a:t>
            </a:fld>
            <a:endParaRPr lang="en-US" altLang="en-US" sz="1200"/>
          </a:p>
        </p:txBody>
      </p:sp>
    </p:spTree>
    <p:extLst>
      <p:ext uri="{BB962C8B-B14F-4D97-AF65-F5344CB8AC3E}">
        <p14:creationId xmlns:p14="http://schemas.microsoft.com/office/powerpoint/2010/main" val="2993774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xmlns="" id="{FE1E0C8B-4690-438A-A243-8998BDA7C7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9698" name="Notes Placeholder 2">
            <a:extLst>
              <a:ext uri="{FF2B5EF4-FFF2-40B4-BE49-F238E27FC236}">
                <a16:creationId xmlns:a16="http://schemas.microsoft.com/office/drawing/2014/main" xmlns="" id="{A4A59846-464F-46B4-A81E-AEB40EF3BD2D}"/>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Courts are likely to “pierce the corporate veil” when a corporation lacked adequate capital when it was initially formed, the corporation did not follow statutory mandates regarding corporate business, shareholders’ personal interests and corporate interests are commingled (in other words, the corporation has no separate identity,) and shareholders attempt to commit fraud through the corporation.</a:t>
            </a:r>
          </a:p>
        </p:txBody>
      </p:sp>
      <p:sp>
        <p:nvSpPr>
          <p:cNvPr id="29699" name="Slide Number Placeholder 3">
            <a:extLst>
              <a:ext uri="{FF2B5EF4-FFF2-40B4-BE49-F238E27FC236}">
                <a16:creationId xmlns:a16="http://schemas.microsoft.com/office/drawing/2014/main" xmlns="" id="{86E4329B-4A68-49BC-931F-F99671516731}"/>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790CF8C-4B95-42A0-8AF7-8CB3F7B46A34}" type="slidenum">
              <a:rPr lang="en-US" altLang="en-US" sz="1200"/>
              <a:pPr/>
              <a:t>14</a:t>
            </a:fld>
            <a:endParaRPr lang="en-US" altLang="en-US" sz="1200"/>
          </a:p>
        </p:txBody>
      </p:sp>
    </p:spTree>
    <p:extLst>
      <p:ext uri="{BB962C8B-B14F-4D97-AF65-F5344CB8AC3E}">
        <p14:creationId xmlns:p14="http://schemas.microsoft.com/office/powerpoint/2010/main" val="38846989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xmlns="" id="{039B4A9D-4C53-4EF3-8321-9A5B3E219B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1746" name="Notes Placeholder 2">
            <a:extLst>
              <a:ext uri="{FF2B5EF4-FFF2-40B4-BE49-F238E27FC236}">
                <a16:creationId xmlns:a16="http://schemas.microsoft.com/office/drawing/2014/main" xmlns="" id="{E1BFD82D-5416-4F55-A571-83D418A68A14}"/>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Debt securities are bonds, representing loans to a corporation from another party, while equity securities constitute stock.</a:t>
            </a:r>
          </a:p>
        </p:txBody>
      </p:sp>
      <p:sp>
        <p:nvSpPr>
          <p:cNvPr id="31747" name="Slide Number Placeholder 3">
            <a:extLst>
              <a:ext uri="{FF2B5EF4-FFF2-40B4-BE49-F238E27FC236}">
                <a16:creationId xmlns:a16="http://schemas.microsoft.com/office/drawing/2014/main" xmlns="" id="{ECB2E84B-9856-4C6F-AEE8-0674FA1DD1D2}"/>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CD0969B-CE52-4716-B642-590CECBD0053}" type="slidenum">
              <a:rPr lang="en-US" altLang="en-US" sz="1200"/>
              <a:pPr/>
              <a:t>15</a:t>
            </a:fld>
            <a:endParaRPr lang="en-US" altLang="en-US" sz="1200"/>
          </a:p>
        </p:txBody>
      </p:sp>
    </p:spTree>
    <p:extLst>
      <p:ext uri="{BB962C8B-B14F-4D97-AF65-F5344CB8AC3E}">
        <p14:creationId xmlns:p14="http://schemas.microsoft.com/office/powerpoint/2010/main" val="799983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xmlns="" id="{52DAFC80-6689-4BCA-B582-6A757A7817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3794" name="Notes Placeholder 2">
            <a:extLst>
              <a:ext uri="{FF2B5EF4-FFF2-40B4-BE49-F238E27FC236}">
                <a16:creationId xmlns:a16="http://schemas.microsoft.com/office/drawing/2014/main" xmlns="" id="{A111B2CA-8752-4053-A379-80D6BD9D32C5}"/>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With preferred stock, stockholders enjoy preferences regarding the distribution of assets and dividends, while with common stock, stockholders own a portion of the corporation, but are not entitled to preferential treatment regarding the distribution of assets and dividends.</a:t>
            </a:r>
          </a:p>
        </p:txBody>
      </p:sp>
      <p:sp>
        <p:nvSpPr>
          <p:cNvPr id="33795" name="Slide Number Placeholder 3">
            <a:extLst>
              <a:ext uri="{FF2B5EF4-FFF2-40B4-BE49-F238E27FC236}">
                <a16:creationId xmlns:a16="http://schemas.microsoft.com/office/drawing/2014/main" xmlns="" id="{A37EF7EF-C39C-4215-A3EA-46FD5BCFEF7A}"/>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9A7C6E1-6761-4B81-AF40-2AB76CDB228A}" type="slidenum">
              <a:rPr lang="en-US" altLang="en-US" sz="1200"/>
              <a:pPr/>
              <a:t>16</a:t>
            </a:fld>
            <a:endParaRPr lang="en-US" altLang="en-US" sz="1200"/>
          </a:p>
        </p:txBody>
      </p:sp>
    </p:spTree>
    <p:extLst>
      <p:ext uri="{BB962C8B-B14F-4D97-AF65-F5344CB8AC3E}">
        <p14:creationId xmlns:p14="http://schemas.microsoft.com/office/powerpoint/2010/main" val="29970114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a16="http://schemas.microsoft.com/office/drawing/2014/main" xmlns="" id="{2668200C-A9D3-40A6-8DFD-8E7FD2E400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5842" name="Notes Placeholder 2">
            <a:extLst>
              <a:ext uri="{FF2B5EF4-FFF2-40B4-BE49-F238E27FC236}">
                <a16:creationId xmlns:a16="http://schemas.microsoft.com/office/drawing/2014/main" xmlns="" id="{1BA173B3-5DD3-4889-9F33-27E2D2EBF903}"/>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Corporate Directors, Officers, and Shareholders</a:t>
            </a:r>
          </a:p>
        </p:txBody>
      </p:sp>
      <p:sp>
        <p:nvSpPr>
          <p:cNvPr id="35843" name="Slide Number Placeholder 3">
            <a:extLst>
              <a:ext uri="{FF2B5EF4-FFF2-40B4-BE49-F238E27FC236}">
                <a16:creationId xmlns:a16="http://schemas.microsoft.com/office/drawing/2014/main" xmlns="" id="{68F1E0A6-7BB9-4E1A-9B8B-6A1F960BE671}"/>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9004A04-8FB3-483C-BBC3-87387B4A9428}" type="slidenum">
              <a:rPr lang="en-US" altLang="en-US" sz="1200"/>
              <a:pPr/>
              <a:t>17</a:t>
            </a:fld>
            <a:endParaRPr lang="en-US" altLang="en-US" sz="1200"/>
          </a:p>
        </p:txBody>
      </p:sp>
    </p:spTree>
    <p:extLst>
      <p:ext uri="{BB962C8B-B14F-4D97-AF65-F5344CB8AC3E}">
        <p14:creationId xmlns:p14="http://schemas.microsoft.com/office/powerpoint/2010/main" val="9859925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Directors vote on important corporate decisions, appoint and supervise officers, make financial decisions, and manage the corporation.  Officers run the “day-to-day” business of the firm, and are agents of the corporation.  Shareholders elect the board of directors, and approve major corporate decisions.</a:t>
            </a:r>
          </a:p>
        </p:txBody>
      </p:sp>
      <p:sp>
        <p:nvSpPr>
          <p:cNvPr id="4" name="Slide Number Placeholder 3"/>
          <p:cNvSpPr>
            <a:spLocks noGrp="1"/>
          </p:cNvSpPr>
          <p:nvPr>
            <p:ph type="sldNum" sz="quarter" idx="10"/>
          </p:nvPr>
        </p:nvSpPr>
        <p:spPr/>
        <p:txBody>
          <a:bodyPr/>
          <a:lstStyle/>
          <a:p>
            <a:fld id="{733E030A-355F-40D5-A433-7E4F01FF58C7}" type="slidenum">
              <a:rPr lang="en-US" altLang="en-US" smtClean="0"/>
              <a:pPr/>
              <a:t>18</a:t>
            </a:fld>
            <a:endParaRPr lang="en-US" altLang="en-US"/>
          </a:p>
        </p:txBody>
      </p:sp>
    </p:spTree>
    <p:extLst>
      <p:ext uri="{BB962C8B-B14F-4D97-AF65-F5344CB8AC3E}">
        <p14:creationId xmlns:p14="http://schemas.microsoft.com/office/powerpoint/2010/main" val="10146686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a:extLst>
              <a:ext uri="{FF2B5EF4-FFF2-40B4-BE49-F238E27FC236}">
                <a16:creationId xmlns:a16="http://schemas.microsoft.com/office/drawing/2014/main" xmlns="" id="{63E4AAFF-C569-4161-9EA9-4D645FE22C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9938" name="Notes Placeholder 2">
            <a:extLst>
              <a:ext uri="{FF2B5EF4-FFF2-40B4-BE49-F238E27FC236}">
                <a16:creationId xmlns:a16="http://schemas.microsoft.com/office/drawing/2014/main" xmlns="" id="{C9DCFA16-AEB9-4CB8-BA87-FCDE4B1CED9A}"/>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Fiduciary duties represent responsibilities to the corporation that individuals within the corporation have.  Primary fiduciary responsibilities include the duty of care, the duty of loyalty, and the duty to disclose actual or potential conflicts of interest.</a:t>
            </a:r>
          </a:p>
        </p:txBody>
      </p:sp>
      <p:sp>
        <p:nvSpPr>
          <p:cNvPr id="39939" name="Slide Number Placeholder 3">
            <a:extLst>
              <a:ext uri="{FF2B5EF4-FFF2-40B4-BE49-F238E27FC236}">
                <a16:creationId xmlns:a16="http://schemas.microsoft.com/office/drawing/2014/main" xmlns="" id="{73E1952C-AA25-4DD4-B2B5-FBB035A540F3}"/>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0FE90EA-1C70-4961-B80B-B81682FCB298}" type="slidenum">
              <a:rPr lang="en-US" altLang="en-US" sz="1200"/>
              <a:pPr/>
              <a:t>19</a:t>
            </a:fld>
            <a:endParaRPr lang="en-US" altLang="en-US" sz="1200"/>
          </a:p>
        </p:txBody>
      </p:sp>
    </p:spTree>
    <p:extLst>
      <p:ext uri="{BB962C8B-B14F-4D97-AF65-F5344CB8AC3E}">
        <p14:creationId xmlns:p14="http://schemas.microsoft.com/office/powerpoint/2010/main" val="2082225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a:extLst>
              <a:ext uri="{FF2B5EF4-FFF2-40B4-BE49-F238E27FC236}">
                <a16:creationId xmlns:a16="http://schemas.microsoft.com/office/drawing/2014/main" xmlns="" id="{278D96A5-15EC-4B8D-82B6-2D70CBA65E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122" name="Notes Placeholder 2">
            <a:extLst>
              <a:ext uri="{FF2B5EF4-FFF2-40B4-BE49-F238E27FC236}">
                <a16:creationId xmlns:a16="http://schemas.microsoft.com/office/drawing/2014/main" xmlns="" id="{07621AA3-7421-4F15-9FF2-6B34E1661368}"/>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corporation is a legal entity with rights as a person and as a citizen.  It is a “creature of the state,” with limited liability of shareholders, and unrestricted transferability of corporate shares.  A corporation has perpetual existence, centralized management, is subject to corporate taxation, and has liability for torts and crimes committed by its agents during the scope of their employment.</a:t>
            </a:r>
          </a:p>
        </p:txBody>
      </p:sp>
      <p:sp>
        <p:nvSpPr>
          <p:cNvPr id="5123" name="Slide Number Placeholder 3">
            <a:extLst>
              <a:ext uri="{FF2B5EF4-FFF2-40B4-BE49-F238E27FC236}">
                <a16:creationId xmlns:a16="http://schemas.microsoft.com/office/drawing/2014/main" xmlns="" id="{F1664BA5-F320-4120-B6BC-E59728034132}"/>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2FE3A9F-DF11-4F2C-A541-6EC10FE87E5A}" type="slidenum">
              <a:rPr lang="en-US" altLang="en-US" sz="1200"/>
              <a:pPr/>
              <a:t>2</a:t>
            </a:fld>
            <a:endParaRPr lang="en-US" altLang="en-US" sz="1200"/>
          </a:p>
        </p:txBody>
      </p:sp>
    </p:spTree>
    <p:extLst>
      <p:ext uri="{BB962C8B-B14F-4D97-AF65-F5344CB8AC3E}">
        <p14:creationId xmlns:p14="http://schemas.microsoft.com/office/powerpoint/2010/main" val="40638658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a:extLst>
              <a:ext uri="{FF2B5EF4-FFF2-40B4-BE49-F238E27FC236}">
                <a16:creationId xmlns:a16="http://schemas.microsoft.com/office/drawing/2014/main" xmlns="" id="{D193102B-EA5C-4BA6-96FD-74FAA3EDFA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1986" name="Notes Placeholder 2">
            <a:extLst>
              <a:ext uri="{FF2B5EF4-FFF2-40B4-BE49-F238E27FC236}">
                <a16:creationId xmlns:a16="http://schemas.microsoft.com/office/drawing/2014/main" xmlns="" id="{E06FF295-6DB3-47E2-9DE3-4BBFACDC0EEF}"/>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business judgment rule provides that directors and officers are not liable for decisions that harm the corporation if they were acting in good faith at the time of the decision.</a:t>
            </a:r>
          </a:p>
        </p:txBody>
      </p:sp>
      <p:sp>
        <p:nvSpPr>
          <p:cNvPr id="41987" name="Slide Number Placeholder 3">
            <a:extLst>
              <a:ext uri="{FF2B5EF4-FFF2-40B4-BE49-F238E27FC236}">
                <a16:creationId xmlns:a16="http://schemas.microsoft.com/office/drawing/2014/main" xmlns="" id="{2D7FA4BE-68D4-42AE-AC35-AF44DCBCEAEE}"/>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406A19D-7161-4FB7-ADF9-22DEE75C6EBB}" type="slidenum">
              <a:rPr lang="en-US" altLang="en-US" sz="1200"/>
              <a:pPr/>
              <a:t>20</a:t>
            </a:fld>
            <a:endParaRPr lang="en-US" altLang="en-US" sz="1200"/>
          </a:p>
        </p:txBody>
      </p:sp>
    </p:spTree>
    <p:extLst>
      <p:ext uri="{BB962C8B-B14F-4D97-AF65-F5344CB8AC3E}">
        <p14:creationId xmlns:p14="http://schemas.microsoft.com/office/powerpoint/2010/main" val="15712490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a:extLst>
              <a:ext uri="{FF2B5EF4-FFF2-40B4-BE49-F238E27FC236}">
                <a16:creationId xmlns:a16="http://schemas.microsoft.com/office/drawing/2014/main" xmlns="" id="{94D1A70C-3FE1-4E59-8360-323C6864E9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4034" name="Notes Placeholder 2">
            <a:extLst>
              <a:ext uri="{FF2B5EF4-FFF2-40B4-BE49-F238E27FC236}">
                <a16:creationId xmlns:a16="http://schemas.microsoft.com/office/drawing/2014/main" xmlns="" id="{E603FE1F-7F72-405E-A99A-D2E37EB9DAB8}"/>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In terms of other relevant terminology regarding corporate directors, officers, and shareholders, a stock-subscription agreement contractually obliges an individual to buy shares in a corporation.  Par-value shares have a fixed face value noted on the stock certificate, while no-par shares are stock shares without a par value.  Watered stock is stock issued to individuals at a value below fair market value.  Pre-emptive rights are preferential rights given to existing shareholders to purchase shares of a new stock issue, with a preference given in proportion to the percentage of stock the shareholder already owns.  A dividend is a distribution of corporate profit or income ordered by directors and paid to shareholders in proportion to their respective shares in the corporation.</a:t>
            </a:r>
          </a:p>
        </p:txBody>
      </p:sp>
      <p:sp>
        <p:nvSpPr>
          <p:cNvPr id="44035" name="Slide Number Placeholder 3">
            <a:extLst>
              <a:ext uri="{FF2B5EF4-FFF2-40B4-BE49-F238E27FC236}">
                <a16:creationId xmlns:a16="http://schemas.microsoft.com/office/drawing/2014/main" xmlns="" id="{A9BE398B-48F9-4DB3-84EB-AF41AD0F1491}"/>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059AA92-3ECE-49ED-AC16-13D1309BCFCF}" type="slidenum">
              <a:rPr lang="en-US" altLang="en-US" sz="1200"/>
              <a:pPr/>
              <a:t>21</a:t>
            </a:fld>
            <a:endParaRPr lang="en-US" altLang="en-US" sz="1200"/>
          </a:p>
        </p:txBody>
      </p:sp>
    </p:spTree>
    <p:extLst>
      <p:ext uri="{BB962C8B-B14F-4D97-AF65-F5344CB8AC3E}">
        <p14:creationId xmlns:p14="http://schemas.microsoft.com/office/powerpoint/2010/main" val="5264797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a:extLst>
              <a:ext uri="{FF2B5EF4-FFF2-40B4-BE49-F238E27FC236}">
                <a16:creationId xmlns:a16="http://schemas.microsoft.com/office/drawing/2014/main" xmlns="" id="{391537FE-37F8-4FF7-908F-3EB25EB9DA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6082" name="Notes Placeholder 2">
            <a:extLst>
              <a:ext uri="{FF2B5EF4-FFF2-40B4-BE49-F238E27FC236}">
                <a16:creationId xmlns:a16="http://schemas.microsoft.com/office/drawing/2014/main" xmlns="" id="{0E82B059-3EAC-45DC-8076-6E920D1FE90A}"/>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Other relevant terminology regarding corporate directors, officers, and shareholders include: stock warrants, vouchers issued to shareholders entitling them to a given number of shares at specified price; inspection rights, designed to protect shareholders’ interests by giving them the right to inspect the corporation’s books and records after asking in advance to inspect, and having a proper purpose; the right of first refusal, given to existing shareholders to purchase any shares of stock offered for resale by a shareholder within a specified period of time; and the shareholder’s derivative suit, filed by a corporate shareholder when corporate directors fail to sue in a situation where the corporation has been harmed by an individual or another corporation.</a:t>
            </a:r>
          </a:p>
        </p:txBody>
      </p:sp>
      <p:sp>
        <p:nvSpPr>
          <p:cNvPr id="46083" name="Slide Number Placeholder 3">
            <a:extLst>
              <a:ext uri="{FF2B5EF4-FFF2-40B4-BE49-F238E27FC236}">
                <a16:creationId xmlns:a16="http://schemas.microsoft.com/office/drawing/2014/main" xmlns="" id="{29597BC6-6896-4129-943B-BF21587F6C18}"/>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3825194-B10F-4FAC-B9C4-1C183E471A6C}" type="slidenum">
              <a:rPr lang="en-US" altLang="en-US" sz="1200"/>
              <a:pPr/>
              <a:t>22</a:t>
            </a:fld>
            <a:endParaRPr lang="en-US" altLang="en-US" sz="1200"/>
          </a:p>
        </p:txBody>
      </p:sp>
    </p:spTree>
    <p:extLst>
      <p:ext uri="{BB962C8B-B14F-4D97-AF65-F5344CB8AC3E}">
        <p14:creationId xmlns:p14="http://schemas.microsoft.com/office/powerpoint/2010/main" val="14635262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t>Corporate directors have the rights to compensation, participation, inspection, and indemnification. Officers’ rights are determined by their employment contracts.  Shareholders have the rights to stock certificates, pre-emption, dividends, share transfers, inspection, corporate dissolution, derivative suits and direct lawsuits.</a:t>
            </a:r>
            <a:endParaRPr lang="en-US" altLang="en-US" dirty="0"/>
          </a:p>
        </p:txBody>
      </p:sp>
      <p:sp>
        <p:nvSpPr>
          <p:cNvPr id="4" name="Slide Number Placeholder 3"/>
          <p:cNvSpPr>
            <a:spLocks noGrp="1"/>
          </p:cNvSpPr>
          <p:nvPr>
            <p:ph type="sldNum" sz="quarter" idx="10"/>
          </p:nvPr>
        </p:nvSpPr>
        <p:spPr/>
        <p:txBody>
          <a:bodyPr/>
          <a:lstStyle/>
          <a:p>
            <a:fld id="{733E030A-355F-40D5-A433-7E4F01FF58C7}" type="slidenum">
              <a:rPr lang="en-US" altLang="en-US" smtClean="0"/>
              <a:pPr/>
              <a:t>23</a:t>
            </a:fld>
            <a:endParaRPr lang="en-US" altLang="en-US"/>
          </a:p>
        </p:txBody>
      </p:sp>
    </p:spTree>
    <p:extLst>
      <p:ext uri="{BB962C8B-B14F-4D97-AF65-F5344CB8AC3E}">
        <p14:creationId xmlns:p14="http://schemas.microsoft.com/office/powerpoint/2010/main" val="35246230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a:extLst>
              <a:ext uri="{FF2B5EF4-FFF2-40B4-BE49-F238E27FC236}">
                <a16:creationId xmlns:a16="http://schemas.microsoft.com/office/drawing/2014/main" xmlns="" id="{E1B37F40-D61D-4280-A5F1-E5DFFD81E8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0178" name="Notes Placeholder 2">
            <a:extLst>
              <a:ext uri="{FF2B5EF4-FFF2-40B4-BE49-F238E27FC236}">
                <a16:creationId xmlns:a16="http://schemas.microsoft.com/office/drawing/2014/main" xmlns="" id="{4444BFDD-B670-4239-B4EF-C8F822BF248F}"/>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Mergers and Consolidations</a:t>
            </a:r>
          </a:p>
        </p:txBody>
      </p:sp>
      <p:sp>
        <p:nvSpPr>
          <p:cNvPr id="50179" name="Slide Number Placeholder 3">
            <a:extLst>
              <a:ext uri="{FF2B5EF4-FFF2-40B4-BE49-F238E27FC236}">
                <a16:creationId xmlns:a16="http://schemas.microsoft.com/office/drawing/2014/main" xmlns="" id="{C3AE7ACB-CB21-45DD-83D7-4C97F1CF2559}"/>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0905635-A004-4D24-8DA5-C5291D80FFBD}" type="slidenum">
              <a:rPr lang="en-US" altLang="en-US" sz="1200"/>
              <a:pPr/>
              <a:t>24</a:t>
            </a:fld>
            <a:endParaRPr lang="en-US" altLang="en-US" sz="1200"/>
          </a:p>
        </p:txBody>
      </p:sp>
    </p:spTree>
    <p:extLst>
      <p:ext uri="{BB962C8B-B14F-4D97-AF65-F5344CB8AC3E}">
        <p14:creationId xmlns:p14="http://schemas.microsoft.com/office/powerpoint/2010/main" val="21718964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a16="http://schemas.microsoft.com/office/drawing/2014/main" xmlns="" id="{B3778F46-B135-4536-B1F6-5A47D4F733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2226" name="Notes Placeholder 2">
            <a:extLst>
              <a:ext uri="{FF2B5EF4-FFF2-40B4-BE49-F238E27FC236}">
                <a16:creationId xmlns:a16="http://schemas.microsoft.com/office/drawing/2014/main" xmlns="" id="{CC4860F1-2C34-44C7-BEDB-5D76A16FE243}"/>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merger is a legal contract combining two or more corporations, such that only one of the corporations continues to exist.  In essence, by way of a merger, one corporation “absorbs” another corporation.</a:t>
            </a:r>
          </a:p>
        </p:txBody>
      </p:sp>
      <p:sp>
        <p:nvSpPr>
          <p:cNvPr id="52227" name="Slide Number Placeholder 3">
            <a:extLst>
              <a:ext uri="{FF2B5EF4-FFF2-40B4-BE49-F238E27FC236}">
                <a16:creationId xmlns:a16="http://schemas.microsoft.com/office/drawing/2014/main" xmlns="" id="{5F120F21-DCC8-4858-9773-801939D06717}"/>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24F76E9-2F90-4BED-8A22-891FBEC75568}" type="slidenum">
              <a:rPr lang="en-US" altLang="en-US" sz="1200"/>
              <a:pPr/>
              <a:t>25</a:t>
            </a:fld>
            <a:endParaRPr lang="en-US" altLang="en-US" sz="1200"/>
          </a:p>
        </p:txBody>
      </p:sp>
    </p:spTree>
    <p:extLst>
      <p:ext uri="{BB962C8B-B14F-4D97-AF65-F5344CB8AC3E}">
        <p14:creationId xmlns:p14="http://schemas.microsoft.com/office/powerpoint/2010/main" val="22087160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a:extLst>
              <a:ext uri="{FF2B5EF4-FFF2-40B4-BE49-F238E27FC236}">
                <a16:creationId xmlns:a16="http://schemas.microsoft.com/office/drawing/2014/main" xmlns="" id="{555996CB-9745-46B3-B709-978162D7B4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4274" name="Notes Placeholder 2">
            <a:extLst>
              <a:ext uri="{FF2B5EF4-FFF2-40B4-BE49-F238E27FC236}">
                <a16:creationId xmlns:a16="http://schemas.microsoft.com/office/drawing/2014/main" xmlns="" id="{20E47AFA-7EDE-4CE0-A759-361D6B391B77}"/>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consolidation is a legal contract combining two or more corporations, resulting in an entirely new corporation.  In consolidation, neither of the original corporations continues to exist.</a:t>
            </a:r>
          </a:p>
        </p:txBody>
      </p:sp>
      <p:sp>
        <p:nvSpPr>
          <p:cNvPr id="54275" name="Slide Number Placeholder 3">
            <a:extLst>
              <a:ext uri="{FF2B5EF4-FFF2-40B4-BE49-F238E27FC236}">
                <a16:creationId xmlns:a16="http://schemas.microsoft.com/office/drawing/2014/main" xmlns="" id="{C8442196-EEB0-4DA9-BC63-5D551DD1479F}"/>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0CFCC65-6293-4C9D-80CC-0007AA2DD864}" type="slidenum">
              <a:rPr lang="en-US" altLang="en-US" sz="1200"/>
              <a:pPr/>
              <a:t>26</a:t>
            </a:fld>
            <a:endParaRPr lang="en-US" altLang="en-US" sz="1200"/>
          </a:p>
        </p:txBody>
      </p:sp>
    </p:spTree>
    <p:extLst>
      <p:ext uri="{BB962C8B-B14F-4D97-AF65-F5344CB8AC3E}">
        <p14:creationId xmlns:p14="http://schemas.microsoft.com/office/powerpoint/2010/main" val="7505347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a:extLst>
              <a:ext uri="{FF2B5EF4-FFF2-40B4-BE49-F238E27FC236}">
                <a16:creationId xmlns:a16="http://schemas.microsoft.com/office/drawing/2014/main" xmlns="" id="{C6715F4F-76A9-4811-B9C1-36CB5B2ABB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6322" name="Notes Placeholder 2">
            <a:extLst>
              <a:ext uri="{FF2B5EF4-FFF2-40B4-BE49-F238E27FC236}">
                <a16:creationId xmlns:a16="http://schemas.microsoft.com/office/drawing/2014/main" xmlns="" id="{51A2B8AE-2721-430F-A0BC-7B92852974DD}"/>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In order to validate a proposed corporate merger or consolidation, boards of directors of all involved corporations must first approve the plan, and shareholders must approve the plan through a vote at a shareholder meeting.  The corporations involved must then submit their plan to the secretary of state; the state must review the plan, and if it satisfies legal requirements, grant an approval certificate.</a:t>
            </a:r>
          </a:p>
        </p:txBody>
      </p:sp>
      <p:sp>
        <p:nvSpPr>
          <p:cNvPr id="56323" name="Slide Number Placeholder 3">
            <a:extLst>
              <a:ext uri="{FF2B5EF4-FFF2-40B4-BE49-F238E27FC236}">
                <a16:creationId xmlns:a16="http://schemas.microsoft.com/office/drawing/2014/main" xmlns="" id="{1A10995A-D0C2-4B10-BA57-1166DD65A58B}"/>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5F2A8D9-242B-43FA-82FB-80AD29EF6A27}" type="slidenum">
              <a:rPr lang="en-US" altLang="en-US" sz="1200"/>
              <a:pPr/>
              <a:t>27</a:t>
            </a:fld>
            <a:endParaRPr lang="en-US" altLang="en-US" sz="1200"/>
          </a:p>
        </p:txBody>
      </p:sp>
    </p:spTree>
    <p:extLst>
      <p:ext uri="{BB962C8B-B14F-4D97-AF65-F5344CB8AC3E}">
        <p14:creationId xmlns:p14="http://schemas.microsoft.com/office/powerpoint/2010/main" val="22562365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a:extLst>
              <a:ext uri="{FF2B5EF4-FFF2-40B4-BE49-F238E27FC236}">
                <a16:creationId xmlns:a16="http://schemas.microsoft.com/office/drawing/2014/main" xmlns="" id="{1110879F-BC78-426E-B544-3B55621CDF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8370" name="Notes Placeholder 2">
            <a:extLst>
              <a:ext uri="{FF2B5EF4-FFF2-40B4-BE49-F238E27FC236}">
                <a16:creationId xmlns:a16="http://schemas.microsoft.com/office/drawing/2014/main" xmlns="" id="{4AEAEE0A-03CD-4D83-9811-4A15CB604D39}"/>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In terms of shareholder voting rights, shareholders vote only on exceptional matters regarding the corporation.  The shareholder appraisal right represents a shareholder’s right to have his or her shares appraised, and to receive monetary compensation for their value.</a:t>
            </a:r>
          </a:p>
        </p:txBody>
      </p:sp>
      <p:sp>
        <p:nvSpPr>
          <p:cNvPr id="58371" name="Slide Number Placeholder 3">
            <a:extLst>
              <a:ext uri="{FF2B5EF4-FFF2-40B4-BE49-F238E27FC236}">
                <a16:creationId xmlns:a16="http://schemas.microsoft.com/office/drawing/2014/main" xmlns="" id="{8FE5B2A1-2818-4816-B01D-388C1B29929E}"/>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D9ABA43-877F-4498-A06A-69E3827FE212}" type="slidenum">
              <a:rPr lang="en-US" altLang="en-US" sz="1200"/>
              <a:pPr/>
              <a:t>28</a:t>
            </a:fld>
            <a:endParaRPr lang="en-US" altLang="en-US" sz="1200"/>
          </a:p>
        </p:txBody>
      </p:sp>
    </p:spTree>
    <p:extLst>
      <p:ext uri="{BB962C8B-B14F-4D97-AF65-F5344CB8AC3E}">
        <p14:creationId xmlns:p14="http://schemas.microsoft.com/office/powerpoint/2010/main" val="41391457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a:extLst>
              <a:ext uri="{FF2B5EF4-FFF2-40B4-BE49-F238E27FC236}">
                <a16:creationId xmlns:a16="http://schemas.microsoft.com/office/drawing/2014/main" xmlns="" id="{DB12FF54-13BD-41F8-8390-DA5318CDFA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4514" name="Notes Placeholder 2">
            <a:extLst>
              <a:ext uri="{FF2B5EF4-FFF2-40B4-BE49-F238E27FC236}">
                <a16:creationId xmlns:a16="http://schemas.microsoft.com/office/drawing/2014/main" xmlns="" id="{E380F9B4-793D-4E95-9374-DB50E9939979}"/>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A “hostile” takeover is a takeover objected to by management of the target corporation.</a:t>
            </a:r>
            <a:endParaRPr lang="en-US" altLang="en-US" dirty="0"/>
          </a:p>
        </p:txBody>
      </p:sp>
      <p:sp>
        <p:nvSpPr>
          <p:cNvPr id="64515" name="Slide Number Placeholder 3">
            <a:extLst>
              <a:ext uri="{FF2B5EF4-FFF2-40B4-BE49-F238E27FC236}">
                <a16:creationId xmlns:a16="http://schemas.microsoft.com/office/drawing/2014/main" xmlns="" id="{5C643873-2E5C-4F61-85C0-55E2D3A9C544}"/>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FBD0C74-E750-46DB-B492-643B8FB2773F}" type="slidenum">
              <a:rPr lang="en-US" altLang="en-US" sz="1200"/>
              <a:pPr/>
              <a:t>29</a:t>
            </a:fld>
            <a:endParaRPr lang="en-US" altLang="en-US" sz="1200"/>
          </a:p>
        </p:txBody>
      </p:sp>
    </p:spTree>
    <p:extLst>
      <p:ext uri="{BB962C8B-B14F-4D97-AF65-F5344CB8AC3E}">
        <p14:creationId xmlns:p14="http://schemas.microsoft.com/office/powerpoint/2010/main" val="3687447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a:extLst>
              <a:ext uri="{FF2B5EF4-FFF2-40B4-BE49-F238E27FC236}">
                <a16:creationId xmlns:a16="http://schemas.microsoft.com/office/drawing/2014/main" xmlns="" id="{4D069520-16DD-4091-BB16-6E0496BB1E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170" name="Notes Placeholder 2">
            <a:extLst>
              <a:ext uri="{FF2B5EF4-FFF2-40B4-BE49-F238E27FC236}">
                <a16:creationId xmlns:a16="http://schemas.microsoft.com/office/drawing/2014/main" xmlns="" id="{3A07916D-88E2-44A4-8A90-0512D0ECBF6F}"/>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Corporations have both “express” and “implied” powers.  Express corporate powers include perpetual existence, the right to litigate, the right to make contracts, the right to borrow or loan money, the right to make charitable donations, and the ability to establish rules for managing the corporation.  Implied powers include whatever actions are necessary, within the law, to execute express powers.  An “ultra vires” act is a corporate action beyond the scope of the corporation’s authority; in other words, it is an action beyond the corporation’s express and implied powers.</a:t>
            </a:r>
          </a:p>
        </p:txBody>
      </p:sp>
      <p:sp>
        <p:nvSpPr>
          <p:cNvPr id="7171" name="Slide Number Placeholder 3">
            <a:extLst>
              <a:ext uri="{FF2B5EF4-FFF2-40B4-BE49-F238E27FC236}">
                <a16:creationId xmlns:a16="http://schemas.microsoft.com/office/drawing/2014/main" xmlns="" id="{4F2AB649-7C3F-4404-94E3-ED29B55A2550}"/>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80A6573-89C2-47EC-8649-B9A0C426D02C}" type="slidenum">
              <a:rPr lang="en-US" altLang="en-US" sz="1200"/>
              <a:pPr/>
              <a:t>3</a:t>
            </a:fld>
            <a:endParaRPr lang="en-US" altLang="en-US" sz="1200"/>
          </a:p>
        </p:txBody>
      </p:sp>
    </p:spTree>
    <p:extLst>
      <p:ext uri="{BB962C8B-B14F-4D97-AF65-F5344CB8AC3E}">
        <p14:creationId xmlns:p14="http://schemas.microsoft.com/office/powerpoint/2010/main" val="39366356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a:extLst>
              <a:ext uri="{FF2B5EF4-FFF2-40B4-BE49-F238E27FC236}">
                <a16:creationId xmlns:a16="http://schemas.microsoft.com/office/drawing/2014/main" xmlns="" id="{71F9F234-C569-4DEC-8724-86BD30E1A3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2466" name="Notes Placeholder 2">
            <a:extLst>
              <a:ext uri="{FF2B5EF4-FFF2-40B4-BE49-F238E27FC236}">
                <a16:creationId xmlns:a16="http://schemas.microsoft.com/office/drawing/2014/main" xmlns="" id="{70A3FB5E-F96A-4C62-8C55-B2BC9AA25307}"/>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Types of takeovers include tender offers, exchange offers, and cash tender offers.  A tender offer occurs when the aggressor (the acquiring corporation) offers target shareholders a price above the current market value of their stock.  An exchange tender offer occurs when an aggressor offers to exchange the target shareholders’ current stock for stock in the aggressor’s corporation.  A cash tender offer occurs when an aggressor offers the target shareholders cash for their stock.</a:t>
            </a:r>
          </a:p>
        </p:txBody>
      </p:sp>
      <p:sp>
        <p:nvSpPr>
          <p:cNvPr id="62467" name="Slide Number Placeholder 3">
            <a:extLst>
              <a:ext uri="{FF2B5EF4-FFF2-40B4-BE49-F238E27FC236}">
                <a16:creationId xmlns:a16="http://schemas.microsoft.com/office/drawing/2014/main" xmlns="" id="{B3FF6727-D1A2-4C11-843C-6C77D778456F}"/>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B1B1103-3100-4592-994A-F33BF3660316}" type="slidenum">
              <a:rPr lang="en-US" altLang="en-US" sz="1200"/>
              <a:pPr/>
              <a:t>30</a:t>
            </a:fld>
            <a:endParaRPr lang="en-US" altLang="en-US" sz="1200"/>
          </a:p>
        </p:txBody>
      </p:sp>
    </p:spTree>
    <p:extLst>
      <p:ext uri="{BB962C8B-B14F-4D97-AF65-F5344CB8AC3E}">
        <p14:creationId xmlns:p14="http://schemas.microsoft.com/office/powerpoint/2010/main" val="23334808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a:extLst>
              <a:ext uri="{FF2B5EF4-FFF2-40B4-BE49-F238E27FC236}">
                <a16:creationId xmlns:a16="http://schemas.microsoft.com/office/drawing/2014/main" xmlns="" id="{DB12FF54-13BD-41F8-8390-DA5318CDFA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4514" name="Notes Placeholder 2">
            <a:extLst>
              <a:ext uri="{FF2B5EF4-FFF2-40B4-BE49-F238E27FC236}">
                <a16:creationId xmlns:a16="http://schemas.microsoft.com/office/drawing/2014/main" xmlns="" id="{E380F9B4-793D-4E95-9374-DB50E9939979}"/>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A leveraged buyout occurs when a group within a corporation, usually management, buys all outstanding corporate stock held by the public.  The group gains control over corporate operations by “going private” (in other words, by becoming a privately held corporation.)</a:t>
            </a:r>
          </a:p>
        </p:txBody>
      </p:sp>
      <p:sp>
        <p:nvSpPr>
          <p:cNvPr id="64515" name="Slide Number Placeholder 3">
            <a:extLst>
              <a:ext uri="{FF2B5EF4-FFF2-40B4-BE49-F238E27FC236}">
                <a16:creationId xmlns:a16="http://schemas.microsoft.com/office/drawing/2014/main" xmlns="" id="{5C643873-2E5C-4F61-85C0-55E2D3A9C544}"/>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FBD0C74-E750-46DB-B492-643B8FB2773F}" type="slidenum">
              <a:rPr lang="en-US" altLang="en-US" sz="1200"/>
              <a:pPr/>
              <a:t>31</a:t>
            </a:fld>
            <a:endParaRPr lang="en-US" altLang="en-US" sz="1200"/>
          </a:p>
        </p:txBody>
      </p:sp>
    </p:spTree>
    <p:extLst>
      <p:ext uri="{BB962C8B-B14F-4D97-AF65-F5344CB8AC3E}">
        <p14:creationId xmlns:p14="http://schemas.microsoft.com/office/powerpoint/2010/main" val="13912825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a:extLst>
              <a:ext uri="{FF2B5EF4-FFF2-40B4-BE49-F238E27FC236}">
                <a16:creationId xmlns:a16="http://schemas.microsoft.com/office/drawing/2014/main" xmlns="" id="{DBB6133D-675A-4ABE-88D4-4945F7D20B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6562" name="Notes Placeholder 2">
            <a:extLst>
              <a:ext uri="{FF2B5EF4-FFF2-40B4-BE49-F238E27FC236}">
                <a16:creationId xmlns:a16="http://schemas.microsoft.com/office/drawing/2014/main" xmlns="" id="{955E5AE5-ADDB-434B-B6C2-F445D3A64DDA}"/>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“legal death” of a corporation occurs in two phases:  First, dissolution represents the legal termination of the corporation; second, liquidation represents the process by which a trustee converts the corporation’s assets into cash, and distributes them among the corporation’s creditors and shareholders.</a:t>
            </a:r>
          </a:p>
        </p:txBody>
      </p:sp>
      <p:sp>
        <p:nvSpPr>
          <p:cNvPr id="66563" name="Slide Number Placeholder 3">
            <a:extLst>
              <a:ext uri="{FF2B5EF4-FFF2-40B4-BE49-F238E27FC236}">
                <a16:creationId xmlns:a16="http://schemas.microsoft.com/office/drawing/2014/main" xmlns="" id="{49A8BD8C-31CB-424E-8397-F5878FAAD379}"/>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A4CA87F-E32D-44AD-B2B9-18C5F9F79290}" type="slidenum">
              <a:rPr lang="en-US" altLang="en-US" sz="1200"/>
              <a:pPr/>
              <a:t>32</a:t>
            </a:fld>
            <a:endParaRPr lang="en-US" altLang="en-US" sz="1200"/>
          </a:p>
        </p:txBody>
      </p:sp>
    </p:spTree>
    <p:extLst>
      <p:ext uri="{BB962C8B-B14F-4D97-AF65-F5344CB8AC3E}">
        <p14:creationId xmlns:p14="http://schemas.microsoft.com/office/powerpoint/2010/main" val="16533737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a:extLst>
              <a:ext uri="{FF2B5EF4-FFF2-40B4-BE49-F238E27FC236}">
                <a16:creationId xmlns:a16="http://schemas.microsoft.com/office/drawing/2014/main" xmlns="" id="{695A3C73-8207-4BAA-8DF0-7C081900B7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8610" name="Notes Placeholder 2">
            <a:extLst>
              <a:ext uri="{FF2B5EF4-FFF2-40B4-BE49-F238E27FC236}">
                <a16:creationId xmlns:a16="http://schemas.microsoft.com/office/drawing/2014/main" xmlns="" id="{B6772B8A-6996-41FC-9FCB-E4E1B10FA60C}"/>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Voluntary dissolution occurs when corporate directors or shareholders initiate the dissolution process, while involuntary dissolution occurs when the state government forces the corporation to close.</a:t>
            </a:r>
          </a:p>
        </p:txBody>
      </p:sp>
      <p:sp>
        <p:nvSpPr>
          <p:cNvPr id="68611" name="Slide Number Placeholder 3">
            <a:extLst>
              <a:ext uri="{FF2B5EF4-FFF2-40B4-BE49-F238E27FC236}">
                <a16:creationId xmlns:a16="http://schemas.microsoft.com/office/drawing/2014/main" xmlns="" id="{FF7C8C7C-46B5-43D6-9186-E08037E7AF7A}"/>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C264450-8E8E-4BEB-9275-F602F86F2640}" type="slidenum">
              <a:rPr lang="en-US" altLang="en-US" sz="1200"/>
              <a:pPr/>
              <a:t>33</a:t>
            </a:fld>
            <a:endParaRPr lang="en-US" altLang="en-US" sz="1200"/>
          </a:p>
        </p:txBody>
      </p:sp>
    </p:spTree>
    <p:extLst>
      <p:ext uri="{BB962C8B-B14F-4D97-AF65-F5344CB8AC3E}">
        <p14:creationId xmlns:p14="http://schemas.microsoft.com/office/powerpoint/2010/main" val="816778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xmlns="" id="{E6978300-4B5D-4817-AD3C-023D0A2523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9218" name="Notes Placeholder 2">
            <a:extLst>
              <a:ext uri="{FF2B5EF4-FFF2-40B4-BE49-F238E27FC236}">
                <a16:creationId xmlns:a16="http://schemas.microsoft.com/office/drawing/2014/main" xmlns="" id="{0EA07428-3DA0-426C-997B-C859D02937BC}"/>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Corporations can be classified as public or private, for-profit or not-for-profit, domestic, foreign, or alien, or publicly-held or closely-held.  Special types of corporations include the S-corporation and the professional corporation.</a:t>
            </a:r>
          </a:p>
        </p:txBody>
      </p:sp>
      <p:sp>
        <p:nvSpPr>
          <p:cNvPr id="9219" name="Slide Number Placeholder 3">
            <a:extLst>
              <a:ext uri="{FF2B5EF4-FFF2-40B4-BE49-F238E27FC236}">
                <a16:creationId xmlns:a16="http://schemas.microsoft.com/office/drawing/2014/main" xmlns="" id="{08C45BFE-361A-47BF-BFBE-1ED972C5D2C6}"/>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8FE91E2-2142-40DF-A8F8-420843A4F97E}" type="slidenum">
              <a:rPr lang="en-US" altLang="en-US" sz="1200"/>
              <a:pPr/>
              <a:t>4</a:t>
            </a:fld>
            <a:endParaRPr lang="en-US" altLang="en-US" sz="1200"/>
          </a:p>
        </p:txBody>
      </p:sp>
    </p:spTree>
    <p:extLst>
      <p:ext uri="{BB962C8B-B14F-4D97-AF65-F5344CB8AC3E}">
        <p14:creationId xmlns:p14="http://schemas.microsoft.com/office/powerpoint/2010/main" val="3500623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a:extLst>
              <a:ext uri="{FF2B5EF4-FFF2-40B4-BE49-F238E27FC236}">
                <a16:creationId xmlns:a16="http://schemas.microsoft.com/office/drawing/2014/main" xmlns="" id="{EF856D90-D9C3-4463-B3DC-48EC27A345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1266" name="Notes Placeholder 2">
            <a:extLst>
              <a:ext uri="{FF2B5EF4-FFF2-40B4-BE49-F238E27FC236}">
                <a16:creationId xmlns:a16="http://schemas.microsoft.com/office/drawing/2014/main" xmlns="" id="{66D28BDD-FBB2-42D5-A620-D09FFA4614B9}"/>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public corporation is a corporation created by the government to administer the law, with specific government duties to fulfill.  An example of a public corporation is the Federal Deposit Insurance Corporation.  A private corporation is a corporation created for private purposes.</a:t>
            </a:r>
          </a:p>
        </p:txBody>
      </p:sp>
      <p:sp>
        <p:nvSpPr>
          <p:cNvPr id="11267" name="Slide Number Placeholder 3">
            <a:extLst>
              <a:ext uri="{FF2B5EF4-FFF2-40B4-BE49-F238E27FC236}">
                <a16:creationId xmlns:a16="http://schemas.microsoft.com/office/drawing/2014/main" xmlns="" id="{D46BC054-36D3-47F5-844B-759C77022D00}"/>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CE6BFC2-A86B-405D-B5F6-C6B958A3343D}" type="slidenum">
              <a:rPr lang="en-US" altLang="en-US" sz="1200"/>
              <a:pPr/>
              <a:t>5</a:t>
            </a:fld>
            <a:endParaRPr lang="en-US" altLang="en-US" sz="1200"/>
          </a:p>
        </p:txBody>
      </p:sp>
    </p:spTree>
    <p:extLst>
      <p:ext uri="{BB962C8B-B14F-4D97-AF65-F5344CB8AC3E}">
        <p14:creationId xmlns:p14="http://schemas.microsoft.com/office/powerpoint/2010/main" val="1952883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a:extLst>
              <a:ext uri="{FF2B5EF4-FFF2-40B4-BE49-F238E27FC236}">
                <a16:creationId xmlns:a16="http://schemas.microsoft.com/office/drawing/2014/main" xmlns="" id="{12447BA9-1C70-40DC-BA78-E11D33584F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3314" name="Notes Placeholder 2">
            <a:extLst>
              <a:ext uri="{FF2B5EF4-FFF2-40B4-BE49-F238E27FC236}">
                <a16:creationId xmlns:a16="http://schemas.microsoft.com/office/drawing/2014/main" xmlns="" id="{A1627B20-5AF6-40B3-AE40-E507760414DB}"/>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objective of a for-profit corporation is to operate for profit; shareholders seeking to make a profit purchase stock these corporations issue.  A non-profit corporation may earn profits, but it does not distribute these profits to shareholders; instead, it reinvests the profits in its business.  A non-profit corporation does not issue stock, nor does it have shareholders.</a:t>
            </a:r>
          </a:p>
        </p:txBody>
      </p:sp>
      <p:sp>
        <p:nvSpPr>
          <p:cNvPr id="13315" name="Slide Number Placeholder 3">
            <a:extLst>
              <a:ext uri="{FF2B5EF4-FFF2-40B4-BE49-F238E27FC236}">
                <a16:creationId xmlns:a16="http://schemas.microsoft.com/office/drawing/2014/main" xmlns="" id="{E894A915-BC71-4CF8-9E5E-1F5281F85448}"/>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202CFD9-48D9-4AD0-B75C-92DC5223AF32}" type="slidenum">
              <a:rPr lang="en-US" altLang="en-US" sz="1200"/>
              <a:pPr/>
              <a:t>6</a:t>
            </a:fld>
            <a:endParaRPr lang="en-US" altLang="en-US" sz="1200"/>
          </a:p>
        </p:txBody>
      </p:sp>
    </p:spTree>
    <p:extLst>
      <p:ext uri="{BB962C8B-B14F-4D97-AF65-F5344CB8AC3E}">
        <p14:creationId xmlns:p14="http://schemas.microsoft.com/office/powerpoint/2010/main" val="1495579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a:extLst>
              <a:ext uri="{FF2B5EF4-FFF2-40B4-BE49-F238E27FC236}">
                <a16:creationId xmlns:a16="http://schemas.microsoft.com/office/drawing/2014/main" xmlns="" id="{35608C9D-D392-4236-A804-2770D4B78F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5362" name="Notes Placeholder 2">
            <a:extLst>
              <a:ext uri="{FF2B5EF4-FFF2-40B4-BE49-F238E27FC236}">
                <a16:creationId xmlns:a16="http://schemas.microsoft.com/office/drawing/2014/main" xmlns="" id="{FFE15E5A-6F3D-4713-9217-D1E749F04243}"/>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domestic corporation does business within its state of incorporation.  A foreign corporation does business in states other than its state of incorporation.  An alien corporation does business in a country other than its country of incorporation.</a:t>
            </a:r>
          </a:p>
        </p:txBody>
      </p:sp>
      <p:sp>
        <p:nvSpPr>
          <p:cNvPr id="15363" name="Slide Number Placeholder 3">
            <a:extLst>
              <a:ext uri="{FF2B5EF4-FFF2-40B4-BE49-F238E27FC236}">
                <a16:creationId xmlns:a16="http://schemas.microsoft.com/office/drawing/2014/main" xmlns="" id="{F4862A22-F80F-4AB4-9638-E85E53355BC9}"/>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F738CB9-8C36-4CEB-B4FC-FD4BE13D4389}" type="slidenum">
              <a:rPr lang="en-US" altLang="en-US" sz="1200"/>
              <a:pPr/>
              <a:t>7</a:t>
            </a:fld>
            <a:endParaRPr lang="en-US" altLang="en-US" sz="1200"/>
          </a:p>
        </p:txBody>
      </p:sp>
    </p:spTree>
    <p:extLst>
      <p:ext uri="{BB962C8B-B14F-4D97-AF65-F5344CB8AC3E}">
        <p14:creationId xmlns:p14="http://schemas.microsoft.com/office/powerpoint/2010/main" val="2069302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xmlns="" id="{65915C3E-DAF6-407C-8BCC-EA1E9A2706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xmlns="" id="{1617732F-C282-4E1B-8060-715672E2D8C5}"/>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Stock in a publicly-held corporation is available to the public.  Stock in a closely-held corporation, also known as a “close”, “family”, or “privately held” corporation, is generally not offered to the public.</a:t>
            </a:r>
          </a:p>
        </p:txBody>
      </p:sp>
      <p:sp>
        <p:nvSpPr>
          <p:cNvPr id="17411" name="Slide Number Placeholder 3">
            <a:extLst>
              <a:ext uri="{FF2B5EF4-FFF2-40B4-BE49-F238E27FC236}">
                <a16:creationId xmlns:a16="http://schemas.microsoft.com/office/drawing/2014/main" xmlns="" id="{0BF58A18-AAD2-47B6-A45B-7A77543DB29E}"/>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AA139D4-2021-40E6-8BED-F0556E772CE0}" type="slidenum">
              <a:rPr lang="en-US" altLang="en-US" sz="1200"/>
              <a:pPr/>
              <a:t>8</a:t>
            </a:fld>
            <a:endParaRPr lang="en-US" altLang="en-US" sz="1200"/>
          </a:p>
        </p:txBody>
      </p:sp>
    </p:spTree>
    <p:extLst>
      <p:ext uri="{BB962C8B-B14F-4D97-AF65-F5344CB8AC3E}">
        <p14:creationId xmlns:p14="http://schemas.microsoft.com/office/powerpoint/2010/main" val="1558458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xmlns="" id="{4293A0B4-3D6A-4012-A3A6-C47843FF83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9458" name="Notes Placeholder 2">
            <a:extLst>
              <a:ext uri="{FF2B5EF4-FFF2-40B4-BE49-F238E27FC236}">
                <a16:creationId xmlns:a16="http://schemas.microsoft.com/office/drawing/2014/main" xmlns="" id="{013DA649-6219-4978-AE32-E869F0098647}"/>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“Subchapter S” corporation is named after the provision of the Internal Revenue Service code that provides for it.  It is a particular type of closely-held corporation, with no more than one hundred shareholders, that combines the advantages of limited liability and single taxation.</a:t>
            </a:r>
          </a:p>
        </p:txBody>
      </p:sp>
      <p:sp>
        <p:nvSpPr>
          <p:cNvPr id="19459" name="Slide Number Placeholder 3">
            <a:extLst>
              <a:ext uri="{FF2B5EF4-FFF2-40B4-BE49-F238E27FC236}">
                <a16:creationId xmlns:a16="http://schemas.microsoft.com/office/drawing/2014/main" xmlns="" id="{73D935CC-99FC-4959-BEE9-6C3011A94C13}"/>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3E25BB2-66BE-453D-BA28-90D6FEF8CD9D}" type="slidenum">
              <a:rPr lang="en-US" altLang="en-US" sz="1200"/>
              <a:pPr/>
              <a:t>9</a:t>
            </a:fld>
            <a:endParaRPr lang="en-US" altLang="en-US" sz="1200"/>
          </a:p>
        </p:txBody>
      </p:sp>
    </p:spTree>
    <p:extLst>
      <p:ext uri="{BB962C8B-B14F-4D97-AF65-F5344CB8AC3E}">
        <p14:creationId xmlns:p14="http://schemas.microsoft.com/office/powerpoint/2010/main" val="894903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B522EC15-06E0-4E49-AC21-A6D28C08E6F2}" type="slidenum">
              <a:rPr lang="en-US" altLang="en-US" smtClean="0"/>
              <a:pPr/>
              <a:t>‹#›</a:t>
            </a:fld>
            <a:endParaRPr lang="en-US" altLang="en-US"/>
          </a:p>
        </p:txBody>
      </p:sp>
      <p:sp>
        <p:nvSpPr>
          <p:cNvPr id="9" name="Text Placeholder 8"/>
          <p:cNvSpPr>
            <a:spLocks noGrp="1"/>
          </p:cNvSpPr>
          <p:nvPr>
            <p:ph type="body" sz="quarter" idx="13" hasCustomPrompt="1"/>
          </p:nvPr>
        </p:nvSpPr>
        <p:spPr>
          <a:xfrm>
            <a:off x="2209800" y="6553200"/>
            <a:ext cx="4876800" cy="228600"/>
          </a:xfrm>
        </p:spPr>
        <p:txBody>
          <a:bodyPr>
            <a:normAutofit/>
          </a:bodyPr>
          <a:lstStyle>
            <a:lvl1pPr marL="114300" indent="0" algn="ctr">
              <a:buNone/>
              <a:defRPr sz="900"/>
            </a:lvl1pPr>
          </a:lstStyle>
          <a:p>
            <a:pPr lvl="0"/>
            <a:r>
              <a:rPr lang="en-IN" dirty="0"/>
              <a:t>© 2019 McGraw-Hill Education.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B080B5AB-B559-4AF4-9973-47CBEA464F81}"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4330112-C733-4103-BC4D-D7B37D90A92C}" type="slidenum">
              <a:rPr lang="en-US" altLang="en-US" smtClean="0"/>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862D4594-C203-433E-BFA8-7CF67B33E86D}" type="slidenum">
              <a:rPr lang="en-US" altLang="en-US" smtClean="0"/>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B522EC15-06E0-4E49-AC21-A6D28C08E6F2}" type="slidenum">
              <a:rPr lang="en-US" altLang="en-US" smtClean="0"/>
              <a:pPr/>
              <a:t>‹#›</a:t>
            </a:fld>
            <a:endParaRPr lang="en-US" altLang="en-US"/>
          </a:p>
        </p:txBody>
      </p:sp>
      <p:sp>
        <p:nvSpPr>
          <p:cNvPr id="5" name="Content Placeholder 4"/>
          <p:cNvSpPr>
            <a:spLocks noGrp="1"/>
          </p:cNvSpPr>
          <p:nvPr>
            <p:ph sz="quarter" idx="13" hasCustomPrompt="1"/>
          </p:nvPr>
        </p:nvSpPr>
        <p:spPr>
          <a:xfrm>
            <a:off x="1447800" y="6248400"/>
            <a:ext cx="6248400" cy="457200"/>
          </a:xfrm>
        </p:spPr>
        <p:txBody>
          <a:bodyPr/>
          <a:lstStyle>
            <a:lvl1pPr marL="114300" indent="0">
              <a:buNone/>
              <a:defRPr/>
            </a:lvl1pPr>
          </a:lstStyle>
          <a:p>
            <a:pPr lvl="0"/>
            <a:r>
              <a:rPr lang="en-IN" dirty="0"/>
              <a:t>© 2019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552657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1E67118-F4F1-4AE7-841F-518229A0020B}" type="slidenum">
              <a:rPr lang="en-US" altLang="en-US" smtClean="0"/>
              <a:pPr/>
              <a:t>‹#›</a:t>
            </a:fld>
            <a:endParaRPr lang="en-US" altLang="en-US"/>
          </a:p>
        </p:txBody>
      </p:sp>
    </p:spTree>
    <p:extLst>
      <p:ext uri="{BB962C8B-B14F-4D97-AF65-F5344CB8AC3E}">
        <p14:creationId xmlns:p14="http://schemas.microsoft.com/office/powerpoint/2010/main" val="3057787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3FADE28F-0E53-4744-91C1-7F85AAB10FB9}" type="slidenum">
              <a:rPr lang="en-US" altLang="en-US" smtClean="0"/>
              <a:pPr/>
              <a:t>‹#›</a:t>
            </a:fld>
            <a:endParaRPr lang="en-US" altLang="en-US"/>
          </a:p>
        </p:txBody>
      </p:sp>
    </p:spTree>
    <p:extLst>
      <p:ext uri="{BB962C8B-B14F-4D97-AF65-F5344CB8AC3E}">
        <p14:creationId xmlns:p14="http://schemas.microsoft.com/office/powerpoint/2010/main" val="1041951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F688CF8E-57CB-4303-94D6-97FB7F2A0710}" type="slidenum">
              <a:rPr lang="en-US" altLang="en-US" smtClean="0"/>
              <a:pPr/>
              <a:t>‹#›</a:t>
            </a:fld>
            <a:endParaRPr lang="en-US" altLang="en-US"/>
          </a:p>
        </p:txBody>
      </p:sp>
    </p:spTree>
    <p:extLst>
      <p:ext uri="{BB962C8B-B14F-4D97-AF65-F5344CB8AC3E}">
        <p14:creationId xmlns:p14="http://schemas.microsoft.com/office/powerpoint/2010/main" val="199985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6EFB185-4240-404E-A10A-7E5686796BE8}" type="slidenum">
              <a:rPr lang="en-US" altLang="en-US" smtClean="0"/>
              <a:pPr/>
              <a:t>‹#›</a:t>
            </a:fld>
            <a:endParaRPr lang="en-US" altLang="en-US"/>
          </a:p>
        </p:txBody>
      </p:sp>
    </p:spTree>
    <p:extLst>
      <p:ext uri="{BB962C8B-B14F-4D97-AF65-F5344CB8AC3E}">
        <p14:creationId xmlns:p14="http://schemas.microsoft.com/office/powerpoint/2010/main" val="11747574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A8462F79-2513-428F-B7BE-A5879B33AE12}" type="slidenum">
              <a:rPr lang="en-US" altLang="en-US" smtClean="0"/>
              <a:pPr/>
              <a:t>‹#›</a:t>
            </a:fld>
            <a:endParaRPr lang="en-US" altLang="en-US"/>
          </a:p>
        </p:txBody>
      </p:sp>
    </p:spTree>
    <p:extLst>
      <p:ext uri="{BB962C8B-B14F-4D97-AF65-F5344CB8AC3E}">
        <p14:creationId xmlns:p14="http://schemas.microsoft.com/office/powerpoint/2010/main" val="22302812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AD56246-D68E-4137-A9EF-34E8DA550DB9}" type="slidenum">
              <a:rPr lang="en-US" altLang="en-US" smtClean="0"/>
              <a:pPr/>
              <a:t>‹#›</a:t>
            </a:fld>
            <a:endParaRPr lang="en-US" altLang="en-US"/>
          </a:p>
        </p:txBody>
      </p:sp>
    </p:spTree>
    <p:extLst>
      <p:ext uri="{BB962C8B-B14F-4D97-AF65-F5344CB8AC3E}">
        <p14:creationId xmlns:p14="http://schemas.microsoft.com/office/powerpoint/2010/main" val="4007334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1E67118-F4F1-4AE7-841F-518229A0020B}" type="slidenum">
              <a:rPr lang="en-US" altLang="en-US" smtClean="0"/>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DDA3ABE-1015-40AF-85EA-620639ABBBB1}" type="slidenum">
              <a:rPr lang="en-US" altLang="en-US" smtClean="0"/>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21570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B080B5AB-B559-4AF4-9973-47CBEA464F81}" type="slidenum">
              <a:rPr lang="en-US" altLang="en-US" smtClean="0"/>
              <a:pPr/>
              <a:t>‹#›</a:t>
            </a:fld>
            <a:endParaRPr lang="en-US" altLang="en-US"/>
          </a:p>
        </p:txBody>
      </p:sp>
    </p:spTree>
    <p:extLst>
      <p:ext uri="{BB962C8B-B14F-4D97-AF65-F5344CB8AC3E}">
        <p14:creationId xmlns:p14="http://schemas.microsoft.com/office/powerpoint/2010/main" val="3975021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4330112-C733-4103-BC4D-D7B37D90A92C}" type="slidenum">
              <a:rPr lang="en-US" altLang="en-US" smtClean="0"/>
              <a:pPr/>
              <a:t>‹#›</a:t>
            </a:fld>
            <a:endParaRPr lang="en-US" altLang="en-US"/>
          </a:p>
        </p:txBody>
      </p:sp>
    </p:spTree>
    <p:extLst>
      <p:ext uri="{BB962C8B-B14F-4D97-AF65-F5344CB8AC3E}">
        <p14:creationId xmlns:p14="http://schemas.microsoft.com/office/powerpoint/2010/main" val="10374236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862D4594-C203-433E-BFA8-7CF67B33E86D}" type="slidenum">
              <a:rPr lang="en-US" altLang="en-US" smtClean="0"/>
              <a:pPr/>
              <a:t>‹#›</a:t>
            </a:fld>
            <a:endParaRPr lang="en-US" altLang="en-US"/>
          </a:p>
        </p:txBody>
      </p:sp>
    </p:spTree>
    <p:extLst>
      <p:ext uri="{BB962C8B-B14F-4D97-AF65-F5344CB8AC3E}">
        <p14:creationId xmlns:p14="http://schemas.microsoft.com/office/powerpoint/2010/main" val="24384768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B522EC15-06E0-4E49-AC21-A6D28C08E6F2}" type="slidenum">
              <a:rPr lang="en-US" altLang="en-US" smtClean="0"/>
              <a:pPr/>
              <a:t>‹#›</a:t>
            </a:fld>
            <a:endParaRPr lang="en-US" altLang="en-US"/>
          </a:p>
        </p:txBody>
      </p:sp>
      <p:sp>
        <p:nvSpPr>
          <p:cNvPr id="5" name="Content Placeholder 4"/>
          <p:cNvSpPr>
            <a:spLocks noGrp="1"/>
          </p:cNvSpPr>
          <p:nvPr>
            <p:ph sz="quarter" idx="13"/>
          </p:nvPr>
        </p:nvSpPr>
        <p:spPr>
          <a:xfrm>
            <a:off x="762000" y="6384925"/>
            <a:ext cx="6858000" cy="3206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40992393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0" y="6400800"/>
            <a:ext cx="7620000" cy="436903"/>
          </a:xfrm>
          <a:prstGeom prst="rect">
            <a:avLst/>
          </a:prstGeom>
        </p:spPr>
        <p:txBody>
          <a:bodyPr anchor="ct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p:txBody>
          <a:bodyPr/>
          <a:lstStyle/>
          <a:p>
            <a:fld id="{31E67118-F4F1-4AE7-841F-518229A0020B}" type="slidenum">
              <a:rPr lang="en-US" altLang="en-US" smtClean="0"/>
              <a:pPr/>
              <a:t>‹#›</a:t>
            </a:fld>
            <a:endParaRPr lang="en-US" altLang="en-US"/>
          </a:p>
        </p:txBody>
      </p:sp>
    </p:spTree>
    <p:extLst>
      <p:ext uri="{BB962C8B-B14F-4D97-AF65-F5344CB8AC3E}">
        <p14:creationId xmlns:p14="http://schemas.microsoft.com/office/powerpoint/2010/main" val="31095982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3FADE28F-0E53-4744-91C1-7F85AAB10FB9}" type="slidenum">
              <a:rPr lang="en-US" altLang="en-US" smtClean="0"/>
              <a:pPr/>
              <a:t>‹#›</a:t>
            </a:fld>
            <a:endParaRPr lang="en-US" altLang="en-US"/>
          </a:p>
        </p:txBody>
      </p:sp>
      <p:sp>
        <p:nvSpPr>
          <p:cNvPr id="7"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6018596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7" name="Slide Number Placeholder 6"/>
          <p:cNvSpPr>
            <a:spLocks noGrp="1"/>
          </p:cNvSpPr>
          <p:nvPr>
            <p:ph type="sldNum" sz="quarter" idx="12"/>
          </p:nvPr>
        </p:nvSpPr>
        <p:spPr/>
        <p:txBody>
          <a:bodyPr/>
          <a:lstStyle/>
          <a:p>
            <a:fld id="{F688CF8E-57CB-4303-94D6-97FB7F2A0710}" type="slidenum">
              <a:rPr lang="en-US" altLang="en-US" smtClean="0"/>
              <a:pPr/>
              <a:t>‹#›</a:t>
            </a:fld>
            <a:endParaRPr lang="en-US" altLang="en-US"/>
          </a:p>
        </p:txBody>
      </p:sp>
    </p:spTree>
    <p:extLst>
      <p:ext uri="{BB962C8B-B14F-4D97-AF65-F5344CB8AC3E}">
        <p14:creationId xmlns:p14="http://schemas.microsoft.com/office/powerpoint/2010/main" val="2675312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9" name="Slide Number Placeholder 8"/>
          <p:cNvSpPr>
            <a:spLocks noGrp="1"/>
          </p:cNvSpPr>
          <p:nvPr>
            <p:ph type="sldNum" sz="quarter" idx="12"/>
          </p:nvPr>
        </p:nvSpPr>
        <p:spPr/>
        <p:txBody>
          <a:bodyPr/>
          <a:lstStyle/>
          <a:p>
            <a:fld id="{46EFB185-4240-404E-A10A-7E5686796BE8}" type="slidenum">
              <a:rPr lang="en-US" altLang="en-US" smtClean="0"/>
              <a:pPr/>
              <a:t>‹#›</a:t>
            </a:fld>
            <a:endParaRPr lang="en-US" altLang="en-US"/>
          </a:p>
        </p:txBody>
      </p:sp>
    </p:spTree>
    <p:extLst>
      <p:ext uri="{BB962C8B-B14F-4D97-AF65-F5344CB8AC3E}">
        <p14:creationId xmlns:p14="http://schemas.microsoft.com/office/powerpoint/2010/main" val="33075658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5" name="Slide Number Placeholder 4"/>
          <p:cNvSpPr>
            <a:spLocks noGrp="1"/>
          </p:cNvSpPr>
          <p:nvPr>
            <p:ph type="sldNum" sz="quarter" idx="12"/>
          </p:nvPr>
        </p:nvSpPr>
        <p:spPr/>
        <p:txBody>
          <a:bodyPr/>
          <a:lstStyle/>
          <a:p>
            <a:fld id="{A8462F79-2513-428F-B7BE-A5879B33AE12}" type="slidenum">
              <a:rPr lang="en-US" altLang="en-US" smtClean="0"/>
              <a:pPr/>
              <a:t>‹#›</a:t>
            </a:fld>
            <a:endParaRPr lang="en-US" altLang="en-US"/>
          </a:p>
        </p:txBody>
      </p:sp>
    </p:spTree>
    <p:extLst>
      <p:ext uri="{BB962C8B-B14F-4D97-AF65-F5344CB8AC3E}">
        <p14:creationId xmlns:p14="http://schemas.microsoft.com/office/powerpoint/2010/main" val="655216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129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1E67118-F4F1-4AE7-841F-518229A0020B}" type="slidenum">
              <a:rPr lang="en-US" altLang="en-US" smtClean="0"/>
              <a:pPr/>
              <a:t>‹#›</a:t>
            </a:fld>
            <a:endParaRPr lang="en-US" altLang="en-US"/>
          </a:p>
        </p:txBody>
      </p:sp>
      <p:sp>
        <p:nvSpPr>
          <p:cNvPr id="5" name="Content Placeholder 2"/>
          <p:cNvSpPr>
            <a:spLocks noGrp="1"/>
          </p:cNvSpPr>
          <p:nvPr>
            <p:ph idx="13"/>
          </p:nvPr>
        </p:nvSpPr>
        <p:spPr>
          <a:xfrm>
            <a:off x="457200" y="3124200"/>
            <a:ext cx="7620000" cy="129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2"/>
          <p:cNvSpPr>
            <a:spLocks noGrp="1"/>
          </p:cNvSpPr>
          <p:nvPr>
            <p:ph idx="14"/>
          </p:nvPr>
        </p:nvSpPr>
        <p:spPr>
          <a:xfrm>
            <a:off x="457200" y="4724400"/>
            <a:ext cx="7620000" cy="129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41977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4" name="Slide Number Placeholder 3"/>
          <p:cNvSpPr>
            <a:spLocks noGrp="1"/>
          </p:cNvSpPr>
          <p:nvPr>
            <p:ph type="sldNum" sz="quarter" idx="12"/>
          </p:nvPr>
        </p:nvSpPr>
        <p:spPr/>
        <p:txBody>
          <a:bodyPr/>
          <a:lstStyle/>
          <a:p>
            <a:fld id="{4AD56246-D68E-4137-A9EF-34E8DA550DB9}" type="slidenum">
              <a:rPr lang="en-US" altLang="en-US" smtClean="0"/>
              <a:pPr/>
              <a:t>‹#›</a:t>
            </a:fld>
            <a:endParaRPr lang="en-US" altLang="en-US"/>
          </a:p>
        </p:txBody>
      </p:sp>
    </p:spTree>
    <p:extLst>
      <p:ext uri="{BB962C8B-B14F-4D97-AF65-F5344CB8AC3E}">
        <p14:creationId xmlns:p14="http://schemas.microsoft.com/office/powerpoint/2010/main" val="36738068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7" name="Slide Number Placeholder 6"/>
          <p:cNvSpPr>
            <a:spLocks noGrp="1"/>
          </p:cNvSpPr>
          <p:nvPr>
            <p:ph type="sldNum" sz="quarter" idx="12"/>
          </p:nvPr>
        </p:nvSpPr>
        <p:spPr/>
        <p:txBody>
          <a:bodyPr/>
          <a:lstStyle/>
          <a:p>
            <a:fld id="{2DDA3ABE-1015-40AF-85EA-620639ABBBB1}" type="slidenum">
              <a:rPr lang="en-US" altLang="en-US" smtClean="0"/>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82960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B080B5AB-B559-4AF4-9973-47CBEA464F81}" type="slidenum">
              <a:rPr lang="en-US" altLang="en-US" smtClean="0"/>
              <a:pPr/>
              <a:t>‹#›</a:t>
            </a:fld>
            <a:endParaRPr lang="en-US" altLang="en-US"/>
          </a:p>
        </p:txBody>
      </p:sp>
      <p:sp>
        <p:nvSpPr>
          <p:cNvPr id="10" name="Footer Placeholder 9"/>
          <p:cNvSpPr>
            <a:spLocks noGrp="1"/>
          </p:cNvSpPr>
          <p:nvPr>
            <p:ph type="ftr" sz="quarter" idx="12"/>
          </p:nvPr>
        </p:nvSpPr>
        <p:spPr>
          <a:xfrm>
            <a:off x="0" y="6400800"/>
            <a:ext cx="7620000" cy="436903"/>
          </a:xfrm>
          <a:prstGeom prst="rect">
            <a:avLst/>
          </a:prstGeom>
        </p:spPr>
        <p:txBody>
          <a:body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8507729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0" y="6400800"/>
            <a:ext cx="7620000" cy="436903"/>
          </a:xfrm>
          <a:prstGeom prst="rect">
            <a:avLst/>
          </a:prstGeom>
        </p:spPr>
        <p:txBody>
          <a:bodyPr/>
          <a:lstStyle/>
          <a:p>
            <a:r>
              <a:rPr lang="en-US" altLang="en-US"/>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p:txBody>
          <a:bodyPr/>
          <a:lstStyle/>
          <a:p>
            <a:fld id="{34330112-C733-4103-BC4D-D7B37D90A92C}" type="slidenum">
              <a:rPr lang="en-US" altLang="en-US" smtClean="0"/>
              <a:pPr/>
              <a:t>‹#›</a:t>
            </a:fld>
            <a:endParaRPr lang="en-US" altLang="en-US"/>
          </a:p>
        </p:txBody>
      </p:sp>
    </p:spTree>
    <p:extLst>
      <p:ext uri="{BB962C8B-B14F-4D97-AF65-F5344CB8AC3E}">
        <p14:creationId xmlns:p14="http://schemas.microsoft.com/office/powerpoint/2010/main" val="13184788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0" y="6400800"/>
            <a:ext cx="7620000" cy="436903"/>
          </a:xfrm>
          <a:prstGeom prst="rect">
            <a:avLst/>
          </a:prstGeom>
        </p:spPr>
        <p:txBody>
          <a:bodyPr/>
          <a:lstStyle/>
          <a:p>
            <a:r>
              <a:rPr lang="en-US" altLang="en-US"/>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p:txBody>
          <a:bodyPr/>
          <a:lstStyle/>
          <a:p>
            <a:fld id="{862D4594-C203-433E-BFA8-7CF67B33E86D}" type="slidenum">
              <a:rPr lang="en-US" altLang="en-US" smtClean="0"/>
              <a:pPr/>
              <a:t>‹#›</a:t>
            </a:fld>
            <a:endParaRPr lang="en-US" altLang="en-US"/>
          </a:p>
        </p:txBody>
      </p:sp>
    </p:spTree>
    <p:extLst>
      <p:ext uri="{BB962C8B-B14F-4D97-AF65-F5344CB8AC3E}">
        <p14:creationId xmlns:p14="http://schemas.microsoft.com/office/powerpoint/2010/main" val="3717742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3FADE28F-0E53-4744-91C1-7F85AAB10FB9}"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F688CF8E-57CB-4303-94D6-97FB7F2A0710}"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6EFB185-4240-404E-A10A-7E5686796BE8}"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A8462F79-2513-428F-B7BE-A5879B33AE12}"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AD56246-D68E-4137-A9EF-34E8DA550DB9}"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DDA3ABE-1015-40AF-85EA-620639ABBBB1}" type="slidenum">
              <a:rPr lang="en-US" altLang="en-US" smtClean="0"/>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tx1"/>
                </a:solidFill>
              </a:defRPr>
            </a:lvl1pPr>
          </a:lstStyle>
          <a:p>
            <a:fld id="{9A078F68-00BE-4C9A-8A39-E79C011E83A7}" type="slidenum">
              <a:rPr lang="en-US" altLang="en-US" smtClean="0"/>
              <a:pPr/>
              <a:t>‹#›</a:t>
            </a:fld>
            <a:endParaRPr lang="en-US" altLang="en-US" dirty="0"/>
          </a:p>
        </p:txBody>
      </p:sp>
      <p:sp>
        <p:nvSpPr>
          <p:cNvPr id="8" name="Text Placeholder 8"/>
          <p:cNvSpPr txBox="1">
            <a:spLocks/>
          </p:cNvSpPr>
          <p:nvPr userDrawn="1"/>
        </p:nvSpPr>
        <p:spPr>
          <a:xfrm>
            <a:off x="2209800" y="6553200"/>
            <a:ext cx="4876800" cy="228600"/>
          </a:xfrm>
          <a:prstGeom prst="rect">
            <a:avLst/>
          </a:prstGeom>
        </p:spPr>
        <p:txBody>
          <a:bodyPr>
            <a:normAutofit/>
          </a:bodyPr>
          <a:lstStyle>
            <a:lvl1pPr marL="114300" indent="0" algn="ctr" defTabSz="914400" rtl="0" eaLnBrk="1" latinLnBrk="0" hangingPunct="1">
              <a:spcBef>
                <a:spcPct val="20000"/>
              </a:spcBef>
              <a:buClr>
                <a:schemeClr val="accent1"/>
              </a:buClr>
              <a:buFont typeface="Arial" pitchFamily="34" charset="0"/>
              <a:buNone/>
              <a:defRPr sz="9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fontAlgn="auto">
              <a:spcAft>
                <a:spcPts val="0"/>
              </a:spcAft>
            </a:pPr>
            <a:r>
              <a:rPr lang="en-IN"/>
              <a:t>© 2019 McGraw-Hill Education.</a:t>
            </a:r>
            <a:endParaRPr lang="en-IN" dirty="0"/>
          </a:p>
        </p:txBody>
      </p:sp>
    </p:spTree>
  </p:cSld>
  <p:clrMap bg1="lt1" tx1="dk1" bg2="lt2" tx2="dk2" accent1="accent1" accent2="accent2" accent3="accent3" accent4="accent4" accent5="accent5" accent6="accent6" hlink="hlink" folHlink="folHlink"/>
  <p:sldLayoutIdLst>
    <p:sldLayoutId id="2147483882" r:id="rId1"/>
    <p:sldLayoutId id="2147483883" r:id="rId2"/>
    <p:sldLayoutId id="2147483917"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tx1"/>
                </a:solidFill>
              </a:defRPr>
            </a:lvl1pPr>
          </a:lstStyle>
          <a:p>
            <a:fld id="{9A078F68-00BE-4C9A-8A39-E79C011E83A7}" type="slidenum">
              <a:rPr lang="en-US" altLang="en-US" smtClean="0"/>
              <a:pPr/>
              <a:t>‹#›</a:t>
            </a:fld>
            <a:endParaRPr lang="en-US" altLang="en-US" dirty="0"/>
          </a:p>
        </p:txBody>
      </p:sp>
    </p:spTree>
    <p:extLst>
      <p:ext uri="{BB962C8B-B14F-4D97-AF65-F5344CB8AC3E}">
        <p14:creationId xmlns:p14="http://schemas.microsoft.com/office/powerpoint/2010/main" val="1440307633"/>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tx1"/>
                </a:solidFill>
              </a:defRPr>
            </a:lvl1pPr>
          </a:lstStyle>
          <a:p>
            <a:fld id="{9A078F68-00BE-4C9A-8A39-E79C011E83A7}" type="slidenum">
              <a:rPr lang="en-US" altLang="en-US" smtClean="0"/>
              <a:pPr/>
              <a:t>‹#›</a:t>
            </a:fld>
            <a:endParaRPr lang="en-US" altLang="en-US" dirty="0"/>
          </a:p>
        </p:txBody>
      </p:sp>
    </p:spTree>
    <p:extLst>
      <p:ext uri="{BB962C8B-B14F-4D97-AF65-F5344CB8AC3E}">
        <p14:creationId xmlns:p14="http://schemas.microsoft.com/office/powerpoint/2010/main" val="4039640821"/>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1905001"/>
            <a:ext cx="3962400" cy="914400"/>
          </a:xfrm>
        </p:spPr>
        <p:txBody>
          <a:bodyPr/>
          <a:lstStyle/>
          <a:p>
            <a:r>
              <a:rPr lang="en-US" altLang="en-US" dirty="0">
                <a:solidFill>
                  <a:srgbClr val="4F4837"/>
                </a:solidFill>
                <a:latin typeface="Calibri" panose="020F0502020204030204" pitchFamily="34" charset="0"/>
              </a:rPr>
              <a:t>Chapter 22</a:t>
            </a:r>
            <a:endParaRPr lang="en-IN" dirty="0"/>
          </a:p>
        </p:txBody>
      </p:sp>
      <p:sp>
        <p:nvSpPr>
          <p:cNvPr id="3" name="Subtitle"/>
          <p:cNvSpPr>
            <a:spLocks noGrp="1"/>
          </p:cNvSpPr>
          <p:nvPr>
            <p:ph type="subTitle" idx="1"/>
          </p:nvPr>
        </p:nvSpPr>
        <p:spPr>
          <a:xfrm>
            <a:off x="4800600" y="3290093"/>
            <a:ext cx="3108960" cy="1638300"/>
          </a:xfrm>
        </p:spPr>
        <p:txBody>
          <a:bodyPr>
            <a:noAutofit/>
          </a:bodyPr>
          <a:lstStyle/>
          <a:p>
            <a:pPr fontAlgn="auto">
              <a:spcAft>
                <a:spcPts val="0"/>
              </a:spcAft>
              <a:defRPr/>
            </a:pPr>
            <a:r>
              <a:rPr lang="en-US" sz="3600" dirty="0">
                <a:solidFill>
                  <a:schemeClr val="tx1"/>
                </a:solidFill>
              </a:rPr>
              <a:t>Corporations: Formation and Organization</a:t>
            </a:r>
          </a:p>
        </p:txBody>
      </p:sp>
      <p:pic>
        <p:nvPicPr>
          <p:cNvPr id="7"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r>
              <a:rPr lang="en-IN" dirty="0"/>
              <a:t>1</a:t>
            </a:r>
          </a:p>
        </p:txBody>
      </p:sp>
      <p:sp>
        <p:nvSpPr>
          <p:cNvPr id="8" name="Content Placeholder 7"/>
          <p:cNvSpPr>
            <a:spLocks noGrp="1"/>
          </p:cNvSpPr>
          <p:nvPr>
            <p:ph sz="quarter" idx="13"/>
          </p:nvPr>
        </p:nvSpPr>
        <p:spPr>
          <a:xfrm>
            <a:off x="762000" y="6424681"/>
            <a:ext cx="6858000" cy="320675"/>
          </a:xfrm>
        </p:spPr>
        <p:txBody>
          <a:bodyPr>
            <a:noAutofit/>
          </a:bodyPr>
          <a:lstStyle/>
          <a:p>
            <a:pPr marL="114300" indent="0" algn="ctr">
              <a:buNone/>
            </a:pPr>
            <a:r>
              <a:rPr lang="en-IN" altLang="en-US" sz="9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US" altLang="en-US" sz="9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69854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a:extLst>
              <a:ext uri="{FF2B5EF4-FFF2-40B4-BE49-F238E27FC236}">
                <a16:creationId xmlns:a16="http://schemas.microsoft.com/office/drawing/2014/main" xmlns="" id="{CEE6884E-7382-4381-B484-0CA127D1455D}"/>
              </a:ext>
            </a:extLst>
          </p:cNvPr>
          <p:cNvSpPr>
            <a:spLocks noGrp="1" noChangeArrowheads="1"/>
          </p:cNvSpPr>
          <p:nvPr>
            <p:ph type="title"/>
          </p:nvPr>
        </p:nvSpPr>
        <p:spPr/>
        <p:txBody>
          <a:bodyPr/>
          <a:lstStyle/>
          <a:p>
            <a:pPr fontAlgn="auto">
              <a:spcAft>
                <a:spcPts val="0"/>
              </a:spcAft>
              <a:defRPr/>
            </a:pPr>
            <a:r>
              <a:rPr lang="en-US" sz="4000" dirty="0">
                <a:latin typeface="+mn-lt"/>
                <a:ea typeface="+mj-ea"/>
              </a:rPr>
              <a:t>Formation of Corporation</a:t>
            </a:r>
          </a:p>
        </p:txBody>
      </p:sp>
      <p:sp>
        <p:nvSpPr>
          <p:cNvPr id="21507" name="Content Placeholder">
            <a:extLst>
              <a:ext uri="{FF2B5EF4-FFF2-40B4-BE49-F238E27FC236}">
                <a16:creationId xmlns:a16="http://schemas.microsoft.com/office/drawing/2014/main" xmlns="" id="{5150CE57-B5ED-4F1E-87C9-D5E41DDA76D6}"/>
              </a:ext>
            </a:extLst>
          </p:cNvPr>
          <p:cNvSpPr>
            <a:spLocks noGrp="1" noChangeArrowheads="1"/>
          </p:cNvSpPr>
          <p:nvPr>
            <p:ph idx="1"/>
          </p:nvPr>
        </p:nvSpPr>
        <p:spPr/>
        <p:txBody>
          <a:bodyPr rtlCol="0"/>
          <a:lstStyle/>
          <a:p>
            <a:pPr marL="291600" indent="-291600" fontAlgn="auto">
              <a:spcBef>
                <a:spcPts val="1500"/>
              </a:spcBef>
              <a:spcAft>
                <a:spcPts val="0"/>
              </a:spcAft>
              <a:buClr>
                <a:schemeClr val="tx2"/>
              </a:buClr>
              <a:buFontTx/>
              <a:buChar char="•"/>
              <a:defRPr/>
            </a:pPr>
            <a:r>
              <a:rPr lang="en-US" sz="2400" dirty="0">
                <a:ea typeface="+mn-ea"/>
              </a:rPr>
              <a:t>Promoters organize corporate formation.</a:t>
            </a:r>
          </a:p>
          <a:p>
            <a:pPr marL="291600" indent="-291600" fontAlgn="auto">
              <a:spcBef>
                <a:spcPts val="1500"/>
              </a:spcBef>
              <a:spcAft>
                <a:spcPts val="0"/>
              </a:spcAft>
              <a:buClr>
                <a:schemeClr val="tx2"/>
              </a:buClr>
              <a:buFontTx/>
              <a:buChar char="•"/>
              <a:defRPr/>
            </a:pPr>
            <a:r>
              <a:rPr lang="en-US" sz="2400" dirty="0">
                <a:ea typeface="+mn-ea"/>
              </a:rPr>
              <a:t>Subscribers offer to purchase stock in corporation in formation process.</a:t>
            </a:r>
          </a:p>
          <a:p>
            <a:pPr marL="291600" indent="-291600" fontAlgn="auto">
              <a:spcBef>
                <a:spcPts val="1500"/>
              </a:spcBef>
              <a:spcAft>
                <a:spcPts val="0"/>
              </a:spcAft>
              <a:buClr>
                <a:schemeClr val="tx2"/>
              </a:buClr>
              <a:buFontTx/>
              <a:buChar char="•"/>
              <a:defRPr/>
            </a:pPr>
            <a:r>
              <a:rPr lang="en-US" sz="2400" dirty="0">
                <a:ea typeface="+mn-ea"/>
              </a:rPr>
              <a:t>State selected for incorporation.</a:t>
            </a:r>
          </a:p>
        </p:txBody>
      </p:sp>
      <p:sp>
        <p:nvSpPr>
          <p:cNvPr id="20483" name="Slide Number Placeholder 3">
            <a:extLst>
              <a:ext uri="{FF2B5EF4-FFF2-40B4-BE49-F238E27FC236}">
                <a16:creationId xmlns:a16="http://schemas.microsoft.com/office/drawing/2014/main" xmlns="" id="{F86D5DC3-982D-4BD4-BEB1-19CA63627D2D}"/>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072517B-4243-4E63-9DC5-AAEA34D0CE4E}" type="slidenum">
              <a:rPr lang="en-US" altLang="en-US" sz="1400">
                <a:latin typeface="+mn-lt"/>
              </a:rPr>
              <a:pPr/>
              <a:t>10</a:t>
            </a:fld>
            <a:endParaRPr lang="en-US" altLang="en-US" sz="140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a:extLst>
              <a:ext uri="{FF2B5EF4-FFF2-40B4-BE49-F238E27FC236}">
                <a16:creationId xmlns:a16="http://schemas.microsoft.com/office/drawing/2014/main" xmlns="" id="{5BB7B36E-E03D-46DC-B72C-921DDDAAEAAD}"/>
              </a:ext>
            </a:extLst>
          </p:cNvPr>
          <p:cNvSpPr>
            <a:spLocks noGrp="1" noChangeArrowheads="1"/>
          </p:cNvSpPr>
          <p:nvPr>
            <p:ph type="title"/>
          </p:nvPr>
        </p:nvSpPr>
        <p:spPr/>
        <p:txBody>
          <a:bodyPr/>
          <a:lstStyle/>
          <a:p>
            <a:pPr fontAlgn="auto">
              <a:spcAft>
                <a:spcPts val="0"/>
              </a:spcAft>
              <a:defRPr/>
            </a:pPr>
            <a:r>
              <a:rPr lang="en-US" sz="4000" dirty="0">
                <a:latin typeface="+mn-lt"/>
                <a:ea typeface="+mj-ea"/>
              </a:rPr>
              <a:t>Questions to Consider in Selecting a State for Incorporation</a:t>
            </a:r>
          </a:p>
        </p:txBody>
      </p:sp>
      <p:sp>
        <p:nvSpPr>
          <p:cNvPr id="23555" name="Content Placeholder">
            <a:extLst>
              <a:ext uri="{FF2B5EF4-FFF2-40B4-BE49-F238E27FC236}">
                <a16:creationId xmlns:a16="http://schemas.microsoft.com/office/drawing/2014/main" xmlns="" id="{982AF78F-751B-4785-9B60-AF6A77DECA99}"/>
              </a:ext>
            </a:extLst>
          </p:cNvPr>
          <p:cNvSpPr>
            <a:spLocks noGrp="1" noChangeArrowheads="1"/>
          </p:cNvSpPr>
          <p:nvPr>
            <p:ph idx="1"/>
          </p:nvPr>
        </p:nvSpPr>
        <p:spPr>
          <a:xfrm>
            <a:off x="457200" y="1752600"/>
            <a:ext cx="7620000" cy="4800600"/>
          </a:xfrm>
        </p:spPr>
        <p:txBody>
          <a:bodyPr rtlCol="0">
            <a:normAutofit/>
          </a:bodyPr>
          <a:lstStyle/>
          <a:p>
            <a:pPr marL="291600" indent="-291600" fontAlgn="auto">
              <a:lnSpc>
                <a:spcPct val="80000"/>
              </a:lnSpc>
              <a:spcBef>
                <a:spcPts val="1500"/>
              </a:spcBef>
              <a:spcAft>
                <a:spcPts val="0"/>
              </a:spcAft>
              <a:buClr>
                <a:schemeClr val="tx2"/>
              </a:buClr>
              <a:buFontTx/>
              <a:buChar char="•"/>
              <a:defRPr/>
            </a:pPr>
            <a:r>
              <a:rPr lang="en-US" sz="2400" dirty="0">
                <a:ea typeface="+mn-ea"/>
              </a:rPr>
              <a:t>How much flexibility does the state grant to corporate management?</a:t>
            </a:r>
          </a:p>
          <a:p>
            <a:pPr marL="291600" indent="-291600" fontAlgn="auto">
              <a:lnSpc>
                <a:spcPct val="80000"/>
              </a:lnSpc>
              <a:spcBef>
                <a:spcPts val="1500"/>
              </a:spcBef>
              <a:spcAft>
                <a:spcPts val="0"/>
              </a:spcAft>
              <a:buClr>
                <a:schemeClr val="tx2"/>
              </a:buClr>
              <a:buFontTx/>
              <a:buChar char="•"/>
              <a:defRPr/>
            </a:pPr>
            <a:r>
              <a:rPr lang="en-US" sz="2400" dirty="0">
                <a:ea typeface="+mn-ea"/>
              </a:rPr>
              <a:t>What rights do state statutes give to shareholders?</a:t>
            </a:r>
          </a:p>
          <a:p>
            <a:pPr marL="291600" indent="-291600" fontAlgn="auto">
              <a:lnSpc>
                <a:spcPct val="80000"/>
              </a:lnSpc>
              <a:spcBef>
                <a:spcPts val="1500"/>
              </a:spcBef>
              <a:spcAft>
                <a:spcPts val="0"/>
              </a:spcAft>
              <a:buClr>
                <a:schemeClr val="tx2"/>
              </a:buClr>
              <a:buFontTx/>
              <a:buChar char="•"/>
              <a:defRPr/>
            </a:pPr>
            <a:r>
              <a:rPr lang="en-US" sz="2400" dirty="0">
                <a:ea typeface="+mn-ea"/>
              </a:rPr>
              <a:t>What restrictions does the state place on the distribution of dividends?</a:t>
            </a:r>
          </a:p>
          <a:p>
            <a:pPr marL="291600" indent="-291600" fontAlgn="auto">
              <a:lnSpc>
                <a:spcPct val="80000"/>
              </a:lnSpc>
              <a:spcBef>
                <a:spcPts val="1500"/>
              </a:spcBef>
              <a:spcAft>
                <a:spcPts val="0"/>
              </a:spcAft>
              <a:buClr>
                <a:schemeClr val="tx2"/>
              </a:buClr>
              <a:buFontTx/>
              <a:buChar char="•"/>
              <a:defRPr/>
            </a:pPr>
            <a:r>
              <a:rPr lang="en-US" sz="2400" dirty="0">
                <a:ea typeface="+mn-ea"/>
              </a:rPr>
              <a:t>Does the state offer any kind of protection against takeovers?</a:t>
            </a:r>
          </a:p>
        </p:txBody>
      </p:sp>
      <p:sp>
        <p:nvSpPr>
          <p:cNvPr id="22531" name="Slide Number Placeholder 3">
            <a:extLst>
              <a:ext uri="{FF2B5EF4-FFF2-40B4-BE49-F238E27FC236}">
                <a16:creationId xmlns:a16="http://schemas.microsoft.com/office/drawing/2014/main" xmlns="" id="{D59FA910-718D-4CBB-B7C6-2D3269AF84A0}"/>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12397D5-2C53-4C18-9FCC-C9A07730CDF5}" type="slidenum">
              <a:rPr lang="en-US" altLang="en-US" sz="1400">
                <a:latin typeface="+mn-lt"/>
              </a:rPr>
              <a:pPr/>
              <a:t>11</a:t>
            </a:fld>
            <a:endParaRPr lang="en-US" altLang="en-US" sz="140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a:extLst>
              <a:ext uri="{FF2B5EF4-FFF2-40B4-BE49-F238E27FC236}">
                <a16:creationId xmlns:a16="http://schemas.microsoft.com/office/drawing/2014/main" xmlns="" id="{80681FBD-3692-43C9-8CD5-0E8F04F76558}"/>
              </a:ext>
            </a:extLst>
          </p:cNvPr>
          <p:cNvSpPr>
            <a:spLocks noGrp="1" noChangeArrowheads="1"/>
          </p:cNvSpPr>
          <p:nvPr>
            <p:ph type="title"/>
          </p:nvPr>
        </p:nvSpPr>
        <p:spPr/>
        <p:txBody>
          <a:bodyPr/>
          <a:lstStyle/>
          <a:p>
            <a:pPr fontAlgn="auto">
              <a:spcAft>
                <a:spcPts val="0"/>
              </a:spcAft>
              <a:defRPr/>
            </a:pPr>
            <a:r>
              <a:rPr lang="en-US" sz="4000" dirty="0">
                <a:latin typeface="+mn-lt"/>
                <a:ea typeface="+mj-ea"/>
              </a:rPr>
              <a:t>Legal Process of Incorporation</a:t>
            </a:r>
          </a:p>
        </p:txBody>
      </p:sp>
      <p:sp>
        <p:nvSpPr>
          <p:cNvPr id="25603" name="Content Placeholder">
            <a:extLst>
              <a:ext uri="{FF2B5EF4-FFF2-40B4-BE49-F238E27FC236}">
                <a16:creationId xmlns:a16="http://schemas.microsoft.com/office/drawing/2014/main" xmlns="" id="{327D53F1-59E3-4432-B861-9721E7AC1379}"/>
              </a:ext>
            </a:extLst>
          </p:cNvPr>
          <p:cNvSpPr>
            <a:spLocks noGrp="1" noChangeArrowheads="1"/>
          </p:cNvSpPr>
          <p:nvPr>
            <p:ph idx="1"/>
          </p:nvPr>
        </p:nvSpPr>
        <p:spPr/>
        <p:txBody>
          <a:bodyPr rtlCol="0"/>
          <a:lstStyle/>
          <a:p>
            <a:pPr marL="291600" indent="-291600" fontAlgn="auto">
              <a:spcBef>
                <a:spcPts val="1500"/>
              </a:spcBef>
              <a:spcAft>
                <a:spcPts val="0"/>
              </a:spcAft>
              <a:buClr>
                <a:schemeClr val="tx2"/>
              </a:buClr>
              <a:buFontTx/>
              <a:buChar char="•"/>
              <a:defRPr/>
            </a:pPr>
            <a:r>
              <a:rPr lang="en-US" sz="2400" dirty="0"/>
              <a:t>Selection of corporate name.</a:t>
            </a:r>
          </a:p>
          <a:p>
            <a:pPr marL="291600" indent="-291600" fontAlgn="auto">
              <a:spcBef>
                <a:spcPts val="1500"/>
              </a:spcBef>
              <a:spcAft>
                <a:spcPts val="0"/>
              </a:spcAft>
              <a:buClr>
                <a:schemeClr val="tx2"/>
              </a:buClr>
              <a:buFontTx/>
              <a:buChar char="•"/>
              <a:defRPr/>
            </a:pPr>
            <a:r>
              <a:rPr lang="en-US" sz="2400" dirty="0"/>
              <a:t>Drafting and filing articles of incorporation.</a:t>
            </a:r>
          </a:p>
          <a:p>
            <a:pPr marL="291600" indent="-291600" fontAlgn="auto">
              <a:spcBef>
                <a:spcPts val="1500"/>
              </a:spcBef>
              <a:spcAft>
                <a:spcPts val="0"/>
              </a:spcAft>
              <a:buClr>
                <a:schemeClr val="tx2"/>
              </a:buClr>
              <a:buFontTx/>
              <a:buChar char="•"/>
              <a:defRPr/>
            </a:pPr>
            <a:r>
              <a:rPr lang="en-US" sz="2400" dirty="0"/>
              <a:t>First organizational meeting held.</a:t>
            </a:r>
          </a:p>
        </p:txBody>
      </p:sp>
      <p:sp>
        <p:nvSpPr>
          <p:cNvPr id="24579" name="Slide Number Placeholder 3">
            <a:extLst>
              <a:ext uri="{FF2B5EF4-FFF2-40B4-BE49-F238E27FC236}">
                <a16:creationId xmlns:a16="http://schemas.microsoft.com/office/drawing/2014/main" xmlns="" id="{15086875-43FD-47EB-ACA9-59606687FBB8}"/>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FE27BF4-90AB-4C81-8D57-356D2BED8642}" type="slidenum">
              <a:rPr lang="en-US" altLang="en-US" sz="1400">
                <a:latin typeface="+mn-lt"/>
              </a:rPr>
              <a:pPr/>
              <a:t>12</a:t>
            </a:fld>
            <a:endParaRPr lang="en-US" altLang="en-US" sz="140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a:extLst>
              <a:ext uri="{FF2B5EF4-FFF2-40B4-BE49-F238E27FC236}">
                <a16:creationId xmlns:a16="http://schemas.microsoft.com/office/drawing/2014/main" xmlns="" id="{6E1FEFF4-417A-4B5A-8015-94550BCBBF22}"/>
              </a:ext>
            </a:extLst>
          </p:cNvPr>
          <p:cNvSpPr>
            <a:spLocks noGrp="1" noChangeArrowheads="1"/>
          </p:cNvSpPr>
          <p:nvPr>
            <p:ph type="title"/>
          </p:nvPr>
        </p:nvSpPr>
        <p:spPr/>
        <p:txBody>
          <a:bodyPr/>
          <a:lstStyle/>
          <a:p>
            <a:pPr fontAlgn="auto">
              <a:spcAft>
                <a:spcPts val="0"/>
              </a:spcAft>
              <a:defRPr/>
            </a:pPr>
            <a:r>
              <a:rPr lang="en-US" sz="3600" dirty="0">
                <a:latin typeface="+mn-lt"/>
                <a:ea typeface="+mj-ea"/>
              </a:rPr>
              <a:t>Remedies for Defective Incorporation</a:t>
            </a:r>
          </a:p>
        </p:txBody>
      </p:sp>
      <p:sp>
        <p:nvSpPr>
          <p:cNvPr id="27651" name="Content Placeholder">
            <a:extLst>
              <a:ext uri="{FF2B5EF4-FFF2-40B4-BE49-F238E27FC236}">
                <a16:creationId xmlns:a16="http://schemas.microsoft.com/office/drawing/2014/main" xmlns="" id="{AD10C57D-B44F-4199-8D13-0B22A8B2274C}"/>
              </a:ext>
            </a:extLst>
          </p:cNvPr>
          <p:cNvSpPr>
            <a:spLocks noGrp="1" noChangeArrowheads="1"/>
          </p:cNvSpPr>
          <p:nvPr>
            <p:ph idx="1"/>
          </p:nvPr>
        </p:nvSpPr>
        <p:spPr>
          <a:xfrm>
            <a:off x="457200" y="1295400"/>
            <a:ext cx="7620000" cy="5029200"/>
          </a:xfrm>
        </p:spPr>
        <p:txBody>
          <a:bodyPr>
            <a:noAutofit/>
          </a:bodyPr>
          <a:lstStyle/>
          <a:p>
            <a:pPr marL="291600" indent="-291600">
              <a:spcBef>
                <a:spcPts val="1500"/>
              </a:spcBef>
              <a:buClr>
                <a:schemeClr val="tx2"/>
              </a:buClr>
              <a:buFontTx/>
              <a:buChar char="•"/>
            </a:pPr>
            <a:r>
              <a:rPr lang="en-US" altLang="en-US" dirty="0">
                <a:solidFill>
                  <a:srgbClr val="2F2B20"/>
                </a:solidFill>
              </a:rPr>
              <a:t>“De jure” corporation: </a:t>
            </a:r>
            <a:r>
              <a:rPr lang="en-US" altLang="en-US" dirty="0" smtClean="0">
                <a:solidFill>
                  <a:srgbClr val="2F2B20"/>
                </a:solidFill>
              </a:rPr>
              <a:t>Lawful </a:t>
            </a:r>
            <a:r>
              <a:rPr lang="en-US" altLang="en-US" dirty="0">
                <a:solidFill>
                  <a:srgbClr val="2F2B20"/>
                </a:solidFill>
              </a:rPr>
              <a:t>corporation that has met the substantial elements of incorporation process.</a:t>
            </a:r>
            <a:endParaRPr lang="en-US" altLang="en-US" sz="1800" dirty="0">
              <a:solidFill>
                <a:srgbClr val="2F2B20"/>
              </a:solidFill>
            </a:endParaRPr>
          </a:p>
          <a:p>
            <a:pPr marL="291600" indent="-291600">
              <a:spcBef>
                <a:spcPts val="1500"/>
              </a:spcBef>
              <a:buClr>
                <a:schemeClr val="tx2"/>
              </a:buClr>
              <a:buFontTx/>
              <a:buChar char="•"/>
            </a:pPr>
            <a:r>
              <a:rPr lang="en-US" altLang="en-US" dirty="0">
                <a:solidFill>
                  <a:srgbClr val="2F2B20"/>
                </a:solidFill>
              </a:rPr>
              <a:t>“De facto” corporation: </a:t>
            </a:r>
            <a:r>
              <a:rPr lang="en-US" altLang="en-US" dirty="0" smtClean="0">
                <a:solidFill>
                  <a:srgbClr val="2F2B20"/>
                </a:solidFill>
              </a:rPr>
              <a:t>Corporation </a:t>
            </a:r>
            <a:r>
              <a:rPr lang="en-US" altLang="en-US" dirty="0">
                <a:solidFill>
                  <a:srgbClr val="2F2B20"/>
                </a:solidFill>
              </a:rPr>
              <a:t>that has not met the requirements of state incorporation statute, but courts recognize it as a corporation for most purposes to avoid unfairness to third parties who reasonably believed it was properly incorporated.</a:t>
            </a:r>
            <a:endParaRPr lang="en-US" altLang="en-US" sz="1800" dirty="0">
              <a:solidFill>
                <a:srgbClr val="2F2B20"/>
              </a:solidFill>
            </a:endParaRPr>
          </a:p>
          <a:p>
            <a:pPr marL="291600" indent="-291600">
              <a:spcBef>
                <a:spcPts val="1500"/>
              </a:spcBef>
              <a:buClr>
                <a:schemeClr val="tx2"/>
              </a:buClr>
              <a:buFontTx/>
              <a:buChar char="•"/>
            </a:pPr>
            <a:r>
              <a:rPr lang="en-US" altLang="en-US" dirty="0">
                <a:solidFill>
                  <a:srgbClr val="2F2B20"/>
                </a:solidFill>
              </a:rPr>
              <a:t>Corporation by estoppel: </a:t>
            </a:r>
            <a:r>
              <a:rPr lang="en-US" altLang="en-US" dirty="0" smtClean="0">
                <a:solidFill>
                  <a:srgbClr val="2F2B20"/>
                </a:solidFill>
              </a:rPr>
              <a:t>Corporation </a:t>
            </a:r>
            <a:r>
              <a:rPr lang="en-US" altLang="en-US" dirty="0">
                <a:solidFill>
                  <a:srgbClr val="2F2B20"/>
                </a:solidFill>
              </a:rPr>
              <a:t>prevented by court from denying its corporate status.</a:t>
            </a:r>
            <a:endParaRPr lang="en-US" altLang="en-US" sz="1800" dirty="0">
              <a:solidFill>
                <a:srgbClr val="2F2B20"/>
              </a:solidFill>
            </a:endParaRPr>
          </a:p>
          <a:p>
            <a:pPr marL="291600" indent="-291600">
              <a:spcBef>
                <a:spcPts val="1500"/>
              </a:spcBef>
              <a:buClr>
                <a:schemeClr val="tx2"/>
              </a:buClr>
              <a:buFontTx/>
              <a:buChar char="•"/>
            </a:pPr>
            <a:r>
              <a:rPr lang="en-US" altLang="en-US" dirty="0">
                <a:solidFill>
                  <a:srgbClr val="2F2B20"/>
                </a:solidFill>
              </a:rPr>
              <a:t>Piercing corporate veil: </a:t>
            </a:r>
            <a:r>
              <a:rPr lang="en-US" altLang="en-US" dirty="0" smtClean="0">
                <a:solidFill>
                  <a:srgbClr val="2F2B20"/>
                </a:solidFill>
              </a:rPr>
              <a:t>Shareholders </a:t>
            </a:r>
            <a:r>
              <a:rPr lang="en-US" altLang="en-US" dirty="0">
                <a:solidFill>
                  <a:srgbClr val="2F2B20"/>
                </a:solidFill>
              </a:rPr>
              <a:t>personally liable when they have used corporation to engage in illegal/wrongful acts.</a:t>
            </a:r>
          </a:p>
        </p:txBody>
      </p:sp>
      <p:sp>
        <p:nvSpPr>
          <p:cNvPr id="26627" name="Slide Number Placeholder 3">
            <a:extLst>
              <a:ext uri="{FF2B5EF4-FFF2-40B4-BE49-F238E27FC236}">
                <a16:creationId xmlns:a16="http://schemas.microsoft.com/office/drawing/2014/main" xmlns="" id="{F1859DF2-F873-4A76-918F-3FDEFFE1FF65}"/>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CDE6C7D-0E33-47FF-A010-19CE52B68AD6}" type="slidenum">
              <a:rPr lang="en-US" altLang="en-US" sz="1400">
                <a:latin typeface="+mn-lt"/>
              </a:rPr>
              <a:pPr/>
              <a:t>13</a:t>
            </a:fld>
            <a:endParaRPr lang="en-US" altLang="en-US" sz="140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a:extLst>
              <a:ext uri="{FF2B5EF4-FFF2-40B4-BE49-F238E27FC236}">
                <a16:creationId xmlns:a16="http://schemas.microsoft.com/office/drawing/2014/main" xmlns="" id="{EF3CE91F-A15E-41B0-98A2-EC8B63606088}"/>
              </a:ext>
            </a:extLst>
          </p:cNvPr>
          <p:cNvSpPr>
            <a:spLocks noGrp="1" noChangeArrowheads="1"/>
          </p:cNvSpPr>
          <p:nvPr>
            <p:ph type="title"/>
          </p:nvPr>
        </p:nvSpPr>
        <p:spPr/>
        <p:txBody>
          <a:bodyPr/>
          <a:lstStyle/>
          <a:p>
            <a:pPr fontAlgn="auto">
              <a:spcAft>
                <a:spcPts val="0"/>
              </a:spcAft>
              <a:defRPr/>
            </a:pPr>
            <a:r>
              <a:rPr lang="en-US" sz="3600" dirty="0">
                <a:latin typeface="+mn-lt"/>
                <a:ea typeface="+mj-ea"/>
              </a:rPr>
              <a:t>Situations When Courts Likely To Pierce Corporate Veil</a:t>
            </a:r>
          </a:p>
        </p:txBody>
      </p:sp>
      <p:sp>
        <p:nvSpPr>
          <p:cNvPr id="29699" name="Content Placeholder">
            <a:extLst>
              <a:ext uri="{FF2B5EF4-FFF2-40B4-BE49-F238E27FC236}">
                <a16:creationId xmlns:a16="http://schemas.microsoft.com/office/drawing/2014/main" xmlns="" id="{EBC0998B-1855-4D6A-B28C-D5F4EC4D31C2}"/>
              </a:ext>
            </a:extLst>
          </p:cNvPr>
          <p:cNvSpPr>
            <a:spLocks noGrp="1" noChangeArrowheads="1"/>
          </p:cNvSpPr>
          <p:nvPr>
            <p:ph idx="1"/>
          </p:nvPr>
        </p:nvSpPr>
        <p:spPr/>
        <p:txBody>
          <a:bodyPr>
            <a:normAutofit/>
          </a:bodyPr>
          <a:lstStyle/>
          <a:p>
            <a:pPr marL="291600" indent="-291600">
              <a:lnSpc>
                <a:spcPct val="90000"/>
              </a:lnSpc>
              <a:spcBef>
                <a:spcPts val="1500"/>
              </a:spcBef>
              <a:buClr>
                <a:schemeClr val="tx2"/>
              </a:buClr>
              <a:buFontTx/>
              <a:buChar char="•"/>
            </a:pPr>
            <a:r>
              <a:rPr lang="en-US" altLang="en-US" sz="2400" dirty="0">
                <a:solidFill>
                  <a:srgbClr val="2F2B20"/>
                </a:solidFill>
              </a:rPr>
              <a:t>Corporation lacked adequate capital when initially formed.</a:t>
            </a:r>
          </a:p>
          <a:p>
            <a:pPr marL="291600" indent="-291600">
              <a:lnSpc>
                <a:spcPct val="90000"/>
              </a:lnSpc>
              <a:spcBef>
                <a:spcPts val="1500"/>
              </a:spcBef>
              <a:buClr>
                <a:schemeClr val="tx2"/>
              </a:buClr>
              <a:buFontTx/>
              <a:buChar char="•"/>
            </a:pPr>
            <a:r>
              <a:rPr lang="en-US" altLang="en-US" sz="2400" dirty="0">
                <a:solidFill>
                  <a:srgbClr val="2F2B20"/>
                </a:solidFill>
              </a:rPr>
              <a:t>Corporation did not follow statutory mandates regarding corporate business.</a:t>
            </a:r>
          </a:p>
          <a:p>
            <a:pPr marL="291600" indent="-291600">
              <a:lnSpc>
                <a:spcPct val="90000"/>
              </a:lnSpc>
              <a:spcBef>
                <a:spcPts val="1500"/>
              </a:spcBef>
              <a:buClr>
                <a:schemeClr val="tx2"/>
              </a:buClr>
              <a:buFontTx/>
              <a:buChar char="•"/>
            </a:pPr>
            <a:r>
              <a:rPr lang="en-US" altLang="en-US" sz="2400" dirty="0">
                <a:solidFill>
                  <a:srgbClr val="2F2B20"/>
                </a:solidFill>
              </a:rPr>
              <a:t>Shareholders’ personal interests and corporate interests are commingled (corporation has no separate identity).</a:t>
            </a:r>
          </a:p>
          <a:p>
            <a:pPr marL="291600" indent="-291600">
              <a:lnSpc>
                <a:spcPct val="90000"/>
              </a:lnSpc>
              <a:spcBef>
                <a:spcPts val="1500"/>
              </a:spcBef>
              <a:buClr>
                <a:schemeClr val="tx2"/>
              </a:buClr>
              <a:buFontTx/>
              <a:buChar char="•"/>
            </a:pPr>
            <a:r>
              <a:rPr lang="en-US" altLang="en-US" sz="2400" dirty="0">
                <a:solidFill>
                  <a:srgbClr val="2F2B20"/>
                </a:solidFill>
              </a:rPr>
              <a:t>Shareholders attempt to commit fraud through corporation.</a:t>
            </a:r>
          </a:p>
        </p:txBody>
      </p:sp>
      <p:sp>
        <p:nvSpPr>
          <p:cNvPr id="28675" name="Slide Number Placeholder 3">
            <a:extLst>
              <a:ext uri="{FF2B5EF4-FFF2-40B4-BE49-F238E27FC236}">
                <a16:creationId xmlns:a16="http://schemas.microsoft.com/office/drawing/2014/main" xmlns="" id="{2195B154-71F2-487B-B290-4EB76A8798C6}"/>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8751C51-88A2-4B79-9C95-D413310C2038}" type="slidenum">
              <a:rPr lang="en-US" altLang="en-US" sz="1400">
                <a:latin typeface="+mn-lt"/>
              </a:rPr>
              <a:pPr/>
              <a:t>14</a:t>
            </a:fld>
            <a:endParaRPr lang="en-US" altLang="en-US" sz="140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a:extLst>
              <a:ext uri="{FF2B5EF4-FFF2-40B4-BE49-F238E27FC236}">
                <a16:creationId xmlns:a16="http://schemas.microsoft.com/office/drawing/2014/main" xmlns="" id="{33C5AFB9-95CF-41ED-8E19-99188C3402FD}"/>
              </a:ext>
            </a:extLst>
          </p:cNvPr>
          <p:cNvSpPr>
            <a:spLocks noGrp="1" noChangeArrowheads="1"/>
          </p:cNvSpPr>
          <p:nvPr>
            <p:ph type="title"/>
          </p:nvPr>
        </p:nvSpPr>
        <p:spPr/>
        <p:txBody>
          <a:bodyPr/>
          <a:lstStyle/>
          <a:p>
            <a:pPr fontAlgn="auto">
              <a:spcAft>
                <a:spcPts val="0"/>
              </a:spcAft>
              <a:defRPr/>
            </a:pPr>
            <a:r>
              <a:rPr lang="en-US" sz="3600" dirty="0">
                <a:latin typeface="+mn-lt"/>
                <a:ea typeface="+mj-ea"/>
              </a:rPr>
              <a:t>Debt Securities Versus Equity Securities</a:t>
            </a:r>
          </a:p>
        </p:txBody>
      </p:sp>
      <p:sp>
        <p:nvSpPr>
          <p:cNvPr id="31747" name="Content Placeholder">
            <a:extLst>
              <a:ext uri="{FF2B5EF4-FFF2-40B4-BE49-F238E27FC236}">
                <a16:creationId xmlns:a16="http://schemas.microsoft.com/office/drawing/2014/main" xmlns="" id="{BBCEE60F-16D8-41D1-8CD7-6315A475AFB8}"/>
              </a:ext>
            </a:extLst>
          </p:cNvPr>
          <p:cNvSpPr>
            <a:spLocks noGrp="1" noChangeArrowheads="1"/>
          </p:cNvSpPr>
          <p:nvPr>
            <p:ph idx="1"/>
          </p:nvPr>
        </p:nvSpPr>
        <p:spPr/>
        <p:txBody>
          <a:bodyPr rtlCol="0">
            <a:normAutofit/>
          </a:bodyPr>
          <a:lstStyle/>
          <a:p>
            <a:pPr marL="291600" indent="-291600" fontAlgn="auto">
              <a:lnSpc>
                <a:spcPct val="90000"/>
              </a:lnSpc>
              <a:spcBef>
                <a:spcPts val="1500"/>
              </a:spcBef>
              <a:spcAft>
                <a:spcPts val="0"/>
              </a:spcAft>
              <a:buClr>
                <a:schemeClr val="tx2"/>
              </a:buClr>
              <a:buFontTx/>
              <a:buChar char="•"/>
              <a:defRPr/>
            </a:pPr>
            <a:r>
              <a:rPr lang="en-US" sz="2400" dirty="0">
                <a:solidFill>
                  <a:srgbClr val="2F2B20"/>
                </a:solidFill>
              </a:rPr>
              <a:t>Debt Securities: Bonds (representing loans to corporation from another party).</a:t>
            </a:r>
          </a:p>
          <a:p>
            <a:pPr marL="291600" indent="-291600" fontAlgn="auto">
              <a:lnSpc>
                <a:spcPct val="90000"/>
              </a:lnSpc>
              <a:spcBef>
                <a:spcPts val="1500"/>
              </a:spcBef>
              <a:spcAft>
                <a:spcPts val="0"/>
              </a:spcAft>
              <a:buClr>
                <a:schemeClr val="tx2"/>
              </a:buClr>
              <a:buFontTx/>
              <a:buChar char="•"/>
              <a:defRPr/>
            </a:pPr>
            <a:r>
              <a:rPr lang="en-US" sz="2400" dirty="0">
                <a:solidFill>
                  <a:srgbClr val="2F2B20"/>
                </a:solidFill>
              </a:rPr>
              <a:t>Equity Securities: Stock.</a:t>
            </a:r>
          </a:p>
        </p:txBody>
      </p:sp>
      <p:sp>
        <p:nvSpPr>
          <p:cNvPr id="30723" name="Slide Number Placeholder 3">
            <a:extLst>
              <a:ext uri="{FF2B5EF4-FFF2-40B4-BE49-F238E27FC236}">
                <a16:creationId xmlns:a16="http://schemas.microsoft.com/office/drawing/2014/main" xmlns="" id="{01007F6B-169C-4692-A0C1-6C1AAD56AB49}"/>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19B7777-616F-4278-B61F-E7FB497D04A4}" type="slidenum">
              <a:rPr lang="en-US" altLang="en-US" sz="1400">
                <a:latin typeface="+mn-lt"/>
              </a:rPr>
              <a:pPr/>
              <a:t>15</a:t>
            </a:fld>
            <a:endParaRPr lang="en-US" altLang="en-US" sz="140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a:extLst>
              <a:ext uri="{FF2B5EF4-FFF2-40B4-BE49-F238E27FC236}">
                <a16:creationId xmlns:a16="http://schemas.microsoft.com/office/drawing/2014/main" xmlns="" id="{8BC106B2-15CC-4123-B7E1-9A6C37D4AE68}"/>
              </a:ext>
            </a:extLst>
          </p:cNvPr>
          <p:cNvSpPr>
            <a:spLocks noGrp="1" noChangeArrowheads="1"/>
          </p:cNvSpPr>
          <p:nvPr>
            <p:ph type="title"/>
          </p:nvPr>
        </p:nvSpPr>
        <p:spPr/>
        <p:txBody>
          <a:bodyPr/>
          <a:lstStyle/>
          <a:p>
            <a:pPr fontAlgn="auto">
              <a:spcAft>
                <a:spcPts val="0"/>
              </a:spcAft>
              <a:defRPr/>
            </a:pPr>
            <a:r>
              <a:rPr lang="en-US" sz="3600" dirty="0">
                <a:latin typeface="+mn-lt"/>
                <a:ea typeface="+mj-ea"/>
              </a:rPr>
              <a:t>Equity Securities: </a:t>
            </a:r>
            <a:r>
              <a:rPr lang="en-US" sz="3600" dirty="0" smtClean="0">
                <a:latin typeface="+mn-lt"/>
                <a:ea typeface="+mj-ea"/>
              </a:rPr>
              <a:t>Preferred </a:t>
            </a:r>
            <a:r>
              <a:rPr lang="en-US" sz="3600" dirty="0">
                <a:latin typeface="+mn-lt"/>
                <a:ea typeface="+mj-ea"/>
              </a:rPr>
              <a:t>Stock Versus Common Stock</a:t>
            </a:r>
          </a:p>
        </p:txBody>
      </p:sp>
      <p:sp>
        <p:nvSpPr>
          <p:cNvPr id="33795" name="Content Placeholder">
            <a:extLst>
              <a:ext uri="{FF2B5EF4-FFF2-40B4-BE49-F238E27FC236}">
                <a16:creationId xmlns:a16="http://schemas.microsoft.com/office/drawing/2014/main" xmlns="" id="{3DA2B0BC-39CF-41E2-9C8F-ED63F98C3A7B}"/>
              </a:ext>
            </a:extLst>
          </p:cNvPr>
          <p:cNvSpPr>
            <a:spLocks noGrp="1" noChangeArrowheads="1"/>
          </p:cNvSpPr>
          <p:nvPr>
            <p:ph idx="1"/>
          </p:nvPr>
        </p:nvSpPr>
        <p:spPr/>
        <p:txBody>
          <a:bodyPr rtlCol="0">
            <a:normAutofit/>
          </a:bodyPr>
          <a:lstStyle/>
          <a:p>
            <a:pPr marL="291600" indent="-291600" fontAlgn="auto">
              <a:lnSpc>
                <a:spcPct val="90000"/>
              </a:lnSpc>
              <a:spcBef>
                <a:spcPts val="1500"/>
              </a:spcBef>
              <a:spcAft>
                <a:spcPts val="0"/>
              </a:spcAft>
              <a:buClr>
                <a:schemeClr val="tx2"/>
              </a:buClr>
              <a:buFontTx/>
              <a:buChar char="•"/>
              <a:defRPr/>
            </a:pPr>
            <a:r>
              <a:rPr lang="en-US" sz="2400" dirty="0">
                <a:solidFill>
                  <a:srgbClr val="2F2B20"/>
                </a:solidFill>
              </a:rPr>
              <a:t>Preferred Stock: Stockholder enjoys preferences regarding assets and dividends.</a:t>
            </a:r>
          </a:p>
          <a:p>
            <a:pPr marL="291600" indent="-291600" fontAlgn="auto">
              <a:lnSpc>
                <a:spcPct val="90000"/>
              </a:lnSpc>
              <a:spcBef>
                <a:spcPts val="1500"/>
              </a:spcBef>
              <a:spcAft>
                <a:spcPts val="0"/>
              </a:spcAft>
              <a:buClr>
                <a:schemeClr val="tx2"/>
              </a:buClr>
              <a:buFontTx/>
              <a:buChar char="•"/>
              <a:defRPr/>
            </a:pPr>
            <a:r>
              <a:rPr lang="en-US" sz="2400" dirty="0">
                <a:solidFill>
                  <a:srgbClr val="2F2B20"/>
                </a:solidFill>
              </a:rPr>
              <a:t>Common Stock: Stockholder owns portion of corporation, but no preferences regarding assets and dividends.</a:t>
            </a:r>
          </a:p>
        </p:txBody>
      </p:sp>
      <p:sp>
        <p:nvSpPr>
          <p:cNvPr id="32771" name="Slide Number Placeholder 3">
            <a:extLst>
              <a:ext uri="{FF2B5EF4-FFF2-40B4-BE49-F238E27FC236}">
                <a16:creationId xmlns:a16="http://schemas.microsoft.com/office/drawing/2014/main" xmlns="" id="{C41CF75A-B736-4945-AAE5-BEF679492D18}"/>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E67C82E-6ADB-4642-AEF9-1538BF6D011D}" type="slidenum">
              <a:rPr lang="en-US" altLang="en-US" sz="1400">
                <a:latin typeface="+mn-lt"/>
              </a:rPr>
              <a:pPr/>
              <a:t>16</a:t>
            </a:fld>
            <a:endParaRPr lang="en-US" altLang="en-US" sz="140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4">
            <a:extLst>
              <a:ext uri="{FF2B5EF4-FFF2-40B4-BE49-F238E27FC236}">
                <a16:creationId xmlns:a16="http://schemas.microsoft.com/office/drawing/2014/main" xmlns="" id="{D84E4CA1-AB2A-4B3F-B56A-94F30DA4E8AC}"/>
              </a:ext>
            </a:extLst>
          </p:cNvPr>
          <p:cNvSpPr>
            <a:spLocks noGrp="1" noChangeArrowheads="1"/>
          </p:cNvSpPr>
          <p:nvPr>
            <p:ph type="title"/>
          </p:nvPr>
        </p:nvSpPr>
        <p:spPr>
          <a:xfrm>
            <a:off x="457200" y="1143000"/>
            <a:ext cx="8229600" cy="2971800"/>
          </a:xfrm>
        </p:spPr>
        <p:txBody>
          <a:bodyPr/>
          <a:lstStyle/>
          <a:p>
            <a:pPr fontAlgn="auto">
              <a:spcAft>
                <a:spcPts val="0"/>
              </a:spcAft>
              <a:defRPr/>
            </a:pPr>
            <a:r>
              <a:rPr lang="en-US" dirty="0">
                <a:latin typeface="+mn-lt"/>
                <a:ea typeface="+mj-ea"/>
              </a:rPr>
              <a:t>Corporate Directors, Officers, and Shareholders</a:t>
            </a:r>
          </a:p>
        </p:txBody>
      </p:sp>
      <p:sp>
        <p:nvSpPr>
          <p:cNvPr id="34818" name="Slide Number Placeholder 3">
            <a:extLst>
              <a:ext uri="{FF2B5EF4-FFF2-40B4-BE49-F238E27FC236}">
                <a16:creationId xmlns:a16="http://schemas.microsoft.com/office/drawing/2014/main" xmlns="" id="{6B752BD2-90DD-4AA0-A7FD-15EDD4116B14}"/>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93B6972-606A-4057-8416-2BFC87E18DCA}" type="slidenum">
              <a:rPr lang="en-US" altLang="en-US" sz="1400">
                <a:latin typeface="+mn-lt"/>
              </a:rPr>
              <a:pPr/>
              <a:t>17</a:t>
            </a:fld>
            <a:endParaRPr lang="en-US" altLang="en-US" sz="140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868362"/>
          </a:xfrm>
        </p:spPr>
        <p:txBody>
          <a:bodyPr/>
          <a:lstStyle/>
          <a:p>
            <a:r>
              <a:rPr lang="en-US" sz="2800" dirty="0">
                <a:latin typeface="+mn-lt"/>
              </a:rPr>
              <a:t>Summary of Roles of Directors, Officers, and Shareholders</a:t>
            </a:r>
            <a:endParaRPr lang="en-IN" sz="2800" dirty="0">
              <a:latin typeface="+mn-lt"/>
            </a:endParaRPr>
          </a:p>
        </p:txBody>
      </p:sp>
      <p:sp>
        <p:nvSpPr>
          <p:cNvPr id="3" name="Content Placeholder 2"/>
          <p:cNvSpPr>
            <a:spLocks noGrp="1"/>
          </p:cNvSpPr>
          <p:nvPr>
            <p:ph idx="1"/>
          </p:nvPr>
        </p:nvSpPr>
        <p:spPr>
          <a:xfrm>
            <a:off x="457200" y="1295400"/>
            <a:ext cx="7620000" cy="2209800"/>
          </a:xfrm>
        </p:spPr>
        <p:txBody>
          <a:bodyPr>
            <a:normAutofit lnSpcReduction="10000"/>
          </a:bodyPr>
          <a:lstStyle/>
          <a:p>
            <a:pPr marL="0" indent="0">
              <a:buNone/>
            </a:pPr>
            <a:r>
              <a:rPr lang="en-US" altLang="en-US" sz="2400" dirty="0" smtClean="0"/>
              <a:t>Directors</a:t>
            </a:r>
          </a:p>
          <a:p>
            <a:pPr marL="292608" indent="-292608">
              <a:lnSpc>
                <a:spcPct val="80000"/>
              </a:lnSpc>
              <a:spcBef>
                <a:spcPts val="1500"/>
              </a:spcBef>
              <a:buClr>
                <a:schemeClr val="tx2"/>
              </a:buClr>
            </a:pPr>
            <a:r>
              <a:rPr lang="en-US" altLang="en-US" sz="2400" dirty="0"/>
              <a:t>Vote on important corporate decisions</a:t>
            </a:r>
          </a:p>
          <a:p>
            <a:pPr marL="292608" indent="-292608">
              <a:lnSpc>
                <a:spcPct val="80000"/>
              </a:lnSpc>
              <a:spcBef>
                <a:spcPts val="1500"/>
              </a:spcBef>
              <a:buClr>
                <a:schemeClr val="tx2"/>
              </a:buClr>
            </a:pPr>
            <a:r>
              <a:rPr lang="en-US" altLang="en-US" sz="2400" dirty="0"/>
              <a:t>Appoint and supervise officers</a:t>
            </a:r>
          </a:p>
          <a:p>
            <a:pPr marL="292608" indent="-292608">
              <a:lnSpc>
                <a:spcPct val="80000"/>
              </a:lnSpc>
              <a:spcBef>
                <a:spcPts val="1500"/>
              </a:spcBef>
              <a:buClr>
                <a:schemeClr val="tx2"/>
              </a:buClr>
            </a:pPr>
            <a:r>
              <a:rPr lang="en-US" altLang="en-US" sz="2400" dirty="0"/>
              <a:t>Make financial decisions</a:t>
            </a:r>
          </a:p>
          <a:p>
            <a:pPr marL="292608" indent="-292608">
              <a:lnSpc>
                <a:spcPct val="80000"/>
              </a:lnSpc>
              <a:spcBef>
                <a:spcPts val="1500"/>
              </a:spcBef>
              <a:buClr>
                <a:schemeClr val="tx2"/>
              </a:buClr>
            </a:pPr>
            <a:r>
              <a:rPr lang="en-US" altLang="en-US" sz="2400" dirty="0"/>
              <a:t>Manage </a:t>
            </a:r>
            <a:r>
              <a:rPr lang="en-US" altLang="en-US" sz="2400" dirty="0" smtClean="0"/>
              <a:t>corporation</a:t>
            </a:r>
            <a:endParaRPr lang="en-US" altLang="en-US" dirty="0" smtClean="0"/>
          </a:p>
        </p:txBody>
      </p:sp>
      <p:sp>
        <p:nvSpPr>
          <p:cNvPr id="4" name="Slide Number Placeholder 3"/>
          <p:cNvSpPr>
            <a:spLocks noGrp="1"/>
          </p:cNvSpPr>
          <p:nvPr>
            <p:ph type="sldNum" sz="quarter" idx="12"/>
          </p:nvPr>
        </p:nvSpPr>
        <p:spPr/>
        <p:txBody>
          <a:bodyPr/>
          <a:lstStyle/>
          <a:p>
            <a:fld id="{31E67118-F4F1-4AE7-841F-518229A0020B}" type="slidenum">
              <a:rPr lang="en-US" altLang="en-US" sz="1400" smtClean="0">
                <a:latin typeface="+mn-lt"/>
              </a:rPr>
              <a:pPr/>
              <a:t>18</a:t>
            </a:fld>
            <a:endParaRPr lang="en-US" altLang="en-US" sz="1400" dirty="0">
              <a:latin typeface="+mn-lt"/>
            </a:endParaRPr>
          </a:p>
        </p:txBody>
      </p:sp>
      <p:sp>
        <p:nvSpPr>
          <p:cNvPr id="5" name="Content Placeholder 4"/>
          <p:cNvSpPr>
            <a:spLocks noGrp="1"/>
          </p:cNvSpPr>
          <p:nvPr>
            <p:ph idx="13"/>
          </p:nvPr>
        </p:nvSpPr>
        <p:spPr>
          <a:xfrm>
            <a:off x="457200" y="3581400"/>
            <a:ext cx="7620000" cy="1371600"/>
          </a:xfrm>
        </p:spPr>
        <p:txBody>
          <a:bodyPr>
            <a:normAutofit lnSpcReduction="10000"/>
          </a:bodyPr>
          <a:lstStyle/>
          <a:p>
            <a:pPr marL="0" indent="0">
              <a:buNone/>
            </a:pPr>
            <a:r>
              <a:rPr lang="en-US" altLang="en-US" sz="2400" dirty="0" smtClean="0"/>
              <a:t>Officers</a:t>
            </a:r>
          </a:p>
          <a:p>
            <a:pPr marL="292608" indent="-292608">
              <a:lnSpc>
                <a:spcPct val="80000"/>
              </a:lnSpc>
              <a:spcBef>
                <a:spcPts val="1500"/>
              </a:spcBef>
              <a:buClr>
                <a:schemeClr val="tx2"/>
              </a:buClr>
            </a:pPr>
            <a:r>
              <a:rPr lang="en-US" altLang="en-US" sz="2400" dirty="0"/>
              <a:t>Run “day-to-day” business of firm</a:t>
            </a:r>
          </a:p>
          <a:p>
            <a:pPr marL="292608" indent="-292608">
              <a:lnSpc>
                <a:spcPct val="80000"/>
              </a:lnSpc>
              <a:spcBef>
                <a:spcPts val="1500"/>
              </a:spcBef>
              <a:buClr>
                <a:schemeClr val="tx2"/>
              </a:buClr>
            </a:pPr>
            <a:r>
              <a:rPr lang="en-US" altLang="en-US" sz="2400" dirty="0"/>
              <a:t>Agents of </a:t>
            </a:r>
            <a:r>
              <a:rPr lang="en-US" altLang="en-US" sz="2400" dirty="0" smtClean="0"/>
              <a:t>corporation</a:t>
            </a:r>
            <a:endParaRPr lang="en-US" altLang="en-US" dirty="0" smtClean="0"/>
          </a:p>
        </p:txBody>
      </p:sp>
      <p:sp>
        <p:nvSpPr>
          <p:cNvPr id="6" name="Content Placeholder 5"/>
          <p:cNvSpPr>
            <a:spLocks noGrp="1"/>
          </p:cNvSpPr>
          <p:nvPr>
            <p:ph idx="14"/>
          </p:nvPr>
        </p:nvSpPr>
        <p:spPr>
          <a:xfrm>
            <a:off x="457200" y="5045766"/>
            <a:ext cx="7620000" cy="1371600"/>
          </a:xfrm>
        </p:spPr>
        <p:txBody>
          <a:bodyPr>
            <a:normAutofit lnSpcReduction="10000"/>
          </a:bodyPr>
          <a:lstStyle/>
          <a:p>
            <a:pPr marL="0" indent="0">
              <a:buNone/>
            </a:pPr>
            <a:r>
              <a:rPr lang="en-US" altLang="en-US" sz="2400" dirty="0" smtClean="0"/>
              <a:t>Shareholders</a:t>
            </a:r>
          </a:p>
          <a:p>
            <a:pPr marL="292608" indent="-292608">
              <a:lnSpc>
                <a:spcPct val="80000"/>
              </a:lnSpc>
              <a:spcBef>
                <a:spcPts val="1500"/>
              </a:spcBef>
              <a:buClr>
                <a:schemeClr val="tx2"/>
              </a:buClr>
            </a:pPr>
            <a:r>
              <a:rPr lang="en-US" altLang="en-US" sz="2400" dirty="0"/>
              <a:t>Elect board of directors</a:t>
            </a:r>
          </a:p>
          <a:p>
            <a:pPr marL="292608" indent="-292608">
              <a:lnSpc>
                <a:spcPct val="80000"/>
              </a:lnSpc>
              <a:spcBef>
                <a:spcPts val="1500"/>
              </a:spcBef>
              <a:buClr>
                <a:schemeClr val="tx2"/>
              </a:buClr>
            </a:pPr>
            <a:r>
              <a:rPr lang="en-US" altLang="en-US" sz="2400" dirty="0"/>
              <a:t>Approve major corporate decisions</a:t>
            </a:r>
            <a:endParaRPr lang="en-IN" dirty="0"/>
          </a:p>
        </p:txBody>
      </p:sp>
    </p:spTree>
    <p:extLst>
      <p:ext uri="{BB962C8B-B14F-4D97-AF65-F5344CB8AC3E}">
        <p14:creationId xmlns:p14="http://schemas.microsoft.com/office/powerpoint/2010/main" val="1386295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a:extLst>
              <a:ext uri="{FF2B5EF4-FFF2-40B4-BE49-F238E27FC236}">
                <a16:creationId xmlns:a16="http://schemas.microsoft.com/office/drawing/2014/main" xmlns="" id="{B7691CBB-EC7C-473E-9869-1CDB5ABA1620}"/>
              </a:ext>
            </a:extLst>
          </p:cNvPr>
          <p:cNvSpPr>
            <a:spLocks noGrp="1" noChangeArrowheads="1"/>
          </p:cNvSpPr>
          <p:nvPr>
            <p:ph type="title"/>
          </p:nvPr>
        </p:nvSpPr>
        <p:spPr/>
        <p:txBody>
          <a:bodyPr/>
          <a:lstStyle/>
          <a:p>
            <a:pPr fontAlgn="auto">
              <a:spcAft>
                <a:spcPts val="0"/>
              </a:spcAft>
              <a:defRPr/>
            </a:pPr>
            <a:r>
              <a:rPr lang="en-US" sz="4000" dirty="0">
                <a:latin typeface="+mn-lt"/>
                <a:ea typeface="+mj-ea"/>
              </a:rPr>
              <a:t>Fiduciary Duties</a:t>
            </a:r>
          </a:p>
        </p:txBody>
      </p:sp>
      <p:sp>
        <p:nvSpPr>
          <p:cNvPr id="39939" name="Content Placeholder">
            <a:extLst>
              <a:ext uri="{FF2B5EF4-FFF2-40B4-BE49-F238E27FC236}">
                <a16:creationId xmlns:a16="http://schemas.microsoft.com/office/drawing/2014/main" xmlns="" id="{A357FFD6-06F8-4B53-B0A4-A0306ECD4E0F}"/>
              </a:ext>
            </a:extLst>
          </p:cNvPr>
          <p:cNvSpPr>
            <a:spLocks noGrp="1" noChangeArrowheads="1"/>
          </p:cNvSpPr>
          <p:nvPr>
            <p:ph idx="1"/>
          </p:nvPr>
        </p:nvSpPr>
        <p:spPr/>
        <p:txBody>
          <a:bodyPr rtlCol="0">
            <a:normAutofit/>
          </a:bodyPr>
          <a:lstStyle/>
          <a:p>
            <a:pPr marL="0" indent="0" fontAlgn="auto">
              <a:lnSpc>
                <a:spcPct val="90000"/>
              </a:lnSpc>
              <a:spcBef>
                <a:spcPts val="1500"/>
              </a:spcBef>
              <a:spcAft>
                <a:spcPts val="0"/>
              </a:spcAft>
              <a:buClr>
                <a:schemeClr val="tx2"/>
              </a:buClr>
              <a:buNone/>
              <a:defRPr/>
            </a:pPr>
            <a:r>
              <a:rPr lang="en-US" sz="2400" dirty="0">
                <a:solidFill>
                  <a:srgbClr val="2F2B20"/>
                </a:solidFill>
              </a:rPr>
              <a:t>Definition: Duties to corporation that </a:t>
            </a:r>
            <a:r>
              <a:rPr lang="en-US" sz="2400" dirty="0" smtClean="0">
                <a:solidFill>
                  <a:srgbClr val="2F2B20"/>
                </a:solidFill>
              </a:rPr>
              <a:t>individuals within </a:t>
            </a:r>
            <a:r>
              <a:rPr lang="en-US" sz="2400" dirty="0">
                <a:solidFill>
                  <a:srgbClr val="2F2B20"/>
                </a:solidFill>
              </a:rPr>
              <a:t>corporation </a:t>
            </a:r>
            <a:r>
              <a:rPr lang="en-US" sz="2400" dirty="0" smtClean="0">
                <a:solidFill>
                  <a:srgbClr val="2F2B20"/>
                </a:solidFill>
              </a:rPr>
              <a:t>have Primary </a:t>
            </a:r>
            <a:r>
              <a:rPr lang="en-US" sz="2400" dirty="0">
                <a:solidFill>
                  <a:srgbClr val="2F2B20"/>
                </a:solidFill>
              </a:rPr>
              <a:t>fiduciary duties include:</a:t>
            </a:r>
          </a:p>
          <a:p>
            <a:pPr marL="291600" lvl="1" indent="-291600">
              <a:lnSpc>
                <a:spcPct val="90000"/>
              </a:lnSpc>
              <a:spcBef>
                <a:spcPts val="1500"/>
              </a:spcBef>
              <a:buClr>
                <a:schemeClr val="tx2"/>
              </a:buClr>
              <a:buFontTx/>
              <a:buChar char="•"/>
              <a:defRPr/>
            </a:pPr>
            <a:r>
              <a:rPr lang="en-US" sz="2400" dirty="0">
                <a:solidFill>
                  <a:srgbClr val="2F2B20"/>
                </a:solidFill>
              </a:rPr>
              <a:t>Duty of Care.</a:t>
            </a:r>
          </a:p>
          <a:p>
            <a:pPr marL="291600" lvl="1" indent="-291600">
              <a:lnSpc>
                <a:spcPct val="90000"/>
              </a:lnSpc>
              <a:spcBef>
                <a:spcPts val="1500"/>
              </a:spcBef>
              <a:buClr>
                <a:schemeClr val="tx2"/>
              </a:buClr>
              <a:buFontTx/>
              <a:buChar char="•"/>
              <a:defRPr/>
            </a:pPr>
            <a:r>
              <a:rPr lang="en-US" sz="2400" dirty="0">
                <a:solidFill>
                  <a:srgbClr val="2F2B20"/>
                </a:solidFill>
              </a:rPr>
              <a:t>Duty of Loyalty.</a:t>
            </a:r>
          </a:p>
          <a:p>
            <a:pPr marL="291600" lvl="1" indent="-291600">
              <a:lnSpc>
                <a:spcPct val="90000"/>
              </a:lnSpc>
              <a:spcBef>
                <a:spcPts val="1500"/>
              </a:spcBef>
              <a:buClr>
                <a:schemeClr val="tx2"/>
              </a:buClr>
              <a:buFontTx/>
              <a:buChar char="•"/>
              <a:defRPr/>
            </a:pPr>
            <a:r>
              <a:rPr lang="en-US" sz="2400" dirty="0">
                <a:solidFill>
                  <a:srgbClr val="2F2B20"/>
                </a:solidFill>
              </a:rPr>
              <a:t>Duty to Disclose Conflict of Interest</a:t>
            </a:r>
            <a:r>
              <a:rPr lang="en-US" sz="2400" dirty="0"/>
              <a:t>.</a:t>
            </a:r>
          </a:p>
        </p:txBody>
      </p:sp>
      <p:sp>
        <p:nvSpPr>
          <p:cNvPr id="38915" name="Slide Number Placeholder 3">
            <a:extLst>
              <a:ext uri="{FF2B5EF4-FFF2-40B4-BE49-F238E27FC236}">
                <a16:creationId xmlns:a16="http://schemas.microsoft.com/office/drawing/2014/main" xmlns="" id="{31CE6F67-6AD1-412B-8368-A6C9210D2207}"/>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A640BDB-93C2-4D46-ABEF-04B445FD27D5}" type="slidenum">
              <a:rPr lang="en-US" altLang="en-US" sz="1400">
                <a:latin typeface="+mn-lt"/>
              </a:rPr>
              <a:pPr/>
              <a:t>19</a:t>
            </a:fld>
            <a:endParaRPr lang="en-US" altLang="en-US" sz="140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a:extLst>
              <a:ext uri="{FF2B5EF4-FFF2-40B4-BE49-F238E27FC236}">
                <a16:creationId xmlns:a16="http://schemas.microsoft.com/office/drawing/2014/main" xmlns="" id="{9330C74C-FDA6-4A0D-9428-7822F9EBB4CB}"/>
              </a:ext>
            </a:extLst>
          </p:cNvPr>
          <p:cNvSpPr>
            <a:spLocks noGrp="1" noChangeArrowheads="1"/>
          </p:cNvSpPr>
          <p:nvPr>
            <p:ph type="title"/>
          </p:nvPr>
        </p:nvSpPr>
        <p:spPr/>
        <p:txBody>
          <a:bodyPr/>
          <a:lstStyle/>
          <a:p>
            <a:pPr fontAlgn="auto">
              <a:spcAft>
                <a:spcPts val="0"/>
              </a:spcAft>
              <a:defRPr/>
            </a:pPr>
            <a:r>
              <a:rPr lang="en-US" sz="3200" dirty="0">
                <a:latin typeface="+mn-lt"/>
                <a:ea typeface="+mj-ea"/>
              </a:rPr>
              <a:t>Characteristics of Corporations</a:t>
            </a:r>
          </a:p>
        </p:txBody>
      </p:sp>
      <p:sp>
        <p:nvSpPr>
          <p:cNvPr id="5123" name="Content Placeholder 4">
            <a:extLst>
              <a:ext uri="{FF2B5EF4-FFF2-40B4-BE49-F238E27FC236}">
                <a16:creationId xmlns:a16="http://schemas.microsoft.com/office/drawing/2014/main" xmlns="" id="{4320DCC9-09B4-4FAE-80B6-6F066BE75927}"/>
              </a:ext>
            </a:extLst>
          </p:cNvPr>
          <p:cNvSpPr>
            <a:spLocks noGrp="1" noChangeArrowheads="1"/>
          </p:cNvSpPr>
          <p:nvPr>
            <p:ph sz="half" idx="1"/>
          </p:nvPr>
        </p:nvSpPr>
        <p:spPr>
          <a:xfrm>
            <a:off x="457200" y="1536192"/>
            <a:ext cx="3810000" cy="4590288"/>
          </a:xfrm>
        </p:spPr>
        <p:txBody>
          <a:bodyPr rtlCol="0">
            <a:normAutofit/>
          </a:bodyPr>
          <a:lstStyle/>
          <a:p>
            <a:pPr marL="291600" indent="-291600" fontAlgn="auto">
              <a:spcBef>
                <a:spcPts val="1500"/>
              </a:spcBef>
              <a:spcAft>
                <a:spcPts val="0"/>
              </a:spcAft>
              <a:buClr>
                <a:schemeClr val="tx2"/>
              </a:buClr>
              <a:defRPr/>
            </a:pPr>
            <a:r>
              <a:rPr lang="en-US" sz="2200" dirty="0">
                <a:ea typeface="+mn-ea"/>
              </a:rPr>
              <a:t>Legal entity.</a:t>
            </a:r>
          </a:p>
          <a:p>
            <a:pPr marL="291600" indent="-291600" fontAlgn="auto">
              <a:spcBef>
                <a:spcPts val="1500"/>
              </a:spcBef>
              <a:spcAft>
                <a:spcPts val="0"/>
              </a:spcAft>
              <a:buClr>
                <a:schemeClr val="tx2"/>
              </a:buClr>
              <a:defRPr/>
            </a:pPr>
            <a:r>
              <a:rPr lang="en-US" sz="2200" dirty="0">
                <a:ea typeface="+mn-ea"/>
              </a:rPr>
              <a:t>Rights as person and citizen.</a:t>
            </a:r>
          </a:p>
          <a:p>
            <a:pPr marL="291600" indent="-291600" fontAlgn="auto">
              <a:spcBef>
                <a:spcPts val="1500"/>
              </a:spcBef>
              <a:spcAft>
                <a:spcPts val="0"/>
              </a:spcAft>
              <a:buClr>
                <a:schemeClr val="tx2"/>
              </a:buClr>
              <a:defRPr/>
            </a:pPr>
            <a:r>
              <a:rPr lang="en-US" sz="2200" dirty="0">
                <a:ea typeface="+mn-ea"/>
              </a:rPr>
              <a:t>Creature of state.</a:t>
            </a:r>
          </a:p>
          <a:p>
            <a:pPr marL="291600" indent="-291600" fontAlgn="auto">
              <a:spcBef>
                <a:spcPts val="1500"/>
              </a:spcBef>
              <a:spcAft>
                <a:spcPts val="0"/>
              </a:spcAft>
              <a:buClr>
                <a:schemeClr val="tx2"/>
              </a:buClr>
              <a:defRPr/>
            </a:pPr>
            <a:r>
              <a:rPr lang="en-US" sz="2200" dirty="0">
                <a:ea typeface="+mn-ea"/>
              </a:rPr>
              <a:t>Limited liability of shareholders.</a:t>
            </a:r>
          </a:p>
          <a:p>
            <a:pPr marL="291600" indent="-291600" fontAlgn="auto">
              <a:spcBef>
                <a:spcPts val="1500"/>
              </a:spcBef>
              <a:spcAft>
                <a:spcPts val="0"/>
              </a:spcAft>
              <a:buClr>
                <a:schemeClr val="tx2"/>
              </a:buClr>
              <a:defRPr/>
            </a:pPr>
            <a:r>
              <a:rPr lang="en-US" sz="2200" dirty="0">
                <a:ea typeface="+mn-ea"/>
              </a:rPr>
              <a:t>Unrestricted transferability of corporate shares.</a:t>
            </a:r>
          </a:p>
        </p:txBody>
      </p:sp>
      <p:sp>
        <p:nvSpPr>
          <p:cNvPr id="5124" name="Content Placeholder 5">
            <a:extLst>
              <a:ext uri="{FF2B5EF4-FFF2-40B4-BE49-F238E27FC236}">
                <a16:creationId xmlns:a16="http://schemas.microsoft.com/office/drawing/2014/main" xmlns="" id="{6B417B7C-A274-4D93-BF8C-E5C87DCA3335}"/>
              </a:ext>
            </a:extLst>
          </p:cNvPr>
          <p:cNvSpPr>
            <a:spLocks noGrp="1" noChangeArrowheads="1"/>
          </p:cNvSpPr>
          <p:nvPr>
            <p:ph sz="half" idx="2"/>
          </p:nvPr>
        </p:nvSpPr>
        <p:spPr/>
        <p:txBody>
          <a:bodyPr rtlCol="0">
            <a:normAutofit/>
          </a:bodyPr>
          <a:lstStyle/>
          <a:p>
            <a:pPr marL="291600" indent="-291600" fontAlgn="auto">
              <a:spcBef>
                <a:spcPts val="1500"/>
              </a:spcBef>
              <a:spcAft>
                <a:spcPts val="0"/>
              </a:spcAft>
              <a:buClr>
                <a:schemeClr val="tx2"/>
              </a:buClr>
              <a:defRPr/>
            </a:pPr>
            <a:r>
              <a:rPr lang="en-US" sz="2400" dirty="0">
                <a:ea typeface="+mn-ea"/>
              </a:rPr>
              <a:t>Perpetual existence.</a:t>
            </a:r>
          </a:p>
          <a:p>
            <a:pPr marL="291600" indent="-291600" fontAlgn="auto">
              <a:spcBef>
                <a:spcPts val="1500"/>
              </a:spcBef>
              <a:spcAft>
                <a:spcPts val="0"/>
              </a:spcAft>
              <a:buClr>
                <a:schemeClr val="tx2"/>
              </a:buClr>
              <a:defRPr/>
            </a:pPr>
            <a:r>
              <a:rPr lang="en-US" sz="2400" dirty="0">
                <a:ea typeface="+mn-ea"/>
              </a:rPr>
              <a:t>Centralized management.</a:t>
            </a:r>
          </a:p>
          <a:p>
            <a:pPr marL="291600" indent="-291600" fontAlgn="auto">
              <a:spcBef>
                <a:spcPts val="1500"/>
              </a:spcBef>
              <a:spcAft>
                <a:spcPts val="0"/>
              </a:spcAft>
              <a:buClr>
                <a:schemeClr val="tx2"/>
              </a:buClr>
              <a:defRPr/>
            </a:pPr>
            <a:r>
              <a:rPr lang="en-US" sz="2400" dirty="0">
                <a:ea typeface="+mn-ea"/>
              </a:rPr>
              <a:t>Corporate taxation.</a:t>
            </a:r>
          </a:p>
          <a:p>
            <a:pPr marL="291600" indent="-291600" fontAlgn="auto">
              <a:spcBef>
                <a:spcPts val="1500"/>
              </a:spcBef>
              <a:spcAft>
                <a:spcPts val="0"/>
              </a:spcAft>
              <a:buClr>
                <a:schemeClr val="tx2"/>
              </a:buClr>
              <a:defRPr/>
            </a:pPr>
            <a:r>
              <a:rPr lang="en-US" sz="2400" dirty="0">
                <a:ea typeface="+mn-ea"/>
              </a:rPr>
              <a:t>Liability for Officers and Employees.</a:t>
            </a:r>
          </a:p>
        </p:txBody>
      </p:sp>
      <p:sp>
        <p:nvSpPr>
          <p:cNvPr id="4100" name="Slide Number Placeholder 4">
            <a:extLst>
              <a:ext uri="{FF2B5EF4-FFF2-40B4-BE49-F238E27FC236}">
                <a16:creationId xmlns:a16="http://schemas.microsoft.com/office/drawing/2014/main" xmlns="" id="{CAD039FC-097D-4186-9482-4CDA588CD561}"/>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4964C56-18F2-48EA-A573-22EC6550FF8D}" type="slidenum">
              <a:rPr lang="en-US" altLang="en-US" sz="1400">
                <a:latin typeface="+mn-lt"/>
              </a:rPr>
              <a:pPr/>
              <a:t>2</a:t>
            </a:fld>
            <a:endParaRPr lang="en-US" altLang="en-US" sz="1400" dirty="0">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a:extLst>
              <a:ext uri="{FF2B5EF4-FFF2-40B4-BE49-F238E27FC236}">
                <a16:creationId xmlns:a16="http://schemas.microsoft.com/office/drawing/2014/main" xmlns="" id="{7C454FF3-3836-48F1-B50A-5B373D6ABD93}"/>
              </a:ext>
            </a:extLst>
          </p:cNvPr>
          <p:cNvSpPr>
            <a:spLocks noGrp="1" noChangeArrowheads="1"/>
          </p:cNvSpPr>
          <p:nvPr>
            <p:ph type="title"/>
          </p:nvPr>
        </p:nvSpPr>
        <p:spPr/>
        <p:txBody>
          <a:bodyPr/>
          <a:lstStyle/>
          <a:p>
            <a:pPr fontAlgn="auto">
              <a:spcAft>
                <a:spcPts val="0"/>
              </a:spcAft>
              <a:defRPr/>
            </a:pPr>
            <a:r>
              <a:rPr lang="en-US" sz="4400" dirty="0">
                <a:latin typeface="+mn-lt"/>
                <a:ea typeface="+mj-ea"/>
              </a:rPr>
              <a:t>Business Judgment Rule</a:t>
            </a:r>
          </a:p>
        </p:txBody>
      </p:sp>
      <p:sp>
        <p:nvSpPr>
          <p:cNvPr id="41987" name="Content Placeholder">
            <a:extLst>
              <a:ext uri="{FF2B5EF4-FFF2-40B4-BE49-F238E27FC236}">
                <a16:creationId xmlns:a16="http://schemas.microsoft.com/office/drawing/2014/main" xmlns="" id="{6E53865C-A2FE-4077-83D0-8B13DD99DEC9}"/>
              </a:ext>
            </a:extLst>
          </p:cNvPr>
          <p:cNvSpPr>
            <a:spLocks noGrp="1" noChangeArrowheads="1"/>
          </p:cNvSpPr>
          <p:nvPr>
            <p:ph idx="1"/>
          </p:nvPr>
        </p:nvSpPr>
        <p:spPr/>
        <p:txBody>
          <a:bodyPr rtlCol="0">
            <a:normAutofit/>
          </a:bodyPr>
          <a:lstStyle/>
          <a:p>
            <a:pPr marL="291600" indent="-291600" fontAlgn="auto">
              <a:lnSpc>
                <a:spcPct val="90000"/>
              </a:lnSpc>
              <a:spcBef>
                <a:spcPts val="1500"/>
              </a:spcBef>
              <a:spcAft>
                <a:spcPts val="0"/>
              </a:spcAft>
              <a:buClr>
                <a:schemeClr val="tx2"/>
              </a:buClr>
              <a:buFontTx/>
              <a:buChar char="•"/>
              <a:defRPr/>
            </a:pPr>
            <a:r>
              <a:rPr lang="en-US" sz="2400" dirty="0">
                <a:solidFill>
                  <a:srgbClr val="2F2B20"/>
                </a:solidFill>
              </a:rPr>
              <a:t>The business judgment rule provides that directors and officers are not liable for a mistake of judgment that harms a corporation if they were acting in good faith and in the reasonable belief their decision was in the best interests of the corporation.</a:t>
            </a:r>
          </a:p>
        </p:txBody>
      </p:sp>
      <p:sp>
        <p:nvSpPr>
          <p:cNvPr id="40963" name="Slide Number Placeholder 3">
            <a:extLst>
              <a:ext uri="{FF2B5EF4-FFF2-40B4-BE49-F238E27FC236}">
                <a16:creationId xmlns:a16="http://schemas.microsoft.com/office/drawing/2014/main" xmlns="" id="{13F770BC-048C-46ED-A399-70DEE0E315EF}"/>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92C54EC-EFD0-4B22-B5B2-2A2DE57DC9F1}" type="slidenum">
              <a:rPr lang="en-US" altLang="en-US" sz="1400">
                <a:latin typeface="+mn-lt"/>
              </a:rPr>
              <a:pPr/>
              <a:t>20</a:t>
            </a:fld>
            <a:endParaRPr lang="en-US" altLang="en-US" sz="1400">
              <a:latin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a:extLst>
              <a:ext uri="{FF2B5EF4-FFF2-40B4-BE49-F238E27FC236}">
                <a16:creationId xmlns:a16="http://schemas.microsoft.com/office/drawing/2014/main" xmlns="" id="{3AB97CF9-3DB3-4A54-A27F-9BA067B544C6}"/>
              </a:ext>
            </a:extLst>
          </p:cNvPr>
          <p:cNvSpPr>
            <a:spLocks noGrp="1" noChangeArrowheads="1"/>
          </p:cNvSpPr>
          <p:nvPr>
            <p:ph type="title"/>
          </p:nvPr>
        </p:nvSpPr>
        <p:spPr/>
        <p:txBody>
          <a:bodyPr/>
          <a:lstStyle/>
          <a:p>
            <a:pPr fontAlgn="auto">
              <a:spcAft>
                <a:spcPts val="0"/>
              </a:spcAft>
              <a:defRPr/>
            </a:pPr>
            <a:r>
              <a:rPr lang="en-US" sz="3000" dirty="0">
                <a:latin typeface="+mn-lt"/>
                <a:ea typeface="+mj-ea"/>
              </a:rPr>
              <a:t>Corporations: Directors, Officers, and Shareholders--Other Relevant Terminology </a:t>
            </a:r>
            <a:r>
              <a:rPr lang="en-US" sz="2400" dirty="0">
                <a:latin typeface="+mn-lt"/>
                <a:ea typeface="+mj-ea"/>
              </a:rPr>
              <a:t>1</a:t>
            </a:r>
          </a:p>
        </p:txBody>
      </p:sp>
      <p:sp>
        <p:nvSpPr>
          <p:cNvPr id="44035" name="Content Placeholder">
            <a:extLst>
              <a:ext uri="{FF2B5EF4-FFF2-40B4-BE49-F238E27FC236}">
                <a16:creationId xmlns:a16="http://schemas.microsoft.com/office/drawing/2014/main" xmlns="" id="{42A95C74-1B96-4D9D-B256-B27617DAB296}"/>
              </a:ext>
            </a:extLst>
          </p:cNvPr>
          <p:cNvSpPr>
            <a:spLocks noGrp="1" noChangeArrowheads="1"/>
          </p:cNvSpPr>
          <p:nvPr>
            <p:ph idx="1"/>
          </p:nvPr>
        </p:nvSpPr>
        <p:spPr/>
        <p:txBody>
          <a:bodyPr rtlCol="0">
            <a:noAutofit/>
          </a:bodyPr>
          <a:lstStyle/>
          <a:p>
            <a:pPr marL="291600" indent="-291600" fontAlgn="auto">
              <a:lnSpc>
                <a:spcPct val="90000"/>
              </a:lnSpc>
              <a:spcBef>
                <a:spcPts val="1500"/>
              </a:spcBef>
              <a:spcAft>
                <a:spcPts val="0"/>
              </a:spcAft>
              <a:buClr>
                <a:schemeClr val="tx2"/>
              </a:buClr>
              <a:buFontTx/>
              <a:buChar char="•"/>
              <a:defRPr/>
            </a:pPr>
            <a:r>
              <a:rPr lang="en-US" sz="2400" dirty="0">
                <a:solidFill>
                  <a:srgbClr val="2F2B20"/>
                </a:solidFill>
              </a:rPr>
              <a:t>Stock-Subscription Agreement:  Contractually obliges individual to buy shares in corporation.</a:t>
            </a:r>
          </a:p>
          <a:p>
            <a:pPr marL="291600" indent="-291600" fontAlgn="auto">
              <a:lnSpc>
                <a:spcPct val="90000"/>
              </a:lnSpc>
              <a:spcBef>
                <a:spcPts val="1500"/>
              </a:spcBef>
              <a:spcAft>
                <a:spcPts val="0"/>
              </a:spcAft>
              <a:buClr>
                <a:schemeClr val="tx2"/>
              </a:buClr>
              <a:buFontTx/>
              <a:buChar char="•"/>
              <a:defRPr/>
            </a:pPr>
            <a:r>
              <a:rPr lang="en-US" sz="2400" dirty="0">
                <a:solidFill>
                  <a:srgbClr val="2F2B20"/>
                </a:solidFill>
              </a:rPr>
              <a:t>Par-Value Shares: Fixed face value noted on stock certificate.</a:t>
            </a:r>
          </a:p>
          <a:p>
            <a:pPr marL="291600" indent="-291600" fontAlgn="auto">
              <a:lnSpc>
                <a:spcPct val="90000"/>
              </a:lnSpc>
              <a:spcBef>
                <a:spcPts val="1500"/>
              </a:spcBef>
              <a:spcAft>
                <a:spcPts val="0"/>
              </a:spcAft>
              <a:buClr>
                <a:schemeClr val="tx2"/>
              </a:buClr>
              <a:buFontTx/>
              <a:buChar char="•"/>
              <a:defRPr/>
            </a:pPr>
            <a:r>
              <a:rPr lang="en-US" sz="2400" dirty="0">
                <a:solidFill>
                  <a:srgbClr val="2F2B20"/>
                </a:solidFill>
              </a:rPr>
              <a:t>No-Par Shares: Stock shares without a par value.</a:t>
            </a:r>
          </a:p>
          <a:p>
            <a:pPr marL="291600" indent="-291600" fontAlgn="auto">
              <a:lnSpc>
                <a:spcPct val="90000"/>
              </a:lnSpc>
              <a:spcBef>
                <a:spcPts val="1500"/>
              </a:spcBef>
              <a:spcAft>
                <a:spcPts val="0"/>
              </a:spcAft>
              <a:buClr>
                <a:schemeClr val="tx2"/>
              </a:buClr>
              <a:buFontTx/>
              <a:buChar char="•"/>
              <a:defRPr/>
            </a:pPr>
            <a:r>
              <a:rPr lang="en-US" sz="2400" dirty="0">
                <a:solidFill>
                  <a:srgbClr val="2F2B20"/>
                </a:solidFill>
              </a:rPr>
              <a:t>Watered Stock: Stock issued to individuals at a value below fair market value.</a:t>
            </a:r>
          </a:p>
          <a:p>
            <a:pPr marL="291600" indent="-291600" fontAlgn="auto">
              <a:lnSpc>
                <a:spcPct val="90000"/>
              </a:lnSpc>
              <a:spcBef>
                <a:spcPts val="1500"/>
              </a:spcBef>
              <a:spcAft>
                <a:spcPts val="0"/>
              </a:spcAft>
              <a:buClr>
                <a:schemeClr val="tx2"/>
              </a:buClr>
              <a:buFontTx/>
              <a:buChar char="•"/>
              <a:defRPr/>
            </a:pPr>
            <a:r>
              <a:rPr lang="en-US" sz="2400" dirty="0">
                <a:solidFill>
                  <a:srgbClr val="2F2B20"/>
                </a:solidFill>
              </a:rPr>
              <a:t>Pre-emptive Rights: Preferential rights given to existing shareholders to purchase shares of new stock issue; preference given in proportion to percentage of stock shareholder already owns.</a:t>
            </a:r>
          </a:p>
        </p:txBody>
      </p:sp>
      <p:sp>
        <p:nvSpPr>
          <p:cNvPr id="43011" name="Slide Number Placeholder 3">
            <a:extLst>
              <a:ext uri="{FF2B5EF4-FFF2-40B4-BE49-F238E27FC236}">
                <a16:creationId xmlns:a16="http://schemas.microsoft.com/office/drawing/2014/main" xmlns="" id="{B4A47FEB-9D45-4E66-9EEC-6A7DC6DD6860}"/>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C62F3C7-E9A1-42B9-B200-E9A62192AAC4}" type="slidenum">
              <a:rPr lang="en-US" altLang="en-US" sz="1400">
                <a:latin typeface="+mn-lt"/>
              </a:rPr>
              <a:pPr/>
              <a:t>21</a:t>
            </a:fld>
            <a:endParaRPr lang="en-US" altLang="en-US" sz="1400">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a:extLst>
              <a:ext uri="{FF2B5EF4-FFF2-40B4-BE49-F238E27FC236}">
                <a16:creationId xmlns:a16="http://schemas.microsoft.com/office/drawing/2014/main" xmlns="" id="{0954F033-932A-4841-BAFF-C4CB7A68785D}"/>
              </a:ext>
            </a:extLst>
          </p:cNvPr>
          <p:cNvSpPr>
            <a:spLocks noGrp="1" noChangeArrowheads="1"/>
          </p:cNvSpPr>
          <p:nvPr>
            <p:ph type="title"/>
          </p:nvPr>
        </p:nvSpPr>
        <p:spPr/>
        <p:txBody>
          <a:bodyPr/>
          <a:lstStyle/>
          <a:p>
            <a:pPr fontAlgn="auto">
              <a:spcAft>
                <a:spcPts val="0"/>
              </a:spcAft>
              <a:defRPr/>
            </a:pPr>
            <a:r>
              <a:rPr lang="en-US" sz="3000" dirty="0">
                <a:latin typeface="+mn-lt"/>
              </a:rPr>
              <a:t>Corporations: Directors, Officers, and Shareholders--Other Relevant Terminology </a:t>
            </a:r>
            <a:r>
              <a:rPr lang="en-US" sz="2400" dirty="0">
                <a:latin typeface="+mn-lt"/>
                <a:ea typeface="+mj-ea"/>
              </a:rPr>
              <a:t>2</a:t>
            </a:r>
          </a:p>
        </p:txBody>
      </p:sp>
      <p:sp>
        <p:nvSpPr>
          <p:cNvPr id="46083" name="Content Placeholder">
            <a:extLst>
              <a:ext uri="{FF2B5EF4-FFF2-40B4-BE49-F238E27FC236}">
                <a16:creationId xmlns:a16="http://schemas.microsoft.com/office/drawing/2014/main" xmlns="" id="{E541D410-0E24-412C-BD23-CBC369909BDD}"/>
              </a:ext>
            </a:extLst>
          </p:cNvPr>
          <p:cNvSpPr>
            <a:spLocks noGrp="1" noChangeArrowheads="1"/>
          </p:cNvSpPr>
          <p:nvPr>
            <p:ph idx="1"/>
          </p:nvPr>
        </p:nvSpPr>
        <p:spPr/>
        <p:txBody>
          <a:bodyPr>
            <a:noAutofit/>
          </a:bodyPr>
          <a:lstStyle/>
          <a:p>
            <a:pPr marL="292608" indent="-292608">
              <a:lnSpc>
                <a:spcPct val="90000"/>
              </a:lnSpc>
              <a:spcBef>
                <a:spcPts val="1500"/>
              </a:spcBef>
              <a:buClr>
                <a:schemeClr val="tx2"/>
              </a:buClr>
              <a:buFontTx/>
              <a:buChar char="•"/>
            </a:pPr>
            <a:r>
              <a:rPr lang="en-US" altLang="en-US" dirty="0">
                <a:solidFill>
                  <a:srgbClr val="2F2B20"/>
                </a:solidFill>
              </a:rPr>
              <a:t>Stock Warrants: Vouchers issued to shareholders, entitling them to given number of shares at specified price.</a:t>
            </a:r>
            <a:endParaRPr lang="en-US" altLang="en-US" sz="1800" dirty="0">
              <a:solidFill>
                <a:srgbClr val="2F2B20"/>
              </a:solidFill>
            </a:endParaRPr>
          </a:p>
          <a:p>
            <a:pPr marL="292608" indent="-292608">
              <a:lnSpc>
                <a:spcPct val="90000"/>
              </a:lnSpc>
              <a:spcBef>
                <a:spcPts val="1500"/>
              </a:spcBef>
              <a:buClr>
                <a:schemeClr val="tx2"/>
              </a:buClr>
              <a:buFontTx/>
              <a:buChar char="•"/>
            </a:pPr>
            <a:r>
              <a:rPr lang="en-US" altLang="en-US" dirty="0">
                <a:solidFill>
                  <a:srgbClr val="2F2B20"/>
                </a:solidFill>
              </a:rPr>
              <a:t>Inspection Rights: Protect shareholders’ interests by giving them right to inspect corporation’s books and records after asking in advance to inspect and having proper purpose.</a:t>
            </a:r>
            <a:endParaRPr lang="en-US" altLang="en-US" sz="1800" dirty="0">
              <a:solidFill>
                <a:srgbClr val="2F2B20"/>
              </a:solidFill>
            </a:endParaRPr>
          </a:p>
          <a:p>
            <a:pPr marL="292608" indent="-292608">
              <a:lnSpc>
                <a:spcPct val="90000"/>
              </a:lnSpc>
              <a:spcBef>
                <a:spcPts val="1500"/>
              </a:spcBef>
              <a:buClr>
                <a:schemeClr val="tx2"/>
              </a:buClr>
              <a:buFontTx/>
              <a:buChar char="•"/>
            </a:pPr>
            <a:r>
              <a:rPr lang="en-US" altLang="en-US" dirty="0">
                <a:solidFill>
                  <a:srgbClr val="2F2B20"/>
                </a:solidFill>
              </a:rPr>
              <a:t>Right of First Refusal: Given to existing shareholders to purchase any shares of stock offered for resale by shareholder within specified period of time.</a:t>
            </a:r>
            <a:endParaRPr lang="en-US" altLang="en-US" sz="1800" dirty="0">
              <a:solidFill>
                <a:srgbClr val="2F2B20"/>
              </a:solidFill>
            </a:endParaRPr>
          </a:p>
          <a:p>
            <a:pPr marL="292608" indent="-292608">
              <a:lnSpc>
                <a:spcPct val="90000"/>
              </a:lnSpc>
              <a:spcBef>
                <a:spcPts val="1500"/>
              </a:spcBef>
              <a:buClr>
                <a:schemeClr val="tx2"/>
              </a:buClr>
              <a:buFontTx/>
              <a:buChar char="•"/>
            </a:pPr>
            <a:r>
              <a:rPr lang="en-US" altLang="en-US" dirty="0">
                <a:solidFill>
                  <a:srgbClr val="2F2B20"/>
                </a:solidFill>
              </a:rPr>
              <a:t>Shareholder’s Derivative Suit: Filed by corporate shareholder when corporate directors fail to sue in situation where corporation has been harmed by individual/another corporation.</a:t>
            </a:r>
          </a:p>
        </p:txBody>
      </p:sp>
      <p:sp>
        <p:nvSpPr>
          <p:cNvPr id="45059" name="Slide Number Placeholder 3">
            <a:extLst>
              <a:ext uri="{FF2B5EF4-FFF2-40B4-BE49-F238E27FC236}">
                <a16:creationId xmlns:a16="http://schemas.microsoft.com/office/drawing/2014/main" xmlns="" id="{EAA3EA8F-FA79-4493-8FA1-E694F99DECC2}"/>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6996828-9573-4D0D-8D7E-BAA833C4C1A2}" type="slidenum">
              <a:rPr lang="en-US" altLang="en-US" sz="1400">
                <a:latin typeface="+mn-lt"/>
              </a:rPr>
              <a:pPr/>
              <a:t>22</a:t>
            </a:fld>
            <a:endParaRPr lang="en-US" altLang="en-US" sz="1400">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715962"/>
          </a:xfrm>
        </p:spPr>
        <p:txBody>
          <a:bodyPr/>
          <a:lstStyle/>
          <a:p>
            <a:r>
              <a:rPr lang="en-US" sz="2800" dirty="0">
                <a:latin typeface="+mn-lt"/>
              </a:rPr>
              <a:t>Summary of Roles of Directors, Officers, and Shareholders</a:t>
            </a:r>
            <a:endParaRPr lang="en-IN" sz="2800" dirty="0">
              <a:latin typeface="+mn-lt"/>
            </a:endParaRPr>
          </a:p>
        </p:txBody>
      </p:sp>
      <p:sp>
        <p:nvSpPr>
          <p:cNvPr id="3" name="Content Placeholder 2"/>
          <p:cNvSpPr>
            <a:spLocks noGrp="1"/>
          </p:cNvSpPr>
          <p:nvPr>
            <p:ph idx="1"/>
          </p:nvPr>
        </p:nvSpPr>
        <p:spPr>
          <a:xfrm>
            <a:off x="457200" y="1066800"/>
            <a:ext cx="7620000" cy="1752600"/>
          </a:xfrm>
        </p:spPr>
        <p:txBody>
          <a:bodyPr>
            <a:normAutofit/>
          </a:bodyPr>
          <a:lstStyle/>
          <a:p>
            <a:pPr marL="0" indent="0">
              <a:buNone/>
            </a:pPr>
            <a:r>
              <a:rPr lang="en-US" altLang="en-US" sz="2000" dirty="0" smtClean="0"/>
              <a:t>Directors</a:t>
            </a:r>
          </a:p>
          <a:p>
            <a:pPr fontAlgn="auto">
              <a:lnSpc>
                <a:spcPct val="90000"/>
              </a:lnSpc>
              <a:spcAft>
                <a:spcPts val="0"/>
              </a:spcAft>
              <a:buClr>
                <a:schemeClr val="tx2"/>
              </a:buClr>
              <a:defRPr/>
            </a:pPr>
            <a:r>
              <a:rPr lang="en-US" sz="2000" dirty="0"/>
              <a:t>Right to Compensation</a:t>
            </a:r>
          </a:p>
          <a:p>
            <a:pPr fontAlgn="auto">
              <a:lnSpc>
                <a:spcPct val="90000"/>
              </a:lnSpc>
              <a:spcAft>
                <a:spcPts val="0"/>
              </a:spcAft>
              <a:buClr>
                <a:schemeClr val="tx2"/>
              </a:buClr>
              <a:defRPr/>
            </a:pPr>
            <a:r>
              <a:rPr lang="en-US" sz="2000" dirty="0"/>
              <a:t>Right to Participation</a:t>
            </a:r>
          </a:p>
          <a:p>
            <a:pPr fontAlgn="auto">
              <a:lnSpc>
                <a:spcPct val="90000"/>
              </a:lnSpc>
              <a:spcAft>
                <a:spcPts val="0"/>
              </a:spcAft>
              <a:buClr>
                <a:schemeClr val="tx2"/>
              </a:buClr>
              <a:defRPr/>
            </a:pPr>
            <a:r>
              <a:rPr lang="en-US" sz="2000" dirty="0"/>
              <a:t>Right to Inspection</a:t>
            </a:r>
          </a:p>
          <a:p>
            <a:pPr fontAlgn="auto">
              <a:lnSpc>
                <a:spcPct val="90000"/>
              </a:lnSpc>
              <a:spcAft>
                <a:spcPts val="0"/>
              </a:spcAft>
              <a:buClr>
                <a:schemeClr val="tx2"/>
              </a:buClr>
              <a:defRPr/>
            </a:pPr>
            <a:r>
              <a:rPr lang="en-US" sz="2000" dirty="0"/>
              <a:t>Right to </a:t>
            </a:r>
            <a:r>
              <a:rPr lang="en-US" sz="2000" dirty="0" smtClean="0"/>
              <a:t>Indemnification</a:t>
            </a:r>
            <a:endParaRPr lang="en-US" altLang="en-US" sz="2000" dirty="0" smtClean="0"/>
          </a:p>
        </p:txBody>
      </p:sp>
      <p:sp>
        <p:nvSpPr>
          <p:cNvPr id="5" name="Content Placeholder 4"/>
          <p:cNvSpPr>
            <a:spLocks noGrp="1"/>
          </p:cNvSpPr>
          <p:nvPr>
            <p:ph idx="13"/>
          </p:nvPr>
        </p:nvSpPr>
        <p:spPr>
          <a:xfrm>
            <a:off x="457200" y="2855844"/>
            <a:ext cx="7620000" cy="685800"/>
          </a:xfrm>
        </p:spPr>
        <p:txBody>
          <a:bodyPr>
            <a:normAutofit lnSpcReduction="10000"/>
          </a:bodyPr>
          <a:lstStyle/>
          <a:p>
            <a:pPr marL="0" indent="0">
              <a:buNone/>
            </a:pPr>
            <a:r>
              <a:rPr lang="en-US" altLang="en-US" sz="2000" dirty="0" smtClean="0"/>
              <a:t>Officers</a:t>
            </a:r>
          </a:p>
          <a:p>
            <a:pPr fontAlgn="auto">
              <a:lnSpc>
                <a:spcPct val="90000"/>
              </a:lnSpc>
              <a:spcAft>
                <a:spcPts val="0"/>
              </a:spcAft>
              <a:buClr>
                <a:schemeClr val="tx2"/>
              </a:buClr>
              <a:defRPr/>
            </a:pPr>
            <a:r>
              <a:rPr lang="en-US" sz="2000" dirty="0"/>
              <a:t>Rights determined in employment </a:t>
            </a:r>
            <a:r>
              <a:rPr lang="en-US" sz="2000" dirty="0" smtClean="0"/>
              <a:t>contract</a:t>
            </a:r>
            <a:endParaRPr lang="en-US" altLang="en-US" sz="2000" dirty="0" smtClean="0"/>
          </a:p>
        </p:txBody>
      </p:sp>
      <p:sp>
        <p:nvSpPr>
          <p:cNvPr id="6" name="Content Placeholder 5"/>
          <p:cNvSpPr>
            <a:spLocks noGrp="1"/>
          </p:cNvSpPr>
          <p:nvPr>
            <p:ph idx="14"/>
          </p:nvPr>
        </p:nvSpPr>
        <p:spPr>
          <a:xfrm>
            <a:off x="457200" y="3581399"/>
            <a:ext cx="7620000" cy="2895601"/>
          </a:xfrm>
        </p:spPr>
        <p:txBody>
          <a:bodyPr>
            <a:noAutofit/>
          </a:bodyPr>
          <a:lstStyle/>
          <a:p>
            <a:pPr marL="0" indent="0">
              <a:buNone/>
            </a:pPr>
            <a:r>
              <a:rPr lang="en-US" altLang="en-US" sz="2000" dirty="0" smtClean="0"/>
              <a:t>Shareholders</a:t>
            </a:r>
          </a:p>
          <a:p>
            <a:pPr>
              <a:lnSpc>
                <a:spcPct val="90000"/>
              </a:lnSpc>
              <a:buClr>
                <a:schemeClr val="tx2"/>
              </a:buClr>
              <a:defRPr/>
            </a:pPr>
            <a:r>
              <a:rPr lang="en-US" sz="2000" dirty="0"/>
              <a:t>Stock certificates</a:t>
            </a:r>
          </a:p>
          <a:p>
            <a:pPr>
              <a:lnSpc>
                <a:spcPct val="90000"/>
              </a:lnSpc>
              <a:buClr>
                <a:schemeClr val="tx2"/>
              </a:buClr>
              <a:defRPr/>
            </a:pPr>
            <a:r>
              <a:rPr lang="en-US" sz="2000" dirty="0"/>
              <a:t>Preemptive rights</a:t>
            </a:r>
          </a:p>
          <a:p>
            <a:pPr>
              <a:lnSpc>
                <a:spcPct val="90000"/>
              </a:lnSpc>
              <a:buClr>
                <a:schemeClr val="tx2"/>
              </a:buClr>
              <a:defRPr/>
            </a:pPr>
            <a:r>
              <a:rPr lang="en-US" sz="2000" dirty="0"/>
              <a:t>Right to Dividends</a:t>
            </a:r>
          </a:p>
          <a:p>
            <a:pPr>
              <a:lnSpc>
                <a:spcPct val="90000"/>
              </a:lnSpc>
              <a:buClr>
                <a:schemeClr val="tx2"/>
              </a:buClr>
              <a:defRPr/>
            </a:pPr>
            <a:r>
              <a:rPr lang="en-US" sz="2000" dirty="0"/>
              <a:t>Right to Transfer Shares</a:t>
            </a:r>
          </a:p>
          <a:p>
            <a:pPr>
              <a:lnSpc>
                <a:spcPct val="90000"/>
              </a:lnSpc>
              <a:buClr>
                <a:schemeClr val="tx2"/>
              </a:buClr>
              <a:defRPr/>
            </a:pPr>
            <a:r>
              <a:rPr lang="en-US" sz="2000" dirty="0"/>
              <a:t>Inspection Rights</a:t>
            </a:r>
          </a:p>
          <a:p>
            <a:pPr>
              <a:lnSpc>
                <a:spcPct val="90000"/>
              </a:lnSpc>
              <a:buClr>
                <a:schemeClr val="tx2"/>
              </a:buClr>
              <a:defRPr/>
            </a:pPr>
            <a:r>
              <a:rPr lang="en-US" sz="2000" dirty="0"/>
              <a:t>Right to Corporate Dissolution</a:t>
            </a:r>
          </a:p>
          <a:p>
            <a:pPr>
              <a:lnSpc>
                <a:spcPct val="90000"/>
              </a:lnSpc>
              <a:buClr>
                <a:schemeClr val="tx2"/>
              </a:buClr>
              <a:defRPr/>
            </a:pPr>
            <a:r>
              <a:rPr lang="en-US" sz="2000" dirty="0"/>
              <a:t>Right to File Derivative Suit</a:t>
            </a:r>
          </a:p>
          <a:p>
            <a:pPr>
              <a:lnSpc>
                <a:spcPct val="90000"/>
              </a:lnSpc>
              <a:buClr>
                <a:schemeClr val="tx2"/>
              </a:buClr>
              <a:defRPr/>
            </a:pPr>
            <a:r>
              <a:rPr lang="en-US" sz="2000" dirty="0"/>
              <a:t>Right to File Direct Suit</a:t>
            </a:r>
            <a:endParaRPr lang="en-IN" sz="2000" dirty="0"/>
          </a:p>
        </p:txBody>
      </p:sp>
      <p:sp>
        <p:nvSpPr>
          <p:cNvPr id="4" name="Slide Number Placeholder 3"/>
          <p:cNvSpPr>
            <a:spLocks noGrp="1"/>
          </p:cNvSpPr>
          <p:nvPr>
            <p:ph type="sldNum" sz="quarter" idx="12"/>
          </p:nvPr>
        </p:nvSpPr>
        <p:spPr/>
        <p:txBody>
          <a:bodyPr/>
          <a:lstStyle/>
          <a:p>
            <a:fld id="{31E67118-F4F1-4AE7-841F-518229A0020B}" type="slidenum">
              <a:rPr lang="en-US" altLang="en-US" sz="1400" smtClean="0">
                <a:latin typeface="+mn-lt"/>
              </a:rPr>
              <a:pPr/>
              <a:t>23</a:t>
            </a:fld>
            <a:endParaRPr lang="en-US" altLang="en-US" sz="1400" dirty="0">
              <a:latin typeface="+mn-lt"/>
            </a:endParaRPr>
          </a:p>
        </p:txBody>
      </p:sp>
    </p:spTree>
    <p:extLst>
      <p:ext uri="{BB962C8B-B14F-4D97-AF65-F5344CB8AC3E}">
        <p14:creationId xmlns:p14="http://schemas.microsoft.com/office/powerpoint/2010/main" val="803978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4">
            <a:extLst>
              <a:ext uri="{FF2B5EF4-FFF2-40B4-BE49-F238E27FC236}">
                <a16:creationId xmlns:a16="http://schemas.microsoft.com/office/drawing/2014/main" xmlns="" id="{2BE67542-7BD0-4755-925D-9C722B74592F}"/>
              </a:ext>
            </a:extLst>
          </p:cNvPr>
          <p:cNvSpPr>
            <a:spLocks noGrp="1" noChangeArrowheads="1"/>
          </p:cNvSpPr>
          <p:nvPr>
            <p:ph type="title"/>
          </p:nvPr>
        </p:nvSpPr>
        <p:spPr>
          <a:xfrm>
            <a:off x="457200" y="1371600"/>
            <a:ext cx="8229600" cy="2895600"/>
          </a:xfrm>
        </p:spPr>
        <p:txBody>
          <a:bodyPr/>
          <a:lstStyle/>
          <a:p>
            <a:pPr fontAlgn="auto">
              <a:spcAft>
                <a:spcPts val="0"/>
              </a:spcAft>
              <a:defRPr/>
            </a:pPr>
            <a:r>
              <a:rPr lang="en-US" dirty="0">
                <a:latin typeface="+mn-lt"/>
                <a:ea typeface="+mj-ea"/>
              </a:rPr>
              <a:t>Mergers and Consolidations</a:t>
            </a:r>
          </a:p>
        </p:txBody>
      </p:sp>
      <p:sp>
        <p:nvSpPr>
          <p:cNvPr id="49154" name="Slide Number Placeholder 3">
            <a:extLst>
              <a:ext uri="{FF2B5EF4-FFF2-40B4-BE49-F238E27FC236}">
                <a16:creationId xmlns:a16="http://schemas.microsoft.com/office/drawing/2014/main" xmlns="" id="{CD3C9829-B53F-4749-9293-B4188B09576F}"/>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27CC18C-8042-4204-B9B4-CE08CAE593F0}" type="slidenum">
              <a:rPr lang="en-US" altLang="en-US" sz="1400">
                <a:latin typeface="+mn-lt"/>
              </a:rPr>
              <a:pPr/>
              <a:t>24</a:t>
            </a:fld>
            <a:endParaRPr lang="en-US" altLang="en-US" sz="1400">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a:extLst>
              <a:ext uri="{FF2B5EF4-FFF2-40B4-BE49-F238E27FC236}">
                <a16:creationId xmlns:a16="http://schemas.microsoft.com/office/drawing/2014/main" xmlns="" id="{C7DC97BE-57FC-4261-9DC5-E156CD1F0425}"/>
              </a:ext>
            </a:extLst>
          </p:cNvPr>
          <p:cNvSpPr>
            <a:spLocks noGrp="1" noChangeArrowheads="1"/>
          </p:cNvSpPr>
          <p:nvPr>
            <p:ph type="title"/>
          </p:nvPr>
        </p:nvSpPr>
        <p:spPr/>
        <p:txBody>
          <a:bodyPr/>
          <a:lstStyle/>
          <a:p>
            <a:pPr fontAlgn="auto">
              <a:spcAft>
                <a:spcPts val="0"/>
              </a:spcAft>
              <a:defRPr/>
            </a:pPr>
            <a:r>
              <a:rPr lang="en-US" dirty="0">
                <a:latin typeface="+mn-lt"/>
                <a:ea typeface="+mj-ea"/>
              </a:rPr>
              <a:t>Merger</a:t>
            </a:r>
          </a:p>
        </p:txBody>
      </p:sp>
      <p:sp>
        <p:nvSpPr>
          <p:cNvPr id="52227" name="Rectangle 3">
            <a:extLst>
              <a:ext uri="{FF2B5EF4-FFF2-40B4-BE49-F238E27FC236}">
                <a16:creationId xmlns:a16="http://schemas.microsoft.com/office/drawing/2014/main" xmlns="" id="{C302E9E9-948B-4EB0-A17C-27945809A456}"/>
              </a:ext>
            </a:extLst>
          </p:cNvPr>
          <p:cNvSpPr>
            <a:spLocks noGrp="1" noChangeArrowheads="1"/>
          </p:cNvSpPr>
          <p:nvPr>
            <p:ph idx="1"/>
          </p:nvPr>
        </p:nvSpPr>
        <p:spPr/>
        <p:txBody>
          <a:bodyPr>
            <a:normAutofit/>
          </a:bodyPr>
          <a:lstStyle/>
          <a:p>
            <a:pPr marL="291600" indent="-291600">
              <a:lnSpc>
                <a:spcPct val="90000"/>
              </a:lnSpc>
              <a:spcBef>
                <a:spcPts val="1500"/>
              </a:spcBef>
              <a:buClr>
                <a:schemeClr val="tx2"/>
              </a:buClr>
              <a:buFontTx/>
              <a:buChar char="•"/>
            </a:pPr>
            <a:r>
              <a:rPr lang="en-US" altLang="en-US" sz="2800" dirty="0">
                <a:solidFill>
                  <a:srgbClr val="2F2B20"/>
                </a:solidFill>
              </a:rPr>
              <a:t> </a:t>
            </a:r>
            <a:r>
              <a:rPr lang="en-US" altLang="en-US" sz="2400" dirty="0">
                <a:solidFill>
                  <a:srgbClr val="2F2B20"/>
                </a:solidFill>
              </a:rPr>
              <a:t>A merger is a legal contract combining two or more corporations in such a manner that only one of the corporations continues to exist; in essence, one corporation “absorbs” another corporation.</a:t>
            </a:r>
          </a:p>
        </p:txBody>
      </p:sp>
      <p:sp>
        <p:nvSpPr>
          <p:cNvPr id="51203" name="Slide Number Placeholder 3">
            <a:extLst>
              <a:ext uri="{FF2B5EF4-FFF2-40B4-BE49-F238E27FC236}">
                <a16:creationId xmlns:a16="http://schemas.microsoft.com/office/drawing/2014/main" xmlns="" id="{1CCF5536-DA86-4380-BAD0-D24067049099}"/>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9499562-CF9B-4F2A-9A00-757E873A7277}" type="slidenum">
              <a:rPr lang="en-US" altLang="en-US" sz="1400">
                <a:latin typeface="+mn-lt"/>
              </a:rPr>
              <a:pPr/>
              <a:t>25</a:t>
            </a:fld>
            <a:endParaRPr lang="en-US" altLang="en-US" sz="1400">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a:extLst>
              <a:ext uri="{FF2B5EF4-FFF2-40B4-BE49-F238E27FC236}">
                <a16:creationId xmlns:a16="http://schemas.microsoft.com/office/drawing/2014/main" xmlns="" id="{1702BF64-CCCF-49AB-AEF0-D73BAA7135E1}"/>
              </a:ext>
            </a:extLst>
          </p:cNvPr>
          <p:cNvSpPr>
            <a:spLocks noGrp="1" noChangeArrowheads="1"/>
          </p:cNvSpPr>
          <p:nvPr>
            <p:ph type="title"/>
          </p:nvPr>
        </p:nvSpPr>
        <p:spPr/>
        <p:txBody>
          <a:bodyPr/>
          <a:lstStyle/>
          <a:p>
            <a:pPr fontAlgn="auto">
              <a:spcAft>
                <a:spcPts val="0"/>
              </a:spcAft>
              <a:defRPr/>
            </a:pPr>
            <a:r>
              <a:rPr lang="en-US" dirty="0">
                <a:latin typeface="+mn-lt"/>
                <a:ea typeface="+mj-ea"/>
              </a:rPr>
              <a:t>Consolidation</a:t>
            </a:r>
          </a:p>
        </p:txBody>
      </p:sp>
      <p:sp>
        <p:nvSpPr>
          <p:cNvPr id="54275" name="Rectangle 3">
            <a:extLst>
              <a:ext uri="{FF2B5EF4-FFF2-40B4-BE49-F238E27FC236}">
                <a16:creationId xmlns:a16="http://schemas.microsoft.com/office/drawing/2014/main" xmlns="" id="{1010ACA7-3915-4F0A-B497-045B289A0912}"/>
              </a:ext>
            </a:extLst>
          </p:cNvPr>
          <p:cNvSpPr>
            <a:spLocks noGrp="1" noChangeArrowheads="1"/>
          </p:cNvSpPr>
          <p:nvPr>
            <p:ph idx="1"/>
          </p:nvPr>
        </p:nvSpPr>
        <p:spPr>
          <a:xfrm>
            <a:off x="457200" y="1600200"/>
            <a:ext cx="8229600" cy="4191000"/>
          </a:xfrm>
        </p:spPr>
        <p:txBody>
          <a:bodyPr rtlCol="0">
            <a:normAutofit/>
          </a:bodyPr>
          <a:lstStyle/>
          <a:p>
            <a:pPr marL="292608" indent="-292608" fontAlgn="auto">
              <a:spcBef>
                <a:spcPts val="1500"/>
              </a:spcBef>
              <a:spcAft>
                <a:spcPts val="0"/>
              </a:spcAft>
              <a:buClr>
                <a:schemeClr val="tx2"/>
              </a:buClr>
              <a:defRPr/>
            </a:pPr>
            <a:r>
              <a:rPr lang="en-US" sz="2800" dirty="0">
                <a:solidFill>
                  <a:srgbClr val="2F2B20"/>
                </a:solidFill>
              </a:rPr>
              <a:t>A consolidation is a legal contract combining two or more corporations, resulting in an</a:t>
            </a:r>
            <a:r>
              <a:rPr lang="en-US" sz="100" dirty="0">
                <a:solidFill>
                  <a:srgbClr val="2F2B20"/>
                </a:solidFill>
              </a:rPr>
              <a:t> </a:t>
            </a:r>
            <a:r>
              <a:rPr lang="en-US" sz="100" dirty="0">
                <a:solidFill>
                  <a:schemeClr val="bg1"/>
                </a:solidFill>
              </a:rPr>
              <a:t>begin underline </a:t>
            </a:r>
            <a:r>
              <a:rPr lang="en-US" sz="2800" u="sng" dirty="0">
                <a:solidFill>
                  <a:srgbClr val="2F2B20"/>
                </a:solidFill>
              </a:rPr>
              <a:t>entirely new</a:t>
            </a:r>
            <a:r>
              <a:rPr lang="en-US" sz="100" dirty="0">
                <a:solidFill>
                  <a:srgbClr val="2F2B20"/>
                </a:solidFill>
              </a:rPr>
              <a:t> </a:t>
            </a:r>
            <a:r>
              <a:rPr lang="en-US" sz="100" dirty="0">
                <a:solidFill>
                  <a:schemeClr val="bg1"/>
                </a:solidFill>
              </a:rPr>
              <a:t>end underline </a:t>
            </a:r>
            <a:r>
              <a:rPr lang="en-US" sz="2800" dirty="0">
                <a:solidFill>
                  <a:srgbClr val="2F2B20"/>
                </a:solidFill>
              </a:rPr>
              <a:t>corporation; in a consolidation, neither of the original corporations continues to exist.</a:t>
            </a:r>
          </a:p>
        </p:txBody>
      </p:sp>
      <p:sp>
        <p:nvSpPr>
          <p:cNvPr id="53251" name="Slide Number Placeholder 3">
            <a:extLst>
              <a:ext uri="{FF2B5EF4-FFF2-40B4-BE49-F238E27FC236}">
                <a16:creationId xmlns:a16="http://schemas.microsoft.com/office/drawing/2014/main" xmlns="" id="{2796ED1B-F6EA-43B8-8A56-155F91656B1E}"/>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5024BB7-8DDA-48D1-A06A-BF85A4798670}" type="slidenum">
              <a:rPr lang="en-US" altLang="en-US" sz="1400">
                <a:latin typeface="+mn-lt"/>
              </a:rPr>
              <a:pPr/>
              <a:t>26</a:t>
            </a:fld>
            <a:endParaRPr lang="en-US" altLang="en-US" sz="1400">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a:extLst>
              <a:ext uri="{FF2B5EF4-FFF2-40B4-BE49-F238E27FC236}">
                <a16:creationId xmlns:a16="http://schemas.microsoft.com/office/drawing/2014/main" xmlns="" id="{70B0D192-2714-42F7-9284-B7CEAEB1EEC4}"/>
              </a:ext>
            </a:extLst>
          </p:cNvPr>
          <p:cNvSpPr>
            <a:spLocks noGrp="1" noChangeArrowheads="1"/>
          </p:cNvSpPr>
          <p:nvPr>
            <p:ph type="title"/>
          </p:nvPr>
        </p:nvSpPr>
        <p:spPr/>
        <p:txBody>
          <a:bodyPr/>
          <a:lstStyle/>
          <a:p>
            <a:pPr fontAlgn="auto">
              <a:spcAft>
                <a:spcPts val="0"/>
              </a:spcAft>
              <a:defRPr/>
            </a:pPr>
            <a:r>
              <a:rPr lang="en-US" sz="3200" dirty="0">
                <a:latin typeface="+mn-lt"/>
                <a:ea typeface="+mj-ea"/>
              </a:rPr>
              <a:t>Procedures for Mergers and Consolidations</a:t>
            </a:r>
          </a:p>
        </p:txBody>
      </p:sp>
      <p:sp>
        <p:nvSpPr>
          <p:cNvPr id="56323" name="Content Placeholder">
            <a:extLst>
              <a:ext uri="{FF2B5EF4-FFF2-40B4-BE49-F238E27FC236}">
                <a16:creationId xmlns:a16="http://schemas.microsoft.com/office/drawing/2014/main" xmlns="" id="{51B510F6-5227-4445-B83B-26B3F6D606F8}"/>
              </a:ext>
            </a:extLst>
          </p:cNvPr>
          <p:cNvSpPr>
            <a:spLocks noGrp="1" noChangeArrowheads="1"/>
          </p:cNvSpPr>
          <p:nvPr>
            <p:ph idx="1"/>
          </p:nvPr>
        </p:nvSpPr>
        <p:spPr/>
        <p:txBody>
          <a:bodyPr rtlCol="0">
            <a:normAutofit/>
          </a:bodyPr>
          <a:lstStyle/>
          <a:p>
            <a:pPr marL="292608" indent="-292608" fontAlgn="auto">
              <a:lnSpc>
                <a:spcPct val="80000"/>
              </a:lnSpc>
              <a:spcBef>
                <a:spcPts val="1500"/>
              </a:spcBef>
              <a:spcAft>
                <a:spcPts val="0"/>
              </a:spcAft>
              <a:buClr>
                <a:schemeClr val="tx2"/>
              </a:buClr>
              <a:buFontTx/>
              <a:buChar char="•"/>
              <a:defRPr/>
            </a:pPr>
            <a:r>
              <a:rPr lang="en-US" sz="2400" dirty="0">
                <a:solidFill>
                  <a:srgbClr val="2F2B20"/>
                </a:solidFill>
                <a:ea typeface="+mn-ea"/>
              </a:rPr>
              <a:t>Boards of directors of all involved corporations must approve the plan.</a:t>
            </a:r>
          </a:p>
          <a:p>
            <a:pPr marL="292608" indent="-292608" fontAlgn="auto">
              <a:lnSpc>
                <a:spcPct val="80000"/>
              </a:lnSpc>
              <a:spcBef>
                <a:spcPts val="1500"/>
              </a:spcBef>
              <a:spcAft>
                <a:spcPts val="0"/>
              </a:spcAft>
              <a:buClr>
                <a:schemeClr val="tx2"/>
              </a:buClr>
              <a:buFontTx/>
              <a:buChar char="•"/>
              <a:defRPr/>
            </a:pPr>
            <a:r>
              <a:rPr lang="en-US" sz="2400" dirty="0">
                <a:solidFill>
                  <a:srgbClr val="2F2B20"/>
                </a:solidFill>
                <a:ea typeface="+mn-ea"/>
              </a:rPr>
              <a:t>Shareholders must approve the plan through a vote at a shareholder meeting.</a:t>
            </a:r>
          </a:p>
          <a:p>
            <a:pPr marL="292608" indent="-292608" fontAlgn="auto">
              <a:lnSpc>
                <a:spcPct val="80000"/>
              </a:lnSpc>
              <a:spcBef>
                <a:spcPts val="1500"/>
              </a:spcBef>
              <a:spcAft>
                <a:spcPts val="0"/>
              </a:spcAft>
              <a:buClr>
                <a:schemeClr val="tx2"/>
              </a:buClr>
              <a:buFontTx/>
              <a:buChar char="•"/>
              <a:defRPr/>
            </a:pPr>
            <a:r>
              <a:rPr lang="en-US" sz="2400" dirty="0">
                <a:solidFill>
                  <a:srgbClr val="2F2B20"/>
                </a:solidFill>
                <a:ea typeface="+mn-ea"/>
              </a:rPr>
              <a:t>The corporations must submit their plan to the secretary of state.</a:t>
            </a:r>
          </a:p>
          <a:p>
            <a:pPr marL="292608" indent="-292608" fontAlgn="auto">
              <a:lnSpc>
                <a:spcPct val="80000"/>
              </a:lnSpc>
              <a:spcBef>
                <a:spcPts val="1500"/>
              </a:spcBef>
              <a:spcAft>
                <a:spcPts val="0"/>
              </a:spcAft>
              <a:buClr>
                <a:schemeClr val="tx2"/>
              </a:buClr>
              <a:buFontTx/>
              <a:buChar char="•"/>
              <a:defRPr/>
            </a:pPr>
            <a:r>
              <a:rPr lang="en-US" sz="2400" dirty="0">
                <a:solidFill>
                  <a:srgbClr val="2F2B20"/>
                </a:solidFill>
                <a:ea typeface="+mn-ea"/>
              </a:rPr>
              <a:t>The state must review the plan, and if it satisfies legal requirements, grant an approval certificate.</a:t>
            </a:r>
          </a:p>
        </p:txBody>
      </p:sp>
      <p:sp>
        <p:nvSpPr>
          <p:cNvPr id="55299" name="Slide Number Placeholder 3">
            <a:extLst>
              <a:ext uri="{FF2B5EF4-FFF2-40B4-BE49-F238E27FC236}">
                <a16:creationId xmlns:a16="http://schemas.microsoft.com/office/drawing/2014/main" xmlns="" id="{6BC006D0-D847-4D9A-8663-A891093625BA}"/>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55A40DB-2B0A-4FF1-B170-A361BCA016FA}" type="slidenum">
              <a:rPr lang="en-US" altLang="en-US" sz="1400">
                <a:latin typeface="+mn-lt"/>
              </a:rPr>
              <a:pPr/>
              <a:t>27</a:t>
            </a:fld>
            <a:endParaRPr lang="en-US" altLang="en-US" sz="1400">
              <a:latin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a:extLst>
              <a:ext uri="{FF2B5EF4-FFF2-40B4-BE49-F238E27FC236}">
                <a16:creationId xmlns:a16="http://schemas.microsoft.com/office/drawing/2014/main" xmlns="" id="{6846288C-E0DC-4D6E-810F-702E3084482E}"/>
              </a:ext>
            </a:extLst>
          </p:cNvPr>
          <p:cNvSpPr>
            <a:spLocks noGrp="1" noChangeArrowheads="1"/>
          </p:cNvSpPr>
          <p:nvPr>
            <p:ph type="title"/>
          </p:nvPr>
        </p:nvSpPr>
        <p:spPr/>
        <p:txBody>
          <a:bodyPr/>
          <a:lstStyle/>
          <a:p>
            <a:pPr fontAlgn="auto">
              <a:spcAft>
                <a:spcPts val="0"/>
              </a:spcAft>
              <a:defRPr/>
            </a:pPr>
            <a:r>
              <a:rPr lang="en-US" sz="3200" dirty="0">
                <a:latin typeface="+mn-lt"/>
                <a:ea typeface="+mj-ea"/>
              </a:rPr>
              <a:t>Other Terminology/Rights Regarding Mergers and Consolidations</a:t>
            </a:r>
          </a:p>
        </p:txBody>
      </p:sp>
      <p:sp>
        <p:nvSpPr>
          <p:cNvPr id="58371" name="Content Placeholder">
            <a:extLst>
              <a:ext uri="{FF2B5EF4-FFF2-40B4-BE49-F238E27FC236}">
                <a16:creationId xmlns:a16="http://schemas.microsoft.com/office/drawing/2014/main" xmlns="" id="{A29D3A42-7E3F-43AA-BD34-D5C223A22C51}"/>
              </a:ext>
            </a:extLst>
          </p:cNvPr>
          <p:cNvSpPr>
            <a:spLocks noGrp="1" noChangeArrowheads="1"/>
          </p:cNvSpPr>
          <p:nvPr>
            <p:ph idx="1"/>
          </p:nvPr>
        </p:nvSpPr>
        <p:spPr/>
        <p:txBody>
          <a:bodyPr>
            <a:normAutofit/>
          </a:bodyPr>
          <a:lstStyle/>
          <a:p>
            <a:pPr marL="292608" indent="-292608">
              <a:lnSpc>
                <a:spcPct val="90000"/>
              </a:lnSpc>
              <a:spcBef>
                <a:spcPts val="1500"/>
              </a:spcBef>
              <a:buClr>
                <a:schemeClr val="tx2"/>
              </a:buClr>
              <a:buFontTx/>
              <a:buChar char="•"/>
            </a:pPr>
            <a:r>
              <a:rPr lang="en-US" altLang="en-US" sz="2800" dirty="0">
                <a:solidFill>
                  <a:srgbClr val="2F2B20"/>
                </a:solidFill>
              </a:rPr>
              <a:t>Rights of shareholders: Shareholders vote only on exceptional matters regarding the corporation.</a:t>
            </a:r>
          </a:p>
          <a:p>
            <a:pPr marL="292608" indent="-292608">
              <a:lnSpc>
                <a:spcPct val="90000"/>
              </a:lnSpc>
              <a:spcBef>
                <a:spcPts val="1500"/>
              </a:spcBef>
              <a:buClr>
                <a:schemeClr val="tx2"/>
              </a:buClr>
              <a:buFontTx/>
              <a:buChar char="•"/>
            </a:pPr>
            <a:r>
              <a:rPr lang="en-US" altLang="en-US" sz="2800" dirty="0">
                <a:solidFill>
                  <a:srgbClr val="2F2B20"/>
                </a:solidFill>
              </a:rPr>
              <a:t>Appraisal right: Shareholder’s right to have his/her shares appraised, and to receive monetary compensation for their value.</a:t>
            </a:r>
          </a:p>
        </p:txBody>
      </p:sp>
      <p:sp>
        <p:nvSpPr>
          <p:cNvPr id="57347" name="Slide Number Placeholder 3">
            <a:extLst>
              <a:ext uri="{FF2B5EF4-FFF2-40B4-BE49-F238E27FC236}">
                <a16:creationId xmlns:a16="http://schemas.microsoft.com/office/drawing/2014/main" xmlns="" id="{0860E1F7-FB53-45A4-8EED-E8B8B545AD31}"/>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C801907-5007-4999-A9D4-CB852BFC6D2B}" type="slidenum">
              <a:rPr lang="en-US" altLang="en-US" sz="1400">
                <a:latin typeface="+mn-lt"/>
              </a:rPr>
              <a:pPr/>
              <a:t>28</a:t>
            </a:fld>
            <a:endParaRPr lang="en-US" altLang="en-US" sz="1400">
              <a:latin typeface="+mn-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a:extLst>
              <a:ext uri="{FF2B5EF4-FFF2-40B4-BE49-F238E27FC236}">
                <a16:creationId xmlns:a16="http://schemas.microsoft.com/office/drawing/2014/main" xmlns="" id="{1073D918-FDA7-4902-B7ED-54E764C85503}"/>
              </a:ext>
            </a:extLst>
          </p:cNvPr>
          <p:cNvSpPr>
            <a:spLocks noGrp="1" noChangeArrowheads="1"/>
          </p:cNvSpPr>
          <p:nvPr>
            <p:ph type="ctrTitle"/>
          </p:nvPr>
        </p:nvSpPr>
        <p:spPr>
          <a:xfrm>
            <a:off x="685800" y="457200"/>
            <a:ext cx="7543800" cy="1143000"/>
          </a:xfrm>
        </p:spPr>
        <p:txBody>
          <a:bodyPr/>
          <a:lstStyle/>
          <a:p>
            <a:pPr fontAlgn="auto">
              <a:spcAft>
                <a:spcPts val="0"/>
              </a:spcAft>
              <a:defRPr/>
            </a:pPr>
            <a:r>
              <a:rPr lang="en-US" altLang="en-US" sz="4600" dirty="0">
                <a:latin typeface="+mn-lt"/>
              </a:rPr>
              <a:t>“Hostile” Takeover</a:t>
            </a:r>
            <a:endParaRPr lang="en-US" sz="4600" dirty="0">
              <a:latin typeface="+mn-lt"/>
            </a:endParaRPr>
          </a:p>
        </p:txBody>
      </p:sp>
      <p:sp>
        <p:nvSpPr>
          <p:cNvPr id="64515" name="Content Placeholder">
            <a:extLst>
              <a:ext uri="{FF2B5EF4-FFF2-40B4-BE49-F238E27FC236}">
                <a16:creationId xmlns:a16="http://schemas.microsoft.com/office/drawing/2014/main" xmlns="" id="{7BC1C7DE-185A-48B9-8819-6CA2B49C50E5}"/>
              </a:ext>
            </a:extLst>
          </p:cNvPr>
          <p:cNvSpPr>
            <a:spLocks noGrp="1" noChangeArrowheads="1"/>
          </p:cNvSpPr>
          <p:nvPr>
            <p:ph type="subTitle" idx="1"/>
          </p:nvPr>
        </p:nvSpPr>
        <p:spPr>
          <a:xfrm>
            <a:off x="685800" y="1752600"/>
            <a:ext cx="8001000" cy="2590800"/>
          </a:xfrm>
        </p:spPr>
        <p:txBody>
          <a:bodyPr>
            <a:noAutofit/>
          </a:bodyPr>
          <a:lstStyle/>
          <a:p>
            <a:pPr>
              <a:spcBef>
                <a:spcPts val="1500"/>
              </a:spcBef>
              <a:buClr>
                <a:schemeClr val="tx2"/>
              </a:buClr>
            </a:pPr>
            <a:r>
              <a:rPr lang="en-US" altLang="en-US" sz="2800" dirty="0">
                <a:solidFill>
                  <a:schemeClr val="tx1"/>
                </a:solidFill>
              </a:rPr>
              <a:t>A “hostile</a:t>
            </a:r>
            <a:r>
              <a:rPr lang="en-US" altLang="en-US" sz="2800" dirty="0" smtClean="0">
                <a:solidFill>
                  <a:schemeClr val="tx1"/>
                </a:solidFill>
              </a:rPr>
              <a:t>” </a:t>
            </a:r>
            <a:r>
              <a:rPr lang="en-US" altLang="en-US" sz="2800" dirty="0">
                <a:solidFill>
                  <a:schemeClr val="tx1"/>
                </a:solidFill>
              </a:rPr>
              <a:t>takeover is one to which the management of the target corporation objects.</a:t>
            </a:r>
          </a:p>
        </p:txBody>
      </p:sp>
      <p:sp>
        <p:nvSpPr>
          <p:cNvPr id="63491" name="Slide Number Placeholder 3">
            <a:extLst>
              <a:ext uri="{FF2B5EF4-FFF2-40B4-BE49-F238E27FC236}">
                <a16:creationId xmlns:a16="http://schemas.microsoft.com/office/drawing/2014/main" xmlns="" id="{AE28F01F-EF4E-410D-A71F-C6D5B8097C13}"/>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26FFD4E-3FD7-44C1-B961-1865521F4271}" type="slidenum">
              <a:rPr lang="en-US" altLang="en-US" sz="1400">
                <a:latin typeface="+mn-lt"/>
              </a:rPr>
              <a:pPr/>
              <a:t>29</a:t>
            </a:fld>
            <a:endParaRPr lang="en-US" altLang="en-US" sz="1400" dirty="0">
              <a:latin typeface="+mn-lt"/>
            </a:endParaRPr>
          </a:p>
        </p:txBody>
      </p:sp>
    </p:spTree>
    <p:extLst>
      <p:ext uri="{BB962C8B-B14F-4D97-AF65-F5344CB8AC3E}">
        <p14:creationId xmlns:p14="http://schemas.microsoft.com/office/powerpoint/2010/main" val="1309920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a:extLst>
              <a:ext uri="{FF2B5EF4-FFF2-40B4-BE49-F238E27FC236}">
                <a16:creationId xmlns:a16="http://schemas.microsoft.com/office/drawing/2014/main" xmlns="" id="{EC2595E1-276B-42A6-AC79-150A05990A65}"/>
              </a:ext>
            </a:extLst>
          </p:cNvPr>
          <p:cNvSpPr>
            <a:spLocks noGrp="1" noChangeArrowheads="1"/>
          </p:cNvSpPr>
          <p:nvPr>
            <p:ph type="title"/>
          </p:nvPr>
        </p:nvSpPr>
        <p:spPr/>
        <p:txBody>
          <a:bodyPr/>
          <a:lstStyle/>
          <a:p>
            <a:pPr fontAlgn="auto">
              <a:spcAft>
                <a:spcPts val="0"/>
              </a:spcAft>
              <a:defRPr/>
            </a:pPr>
            <a:r>
              <a:rPr lang="en-US" sz="4000" dirty="0">
                <a:latin typeface="+mn-lt"/>
                <a:ea typeface="+mj-ea"/>
              </a:rPr>
              <a:t>Corporate Powers</a:t>
            </a:r>
          </a:p>
        </p:txBody>
      </p:sp>
      <p:sp>
        <p:nvSpPr>
          <p:cNvPr id="7171" name="Content Placeholder">
            <a:extLst>
              <a:ext uri="{FF2B5EF4-FFF2-40B4-BE49-F238E27FC236}">
                <a16:creationId xmlns:a16="http://schemas.microsoft.com/office/drawing/2014/main" xmlns="" id="{29C90C1E-04D1-4C1A-959E-52E02A35F351}"/>
              </a:ext>
            </a:extLst>
          </p:cNvPr>
          <p:cNvSpPr>
            <a:spLocks noGrp="1" noChangeArrowheads="1"/>
          </p:cNvSpPr>
          <p:nvPr>
            <p:ph sz="half" idx="1"/>
          </p:nvPr>
        </p:nvSpPr>
        <p:spPr>
          <a:xfrm>
            <a:off x="457200" y="1536192"/>
            <a:ext cx="7848600" cy="2959608"/>
          </a:xfrm>
        </p:spPr>
        <p:txBody>
          <a:bodyPr>
            <a:noAutofit/>
          </a:bodyPr>
          <a:lstStyle/>
          <a:p>
            <a:pPr marL="0" indent="0">
              <a:spcBef>
                <a:spcPts val="1500"/>
              </a:spcBef>
              <a:buClr>
                <a:schemeClr val="tx2"/>
              </a:buClr>
              <a:buNone/>
            </a:pPr>
            <a:r>
              <a:rPr lang="en-US" altLang="en-US" sz="2400" dirty="0">
                <a:solidFill>
                  <a:srgbClr val="2F2B20"/>
                </a:solidFill>
              </a:rPr>
              <a:t>Corporations have both “express” and “implied” powers.</a:t>
            </a:r>
          </a:p>
          <a:p>
            <a:pPr marL="645300" lvl="1" indent="-342900">
              <a:spcBef>
                <a:spcPts val="1500"/>
              </a:spcBef>
              <a:buClr>
                <a:schemeClr val="tx2"/>
              </a:buClr>
            </a:pPr>
            <a:r>
              <a:rPr lang="en-US" altLang="en-US" dirty="0">
                <a:solidFill>
                  <a:srgbClr val="2F2B20"/>
                </a:solidFill>
              </a:rPr>
              <a:t>Express Powers: Perpetual existence; right to litigate; right to make contracts; right to borrow/loan money; right to make charitable donations; ability to establish rules for managing corporation.</a:t>
            </a:r>
          </a:p>
          <a:p>
            <a:pPr marL="645300" lvl="1" indent="-342900">
              <a:spcBef>
                <a:spcPts val="1500"/>
              </a:spcBef>
              <a:buClr>
                <a:schemeClr val="tx2"/>
              </a:buClr>
            </a:pPr>
            <a:r>
              <a:rPr lang="en-US" altLang="en-US" dirty="0">
                <a:solidFill>
                  <a:srgbClr val="2F2B20"/>
                </a:solidFill>
              </a:rPr>
              <a:t>Implied Powers: Whatever actions necessary (within the law) to execute express powers.</a:t>
            </a:r>
          </a:p>
        </p:txBody>
      </p:sp>
      <p:sp>
        <p:nvSpPr>
          <p:cNvPr id="2" name="Content Placeholder 1"/>
          <p:cNvSpPr>
            <a:spLocks noGrp="1"/>
          </p:cNvSpPr>
          <p:nvPr>
            <p:ph sz="half" idx="2"/>
          </p:nvPr>
        </p:nvSpPr>
        <p:spPr>
          <a:xfrm>
            <a:off x="457200" y="4581294"/>
            <a:ext cx="7848600" cy="1402080"/>
          </a:xfrm>
        </p:spPr>
        <p:txBody>
          <a:bodyPr>
            <a:normAutofit/>
          </a:bodyPr>
          <a:lstStyle/>
          <a:p>
            <a:pPr marL="114300" indent="0">
              <a:buNone/>
            </a:pPr>
            <a:r>
              <a:rPr lang="en-US" altLang="en-US" sz="2400" dirty="0">
                <a:solidFill>
                  <a:srgbClr val="2F2B20"/>
                </a:solidFill>
              </a:rPr>
              <a:t>“Ultra Vires” Act: Corporate action beyond scope of corporation’s authority (i.e., beyond its express and implied powers).</a:t>
            </a:r>
            <a:endParaRPr lang="en-IN" sz="2400" dirty="0"/>
          </a:p>
        </p:txBody>
      </p:sp>
      <p:sp>
        <p:nvSpPr>
          <p:cNvPr id="6147" name="Slide Number Placeholder 3">
            <a:extLst>
              <a:ext uri="{FF2B5EF4-FFF2-40B4-BE49-F238E27FC236}">
                <a16:creationId xmlns:a16="http://schemas.microsoft.com/office/drawing/2014/main" xmlns="" id="{F873DFB2-DA41-4F6B-BF69-03A8E1E40554}"/>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CBFC638-F011-4E03-96D7-EA0281441C65}" type="slidenum">
              <a:rPr lang="en-US" altLang="en-US" sz="1400">
                <a:latin typeface="+mn-lt"/>
              </a:rPr>
              <a:pPr/>
              <a:t>3</a:t>
            </a:fld>
            <a:endParaRPr lang="en-US" altLang="en-US" sz="1400">
              <a:latin typeface="+mn-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a:extLst>
              <a:ext uri="{FF2B5EF4-FFF2-40B4-BE49-F238E27FC236}">
                <a16:creationId xmlns:a16="http://schemas.microsoft.com/office/drawing/2014/main" xmlns="" id="{4FDC8259-6B74-417A-B5A4-79278C354D2D}"/>
              </a:ext>
            </a:extLst>
          </p:cNvPr>
          <p:cNvSpPr>
            <a:spLocks noGrp="1" noChangeArrowheads="1"/>
          </p:cNvSpPr>
          <p:nvPr>
            <p:ph type="title"/>
          </p:nvPr>
        </p:nvSpPr>
        <p:spPr/>
        <p:txBody>
          <a:bodyPr/>
          <a:lstStyle/>
          <a:p>
            <a:pPr fontAlgn="auto">
              <a:spcAft>
                <a:spcPts val="0"/>
              </a:spcAft>
              <a:defRPr/>
            </a:pPr>
            <a:r>
              <a:rPr lang="en-US" dirty="0">
                <a:latin typeface="+mn-lt"/>
                <a:ea typeface="+mj-ea"/>
              </a:rPr>
              <a:t>Types of Takeovers</a:t>
            </a:r>
          </a:p>
        </p:txBody>
      </p:sp>
      <p:sp>
        <p:nvSpPr>
          <p:cNvPr id="62467" name="Content Placeholder">
            <a:extLst>
              <a:ext uri="{FF2B5EF4-FFF2-40B4-BE49-F238E27FC236}">
                <a16:creationId xmlns:a16="http://schemas.microsoft.com/office/drawing/2014/main" xmlns="" id="{B612C586-3DC0-47A1-8C9D-021EC0FFB47A}"/>
              </a:ext>
            </a:extLst>
          </p:cNvPr>
          <p:cNvSpPr>
            <a:spLocks noGrp="1" noChangeArrowheads="1"/>
          </p:cNvSpPr>
          <p:nvPr>
            <p:ph idx="1"/>
          </p:nvPr>
        </p:nvSpPr>
        <p:spPr/>
        <p:txBody>
          <a:bodyPr>
            <a:noAutofit/>
          </a:bodyPr>
          <a:lstStyle/>
          <a:p>
            <a:pPr marL="291600" indent="-291600">
              <a:lnSpc>
                <a:spcPct val="90000"/>
              </a:lnSpc>
              <a:spcBef>
                <a:spcPts val="1500"/>
              </a:spcBef>
              <a:buClr>
                <a:schemeClr val="tx2"/>
              </a:buClr>
              <a:buFontTx/>
              <a:buChar char="•"/>
            </a:pPr>
            <a:r>
              <a:rPr lang="en-US" altLang="en-US" sz="2400" dirty="0">
                <a:solidFill>
                  <a:srgbClr val="2F2B20"/>
                </a:solidFill>
              </a:rPr>
              <a:t>Tender Offer: Aggressor (acquiring corporation) offers target shareholders a price above current market value of their stock.</a:t>
            </a:r>
          </a:p>
          <a:p>
            <a:pPr marL="291600" indent="-291600">
              <a:lnSpc>
                <a:spcPct val="90000"/>
              </a:lnSpc>
              <a:spcBef>
                <a:spcPts val="1500"/>
              </a:spcBef>
              <a:buClr>
                <a:schemeClr val="tx2"/>
              </a:buClr>
              <a:buFontTx/>
              <a:buChar char="•"/>
            </a:pPr>
            <a:r>
              <a:rPr lang="en-US" altLang="en-US" sz="2400" dirty="0">
                <a:solidFill>
                  <a:srgbClr val="2F2B20"/>
                </a:solidFill>
              </a:rPr>
              <a:t>Exchange Tender Offer: Aggressor offers to exchange target shareholders’ current stock for stock in aggressor’s corporation.</a:t>
            </a:r>
          </a:p>
          <a:p>
            <a:pPr marL="291600" indent="-291600">
              <a:lnSpc>
                <a:spcPct val="90000"/>
              </a:lnSpc>
              <a:spcBef>
                <a:spcPts val="1500"/>
              </a:spcBef>
              <a:buClr>
                <a:schemeClr val="tx2"/>
              </a:buClr>
              <a:buFontTx/>
              <a:buChar char="•"/>
            </a:pPr>
            <a:r>
              <a:rPr lang="en-US" altLang="en-US" sz="2400" dirty="0">
                <a:solidFill>
                  <a:srgbClr val="2F2B20"/>
                </a:solidFill>
              </a:rPr>
              <a:t>Cash Tender Offer: Aggressor offers target shareholders cash for their stock.</a:t>
            </a:r>
          </a:p>
        </p:txBody>
      </p:sp>
      <p:sp>
        <p:nvSpPr>
          <p:cNvPr id="61443" name="Slide Number Placeholder 3">
            <a:extLst>
              <a:ext uri="{FF2B5EF4-FFF2-40B4-BE49-F238E27FC236}">
                <a16:creationId xmlns:a16="http://schemas.microsoft.com/office/drawing/2014/main" xmlns="" id="{3ED9E1D2-A86F-489B-9F59-7C9696CE39C1}"/>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2EB34DD-452C-4C02-8DFE-4734287AA278}" type="slidenum">
              <a:rPr lang="en-US" altLang="en-US" sz="1400">
                <a:latin typeface="+mn-lt"/>
              </a:rPr>
              <a:pPr/>
              <a:t>30</a:t>
            </a:fld>
            <a:endParaRPr lang="en-US" altLang="en-US" sz="1400">
              <a:latin typeface="+mn-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a:extLst>
              <a:ext uri="{FF2B5EF4-FFF2-40B4-BE49-F238E27FC236}">
                <a16:creationId xmlns:a16="http://schemas.microsoft.com/office/drawing/2014/main" xmlns="" id="{1073D918-FDA7-4902-B7ED-54E764C85503}"/>
              </a:ext>
            </a:extLst>
          </p:cNvPr>
          <p:cNvSpPr>
            <a:spLocks noGrp="1" noChangeArrowheads="1"/>
          </p:cNvSpPr>
          <p:nvPr>
            <p:ph type="ctrTitle"/>
          </p:nvPr>
        </p:nvSpPr>
        <p:spPr>
          <a:xfrm>
            <a:off x="685800" y="457200"/>
            <a:ext cx="7543800" cy="1143000"/>
          </a:xfrm>
        </p:spPr>
        <p:txBody>
          <a:bodyPr/>
          <a:lstStyle/>
          <a:p>
            <a:pPr fontAlgn="auto">
              <a:spcAft>
                <a:spcPts val="0"/>
              </a:spcAft>
              <a:defRPr/>
            </a:pPr>
            <a:r>
              <a:rPr lang="en-US" sz="4600" dirty="0">
                <a:latin typeface="+mn-lt"/>
                <a:ea typeface="+mj-ea"/>
              </a:rPr>
              <a:t>Leveraged Buyout</a:t>
            </a:r>
          </a:p>
        </p:txBody>
      </p:sp>
      <p:sp>
        <p:nvSpPr>
          <p:cNvPr id="64515" name="Content Placeholder">
            <a:extLst>
              <a:ext uri="{FF2B5EF4-FFF2-40B4-BE49-F238E27FC236}">
                <a16:creationId xmlns:a16="http://schemas.microsoft.com/office/drawing/2014/main" xmlns="" id="{7BC1C7DE-185A-48B9-8819-6CA2B49C50E5}"/>
              </a:ext>
            </a:extLst>
          </p:cNvPr>
          <p:cNvSpPr>
            <a:spLocks noGrp="1" noChangeArrowheads="1"/>
          </p:cNvSpPr>
          <p:nvPr>
            <p:ph type="subTitle" idx="1"/>
          </p:nvPr>
        </p:nvSpPr>
        <p:spPr>
          <a:xfrm>
            <a:off x="685800" y="1752600"/>
            <a:ext cx="7543800" cy="2743200"/>
          </a:xfrm>
        </p:spPr>
        <p:txBody>
          <a:bodyPr>
            <a:noAutofit/>
          </a:bodyPr>
          <a:lstStyle/>
          <a:p>
            <a:pPr>
              <a:spcBef>
                <a:spcPts val="1500"/>
              </a:spcBef>
              <a:buClr>
                <a:schemeClr val="tx2"/>
              </a:buClr>
            </a:pPr>
            <a:r>
              <a:rPr lang="en-US" altLang="en-US" sz="2800" dirty="0">
                <a:solidFill>
                  <a:schemeClr val="tx1"/>
                </a:solidFill>
              </a:rPr>
              <a:t>A leveraged buyout occurs when a group within a corporation (usually management) buys all outstanding corporate stock held by the public; the group gains control over corporate operations by “going private” (i.e., becoming a privately held corporation).</a:t>
            </a:r>
          </a:p>
        </p:txBody>
      </p:sp>
      <p:sp>
        <p:nvSpPr>
          <p:cNvPr id="63491" name="Slide Number Placeholder 3">
            <a:extLst>
              <a:ext uri="{FF2B5EF4-FFF2-40B4-BE49-F238E27FC236}">
                <a16:creationId xmlns:a16="http://schemas.microsoft.com/office/drawing/2014/main" xmlns="" id="{AE28F01F-EF4E-410D-A71F-C6D5B8097C13}"/>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26FFD4E-3FD7-44C1-B961-1865521F4271}" type="slidenum">
              <a:rPr lang="en-US" altLang="en-US" sz="1400">
                <a:latin typeface="+mn-lt"/>
              </a:rPr>
              <a:pPr/>
              <a:t>31</a:t>
            </a:fld>
            <a:endParaRPr lang="en-US" altLang="en-US" sz="1400" dirty="0">
              <a:latin typeface="+mn-l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a:extLst>
              <a:ext uri="{FF2B5EF4-FFF2-40B4-BE49-F238E27FC236}">
                <a16:creationId xmlns:a16="http://schemas.microsoft.com/office/drawing/2014/main" xmlns="" id="{FB1611D4-22EC-47C7-A862-DBF2CE976C5A}"/>
              </a:ext>
            </a:extLst>
          </p:cNvPr>
          <p:cNvSpPr>
            <a:spLocks noGrp="1" noChangeArrowheads="1"/>
          </p:cNvSpPr>
          <p:nvPr>
            <p:ph type="title"/>
          </p:nvPr>
        </p:nvSpPr>
        <p:spPr/>
        <p:txBody>
          <a:bodyPr wrap="square" numCol="1" anchorCtr="0" compatLnSpc="1">
            <a:prstTxWarp prst="textNoShape">
              <a:avLst/>
            </a:prstTxWarp>
          </a:bodyPr>
          <a:lstStyle/>
          <a:p>
            <a:r>
              <a:rPr lang="en-US" altLang="en-US" sz="4000" dirty="0">
                <a:latin typeface="+mn-lt"/>
              </a:rPr>
              <a:t>“Legal Death” of Corporation</a:t>
            </a:r>
          </a:p>
        </p:txBody>
      </p:sp>
      <p:sp>
        <p:nvSpPr>
          <p:cNvPr id="66563" name="Content Placeholder">
            <a:extLst>
              <a:ext uri="{FF2B5EF4-FFF2-40B4-BE49-F238E27FC236}">
                <a16:creationId xmlns:a16="http://schemas.microsoft.com/office/drawing/2014/main" xmlns="" id="{EB3016AB-19C8-43FC-B38A-FE08BB3AA26C}"/>
              </a:ext>
            </a:extLst>
          </p:cNvPr>
          <p:cNvSpPr>
            <a:spLocks noGrp="1" noChangeArrowheads="1"/>
          </p:cNvSpPr>
          <p:nvPr>
            <p:ph idx="1"/>
          </p:nvPr>
        </p:nvSpPr>
        <p:spPr/>
        <p:txBody>
          <a:bodyPr/>
          <a:lstStyle/>
          <a:p>
            <a:pPr marL="114300" indent="-114300">
              <a:lnSpc>
                <a:spcPct val="90000"/>
              </a:lnSpc>
              <a:buNone/>
            </a:pPr>
            <a:r>
              <a:rPr lang="en-US" altLang="en-US" sz="2800" dirty="0">
                <a:solidFill>
                  <a:srgbClr val="2F2B20"/>
                </a:solidFill>
              </a:rPr>
              <a:t>Occurs in two phases:</a:t>
            </a:r>
            <a:endParaRPr lang="en-US" altLang="en-US" sz="2400" dirty="0">
              <a:solidFill>
                <a:srgbClr val="2F2B20"/>
              </a:solidFill>
            </a:endParaRPr>
          </a:p>
          <a:p>
            <a:pPr marL="292608" lvl="1" indent="-292608">
              <a:lnSpc>
                <a:spcPct val="90000"/>
              </a:lnSpc>
              <a:spcBef>
                <a:spcPts val="1500"/>
              </a:spcBef>
              <a:buClr>
                <a:schemeClr val="tx2"/>
              </a:buClr>
              <a:buFontTx/>
              <a:buChar char="•"/>
            </a:pPr>
            <a:r>
              <a:rPr lang="en-US" altLang="en-US" sz="2800" dirty="0">
                <a:solidFill>
                  <a:srgbClr val="2F2B20"/>
                </a:solidFill>
              </a:rPr>
              <a:t>Dissolution: Legal termination of corporation.</a:t>
            </a:r>
          </a:p>
          <a:p>
            <a:pPr marL="292608" lvl="1" indent="-292608">
              <a:lnSpc>
                <a:spcPct val="90000"/>
              </a:lnSpc>
              <a:spcBef>
                <a:spcPts val="1500"/>
              </a:spcBef>
              <a:buClr>
                <a:schemeClr val="tx2"/>
              </a:buClr>
              <a:buFontTx/>
              <a:buChar char="•"/>
            </a:pPr>
            <a:r>
              <a:rPr lang="en-US" altLang="en-US" sz="2800" dirty="0">
                <a:solidFill>
                  <a:srgbClr val="2F2B20"/>
                </a:solidFill>
              </a:rPr>
              <a:t>Liquidation: Process by which trustee converts corporation’s assets into cash, and distributes them among corporation’s creditors and shareholders.</a:t>
            </a:r>
          </a:p>
        </p:txBody>
      </p:sp>
      <p:sp>
        <p:nvSpPr>
          <p:cNvPr id="65539" name="Slide Number Placeholder 3">
            <a:extLst>
              <a:ext uri="{FF2B5EF4-FFF2-40B4-BE49-F238E27FC236}">
                <a16:creationId xmlns:a16="http://schemas.microsoft.com/office/drawing/2014/main" xmlns="" id="{3DD56EA1-0132-433B-950A-455F2457AF6F}"/>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6931E09-C324-421F-B167-8A7D3050F6FC}" type="slidenum">
              <a:rPr lang="en-US" altLang="en-US" sz="1400">
                <a:latin typeface="+mn-lt"/>
              </a:rPr>
              <a:pPr/>
              <a:t>32</a:t>
            </a:fld>
            <a:endParaRPr lang="en-US" altLang="en-US" sz="1400">
              <a:latin typeface="+mn-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a:extLst>
              <a:ext uri="{FF2B5EF4-FFF2-40B4-BE49-F238E27FC236}">
                <a16:creationId xmlns:a16="http://schemas.microsoft.com/office/drawing/2014/main" xmlns="" id="{9081B16E-DE6F-4A86-B6F8-BFCB38149FF4}"/>
              </a:ext>
            </a:extLst>
          </p:cNvPr>
          <p:cNvSpPr>
            <a:spLocks noGrp="1" noChangeArrowheads="1"/>
          </p:cNvSpPr>
          <p:nvPr>
            <p:ph type="title"/>
          </p:nvPr>
        </p:nvSpPr>
        <p:spPr/>
        <p:txBody>
          <a:bodyPr/>
          <a:lstStyle/>
          <a:p>
            <a:pPr fontAlgn="auto">
              <a:spcAft>
                <a:spcPts val="0"/>
              </a:spcAft>
              <a:defRPr/>
            </a:pPr>
            <a:r>
              <a:rPr lang="en-US" sz="4000" dirty="0">
                <a:latin typeface="+mn-lt"/>
                <a:ea typeface="+mj-ea"/>
              </a:rPr>
              <a:t>Voluntary Versus Involuntary Dissolution</a:t>
            </a:r>
          </a:p>
        </p:txBody>
      </p:sp>
      <p:sp>
        <p:nvSpPr>
          <p:cNvPr id="68611" name="Content Placeholder">
            <a:extLst>
              <a:ext uri="{FF2B5EF4-FFF2-40B4-BE49-F238E27FC236}">
                <a16:creationId xmlns:a16="http://schemas.microsoft.com/office/drawing/2014/main" xmlns="" id="{27E39BA5-B320-482E-8399-FF5B5BDC647C}"/>
              </a:ext>
            </a:extLst>
          </p:cNvPr>
          <p:cNvSpPr>
            <a:spLocks noGrp="1" noChangeArrowheads="1"/>
          </p:cNvSpPr>
          <p:nvPr>
            <p:ph idx="1"/>
          </p:nvPr>
        </p:nvSpPr>
        <p:spPr/>
        <p:txBody>
          <a:bodyPr rtlCol="0"/>
          <a:lstStyle/>
          <a:p>
            <a:pPr marL="292608" indent="-292608" fontAlgn="auto">
              <a:spcBef>
                <a:spcPts val="1500"/>
              </a:spcBef>
              <a:spcAft>
                <a:spcPts val="0"/>
              </a:spcAft>
              <a:buClr>
                <a:schemeClr val="tx2"/>
              </a:buClr>
              <a:buFontTx/>
              <a:buChar char="•"/>
              <a:defRPr/>
            </a:pPr>
            <a:r>
              <a:rPr lang="en-US" sz="2800" dirty="0">
                <a:solidFill>
                  <a:srgbClr val="2F2B20"/>
                </a:solidFill>
                <a:ea typeface="+mn-ea"/>
              </a:rPr>
              <a:t>Voluntary Dissolution: Occurs when directors or shareholders initiate the dissolution process.</a:t>
            </a:r>
          </a:p>
          <a:p>
            <a:pPr marL="292608" indent="-292608" fontAlgn="auto">
              <a:spcBef>
                <a:spcPts val="1500"/>
              </a:spcBef>
              <a:spcAft>
                <a:spcPts val="0"/>
              </a:spcAft>
              <a:buClr>
                <a:schemeClr val="tx2"/>
              </a:buClr>
              <a:buFontTx/>
              <a:buChar char="•"/>
              <a:defRPr/>
            </a:pPr>
            <a:r>
              <a:rPr lang="en-US" sz="2800" dirty="0">
                <a:solidFill>
                  <a:srgbClr val="2F2B20"/>
                </a:solidFill>
                <a:ea typeface="+mn-ea"/>
              </a:rPr>
              <a:t>Involuntary Dissolution: State government forces the corporation to close.</a:t>
            </a:r>
          </a:p>
        </p:txBody>
      </p:sp>
      <p:sp>
        <p:nvSpPr>
          <p:cNvPr id="67587" name="Slide Number Placeholder 3">
            <a:extLst>
              <a:ext uri="{FF2B5EF4-FFF2-40B4-BE49-F238E27FC236}">
                <a16:creationId xmlns:a16="http://schemas.microsoft.com/office/drawing/2014/main" xmlns="" id="{B63C5F50-CF71-40C2-B4B8-F43ED1735624}"/>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E12CE22-129D-4E24-825B-E6EC6AEB0473}" type="slidenum">
              <a:rPr lang="en-US" altLang="en-US" sz="1400">
                <a:latin typeface="+mn-lt"/>
              </a:rPr>
              <a:pPr/>
              <a:t>33</a:t>
            </a:fld>
            <a:endParaRPr lang="en-US" altLang="en-US" sz="1400">
              <a:latin typeface="+mn-l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xmlns="" id="{428F79DA-4068-4368-9BE2-0A5E65F026B0}"/>
              </a:ext>
            </a:extLst>
          </p:cNvPr>
          <p:cNvSpPr>
            <a:spLocks noGrp="1" noChangeArrowheads="1"/>
          </p:cNvSpPr>
          <p:nvPr>
            <p:ph type="title"/>
          </p:nvPr>
        </p:nvSpPr>
        <p:spPr/>
        <p:txBody>
          <a:bodyPr wrap="square" numCol="1" anchorCtr="0" compatLnSpc="1">
            <a:prstTxWarp prst="textNoShape">
              <a:avLst/>
            </a:prstTxWarp>
          </a:bodyPr>
          <a:lstStyle/>
          <a:p>
            <a:r>
              <a:rPr lang="en-US" altLang="en-US" sz="3600" dirty="0">
                <a:latin typeface="+mn-lt"/>
              </a:rPr>
              <a:t>Question for Discussion</a:t>
            </a:r>
          </a:p>
        </p:txBody>
      </p:sp>
      <p:sp>
        <p:nvSpPr>
          <p:cNvPr id="70659" name="Content Placeholder 2">
            <a:extLst>
              <a:ext uri="{FF2B5EF4-FFF2-40B4-BE49-F238E27FC236}">
                <a16:creationId xmlns:a16="http://schemas.microsoft.com/office/drawing/2014/main" xmlns="" id="{3D4ACDCF-2078-479A-922C-58D66C8847FD}"/>
              </a:ext>
            </a:extLst>
          </p:cNvPr>
          <p:cNvSpPr>
            <a:spLocks noGrp="1" noChangeArrowheads="1"/>
          </p:cNvSpPr>
          <p:nvPr>
            <p:ph idx="1"/>
          </p:nvPr>
        </p:nvSpPr>
        <p:spPr>
          <a:xfrm>
            <a:off x="457200" y="1600200"/>
            <a:ext cx="7620000" cy="4800600"/>
          </a:xfrm>
        </p:spPr>
        <p:txBody>
          <a:bodyPr>
            <a:noAutofit/>
          </a:bodyPr>
          <a:lstStyle/>
          <a:p>
            <a:pPr marL="292608" indent="-292608">
              <a:lnSpc>
                <a:spcPct val="90000"/>
              </a:lnSpc>
              <a:spcBef>
                <a:spcPts val="1500"/>
              </a:spcBef>
              <a:buClr>
                <a:schemeClr val="tx2"/>
              </a:buClr>
            </a:pPr>
            <a:r>
              <a:rPr lang="en-US" altLang="en-US" sz="2800" dirty="0"/>
              <a:t>Corporations have always been considered “persons” so that they can sue and be sued, but the issue of whether they should have additional rights under the Bill of Rights of the U.S. Constitution is one that has arisen in recent years. </a:t>
            </a:r>
            <a:r>
              <a:rPr lang="en-US" altLang="en-US" sz="2800" dirty="0" smtClean="0"/>
              <a:t>Should </a:t>
            </a:r>
            <a:r>
              <a:rPr lang="en-US" altLang="en-US" sz="2800" dirty="0"/>
              <a:t>corporations have “freedom of religion” and “freedom of speech” like human people? Right now the corporations do no right against self-incrimination. They must produce documents requested by the government.  Should this be changed?</a:t>
            </a:r>
          </a:p>
        </p:txBody>
      </p:sp>
      <p:sp>
        <p:nvSpPr>
          <p:cNvPr id="69635" name="Slide Number Placeholder 3">
            <a:extLst>
              <a:ext uri="{FF2B5EF4-FFF2-40B4-BE49-F238E27FC236}">
                <a16:creationId xmlns:a16="http://schemas.microsoft.com/office/drawing/2014/main" xmlns="" id="{DA532E09-041B-4DA2-AA6A-382E393186E0}"/>
              </a:ext>
            </a:extLst>
          </p:cNvPr>
          <p:cNvSpPr>
            <a:spLocks noGrp="1" noChangeArrowheads="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82D883D-2A19-4752-B6B0-399D6BF3223B}" type="slidenum">
              <a:rPr lang="en-US" altLang="en-US" sz="1400">
                <a:latin typeface="+mn-lt"/>
              </a:rPr>
              <a:pPr/>
              <a:t>34</a:t>
            </a:fld>
            <a:endParaRPr lang="en-US" altLang="en-US" sz="140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a:extLst>
              <a:ext uri="{FF2B5EF4-FFF2-40B4-BE49-F238E27FC236}">
                <a16:creationId xmlns:a16="http://schemas.microsoft.com/office/drawing/2014/main" xmlns="" id="{52E6459F-0885-4162-8E4D-2A11E70D1763}"/>
              </a:ext>
            </a:extLst>
          </p:cNvPr>
          <p:cNvSpPr>
            <a:spLocks noGrp="1" noChangeArrowheads="1"/>
          </p:cNvSpPr>
          <p:nvPr>
            <p:ph type="title"/>
          </p:nvPr>
        </p:nvSpPr>
        <p:spPr/>
        <p:txBody>
          <a:bodyPr/>
          <a:lstStyle/>
          <a:p>
            <a:pPr fontAlgn="auto">
              <a:spcAft>
                <a:spcPts val="0"/>
              </a:spcAft>
              <a:defRPr/>
            </a:pPr>
            <a:r>
              <a:rPr lang="en-US" sz="3600" dirty="0">
                <a:latin typeface="+mn-lt"/>
                <a:ea typeface="+mj-ea"/>
              </a:rPr>
              <a:t>Classifications of Corporations</a:t>
            </a:r>
          </a:p>
        </p:txBody>
      </p:sp>
      <p:sp>
        <p:nvSpPr>
          <p:cNvPr id="9219" name="Content Placeholder">
            <a:extLst>
              <a:ext uri="{FF2B5EF4-FFF2-40B4-BE49-F238E27FC236}">
                <a16:creationId xmlns:a16="http://schemas.microsoft.com/office/drawing/2014/main" xmlns="" id="{F178981D-41E1-414E-91C0-5ADBE93BC308}"/>
              </a:ext>
            </a:extLst>
          </p:cNvPr>
          <p:cNvSpPr>
            <a:spLocks noGrp="1" noChangeArrowheads="1"/>
          </p:cNvSpPr>
          <p:nvPr>
            <p:ph idx="1"/>
          </p:nvPr>
        </p:nvSpPr>
        <p:spPr/>
        <p:txBody>
          <a:bodyPr rtlCol="0">
            <a:noAutofit/>
          </a:bodyPr>
          <a:lstStyle/>
          <a:p>
            <a:pPr marL="291600" indent="-291600" fontAlgn="auto">
              <a:spcBef>
                <a:spcPts val="1500"/>
              </a:spcBef>
              <a:spcAft>
                <a:spcPts val="0"/>
              </a:spcAft>
              <a:buClr>
                <a:schemeClr val="tx2"/>
              </a:buClr>
              <a:buFontTx/>
              <a:buChar char="•"/>
              <a:defRPr/>
            </a:pPr>
            <a:r>
              <a:rPr lang="en-US" sz="2400" dirty="0">
                <a:ea typeface="+mn-ea"/>
              </a:rPr>
              <a:t>Public/Private.</a:t>
            </a:r>
            <a:endParaRPr lang="en-US" sz="1800" dirty="0">
              <a:ea typeface="+mn-ea"/>
            </a:endParaRPr>
          </a:p>
          <a:p>
            <a:pPr marL="291600" indent="-291600" fontAlgn="auto">
              <a:spcBef>
                <a:spcPts val="1500"/>
              </a:spcBef>
              <a:spcAft>
                <a:spcPts val="0"/>
              </a:spcAft>
              <a:buClr>
                <a:schemeClr val="tx2"/>
              </a:buClr>
              <a:buFontTx/>
              <a:buChar char="•"/>
              <a:defRPr/>
            </a:pPr>
            <a:r>
              <a:rPr lang="en-US" sz="2400" dirty="0">
                <a:ea typeface="+mn-ea"/>
              </a:rPr>
              <a:t>For-Profit/Non-Profit.</a:t>
            </a:r>
            <a:endParaRPr lang="en-US" sz="1800" dirty="0">
              <a:ea typeface="+mn-ea"/>
            </a:endParaRPr>
          </a:p>
          <a:p>
            <a:pPr marL="291600" indent="-291600" fontAlgn="auto">
              <a:spcBef>
                <a:spcPts val="1500"/>
              </a:spcBef>
              <a:spcAft>
                <a:spcPts val="0"/>
              </a:spcAft>
              <a:buClr>
                <a:schemeClr val="tx2"/>
              </a:buClr>
              <a:buFontTx/>
              <a:buChar char="•"/>
              <a:defRPr/>
            </a:pPr>
            <a:r>
              <a:rPr lang="en-US" sz="2400" dirty="0">
                <a:ea typeface="+mn-ea"/>
              </a:rPr>
              <a:t>Domestic/Foreign/Alien.</a:t>
            </a:r>
            <a:endParaRPr lang="en-US" sz="1800" dirty="0">
              <a:ea typeface="+mn-ea"/>
            </a:endParaRPr>
          </a:p>
          <a:p>
            <a:pPr marL="291600" indent="-291600" fontAlgn="auto">
              <a:spcBef>
                <a:spcPts val="1500"/>
              </a:spcBef>
              <a:spcAft>
                <a:spcPts val="0"/>
              </a:spcAft>
              <a:buClr>
                <a:schemeClr val="tx2"/>
              </a:buClr>
              <a:buFontTx/>
              <a:buChar char="•"/>
              <a:defRPr/>
            </a:pPr>
            <a:r>
              <a:rPr lang="en-US" sz="2400" dirty="0">
                <a:ea typeface="+mn-ea"/>
              </a:rPr>
              <a:t>Publicly Held/Closely Held.</a:t>
            </a:r>
            <a:endParaRPr lang="en-US" sz="1800" dirty="0">
              <a:ea typeface="+mn-ea"/>
            </a:endParaRPr>
          </a:p>
          <a:p>
            <a:pPr marL="291600" indent="-291600" fontAlgn="auto">
              <a:spcBef>
                <a:spcPts val="1500"/>
              </a:spcBef>
              <a:spcAft>
                <a:spcPts val="0"/>
              </a:spcAft>
              <a:buClr>
                <a:schemeClr val="tx2"/>
              </a:buClr>
              <a:buFontTx/>
              <a:buChar char="•"/>
              <a:defRPr/>
            </a:pPr>
            <a:r>
              <a:rPr lang="en-US" sz="2400" dirty="0">
                <a:ea typeface="+mn-ea"/>
              </a:rPr>
              <a:t>S-Corporation.</a:t>
            </a:r>
            <a:endParaRPr lang="en-US" sz="1800" dirty="0">
              <a:ea typeface="+mn-ea"/>
            </a:endParaRPr>
          </a:p>
          <a:p>
            <a:pPr marL="291600" indent="-291600" fontAlgn="auto">
              <a:spcBef>
                <a:spcPts val="1500"/>
              </a:spcBef>
              <a:spcAft>
                <a:spcPts val="0"/>
              </a:spcAft>
              <a:buClr>
                <a:schemeClr val="tx2"/>
              </a:buClr>
              <a:buFontTx/>
              <a:buChar char="•"/>
              <a:defRPr/>
            </a:pPr>
            <a:r>
              <a:rPr lang="en-US" sz="2400" dirty="0">
                <a:ea typeface="+mn-ea"/>
              </a:rPr>
              <a:t>Professional Corporation.</a:t>
            </a:r>
          </a:p>
        </p:txBody>
      </p:sp>
      <p:sp>
        <p:nvSpPr>
          <p:cNvPr id="8195" name="Slide Number Placeholder 3">
            <a:extLst>
              <a:ext uri="{FF2B5EF4-FFF2-40B4-BE49-F238E27FC236}">
                <a16:creationId xmlns:a16="http://schemas.microsoft.com/office/drawing/2014/main" xmlns="" id="{5B44B856-1D86-4956-ADEE-5E86305F0B21}"/>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C2F309A-48CC-47BE-A239-F131CEBC55DB}" type="slidenum">
              <a:rPr lang="en-US" altLang="en-US" sz="1400">
                <a:latin typeface="+mn-lt"/>
              </a:rPr>
              <a:pPr/>
              <a:t>4</a:t>
            </a:fld>
            <a:endParaRPr lang="en-US" altLang="en-US" sz="140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a:extLst>
              <a:ext uri="{FF2B5EF4-FFF2-40B4-BE49-F238E27FC236}">
                <a16:creationId xmlns:a16="http://schemas.microsoft.com/office/drawing/2014/main" xmlns="" id="{4B9B8F0A-D03E-4283-BFFB-96CE3A91601A}"/>
              </a:ext>
            </a:extLst>
          </p:cNvPr>
          <p:cNvSpPr>
            <a:spLocks noGrp="1" noChangeArrowheads="1"/>
          </p:cNvSpPr>
          <p:nvPr>
            <p:ph type="title"/>
          </p:nvPr>
        </p:nvSpPr>
        <p:spPr/>
        <p:txBody>
          <a:bodyPr/>
          <a:lstStyle/>
          <a:p>
            <a:pPr fontAlgn="auto">
              <a:spcAft>
                <a:spcPts val="0"/>
              </a:spcAft>
              <a:defRPr/>
            </a:pPr>
            <a:r>
              <a:rPr lang="en-US" sz="3600" dirty="0">
                <a:latin typeface="+mn-lt"/>
                <a:ea typeface="+mj-ea"/>
              </a:rPr>
              <a:t>Public Versus Private Corporation</a:t>
            </a:r>
          </a:p>
        </p:txBody>
      </p:sp>
      <p:sp>
        <p:nvSpPr>
          <p:cNvPr id="11267" name="Content Placeholder">
            <a:extLst>
              <a:ext uri="{FF2B5EF4-FFF2-40B4-BE49-F238E27FC236}">
                <a16:creationId xmlns:a16="http://schemas.microsoft.com/office/drawing/2014/main" xmlns="" id="{CE4E744C-5290-4440-BC7B-B4E2382712C5}"/>
              </a:ext>
            </a:extLst>
          </p:cNvPr>
          <p:cNvSpPr>
            <a:spLocks noGrp="1" noChangeArrowheads="1"/>
          </p:cNvSpPr>
          <p:nvPr>
            <p:ph sz="half" idx="1"/>
          </p:nvPr>
        </p:nvSpPr>
        <p:spPr>
          <a:xfrm>
            <a:off x="457200" y="1536192"/>
            <a:ext cx="7696200" cy="2197608"/>
          </a:xfrm>
        </p:spPr>
        <p:txBody>
          <a:bodyPr rtlCol="0">
            <a:normAutofit/>
          </a:bodyPr>
          <a:lstStyle/>
          <a:p>
            <a:pPr marL="0" indent="0" fontAlgn="auto">
              <a:lnSpc>
                <a:spcPct val="90000"/>
              </a:lnSpc>
              <a:spcBef>
                <a:spcPts val="1500"/>
              </a:spcBef>
              <a:spcAft>
                <a:spcPts val="0"/>
              </a:spcAft>
              <a:buClr>
                <a:schemeClr val="tx2"/>
              </a:buClr>
              <a:buNone/>
              <a:defRPr/>
            </a:pPr>
            <a:r>
              <a:rPr lang="en-US" sz="2800" dirty="0">
                <a:solidFill>
                  <a:srgbClr val="2F2B20"/>
                </a:solidFill>
                <a:ea typeface="+mn-ea"/>
              </a:rPr>
              <a:t>Public Corporation: Corporation created by government to administer law, with specific government duties to fulfill.</a:t>
            </a:r>
          </a:p>
          <a:p>
            <a:pPr marL="291600" lvl="1" indent="-291600">
              <a:lnSpc>
                <a:spcPct val="90000"/>
              </a:lnSpc>
              <a:spcBef>
                <a:spcPts val="1000"/>
              </a:spcBef>
              <a:buClr>
                <a:schemeClr val="tx2"/>
              </a:buClr>
              <a:defRPr/>
            </a:pPr>
            <a:r>
              <a:rPr lang="en-US" sz="2800" dirty="0">
                <a:solidFill>
                  <a:srgbClr val="2F2B20"/>
                </a:solidFill>
                <a:ea typeface="+mn-ea"/>
              </a:rPr>
              <a:t>Example: Federal Deposit Insurance Corporation (</a:t>
            </a:r>
            <a:r>
              <a:rPr lang="en-US" sz="2800" dirty="0" smtClean="0">
                <a:solidFill>
                  <a:srgbClr val="2F2B20"/>
                </a:solidFill>
                <a:ea typeface="+mn-ea"/>
              </a:rPr>
              <a:t>F</a:t>
            </a:r>
            <a:r>
              <a:rPr lang="en-US" sz="100" dirty="0" smtClean="0">
                <a:solidFill>
                  <a:srgbClr val="2F2B20"/>
                </a:solidFill>
                <a:ea typeface="+mn-ea"/>
              </a:rPr>
              <a:t> </a:t>
            </a:r>
            <a:r>
              <a:rPr lang="en-US" sz="2800" dirty="0" smtClean="0">
                <a:solidFill>
                  <a:srgbClr val="2F2B20"/>
                </a:solidFill>
                <a:ea typeface="+mn-ea"/>
              </a:rPr>
              <a:t>D</a:t>
            </a:r>
            <a:r>
              <a:rPr lang="en-US" sz="100" dirty="0" smtClean="0">
                <a:solidFill>
                  <a:srgbClr val="2F2B20"/>
                </a:solidFill>
                <a:ea typeface="+mn-ea"/>
              </a:rPr>
              <a:t> </a:t>
            </a:r>
            <a:r>
              <a:rPr lang="en-US" sz="2800" dirty="0" smtClean="0">
                <a:solidFill>
                  <a:srgbClr val="2F2B20"/>
                </a:solidFill>
                <a:ea typeface="+mn-ea"/>
              </a:rPr>
              <a:t>I</a:t>
            </a:r>
            <a:r>
              <a:rPr lang="en-US" sz="100" dirty="0" smtClean="0">
                <a:solidFill>
                  <a:srgbClr val="2F2B20"/>
                </a:solidFill>
                <a:ea typeface="+mn-ea"/>
              </a:rPr>
              <a:t> </a:t>
            </a:r>
            <a:r>
              <a:rPr lang="en-US" sz="2800" dirty="0" smtClean="0">
                <a:solidFill>
                  <a:srgbClr val="2F2B20"/>
                </a:solidFill>
                <a:ea typeface="+mn-ea"/>
              </a:rPr>
              <a:t>C</a:t>
            </a:r>
            <a:r>
              <a:rPr lang="en-US" sz="2800" dirty="0">
                <a:solidFill>
                  <a:srgbClr val="2F2B20"/>
                </a:solidFill>
                <a:ea typeface="+mn-ea"/>
              </a:rPr>
              <a:t>).</a:t>
            </a:r>
          </a:p>
        </p:txBody>
      </p:sp>
      <p:sp>
        <p:nvSpPr>
          <p:cNvPr id="2" name="Content Placeholder 1"/>
          <p:cNvSpPr>
            <a:spLocks noGrp="1"/>
          </p:cNvSpPr>
          <p:nvPr>
            <p:ph sz="half" idx="2"/>
          </p:nvPr>
        </p:nvSpPr>
        <p:spPr>
          <a:xfrm>
            <a:off x="457200" y="3810000"/>
            <a:ext cx="7620000" cy="990600"/>
          </a:xfrm>
        </p:spPr>
        <p:txBody>
          <a:bodyPr>
            <a:normAutofit/>
          </a:bodyPr>
          <a:lstStyle/>
          <a:p>
            <a:pPr marL="114300" indent="0">
              <a:buNone/>
            </a:pPr>
            <a:r>
              <a:rPr lang="en-US" dirty="0">
                <a:solidFill>
                  <a:srgbClr val="2F2B20"/>
                </a:solidFill>
              </a:rPr>
              <a:t>Private Corporation: Corporation created for private purposes.</a:t>
            </a:r>
          </a:p>
        </p:txBody>
      </p:sp>
      <p:sp>
        <p:nvSpPr>
          <p:cNvPr id="10243" name="Slide Number Placeholder 3">
            <a:extLst>
              <a:ext uri="{FF2B5EF4-FFF2-40B4-BE49-F238E27FC236}">
                <a16:creationId xmlns:a16="http://schemas.microsoft.com/office/drawing/2014/main" xmlns="" id="{F3B3918E-75FD-4F3B-AEF5-3EFD4BEE989B}"/>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A24BCAA-F0BB-40F2-A56A-512C0B7A85E6}" type="slidenum">
              <a:rPr lang="en-US" altLang="en-US" sz="1400">
                <a:latin typeface="+mn-lt"/>
              </a:rPr>
              <a:pPr/>
              <a:t>5</a:t>
            </a:fld>
            <a:endParaRPr lang="en-US" altLang="en-US" sz="140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a:extLst>
              <a:ext uri="{FF2B5EF4-FFF2-40B4-BE49-F238E27FC236}">
                <a16:creationId xmlns:a16="http://schemas.microsoft.com/office/drawing/2014/main" xmlns="" id="{28687F15-3903-4ACA-B904-D8B6E141CE79}"/>
              </a:ext>
            </a:extLst>
          </p:cNvPr>
          <p:cNvSpPr>
            <a:spLocks noGrp="1" noChangeArrowheads="1"/>
          </p:cNvSpPr>
          <p:nvPr>
            <p:ph type="title"/>
          </p:nvPr>
        </p:nvSpPr>
        <p:spPr/>
        <p:txBody>
          <a:bodyPr/>
          <a:lstStyle/>
          <a:p>
            <a:pPr fontAlgn="auto">
              <a:spcAft>
                <a:spcPts val="0"/>
              </a:spcAft>
              <a:defRPr/>
            </a:pPr>
            <a:r>
              <a:rPr lang="en-US" sz="3600" dirty="0">
                <a:latin typeface="+mn-lt"/>
                <a:ea typeface="+mj-ea"/>
              </a:rPr>
              <a:t>For-Profit Versus Non-Profit Corporations </a:t>
            </a:r>
          </a:p>
        </p:txBody>
      </p:sp>
      <p:sp>
        <p:nvSpPr>
          <p:cNvPr id="13315" name="Content Placeholder">
            <a:extLst>
              <a:ext uri="{FF2B5EF4-FFF2-40B4-BE49-F238E27FC236}">
                <a16:creationId xmlns:a16="http://schemas.microsoft.com/office/drawing/2014/main" xmlns="" id="{B7ACA7F4-198C-48A7-94B2-B26E4AA960D6}"/>
              </a:ext>
            </a:extLst>
          </p:cNvPr>
          <p:cNvSpPr>
            <a:spLocks noGrp="1" noChangeArrowheads="1"/>
          </p:cNvSpPr>
          <p:nvPr>
            <p:ph idx="1"/>
          </p:nvPr>
        </p:nvSpPr>
        <p:spPr/>
        <p:txBody>
          <a:bodyPr rtlCol="0">
            <a:normAutofit/>
          </a:bodyPr>
          <a:lstStyle/>
          <a:p>
            <a:pPr marL="291600" lvl="1" indent="-291600" fontAlgn="auto">
              <a:lnSpc>
                <a:spcPct val="90000"/>
              </a:lnSpc>
              <a:spcBef>
                <a:spcPts val="1000"/>
              </a:spcBef>
              <a:spcAft>
                <a:spcPts val="0"/>
              </a:spcAft>
              <a:buClr>
                <a:schemeClr val="tx2"/>
              </a:buClr>
              <a:defRPr/>
            </a:pPr>
            <a:r>
              <a:rPr lang="en-US" sz="2800" dirty="0">
                <a:solidFill>
                  <a:srgbClr val="2F2B20"/>
                </a:solidFill>
              </a:rPr>
              <a:t>For-Profit Corporation: Objective is to operate for profit; shareholders seeking to make profit purchase stock these corporations issue.</a:t>
            </a:r>
          </a:p>
          <a:p>
            <a:pPr marL="291600" lvl="1" indent="-291600" fontAlgn="auto">
              <a:lnSpc>
                <a:spcPct val="90000"/>
              </a:lnSpc>
              <a:spcBef>
                <a:spcPts val="1000"/>
              </a:spcBef>
              <a:spcAft>
                <a:spcPts val="0"/>
              </a:spcAft>
              <a:buClr>
                <a:schemeClr val="tx2"/>
              </a:buClr>
              <a:defRPr/>
            </a:pPr>
            <a:r>
              <a:rPr lang="en-US" sz="2800" dirty="0">
                <a:solidFill>
                  <a:srgbClr val="2F2B20"/>
                </a:solidFill>
              </a:rPr>
              <a:t>Non-Profit Corporation: May earn profits, but they do not distribute these profits to shareholders (non-profit corporation does not issue stock, nor does it have shareholders); instead, corporation reinvests profits in business.</a:t>
            </a:r>
          </a:p>
        </p:txBody>
      </p:sp>
      <p:sp>
        <p:nvSpPr>
          <p:cNvPr id="12291" name="Slide Number Placeholder 3">
            <a:extLst>
              <a:ext uri="{FF2B5EF4-FFF2-40B4-BE49-F238E27FC236}">
                <a16:creationId xmlns:a16="http://schemas.microsoft.com/office/drawing/2014/main" xmlns="" id="{DC8B22FB-9A52-4B4F-A732-D26475BCB230}"/>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A87D307-D316-45C2-891D-680CEE004F24}" type="slidenum">
              <a:rPr lang="en-US" altLang="en-US" sz="1400">
                <a:latin typeface="+mn-lt"/>
              </a:rPr>
              <a:pPr/>
              <a:t>6</a:t>
            </a:fld>
            <a:endParaRPr lang="en-US" altLang="en-US" sz="1400"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a:extLst>
              <a:ext uri="{FF2B5EF4-FFF2-40B4-BE49-F238E27FC236}">
                <a16:creationId xmlns:a16="http://schemas.microsoft.com/office/drawing/2014/main" xmlns="" id="{7BE92A91-AC51-4FCC-BAA7-8C4CEDEB6042}"/>
              </a:ext>
            </a:extLst>
          </p:cNvPr>
          <p:cNvSpPr>
            <a:spLocks noGrp="1" noChangeArrowheads="1"/>
          </p:cNvSpPr>
          <p:nvPr>
            <p:ph type="title"/>
          </p:nvPr>
        </p:nvSpPr>
        <p:spPr/>
        <p:txBody>
          <a:bodyPr/>
          <a:lstStyle/>
          <a:p>
            <a:pPr fontAlgn="auto">
              <a:spcAft>
                <a:spcPts val="0"/>
              </a:spcAft>
              <a:defRPr/>
            </a:pPr>
            <a:r>
              <a:rPr lang="en-US" sz="3600" dirty="0">
                <a:latin typeface="+mn-lt"/>
                <a:ea typeface="+mj-ea"/>
              </a:rPr>
              <a:t>Domestic, Foreign, and Alien Corporations</a:t>
            </a:r>
          </a:p>
        </p:txBody>
      </p:sp>
      <p:sp>
        <p:nvSpPr>
          <p:cNvPr id="15363" name="Content Placeholder">
            <a:extLst>
              <a:ext uri="{FF2B5EF4-FFF2-40B4-BE49-F238E27FC236}">
                <a16:creationId xmlns:a16="http://schemas.microsoft.com/office/drawing/2014/main" xmlns="" id="{5601E067-DD88-4A5E-9108-FBDE199A207B}"/>
              </a:ext>
            </a:extLst>
          </p:cNvPr>
          <p:cNvSpPr>
            <a:spLocks noGrp="1" noChangeArrowheads="1"/>
          </p:cNvSpPr>
          <p:nvPr>
            <p:ph idx="1"/>
          </p:nvPr>
        </p:nvSpPr>
        <p:spPr/>
        <p:txBody>
          <a:bodyPr rtlCol="0">
            <a:normAutofit/>
          </a:bodyPr>
          <a:lstStyle/>
          <a:p>
            <a:pPr marL="291600" lvl="1" indent="-291600" fontAlgn="auto">
              <a:lnSpc>
                <a:spcPct val="90000"/>
              </a:lnSpc>
              <a:spcBef>
                <a:spcPts val="1000"/>
              </a:spcBef>
              <a:spcAft>
                <a:spcPts val="0"/>
              </a:spcAft>
              <a:buClr>
                <a:schemeClr val="tx2"/>
              </a:buClr>
              <a:defRPr/>
            </a:pPr>
            <a:r>
              <a:rPr lang="en-US" sz="2800" dirty="0">
                <a:solidFill>
                  <a:srgbClr val="2F2B20"/>
                </a:solidFill>
              </a:rPr>
              <a:t>Domestic Corporation: Doing business within state of incorporation.</a:t>
            </a:r>
          </a:p>
          <a:p>
            <a:pPr marL="291600" lvl="1" indent="-291600" fontAlgn="auto">
              <a:lnSpc>
                <a:spcPct val="90000"/>
              </a:lnSpc>
              <a:spcBef>
                <a:spcPts val="1000"/>
              </a:spcBef>
              <a:spcAft>
                <a:spcPts val="0"/>
              </a:spcAft>
              <a:buClr>
                <a:schemeClr val="tx2"/>
              </a:buClr>
              <a:defRPr/>
            </a:pPr>
            <a:r>
              <a:rPr lang="en-US" sz="2800" dirty="0">
                <a:solidFill>
                  <a:srgbClr val="2F2B20"/>
                </a:solidFill>
              </a:rPr>
              <a:t>Foreign Corporation: Doing business in states other than state of incorporation.</a:t>
            </a:r>
          </a:p>
          <a:p>
            <a:pPr marL="291600" lvl="1" indent="-291600" fontAlgn="auto">
              <a:lnSpc>
                <a:spcPct val="90000"/>
              </a:lnSpc>
              <a:spcBef>
                <a:spcPts val="1000"/>
              </a:spcBef>
              <a:spcAft>
                <a:spcPts val="0"/>
              </a:spcAft>
              <a:buClr>
                <a:schemeClr val="tx2"/>
              </a:buClr>
              <a:defRPr/>
            </a:pPr>
            <a:r>
              <a:rPr lang="en-US" sz="2800" dirty="0">
                <a:solidFill>
                  <a:srgbClr val="2F2B20"/>
                </a:solidFill>
              </a:rPr>
              <a:t>Alien Corporation: Doing business country other than country of incorporation.</a:t>
            </a:r>
          </a:p>
        </p:txBody>
      </p:sp>
      <p:sp>
        <p:nvSpPr>
          <p:cNvPr id="14339" name="Slide Number Placeholder 3">
            <a:extLst>
              <a:ext uri="{FF2B5EF4-FFF2-40B4-BE49-F238E27FC236}">
                <a16:creationId xmlns:a16="http://schemas.microsoft.com/office/drawing/2014/main" xmlns="" id="{AABA1A30-1951-4386-998E-681BA0B2957F}"/>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FF92D1F-4EBC-402E-90C1-4510398F655B}" type="slidenum">
              <a:rPr lang="en-US" altLang="en-US" sz="1400">
                <a:latin typeface="+mn-lt"/>
              </a:rPr>
              <a:pPr/>
              <a:t>7</a:t>
            </a:fld>
            <a:endParaRPr lang="en-US" altLang="en-US" sz="140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a:extLst>
              <a:ext uri="{FF2B5EF4-FFF2-40B4-BE49-F238E27FC236}">
                <a16:creationId xmlns:a16="http://schemas.microsoft.com/office/drawing/2014/main" xmlns="" id="{682E3673-1154-4272-96C2-512324F9D234}"/>
              </a:ext>
            </a:extLst>
          </p:cNvPr>
          <p:cNvSpPr>
            <a:spLocks noGrp="1" noChangeArrowheads="1"/>
          </p:cNvSpPr>
          <p:nvPr>
            <p:ph type="title"/>
          </p:nvPr>
        </p:nvSpPr>
        <p:spPr/>
        <p:txBody>
          <a:bodyPr/>
          <a:lstStyle/>
          <a:p>
            <a:pPr fontAlgn="auto">
              <a:spcAft>
                <a:spcPts val="0"/>
              </a:spcAft>
              <a:defRPr/>
            </a:pPr>
            <a:r>
              <a:rPr lang="en-US" sz="3600" dirty="0">
                <a:latin typeface="+mn-lt"/>
                <a:ea typeface="+mj-ea"/>
              </a:rPr>
              <a:t>Publicly Held Versus Closely Held Corporation</a:t>
            </a:r>
          </a:p>
        </p:txBody>
      </p:sp>
      <p:sp>
        <p:nvSpPr>
          <p:cNvPr id="17411" name="Content Placeholder">
            <a:extLst>
              <a:ext uri="{FF2B5EF4-FFF2-40B4-BE49-F238E27FC236}">
                <a16:creationId xmlns:a16="http://schemas.microsoft.com/office/drawing/2014/main" xmlns="" id="{033C340F-B803-4B00-AF77-9C25FF18891E}"/>
              </a:ext>
            </a:extLst>
          </p:cNvPr>
          <p:cNvSpPr>
            <a:spLocks noGrp="1" noChangeArrowheads="1"/>
          </p:cNvSpPr>
          <p:nvPr>
            <p:ph sz="half" idx="1"/>
          </p:nvPr>
        </p:nvSpPr>
        <p:spPr>
          <a:xfrm>
            <a:off x="457200" y="1536192"/>
            <a:ext cx="8074588" cy="978408"/>
          </a:xfrm>
        </p:spPr>
        <p:txBody>
          <a:bodyPr>
            <a:normAutofit/>
          </a:bodyPr>
          <a:lstStyle/>
          <a:p>
            <a:pPr marL="0" indent="0">
              <a:lnSpc>
                <a:spcPct val="90000"/>
              </a:lnSpc>
              <a:spcBef>
                <a:spcPts val="1500"/>
              </a:spcBef>
              <a:buNone/>
            </a:pPr>
            <a:r>
              <a:rPr lang="en-US" altLang="en-US" sz="2400" dirty="0">
                <a:solidFill>
                  <a:srgbClr val="2F2B20"/>
                </a:solidFill>
              </a:rPr>
              <a:t>Publicly Held Corporation:</a:t>
            </a:r>
          </a:p>
          <a:p>
            <a:pPr marL="645300" lvl="1" indent="-342900">
              <a:lnSpc>
                <a:spcPct val="90000"/>
              </a:lnSpc>
              <a:spcBef>
                <a:spcPts val="1500"/>
              </a:spcBef>
              <a:buClr>
                <a:schemeClr val="tx2"/>
              </a:buClr>
            </a:pPr>
            <a:r>
              <a:rPr lang="en-US" altLang="en-US" sz="2400" dirty="0">
                <a:solidFill>
                  <a:srgbClr val="2F2B20"/>
                </a:solidFill>
              </a:rPr>
              <a:t>Stock available to public.</a:t>
            </a:r>
          </a:p>
        </p:txBody>
      </p:sp>
      <p:sp>
        <p:nvSpPr>
          <p:cNvPr id="2" name="Content Placeholder 1"/>
          <p:cNvSpPr>
            <a:spLocks noGrp="1"/>
          </p:cNvSpPr>
          <p:nvPr>
            <p:ph sz="half" idx="2"/>
          </p:nvPr>
        </p:nvSpPr>
        <p:spPr>
          <a:xfrm>
            <a:off x="457200" y="2667000"/>
            <a:ext cx="8229600" cy="1524000"/>
          </a:xfrm>
        </p:spPr>
        <p:txBody>
          <a:bodyPr/>
          <a:lstStyle/>
          <a:p>
            <a:pPr marL="0" indent="0">
              <a:lnSpc>
                <a:spcPct val="90000"/>
              </a:lnSpc>
              <a:buNone/>
            </a:pPr>
            <a:r>
              <a:rPr lang="en-US" altLang="en-US" sz="2400" dirty="0">
                <a:solidFill>
                  <a:srgbClr val="2F2B20"/>
                </a:solidFill>
              </a:rPr>
              <a:t>Closely Held Corporation (a.k.a. “Close,” “Family,” “Privately Held” Corporation):</a:t>
            </a:r>
          </a:p>
          <a:p>
            <a:pPr marL="645300" lvl="1" indent="-342900">
              <a:lnSpc>
                <a:spcPct val="90000"/>
              </a:lnSpc>
              <a:spcBef>
                <a:spcPts val="1500"/>
              </a:spcBef>
              <a:buClr>
                <a:schemeClr val="tx2"/>
              </a:buClr>
            </a:pPr>
            <a:r>
              <a:rPr lang="en-US" altLang="en-US" dirty="0">
                <a:solidFill>
                  <a:srgbClr val="2F2B20"/>
                </a:solidFill>
              </a:rPr>
              <a:t>Generally does not offer stock to public.</a:t>
            </a:r>
          </a:p>
        </p:txBody>
      </p:sp>
      <p:sp>
        <p:nvSpPr>
          <p:cNvPr id="16387" name="Slide Number Placeholder 3">
            <a:extLst>
              <a:ext uri="{FF2B5EF4-FFF2-40B4-BE49-F238E27FC236}">
                <a16:creationId xmlns:a16="http://schemas.microsoft.com/office/drawing/2014/main" xmlns="" id="{0E1BAA2A-DF1E-48FF-A332-FF95194C787C}"/>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3FFEACC-DE73-4EB0-A483-C7D140F07BE8}" type="slidenum">
              <a:rPr lang="en-US" altLang="en-US" sz="1400">
                <a:latin typeface="+mn-lt"/>
              </a:rPr>
              <a:pPr/>
              <a:t>8</a:t>
            </a:fld>
            <a:endParaRPr lang="en-US" altLang="en-US" sz="140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a:extLst>
              <a:ext uri="{FF2B5EF4-FFF2-40B4-BE49-F238E27FC236}">
                <a16:creationId xmlns:a16="http://schemas.microsoft.com/office/drawing/2014/main" xmlns="" id="{E5265358-71AF-4F6C-92D0-0F5A420604FF}"/>
              </a:ext>
            </a:extLst>
          </p:cNvPr>
          <p:cNvSpPr>
            <a:spLocks noGrp="1" noChangeArrowheads="1"/>
          </p:cNvSpPr>
          <p:nvPr>
            <p:ph type="title"/>
          </p:nvPr>
        </p:nvSpPr>
        <p:spPr/>
        <p:txBody>
          <a:bodyPr wrap="square" numCol="1" anchorCtr="0" compatLnSpc="1">
            <a:prstTxWarp prst="textNoShape">
              <a:avLst/>
            </a:prstTxWarp>
          </a:bodyPr>
          <a:lstStyle/>
          <a:p>
            <a:r>
              <a:rPr lang="en-US" altLang="en-US" sz="3600" dirty="0">
                <a:latin typeface="+mn-lt"/>
              </a:rPr>
              <a:t>“Subchapter S” Corporation</a:t>
            </a:r>
          </a:p>
        </p:txBody>
      </p:sp>
      <p:sp>
        <p:nvSpPr>
          <p:cNvPr id="19459" name="Content Placeholder">
            <a:extLst>
              <a:ext uri="{FF2B5EF4-FFF2-40B4-BE49-F238E27FC236}">
                <a16:creationId xmlns:a16="http://schemas.microsoft.com/office/drawing/2014/main" xmlns="" id="{ACA1BA8F-BEBC-4012-A6D3-11C37D5CB3CE}"/>
              </a:ext>
            </a:extLst>
          </p:cNvPr>
          <p:cNvSpPr>
            <a:spLocks noGrp="1" noChangeArrowheads="1"/>
          </p:cNvSpPr>
          <p:nvPr>
            <p:ph idx="1"/>
          </p:nvPr>
        </p:nvSpPr>
        <p:spPr/>
        <p:txBody>
          <a:bodyPr rtlCol="0"/>
          <a:lstStyle/>
          <a:p>
            <a:pPr marL="291600" indent="-291600" fontAlgn="auto">
              <a:spcBef>
                <a:spcPts val="1500"/>
              </a:spcBef>
              <a:spcAft>
                <a:spcPts val="0"/>
              </a:spcAft>
              <a:buClr>
                <a:schemeClr val="tx2"/>
              </a:buClr>
              <a:buFontTx/>
              <a:buChar char="•"/>
              <a:defRPr/>
            </a:pPr>
            <a:r>
              <a:rPr lang="en-US" sz="2400" dirty="0">
                <a:solidFill>
                  <a:srgbClr val="2F2B20"/>
                </a:solidFill>
                <a:ea typeface="+mn-ea"/>
              </a:rPr>
              <a:t>Named after provision of Internal Revenue Service (IRS) code that provides for it.</a:t>
            </a:r>
          </a:p>
          <a:p>
            <a:pPr marL="291600" indent="-291600" fontAlgn="auto">
              <a:spcBef>
                <a:spcPts val="1500"/>
              </a:spcBef>
              <a:spcAft>
                <a:spcPts val="0"/>
              </a:spcAft>
              <a:buClr>
                <a:schemeClr val="tx2"/>
              </a:buClr>
              <a:buFontTx/>
              <a:buChar char="•"/>
              <a:defRPr/>
            </a:pPr>
            <a:r>
              <a:rPr lang="en-US" sz="2400" dirty="0">
                <a:solidFill>
                  <a:srgbClr val="2F2B20"/>
                </a:solidFill>
                <a:ea typeface="+mn-ea"/>
              </a:rPr>
              <a:t>Particular type of closely held corporation (no more than one hundred shareholders).</a:t>
            </a:r>
          </a:p>
          <a:p>
            <a:pPr marL="291600" indent="-291600" fontAlgn="auto">
              <a:spcBef>
                <a:spcPts val="1500"/>
              </a:spcBef>
              <a:spcAft>
                <a:spcPts val="0"/>
              </a:spcAft>
              <a:buClr>
                <a:schemeClr val="tx2"/>
              </a:buClr>
              <a:buFontTx/>
              <a:buChar char="•"/>
              <a:defRPr/>
            </a:pPr>
            <a:r>
              <a:rPr lang="en-US" sz="2400" dirty="0">
                <a:solidFill>
                  <a:srgbClr val="2F2B20"/>
                </a:solidFill>
                <a:ea typeface="+mn-ea"/>
              </a:rPr>
              <a:t>Combines advantages of limited liability and single taxation.</a:t>
            </a:r>
          </a:p>
        </p:txBody>
      </p:sp>
      <p:sp>
        <p:nvSpPr>
          <p:cNvPr id="18435" name="Slide Number Placeholder 3">
            <a:extLst>
              <a:ext uri="{FF2B5EF4-FFF2-40B4-BE49-F238E27FC236}">
                <a16:creationId xmlns:a16="http://schemas.microsoft.com/office/drawing/2014/main" xmlns="" id="{47A540F1-8E11-4C6D-994E-5828E269186A}"/>
              </a:ext>
            </a:extLst>
          </p:cNvPr>
          <p:cNvSpPr>
            <a:spLocks noGrp="1"/>
          </p:cNvSpPr>
          <p:nvPr>
            <p:ph type="sldNum" sz="quarter" idx="12"/>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B04BD5F-EE6D-4F83-9E7F-D46A2B03AB1A}" type="slidenum">
              <a:rPr lang="en-US" altLang="en-US" sz="1400">
                <a:latin typeface="+mn-lt"/>
              </a:rPr>
              <a:pPr/>
              <a:t>9</a:t>
            </a:fld>
            <a:endParaRPr lang="en-US" altLang="en-US" sz="1400">
              <a:latin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66b8ca70c7d6f727914c0634b51edff20ec991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rah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2_Sarah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1_Sarah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Sarahtheme.thmx</Template>
  <TotalTime>528</TotalTime>
  <Words>3326</Words>
  <Application>Microsoft Office PowerPoint</Application>
  <PresentationFormat>On-screen Show (4:3)</PresentationFormat>
  <Paragraphs>252</Paragraphs>
  <Slides>34</Slides>
  <Notes>33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34</vt:i4>
      </vt:variant>
    </vt:vector>
  </HeadingPairs>
  <TitlesOfParts>
    <vt:vector size="43" baseType="lpstr">
      <vt:lpstr>ＭＳ Ｐゴシック</vt:lpstr>
      <vt:lpstr>ＭＳ Ｐゴシック</vt:lpstr>
      <vt:lpstr>Arial</vt:lpstr>
      <vt:lpstr>Calibri</vt:lpstr>
      <vt:lpstr>Cambria</vt:lpstr>
      <vt:lpstr>Verdana</vt:lpstr>
      <vt:lpstr>Sarahtheme</vt:lpstr>
      <vt:lpstr>2_Sarahtheme</vt:lpstr>
      <vt:lpstr>1_Sarahtheme</vt:lpstr>
      <vt:lpstr>Chapter 22</vt:lpstr>
      <vt:lpstr>Characteristics of Corporations</vt:lpstr>
      <vt:lpstr>Corporate Powers</vt:lpstr>
      <vt:lpstr>Classifications of Corporations</vt:lpstr>
      <vt:lpstr>Public Versus Private Corporation</vt:lpstr>
      <vt:lpstr>For-Profit Versus Non-Profit Corporations </vt:lpstr>
      <vt:lpstr>Domestic, Foreign, and Alien Corporations</vt:lpstr>
      <vt:lpstr>Publicly Held Versus Closely Held Corporation</vt:lpstr>
      <vt:lpstr>“Subchapter S” Corporation</vt:lpstr>
      <vt:lpstr>Formation of Corporation</vt:lpstr>
      <vt:lpstr>Questions to Consider in Selecting a State for Incorporation</vt:lpstr>
      <vt:lpstr>Legal Process of Incorporation</vt:lpstr>
      <vt:lpstr>Remedies for Defective Incorporation</vt:lpstr>
      <vt:lpstr>Situations When Courts Likely To Pierce Corporate Veil</vt:lpstr>
      <vt:lpstr>Debt Securities Versus Equity Securities</vt:lpstr>
      <vt:lpstr>Equity Securities: Preferred Stock Versus Common Stock</vt:lpstr>
      <vt:lpstr>Corporate Directors, Officers, and Shareholders</vt:lpstr>
      <vt:lpstr>Summary of Roles of Directors, Officers, and Shareholders</vt:lpstr>
      <vt:lpstr>Fiduciary Duties</vt:lpstr>
      <vt:lpstr>Business Judgment Rule</vt:lpstr>
      <vt:lpstr>Corporations: Directors, Officers, and Shareholders--Other Relevant Terminology 1</vt:lpstr>
      <vt:lpstr>Corporations: Directors, Officers, and Shareholders--Other Relevant Terminology 2</vt:lpstr>
      <vt:lpstr>Summary of Roles of Directors, Officers, and Shareholders</vt:lpstr>
      <vt:lpstr>Mergers and Consolidations</vt:lpstr>
      <vt:lpstr>Merger</vt:lpstr>
      <vt:lpstr>Consolidation</vt:lpstr>
      <vt:lpstr>Procedures for Mergers and Consolidations</vt:lpstr>
      <vt:lpstr>Other Terminology/Rights Regarding Mergers and Consolidations</vt:lpstr>
      <vt:lpstr>“Hostile” Takeover</vt:lpstr>
      <vt:lpstr>Types of Takeovers</vt:lpstr>
      <vt:lpstr>Leveraged Buyout</vt:lpstr>
      <vt:lpstr>“Legal Death” of Corporation</vt:lpstr>
      <vt:lpstr>Voluntary Versus Involuntary Dissolution</vt:lpstr>
      <vt:lpstr>Question for Discussion</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77</cp:revision>
  <dcterms:created xsi:type="dcterms:W3CDTF">2011-05-16T15:56:06Z</dcterms:created>
  <dcterms:modified xsi:type="dcterms:W3CDTF">2018-09-16T19:56:38Z</dcterms:modified>
</cp:coreProperties>
</file>