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71" r:id="rId2"/>
  </p:sldMasterIdLst>
  <p:notesMasterIdLst>
    <p:notesMasterId r:id="rId37"/>
  </p:notesMasterIdLst>
  <p:sldIdLst>
    <p:sldId id="295" r:id="rId3"/>
    <p:sldId id="284" r:id="rId4"/>
    <p:sldId id="296" r:id="rId5"/>
    <p:sldId id="297" r:id="rId6"/>
    <p:sldId id="298" r:id="rId7"/>
    <p:sldId id="299" r:id="rId8"/>
    <p:sldId id="300" r:id="rId9"/>
    <p:sldId id="301" r:id="rId10"/>
    <p:sldId id="303" r:id="rId11"/>
    <p:sldId id="330" r:id="rId12"/>
    <p:sldId id="305" r:id="rId13"/>
    <p:sldId id="306" r:id="rId14"/>
    <p:sldId id="307" r:id="rId15"/>
    <p:sldId id="331" r:id="rId16"/>
    <p:sldId id="309" r:id="rId17"/>
    <p:sldId id="310" r:id="rId18"/>
    <p:sldId id="311" r:id="rId19"/>
    <p:sldId id="312" r:id="rId20"/>
    <p:sldId id="329"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887" autoAdjust="0"/>
    <p:restoredTop sz="86327"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1606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927648-5FBF-4EF1-9F80-C1425D0EA1E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22AE7215-F2E3-4B29-AAD6-4882B64799D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ea typeface="ＭＳ Ｐゴシック" charset="0"/>
                <a:cs typeface="ＭＳ Ｐゴシック" charset="0"/>
              </a:defRPr>
            </a:lvl1pPr>
          </a:lstStyle>
          <a:p>
            <a:pPr>
              <a:defRPr/>
            </a:pPr>
            <a:fld id="{EFB5C5F8-E401-43DB-B7EC-563A3B9C80AA}"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45423669-2133-4B1B-A1B2-956FC7D9F87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557AA699-842D-4B33-8147-1B5F5C158C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E8CF4E26-66E8-4B0F-A118-D4637E962B1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xmlns="" id="{D49F4E71-4037-49DB-8FF6-37AD33BA6FC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0"/>
                <a:cs typeface="ＭＳ Ｐゴシック" charset="0"/>
              </a:defRPr>
            </a:lvl1pPr>
          </a:lstStyle>
          <a:p>
            <a:pPr>
              <a:defRPr/>
            </a:pPr>
            <a:fld id="{BADA9BFF-8C20-4ED7-9984-4A922C7AF2D0}" type="slidenum">
              <a:rPr lang="en-US" altLang="en-US"/>
              <a:pPr>
                <a:defRPr/>
              </a:pPr>
              <a:t>‹#›</a:t>
            </a:fld>
            <a:endParaRPr lang="en-US" altLang="en-US"/>
          </a:p>
        </p:txBody>
      </p:sp>
    </p:spTree>
    <p:extLst>
      <p:ext uri="{BB962C8B-B14F-4D97-AF65-F5344CB8AC3E}">
        <p14:creationId xmlns:p14="http://schemas.microsoft.com/office/powerpoint/2010/main" val="2022630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Chapter 3: The U.S. Legal System and Alternative Dispute Resolution</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347818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xmlns="" id="{A7ECEBD6-CDF3-4DF6-9A0B-FF091EDD1B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xmlns="" id="{A0C8E2E9-C3F3-453A-A131-F2C5B4A51F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“pre-trial” steps in civil litigation include informal negotiations, pleadings, service of process, the defendant’s response, pretrial motions, discovery, and the pre-trial conference.</a:t>
            </a:r>
          </a:p>
        </p:txBody>
      </p:sp>
      <p:sp>
        <p:nvSpPr>
          <p:cNvPr id="48132" name="Slide Number Placeholder 3">
            <a:extLst>
              <a:ext uri="{FF2B5EF4-FFF2-40B4-BE49-F238E27FC236}">
                <a16:creationId xmlns:a16="http://schemas.microsoft.com/office/drawing/2014/main" xmlns="" id="{92AB67BD-BCA6-43E2-8420-A920B82B1B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EEC5EC-6548-4012-8E4E-14EB3B99ED70}"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607086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549B7048-7A6E-4E04-A73A-DB52E60E23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xmlns="" id="{EFBD368F-1342-4A5A-8506-BE8B6CB338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stages of a trial include jury selection, opening statements, the examination of witnesses and presentation of evidence, closing arguments, and jury instructions.</a:t>
            </a:r>
          </a:p>
        </p:txBody>
      </p:sp>
      <p:sp>
        <p:nvSpPr>
          <p:cNvPr id="49156" name="Slide Number Placeholder 3">
            <a:extLst>
              <a:ext uri="{FF2B5EF4-FFF2-40B4-BE49-F238E27FC236}">
                <a16:creationId xmlns:a16="http://schemas.microsoft.com/office/drawing/2014/main" xmlns="" id="{E223F421-8643-49AB-ADE9-EBE9C6B540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28C728-A165-43AC-B0E9-30E66400B073}" type="slidenum">
              <a:rPr lang="en-US" altLang="en-US">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4110658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xmlns="" id="{63F41B20-BD72-4104-AC10-A6B3301B50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xmlns="" id="{034B09EC-DAF2-4BD8-921C-80256960B1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Beyond the trial stage, constitutional due process guarantees the right to appeal the lower court decision.  The appellant must follow appropriate procedural rules in order to “perfect” (or establish) the appeal.</a:t>
            </a:r>
          </a:p>
        </p:txBody>
      </p:sp>
      <p:sp>
        <p:nvSpPr>
          <p:cNvPr id="50180" name="Slide Number Placeholder 3">
            <a:extLst>
              <a:ext uri="{FF2B5EF4-FFF2-40B4-BE49-F238E27FC236}">
                <a16:creationId xmlns:a16="http://schemas.microsoft.com/office/drawing/2014/main" xmlns="" id="{494272B2-8EF4-4DA2-AA9A-B194603D3A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34DA6B-DFB1-462E-9993-4CE68303AC3A}"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816195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336740BC-9EED-48BE-ADFA-412DD600F9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2BF26E61-3B8A-4690-BB81-1E4972C4BF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Upon review of a lower court decision, the appellate court has the right to affirm the decision, modify it, reverse it, or remand the case to the trial court level to be re-heard either wholly or partially.</a:t>
            </a:r>
          </a:p>
        </p:txBody>
      </p:sp>
      <p:sp>
        <p:nvSpPr>
          <p:cNvPr id="51204" name="Slide Number Placeholder 3">
            <a:extLst>
              <a:ext uri="{FF2B5EF4-FFF2-40B4-BE49-F238E27FC236}">
                <a16:creationId xmlns:a16="http://schemas.microsoft.com/office/drawing/2014/main" xmlns="" id="{130EF888-52C8-4136-886F-43CAB9AB04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5BA845-807B-4CD4-BDC3-860790388331}"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2949718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xmlns="" id="{74C1993B-234F-4071-96B1-B904588A36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xmlns="" id="{64241C92-7A7D-4475-AF06-5CF7F538E8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“Alternative dispute resolution” involves the resolution of legal disputes through methods other than litigation, such as negotiation, mediation, arbitration, summary jury trials, mini-trials, neutral case evaluations, and private trials.</a:t>
            </a:r>
          </a:p>
        </p:txBody>
      </p:sp>
      <p:sp>
        <p:nvSpPr>
          <p:cNvPr id="53252" name="Slide Number Placeholder 3">
            <a:extLst>
              <a:ext uri="{FF2B5EF4-FFF2-40B4-BE49-F238E27FC236}">
                <a16:creationId xmlns:a16="http://schemas.microsoft.com/office/drawing/2014/main" xmlns="" id="{A6FBE51E-4201-4BF3-8444-A443816C1B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AE1BCA-F25B-49B3-B71B-ED9DAD7A7C71}" type="slidenum">
              <a:rPr lang="en-US" altLang="en-US">
                <a:latin typeface="Arial" panose="020B0604020202020204" pitchFamily="34" charset="0"/>
              </a:rPr>
              <a:pPr>
                <a:spcBef>
                  <a:spcPct val="0"/>
                </a:spcBef>
              </a:pPr>
              <a:t>20</a:t>
            </a:fld>
            <a:endParaRPr lang="en-US" altLang="en-US">
              <a:latin typeface="Arial" panose="020B0604020202020204" pitchFamily="34" charset="0"/>
            </a:endParaRPr>
          </a:p>
        </p:txBody>
      </p:sp>
    </p:spTree>
    <p:extLst>
      <p:ext uri="{BB962C8B-B14F-4D97-AF65-F5344CB8AC3E}">
        <p14:creationId xmlns:p14="http://schemas.microsoft.com/office/powerpoint/2010/main" val="4241837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xmlns="" id="{D5C1CF2B-D6F3-4AC2-8FA7-9E46881E5B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xmlns="" id="{9AF5B952-CB9F-4D6D-B3C3-AA897230BC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several reasons why a business might prefer alternative dispute resolution instead of litigation.  First, alternative dispute resolution methods are generally faster and less expensive than litigation.  Second, a business may wish to avoid the uncertainty associated with a jury decision.  Third, a business may wish to avoid setting precedent through a court decision.  Fourth, a business may prefer alternative dispute resolution because it is confidential. Finally, since many forms of alternative dispute resolution are less adversarial than litigation, ADR might better allow the parties to preserve a business relationship.</a:t>
            </a:r>
          </a:p>
        </p:txBody>
      </p:sp>
      <p:sp>
        <p:nvSpPr>
          <p:cNvPr id="54276" name="Slide Number Placeholder 3">
            <a:extLst>
              <a:ext uri="{FF2B5EF4-FFF2-40B4-BE49-F238E27FC236}">
                <a16:creationId xmlns:a16="http://schemas.microsoft.com/office/drawing/2014/main" xmlns="" id="{22D81D8D-3B92-4BC7-A998-970E152AF9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EB6703-A398-43E1-A559-2BC0F0A55FB7}"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extLst>
      <p:ext uri="{BB962C8B-B14F-4D97-AF65-F5344CB8AC3E}">
        <p14:creationId xmlns:p14="http://schemas.microsoft.com/office/powerpoint/2010/main" val="3657923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xmlns="" id="{32A7DFB6-DDA8-4985-80EB-F7C8AD2A2B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xmlns="" id="{4C2419AB-74FF-4A91-B6EF-E7804330DC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primary forms of alternative dispute resolution are negotiation, mediation, and arbitration.</a:t>
            </a:r>
          </a:p>
        </p:txBody>
      </p:sp>
      <p:sp>
        <p:nvSpPr>
          <p:cNvPr id="55300" name="Slide Number Placeholder 3">
            <a:extLst>
              <a:ext uri="{FF2B5EF4-FFF2-40B4-BE49-F238E27FC236}">
                <a16:creationId xmlns:a16="http://schemas.microsoft.com/office/drawing/2014/main" xmlns="" id="{75E26D8D-67E2-473C-9CF5-000B6E47ED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50340A8-BFEE-4A77-A673-759FB450CE20}" type="slidenum">
              <a:rPr lang="en-US" altLang="en-US">
                <a:latin typeface="Arial" panose="020B0604020202020204" pitchFamily="34" charset="0"/>
              </a:rPr>
              <a:pPr>
                <a:spcBef>
                  <a:spcPct val="0"/>
                </a:spcBef>
              </a:pPr>
              <a:t>22</a:t>
            </a:fld>
            <a:endParaRPr lang="en-US" altLang="en-US">
              <a:latin typeface="Arial" panose="020B0604020202020204" pitchFamily="34" charset="0"/>
            </a:endParaRPr>
          </a:p>
        </p:txBody>
      </p:sp>
    </p:spTree>
    <p:extLst>
      <p:ext uri="{BB962C8B-B14F-4D97-AF65-F5344CB8AC3E}">
        <p14:creationId xmlns:p14="http://schemas.microsoft.com/office/powerpoint/2010/main" val="4272260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xmlns="" id="{C8E860FF-ECEA-4D50-8466-6DA5A6701E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xmlns="" id="{8CD6B3CC-E1E4-4C37-92FE-B4438DBB41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several advantages to mediation as a method of alternative dispute resolution.  First, mediation helps the disputing parties preserve their working relationships.  Second, mediation provides the possibility of finding creative solutions to a dispute.  Third, mediation offers participants a high level of autonomy; instead of a neutral third party pronouncing a solution, the mediator allows the interested parties to work together to create a solution, which could make them more committed to following the agreement reached.</a:t>
            </a:r>
          </a:p>
        </p:txBody>
      </p:sp>
      <p:sp>
        <p:nvSpPr>
          <p:cNvPr id="56324" name="Slide Number Placeholder 3">
            <a:extLst>
              <a:ext uri="{FF2B5EF4-FFF2-40B4-BE49-F238E27FC236}">
                <a16:creationId xmlns:a16="http://schemas.microsoft.com/office/drawing/2014/main" xmlns="" id="{422C49DF-9DAF-4B9A-9BE0-38047E3F8A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2F8986-2EE0-46DE-8395-9762ABD89EE6}" type="slidenum">
              <a:rPr lang="en-US" altLang="en-US">
                <a:latin typeface="Arial" panose="020B0604020202020204" pitchFamily="34" charset="0"/>
              </a:rPr>
              <a:pPr>
                <a:spcBef>
                  <a:spcPct val="0"/>
                </a:spcBef>
              </a:pPr>
              <a:t>23</a:t>
            </a:fld>
            <a:endParaRPr lang="en-US" altLang="en-US">
              <a:latin typeface="Arial" panose="020B0604020202020204" pitchFamily="34" charset="0"/>
            </a:endParaRPr>
          </a:p>
        </p:txBody>
      </p:sp>
    </p:spTree>
    <p:extLst>
      <p:ext uri="{BB962C8B-B14F-4D97-AF65-F5344CB8AC3E}">
        <p14:creationId xmlns:p14="http://schemas.microsoft.com/office/powerpoint/2010/main" val="446720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xmlns="" id="{1A3AB309-7A77-4147-BD51-E8F4EDCE17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xmlns="" id="{68631D4C-5803-4014-87A5-69B447ABB7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One critique of mediation is that it appears to be an equal process and solution, and thereby hides power imbalances that would lead the party with greater power getting an agreement of greater benefit.  A second critique is that some people enter mediation with no intention of finding a solution, and use mediation as a tactic to draw out the dispute.</a:t>
            </a:r>
          </a:p>
        </p:txBody>
      </p:sp>
      <p:sp>
        <p:nvSpPr>
          <p:cNvPr id="57348" name="Slide Number Placeholder 3">
            <a:extLst>
              <a:ext uri="{FF2B5EF4-FFF2-40B4-BE49-F238E27FC236}">
                <a16:creationId xmlns:a16="http://schemas.microsoft.com/office/drawing/2014/main" xmlns="" id="{379CD1A3-1171-411D-AFE0-ABCE5BD400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8D9B9A-E75C-4662-99C0-2ADD651AFD46}" type="slidenum">
              <a:rPr lang="en-US" altLang="en-US">
                <a:latin typeface="Arial" panose="020B0604020202020204" pitchFamily="34" charset="0"/>
              </a:rPr>
              <a:pPr>
                <a:spcBef>
                  <a:spcPct val="0"/>
                </a:spcBef>
              </a:pPr>
              <a:t>24</a:t>
            </a:fld>
            <a:endParaRPr lang="en-US" altLang="en-US">
              <a:latin typeface="Arial" panose="020B0604020202020204" pitchFamily="34" charset="0"/>
            </a:endParaRPr>
          </a:p>
        </p:txBody>
      </p:sp>
    </p:spTree>
    <p:extLst>
      <p:ext uri="{BB962C8B-B14F-4D97-AF65-F5344CB8AC3E}">
        <p14:creationId xmlns:p14="http://schemas.microsoft.com/office/powerpoint/2010/main" val="41034722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xmlns="" id="{1EBB5848-08AB-43D5-BD66-60F9D3CA7E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xmlns="" id="{0FEF501B-1949-4CC9-B0B7-70DE6F25B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several advantages to arbitration as a form of alternative dispute resolution.  Advantages include:  greater efficiency and less expense when compared to litigation; the fact that the parties have greater control over the dispute resolution process, since the parties choose the arbitrator and determine how formal the process will be; the fact that the parties can choose an arbitrator with expertise in the specific subject matter of the dispute; and the fact that the arbitrator has greater flexibility in decision-making, compared to the decision making authority of a judge.</a:t>
            </a:r>
          </a:p>
        </p:txBody>
      </p:sp>
      <p:sp>
        <p:nvSpPr>
          <p:cNvPr id="58372" name="Slide Number Placeholder 3">
            <a:extLst>
              <a:ext uri="{FF2B5EF4-FFF2-40B4-BE49-F238E27FC236}">
                <a16:creationId xmlns:a16="http://schemas.microsoft.com/office/drawing/2014/main" xmlns="" id="{E773E82C-444B-4057-8E69-63658FB59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70281E-FE67-4870-9DE0-0E66F773F6F6}" type="slidenum">
              <a:rPr lang="en-US" altLang="en-US">
                <a:latin typeface="Arial" panose="020B0604020202020204" pitchFamily="34" charset="0"/>
              </a:rPr>
              <a:pPr>
                <a:spcBef>
                  <a:spcPct val="0"/>
                </a:spcBef>
              </a:pPr>
              <a:t>25</a:t>
            </a:fld>
            <a:endParaRPr lang="en-US" altLang="en-US">
              <a:latin typeface="Arial" panose="020B0604020202020204" pitchFamily="34" charset="0"/>
            </a:endParaRPr>
          </a:p>
        </p:txBody>
      </p:sp>
    </p:spTree>
    <p:extLst>
      <p:ext uri="{BB962C8B-B14F-4D97-AF65-F5344CB8AC3E}">
        <p14:creationId xmlns:p14="http://schemas.microsoft.com/office/powerpoint/2010/main" val="3799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“Jurisdiction” refers to the power of a court to hear a particular case.  Types of jurisdiction include “original” jurisdiction, which refers to the power to hear and decide a case when it first enters the legal system, and “appellate” jurisdiction, which refers to the power to review a lower court decision to determine whether the lower court erred in rendering its verdict.</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2</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4043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xmlns="" id="{4257D328-4DB1-4BA7-B82C-6894518711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xmlns="" id="{ED09ACB6-E2CD-4DA7-9ECD-0E75DCE36C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disadvantages to arbitration as well.  These include reduction of the efficiencies and lower cost advantages of arbitration as the use of arbitration increases, the difficulty in appealing an arbitration award, the loss of civil rights and remedies available through litigation, and the fact that companies and employers may effectively “hide” their disputes through arbitration, given the non-public nature of arbitration versus a public trial.</a:t>
            </a:r>
          </a:p>
        </p:txBody>
      </p:sp>
      <p:sp>
        <p:nvSpPr>
          <p:cNvPr id="59396" name="Slide Number Placeholder 3">
            <a:extLst>
              <a:ext uri="{FF2B5EF4-FFF2-40B4-BE49-F238E27FC236}">
                <a16:creationId xmlns:a16="http://schemas.microsoft.com/office/drawing/2014/main" xmlns="" id="{19ED922A-5CDC-40B1-AE3A-2BE64BE27C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AC59C4-7ED2-4C8B-8E18-EB33FBF63B48}" type="slidenum">
              <a:rPr lang="en-US" altLang="en-US">
                <a:latin typeface="Arial" panose="020B0604020202020204" pitchFamily="34" charset="0"/>
              </a:rPr>
              <a:pPr>
                <a:spcBef>
                  <a:spcPct val="0"/>
                </a:spcBef>
              </a:pPr>
              <a:t>26</a:t>
            </a:fld>
            <a:endParaRPr lang="en-US" altLang="en-US">
              <a:latin typeface="Arial" panose="020B0604020202020204" pitchFamily="34" charset="0"/>
            </a:endParaRPr>
          </a:p>
        </p:txBody>
      </p:sp>
    </p:spTree>
    <p:extLst>
      <p:ext uri="{BB962C8B-B14F-4D97-AF65-F5344CB8AC3E}">
        <p14:creationId xmlns:p14="http://schemas.microsoft.com/office/powerpoint/2010/main" val="2954708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xmlns="" id="{63054138-AD49-4858-B330-C55CA17D86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xmlns="" id="{A85D62F7-C9B3-4C25-8967-FFB1CBDE2A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binding arbitration clause is a provision in a contract mandating that all disputes arising under a contract must be settled by arbitration.</a:t>
            </a:r>
          </a:p>
        </p:txBody>
      </p:sp>
      <p:sp>
        <p:nvSpPr>
          <p:cNvPr id="60420" name="Slide Number Placeholder 3">
            <a:extLst>
              <a:ext uri="{FF2B5EF4-FFF2-40B4-BE49-F238E27FC236}">
                <a16:creationId xmlns:a16="http://schemas.microsoft.com/office/drawing/2014/main" xmlns="" id="{852DDF69-80F2-4C34-8EEC-15A75F1A0F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21E948-01DA-4D95-85A8-85D45FAF6983}" type="slidenum">
              <a:rPr lang="en-US" altLang="en-US">
                <a:latin typeface="Arial" panose="020B0604020202020204" pitchFamily="34" charset="0"/>
              </a:rPr>
              <a:pPr>
                <a:spcBef>
                  <a:spcPct val="0"/>
                </a:spcBef>
              </a:pPr>
              <a:t>27</a:t>
            </a:fld>
            <a:endParaRPr lang="en-US" altLang="en-US">
              <a:latin typeface="Arial" panose="020B0604020202020204" pitchFamily="34" charset="0"/>
            </a:endParaRPr>
          </a:p>
        </p:txBody>
      </p:sp>
    </p:spTree>
    <p:extLst>
      <p:ext uri="{BB962C8B-B14F-4D97-AF65-F5344CB8AC3E}">
        <p14:creationId xmlns:p14="http://schemas.microsoft.com/office/powerpoint/2010/main" val="386375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xmlns="" id="{DCB3103C-EEF9-4F2C-88C9-810770AEC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xmlns="" id="{0C5C6DE7-26B1-4069-B215-04C0D1CE6F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terms of tips for creating a binding arbitration clause, be clear about what you wish to arbitrate, and make the arbitration clause bilateral. State which party will pay the arbitrator’s fees, and ensure that the arbitration is cost-effective compared to litigation. Specify how the arbitrator will be selected, and identify the associated costs of arbitration. Avoid limitation on the remedies available to the parties. Finally, consider other potential parties when determining where to hold the arbitration.</a:t>
            </a:r>
          </a:p>
        </p:txBody>
      </p:sp>
      <p:sp>
        <p:nvSpPr>
          <p:cNvPr id="61444" name="Slide Number Placeholder 3">
            <a:extLst>
              <a:ext uri="{FF2B5EF4-FFF2-40B4-BE49-F238E27FC236}">
                <a16:creationId xmlns:a16="http://schemas.microsoft.com/office/drawing/2014/main" xmlns="" id="{6C2932E5-E800-4850-8F35-64DD01FA9E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D59EFC-2C51-4437-8301-44B3E2CB6380}" type="slidenum">
              <a:rPr lang="en-US" altLang="en-US">
                <a:latin typeface="Arial" panose="020B0604020202020204" pitchFamily="34" charset="0"/>
              </a:rPr>
              <a:pPr>
                <a:spcBef>
                  <a:spcPct val="0"/>
                </a:spcBef>
              </a:pPr>
              <a:t>28</a:t>
            </a:fld>
            <a:endParaRPr lang="en-US" altLang="en-US">
              <a:latin typeface="Arial" panose="020B0604020202020204" pitchFamily="34" charset="0"/>
            </a:endParaRPr>
          </a:p>
        </p:txBody>
      </p:sp>
    </p:spTree>
    <p:extLst>
      <p:ext uri="{BB962C8B-B14F-4D97-AF65-F5344CB8AC3E}">
        <p14:creationId xmlns:p14="http://schemas.microsoft.com/office/powerpoint/2010/main" val="2073293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xmlns="" id="{268DC1BF-F53D-4D55-8609-36D5D74CAA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xmlns="" id="{53D0FDF1-3D55-4365-8BA8-BE686210F7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Other alternative dispute resolution methods include “mediation-arbitration” (also known as “med-arb,”), summary jury trials, mini-trials, early neutral case evaluations, and private trials.</a:t>
            </a:r>
          </a:p>
        </p:txBody>
      </p:sp>
      <p:sp>
        <p:nvSpPr>
          <p:cNvPr id="62468" name="Slide Number Placeholder 3">
            <a:extLst>
              <a:ext uri="{FF2B5EF4-FFF2-40B4-BE49-F238E27FC236}">
                <a16:creationId xmlns:a16="http://schemas.microsoft.com/office/drawing/2014/main" xmlns="" id="{799FFCBF-4084-40A9-A807-133E1616B6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AFA070-DEDB-4FEC-B472-731FCA229F25}" type="slidenum">
              <a:rPr lang="en-US" altLang="en-US">
                <a:latin typeface="Arial" panose="020B0604020202020204" pitchFamily="34" charset="0"/>
              </a:rPr>
              <a:pPr>
                <a:spcBef>
                  <a:spcPct val="0"/>
                </a:spcBef>
              </a:pPr>
              <a:t>29</a:t>
            </a:fld>
            <a:endParaRPr lang="en-US" altLang="en-US">
              <a:latin typeface="Arial" panose="020B0604020202020204" pitchFamily="34" charset="0"/>
            </a:endParaRPr>
          </a:p>
        </p:txBody>
      </p:sp>
    </p:spTree>
    <p:extLst>
      <p:ext uri="{BB962C8B-B14F-4D97-AF65-F5344CB8AC3E}">
        <p14:creationId xmlns:p14="http://schemas.microsoft.com/office/powerpoint/2010/main" val="195947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xmlns="" id="{19E935EF-868D-46EB-8AFC-16B13129D5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xmlns="" id="{D7B1BA08-0CF1-437D-9465-9954A3B8A929}"/>
              </a:ext>
            </a:extLst>
          </p:cNvPr>
          <p:cNvSpPr>
            <a:spLocks noGrp="1"/>
          </p:cNvSpPr>
          <p:nvPr>
            <p:ph type="body" idx="1"/>
          </p:nvPr>
        </p:nvSpPr>
        <p:spPr/>
        <p:txBody>
          <a:bodyPr>
            <a:normAutofit fontScale="85000" lnSpcReduction="20000"/>
          </a:bodyPr>
          <a:lstStyle/>
          <a:p>
            <a:pPr>
              <a:defRPr/>
            </a:pPr>
            <a:r>
              <a:rPr lang="en-US" dirty="0"/>
              <a:t>Chapter 3 Case Hypothetical and Ethical Dilemma: Ted Henry, trial court administrator of the Ticonderoga County, New York court system, has grown tired of all of the relatively trivial cases plaguing his county’s court dockets.  In Ted’s opinion, everyone wants to exercise their “uniquely American” right to sue these days, even when the amount in controversy is comparatively trivial; in Ticonderoga County, for example, the number of cases valued at less than $10,000 has doubled in the past ten (10) years.  Ted blames the increase in “low-value” litigation on our litigious culture.  He firmly believes that after having watched an overabundance of legal melodramas on television, every American either wants to be a lawyer, or get a lawyer.</a:t>
            </a:r>
          </a:p>
          <a:p>
            <a:pPr>
              <a:defRPr/>
            </a:pPr>
            <a:r>
              <a:rPr lang="en-US" dirty="0"/>
              <a:t>As a trial court administrator, Ted has been especially affected by the increase in litigation.  Ticonderoga County’s financial resources are limited, especially during difficult economic times.  For Ted, it has become increasingly challenging for him to manage the trial court docket each week with only a limited number of judges, bailiffs, trial transcriptionists, and other key court personnel available.  Ted knows that when it comes to the courtroom, time is definitely money, and local taxpayers have not exactly “warmed up” to the idea of hiring more judges and other court personnel to respond to the onslaught of increased litigation.</a:t>
            </a:r>
          </a:p>
          <a:p>
            <a:pPr>
              <a:defRPr/>
            </a:pPr>
            <a:r>
              <a:rPr lang="en-US" dirty="0"/>
              <a:t>Ted has what he believes to be a “modest proposal.”  In Ticonderoga County, he would like to implement binding arbitration for each case involving an amount in controversy of less than $10,000 (In binding arbitration, the arbitrator’s decision is final and non-appealable).  As part of his proposal, the parties involved in the litigation (plaintiff and defendant) would pay for the expenses of arbitration, and select the arbitrator.  In law school, Ted’s first-year torts professor had told his class that there was no guarantee of justice in the courtroom, and based on his experience, Ted believed that his professor had been correct in that assessment; after all, there were too many contingencies and variables in the courtroom to guarantee justice, including the effectiveness of legal counsel, the proclivities of the judge presiding over the case, and the makeup of the jury.  In Ted’s view, who is to say that justice would not be better served in a case if a neutral, experienced arbitrator was involved in the dispute resolution, as opposed to a judge and jury in a traditional courtroom? Ted is excited about his proposal, since (if implemented) it would reduce dramatically the number of cases processed through the regular Ticonderoga County judicial system, thereby saving the taxpayers money, and Ted’s sanity!</a:t>
            </a:r>
          </a:p>
          <a:p>
            <a:pPr>
              <a:defRPr/>
            </a:pPr>
            <a:r>
              <a:rPr lang="en-US" dirty="0"/>
              <a:t>Is Ted Henry’s proposal, for binding arbitration in all civil cases involving less than $10,000 in controversy, legal? Is it ethical?</a:t>
            </a:r>
          </a:p>
        </p:txBody>
      </p:sp>
      <p:sp>
        <p:nvSpPr>
          <p:cNvPr id="63492" name="Slide Number Placeholder 3">
            <a:extLst>
              <a:ext uri="{FF2B5EF4-FFF2-40B4-BE49-F238E27FC236}">
                <a16:creationId xmlns:a16="http://schemas.microsoft.com/office/drawing/2014/main" xmlns="" id="{FB27BD07-AF70-4005-B56F-0EB38D01D4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1F564F-495D-47BA-B60A-07740DE8D386}" type="slidenum">
              <a:rPr lang="en-US" altLang="en-US">
                <a:latin typeface="Arial" panose="020B0604020202020204" pitchFamily="34" charset="0"/>
              </a:rPr>
              <a:pPr>
                <a:spcBef>
                  <a:spcPct val="0"/>
                </a:spcBef>
              </a:pPr>
              <a:t>31</a:t>
            </a:fld>
            <a:endParaRPr lang="en-US" altLang="en-US">
              <a:latin typeface="Arial" panose="020B0604020202020204" pitchFamily="34" charset="0"/>
            </a:endParaRPr>
          </a:p>
        </p:txBody>
      </p:sp>
    </p:spTree>
    <p:extLst>
      <p:ext uri="{BB962C8B-B14F-4D97-AF65-F5344CB8AC3E}">
        <p14:creationId xmlns:p14="http://schemas.microsoft.com/office/powerpoint/2010/main" val="365690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Other types of jurisdiction include “in personam” jurisdiction, which refers to the power to render a decision affecting the rights of specific persons before the court, and “subject-matter” jurisdiction, which refers to the power to hear certain kinds of cases.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3</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93199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Federal courts have exclusive subject-matter jurisdiction over the following types of litigation:  admiralty cases; bankruptcy cases; federal criminal prosecutions; cases in which one state sues another state; claims against the United States; and other claims involving federal statutes that specify exclusive federal jurisdiction.</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4</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76376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State courts have subject-matter jurisdiction over all cases not falling under exclusive federal jurisdiction.</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5</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26208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Federal and state courts have “concurrent,” or shared, subject-matter jurisdiction over “federal question” and “diversity of citizenship” cases.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6</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20225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The federal court system is a “tri-partite” system consisting of three levels.  The U.S. District Courts are the federal trial courts, the intermediate courts of appeal have appellate jurisdiction over all federal trial courts, and the United States Supreme Court has ultimate appellate jurisdiction, with the power to review all lower court decisions.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7</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652776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79B4DBF4-0D6D-4452-A0D7-94ECBB5EBF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4E4D242E-5E9B-4C6B-BF85-39BA0F7205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State court systems are also “tri-partite” systems consisting of three levels.  The state trial courts have original jurisdiction over all state-related cases, the intermediate courts of appeal have appellate jurisdiction over all state trial courts, and the state supreme court has the power to review all lower court decisions.</a:t>
            </a:r>
          </a:p>
        </p:txBody>
      </p:sp>
      <p:sp>
        <p:nvSpPr>
          <p:cNvPr id="7172" name="Slide Number Placeholder 3">
            <a:extLst>
              <a:ext uri="{FF2B5EF4-FFF2-40B4-BE49-F238E27FC236}">
                <a16:creationId xmlns:a16="http://schemas.microsoft.com/office/drawing/2014/main" xmlns="" id="{9732629B-6F5D-4A13-A613-C37054F89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85AE77-EC7A-4CEE-935D-2B207BAAD5DA}" type="slidenum">
              <a:rPr lang="en-US" altLang="en-US" smtClean="0">
                <a:latin typeface="Arial" panose="020B0604020202020204" pitchFamily="34" charset="0"/>
                <a:ea typeface="ＭＳ Ｐゴシック" panose="020B0600070205080204" pitchFamily="34" charset="-128"/>
              </a:rPr>
              <a:pPr>
                <a:spcBef>
                  <a:spcPct val="0"/>
                </a:spcBef>
              </a:pPr>
              <a:t>8</a:t>
            </a:fld>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537320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A7AE9E24-9DD2-4C5D-B9FF-FC0C3C3016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xmlns="" id="{A98E3752-35DD-4494-80E6-C8F4E6069F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order to initiate litigation, the plaintiff must have “standing” to sue, there must be a “justifiable” controversy, and the case must be “ripe” for trial.  In order to establish standing to sue, the plaintiff must demonstrate an actual or imminent injury in fact, an injury traceable to the actions of the defendant, and that the plaintiff’s injury will be redressed by a favorable decision.  In order to establish a justifiable case or controversy, there must be an adverse relationship between the plaintiff and the defendant, the actions of one party must give rise to a legal dispute, and the court decision must be able to resolve the dispute.  Finally, to demonstrate ripeness, the plaintiff must show that the court decision is able to affect the parties immediately.</a:t>
            </a:r>
          </a:p>
        </p:txBody>
      </p:sp>
      <p:sp>
        <p:nvSpPr>
          <p:cNvPr id="47108" name="Slide Number Placeholder 3">
            <a:extLst>
              <a:ext uri="{FF2B5EF4-FFF2-40B4-BE49-F238E27FC236}">
                <a16:creationId xmlns:a16="http://schemas.microsoft.com/office/drawing/2014/main" xmlns="" id="{FAB9EC51-285E-4833-B141-B6A68D7675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89BD44-179D-40E6-90B3-C8A637A9AD68}"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320641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E3CE234-1BB3-4CA0-AC8E-5BFEC198540E}"/>
              </a:ext>
            </a:extLst>
          </p:cNvPr>
          <p:cNvSpPr>
            <a:spLocks noGrp="1"/>
          </p:cNvSpPr>
          <p:nvPr>
            <p:ph type="sldNum" sz="quarter" idx="10"/>
          </p:nvPr>
        </p:nvSpPr>
        <p:spPr>
          <a:ln/>
        </p:spPr>
        <p:txBody>
          <a:bodyPr/>
          <a:lstStyle>
            <a:lvl1pPr>
              <a:defRPr sz="1400"/>
            </a:lvl1pPr>
          </a:lstStyle>
          <a:p>
            <a:pPr>
              <a:defRPr/>
            </a:pPr>
            <a:fld id="{0B3A2B39-7F44-4A57-9E40-70F1F8751911}" type="slidenum">
              <a:rPr lang="en-US" altLang="en-US" smtClean="0"/>
              <a:pPr>
                <a:defRPr/>
              </a:pPr>
              <a:t>‹#›</a:t>
            </a:fld>
            <a:endParaRPr lang="en-US" altLang="en-US" dirty="0"/>
          </a:p>
        </p:txBody>
      </p:sp>
      <p:sp>
        <p:nvSpPr>
          <p:cNvPr id="7" name="Text Placeholder 6"/>
          <p:cNvSpPr>
            <a:spLocks noGrp="1"/>
          </p:cNvSpPr>
          <p:nvPr>
            <p:ph type="body" sz="quarter" idx="11" hasCustomPrompt="1"/>
          </p:nvPr>
        </p:nvSpPr>
        <p:spPr>
          <a:xfrm>
            <a:off x="381000" y="6502398"/>
            <a:ext cx="7924800" cy="228600"/>
          </a:xfrm>
        </p:spPr>
        <p:txBody>
          <a:bodyPr/>
          <a:lstStyle>
            <a:lvl1pPr marL="114300" indent="0" algn="ctr">
              <a:buNone/>
              <a:defRPr sz="900"/>
            </a:lvl1pPr>
          </a:lstStyle>
          <a:p>
            <a:pPr lvl="0"/>
            <a:r>
              <a:rPr lang="en-US" dirty="0"/>
              <a:t>© 2019 McGraw-Hill Education.</a:t>
            </a:r>
            <a:endParaRPr lang="en-IN" dirty="0"/>
          </a:p>
        </p:txBody>
      </p:sp>
    </p:spTree>
    <p:extLst>
      <p:ext uri="{BB962C8B-B14F-4D97-AF65-F5344CB8AC3E}">
        <p14:creationId xmlns:p14="http://schemas.microsoft.com/office/powerpoint/2010/main" val="300219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FE8A21DD-180E-4C84-8C18-ADF554DFCC55}"/>
              </a:ext>
            </a:extLst>
          </p:cNvPr>
          <p:cNvSpPr>
            <a:spLocks noGrp="1"/>
          </p:cNvSpPr>
          <p:nvPr>
            <p:ph type="sldNum" sz="quarter" idx="10"/>
          </p:nvPr>
        </p:nvSpPr>
        <p:spPr>
          <a:ln/>
        </p:spPr>
        <p:txBody>
          <a:bodyPr/>
          <a:lstStyle>
            <a:lvl1pPr>
              <a:defRPr/>
            </a:lvl1pPr>
          </a:lstStyle>
          <a:p>
            <a:pPr>
              <a:defRPr/>
            </a:pPr>
            <a:fld id="{0093FCD4-6393-4CE8-B5E7-A9AF4AA14AA2}" type="slidenum">
              <a:rPr lang="en-US" altLang="en-US"/>
              <a:pPr>
                <a:defRPr/>
              </a:pPr>
              <a:t>‹#›</a:t>
            </a:fld>
            <a:endParaRPr lang="en-US" altLang="en-US" dirty="0"/>
          </a:p>
        </p:txBody>
      </p:sp>
    </p:spTree>
    <p:extLst>
      <p:ext uri="{BB962C8B-B14F-4D97-AF65-F5344CB8AC3E}">
        <p14:creationId xmlns:p14="http://schemas.microsoft.com/office/powerpoint/2010/main" val="216123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C3DCFAD8-B03C-44F3-928F-3171EC42C5FA}"/>
              </a:ext>
            </a:extLst>
          </p:cNvPr>
          <p:cNvSpPr>
            <a:spLocks noGrp="1"/>
          </p:cNvSpPr>
          <p:nvPr>
            <p:ph type="sldNum" sz="quarter" idx="10"/>
          </p:nvPr>
        </p:nvSpPr>
        <p:spPr>
          <a:ln/>
        </p:spPr>
        <p:txBody>
          <a:bodyPr/>
          <a:lstStyle>
            <a:lvl1pPr>
              <a:defRPr/>
            </a:lvl1pPr>
          </a:lstStyle>
          <a:p>
            <a:pPr>
              <a:defRPr/>
            </a:pPr>
            <a:fld id="{7677C87C-4E0E-472C-B536-1A700D02CD60}" type="slidenum">
              <a:rPr lang="en-US" altLang="en-US"/>
              <a:pPr>
                <a:defRPr/>
              </a:pPr>
              <a:t>‹#›</a:t>
            </a:fld>
            <a:endParaRPr lang="en-US" altLang="en-US" dirty="0"/>
          </a:p>
        </p:txBody>
      </p:sp>
    </p:spTree>
    <p:extLst>
      <p:ext uri="{BB962C8B-B14F-4D97-AF65-F5344CB8AC3E}">
        <p14:creationId xmlns:p14="http://schemas.microsoft.com/office/powerpoint/2010/main" val="3516185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B3016AF6-8FA3-4973-9F81-EF9937683ABF}"/>
              </a:ext>
            </a:extLst>
          </p:cNvPr>
          <p:cNvSpPr>
            <a:spLocks noGrp="1"/>
          </p:cNvSpPr>
          <p:nvPr>
            <p:ph type="sldNum" sz="quarter" idx="11"/>
          </p:nvPr>
        </p:nvSpPr>
        <p:spPr/>
        <p:txBody>
          <a:bodyPr/>
          <a:lstStyle>
            <a:lvl1pPr>
              <a:defRPr smtClean="0"/>
            </a:lvl1pPr>
          </a:lstStyle>
          <a:p>
            <a:pPr>
              <a:defRPr/>
            </a:pPr>
            <a:fld id="{136C99BE-550C-4B57-A0C7-BC50B9A0270B}" type="slidenum">
              <a:rPr lang="en-US" altLang="en-US"/>
              <a:pPr>
                <a:defRPr/>
              </a:pPr>
              <a:t>‹#›</a:t>
            </a:fld>
            <a:endParaRPr lang="en-US" altLang="en-US"/>
          </a:p>
        </p:txBody>
      </p:sp>
    </p:spTree>
    <p:extLst>
      <p:ext uri="{BB962C8B-B14F-4D97-AF65-F5344CB8AC3E}">
        <p14:creationId xmlns:p14="http://schemas.microsoft.com/office/powerpoint/2010/main" val="101562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480705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6842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18871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9239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77709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061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8822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A5089D2-A377-4E95-8A52-30EE8C1F2523}"/>
              </a:ext>
            </a:extLst>
          </p:cNvPr>
          <p:cNvSpPr>
            <a:spLocks noGrp="1"/>
          </p:cNvSpPr>
          <p:nvPr>
            <p:ph type="sldNum" sz="quarter" idx="10"/>
          </p:nvPr>
        </p:nvSpPr>
        <p:spPr>
          <a:ln/>
        </p:spPr>
        <p:txBody>
          <a:bodyPr/>
          <a:lstStyle>
            <a:lvl1pPr>
              <a:defRPr/>
            </a:lvl1pPr>
          </a:lstStyle>
          <a:p>
            <a:pPr>
              <a:defRPr/>
            </a:pPr>
            <a:fld id="{19257000-A20A-4F02-8DF4-E61FDA489EF4}" type="slidenum">
              <a:rPr lang="en-US" altLang="en-US"/>
              <a:pPr>
                <a:defRPr/>
              </a:pPr>
              <a:t>‹#›</a:t>
            </a:fld>
            <a:endParaRPr lang="en-US" altLang="en-US" dirty="0"/>
          </a:p>
        </p:txBody>
      </p:sp>
    </p:spTree>
    <p:extLst>
      <p:ext uri="{BB962C8B-B14F-4D97-AF65-F5344CB8AC3E}">
        <p14:creationId xmlns:p14="http://schemas.microsoft.com/office/powerpoint/2010/main" val="1462031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1797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01413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1831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26319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021759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736199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60364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19185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44643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970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A3E22113-EAAE-499B-9752-0913E93D216C}"/>
              </a:ext>
            </a:extLst>
          </p:cNvPr>
          <p:cNvSpPr>
            <a:spLocks noGrp="1"/>
          </p:cNvSpPr>
          <p:nvPr>
            <p:ph type="sldNum" sz="quarter" idx="10"/>
          </p:nvPr>
        </p:nvSpPr>
        <p:spPr>
          <a:ln/>
        </p:spPr>
        <p:txBody>
          <a:bodyPr/>
          <a:lstStyle>
            <a:lvl1pPr>
              <a:defRPr/>
            </a:lvl1pPr>
          </a:lstStyle>
          <a:p>
            <a:pPr>
              <a:defRPr/>
            </a:pPr>
            <a:fld id="{F9E444B7-12D1-4A30-8ED7-504D799E836B}" type="slidenum">
              <a:rPr lang="en-US" altLang="en-US"/>
              <a:pPr>
                <a:defRPr/>
              </a:pPr>
              <a:t>‹#›</a:t>
            </a:fld>
            <a:endParaRPr lang="en-US" altLang="en-US" dirty="0"/>
          </a:p>
        </p:txBody>
      </p:sp>
    </p:spTree>
    <p:extLst>
      <p:ext uri="{BB962C8B-B14F-4D97-AF65-F5344CB8AC3E}">
        <p14:creationId xmlns:p14="http://schemas.microsoft.com/office/powerpoint/2010/main" val="2624124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23023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5411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469496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041144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14F9E11-6F53-48C7-948E-9A52E2D48192}" type="slidenum">
              <a:rPr lang="en-US" altLang="en-US" smtClean="0"/>
              <a:pPr/>
              <a:t>‹#›</a:t>
            </a:fld>
            <a:endParaRPr lang="en-US" altLang="en-US"/>
          </a:p>
        </p:txBody>
      </p:sp>
      <p:sp>
        <p:nvSpPr>
          <p:cNvPr id="7" name="Content Placeholder 2"/>
          <p:cNvSpPr>
            <a:spLocks noGrp="1"/>
          </p:cNvSpPr>
          <p:nvPr>
            <p:ph idx="13"/>
          </p:nvPr>
        </p:nvSpPr>
        <p:spPr>
          <a:xfrm>
            <a:off x="465666" y="2362201"/>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4"/>
          </p:nvPr>
        </p:nvSpPr>
        <p:spPr>
          <a:xfrm>
            <a:off x="474132" y="3191935"/>
            <a:ext cx="7620000" cy="53340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4961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4E3CE234-1BB3-4CA0-AC8E-5BFEC198540E}"/>
              </a:ext>
            </a:extLst>
          </p:cNvPr>
          <p:cNvSpPr>
            <a:spLocks noGrp="1"/>
          </p:cNvSpPr>
          <p:nvPr>
            <p:ph type="sldNum" sz="quarter" idx="10"/>
          </p:nvPr>
        </p:nvSpPr>
        <p:spPr>
          <a:ln/>
        </p:spPr>
        <p:txBody>
          <a:bodyPr/>
          <a:lstStyle>
            <a:lvl1pPr>
              <a:defRPr/>
            </a:lvl1pPr>
          </a:lstStyle>
          <a:p>
            <a:pPr>
              <a:defRPr/>
            </a:pPr>
            <a:fld id="{0B3A2B39-7F44-4A57-9E40-70F1F8751911}"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FB34B118-C422-4C2A-87EC-85FB97E85A79}"/>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78848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A5089D2-A377-4E95-8A52-30EE8C1F2523}"/>
              </a:ext>
            </a:extLst>
          </p:cNvPr>
          <p:cNvSpPr>
            <a:spLocks noGrp="1"/>
          </p:cNvSpPr>
          <p:nvPr>
            <p:ph type="sldNum" sz="quarter" idx="10"/>
          </p:nvPr>
        </p:nvSpPr>
        <p:spPr>
          <a:ln/>
        </p:spPr>
        <p:txBody>
          <a:bodyPr/>
          <a:lstStyle>
            <a:lvl1pPr>
              <a:defRPr/>
            </a:lvl1pPr>
          </a:lstStyle>
          <a:p>
            <a:pPr>
              <a:defRPr/>
            </a:pPr>
            <a:fld id="{19257000-A20A-4F02-8DF4-E61FDA489EF4}"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AE5CACA0-FAFB-49E2-9E48-E3C4335A94A4}"/>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1461355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a:extLst>
              <a:ext uri="{FF2B5EF4-FFF2-40B4-BE49-F238E27FC236}">
                <a16:creationId xmlns:a16="http://schemas.microsoft.com/office/drawing/2014/main" xmlns="" id="{A3E22113-EAAE-499B-9752-0913E93D216C}"/>
              </a:ext>
            </a:extLst>
          </p:cNvPr>
          <p:cNvSpPr>
            <a:spLocks noGrp="1"/>
          </p:cNvSpPr>
          <p:nvPr>
            <p:ph type="sldNum" sz="quarter" idx="10"/>
          </p:nvPr>
        </p:nvSpPr>
        <p:spPr>
          <a:ln/>
        </p:spPr>
        <p:txBody>
          <a:bodyPr/>
          <a:lstStyle>
            <a:lvl1pPr>
              <a:defRPr/>
            </a:lvl1pPr>
          </a:lstStyle>
          <a:p>
            <a:pPr>
              <a:defRPr/>
            </a:pPr>
            <a:fld id="{F9E444B7-12D1-4A30-8ED7-504D799E836B}"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06BEAF51-7865-4F5A-8E9E-C123AAA30DC9}"/>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7088366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3C3683EA-3A3B-43EF-85F5-382A8E5038E1}"/>
              </a:ext>
            </a:extLst>
          </p:cNvPr>
          <p:cNvSpPr>
            <a:spLocks noGrp="1"/>
          </p:cNvSpPr>
          <p:nvPr>
            <p:ph type="sldNum" sz="quarter" idx="10"/>
          </p:nvPr>
        </p:nvSpPr>
        <p:spPr>
          <a:ln/>
        </p:spPr>
        <p:txBody>
          <a:bodyPr/>
          <a:lstStyle>
            <a:lvl1pPr>
              <a:defRPr/>
            </a:lvl1pPr>
          </a:lstStyle>
          <a:p>
            <a:pPr>
              <a:defRPr/>
            </a:pPr>
            <a:fld id="{A9AA786C-55B4-40BF-8A61-3325071529CC}"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6F758498-FAC4-49BD-B9DA-71559F15D59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131614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AB7271D-E514-481B-B147-84E7A3AAB4D4}"/>
              </a:ext>
            </a:extLst>
          </p:cNvPr>
          <p:cNvSpPr>
            <a:spLocks noGrp="1"/>
          </p:cNvSpPr>
          <p:nvPr>
            <p:ph type="sldNum" sz="quarter" idx="10"/>
          </p:nvPr>
        </p:nvSpPr>
        <p:spPr>
          <a:ln/>
        </p:spPr>
        <p:txBody>
          <a:bodyPr/>
          <a:lstStyle>
            <a:lvl1pPr>
              <a:defRPr/>
            </a:lvl1pPr>
          </a:lstStyle>
          <a:p>
            <a:pPr>
              <a:defRPr/>
            </a:pPr>
            <a:fld id="{51D59A1D-D270-4DF2-BFAD-EEC1FC74D39E}" type="slidenum">
              <a:rPr lang="en-US" altLang="en-US"/>
              <a:pPr>
                <a:defRPr/>
              </a:pPr>
              <a:t>‹#›</a:t>
            </a:fld>
            <a:endParaRPr lang="en-US" altLang="en-US" dirty="0"/>
          </a:p>
        </p:txBody>
      </p:sp>
      <p:sp>
        <p:nvSpPr>
          <p:cNvPr id="8" name="Footer Placeholder 4">
            <a:extLst>
              <a:ext uri="{FF2B5EF4-FFF2-40B4-BE49-F238E27FC236}">
                <a16:creationId xmlns:a16="http://schemas.microsoft.com/office/drawing/2014/main" xmlns="" id="{734FCC46-7B22-411C-8628-387F8AEB1ADF}"/>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73696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3C3683EA-3A3B-43EF-85F5-382A8E5038E1}"/>
              </a:ext>
            </a:extLst>
          </p:cNvPr>
          <p:cNvSpPr>
            <a:spLocks noGrp="1"/>
          </p:cNvSpPr>
          <p:nvPr>
            <p:ph type="sldNum" sz="quarter" idx="10"/>
          </p:nvPr>
        </p:nvSpPr>
        <p:spPr>
          <a:ln/>
        </p:spPr>
        <p:txBody>
          <a:bodyPr/>
          <a:lstStyle>
            <a:lvl1pPr>
              <a:defRPr/>
            </a:lvl1pPr>
          </a:lstStyle>
          <a:p>
            <a:pPr>
              <a:defRPr/>
            </a:pPr>
            <a:fld id="{A9AA786C-55B4-40BF-8A61-3325071529CC}" type="slidenum">
              <a:rPr lang="en-US" altLang="en-US"/>
              <a:pPr>
                <a:defRPr/>
              </a:pPr>
              <a:t>‹#›</a:t>
            </a:fld>
            <a:endParaRPr lang="en-US" altLang="en-US" dirty="0"/>
          </a:p>
        </p:txBody>
      </p:sp>
    </p:spTree>
    <p:extLst>
      <p:ext uri="{BB962C8B-B14F-4D97-AF65-F5344CB8AC3E}">
        <p14:creationId xmlns:p14="http://schemas.microsoft.com/office/powerpoint/2010/main" val="39463022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02B9412A-FFF6-4CDD-9B1B-829C3B279093}"/>
              </a:ext>
            </a:extLst>
          </p:cNvPr>
          <p:cNvSpPr>
            <a:spLocks noGrp="1"/>
          </p:cNvSpPr>
          <p:nvPr>
            <p:ph type="sldNum" sz="quarter" idx="10"/>
          </p:nvPr>
        </p:nvSpPr>
        <p:spPr>
          <a:ln/>
        </p:spPr>
        <p:txBody>
          <a:bodyPr/>
          <a:lstStyle>
            <a:lvl1pPr>
              <a:defRPr/>
            </a:lvl1pPr>
          </a:lstStyle>
          <a:p>
            <a:pPr>
              <a:defRPr/>
            </a:pPr>
            <a:fld id="{09FFE2B0-962F-4C82-9FD5-768B5679416E}" type="slidenum">
              <a:rPr lang="en-US" altLang="en-US"/>
              <a:pPr>
                <a:defRPr/>
              </a:pPr>
              <a:t>‹#›</a:t>
            </a:fld>
            <a:endParaRPr lang="en-US" altLang="en-US" dirty="0"/>
          </a:p>
        </p:txBody>
      </p:sp>
      <p:sp>
        <p:nvSpPr>
          <p:cNvPr id="4" name="Footer Placeholder 4">
            <a:extLst>
              <a:ext uri="{FF2B5EF4-FFF2-40B4-BE49-F238E27FC236}">
                <a16:creationId xmlns:a16="http://schemas.microsoft.com/office/drawing/2014/main" xmlns="" id="{D08D169F-A557-4905-8933-058E4E30BEA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8384451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C013A1E-912D-43E1-A724-E466D451DEA0}"/>
              </a:ext>
            </a:extLst>
          </p:cNvPr>
          <p:cNvSpPr>
            <a:spLocks noGrp="1"/>
          </p:cNvSpPr>
          <p:nvPr>
            <p:ph type="sldNum" sz="quarter" idx="10"/>
          </p:nvPr>
        </p:nvSpPr>
        <p:spPr>
          <a:ln/>
        </p:spPr>
        <p:txBody>
          <a:bodyPr/>
          <a:lstStyle>
            <a:lvl1pPr>
              <a:defRPr/>
            </a:lvl1pPr>
          </a:lstStyle>
          <a:p>
            <a:pPr>
              <a:defRPr/>
            </a:pPr>
            <a:fld id="{8B2070FC-5E2F-421C-AC4E-56FBA2E2F446}" type="slidenum">
              <a:rPr lang="en-US" altLang="en-US"/>
              <a:pPr>
                <a:defRPr/>
              </a:pPr>
              <a:t>‹#›</a:t>
            </a:fld>
            <a:endParaRPr lang="en-US" altLang="en-US" dirty="0"/>
          </a:p>
        </p:txBody>
      </p:sp>
      <p:sp>
        <p:nvSpPr>
          <p:cNvPr id="3" name="Footer Placeholder 4">
            <a:extLst>
              <a:ext uri="{FF2B5EF4-FFF2-40B4-BE49-F238E27FC236}">
                <a16:creationId xmlns:a16="http://schemas.microsoft.com/office/drawing/2014/main" xmlns="" id="{A18BD210-DA72-4102-9C09-3736E5806032}"/>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2418450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BD7F523-1B8C-412C-88B3-D1D5531FE239}"/>
              </a:ext>
            </a:extLst>
          </p:cNvPr>
          <p:cNvSpPr>
            <a:spLocks noGrp="1"/>
          </p:cNvSpPr>
          <p:nvPr>
            <p:ph type="sldNum" sz="quarter" idx="14"/>
          </p:nvPr>
        </p:nvSpPr>
        <p:spPr>
          <a:ln/>
        </p:spPr>
        <p:txBody>
          <a:bodyPr/>
          <a:lstStyle>
            <a:lvl1pPr>
              <a:defRPr/>
            </a:lvl1pPr>
          </a:lstStyle>
          <a:p>
            <a:pPr>
              <a:defRPr/>
            </a:pPr>
            <a:fld id="{09E08316-A423-4F0A-986B-872F40758D95}"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D6124C72-A1C7-4B36-ACDB-2B5D1510EE7F}"/>
              </a:ext>
            </a:extLst>
          </p:cNvPr>
          <p:cNvSpPr>
            <a:spLocks noGrp="1"/>
          </p:cNvSpPr>
          <p:nvPr>
            <p:ph type="ftr" sz="quarter" idx="15"/>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669496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97AEE2D1-A113-4809-9AA6-DE32016D22A8}"/>
              </a:ext>
            </a:extLst>
          </p:cNvPr>
          <p:cNvSpPr>
            <a:spLocks noGrp="1"/>
          </p:cNvSpPr>
          <p:nvPr>
            <p:ph type="sldNum" sz="quarter" idx="10"/>
          </p:nvPr>
        </p:nvSpPr>
        <p:spPr>
          <a:ln/>
        </p:spPr>
        <p:txBody>
          <a:bodyPr/>
          <a:lstStyle>
            <a:lvl1pPr>
              <a:defRPr/>
            </a:lvl1pPr>
          </a:lstStyle>
          <a:p>
            <a:pPr>
              <a:defRPr/>
            </a:pPr>
            <a:fld id="{90BAB7C4-308B-40BD-A95D-5ED2DDE70A09}" type="slidenum">
              <a:rPr lang="en-US" altLang="en-US"/>
              <a:pPr>
                <a:defRPr/>
              </a:pPr>
              <a:t>‹#›</a:t>
            </a:fld>
            <a:endParaRPr lang="en-US" altLang="en-US" dirty="0"/>
          </a:p>
        </p:txBody>
      </p:sp>
      <p:sp>
        <p:nvSpPr>
          <p:cNvPr id="6" name="Footer Placeholder 4">
            <a:extLst>
              <a:ext uri="{FF2B5EF4-FFF2-40B4-BE49-F238E27FC236}">
                <a16:creationId xmlns:a16="http://schemas.microsoft.com/office/drawing/2014/main" xmlns="" id="{07598AF1-0C22-43FD-8DD9-77C920C47A8A}"/>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814812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FE8A21DD-180E-4C84-8C18-ADF554DFCC55}"/>
              </a:ext>
            </a:extLst>
          </p:cNvPr>
          <p:cNvSpPr>
            <a:spLocks noGrp="1"/>
          </p:cNvSpPr>
          <p:nvPr>
            <p:ph type="sldNum" sz="quarter" idx="10"/>
          </p:nvPr>
        </p:nvSpPr>
        <p:spPr>
          <a:ln/>
        </p:spPr>
        <p:txBody>
          <a:bodyPr/>
          <a:lstStyle>
            <a:lvl1pPr>
              <a:defRPr/>
            </a:lvl1pPr>
          </a:lstStyle>
          <a:p>
            <a:pPr>
              <a:defRPr/>
            </a:pPr>
            <a:fld id="{0093FCD4-6393-4CE8-B5E7-A9AF4AA14AA2}"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E90765B5-13C9-42BA-9A46-00A0FA08C1A1}"/>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29639431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C3DCFAD8-B03C-44F3-928F-3171EC42C5FA}"/>
              </a:ext>
            </a:extLst>
          </p:cNvPr>
          <p:cNvSpPr>
            <a:spLocks noGrp="1"/>
          </p:cNvSpPr>
          <p:nvPr>
            <p:ph type="sldNum" sz="quarter" idx="10"/>
          </p:nvPr>
        </p:nvSpPr>
        <p:spPr>
          <a:ln/>
        </p:spPr>
        <p:txBody>
          <a:bodyPr/>
          <a:lstStyle>
            <a:lvl1pPr>
              <a:defRPr/>
            </a:lvl1pPr>
          </a:lstStyle>
          <a:p>
            <a:pPr>
              <a:defRPr/>
            </a:pPr>
            <a:fld id="{7677C87C-4E0E-472C-B536-1A700D02CD60}" type="slidenum">
              <a:rPr lang="en-US" altLang="en-US"/>
              <a:pPr>
                <a:defRPr/>
              </a:pPr>
              <a:t>‹#›</a:t>
            </a:fld>
            <a:endParaRPr lang="en-US" altLang="en-US" dirty="0"/>
          </a:p>
        </p:txBody>
      </p:sp>
      <p:sp>
        <p:nvSpPr>
          <p:cNvPr id="5" name="Footer Placeholder 4">
            <a:extLst>
              <a:ext uri="{FF2B5EF4-FFF2-40B4-BE49-F238E27FC236}">
                <a16:creationId xmlns:a16="http://schemas.microsoft.com/office/drawing/2014/main" xmlns="" id="{49D32CFD-4467-49AF-9C5A-3D04BB11934C}"/>
              </a:ext>
            </a:extLst>
          </p:cNvPr>
          <p:cNvSpPr>
            <a:spLocks noGrp="1"/>
          </p:cNvSpPr>
          <p:nvPr>
            <p:ph type="ftr" sz="quarter" idx="11"/>
          </p:nvPr>
        </p:nvSpPr>
        <p:spPr/>
        <p:txBody>
          <a:bodyPr/>
          <a:lstStyle>
            <a:lvl1pPr>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0979819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a:extLst>
              <a:ext uri="{FF2B5EF4-FFF2-40B4-BE49-F238E27FC236}">
                <a16:creationId xmlns:a16="http://schemas.microsoft.com/office/drawing/2014/main" xmlns="" id="{859E23C9-F4F9-4F43-90AF-11F92B94B214}"/>
              </a:ext>
            </a:extLst>
          </p:cNvPr>
          <p:cNvSpPr>
            <a:spLocks noGrp="1"/>
          </p:cNvSpPr>
          <p:nvPr>
            <p:ph type="ftr" sz="quarter" idx="10"/>
          </p:nvPr>
        </p:nvSpPr>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p>
        </p:txBody>
      </p:sp>
      <p:sp>
        <p:nvSpPr>
          <p:cNvPr id="6" name="Slide Number Placeholder 6">
            <a:extLst>
              <a:ext uri="{FF2B5EF4-FFF2-40B4-BE49-F238E27FC236}">
                <a16:creationId xmlns:a16="http://schemas.microsoft.com/office/drawing/2014/main" xmlns="" id="{B3016AF6-8FA3-4973-9F81-EF9937683ABF}"/>
              </a:ext>
            </a:extLst>
          </p:cNvPr>
          <p:cNvSpPr>
            <a:spLocks noGrp="1"/>
          </p:cNvSpPr>
          <p:nvPr>
            <p:ph type="sldNum" sz="quarter" idx="11"/>
          </p:nvPr>
        </p:nvSpPr>
        <p:spPr/>
        <p:txBody>
          <a:bodyPr/>
          <a:lstStyle>
            <a:lvl1pPr>
              <a:defRPr smtClean="0"/>
            </a:lvl1pPr>
          </a:lstStyle>
          <a:p>
            <a:pPr>
              <a:defRPr/>
            </a:pPr>
            <a:fld id="{136C99BE-550C-4B57-A0C7-BC50B9A0270B}" type="slidenum">
              <a:rPr lang="en-US" altLang="en-US"/>
              <a:pPr>
                <a:defRPr/>
              </a:pPr>
              <a:t>‹#›</a:t>
            </a:fld>
            <a:endParaRPr lang="en-US" altLang="en-US"/>
          </a:p>
        </p:txBody>
      </p:sp>
    </p:spTree>
    <p:extLst>
      <p:ext uri="{BB962C8B-B14F-4D97-AF65-F5344CB8AC3E}">
        <p14:creationId xmlns:p14="http://schemas.microsoft.com/office/powerpoint/2010/main" val="32954050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5037808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1A35A64B-7FBE-41E1-B64E-765576D07729}"/>
              </a:ext>
            </a:extLst>
          </p:cNvPr>
          <p:cNvSpPr>
            <a:spLocks noGrp="1"/>
          </p:cNvSpPr>
          <p:nvPr>
            <p:ph type="sldNum" sz="quarter" idx="10"/>
          </p:nvPr>
        </p:nvSpPr>
        <p:spPr>
          <a:ln/>
        </p:spPr>
        <p:txBody>
          <a:bodyPr/>
          <a:lstStyle>
            <a:lvl1pPr>
              <a:defRPr>
                <a:latin typeface="+mn-lt"/>
              </a:defRPr>
            </a:lvl1pPr>
          </a:lstStyle>
          <a:p>
            <a:pPr>
              <a:defRPr/>
            </a:pPr>
            <a:fld id="{6CD2318F-CD33-4B45-B77E-49404FB40838}"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FEED647A-0B17-4859-8D67-7B86616CB660}"/>
              </a:ext>
            </a:extLst>
          </p:cNvPr>
          <p:cNvSpPr>
            <a:spLocks noGrp="1"/>
          </p:cNvSpPr>
          <p:nvPr>
            <p:ph type="ftr" sz="quarter" idx="11"/>
          </p:nvPr>
        </p:nvSpPr>
        <p:spPr>
          <a:xfrm>
            <a:off x="0" y="6400800"/>
            <a:ext cx="7620000" cy="436563"/>
          </a:xfrm>
          <a:prstGeom prst="rect">
            <a:avLst/>
          </a:prstGeom>
        </p:spPr>
        <p:txBody>
          <a:bodyPr/>
          <a:lstStyle>
            <a:lvl1pPr>
              <a:defRPr/>
            </a:lvl1pPr>
          </a:lstStyle>
          <a:p>
            <a:pPr>
              <a:defRPr/>
            </a:pPr>
            <a:r>
              <a:rPr lang="en-US" dirty="0"/>
              <a:t>© 2019 McGraw-Hill Education. All rights reserved. No reproduction or distribution without the prior written consent of McGraw-Hill Education.  </a:t>
            </a:r>
          </a:p>
        </p:txBody>
      </p:sp>
      <p:sp>
        <p:nvSpPr>
          <p:cNvPr id="7" name="Content Placeholder 6"/>
          <p:cNvSpPr>
            <a:spLocks noGrp="1"/>
          </p:cNvSpPr>
          <p:nvPr>
            <p:ph sz="quarter" idx="12"/>
          </p:nvPr>
        </p:nvSpPr>
        <p:spPr>
          <a:xfrm>
            <a:off x="228600" y="5791200"/>
            <a:ext cx="80010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36609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FAB7271D-E514-481B-B147-84E7A3AAB4D4}"/>
              </a:ext>
            </a:extLst>
          </p:cNvPr>
          <p:cNvSpPr>
            <a:spLocks noGrp="1"/>
          </p:cNvSpPr>
          <p:nvPr>
            <p:ph type="sldNum" sz="quarter" idx="10"/>
          </p:nvPr>
        </p:nvSpPr>
        <p:spPr>
          <a:ln/>
        </p:spPr>
        <p:txBody>
          <a:bodyPr/>
          <a:lstStyle>
            <a:lvl1pPr>
              <a:defRPr/>
            </a:lvl1pPr>
          </a:lstStyle>
          <a:p>
            <a:pPr>
              <a:defRPr/>
            </a:pPr>
            <a:fld id="{51D59A1D-D270-4DF2-BFAD-EEC1FC74D39E}" type="slidenum">
              <a:rPr lang="en-US" altLang="en-US"/>
              <a:pPr>
                <a:defRPr/>
              </a:pPr>
              <a:t>‹#›</a:t>
            </a:fld>
            <a:endParaRPr lang="en-US" altLang="en-US" dirty="0"/>
          </a:p>
        </p:txBody>
      </p:sp>
    </p:spTree>
    <p:extLst>
      <p:ext uri="{BB962C8B-B14F-4D97-AF65-F5344CB8AC3E}">
        <p14:creationId xmlns:p14="http://schemas.microsoft.com/office/powerpoint/2010/main" val="5196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02B9412A-FFF6-4CDD-9B1B-829C3B279093}"/>
              </a:ext>
            </a:extLst>
          </p:cNvPr>
          <p:cNvSpPr>
            <a:spLocks noGrp="1"/>
          </p:cNvSpPr>
          <p:nvPr>
            <p:ph type="sldNum" sz="quarter" idx="10"/>
          </p:nvPr>
        </p:nvSpPr>
        <p:spPr>
          <a:ln/>
        </p:spPr>
        <p:txBody>
          <a:bodyPr/>
          <a:lstStyle>
            <a:lvl1pPr>
              <a:defRPr/>
            </a:lvl1pPr>
          </a:lstStyle>
          <a:p>
            <a:pPr>
              <a:defRPr/>
            </a:pPr>
            <a:fld id="{09FFE2B0-962F-4C82-9FD5-768B5679416E}" type="slidenum">
              <a:rPr lang="en-US" altLang="en-US"/>
              <a:pPr>
                <a:defRPr/>
              </a:pPr>
              <a:t>‹#›</a:t>
            </a:fld>
            <a:endParaRPr lang="en-US" altLang="en-US" dirty="0"/>
          </a:p>
        </p:txBody>
      </p:sp>
    </p:spTree>
    <p:extLst>
      <p:ext uri="{BB962C8B-B14F-4D97-AF65-F5344CB8AC3E}">
        <p14:creationId xmlns:p14="http://schemas.microsoft.com/office/powerpoint/2010/main" val="208709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2C013A1E-912D-43E1-A724-E466D451DEA0}"/>
              </a:ext>
            </a:extLst>
          </p:cNvPr>
          <p:cNvSpPr>
            <a:spLocks noGrp="1"/>
          </p:cNvSpPr>
          <p:nvPr>
            <p:ph type="sldNum" sz="quarter" idx="10"/>
          </p:nvPr>
        </p:nvSpPr>
        <p:spPr>
          <a:ln/>
        </p:spPr>
        <p:txBody>
          <a:bodyPr/>
          <a:lstStyle>
            <a:lvl1pPr>
              <a:defRPr/>
            </a:lvl1pPr>
          </a:lstStyle>
          <a:p>
            <a:pPr>
              <a:defRPr/>
            </a:pPr>
            <a:fld id="{8B2070FC-5E2F-421C-AC4E-56FBA2E2F446}" type="slidenum">
              <a:rPr lang="en-US" altLang="en-US"/>
              <a:pPr>
                <a:defRPr/>
              </a:pPr>
              <a:t>‹#›</a:t>
            </a:fld>
            <a:endParaRPr lang="en-US" altLang="en-US" dirty="0"/>
          </a:p>
        </p:txBody>
      </p:sp>
    </p:spTree>
    <p:extLst>
      <p:ext uri="{BB962C8B-B14F-4D97-AF65-F5344CB8AC3E}">
        <p14:creationId xmlns:p14="http://schemas.microsoft.com/office/powerpoint/2010/main" val="323374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BD7F523-1B8C-412C-88B3-D1D5531FE239}"/>
              </a:ext>
            </a:extLst>
          </p:cNvPr>
          <p:cNvSpPr>
            <a:spLocks noGrp="1"/>
          </p:cNvSpPr>
          <p:nvPr>
            <p:ph type="sldNum" sz="quarter" idx="14"/>
          </p:nvPr>
        </p:nvSpPr>
        <p:spPr>
          <a:ln/>
        </p:spPr>
        <p:txBody>
          <a:bodyPr/>
          <a:lstStyle>
            <a:lvl1pPr>
              <a:defRPr/>
            </a:lvl1pPr>
          </a:lstStyle>
          <a:p>
            <a:pPr>
              <a:defRPr/>
            </a:pPr>
            <a:fld id="{09E08316-A423-4F0A-986B-872F40758D95}" type="slidenum">
              <a:rPr lang="en-US" altLang="en-US"/>
              <a:pPr>
                <a:defRPr/>
              </a:pPr>
              <a:t>‹#›</a:t>
            </a:fld>
            <a:endParaRPr lang="en-US" altLang="en-US" dirty="0"/>
          </a:p>
        </p:txBody>
      </p:sp>
    </p:spTree>
    <p:extLst>
      <p:ext uri="{BB962C8B-B14F-4D97-AF65-F5344CB8AC3E}">
        <p14:creationId xmlns:p14="http://schemas.microsoft.com/office/powerpoint/2010/main" val="304891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5">
            <a:extLst>
              <a:ext uri="{FF2B5EF4-FFF2-40B4-BE49-F238E27FC236}">
                <a16:creationId xmlns:a16="http://schemas.microsoft.com/office/drawing/2014/main" xmlns="" id="{97AEE2D1-A113-4809-9AA6-DE32016D22A8}"/>
              </a:ext>
            </a:extLst>
          </p:cNvPr>
          <p:cNvSpPr>
            <a:spLocks noGrp="1"/>
          </p:cNvSpPr>
          <p:nvPr>
            <p:ph type="sldNum" sz="quarter" idx="10"/>
          </p:nvPr>
        </p:nvSpPr>
        <p:spPr>
          <a:ln/>
        </p:spPr>
        <p:txBody>
          <a:bodyPr/>
          <a:lstStyle>
            <a:lvl1pPr>
              <a:defRPr/>
            </a:lvl1pPr>
          </a:lstStyle>
          <a:p>
            <a:pPr>
              <a:defRPr/>
            </a:pPr>
            <a:fld id="{90BAB7C4-308B-40BD-A95D-5ED2DDE70A09}" type="slidenum">
              <a:rPr lang="en-US" altLang="en-US"/>
              <a:pPr>
                <a:defRPr/>
              </a:pPr>
              <a:t>‹#›</a:t>
            </a:fld>
            <a:endParaRPr lang="en-US" altLang="en-US" dirty="0"/>
          </a:p>
        </p:txBody>
      </p:sp>
    </p:spTree>
    <p:extLst>
      <p:ext uri="{BB962C8B-B14F-4D97-AF65-F5344CB8AC3E}">
        <p14:creationId xmlns:p14="http://schemas.microsoft.com/office/powerpoint/2010/main" val="313191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jpe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2.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935CF-819E-4509-AC45-E5B70AA676FF}"/>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F20C6726-B98A-4185-B6BD-B98A32B8D4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16E5BD65-9146-4BEA-8A06-D35D73BC0BB7}"/>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lIns="0" tIns="0" rIns="0" bIns="0" rtlCol="0" anchor="ctr"/>
          <a:lstStyle>
            <a:lvl1pPr algn="ctr">
              <a:defRPr sz="1400" smtClean="0">
                <a:solidFill>
                  <a:schemeClr val="tx1"/>
                </a:solidFill>
                <a:latin typeface="Calibri" panose="020F0502020204030204" pitchFamily="34" charset="0"/>
                <a:ea typeface="ＭＳ Ｐゴシック" charset="0"/>
                <a:cs typeface="Calibri" panose="020F0502020204030204" pitchFamily="34" charset="0"/>
              </a:defRPr>
            </a:lvl1pPr>
          </a:lstStyle>
          <a:p>
            <a:pPr>
              <a:defRPr/>
            </a:pPr>
            <a:fld id="{E3B8077B-85B6-4FB0-83E6-0BAFB69E3E64}" type="slidenum">
              <a:rPr lang="en-US" altLang="en-US" smtClean="0"/>
              <a:pPr>
                <a:defRPr/>
              </a:pPr>
              <a:t>‹#›</a:t>
            </a:fld>
            <a:endParaRPr lang="en-US" altLang="en-US" dirty="0"/>
          </a:p>
        </p:txBody>
      </p:sp>
      <p:sp>
        <p:nvSpPr>
          <p:cNvPr id="7" name="Text Placeholder 6"/>
          <p:cNvSpPr txBox="1">
            <a:spLocks/>
          </p:cNvSpPr>
          <p:nvPr userDrawn="1"/>
        </p:nvSpPr>
        <p:spPr>
          <a:xfrm>
            <a:off x="381000" y="6502398"/>
            <a:ext cx="7924800" cy="228600"/>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US"/>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86" r:id="rId14"/>
    <p:sldLayoutId id="2147483787" r:id="rId15"/>
    <p:sldLayoutId id="2147483788" r:id="rId16"/>
    <p:sldLayoutId id="2147483789" r:id="rId17"/>
    <p:sldLayoutId id="2147483790" r:id="rId18"/>
    <p:sldLayoutId id="2147483791" r:id="rId19"/>
    <p:sldLayoutId id="2147483792" r:id="rId20"/>
    <p:sldLayoutId id="2147483793" r:id="rId21"/>
    <p:sldLayoutId id="2147483794" r:id="rId22"/>
    <p:sldLayoutId id="2147483795" r:id="rId23"/>
    <p:sldLayoutId id="2147483796" r:id="rId24"/>
    <p:sldLayoutId id="2147483797" r:id="rId25"/>
    <p:sldLayoutId id="2147483798" r:id="rId26"/>
    <p:sldLayoutId id="2147483799" r:id="rId27"/>
    <p:sldLayoutId id="2147483800" r:id="rId28"/>
    <p:sldLayoutId id="2147483801" r:id="rId29"/>
    <p:sldLayoutId id="2147483802" r:id="rId30"/>
    <p:sldLayoutId id="2147483803" r:id="rId31"/>
    <p:sldLayoutId id="2147483804" r:id="rId32"/>
    <p:sldLayoutId id="2147483805" r:id="rId33"/>
    <p:sldLayoutId id="2147483806" r:id="rId34"/>
  </p:sldLayoutIdLst>
  <p:hf hdr="0" dt="0"/>
  <p:txStyles>
    <p:titleStyle>
      <a:lvl1pPr algn="l" rtl="0" fontAlgn="base">
        <a:spcBef>
          <a:spcPct val="0"/>
        </a:spcBef>
        <a:spcAft>
          <a:spcPct val="0"/>
        </a:spcAft>
        <a:defRPr sz="4600" kern="1200" spc="-100">
          <a:solidFill>
            <a:schemeClr val="tx2"/>
          </a:solidFill>
          <a:latin typeface="Cambria"/>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F4935CF-819E-4509-AC45-E5B70AA676FF}"/>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F20C6726-B98A-4185-B6BD-B98A32B8D458}"/>
              </a:ext>
            </a:extLst>
          </p:cNvPr>
          <p:cNvSpPr>
            <a:spLocks noGrp="1" noChangeArrowheads="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16E5BD65-9146-4BEA-8A06-D35D73BC0BB7}"/>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lIns="0" tIns="0" rIns="0" bIns="0" rtlCol="0" anchor="ctr"/>
          <a:lstStyle>
            <a:lvl1pPr algn="ctr">
              <a:defRPr sz="1800" smtClean="0">
                <a:solidFill>
                  <a:schemeClr val="tx1"/>
                </a:solidFill>
                <a:latin typeface="Calibri" panose="020F0502020204030204" pitchFamily="34" charset="0"/>
                <a:ea typeface="ＭＳ Ｐゴシック" charset="0"/>
                <a:cs typeface="Calibri" panose="020F0502020204030204" pitchFamily="34" charset="0"/>
              </a:defRPr>
            </a:lvl1pPr>
          </a:lstStyle>
          <a:p>
            <a:pPr>
              <a:defRPr/>
            </a:pPr>
            <a:fld id="{E3B8077B-85B6-4FB0-83E6-0BAFB69E3E64}" type="slidenum">
              <a:rPr lang="en-US" altLang="en-US" smtClean="0"/>
              <a:pPr>
                <a:defRPr/>
              </a:pPr>
              <a:t>‹#›</a:t>
            </a:fld>
            <a:endParaRPr lang="en-US" altLang="en-US" dirty="0"/>
          </a:p>
        </p:txBody>
      </p:sp>
      <p:sp>
        <p:nvSpPr>
          <p:cNvPr id="5" name="Footer Placeholder 4">
            <a:extLst>
              <a:ext uri="{FF2B5EF4-FFF2-40B4-BE49-F238E27FC236}">
                <a16:creationId xmlns:a16="http://schemas.microsoft.com/office/drawing/2014/main" xmlns="" id="{1A659B2A-27B9-4342-A4C2-6B8588A8AADE}"/>
              </a:ext>
            </a:extLst>
          </p:cNvPr>
          <p:cNvSpPr>
            <a:spLocks noGrp="1"/>
          </p:cNvSpPr>
          <p:nvPr>
            <p:ph type="ftr" sz="quarter" idx="3"/>
          </p:nvPr>
        </p:nvSpPr>
        <p:spPr>
          <a:xfrm>
            <a:off x="0" y="6400800"/>
            <a:ext cx="7620000" cy="436563"/>
          </a:xfrm>
          <a:prstGeom prst="rect">
            <a:avLst/>
          </a:prstGeom>
        </p:spPr>
        <p:txBody>
          <a:bodyPr vert="horz" lIns="91440" tIns="45720" rIns="91440" bIns="45720" rtlCol="0" anchor="ctr"/>
          <a:lstStyle>
            <a:lvl1pPr algn="l">
              <a:defRPr sz="800">
                <a:solidFill>
                  <a:srgbClr val="2F2B20"/>
                </a:solidFill>
                <a:latin typeface="Verdana"/>
                <a:ea typeface="ＭＳ Ｐゴシック" charset="0"/>
                <a:cs typeface="Verdana"/>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3222332145"/>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Lst>
  <p:hf hdr="0" dt="0"/>
  <p:txStyles>
    <p:titleStyle>
      <a:lvl1pPr algn="l" rtl="0" fontAlgn="base">
        <a:spcBef>
          <a:spcPct val="0"/>
        </a:spcBef>
        <a:spcAft>
          <a:spcPct val="0"/>
        </a:spcAft>
        <a:defRPr sz="4600" kern="1200" spc="-100">
          <a:solidFill>
            <a:schemeClr val="tx2"/>
          </a:solidFill>
          <a:latin typeface="Cambria"/>
          <a:ea typeface="+mj-ea"/>
          <a:cs typeface="+mj-cs"/>
        </a:defRPr>
      </a:lvl1pPr>
      <a:lvl2pPr algn="l" rtl="0" fontAlgn="base">
        <a:spcBef>
          <a:spcPct val="0"/>
        </a:spcBef>
        <a:spcAft>
          <a:spcPct val="0"/>
        </a:spcAft>
        <a:defRPr sz="4600">
          <a:solidFill>
            <a:schemeClr val="tx2"/>
          </a:solidFill>
          <a:latin typeface="Cambria" panose="02040503050406030204" pitchFamily="18" charset="0"/>
        </a:defRPr>
      </a:lvl2pPr>
      <a:lvl3pPr algn="l" rtl="0" fontAlgn="base">
        <a:spcBef>
          <a:spcPct val="0"/>
        </a:spcBef>
        <a:spcAft>
          <a:spcPct val="0"/>
        </a:spcAft>
        <a:defRPr sz="4600">
          <a:solidFill>
            <a:schemeClr val="tx2"/>
          </a:solidFill>
          <a:latin typeface="Cambria" panose="02040503050406030204" pitchFamily="18" charset="0"/>
        </a:defRPr>
      </a:lvl3pPr>
      <a:lvl4pPr algn="l" rtl="0" fontAlgn="base">
        <a:spcBef>
          <a:spcPct val="0"/>
        </a:spcBef>
        <a:spcAft>
          <a:spcPct val="0"/>
        </a:spcAft>
        <a:defRPr sz="4600">
          <a:solidFill>
            <a:schemeClr val="tx2"/>
          </a:solidFill>
          <a:latin typeface="Cambria" panose="02040503050406030204" pitchFamily="18" charset="0"/>
        </a:defRPr>
      </a:lvl4pPr>
      <a:lvl5pPr algn="l" rtl="0" fontAlgn="base">
        <a:spcBef>
          <a:spcPct val="0"/>
        </a:spcBef>
        <a:spcAft>
          <a:spcPct val="0"/>
        </a:spcAft>
        <a:defRPr sz="4600">
          <a:solidFill>
            <a:schemeClr val="tx2"/>
          </a:solidFill>
          <a:latin typeface="Cambria" panose="02040503050406030204" pitchFamily="18" charset="0"/>
        </a:defRPr>
      </a:lvl5pPr>
      <a:lvl6pPr marL="457200" algn="l" rtl="0" fontAlgn="base">
        <a:spcBef>
          <a:spcPct val="0"/>
        </a:spcBef>
        <a:spcAft>
          <a:spcPct val="0"/>
        </a:spcAft>
        <a:defRPr sz="4600">
          <a:solidFill>
            <a:schemeClr val="tx2"/>
          </a:solidFill>
          <a:latin typeface="Cambria" panose="02040503050406030204" pitchFamily="18" charset="0"/>
        </a:defRPr>
      </a:lvl6pPr>
      <a:lvl7pPr marL="914400" algn="l" rtl="0" fontAlgn="base">
        <a:spcBef>
          <a:spcPct val="0"/>
        </a:spcBef>
        <a:spcAft>
          <a:spcPct val="0"/>
        </a:spcAft>
        <a:defRPr sz="4600">
          <a:solidFill>
            <a:schemeClr val="tx2"/>
          </a:solidFill>
          <a:latin typeface="Cambria" panose="02040503050406030204" pitchFamily="18" charset="0"/>
        </a:defRPr>
      </a:lvl7pPr>
      <a:lvl8pPr marL="1371600" algn="l" rtl="0" fontAlgn="base">
        <a:spcBef>
          <a:spcPct val="0"/>
        </a:spcBef>
        <a:spcAft>
          <a:spcPct val="0"/>
        </a:spcAft>
        <a:defRPr sz="4600">
          <a:solidFill>
            <a:schemeClr val="tx2"/>
          </a:solidFill>
          <a:latin typeface="Cambria" panose="02040503050406030204" pitchFamily="18" charset="0"/>
        </a:defRPr>
      </a:lvl8pPr>
      <a:lvl9pPr marL="1828800" algn="l" rtl="0" fontAlgn="base">
        <a:spcBef>
          <a:spcPct val="0"/>
        </a:spcBef>
        <a:spcAft>
          <a:spcPct val="0"/>
        </a:spcAft>
        <a:defRPr sz="4600">
          <a:solidFill>
            <a:schemeClr val="tx2"/>
          </a:solidFill>
          <a:latin typeface="Cambria" panose="02040503050406030204" pitchFamily="18" charset="0"/>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657600" cy="990600"/>
          </a:xfrm>
        </p:spPr>
        <p:txBody>
          <a:bodyPr/>
          <a:lstStyle/>
          <a:p>
            <a:r>
              <a:rPr lang="en-US" altLang="en-US" dirty="0">
                <a:solidFill>
                  <a:srgbClr val="4F4837"/>
                </a:solidFill>
                <a:latin typeface="Calibri" panose="020F0502020204030204" pitchFamily="34" charset="0"/>
              </a:rPr>
              <a:t>Chapter 3</a:t>
            </a:r>
            <a:endParaRPr lang="en-IN" dirty="0"/>
          </a:p>
        </p:txBody>
      </p:sp>
      <p:sp>
        <p:nvSpPr>
          <p:cNvPr id="3" name="Subtitle 2"/>
          <p:cNvSpPr>
            <a:spLocks noGrp="1"/>
          </p:cNvSpPr>
          <p:nvPr>
            <p:ph type="subTitle" idx="1"/>
          </p:nvPr>
        </p:nvSpPr>
        <p:spPr>
          <a:xfrm>
            <a:off x="4800600" y="3352800"/>
            <a:ext cx="4038600" cy="2667000"/>
          </a:xfrm>
        </p:spPr>
        <p:txBody>
          <a:bodyPr>
            <a:noAutofit/>
          </a:bodyPr>
          <a:lstStyle/>
          <a:p>
            <a:pPr algn="ctr" eaLnBrk="1" fontAlgn="auto" hangingPunct="1">
              <a:spcAft>
                <a:spcPts val="0"/>
              </a:spcAft>
              <a:defRPr/>
            </a:pPr>
            <a:r>
              <a:rPr lang="en-US" altLang="en-US" sz="3600" dirty="0">
                <a:solidFill>
                  <a:schemeClr val="tx1"/>
                </a:solidFill>
              </a:rPr>
              <a:t>The U.S. Legal System and Alternative Dispute Resolution</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a:defRPr/>
            </a:pPr>
            <a:fld id="{6CD2318F-CD33-4B45-B77E-49404FB40838}" type="slidenum">
              <a:rPr lang="en-US" altLang="en-US" smtClean="0"/>
              <a:pPr>
                <a:defRPr/>
              </a:pPr>
              <a:t>1</a:t>
            </a:fld>
            <a:endParaRPr lang="en-US" altLang="en-US" dirty="0"/>
          </a:p>
        </p:txBody>
      </p:sp>
      <p:sp>
        <p:nvSpPr>
          <p:cNvPr id="6" name="Content Placeholder 5"/>
          <p:cNvSpPr>
            <a:spLocks noGrp="1"/>
          </p:cNvSpPr>
          <p:nvPr>
            <p:ph sz="quarter" idx="12"/>
          </p:nvPr>
        </p:nvSpPr>
        <p:spPr>
          <a:xfrm>
            <a:off x="685800" y="6450495"/>
            <a:ext cx="72390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2036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4F4837"/>
                </a:solidFill>
                <a:latin typeface="Calibri" panose="020F0502020204030204" pitchFamily="34" charset="0"/>
              </a:rPr>
              <a:t>Jurisdiction vs. Venue</a:t>
            </a:r>
            <a:endParaRPr lang="en-IN" dirty="0"/>
          </a:p>
        </p:txBody>
      </p:sp>
      <p:sp>
        <p:nvSpPr>
          <p:cNvPr id="3" name="Text Placeholder 2"/>
          <p:cNvSpPr>
            <a:spLocks noGrp="1"/>
          </p:cNvSpPr>
          <p:nvPr>
            <p:ph type="body" idx="1"/>
          </p:nvPr>
        </p:nvSpPr>
        <p:spPr/>
        <p:txBody>
          <a:bodyPr/>
          <a:lstStyle/>
          <a:p>
            <a:r>
              <a:rPr lang="en-US" altLang="en-US" sz="2800" dirty="0"/>
              <a:t>Jurisdiction</a:t>
            </a:r>
          </a:p>
        </p:txBody>
      </p:sp>
      <p:sp>
        <p:nvSpPr>
          <p:cNvPr id="4" name="Content Placeholder 3"/>
          <p:cNvSpPr>
            <a:spLocks noGrp="1"/>
          </p:cNvSpPr>
          <p:nvPr>
            <p:ph sz="half" idx="2"/>
          </p:nvPr>
        </p:nvSpPr>
        <p:spPr/>
        <p:txBody>
          <a:bodyPr/>
          <a:lstStyle/>
          <a:p>
            <a:pPr marL="342900" lvl="1">
              <a:buClr>
                <a:schemeClr val="tx2"/>
              </a:buClr>
            </a:pPr>
            <a:r>
              <a:rPr lang="en-US" altLang="en-US" sz="2600" dirty="0"/>
              <a:t>The power of a court to hear a case.</a:t>
            </a:r>
          </a:p>
        </p:txBody>
      </p:sp>
      <p:sp>
        <p:nvSpPr>
          <p:cNvPr id="5" name="Text Placeholder 4"/>
          <p:cNvSpPr>
            <a:spLocks noGrp="1"/>
          </p:cNvSpPr>
          <p:nvPr>
            <p:ph type="body" sz="quarter" idx="3"/>
          </p:nvPr>
        </p:nvSpPr>
        <p:spPr/>
        <p:txBody>
          <a:bodyPr/>
          <a:lstStyle/>
          <a:p>
            <a:r>
              <a:rPr lang="en-US" altLang="en-US" sz="2800" dirty="0"/>
              <a:t>Venue</a:t>
            </a:r>
          </a:p>
        </p:txBody>
      </p:sp>
      <p:sp>
        <p:nvSpPr>
          <p:cNvPr id="6" name="Content Placeholder 5"/>
          <p:cNvSpPr>
            <a:spLocks noGrp="1"/>
          </p:cNvSpPr>
          <p:nvPr>
            <p:ph sz="quarter" idx="4"/>
          </p:nvPr>
        </p:nvSpPr>
        <p:spPr/>
        <p:txBody>
          <a:bodyPr/>
          <a:lstStyle/>
          <a:p>
            <a:pPr marL="342900" lvl="1">
              <a:buClr>
                <a:schemeClr val="tx2"/>
              </a:buClr>
            </a:pPr>
            <a:r>
              <a:rPr lang="en-US" altLang="en-US" sz="2600" dirty="0"/>
              <a:t>The most appropriate geographical location where a case should be heard. It is usually where the parties reside or where the case allegedly arose.</a:t>
            </a:r>
          </a:p>
        </p:txBody>
      </p:sp>
      <p:sp>
        <p:nvSpPr>
          <p:cNvPr id="7" name="Slide Number Placeholder 6"/>
          <p:cNvSpPr>
            <a:spLocks noGrp="1"/>
          </p:cNvSpPr>
          <p:nvPr>
            <p:ph type="sldNum" sz="quarter" idx="10"/>
          </p:nvPr>
        </p:nvSpPr>
        <p:spPr/>
        <p:txBody>
          <a:bodyPr/>
          <a:lstStyle/>
          <a:p>
            <a:pPr>
              <a:defRPr/>
            </a:pPr>
            <a:fld id="{51D59A1D-D270-4DF2-BFAD-EEC1FC74D39E}" type="slidenum">
              <a:rPr lang="en-US" altLang="en-US" smtClean="0"/>
              <a:pPr>
                <a:defRPr/>
              </a:pPr>
              <a:t>10</a:t>
            </a:fld>
            <a:endParaRPr lang="en-US" altLang="en-US" dirty="0"/>
          </a:p>
        </p:txBody>
      </p:sp>
    </p:spTree>
    <p:extLst>
      <p:ext uri="{BB962C8B-B14F-4D97-AF65-F5344CB8AC3E}">
        <p14:creationId xmlns:p14="http://schemas.microsoft.com/office/powerpoint/2010/main" val="2239047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a:extLst>
              <a:ext uri="{FF2B5EF4-FFF2-40B4-BE49-F238E27FC236}">
                <a16:creationId xmlns:a16="http://schemas.microsoft.com/office/drawing/2014/main" xmlns="" id="{9B56A1CB-53D6-461E-9BF1-28FD7E66444E}"/>
              </a:ext>
            </a:extLst>
          </p:cNvPr>
          <p:cNvSpPr>
            <a:spLocks noGrp="1" noChangeArrowheads="1"/>
          </p:cNvSpPr>
          <p:nvPr>
            <p:ph type="title"/>
          </p:nvPr>
        </p:nvSpPr>
        <p:spPr/>
        <p:txBody>
          <a:bodyPr/>
          <a:lstStyle/>
          <a:p>
            <a:pPr eaLnBrk="1" fontAlgn="auto" hangingPunct="1">
              <a:spcAft>
                <a:spcPts val="0"/>
              </a:spcAft>
              <a:defRPr/>
            </a:pPr>
            <a:r>
              <a:rPr lang="en-US" altLang="en-US" sz="4000" dirty="0">
                <a:solidFill>
                  <a:srgbClr val="4F4837"/>
                </a:solidFill>
                <a:latin typeface="Calibri" panose="020F0502020204030204" pitchFamily="34" charset="0"/>
              </a:rPr>
              <a:t>Steps in Civil Litigation: The Pretrial Stage</a:t>
            </a:r>
          </a:p>
        </p:txBody>
      </p:sp>
      <p:sp>
        <p:nvSpPr>
          <p:cNvPr id="23555" name="Content Placeholder">
            <a:extLst>
              <a:ext uri="{FF2B5EF4-FFF2-40B4-BE49-F238E27FC236}">
                <a16:creationId xmlns:a16="http://schemas.microsoft.com/office/drawing/2014/main" xmlns="" id="{C95613A1-DC36-4BF9-BFEA-8CFA7B5116D7}"/>
              </a:ext>
            </a:extLst>
          </p:cNvPr>
          <p:cNvSpPr>
            <a:spLocks noGrp="1" noChangeArrowheads="1"/>
          </p:cNvSpPr>
          <p:nvPr>
            <p:ph idx="1"/>
          </p:nvPr>
        </p:nvSpPr>
        <p:spPr>
          <a:xfrm>
            <a:off x="457200" y="1600200"/>
            <a:ext cx="7620000" cy="4343400"/>
          </a:xfrm>
        </p:spPr>
        <p:txBody>
          <a:bodyPr rtlCol="0">
            <a:normAutofit/>
          </a:bodyPr>
          <a:lstStyle/>
          <a:p>
            <a:pPr marL="291600" indent="-291600">
              <a:spcBef>
                <a:spcPts val="1500"/>
              </a:spcBef>
              <a:buClr>
                <a:schemeClr val="tx2"/>
              </a:buClr>
              <a:defRPr/>
            </a:pPr>
            <a:r>
              <a:rPr lang="en-US" altLang="en-US" sz="2800" dirty="0"/>
              <a:t>Informal Negotiations.</a:t>
            </a:r>
          </a:p>
          <a:p>
            <a:pPr marL="291600" indent="-291600">
              <a:spcBef>
                <a:spcPts val="1500"/>
              </a:spcBef>
              <a:buClr>
                <a:schemeClr val="tx2"/>
              </a:buClr>
              <a:defRPr/>
            </a:pPr>
            <a:r>
              <a:rPr lang="en-US" altLang="en-US" sz="2800" dirty="0"/>
              <a:t>Pleadings.</a:t>
            </a:r>
          </a:p>
          <a:p>
            <a:pPr marL="291600" indent="-291600">
              <a:spcBef>
                <a:spcPts val="1500"/>
              </a:spcBef>
              <a:buClr>
                <a:schemeClr val="tx2"/>
              </a:buClr>
              <a:defRPr/>
            </a:pPr>
            <a:r>
              <a:rPr lang="en-US" altLang="en-US" sz="2800" dirty="0"/>
              <a:t>Service of Process.</a:t>
            </a:r>
          </a:p>
          <a:p>
            <a:pPr marL="291600" indent="-291600">
              <a:spcBef>
                <a:spcPts val="1500"/>
              </a:spcBef>
              <a:buClr>
                <a:schemeClr val="tx2"/>
              </a:buClr>
              <a:defRPr/>
            </a:pPr>
            <a:r>
              <a:rPr lang="en-US" altLang="en-US" sz="2800" dirty="0"/>
              <a:t>Defendant’s Response.</a:t>
            </a:r>
          </a:p>
          <a:p>
            <a:pPr marL="291600" indent="-291600">
              <a:spcBef>
                <a:spcPts val="1500"/>
              </a:spcBef>
              <a:buClr>
                <a:schemeClr val="tx2"/>
              </a:buClr>
              <a:defRPr/>
            </a:pPr>
            <a:r>
              <a:rPr lang="en-US" altLang="en-US" sz="2800" dirty="0"/>
              <a:t>Pretrial Motions.</a:t>
            </a:r>
          </a:p>
          <a:p>
            <a:pPr marL="291600" indent="-291600">
              <a:spcBef>
                <a:spcPts val="1500"/>
              </a:spcBef>
              <a:buClr>
                <a:schemeClr val="tx2"/>
              </a:buClr>
              <a:defRPr/>
            </a:pPr>
            <a:r>
              <a:rPr lang="en-US" altLang="en-US" sz="2800" dirty="0"/>
              <a:t>Discovery.</a:t>
            </a:r>
          </a:p>
          <a:p>
            <a:pPr marL="291600" indent="-291600">
              <a:spcBef>
                <a:spcPts val="1500"/>
              </a:spcBef>
              <a:buClr>
                <a:schemeClr val="tx2"/>
              </a:buClr>
              <a:defRPr/>
            </a:pPr>
            <a:r>
              <a:rPr lang="en-US" altLang="en-US" sz="2800" dirty="0"/>
              <a:t>Pretrial Conference.</a:t>
            </a:r>
          </a:p>
        </p:txBody>
      </p:sp>
      <p:sp>
        <p:nvSpPr>
          <p:cNvPr id="13316" name="Slide Number Placeholder 3">
            <a:extLst>
              <a:ext uri="{FF2B5EF4-FFF2-40B4-BE49-F238E27FC236}">
                <a16:creationId xmlns:a16="http://schemas.microsoft.com/office/drawing/2014/main" xmlns="" id="{143D7B2E-2B21-47CA-A244-29A1C974A9B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529B035E-0C7C-4D47-BF82-D4F58FE59B08}" type="slidenum">
              <a:rPr lang="en-US" altLang="en-US" sz="1400">
                <a:latin typeface="Arial" panose="020B0604020202020204" pitchFamily="34" charset="0"/>
              </a:rPr>
              <a:pPr>
                <a:spcBef>
                  <a:spcPct val="0"/>
                </a:spcBef>
                <a:buClrTx/>
                <a:buFontTx/>
                <a:buNone/>
              </a:pPr>
              <a:t>11</a:t>
            </a:fld>
            <a:endParaRPr lang="en-US" altLang="en-US" sz="1400">
              <a:latin typeface="Arial" panose="020B0604020202020204" pitchFamily="34" charset="0"/>
            </a:endParaRPr>
          </a:p>
        </p:txBody>
      </p:sp>
    </p:spTree>
    <p:extLst>
      <p:ext uri="{BB962C8B-B14F-4D97-AF65-F5344CB8AC3E}">
        <p14:creationId xmlns:p14="http://schemas.microsoft.com/office/powerpoint/2010/main" val="320888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a:extLst>
              <a:ext uri="{FF2B5EF4-FFF2-40B4-BE49-F238E27FC236}">
                <a16:creationId xmlns:a16="http://schemas.microsoft.com/office/drawing/2014/main" xmlns="" id="{BCAFBF4F-5B5B-4CDC-8725-F34A5C04591D}"/>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Steps in Civil Litigation: The Trial</a:t>
            </a:r>
          </a:p>
        </p:txBody>
      </p:sp>
      <p:sp>
        <p:nvSpPr>
          <p:cNvPr id="25603" name="Content Placeholder">
            <a:extLst>
              <a:ext uri="{FF2B5EF4-FFF2-40B4-BE49-F238E27FC236}">
                <a16:creationId xmlns:a16="http://schemas.microsoft.com/office/drawing/2014/main" xmlns="" id="{0E9EDBB0-F563-4BDC-9C1C-2A791945590C}"/>
              </a:ext>
            </a:extLst>
          </p:cNvPr>
          <p:cNvSpPr>
            <a:spLocks noGrp="1" noChangeArrowheads="1"/>
          </p:cNvSpPr>
          <p:nvPr>
            <p:ph idx="1"/>
          </p:nvPr>
        </p:nvSpPr>
        <p:spPr>
          <a:xfrm>
            <a:off x="457200" y="1600200"/>
            <a:ext cx="7620000" cy="3505200"/>
          </a:xfrm>
        </p:spPr>
        <p:txBody>
          <a:bodyPr rtlCol="0">
            <a:normAutofit/>
          </a:bodyPr>
          <a:lstStyle/>
          <a:p>
            <a:pPr marL="291600" indent="-291600" fontAlgn="auto">
              <a:spcBef>
                <a:spcPts val="1500"/>
              </a:spcBef>
              <a:spcAft>
                <a:spcPts val="0"/>
              </a:spcAft>
              <a:buClr>
                <a:schemeClr val="tx2"/>
              </a:buClr>
              <a:defRPr/>
            </a:pPr>
            <a:r>
              <a:rPr lang="en-US" altLang="en-US" sz="2800" dirty="0"/>
              <a:t>Jury Selection.</a:t>
            </a:r>
          </a:p>
          <a:p>
            <a:pPr marL="291600" indent="-291600" fontAlgn="auto">
              <a:spcBef>
                <a:spcPts val="1500"/>
              </a:spcBef>
              <a:spcAft>
                <a:spcPts val="0"/>
              </a:spcAft>
              <a:buClr>
                <a:schemeClr val="tx2"/>
              </a:buClr>
              <a:defRPr/>
            </a:pPr>
            <a:r>
              <a:rPr lang="en-US" altLang="en-US" sz="2800" dirty="0"/>
              <a:t>Opening Statements.</a:t>
            </a:r>
          </a:p>
          <a:p>
            <a:pPr marL="291600" indent="-291600" fontAlgn="auto">
              <a:spcBef>
                <a:spcPts val="1500"/>
              </a:spcBef>
              <a:spcAft>
                <a:spcPts val="0"/>
              </a:spcAft>
              <a:buClr>
                <a:schemeClr val="tx2"/>
              </a:buClr>
              <a:defRPr/>
            </a:pPr>
            <a:r>
              <a:rPr lang="en-US" altLang="en-US" sz="2800" dirty="0"/>
              <a:t>Examination of Witnesses and Presentation of Evidence.</a:t>
            </a:r>
          </a:p>
          <a:p>
            <a:pPr marL="291600" indent="-291600" fontAlgn="auto">
              <a:spcBef>
                <a:spcPts val="1500"/>
              </a:spcBef>
              <a:spcAft>
                <a:spcPts val="0"/>
              </a:spcAft>
              <a:buClr>
                <a:schemeClr val="tx2"/>
              </a:buClr>
              <a:defRPr/>
            </a:pPr>
            <a:r>
              <a:rPr lang="en-US" altLang="en-US" sz="2800" dirty="0"/>
              <a:t>Closing Arguments.</a:t>
            </a:r>
          </a:p>
          <a:p>
            <a:pPr marL="291600" indent="-291600" fontAlgn="auto">
              <a:spcBef>
                <a:spcPts val="1500"/>
              </a:spcBef>
              <a:spcAft>
                <a:spcPts val="0"/>
              </a:spcAft>
              <a:buClr>
                <a:schemeClr val="tx2"/>
              </a:buClr>
              <a:defRPr/>
            </a:pPr>
            <a:r>
              <a:rPr lang="en-US" altLang="en-US" sz="2800" dirty="0"/>
              <a:t>Jury Instructions.</a:t>
            </a:r>
          </a:p>
        </p:txBody>
      </p:sp>
      <p:sp>
        <p:nvSpPr>
          <p:cNvPr id="14340" name="Slide Number Placeholder 3">
            <a:extLst>
              <a:ext uri="{FF2B5EF4-FFF2-40B4-BE49-F238E27FC236}">
                <a16:creationId xmlns:a16="http://schemas.microsoft.com/office/drawing/2014/main" xmlns="" id="{9EC6C69B-E105-4651-B248-930E8898E5E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BBCB2F71-6AA2-476E-9837-F7020AA4F685}" type="slidenum">
              <a:rPr lang="en-US" altLang="en-US" sz="1400">
                <a:latin typeface="Arial" panose="020B0604020202020204" pitchFamily="34" charset="0"/>
              </a:rPr>
              <a:pPr>
                <a:spcBef>
                  <a:spcPct val="0"/>
                </a:spcBef>
                <a:buClrTx/>
                <a:buFontTx/>
                <a:buNone/>
              </a:pPr>
              <a:t>12</a:t>
            </a:fld>
            <a:endParaRPr lang="en-US" altLang="en-US" sz="1400">
              <a:latin typeface="Arial" panose="020B0604020202020204" pitchFamily="34" charset="0"/>
            </a:endParaRPr>
          </a:p>
        </p:txBody>
      </p:sp>
    </p:spTree>
    <p:extLst>
      <p:ext uri="{BB962C8B-B14F-4D97-AF65-F5344CB8AC3E}">
        <p14:creationId xmlns:p14="http://schemas.microsoft.com/office/powerpoint/2010/main" val="3159833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0600934C-35E0-4051-BD5B-804B58BF7AFF}"/>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Discovery</a:t>
            </a:r>
          </a:p>
        </p:txBody>
      </p:sp>
      <p:sp>
        <p:nvSpPr>
          <p:cNvPr id="15363" name="Content Placeholder 2">
            <a:extLst>
              <a:ext uri="{FF2B5EF4-FFF2-40B4-BE49-F238E27FC236}">
                <a16:creationId xmlns:a16="http://schemas.microsoft.com/office/drawing/2014/main" xmlns="" id="{040CB53E-D131-4F61-9967-61FE539F0913}"/>
              </a:ext>
            </a:extLst>
          </p:cNvPr>
          <p:cNvSpPr>
            <a:spLocks noGrp="1" noChangeArrowheads="1"/>
          </p:cNvSpPr>
          <p:nvPr>
            <p:ph idx="1"/>
          </p:nvPr>
        </p:nvSpPr>
        <p:spPr>
          <a:xfrm>
            <a:off x="457200" y="1600200"/>
            <a:ext cx="8074588" cy="3886200"/>
          </a:xfrm>
        </p:spPr>
        <p:txBody>
          <a:bodyPr>
            <a:normAutofit/>
          </a:bodyPr>
          <a:lstStyle/>
          <a:p>
            <a:pPr marL="291600" indent="-291600">
              <a:spcBef>
                <a:spcPts val="1500"/>
              </a:spcBef>
              <a:buClr>
                <a:schemeClr val="tx2"/>
              </a:buClr>
              <a:defRPr/>
            </a:pPr>
            <a:r>
              <a:rPr lang="en-US" altLang="en-US" sz="2800" dirty="0"/>
              <a:t>Discovery occurs after the pleadings (Complaint, Answer, Counter-claim, Cross-claim, Response) have been filed.</a:t>
            </a:r>
          </a:p>
          <a:p>
            <a:pPr marL="291600" indent="-291600">
              <a:spcBef>
                <a:spcPts val="1500"/>
              </a:spcBef>
              <a:buClr>
                <a:schemeClr val="tx2"/>
              </a:buClr>
              <a:defRPr/>
            </a:pPr>
            <a:r>
              <a:rPr lang="en-US" altLang="en-US" sz="2800" dirty="0"/>
              <a:t>Discovery is the exchange of relevant documents and evidence by the parties.</a:t>
            </a:r>
          </a:p>
          <a:p>
            <a:pPr marL="291600" indent="-291600">
              <a:spcBef>
                <a:spcPts val="1500"/>
              </a:spcBef>
              <a:buClr>
                <a:schemeClr val="tx2"/>
              </a:buClr>
              <a:defRPr/>
            </a:pPr>
            <a:r>
              <a:rPr lang="en-US" altLang="en-US" sz="2800" dirty="0"/>
              <a:t>Discover devices include interrogatories, requests to produce documents, depositions and requests for admission of facts.</a:t>
            </a:r>
          </a:p>
        </p:txBody>
      </p:sp>
      <p:sp>
        <p:nvSpPr>
          <p:cNvPr id="15364" name="Slide Number Placeholder 3">
            <a:extLst>
              <a:ext uri="{FF2B5EF4-FFF2-40B4-BE49-F238E27FC236}">
                <a16:creationId xmlns:a16="http://schemas.microsoft.com/office/drawing/2014/main" xmlns="" id="{AC1A5D4B-DB73-4569-BCE3-A4E55FF01445}"/>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45497DCE-4EA9-4F04-B4C7-7A1CDE592E8B}" type="slidenum">
              <a:rPr lang="en-US" altLang="en-US" sz="1400">
                <a:latin typeface="Arial" panose="020B0604020202020204" pitchFamily="34" charset="0"/>
              </a:rPr>
              <a:pPr>
                <a:spcBef>
                  <a:spcPct val="0"/>
                </a:spcBef>
                <a:buClrTx/>
                <a:buFontTx/>
                <a:buNone/>
              </a:pPr>
              <a:t>13</a:t>
            </a:fld>
            <a:endParaRPr lang="en-US" altLang="en-US" sz="1400">
              <a:latin typeface="Arial" panose="020B0604020202020204" pitchFamily="34" charset="0"/>
            </a:endParaRPr>
          </a:p>
        </p:txBody>
      </p:sp>
    </p:spTree>
    <p:extLst>
      <p:ext uri="{BB962C8B-B14F-4D97-AF65-F5344CB8AC3E}">
        <p14:creationId xmlns:p14="http://schemas.microsoft.com/office/powerpoint/2010/main" val="285212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rgbClr val="4F4837"/>
                </a:solidFill>
                <a:latin typeface="Calibri" panose="020F0502020204030204" pitchFamily="34" charset="0"/>
              </a:rPr>
              <a:t>Pre-trial and Post-trial Motions</a:t>
            </a:r>
            <a:endParaRPr lang="en-IN" dirty="0"/>
          </a:p>
        </p:txBody>
      </p:sp>
      <p:sp>
        <p:nvSpPr>
          <p:cNvPr id="3" name="Text Placeholder 2"/>
          <p:cNvSpPr>
            <a:spLocks noGrp="1"/>
          </p:cNvSpPr>
          <p:nvPr>
            <p:ph type="body" idx="1"/>
          </p:nvPr>
        </p:nvSpPr>
        <p:spPr>
          <a:xfrm>
            <a:off x="457200" y="1535113"/>
            <a:ext cx="3657600" cy="522287"/>
          </a:xfrm>
        </p:spPr>
        <p:txBody>
          <a:bodyPr/>
          <a:lstStyle/>
          <a:p>
            <a:pPr eaLnBrk="1" hangingPunct="1"/>
            <a:r>
              <a:rPr lang="en-US" altLang="en-US" sz="2800" dirty="0"/>
              <a:t>Pre-trial</a:t>
            </a:r>
          </a:p>
        </p:txBody>
      </p:sp>
      <p:sp>
        <p:nvSpPr>
          <p:cNvPr id="4" name="Content Placeholder 3"/>
          <p:cNvSpPr>
            <a:spLocks noGrp="1"/>
          </p:cNvSpPr>
          <p:nvPr>
            <p:ph sz="half" idx="2"/>
          </p:nvPr>
        </p:nvSpPr>
        <p:spPr>
          <a:xfrm>
            <a:off x="457200" y="2174875"/>
            <a:ext cx="3657600" cy="4210050"/>
          </a:xfrm>
        </p:spPr>
        <p:txBody>
          <a:bodyPr/>
          <a:lstStyle/>
          <a:p>
            <a:pPr marL="291600" indent="-291600">
              <a:spcBef>
                <a:spcPts val="1500"/>
              </a:spcBef>
              <a:buClr>
                <a:schemeClr val="tx2"/>
              </a:buClr>
              <a:defRPr/>
            </a:pPr>
            <a:r>
              <a:rPr lang="en-US" altLang="en-US" sz="2600" dirty="0"/>
              <a:t>Demurrer/Motion to dismiss for failure to state a claim.</a:t>
            </a:r>
          </a:p>
          <a:p>
            <a:pPr marL="291600" indent="-291600">
              <a:spcBef>
                <a:spcPts val="1500"/>
              </a:spcBef>
              <a:buClr>
                <a:schemeClr val="tx2"/>
              </a:buClr>
              <a:defRPr/>
            </a:pPr>
            <a:r>
              <a:rPr lang="en-US" altLang="en-US" sz="2600" dirty="0"/>
              <a:t>Motion for judgment on the pleadings.</a:t>
            </a:r>
          </a:p>
          <a:p>
            <a:pPr marL="291600" indent="-291600">
              <a:spcBef>
                <a:spcPts val="1500"/>
              </a:spcBef>
              <a:buClr>
                <a:schemeClr val="tx2"/>
              </a:buClr>
              <a:defRPr/>
            </a:pPr>
            <a:r>
              <a:rPr lang="en-US" altLang="en-US" sz="2600" dirty="0"/>
              <a:t>Motion for summary judgment.</a:t>
            </a:r>
          </a:p>
          <a:p>
            <a:pPr marL="291600" indent="-291600">
              <a:spcBef>
                <a:spcPts val="1500"/>
              </a:spcBef>
              <a:buClr>
                <a:schemeClr val="tx2"/>
              </a:buClr>
              <a:defRPr/>
            </a:pPr>
            <a:r>
              <a:rPr lang="en-US" altLang="en-US" sz="2600" dirty="0"/>
              <a:t>At trial – Motion for a directed verdict.</a:t>
            </a:r>
          </a:p>
        </p:txBody>
      </p:sp>
      <p:sp>
        <p:nvSpPr>
          <p:cNvPr id="5" name="Text Placeholder 4"/>
          <p:cNvSpPr>
            <a:spLocks noGrp="1"/>
          </p:cNvSpPr>
          <p:nvPr>
            <p:ph type="body" sz="quarter" idx="3"/>
          </p:nvPr>
        </p:nvSpPr>
        <p:spPr>
          <a:xfrm>
            <a:off x="4419600" y="1535113"/>
            <a:ext cx="3657600" cy="522287"/>
          </a:xfrm>
        </p:spPr>
        <p:txBody>
          <a:bodyPr/>
          <a:lstStyle/>
          <a:p>
            <a:pPr eaLnBrk="1" hangingPunct="1"/>
            <a:r>
              <a:rPr lang="en-US" altLang="en-US" sz="2800" dirty="0"/>
              <a:t>Post-trial</a:t>
            </a:r>
          </a:p>
        </p:txBody>
      </p:sp>
      <p:sp>
        <p:nvSpPr>
          <p:cNvPr id="6" name="Content Placeholder 5"/>
          <p:cNvSpPr>
            <a:spLocks noGrp="1"/>
          </p:cNvSpPr>
          <p:nvPr>
            <p:ph sz="quarter" idx="4"/>
          </p:nvPr>
        </p:nvSpPr>
        <p:spPr>
          <a:xfrm>
            <a:off x="4419599" y="2174875"/>
            <a:ext cx="4111625" cy="3951288"/>
          </a:xfrm>
        </p:spPr>
        <p:txBody>
          <a:bodyPr/>
          <a:lstStyle/>
          <a:p>
            <a:pPr marL="291600" indent="-291600">
              <a:spcBef>
                <a:spcPts val="1500"/>
              </a:spcBef>
              <a:buClr>
                <a:schemeClr val="tx2"/>
              </a:buClr>
              <a:defRPr/>
            </a:pPr>
            <a:r>
              <a:rPr lang="en-US" altLang="en-US" sz="2600" dirty="0"/>
              <a:t>Motion for judgment in accordance with verdict.</a:t>
            </a:r>
          </a:p>
          <a:p>
            <a:pPr marL="291600" indent="-291600">
              <a:spcBef>
                <a:spcPts val="1500"/>
              </a:spcBef>
              <a:buClr>
                <a:schemeClr val="tx2"/>
              </a:buClr>
              <a:defRPr/>
            </a:pPr>
            <a:r>
              <a:rPr lang="en-US" altLang="en-US" sz="2600" dirty="0"/>
              <a:t>Motion for judgment notwithstanding of verdict (judgment </a:t>
            </a:r>
            <a:r>
              <a:rPr lang="en-US" altLang="en-US" sz="2600" dirty="0" err="1"/>
              <a:t>n.o.v</a:t>
            </a:r>
            <a:r>
              <a:rPr lang="en-US" altLang="en-US" sz="2600" dirty="0"/>
              <a:t>.). Called a motion for judgment as a matter of law in federal court.</a:t>
            </a:r>
          </a:p>
          <a:p>
            <a:pPr marL="291600" indent="-291600">
              <a:spcBef>
                <a:spcPts val="1500"/>
              </a:spcBef>
              <a:buClr>
                <a:schemeClr val="tx2"/>
              </a:buClr>
              <a:defRPr/>
            </a:pPr>
            <a:r>
              <a:rPr lang="en-US" altLang="en-US" sz="2600" dirty="0"/>
              <a:t>Motion for a new trial.</a:t>
            </a:r>
          </a:p>
        </p:txBody>
      </p:sp>
      <p:sp>
        <p:nvSpPr>
          <p:cNvPr id="7" name="Slide Number Placeholder 6"/>
          <p:cNvSpPr>
            <a:spLocks noGrp="1"/>
          </p:cNvSpPr>
          <p:nvPr>
            <p:ph type="sldNum" sz="quarter" idx="10"/>
          </p:nvPr>
        </p:nvSpPr>
        <p:spPr/>
        <p:txBody>
          <a:bodyPr/>
          <a:lstStyle/>
          <a:p>
            <a:pPr>
              <a:defRPr/>
            </a:pPr>
            <a:fld id="{51D59A1D-D270-4DF2-BFAD-EEC1FC74D39E}" type="slidenum">
              <a:rPr lang="en-US" altLang="en-US" smtClean="0"/>
              <a:pPr>
                <a:defRPr/>
              </a:pPr>
              <a:t>14</a:t>
            </a:fld>
            <a:endParaRPr lang="en-US" altLang="en-US" dirty="0"/>
          </a:p>
        </p:txBody>
      </p:sp>
    </p:spTree>
    <p:extLst>
      <p:ext uri="{BB962C8B-B14F-4D97-AF65-F5344CB8AC3E}">
        <p14:creationId xmlns:p14="http://schemas.microsoft.com/office/powerpoint/2010/main" val="2241859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a:extLst>
              <a:ext uri="{FF2B5EF4-FFF2-40B4-BE49-F238E27FC236}">
                <a16:creationId xmlns:a16="http://schemas.microsoft.com/office/drawing/2014/main" xmlns="" id="{9022D354-BBCF-4199-902D-75DA0E918269}"/>
              </a:ext>
            </a:extLst>
          </p:cNvPr>
          <p:cNvSpPr>
            <a:spLocks noGrp="1" noChangeArrowheads="1"/>
          </p:cNvSpPr>
          <p:nvPr>
            <p:ph type="ctrTitle"/>
          </p:nvPr>
        </p:nvSpPr>
        <p:spPr>
          <a:xfrm>
            <a:off x="685799" y="1905001"/>
            <a:ext cx="7845425" cy="2438400"/>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Steps in Civil Litigation:</a:t>
            </a:r>
          </a:p>
        </p:txBody>
      </p:sp>
      <p:sp>
        <p:nvSpPr>
          <p:cNvPr id="29699" name="Content Placeholder">
            <a:extLst>
              <a:ext uri="{FF2B5EF4-FFF2-40B4-BE49-F238E27FC236}">
                <a16:creationId xmlns:a16="http://schemas.microsoft.com/office/drawing/2014/main" xmlns="" id="{C4A935F4-D848-4921-8A83-6D78D5F25B0F}"/>
              </a:ext>
            </a:extLst>
          </p:cNvPr>
          <p:cNvSpPr>
            <a:spLocks noGrp="1" noChangeArrowheads="1"/>
          </p:cNvSpPr>
          <p:nvPr>
            <p:ph type="subTitle" idx="1"/>
          </p:nvPr>
        </p:nvSpPr>
        <p:spPr>
          <a:xfrm>
            <a:off x="685800" y="4572000"/>
            <a:ext cx="6461760" cy="685800"/>
          </a:xfrm>
        </p:spPr>
        <p:txBody>
          <a:bodyPr rtlCol="0"/>
          <a:lstStyle/>
          <a:p>
            <a:pPr eaLnBrk="1" fontAlgn="auto" hangingPunct="1">
              <a:spcAft>
                <a:spcPts val="0"/>
              </a:spcAft>
              <a:defRPr/>
            </a:pPr>
            <a:r>
              <a:rPr lang="en-US" altLang="en-US" sz="3600" dirty="0">
                <a:solidFill>
                  <a:schemeClr val="tx1"/>
                </a:solidFill>
              </a:rPr>
              <a:t>Appellate Procedure</a:t>
            </a:r>
            <a:endParaRPr lang="en-US" altLang="en-US" dirty="0">
              <a:solidFill>
                <a:schemeClr val="tx1"/>
              </a:solidFill>
            </a:endParaRPr>
          </a:p>
        </p:txBody>
      </p:sp>
      <p:sp>
        <p:nvSpPr>
          <p:cNvPr id="17412" name="Slide Number Placeholder 3">
            <a:extLst>
              <a:ext uri="{FF2B5EF4-FFF2-40B4-BE49-F238E27FC236}">
                <a16:creationId xmlns:a16="http://schemas.microsoft.com/office/drawing/2014/main" xmlns="" id="{34554409-0350-487B-B930-FE5FF7CD9B9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223B9494-EF36-4F1C-A13E-65B52A593641}" type="slidenum">
              <a:rPr lang="en-US" altLang="en-US" sz="1400">
                <a:latin typeface="Arial" panose="020B0604020202020204" pitchFamily="34" charset="0"/>
              </a:rPr>
              <a:pPr>
                <a:spcBef>
                  <a:spcPct val="0"/>
                </a:spcBef>
                <a:buClrTx/>
                <a:buFontTx/>
                <a:buNone/>
              </a:pPr>
              <a:t>15</a:t>
            </a:fld>
            <a:endParaRPr lang="en-US" altLang="en-US" sz="1400" dirty="0">
              <a:latin typeface="Arial" panose="020B0604020202020204" pitchFamily="34" charset="0"/>
            </a:endParaRPr>
          </a:p>
        </p:txBody>
      </p:sp>
    </p:spTree>
    <p:extLst>
      <p:ext uri="{BB962C8B-B14F-4D97-AF65-F5344CB8AC3E}">
        <p14:creationId xmlns:p14="http://schemas.microsoft.com/office/powerpoint/2010/main" val="2753365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2722C03F-A42A-4F01-BFD6-59A6FACEABB7}"/>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mn-lt"/>
              </a:rPr>
              <a:t>Appeal</a:t>
            </a:r>
          </a:p>
        </p:txBody>
      </p:sp>
      <p:sp>
        <p:nvSpPr>
          <p:cNvPr id="18435" name="Content Placeholder 2">
            <a:extLst>
              <a:ext uri="{FF2B5EF4-FFF2-40B4-BE49-F238E27FC236}">
                <a16:creationId xmlns:a16="http://schemas.microsoft.com/office/drawing/2014/main" xmlns="" id="{56E6795E-D429-47EF-B111-833F58463864}"/>
              </a:ext>
            </a:extLst>
          </p:cNvPr>
          <p:cNvSpPr>
            <a:spLocks noGrp="1" noChangeArrowheads="1"/>
          </p:cNvSpPr>
          <p:nvPr>
            <p:ph idx="1"/>
          </p:nvPr>
        </p:nvSpPr>
        <p:spPr>
          <a:xfrm>
            <a:off x="457200" y="1600200"/>
            <a:ext cx="7620000" cy="3581400"/>
          </a:xfrm>
        </p:spPr>
        <p:txBody>
          <a:bodyPr>
            <a:normAutofit/>
          </a:bodyPr>
          <a:lstStyle/>
          <a:p>
            <a:pPr marL="291600" indent="-291600">
              <a:spcBef>
                <a:spcPts val="1500"/>
              </a:spcBef>
              <a:buClr>
                <a:schemeClr val="tx2"/>
              </a:buClr>
              <a:defRPr/>
            </a:pPr>
            <a:r>
              <a:rPr lang="en-US" altLang="en-US" sz="2800" dirty="0"/>
              <a:t>A prejudicial error of law must exist for an appeal to succeed.</a:t>
            </a:r>
          </a:p>
          <a:p>
            <a:pPr marL="291600" indent="-291600">
              <a:spcBef>
                <a:spcPts val="1500"/>
              </a:spcBef>
              <a:buClr>
                <a:schemeClr val="tx2"/>
              </a:buClr>
              <a:defRPr/>
            </a:pPr>
            <a:r>
              <a:rPr lang="en-US" altLang="en-US" sz="2800" dirty="0"/>
              <a:t>Appeals are only on the record. No additional evidence can be considered by the appellate court.</a:t>
            </a:r>
          </a:p>
          <a:p>
            <a:pPr marL="291600" indent="-291600">
              <a:spcBef>
                <a:spcPts val="1500"/>
              </a:spcBef>
              <a:buClr>
                <a:schemeClr val="tx2"/>
              </a:buClr>
              <a:defRPr/>
            </a:pPr>
            <a:r>
              <a:rPr lang="en-US" altLang="en-US" sz="2800" dirty="0"/>
              <a:t>For most cases only one appeal to an intermediate court of appeal is allowed.</a:t>
            </a:r>
          </a:p>
        </p:txBody>
      </p:sp>
      <p:sp>
        <p:nvSpPr>
          <p:cNvPr id="18436" name="Slide Number Placeholder 3">
            <a:extLst>
              <a:ext uri="{FF2B5EF4-FFF2-40B4-BE49-F238E27FC236}">
                <a16:creationId xmlns:a16="http://schemas.microsoft.com/office/drawing/2014/main" xmlns="" id="{129053D0-4618-423C-B10E-74DDD589A15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AB630B4C-6614-4DCD-B1F6-AB2570C7186F}" type="slidenum">
              <a:rPr lang="en-US" altLang="en-US" sz="1400">
                <a:latin typeface="Arial" panose="020B0604020202020204" pitchFamily="34" charset="0"/>
              </a:rPr>
              <a:pPr>
                <a:spcBef>
                  <a:spcPct val="0"/>
                </a:spcBef>
                <a:buClrTx/>
                <a:buFontTx/>
                <a:buNone/>
              </a:pPr>
              <a:t>16</a:t>
            </a:fld>
            <a:endParaRPr lang="en-US" altLang="en-US" sz="1400">
              <a:latin typeface="Arial" panose="020B0604020202020204" pitchFamily="34" charset="0"/>
            </a:endParaRPr>
          </a:p>
        </p:txBody>
      </p:sp>
    </p:spTree>
    <p:extLst>
      <p:ext uri="{BB962C8B-B14F-4D97-AF65-F5344CB8AC3E}">
        <p14:creationId xmlns:p14="http://schemas.microsoft.com/office/powerpoint/2010/main" val="350311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a:extLst>
              <a:ext uri="{FF2B5EF4-FFF2-40B4-BE49-F238E27FC236}">
                <a16:creationId xmlns:a16="http://schemas.microsoft.com/office/drawing/2014/main" xmlns="" id="{25FB293A-D75A-4D54-A779-B1C77AA54116}"/>
              </a:ext>
            </a:extLst>
          </p:cNvPr>
          <p:cNvSpPr>
            <a:spLocks noGrp="1" noChangeArrowheads="1"/>
          </p:cNvSpPr>
          <p:nvPr>
            <p:ph type="title"/>
          </p:nvPr>
        </p:nvSpPr>
        <p:spPr>
          <a:xfrm>
            <a:off x="457200" y="274638"/>
            <a:ext cx="8382000" cy="1143000"/>
          </a:xfrm>
        </p:spPr>
        <p:txBody>
          <a:bodyPr/>
          <a:lstStyle/>
          <a:p>
            <a:pPr eaLnBrk="1" fontAlgn="auto" hangingPunct="1">
              <a:spcAft>
                <a:spcPts val="0"/>
              </a:spcAft>
              <a:defRPr/>
            </a:pPr>
            <a:r>
              <a:rPr lang="en-US" altLang="en-US" sz="4000" dirty="0">
                <a:solidFill>
                  <a:srgbClr val="4F4837"/>
                </a:solidFill>
                <a:latin typeface="Calibri" panose="020F0502020204030204" pitchFamily="34" charset="0"/>
              </a:rPr>
              <a:t>Appellate Court Decision-Making Powers</a:t>
            </a:r>
          </a:p>
        </p:txBody>
      </p:sp>
      <p:sp>
        <p:nvSpPr>
          <p:cNvPr id="32771" name="Content Placeholder">
            <a:extLst>
              <a:ext uri="{FF2B5EF4-FFF2-40B4-BE49-F238E27FC236}">
                <a16:creationId xmlns:a16="http://schemas.microsoft.com/office/drawing/2014/main" xmlns="" id="{45CAF57D-4573-4DD8-9A9A-E6C32BC09097}"/>
              </a:ext>
            </a:extLst>
          </p:cNvPr>
          <p:cNvSpPr>
            <a:spLocks noGrp="1" noChangeArrowheads="1"/>
          </p:cNvSpPr>
          <p:nvPr>
            <p:ph idx="1"/>
          </p:nvPr>
        </p:nvSpPr>
        <p:spPr>
          <a:xfrm>
            <a:off x="457200" y="1600200"/>
            <a:ext cx="7620000" cy="2514600"/>
          </a:xfrm>
        </p:spPr>
        <p:txBody>
          <a:bodyPr rtlCol="0">
            <a:normAutofit/>
          </a:bodyPr>
          <a:lstStyle/>
          <a:p>
            <a:pPr marL="291600" indent="-291600" fontAlgn="auto">
              <a:spcBef>
                <a:spcPts val="1500"/>
              </a:spcBef>
              <a:spcAft>
                <a:spcPts val="0"/>
              </a:spcAft>
              <a:buClr>
                <a:schemeClr val="tx2"/>
              </a:buClr>
              <a:defRPr/>
            </a:pPr>
            <a:r>
              <a:rPr lang="en-US" altLang="en-US" sz="2800" dirty="0"/>
              <a:t>Affirmation.</a:t>
            </a:r>
          </a:p>
          <a:p>
            <a:pPr marL="291600" indent="-291600" fontAlgn="auto">
              <a:spcBef>
                <a:spcPts val="1500"/>
              </a:spcBef>
              <a:spcAft>
                <a:spcPts val="0"/>
              </a:spcAft>
              <a:buClr>
                <a:schemeClr val="tx2"/>
              </a:buClr>
              <a:defRPr/>
            </a:pPr>
            <a:r>
              <a:rPr lang="en-US" altLang="en-US" sz="2800" dirty="0"/>
              <a:t>Modification.</a:t>
            </a:r>
          </a:p>
          <a:p>
            <a:pPr marL="291600" indent="-291600" fontAlgn="auto">
              <a:spcBef>
                <a:spcPts val="1500"/>
              </a:spcBef>
              <a:spcAft>
                <a:spcPts val="0"/>
              </a:spcAft>
              <a:buClr>
                <a:schemeClr val="tx2"/>
              </a:buClr>
              <a:defRPr/>
            </a:pPr>
            <a:r>
              <a:rPr lang="en-US" altLang="en-US" sz="2800" dirty="0"/>
              <a:t>Reversal.</a:t>
            </a:r>
          </a:p>
          <a:p>
            <a:pPr marL="291600" indent="-291600" fontAlgn="auto">
              <a:spcBef>
                <a:spcPts val="1500"/>
              </a:spcBef>
              <a:spcAft>
                <a:spcPts val="0"/>
              </a:spcAft>
              <a:buClr>
                <a:schemeClr val="tx2"/>
              </a:buClr>
              <a:defRPr/>
            </a:pPr>
            <a:r>
              <a:rPr lang="en-US" altLang="en-US" sz="2800" dirty="0"/>
              <a:t>Remand.</a:t>
            </a:r>
          </a:p>
        </p:txBody>
      </p:sp>
      <p:sp>
        <p:nvSpPr>
          <p:cNvPr id="19460" name="Slide Number Placeholder 3">
            <a:extLst>
              <a:ext uri="{FF2B5EF4-FFF2-40B4-BE49-F238E27FC236}">
                <a16:creationId xmlns:a16="http://schemas.microsoft.com/office/drawing/2014/main" xmlns="" id="{47858911-DAF4-42C3-9381-628C142B926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264DB7C8-F9C5-4A12-BCF5-8FC347DA0BA7}" type="slidenum">
              <a:rPr lang="en-US" altLang="en-US" sz="1400">
                <a:latin typeface="Arial" panose="020B0604020202020204" pitchFamily="34" charset="0"/>
              </a:rPr>
              <a:pPr>
                <a:spcBef>
                  <a:spcPct val="0"/>
                </a:spcBef>
                <a:buClrTx/>
                <a:buFontTx/>
                <a:buNone/>
              </a:pPr>
              <a:t>17</a:t>
            </a:fld>
            <a:endParaRPr lang="en-US" altLang="en-US" sz="1400">
              <a:latin typeface="Arial" panose="020B0604020202020204" pitchFamily="34" charset="0"/>
            </a:endParaRPr>
          </a:p>
        </p:txBody>
      </p:sp>
    </p:spTree>
    <p:extLst>
      <p:ext uri="{BB962C8B-B14F-4D97-AF65-F5344CB8AC3E}">
        <p14:creationId xmlns:p14="http://schemas.microsoft.com/office/powerpoint/2010/main" val="2296524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C61A59B3-0938-495B-8904-43F69027F669}"/>
              </a:ext>
            </a:extLst>
          </p:cNvPr>
          <p:cNvSpPr>
            <a:spLocks noGrp="1" noChangeArrowheads="1"/>
          </p:cNvSpPr>
          <p:nvPr>
            <p:ph type="title"/>
          </p:nvPr>
        </p:nvSpPr>
        <p:spPr>
          <a:xfrm>
            <a:off x="457200" y="274638"/>
            <a:ext cx="7924800" cy="1143000"/>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Appeal to the U.S. Supreme Court</a:t>
            </a:r>
          </a:p>
        </p:txBody>
      </p:sp>
      <p:sp>
        <p:nvSpPr>
          <p:cNvPr id="20483" name="Content Placeholder 2">
            <a:extLst>
              <a:ext uri="{FF2B5EF4-FFF2-40B4-BE49-F238E27FC236}">
                <a16:creationId xmlns:a16="http://schemas.microsoft.com/office/drawing/2014/main" xmlns="" id="{74893FB6-ACDE-4B96-AD24-B90604F53705}"/>
              </a:ext>
            </a:extLst>
          </p:cNvPr>
          <p:cNvSpPr>
            <a:spLocks noGrp="1" noChangeArrowheads="1"/>
          </p:cNvSpPr>
          <p:nvPr>
            <p:ph idx="1"/>
          </p:nvPr>
        </p:nvSpPr>
        <p:spPr>
          <a:xfrm>
            <a:off x="457200" y="1600200"/>
            <a:ext cx="7620000" cy="1676400"/>
          </a:xfrm>
        </p:spPr>
        <p:txBody>
          <a:bodyPr>
            <a:normAutofit/>
          </a:bodyPr>
          <a:lstStyle/>
          <a:p>
            <a:pPr marL="291600" indent="-291600">
              <a:spcBef>
                <a:spcPts val="1500"/>
              </a:spcBef>
              <a:buClr>
                <a:schemeClr val="tx2"/>
              </a:buClr>
              <a:defRPr/>
            </a:pPr>
            <a:r>
              <a:rPr lang="en-US" altLang="en-US" sz="2800" dirty="0"/>
              <a:t>The U.S. Supreme Court hears very few cases.</a:t>
            </a:r>
          </a:p>
          <a:p>
            <a:pPr marL="291600" indent="-291600">
              <a:spcBef>
                <a:spcPts val="1500"/>
              </a:spcBef>
              <a:buClr>
                <a:schemeClr val="tx2"/>
              </a:buClr>
              <a:defRPr/>
            </a:pPr>
            <a:r>
              <a:rPr lang="en-US" altLang="en-US" sz="2800" dirty="0"/>
              <a:t>At least four justices must agree to grant a Writ of Certiorari for the Court to hear a case.</a:t>
            </a:r>
          </a:p>
        </p:txBody>
      </p:sp>
      <p:sp>
        <p:nvSpPr>
          <p:cNvPr id="20484" name="Slide Number Placeholder 3">
            <a:extLst>
              <a:ext uri="{FF2B5EF4-FFF2-40B4-BE49-F238E27FC236}">
                <a16:creationId xmlns:a16="http://schemas.microsoft.com/office/drawing/2014/main" xmlns="" id="{C2DC9290-37F9-4641-82CB-AC054BCB2406}"/>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9F8A8F5-E888-4DDC-B4E9-C878582F16E5}" type="slidenum">
              <a:rPr lang="en-US" altLang="en-US" sz="1400">
                <a:latin typeface="Arial" panose="020B0604020202020204" pitchFamily="34" charset="0"/>
              </a:rPr>
              <a:pPr>
                <a:spcBef>
                  <a:spcPct val="0"/>
                </a:spcBef>
                <a:buClrTx/>
                <a:buFontTx/>
                <a:buNone/>
              </a:pPr>
              <a:t>18</a:t>
            </a:fld>
            <a:endParaRPr lang="en-US" altLang="en-US" sz="1400">
              <a:latin typeface="Arial" panose="020B0604020202020204" pitchFamily="34" charset="0"/>
            </a:endParaRPr>
          </a:p>
        </p:txBody>
      </p:sp>
    </p:spTree>
    <p:extLst>
      <p:ext uri="{BB962C8B-B14F-4D97-AF65-F5344CB8AC3E}">
        <p14:creationId xmlns:p14="http://schemas.microsoft.com/office/powerpoint/2010/main" val="2952697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95600"/>
            <a:ext cx="7620000" cy="1143000"/>
          </a:xfrm>
        </p:spPr>
        <p:txBody>
          <a:bodyPr/>
          <a:lstStyle/>
          <a:p>
            <a:r>
              <a:rPr lang="en-US" altLang="en-US" dirty="0">
                <a:solidFill>
                  <a:schemeClr val="tx1"/>
                </a:solidFill>
                <a:latin typeface="Calibri" panose="020F0502020204030204" pitchFamily="34" charset="0"/>
              </a:rPr>
              <a:t>Alternative Dispute Resolution </a:t>
            </a:r>
            <a:r>
              <a:rPr lang="en-US" altLang="en-US" sz="2400" dirty="0">
                <a:solidFill>
                  <a:schemeClr val="tx1"/>
                </a:solidFill>
                <a:latin typeface="Calibri" panose="020F0502020204030204" pitchFamily="34" charset="0"/>
              </a:rPr>
              <a:t>1</a:t>
            </a:r>
            <a:endParaRPr lang="en-IN" dirty="0"/>
          </a:p>
        </p:txBody>
      </p:sp>
      <p:sp>
        <p:nvSpPr>
          <p:cNvPr id="3" name="Slide Number Placeholder 2"/>
          <p:cNvSpPr>
            <a:spLocks noGrp="1"/>
          </p:cNvSpPr>
          <p:nvPr>
            <p:ph type="sldNum" sz="quarter" idx="10"/>
          </p:nvPr>
        </p:nvSpPr>
        <p:spPr/>
        <p:txBody>
          <a:bodyPr/>
          <a:lstStyle/>
          <a:p>
            <a:pPr>
              <a:defRPr/>
            </a:pPr>
            <a:fld id="{09FFE2B0-962F-4C82-9FD5-768B5679416E}" type="slidenum">
              <a:rPr lang="en-US" altLang="en-US" smtClean="0"/>
              <a:pPr>
                <a:defRPr/>
              </a:pPr>
              <a:t>19</a:t>
            </a:fld>
            <a:endParaRPr lang="en-US" altLang="en-US" dirty="0"/>
          </a:p>
        </p:txBody>
      </p:sp>
    </p:spTree>
    <p:extLst>
      <p:ext uri="{BB962C8B-B14F-4D97-AF65-F5344CB8AC3E}">
        <p14:creationId xmlns:p14="http://schemas.microsoft.com/office/powerpoint/2010/main" val="147184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altLang="en-US" dirty="0">
                <a:solidFill>
                  <a:srgbClr val="4F4837"/>
                </a:solidFill>
                <a:latin typeface="Calibri" panose="020F0502020204030204" pitchFamily="34" charset="0"/>
              </a:rPr>
              <a:t>Types of Jurisdiction</a:t>
            </a:r>
            <a:r>
              <a:rPr lang="en-US" altLang="en-US" dirty="0">
                <a:solidFill>
                  <a:srgbClr val="4F4837"/>
                </a:solidFill>
                <a:latin typeface="+mn-lt"/>
              </a:rPr>
              <a:t> </a:t>
            </a:r>
            <a:r>
              <a:rPr lang="en-US" altLang="en-US" sz="2400" dirty="0">
                <a:solidFill>
                  <a:srgbClr val="4F4837"/>
                </a:solidFill>
                <a:latin typeface="+mn-lt"/>
              </a:rPr>
              <a:t>1</a:t>
            </a:r>
            <a:endParaRPr lang="en-US" altLang="en-US" sz="2400" dirty="0">
              <a:latin typeface="+mn-lt"/>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eaLnBrk="1" hangingPunct="1">
              <a:spcBef>
                <a:spcPts val="1500"/>
              </a:spcBef>
              <a:buClr>
                <a:schemeClr val="tx2"/>
              </a:buClr>
            </a:pPr>
            <a:r>
              <a:rPr lang="en-US" altLang="en-US" sz="2800" dirty="0"/>
              <a:t>Original Jurisdiction: The power to hear and decide cases when they first enter the legal system.</a:t>
            </a:r>
          </a:p>
          <a:p>
            <a:pPr marL="291600" indent="-291600">
              <a:spcBef>
                <a:spcPts val="1500"/>
              </a:spcBef>
              <a:buClr>
                <a:schemeClr val="tx2"/>
              </a:buClr>
            </a:pPr>
            <a:r>
              <a:rPr lang="en-US" altLang="en-US" sz="2800" dirty="0"/>
              <a:t>Appellate Jurisdiction: The power to review previous judicial decisions to determine whether trial courts erred in their decisions.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2</a:t>
            </a:fld>
            <a:endParaRPr lang="en-US" altLang="en-US" sz="1400" dirty="0">
              <a:latin typeface="+mn-lt"/>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a:extLst>
              <a:ext uri="{FF2B5EF4-FFF2-40B4-BE49-F238E27FC236}">
                <a16:creationId xmlns:a16="http://schemas.microsoft.com/office/drawing/2014/main" xmlns="" id="{CA2A0CA6-1E92-4832-94F3-161C6CA73A3A}"/>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Alternative Dispute Resolution </a:t>
            </a:r>
            <a:r>
              <a:rPr lang="en-US" altLang="en-US" sz="2400" dirty="0">
                <a:solidFill>
                  <a:srgbClr val="4F4837"/>
                </a:solidFill>
                <a:latin typeface="Calibri" panose="020F0502020204030204" pitchFamily="34" charset="0"/>
              </a:rPr>
              <a:t>2</a:t>
            </a:r>
          </a:p>
        </p:txBody>
      </p:sp>
      <p:sp>
        <p:nvSpPr>
          <p:cNvPr id="37891" name="Content Placeholder">
            <a:extLst>
              <a:ext uri="{FF2B5EF4-FFF2-40B4-BE49-F238E27FC236}">
                <a16:creationId xmlns:a16="http://schemas.microsoft.com/office/drawing/2014/main" xmlns="" id="{A464FE8C-C8D0-416E-8744-ED43FC981754}"/>
              </a:ext>
            </a:extLst>
          </p:cNvPr>
          <p:cNvSpPr>
            <a:spLocks noGrp="1" noChangeArrowheads="1"/>
          </p:cNvSpPr>
          <p:nvPr>
            <p:ph idx="1"/>
          </p:nvPr>
        </p:nvSpPr>
        <p:spPr>
          <a:xfrm>
            <a:off x="457200" y="1600200"/>
            <a:ext cx="7620000" cy="2286000"/>
          </a:xfrm>
        </p:spPr>
        <p:txBody>
          <a:bodyPr rtlCol="0">
            <a:normAutofit/>
          </a:bodyPr>
          <a:lstStyle/>
          <a:p>
            <a:pPr marL="291600" indent="-291600" fontAlgn="auto">
              <a:spcBef>
                <a:spcPts val="1500"/>
              </a:spcBef>
              <a:spcAft>
                <a:spcPts val="0"/>
              </a:spcAft>
              <a:buClr>
                <a:schemeClr val="tx2"/>
              </a:buClr>
              <a:defRPr/>
            </a:pPr>
            <a:r>
              <a:rPr lang="en-US" altLang="en-US" sz="2800" dirty="0"/>
              <a:t>Definition: The resolution of legal disputes through methods other than litigation, such as negotiation, mediation, arbitration, summary jury trials, mini-trials, neutral case evaluations, and private trials.</a:t>
            </a:r>
          </a:p>
        </p:txBody>
      </p:sp>
      <p:sp>
        <p:nvSpPr>
          <p:cNvPr id="22532" name="Slide Number Placeholder 3">
            <a:extLst>
              <a:ext uri="{FF2B5EF4-FFF2-40B4-BE49-F238E27FC236}">
                <a16:creationId xmlns:a16="http://schemas.microsoft.com/office/drawing/2014/main" xmlns="" id="{A586DE9D-98AA-4B55-A294-80168C58548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5A3000F2-497E-463B-9E32-392C564C7663}" type="slidenum">
              <a:rPr lang="en-US" altLang="en-US" sz="1400">
                <a:latin typeface="Arial" panose="020B0604020202020204" pitchFamily="34" charset="0"/>
              </a:rPr>
              <a:pPr>
                <a:spcBef>
                  <a:spcPct val="0"/>
                </a:spcBef>
                <a:buClrTx/>
                <a:buFontTx/>
                <a:buNone/>
              </a:pPr>
              <a:t>20</a:t>
            </a:fld>
            <a:endParaRPr lang="en-US" altLang="en-US" sz="1400">
              <a:latin typeface="Arial" panose="020B0604020202020204" pitchFamily="34" charset="0"/>
            </a:endParaRPr>
          </a:p>
        </p:txBody>
      </p:sp>
    </p:spTree>
    <p:extLst>
      <p:ext uri="{BB962C8B-B14F-4D97-AF65-F5344CB8AC3E}">
        <p14:creationId xmlns:p14="http://schemas.microsoft.com/office/powerpoint/2010/main" val="1370971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a:extLst>
              <a:ext uri="{FF2B5EF4-FFF2-40B4-BE49-F238E27FC236}">
                <a16:creationId xmlns:a16="http://schemas.microsoft.com/office/drawing/2014/main" xmlns="" id="{B81A2505-3F2A-41D1-98D4-2D26F1D441CE}"/>
              </a:ext>
            </a:extLst>
          </p:cNvPr>
          <p:cNvSpPr>
            <a:spLocks noGrp="1" noChangeArrowheads="1"/>
          </p:cNvSpPr>
          <p:nvPr>
            <p:ph type="title"/>
          </p:nvPr>
        </p:nvSpPr>
        <p:spPr/>
        <p:txBody>
          <a:bodyPr/>
          <a:lstStyle/>
          <a:p>
            <a:pPr eaLnBrk="1" fontAlgn="auto" hangingPunct="1">
              <a:spcAft>
                <a:spcPts val="0"/>
              </a:spcAft>
              <a:defRPr/>
            </a:pPr>
            <a:r>
              <a:rPr lang="en-US" altLang="en-US" sz="3400" dirty="0">
                <a:solidFill>
                  <a:srgbClr val="4F4837"/>
                </a:solidFill>
                <a:latin typeface="Calibri" panose="020F0502020204030204" pitchFamily="34" charset="0"/>
              </a:rPr>
              <a:t>Reasons A Business Might Prefer Alternative Dispute Resolution (A</a:t>
            </a:r>
            <a:r>
              <a:rPr lang="en-US" altLang="en-US" sz="100" dirty="0">
                <a:solidFill>
                  <a:srgbClr val="4F4837"/>
                </a:solidFill>
                <a:latin typeface="Calibri" panose="020F0502020204030204" pitchFamily="34" charset="0"/>
              </a:rPr>
              <a:t> </a:t>
            </a:r>
            <a:r>
              <a:rPr lang="en-US" altLang="en-US" sz="3400" dirty="0">
                <a:solidFill>
                  <a:srgbClr val="4F4837"/>
                </a:solidFill>
                <a:latin typeface="Calibri" panose="020F0502020204030204" pitchFamily="34" charset="0"/>
              </a:rPr>
              <a:t>D</a:t>
            </a:r>
            <a:r>
              <a:rPr lang="en-US" altLang="en-US" sz="100" dirty="0">
                <a:solidFill>
                  <a:srgbClr val="4F4837"/>
                </a:solidFill>
                <a:latin typeface="Calibri" panose="020F0502020204030204" pitchFamily="34" charset="0"/>
              </a:rPr>
              <a:t> </a:t>
            </a:r>
            <a:r>
              <a:rPr lang="en-US" altLang="en-US" sz="3400" dirty="0">
                <a:solidFill>
                  <a:srgbClr val="4F4837"/>
                </a:solidFill>
                <a:latin typeface="Calibri" panose="020F0502020204030204" pitchFamily="34" charset="0"/>
              </a:rPr>
              <a:t>R) Versus Litigation</a:t>
            </a:r>
          </a:p>
        </p:txBody>
      </p:sp>
      <p:sp>
        <p:nvSpPr>
          <p:cNvPr id="39939" name="Content Placeholder">
            <a:extLst>
              <a:ext uri="{FF2B5EF4-FFF2-40B4-BE49-F238E27FC236}">
                <a16:creationId xmlns:a16="http://schemas.microsoft.com/office/drawing/2014/main" xmlns="" id="{0B896052-B7D8-4F1B-814A-C37CB439C125}"/>
              </a:ext>
            </a:extLst>
          </p:cNvPr>
          <p:cNvSpPr>
            <a:spLocks noGrp="1" noChangeArrowheads="1"/>
          </p:cNvSpPr>
          <p:nvPr>
            <p:ph idx="1"/>
          </p:nvPr>
        </p:nvSpPr>
        <p:spPr>
          <a:xfrm>
            <a:off x="457200" y="1600200"/>
            <a:ext cx="8153400" cy="4724400"/>
          </a:xfrm>
        </p:spPr>
        <p:txBody>
          <a:bodyPr rtlCol="0"/>
          <a:lstStyle/>
          <a:p>
            <a:pPr marL="291600" indent="-291600">
              <a:spcBef>
                <a:spcPts val="1500"/>
              </a:spcBef>
              <a:buClr>
                <a:schemeClr val="tx2"/>
              </a:buClr>
              <a:defRPr/>
            </a:pPr>
            <a:r>
              <a:rPr lang="en-US" altLang="en-US" sz="2800" dirty="0"/>
              <a:t>A</a:t>
            </a:r>
            <a:r>
              <a:rPr lang="en-US" altLang="en-US" sz="100" dirty="0"/>
              <a:t> </a:t>
            </a:r>
            <a:r>
              <a:rPr lang="en-US" altLang="en-US" sz="2800" dirty="0"/>
              <a:t>D</a:t>
            </a:r>
            <a:r>
              <a:rPr lang="en-US" altLang="en-US" sz="100" dirty="0"/>
              <a:t> </a:t>
            </a:r>
            <a:r>
              <a:rPr lang="en-US" altLang="en-US" sz="2800" dirty="0"/>
              <a:t>R methods are generally faster and less expensive than litigation.</a:t>
            </a:r>
          </a:p>
          <a:p>
            <a:pPr marL="291600" indent="-291600">
              <a:spcBef>
                <a:spcPts val="1500"/>
              </a:spcBef>
              <a:buClr>
                <a:schemeClr val="tx2"/>
              </a:buClr>
              <a:defRPr/>
            </a:pPr>
            <a:r>
              <a:rPr lang="en-US" altLang="en-US" sz="2800" dirty="0"/>
              <a:t>Business may wish to avoid uncertainty associated with a jury decision.</a:t>
            </a:r>
          </a:p>
          <a:p>
            <a:pPr marL="291600" indent="-291600">
              <a:spcBef>
                <a:spcPts val="1500"/>
              </a:spcBef>
              <a:buClr>
                <a:schemeClr val="tx2"/>
              </a:buClr>
              <a:defRPr/>
            </a:pPr>
            <a:r>
              <a:rPr lang="en-US" altLang="en-US" sz="2800" dirty="0"/>
              <a:t>Business may wish to avoid setting precedent through court decision.</a:t>
            </a:r>
          </a:p>
          <a:p>
            <a:pPr marL="291600" indent="-291600">
              <a:spcBef>
                <a:spcPts val="1500"/>
              </a:spcBef>
              <a:buClr>
                <a:schemeClr val="tx2"/>
              </a:buClr>
              <a:defRPr/>
            </a:pPr>
            <a:r>
              <a:rPr lang="en-US" altLang="en-US" sz="2800" dirty="0"/>
              <a:t>Business may prefer confidential nature of A</a:t>
            </a:r>
            <a:r>
              <a:rPr lang="en-US" altLang="en-US" sz="100" dirty="0"/>
              <a:t> </a:t>
            </a:r>
            <a:r>
              <a:rPr lang="en-US" altLang="en-US" sz="2800" dirty="0"/>
              <a:t>D</a:t>
            </a:r>
            <a:r>
              <a:rPr lang="en-US" altLang="en-US" sz="100" dirty="0"/>
              <a:t> </a:t>
            </a:r>
            <a:r>
              <a:rPr lang="en-US" altLang="en-US" sz="2800" dirty="0"/>
              <a:t>R.</a:t>
            </a:r>
          </a:p>
          <a:p>
            <a:pPr marL="291600" indent="-291600">
              <a:spcBef>
                <a:spcPts val="1500"/>
              </a:spcBef>
              <a:buClr>
                <a:schemeClr val="tx2"/>
              </a:buClr>
              <a:defRPr/>
            </a:pPr>
            <a:r>
              <a:rPr lang="en-US" altLang="en-US" sz="2800" dirty="0"/>
              <a:t>Compared to litigation, A</a:t>
            </a:r>
            <a:r>
              <a:rPr lang="en-US" altLang="en-US" sz="100" dirty="0"/>
              <a:t> </a:t>
            </a:r>
            <a:r>
              <a:rPr lang="en-US" altLang="en-US" sz="2800" dirty="0"/>
              <a:t>D</a:t>
            </a:r>
            <a:r>
              <a:rPr lang="en-US" altLang="en-US" sz="100" dirty="0"/>
              <a:t> </a:t>
            </a:r>
            <a:r>
              <a:rPr lang="en-US" altLang="en-US" sz="2800" dirty="0"/>
              <a:t>R might better allow parties to preserve business relationship.</a:t>
            </a:r>
            <a:endParaRPr lang="en-US" altLang="en-US" dirty="0"/>
          </a:p>
        </p:txBody>
      </p:sp>
      <p:sp>
        <p:nvSpPr>
          <p:cNvPr id="23556" name="Slide Number Placeholder 3">
            <a:extLst>
              <a:ext uri="{FF2B5EF4-FFF2-40B4-BE49-F238E27FC236}">
                <a16:creationId xmlns:a16="http://schemas.microsoft.com/office/drawing/2014/main" xmlns="" id="{1EAD2DB4-3B4F-4F1E-A547-A35F65934D7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F8A01025-1882-465F-93FE-15DA99CF229B}" type="slidenum">
              <a:rPr lang="en-US" altLang="en-US" sz="1400">
                <a:latin typeface="Arial" panose="020B0604020202020204" pitchFamily="34" charset="0"/>
              </a:rPr>
              <a:pPr>
                <a:spcBef>
                  <a:spcPct val="0"/>
                </a:spcBef>
                <a:buClrTx/>
                <a:buFontTx/>
                <a:buNone/>
              </a:pPr>
              <a:t>21</a:t>
            </a:fld>
            <a:endParaRPr lang="en-US" altLang="en-US" sz="1400">
              <a:latin typeface="Arial" panose="020B0604020202020204" pitchFamily="34" charset="0"/>
            </a:endParaRPr>
          </a:p>
        </p:txBody>
      </p:sp>
    </p:spTree>
    <p:extLst>
      <p:ext uri="{BB962C8B-B14F-4D97-AF65-F5344CB8AC3E}">
        <p14:creationId xmlns:p14="http://schemas.microsoft.com/office/powerpoint/2010/main" val="4170122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a:extLst>
              <a:ext uri="{FF2B5EF4-FFF2-40B4-BE49-F238E27FC236}">
                <a16:creationId xmlns:a16="http://schemas.microsoft.com/office/drawing/2014/main" xmlns="" id="{1858AD57-35B0-4624-874A-90CDC2D61D92}"/>
              </a:ext>
            </a:extLst>
          </p:cNvPr>
          <p:cNvSpPr>
            <a:spLocks noGrp="1" noChangeArrowheads="1"/>
          </p:cNvSpPr>
          <p:nvPr>
            <p:ph type="title"/>
          </p:nvPr>
        </p:nvSpPr>
        <p:spPr/>
        <p:txBody>
          <a:bodyPr/>
          <a:lstStyle/>
          <a:p>
            <a:pPr eaLnBrk="1" fontAlgn="auto" hangingPunct="1">
              <a:spcAft>
                <a:spcPts val="0"/>
              </a:spcAft>
              <a:defRPr/>
            </a:pPr>
            <a:r>
              <a:rPr lang="en-US" altLang="en-US" sz="4000" dirty="0">
                <a:solidFill>
                  <a:srgbClr val="4F4837"/>
                </a:solidFill>
                <a:latin typeface="Calibri" panose="020F0502020204030204" pitchFamily="34" charset="0"/>
              </a:rPr>
              <a:t>Primary Forms of Alternative Dispute Resolution</a:t>
            </a:r>
          </a:p>
        </p:txBody>
      </p:sp>
      <p:sp>
        <p:nvSpPr>
          <p:cNvPr id="41987" name="Content Placeholder">
            <a:extLst>
              <a:ext uri="{FF2B5EF4-FFF2-40B4-BE49-F238E27FC236}">
                <a16:creationId xmlns:a16="http://schemas.microsoft.com/office/drawing/2014/main" xmlns="" id="{CC92B94C-953F-49FF-A088-E2CE5BD9F8B2}"/>
              </a:ext>
            </a:extLst>
          </p:cNvPr>
          <p:cNvSpPr>
            <a:spLocks noGrp="1" noChangeArrowheads="1"/>
          </p:cNvSpPr>
          <p:nvPr>
            <p:ph idx="1"/>
          </p:nvPr>
        </p:nvSpPr>
        <p:spPr>
          <a:xfrm>
            <a:off x="457200" y="1600200"/>
            <a:ext cx="7620000" cy="1905000"/>
          </a:xfrm>
        </p:spPr>
        <p:txBody>
          <a:bodyPr rtlCol="0">
            <a:normAutofit/>
          </a:bodyPr>
          <a:lstStyle/>
          <a:p>
            <a:pPr marL="291600" indent="-291600" fontAlgn="auto">
              <a:spcBef>
                <a:spcPts val="1500"/>
              </a:spcBef>
              <a:spcAft>
                <a:spcPts val="0"/>
              </a:spcAft>
              <a:buClr>
                <a:schemeClr val="tx2"/>
              </a:buClr>
              <a:defRPr/>
            </a:pPr>
            <a:r>
              <a:rPr lang="en-US" altLang="en-US" sz="2800" dirty="0"/>
              <a:t>Negotiation.</a:t>
            </a:r>
          </a:p>
          <a:p>
            <a:pPr marL="291600" indent="-291600" fontAlgn="auto">
              <a:spcBef>
                <a:spcPts val="1500"/>
              </a:spcBef>
              <a:spcAft>
                <a:spcPts val="0"/>
              </a:spcAft>
              <a:buClr>
                <a:schemeClr val="tx2"/>
              </a:buClr>
              <a:defRPr/>
            </a:pPr>
            <a:r>
              <a:rPr lang="en-US" altLang="en-US" sz="2800" dirty="0"/>
              <a:t>Mediation.</a:t>
            </a:r>
          </a:p>
          <a:p>
            <a:pPr marL="291600" indent="-291600" fontAlgn="auto">
              <a:spcBef>
                <a:spcPts val="1500"/>
              </a:spcBef>
              <a:spcAft>
                <a:spcPts val="0"/>
              </a:spcAft>
              <a:buClr>
                <a:schemeClr val="tx2"/>
              </a:buClr>
              <a:defRPr/>
            </a:pPr>
            <a:r>
              <a:rPr lang="en-US" altLang="en-US" sz="2800" dirty="0"/>
              <a:t>Arbitration.</a:t>
            </a:r>
          </a:p>
        </p:txBody>
      </p:sp>
      <p:sp>
        <p:nvSpPr>
          <p:cNvPr id="24580" name="Slide Number Placeholder 3">
            <a:extLst>
              <a:ext uri="{FF2B5EF4-FFF2-40B4-BE49-F238E27FC236}">
                <a16:creationId xmlns:a16="http://schemas.microsoft.com/office/drawing/2014/main" xmlns="" id="{2E409D6A-A4A9-4659-B4F7-71E0680D009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444C22E-0F76-4F47-BEB3-0A6F7B486A13}" type="slidenum">
              <a:rPr lang="en-US" altLang="en-US" sz="1400">
                <a:latin typeface="Arial" panose="020B0604020202020204" pitchFamily="34" charset="0"/>
              </a:rPr>
              <a:pPr>
                <a:spcBef>
                  <a:spcPct val="0"/>
                </a:spcBef>
                <a:buClrTx/>
                <a:buFontTx/>
                <a:buNone/>
              </a:pPr>
              <a:t>22</a:t>
            </a:fld>
            <a:endParaRPr lang="en-US" altLang="en-US" sz="1400">
              <a:latin typeface="Arial" panose="020B0604020202020204" pitchFamily="34" charset="0"/>
            </a:endParaRPr>
          </a:p>
        </p:txBody>
      </p:sp>
    </p:spTree>
    <p:extLst>
      <p:ext uri="{BB962C8B-B14F-4D97-AF65-F5344CB8AC3E}">
        <p14:creationId xmlns:p14="http://schemas.microsoft.com/office/powerpoint/2010/main" val="2523374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a:extLst>
              <a:ext uri="{FF2B5EF4-FFF2-40B4-BE49-F238E27FC236}">
                <a16:creationId xmlns:a16="http://schemas.microsoft.com/office/drawing/2014/main" xmlns="" id="{A30223F5-5012-4B93-9C09-3DB9C461DE0E}"/>
              </a:ext>
            </a:extLst>
          </p:cNvPr>
          <p:cNvSpPr>
            <a:spLocks noGrp="1" noChangeArrowheads="1"/>
          </p:cNvSpPr>
          <p:nvPr>
            <p:ph type="title"/>
          </p:nvPr>
        </p:nvSpPr>
        <p:spPr/>
        <p:txBody>
          <a:bodyPr/>
          <a:lstStyle/>
          <a:p>
            <a:pPr eaLnBrk="1" fontAlgn="auto" hangingPunct="1">
              <a:spcAft>
                <a:spcPts val="0"/>
              </a:spcAft>
              <a:defRPr/>
            </a:pPr>
            <a:r>
              <a:rPr lang="en-US" altLang="en-US" sz="4800" dirty="0">
                <a:solidFill>
                  <a:srgbClr val="4F4837"/>
                </a:solidFill>
                <a:latin typeface="Calibri" panose="020F0502020204030204" pitchFamily="34" charset="0"/>
              </a:rPr>
              <a:t>Advantages of Mediation</a:t>
            </a:r>
          </a:p>
        </p:txBody>
      </p:sp>
      <p:sp>
        <p:nvSpPr>
          <p:cNvPr id="44035" name="Content Placeholder">
            <a:extLst>
              <a:ext uri="{FF2B5EF4-FFF2-40B4-BE49-F238E27FC236}">
                <a16:creationId xmlns:a16="http://schemas.microsoft.com/office/drawing/2014/main" xmlns="" id="{ABF7EF68-0FB1-40B0-8E74-2F547C266746}"/>
              </a:ext>
            </a:extLst>
          </p:cNvPr>
          <p:cNvSpPr>
            <a:spLocks noGrp="1" noChangeArrowheads="1"/>
          </p:cNvSpPr>
          <p:nvPr>
            <p:ph idx="1"/>
          </p:nvPr>
        </p:nvSpPr>
        <p:spPr>
          <a:xfrm>
            <a:off x="457200" y="1600200"/>
            <a:ext cx="7620000" cy="2895600"/>
          </a:xfrm>
        </p:spPr>
        <p:txBody>
          <a:bodyPr rtlCol="0">
            <a:normAutofit/>
          </a:bodyPr>
          <a:lstStyle/>
          <a:p>
            <a:pPr marL="291600" indent="-291600">
              <a:spcBef>
                <a:spcPts val="1500"/>
              </a:spcBef>
              <a:buClr>
                <a:schemeClr val="tx2"/>
              </a:buClr>
              <a:defRPr/>
            </a:pPr>
            <a:r>
              <a:rPr lang="en-US" altLang="en-US" sz="2800" dirty="0"/>
              <a:t>Helps disputing parties preserve their professional relationships.</a:t>
            </a:r>
          </a:p>
          <a:p>
            <a:pPr marL="291600" indent="-291600">
              <a:spcBef>
                <a:spcPts val="1500"/>
              </a:spcBef>
              <a:buClr>
                <a:schemeClr val="tx2"/>
              </a:buClr>
              <a:defRPr/>
            </a:pPr>
            <a:r>
              <a:rPr lang="en-US" altLang="en-US" sz="2800" dirty="0"/>
              <a:t>Provides possibility of finding creative solutions to dispute.</a:t>
            </a:r>
          </a:p>
          <a:p>
            <a:pPr marL="291600" indent="-291600">
              <a:spcBef>
                <a:spcPts val="1500"/>
              </a:spcBef>
              <a:buClr>
                <a:schemeClr val="tx2"/>
              </a:buClr>
              <a:defRPr/>
            </a:pPr>
            <a:r>
              <a:rPr lang="en-US" altLang="en-US" sz="2800" dirty="0"/>
              <a:t>Offers participants high level of autonomy.</a:t>
            </a:r>
          </a:p>
        </p:txBody>
      </p:sp>
      <p:sp>
        <p:nvSpPr>
          <p:cNvPr id="25604" name="Slide Number Placeholder 3">
            <a:extLst>
              <a:ext uri="{FF2B5EF4-FFF2-40B4-BE49-F238E27FC236}">
                <a16:creationId xmlns:a16="http://schemas.microsoft.com/office/drawing/2014/main" xmlns="" id="{6F26A7FE-342C-43A1-9B2E-2899B0095DB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B90C955-BFF5-43B6-8B98-6C6BC4858DE9}" type="slidenum">
              <a:rPr lang="en-US" altLang="en-US" sz="1400">
                <a:latin typeface="Arial" panose="020B0604020202020204" pitchFamily="34" charset="0"/>
              </a:rPr>
              <a:pPr>
                <a:spcBef>
                  <a:spcPct val="0"/>
                </a:spcBef>
                <a:buClrTx/>
                <a:buFontTx/>
                <a:buNone/>
              </a:pPr>
              <a:t>23</a:t>
            </a:fld>
            <a:endParaRPr lang="en-US" altLang="en-US" sz="1400">
              <a:latin typeface="Arial" panose="020B0604020202020204" pitchFamily="34" charset="0"/>
            </a:endParaRPr>
          </a:p>
        </p:txBody>
      </p:sp>
    </p:spTree>
    <p:extLst>
      <p:ext uri="{BB962C8B-B14F-4D97-AF65-F5344CB8AC3E}">
        <p14:creationId xmlns:p14="http://schemas.microsoft.com/office/powerpoint/2010/main" val="2897164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a:extLst>
              <a:ext uri="{FF2B5EF4-FFF2-40B4-BE49-F238E27FC236}">
                <a16:creationId xmlns:a16="http://schemas.microsoft.com/office/drawing/2014/main" xmlns="" id="{75EAC68D-319D-46DD-9628-AAB0B61957C4}"/>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Disadvantages of Mediation</a:t>
            </a:r>
          </a:p>
        </p:txBody>
      </p:sp>
      <p:sp>
        <p:nvSpPr>
          <p:cNvPr id="46083" name="Content Placeholder">
            <a:extLst>
              <a:ext uri="{FF2B5EF4-FFF2-40B4-BE49-F238E27FC236}">
                <a16:creationId xmlns:a16="http://schemas.microsoft.com/office/drawing/2014/main" xmlns="" id="{F77BA8B1-153A-40B2-8E7B-1B64C6205A7A}"/>
              </a:ext>
            </a:extLst>
          </p:cNvPr>
          <p:cNvSpPr>
            <a:spLocks noGrp="1" noChangeArrowheads="1"/>
          </p:cNvSpPr>
          <p:nvPr>
            <p:ph idx="1"/>
          </p:nvPr>
        </p:nvSpPr>
        <p:spPr>
          <a:xfrm>
            <a:off x="457200" y="1600200"/>
            <a:ext cx="7848600" cy="2971800"/>
          </a:xfrm>
        </p:spPr>
        <p:txBody>
          <a:bodyPr rtlCol="0"/>
          <a:lstStyle/>
          <a:p>
            <a:pPr marL="291600" indent="-291600" fontAlgn="auto">
              <a:spcBef>
                <a:spcPts val="1500"/>
              </a:spcBef>
              <a:spcAft>
                <a:spcPts val="0"/>
              </a:spcAft>
              <a:buClr>
                <a:schemeClr val="tx2"/>
              </a:buClr>
              <a:defRPr/>
            </a:pPr>
            <a:r>
              <a:rPr lang="en-US" altLang="en-US" sz="2800" dirty="0"/>
              <a:t>Appears to be an equal process and solution, thereby hiding power imbalances that would lead to the party with greater power securing an agreement of greater benefit.</a:t>
            </a:r>
          </a:p>
          <a:p>
            <a:pPr marL="291600" indent="-291600" fontAlgn="auto">
              <a:spcBef>
                <a:spcPts val="1500"/>
              </a:spcBef>
              <a:spcAft>
                <a:spcPts val="0"/>
              </a:spcAft>
              <a:buClr>
                <a:schemeClr val="tx2"/>
              </a:buClr>
              <a:defRPr/>
            </a:pPr>
            <a:r>
              <a:rPr lang="en-US" altLang="en-US" sz="2800" dirty="0"/>
              <a:t>Some enter mediation with no intention of finding a solution, and use mediation as a delay tactic.</a:t>
            </a:r>
            <a:endParaRPr lang="en-US" altLang="en-US" dirty="0"/>
          </a:p>
        </p:txBody>
      </p:sp>
      <p:sp>
        <p:nvSpPr>
          <p:cNvPr id="26628" name="Slide Number Placeholder 3">
            <a:extLst>
              <a:ext uri="{FF2B5EF4-FFF2-40B4-BE49-F238E27FC236}">
                <a16:creationId xmlns:a16="http://schemas.microsoft.com/office/drawing/2014/main" xmlns="" id="{351B599C-B833-4A8F-980F-3F1538A2D22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E2591C2-C934-4CA3-80DC-AFE0EC79D5E0}" type="slidenum">
              <a:rPr lang="en-US" altLang="en-US" sz="1400">
                <a:latin typeface="Arial" panose="020B0604020202020204" pitchFamily="34" charset="0"/>
              </a:rPr>
              <a:pPr>
                <a:spcBef>
                  <a:spcPct val="0"/>
                </a:spcBef>
                <a:buClrTx/>
                <a:buFontTx/>
                <a:buNone/>
              </a:pPr>
              <a:t>24</a:t>
            </a:fld>
            <a:endParaRPr lang="en-US" altLang="en-US" sz="1400">
              <a:latin typeface="Arial" panose="020B0604020202020204" pitchFamily="34" charset="0"/>
            </a:endParaRPr>
          </a:p>
        </p:txBody>
      </p:sp>
    </p:spTree>
    <p:extLst>
      <p:ext uri="{BB962C8B-B14F-4D97-AF65-F5344CB8AC3E}">
        <p14:creationId xmlns:p14="http://schemas.microsoft.com/office/powerpoint/2010/main" val="1754946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a:extLst>
              <a:ext uri="{FF2B5EF4-FFF2-40B4-BE49-F238E27FC236}">
                <a16:creationId xmlns:a16="http://schemas.microsoft.com/office/drawing/2014/main" xmlns="" id="{24340476-4E6A-4B40-AA3E-421C813A97A7}"/>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Advantages of Arbitration</a:t>
            </a:r>
          </a:p>
        </p:txBody>
      </p:sp>
      <p:sp>
        <p:nvSpPr>
          <p:cNvPr id="48131" name="Content Placeholder">
            <a:extLst>
              <a:ext uri="{FF2B5EF4-FFF2-40B4-BE49-F238E27FC236}">
                <a16:creationId xmlns:a16="http://schemas.microsoft.com/office/drawing/2014/main" xmlns="" id="{09B98B37-DF65-4AE8-81C9-314AD89C1193}"/>
              </a:ext>
            </a:extLst>
          </p:cNvPr>
          <p:cNvSpPr>
            <a:spLocks noGrp="1" noChangeArrowheads="1"/>
          </p:cNvSpPr>
          <p:nvPr>
            <p:ph idx="1"/>
          </p:nvPr>
        </p:nvSpPr>
        <p:spPr>
          <a:xfrm>
            <a:off x="457200" y="1600200"/>
            <a:ext cx="7772400" cy="4114800"/>
          </a:xfrm>
        </p:spPr>
        <p:txBody>
          <a:bodyPr rtlCol="0">
            <a:normAutofit/>
          </a:bodyPr>
          <a:lstStyle/>
          <a:p>
            <a:pPr marL="291600" indent="-291600">
              <a:spcBef>
                <a:spcPts val="1500"/>
              </a:spcBef>
              <a:buClr>
                <a:schemeClr val="tx2"/>
              </a:buClr>
              <a:defRPr/>
            </a:pPr>
            <a:r>
              <a:rPr lang="en-US" altLang="en-US" sz="2800" dirty="0"/>
              <a:t>More efficient and less expensive than litigation.</a:t>
            </a:r>
          </a:p>
          <a:p>
            <a:pPr marL="291600" indent="-291600">
              <a:spcBef>
                <a:spcPts val="1500"/>
              </a:spcBef>
              <a:buClr>
                <a:schemeClr val="tx2"/>
              </a:buClr>
              <a:defRPr/>
            </a:pPr>
            <a:r>
              <a:rPr lang="en-US" altLang="en-US" sz="2800" dirty="0"/>
              <a:t>Parties have more control over the process of dispute resolution (parties choose the arbitrator and determine how formal the process will be).</a:t>
            </a:r>
          </a:p>
          <a:p>
            <a:pPr marL="291600" indent="-291600">
              <a:spcBef>
                <a:spcPts val="1500"/>
              </a:spcBef>
              <a:buClr>
                <a:schemeClr val="tx2"/>
              </a:buClr>
              <a:defRPr/>
            </a:pPr>
            <a:r>
              <a:rPr lang="en-US" altLang="en-US" sz="2800" dirty="0"/>
              <a:t>Parties can choose arbitrator with expertise in specific subject matter of dispute.</a:t>
            </a:r>
          </a:p>
          <a:p>
            <a:pPr marL="291600" indent="-291600">
              <a:spcBef>
                <a:spcPts val="1500"/>
              </a:spcBef>
              <a:buClr>
                <a:schemeClr val="tx2"/>
              </a:buClr>
              <a:defRPr/>
            </a:pPr>
            <a:r>
              <a:rPr lang="en-US" altLang="en-US" sz="2800" dirty="0"/>
              <a:t>Arbitrator has greater flexibility in decision-making (compared to decision-making authority of judge).</a:t>
            </a:r>
          </a:p>
        </p:txBody>
      </p:sp>
      <p:sp>
        <p:nvSpPr>
          <p:cNvPr id="27652" name="Slide Number Placeholder 3">
            <a:extLst>
              <a:ext uri="{FF2B5EF4-FFF2-40B4-BE49-F238E27FC236}">
                <a16:creationId xmlns:a16="http://schemas.microsoft.com/office/drawing/2014/main" xmlns="" id="{07D975CE-471D-410F-AF37-64C5275428C6}"/>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6BDC610-C8CE-4260-9799-6F86F3092570}" type="slidenum">
              <a:rPr lang="en-US" altLang="en-US" sz="1400">
                <a:latin typeface="Arial" panose="020B0604020202020204" pitchFamily="34" charset="0"/>
              </a:rPr>
              <a:pPr>
                <a:spcBef>
                  <a:spcPct val="0"/>
                </a:spcBef>
                <a:buClrTx/>
                <a:buFontTx/>
                <a:buNone/>
              </a:pPr>
              <a:t>25</a:t>
            </a:fld>
            <a:endParaRPr lang="en-US" altLang="en-US" sz="1400">
              <a:latin typeface="Arial" panose="020B0604020202020204" pitchFamily="34" charset="0"/>
            </a:endParaRPr>
          </a:p>
        </p:txBody>
      </p:sp>
    </p:spTree>
    <p:extLst>
      <p:ext uri="{BB962C8B-B14F-4D97-AF65-F5344CB8AC3E}">
        <p14:creationId xmlns:p14="http://schemas.microsoft.com/office/powerpoint/2010/main" val="3220749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a:extLst>
              <a:ext uri="{FF2B5EF4-FFF2-40B4-BE49-F238E27FC236}">
                <a16:creationId xmlns:a16="http://schemas.microsoft.com/office/drawing/2014/main" xmlns="" id="{048E792F-63BE-46AC-83B8-C44AE59140DE}"/>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Disadvantages of Arbitration</a:t>
            </a:r>
          </a:p>
        </p:txBody>
      </p:sp>
      <p:sp>
        <p:nvSpPr>
          <p:cNvPr id="50179" name="Content Placeholder">
            <a:extLst>
              <a:ext uri="{FF2B5EF4-FFF2-40B4-BE49-F238E27FC236}">
                <a16:creationId xmlns:a16="http://schemas.microsoft.com/office/drawing/2014/main" xmlns="" id="{8374D466-D7A6-4E70-A871-36C073E2162F}"/>
              </a:ext>
            </a:extLst>
          </p:cNvPr>
          <p:cNvSpPr>
            <a:spLocks noGrp="1" noChangeArrowheads="1"/>
          </p:cNvSpPr>
          <p:nvPr>
            <p:ph idx="1"/>
          </p:nvPr>
        </p:nvSpPr>
        <p:spPr>
          <a:xfrm>
            <a:off x="457200" y="1600200"/>
            <a:ext cx="7620000" cy="4445000"/>
          </a:xfrm>
        </p:spPr>
        <p:txBody>
          <a:bodyPr rtlCol="0">
            <a:noAutofit/>
          </a:bodyPr>
          <a:lstStyle/>
          <a:p>
            <a:pPr marL="291600" indent="-291600" fontAlgn="auto">
              <a:spcBef>
                <a:spcPts val="1500"/>
              </a:spcBef>
              <a:spcAft>
                <a:spcPts val="0"/>
              </a:spcAft>
              <a:buClr>
                <a:schemeClr val="tx2"/>
              </a:buClr>
              <a:defRPr/>
            </a:pPr>
            <a:r>
              <a:rPr lang="en-US" altLang="en-US" sz="2800" dirty="0"/>
              <a:t>As use of arbitration increases, efficiencies and lower cost advantages (compared to litigation) decrease.</a:t>
            </a:r>
          </a:p>
          <a:p>
            <a:pPr marL="291600" indent="-291600" fontAlgn="auto">
              <a:spcBef>
                <a:spcPts val="1500"/>
              </a:spcBef>
              <a:spcAft>
                <a:spcPts val="0"/>
              </a:spcAft>
              <a:buClr>
                <a:schemeClr val="tx2"/>
              </a:buClr>
              <a:defRPr/>
            </a:pPr>
            <a:r>
              <a:rPr lang="en-US" altLang="en-US" sz="2800" dirty="0"/>
              <a:t>Difficulty of appealing an arbitration award.</a:t>
            </a:r>
          </a:p>
          <a:p>
            <a:pPr marL="291600" indent="-291600" fontAlgn="auto">
              <a:spcBef>
                <a:spcPts val="1500"/>
              </a:spcBef>
              <a:spcAft>
                <a:spcPts val="0"/>
              </a:spcAft>
              <a:buClr>
                <a:schemeClr val="tx2"/>
              </a:buClr>
              <a:defRPr/>
            </a:pPr>
            <a:r>
              <a:rPr lang="en-US" altLang="en-US" sz="2800" dirty="0"/>
              <a:t>Loss of civil rights and remedies available through litigation.</a:t>
            </a:r>
          </a:p>
          <a:p>
            <a:pPr marL="291600" indent="-291600" fontAlgn="auto">
              <a:spcBef>
                <a:spcPts val="1500"/>
              </a:spcBef>
              <a:spcAft>
                <a:spcPts val="0"/>
              </a:spcAft>
              <a:buClr>
                <a:schemeClr val="tx2"/>
              </a:buClr>
              <a:defRPr/>
            </a:pPr>
            <a:r>
              <a:rPr lang="en-US" altLang="en-US" sz="2800" dirty="0"/>
              <a:t>Companies and employers may effectively “hide” their disputes through arbitration (non-public nature of arbitration versus public trial).</a:t>
            </a:r>
          </a:p>
        </p:txBody>
      </p:sp>
      <p:sp>
        <p:nvSpPr>
          <p:cNvPr id="28676" name="Slide Number Placeholder 3">
            <a:extLst>
              <a:ext uri="{FF2B5EF4-FFF2-40B4-BE49-F238E27FC236}">
                <a16:creationId xmlns:a16="http://schemas.microsoft.com/office/drawing/2014/main" xmlns="" id="{C7B618C0-4977-4C7D-991A-0766C73C79FB}"/>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F452EC8F-8DFB-4183-9780-318ABFC69E4C}" type="slidenum">
              <a:rPr lang="en-US" altLang="en-US" sz="1400">
                <a:latin typeface="Arial" panose="020B0604020202020204" pitchFamily="34" charset="0"/>
              </a:rPr>
              <a:pPr>
                <a:spcBef>
                  <a:spcPct val="0"/>
                </a:spcBef>
                <a:buClrTx/>
                <a:buFontTx/>
                <a:buNone/>
              </a:pPr>
              <a:t>26</a:t>
            </a:fld>
            <a:endParaRPr lang="en-US" altLang="en-US" sz="1400">
              <a:latin typeface="Arial" panose="020B0604020202020204" pitchFamily="34" charset="0"/>
            </a:endParaRPr>
          </a:p>
        </p:txBody>
      </p:sp>
    </p:spTree>
    <p:extLst>
      <p:ext uri="{BB962C8B-B14F-4D97-AF65-F5344CB8AC3E}">
        <p14:creationId xmlns:p14="http://schemas.microsoft.com/office/powerpoint/2010/main" val="3359281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a:extLst>
              <a:ext uri="{FF2B5EF4-FFF2-40B4-BE49-F238E27FC236}">
                <a16:creationId xmlns:a16="http://schemas.microsoft.com/office/drawing/2014/main" xmlns="" id="{6E491FE7-044A-48C9-96D4-040C402CAF77}"/>
              </a:ext>
            </a:extLst>
          </p:cNvPr>
          <p:cNvSpPr>
            <a:spLocks noGrp="1" noChangeArrowheads="1"/>
          </p:cNvSpPr>
          <p:nvPr>
            <p:ph type="title"/>
          </p:nvPr>
        </p:nvSpPr>
        <p:spPr>
          <a:xfrm>
            <a:off x="457200" y="274638"/>
            <a:ext cx="7620000" cy="1096962"/>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Binding Arbitration Clause</a:t>
            </a:r>
          </a:p>
        </p:txBody>
      </p:sp>
      <p:sp>
        <p:nvSpPr>
          <p:cNvPr id="52227" name="Content Placeholder">
            <a:extLst>
              <a:ext uri="{FF2B5EF4-FFF2-40B4-BE49-F238E27FC236}">
                <a16:creationId xmlns:a16="http://schemas.microsoft.com/office/drawing/2014/main" xmlns="" id="{202051E0-61C8-43B3-ABA4-34B9540B9CA5}"/>
              </a:ext>
            </a:extLst>
          </p:cNvPr>
          <p:cNvSpPr>
            <a:spLocks noGrp="1" noChangeArrowheads="1"/>
          </p:cNvSpPr>
          <p:nvPr>
            <p:ph idx="1"/>
          </p:nvPr>
        </p:nvSpPr>
        <p:spPr>
          <a:xfrm>
            <a:off x="457200" y="1600200"/>
            <a:ext cx="7620000" cy="1524000"/>
          </a:xfrm>
        </p:spPr>
        <p:txBody>
          <a:bodyPr rtlCol="0">
            <a:noAutofit/>
          </a:bodyPr>
          <a:lstStyle/>
          <a:p>
            <a:pPr marL="291600" indent="-291600">
              <a:spcBef>
                <a:spcPts val="1500"/>
              </a:spcBef>
              <a:buClr>
                <a:schemeClr val="tx2"/>
              </a:buClr>
              <a:defRPr/>
            </a:pPr>
            <a:r>
              <a:rPr lang="en-US" altLang="en-US" sz="2800" dirty="0"/>
              <a:t>Definition: A provision in a contract mandating that all disputes arising under a contract must be settled by arbitration.</a:t>
            </a:r>
          </a:p>
        </p:txBody>
      </p:sp>
      <p:sp>
        <p:nvSpPr>
          <p:cNvPr id="29700" name="Slide Number Placeholder 3">
            <a:extLst>
              <a:ext uri="{FF2B5EF4-FFF2-40B4-BE49-F238E27FC236}">
                <a16:creationId xmlns:a16="http://schemas.microsoft.com/office/drawing/2014/main" xmlns="" id="{BC1182B9-867B-4A35-A488-0E6A650FCB0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C0393AFD-A4AC-48E6-9C75-7FF920139995}" type="slidenum">
              <a:rPr lang="en-US" altLang="en-US" sz="1400">
                <a:latin typeface="Arial" panose="020B0604020202020204" pitchFamily="34" charset="0"/>
              </a:rPr>
              <a:pPr>
                <a:spcBef>
                  <a:spcPct val="0"/>
                </a:spcBef>
                <a:buClrTx/>
                <a:buFontTx/>
                <a:buNone/>
              </a:pPr>
              <a:t>27</a:t>
            </a:fld>
            <a:endParaRPr lang="en-US" altLang="en-US" sz="1400">
              <a:latin typeface="Arial" panose="020B0604020202020204" pitchFamily="34" charset="0"/>
            </a:endParaRPr>
          </a:p>
        </p:txBody>
      </p:sp>
    </p:spTree>
    <p:extLst>
      <p:ext uri="{BB962C8B-B14F-4D97-AF65-F5344CB8AC3E}">
        <p14:creationId xmlns:p14="http://schemas.microsoft.com/office/powerpoint/2010/main" val="172833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a:extLst>
              <a:ext uri="{FF2B5EF4-FFF2-40B4-BE49-F238E27FC236}">
                <a16:creationId xmlns:a16="http://schemas.microsoft.com/office/drawing/2014/main" xmlns="" id="{7F79CB53-9365-4CE4-944C-8CE4298111AB}"/>
              </a:ext>
            </a:extLst>
          </p:cNvPr>
          <p:cNvSpPr>
            <a:spLocks noGrp="1" noChangeArrowheads="1"/>
          </p:cNvSpPr>
          <p:nvPr>
            <p:ph type="title"/>
          </p:nvPr>
        </p:nvSpPr>
        <p:spPr/>
        <p:txBody>
          <a:bodyPr/>
          <a:lstStyle/>
          <a:p>
            <a:pPr eaLnBrk="1" fontAlgn="auto" hangingPunct="1">
              <a:spcAft>
                <a:spcPts val="0"/>
              </a:spcAft>
              <a:defRPr/>
            </a:pPr>
            <a:r>
              <a:rPr lang="en-US" altLang="en-US" sz="4000" dirty="0">
                <a:solidFill>
                  <a:srgbClr val="4F4837"/>
                </a:solidFill>
                <a:latin typeface="Calibri" panose="020F0502020204030204" pitchFamily="34" charset="0"/>
              </a:rPr>
              <a:t>Tips for Creating a Binding Arbitration Clause</a:t>
            </a:r>
          </a:p>
        </p:txBody>
      </p:sp>
      <p:sp>
        <p:nvSpPr>
          <p:cNvPr id="54275" name="Content Placeholder">
            <a:extLst>
              <a:ext uri="{FF2B5EF4-FFF2-40B4-BE49-F238E27FC236}">
                <a16:creationId xmlns:a16="http://schemas.microsoft.com/office/drawing/2014/main" xmlns="" id="{AF5DEF2D-36EC-4804-9990-57958F09BC89}"/>
              </a:ext>
            </a:extLst>
          </p:cNvPr>
          <p:cNvSpPr>
            <a:spLocks noGrp="1" noChangeArrowheads="1"/>
          </p:cNvSpPr>
          <p:nvPr>
            <p:ph idx="1"/>
          </p:nvPr>
        </p:nvSpPr>
        <p:spPr>
          <a:xfrm>
            <a:off x="457200" y="1600200"/>
            <a:ext cx="8153400" cy="4445000"/>
          </a:xfrm>
        </p:spPr>
        <p:txBody>
          <a:bodyPr rtlCol="0">
            <a:noAutofit/>
          </a:bodyPr>
          <a:lstStyle/>
          <a:p>
            <a:pPr marL="291600" indent="-291600" fontAlgn="auto">
              <a:lnSpc>
                <a:spcPct val="110000"/>
              </a:lnSpc>
              <a:spcBef>
                <a:spcPts val="1500"/>
              </a:spcBef>
              <a:spcAft>
                <a:spcPts val="0"/>
              </a:spcAft>
              <a:buClr>
                <a:schemeClr val="tx2"/>
              </a:buClr>
              <a:defRPr/>
            </a:pPr>
            <a:r>
              <a:rPr lang="en-US" altLang="en-US" dirty="0"/>
              <a:t>Identify what you wish to arbitrate.</a:t>
            </a:r>
          </a:p>
          <a:p>
            <a:pPr marL="291600" indent="-291600" fontAlgn="auto">
              <a:lnSpc>
                <a:spcPct val="110000"/>
              </a:lnSpc>
              <a:spcBef>
                <a:spcPts val="1500"/>
              </a:spcBef>
              <a:spcAft>
                <a:spcPts val="0"/>
              </a:spcAft>
              <a:buClr>
                <a:schemeClr val="tx2"/>
              </a:buClr>
              <a:defRPr/>
            </a:pPr>
            <a:r>
              <a:rPr lang="en-US" altLang="en-US" dirty="0"/>
              <a:t>Make arbitration clause bilateral.</a:t>
            </a:r>
          </a:p>
          <a:p>
            <a:pPr marL="291600" indent="-291600" fontAlgn="auto">
              <a:lnSpc>
                <a:spcPct val="110000"/>
              </a:lnSpc>
              <a:spcBef>
                <a:spcPts val="1500"/>
              </a:spcBef>
              <a:spcAft>
                <a:spcPts val="0"/>
              </a:spcAft>
              <a:buClr>
                <a:schemeClr val="tx2"/>
              </a:buClr>
              <a:defRPr/>
            </a:pPr>
            <a:r>
              <a:rPr lang="en-US" altLang="en-US" dirty="0"/>
              <a:t>State which party will pay arbitrator’s fees.</a:t>
            </a:r>
          </a:p>
          <a:p>
            <a:pPr marL="291600" indent="-291600" fontAlgn="auto">
              <a:lnSpc>
                <a:spcPct val="110000"/>
              </a:lnSpc>
              <a:spcBef>
                <a:spcPts val="1500"/>
              </a:spcBef>
              <a:spcAft>
                <a:spcPts val="0"/>
              </a:spcAft>
              <a:buClr>
                <a:schemeClr val="tx2"/>
              </a:buClr>
              <a:defRPr/>
            </a:pPr>
            <a:r>
              <a:rPr lang="en-US" altLang="en-US" dirty="0"/>
              <a:t>Ensure arbitration is cost-effective (compared to litigation).</a:t>
            </a:r>
          </a:p>
          <a:p>
            <a:pPr marL="291600" indent="-291600" fontAlgn="auto">
              <a:lnSpc>
                <a:spcPct val="110000"/>
              </a:lnSpc>
              <a:spcBef>
                <a:spcPts val="1500"/>
              </a:spcBef>
              <a:spcAft>
                <a:spcPts val="0"/>
              </a:spcAft>
              <a:buClr>
                <a:schemeClr val="tx2"/>
              </a:buClr>
              <a:defRPr/>
            </a:pPr>
            <a:r>
              <a:rPr lang="en-US" altLang="en-US" dirty="0"/>
              <a:t>Specify how arbitrator selected.</a:t>
            </a:r>
          </a:p>
          <a:p>
            <a:pPr marL="291600" indent="-291600" fontAlgn="auto">
              <a:lnSpc>
                <a:spcPct val="110000"/>
              </a:lnSpc>
              <a:spcBef>
                <a:spcPts val="1500"/>
              </a:spcBef>
              <a:spcAft>
                <a:spcPts val="0"/>
              </a:spcAft>
              <a:buClr>
                <a:schemeClr val="tx2"/>
              </a:buClr>
              <a:defRPr/>
            </a:pPr>
            <a:r>
              <a:rPr lang="en-US" altLang="en-US" dirty="0"/>
              <a:t>Identify arbitration costs.</a:t>
            </a:r>
          </a:p>
          <a:p>
            <a:pPr marL="291600" indent="-291600" fontAlgn="auto">
              <a:lnSpc>
                <a:spcPct val="110000"/>
              </a:lnSpc>
              <a:spcBef>
                <a:spcPts val="1500"/>
              </a:spcBef>
              <a:spcAft>
                <a:spcPts val="0"/>
              </a:spcAft>
              <a:buClr>
                <a:schemeClr val="tx2"/>
              </a:buClr>
              <a:defRPr/>
            </a:pPr>
            <a:r>
              <a:rPr lang="en-US" altLang="en-US" dirty="0"/>
              <a:t>Avoid limitations on remedies.</a:t>
            </a:r>
          </a:p>
          <a:p>
            <a:pPr marL="291600" indent="-291600" fontAlgn="auto">
              <a:lnSpc>
                <a:spcPct val="110000"/>
              </a:lnSpc>
              <a:spcBef>
                <a:spcPts val="1500"/>
              </a:spcBef>
              <a:spcAft>
                <a:spcPts val="0"/>
              </a:spcAft>
              <a:buClr>
                <a:schemeClr val="tx2"/>
              </a:buClr>
              <a:defRPr/>
            </a:pPr>
            <a:r>
              <a:rPr lang="en-US" altLang="en-US" dirty="0"/>
              <a:t>Consider other parties when determining where to hold arbitration.</a:t>
            </a:r>
          </a:p>
        </p:txBody>
      </p:sp>
      <p:sp>
        <p:nvSpPr>
          <p:cNvPr id="30724" name="Slide Number Placeholder 3">
            <a:extLst>
              <a:ext uri="{FF2B5EF4-FFF2-40B4-BE49-F238E27FC236}">
                <a16:creationId xmlns:a16="http://schemas.microsoft.com/office/drawing/2014/main" xmlns="" id="{645B7B4A-05EF-453A-9BF9-EEF1892E98D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F3B0495-E884-43FC-A18A-2A7DBA20576A}" type="slidenum">
              <a:rPr lang="en-US" altLang="en-US" sz="1400">
                <a:latin typeface="Arial" panose="020B0604020202020204" pitchFamily="34" charset="0"/>
              </a:rPr>
              <a:pPr>
                <a:spcBef>
                  <a:spcPct val="0"/>
                </a:spcBef>
                <a:buClrTx/>
                <a:buFontTx/>
                <a:buNone/>
              </a:pPr>
              <a:t>28</a:t>
            </a:fld>
            <a:endParaRPr lang="en-US" altLang="en-US" sz="1400" dirty="0">
              <a:latin typeface="Arial" panose="020B0604020202020204" pitchFamily="34" charset="0"/>
            </a:endParaRPr>
          </a:p>
        </p:txBody>
      </p:sp>
    </p:spTree>
    <p:extLst>
      <p:ext uri="{BB962C8B-B14F-4D97-AF65-F5344CB8AC3E}">
        <p14:creationId xmlns:p14="http://schemas.microsoft.com/office/powerpoint/2010/main" val="1708809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a:extLst>
              <a:ext uri="{FF2B5EF4-FFF2-40B4-BE49-F238E27FC236}">
                <a16:creationId xmlns:a16="http://schemas.microsoft.com/office/drawing/2014/main" xmlns="" id="{97C1C9B3-F3C3-459E-8C99-4EED737C5C51}"/>
              </a:ext>
            </a:extLst>
          </p:cNvPr>
          <p:cNvSpPr>
            <a:spLocks noGrp="1" noChangeArrowheads="1"/>
          </p:cNvSpPr>
          <p:nvPr>
            <p:ph type="title"/>
          </p:nvPr>
        </p:nvSpPr>
        <p:spPr/>
        <p:txBody>
          <a:bodyPr/>
          <a:lstStyle/>
          <a:p>
            <a:pPr eaLnBrk="1" fontAlgn="auto" hangingPunct="1">
              <a:spcAft>
                <a:spcPts val="0"/>
              </a:spcAft>
              <a:defRPr/>
            </a:pPr>
            <a:r>
              <a:rPr lang="en-US" altLang="en-US" sz="4000" dirty="0">
                <a:solidFill>
                  <a:srgbClr val="4F4837"/>
                </a:solidFill>
                <a:latin typeface="Calibri" panose="020F0502020204030204" pitchFamily="34" charset="0"/>
              </a:rPr>
              <a:t>Other Alternative Dispute Resolution Methods</a:t>
            </a:r>
          </a:p>
        </p:txBody>
      </p:sp>
      <p:sp>
        <p:nvSpPr>
          <p:cNvPr id="56323" name="Content Placeholder">
            <a:extLst>
              <a:ext uri="{FF2B5EF4-FFF2-40B4-BE49-F238E27FC236}">
                <a16:creationId xmlns:a16="http://schemas.microsoft.com/office/drawing/2014/main" xmlns="" id="{35D4209A-0C25-4391-8F09-599CFA1EBB08}"/>
              </a:ext>
            </a:extLst>
          </p:cNvPr>
          <p:cNvSpPr>
            <a:spLocks noGrp="1" noChangeArrowheads="1"/>
          </p:cNvSpPr>
          <p:nvPr>
            <p:ph idx="1"/>
          </p:nvPr>
        </p:nvSpPr>
        <p:spPr>
          <a:xfrm>
            <a:off x="457200" y="1600200"/>
            <a:ext cx="7620000" cy="2895600"/>
          </a:xfrm>
        </p:spPr>
        <p:txBody>
          <a:bodyPr rtlCol="0">
            <a:normAutofit/>
          </a:bodyPr>
          <a:lstStyle/>
          <a:p>
            <a:pPr marL="291600" indent="-291600">
              <a:lnSpc>
                <a:spcPct val="90000"/>
              </a:lnSpc>
              <a:spcBef>
                <a:spcPts val="1500"/>
              </a:spcBef>
              <a:buClr>
                <a:schemeClr val="tx2"/>
              </a:buClr>
              <a:defRPr/>
            </a:pPr>
            <a:r>
              <a:rPr lang="en-US" altLang="en-US" sz="2800" dirty="0"/>
              <a:t>Mediation-Arbitration (“Med-Arb”).</a:t>
            </a:r>
          </a:p>
          <a:p>
            <a:pPr marL="291600" indent="-291600">
              <a:lnSpc>
                <a:spcPct val="90000"/>
              </a:lnSpc>
              <a:spcBef>
                <a:spcPts val="1500"/>
              </a:spcBef>
              <a:buClr>
                <a:schemeClr val="tx2"/>
              </a:buClr>
              <a:defRPr/>
            </a:pPr>
            <a:r>
              <a:rPr lang="en-US" altLang="en-US" sz="2800" dirty="0"/>
              <a:t>Summary Jury Trial.</a:t>
            </a:r>
          </a:p>
          <a:p>
            <a:pPr marL="291600" indent="-291600">
              <a:lnSpc>
                <a:spcPct val="90000"/>
              </a:lnSpc>
              <a:spcBef>
                <a:spcPts val="1500"/>
              </a:spcBef>
              <a:buClr>
                <a:schemeClr val="tx2"/>
              </a:buClr>
              <a:defRPr/>
            </a:pPr>
            <a:r>
              <a:rPr lang="en-US" altLang="en-US" sz="2800" dirty="0"/>
              <a:t>Mini-Trial.</a:t>
            </a:r>
          </a:p>
          <a:p>
            <a:pPr marL="291600" indent="-291600">
              <a:lnSpc>
                <a:spcPct val="90000"/>
              </a:lnSpc>
              <a:spcBef>
                <a:spcPts val="1500"/>
              </a:spcBef>
              <a:buClr>
                <a:schemeClr val="tx2"/>
              </a:buClr>
              <a:defRPr/>
            </a:pPr>
            <a:r>
              <a:rPr lang="en-US" altLang="en-US" sz="2800" dirty="0"/>
              <a:t>Early Neutral Case Evaluation.</a:t>
            </a:r>
          </a:p>
          <a:p>
            <a:pPr marL="291600" indent="-291600">
              <a:lnSpc>
                <a:spcPct val="90000"/>
              </a:lnSpc>
              <a:spcBef>
                <a:spcPts val="1500"/>
              </a:spcBef>
              <a:buClr>
                <a:schemeClr val="tx2"/>
              </a:buClr>
              <a:defRPr/>
            </a:pPr>
            <a:r>
              <a:rPr lang="en-US" altLang="en-US" sz="2800" dirty="0"/>
              <a:t>Private Trials.</a:t>
            </a:r>
          </a:p>
        </p:txBody>
      </p:sp>
      <p:sp>
        <p:nvSpPr>
          <p:cNvPr id="31748" name="Slide Number Placeholder 3">
            <a:extLst>
              <a:ext uri="{FF2B5EF4-FFF2-40B4-BE49-F238E27FC236}">
                <a16:creationId xmlns:a16="http://schemas.microsoft.com/office/drawing/2014/main" xmlns="" id="{94743019-5233-47BA-A249-99D42816F57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62AD3FE-E5AC-4BE1-AA57-B5376061991B}" type="slidenum">
              <a:rPr lang="en-US" altLang="en-US" sz="1400">
                <a:latin typeface="Arial" panose="020B0604020202020204" pitchFamily="34" charset="0"/>
              </a:rPr>
              <a:pPr>
                <a:spcBef>
                  <a:spcPct val="0"/>
                </a:spcBef>
                <a:buClrTx/>
                <a:buFontTx/>
                <a:buNone/>
              </a:pPr>
              <a:t>29</a:t>
            </a:fld>
            <a:endParaRPr lang="en-US" altLang="en-US" sz="1400">
              <a:latin typeface="Arial" panose="020B0604020202020204" pitchFamily="34" charset="0"/>
            </a:endParaRPr>
          </a:p>
        </p:txBody>
      </p:sp>
    </p:spTree>
    <p:extLst>
      <p:ext uri="{BB962C8B-B14F-4D97-AF65-F5344CB8AC3E}">
        <p14:creationId xmlns:p14="http://schemas.microsoft.com/office/powerpoint/2010/main" val="4897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altLang="en-US" dirty="0">
                <a:solidFill>
                  <a:srgbClr val="4F4837"/>
                </a:solidFill>
                <a:latin typeface="Calibri" panose="020F0502020204030204" pitchFamily="34" charset="0"/>
              </a:rPr>
              <a:t>Types of Jurisdiction</a:t>
            </a:r>
            <a:r>
              <a:rPr lang="en-US" altLang="en-US" dirty="0">
                <a:solidFill>
                  <a:srgbClr val="4F4837"/>
                </a:solidFill>
                <a:latin typeface="+mn-lt"/>
              </a:rPr>
              <a:t> </a:t>
            </a:r>
            <a:r>
              <a:rPr lang="en-US" altLang="en-US" sz="2400" dirty="0">
                <a:solidFill>
                  <a:srgbClr val="4F4837"/>
                </a:solidFill>
                <a:latin typeface="+mn-lt"/>
              </a:rPr>
              <a:t>2</a:t>
            </a:r>
            <a:endParaRPr lang="en-US" altLang="en-US" sz="2400" dirty="0">
              <a:latin typeface="+mn-lt"/>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eaLnBrk="1" hangingPunct="1">
              <a:spcBef>
                <a:spcPts val="1500"/>
              </a:spcBef>
              <a:buClr>
                <a:schemeClr val="tx2"/>
              </a:buClr>
            </a:pPr>
            <a:r>
              <a:rPr lang="en-US" altLang="en-US" sz="2800" dirty="0"/>
              <a:t>In personam jurisdiction: The power to render a decision affecting the rights of the specific persons before the court.</a:t>
            </a:r>
          </a:p>
          <a:p>
            <a:pPr marL="291600" indent="-291600">
              <a:spcBef>
                <a:spcPts val="1500"/>
              </a:spcBef>
              <a:buClr>
                <a:schemeClr val="tx2"/>
              </a:buClr>
            </a:pPr>
            <a:r>
              <a:rPr lang="en-US" altLang="en-US" sz="2800" dirty="0"/>
              <a:t>Subject-matter jurisdiction: The power to hear certain kinds of cases.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3</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350937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ADA62E0C-57A9-4C15-B887-1F10838EB07F}"/>
              </a:ext>
            </a:extLst>
          </p:cNvPr>
          <p:cNvSpPr>
            <a:spLocks noGrp="1" noChangeArrowheads="1"/>
          </p:cNvSpPr>
          <p:nvPr>
            <p:ph type="title"/>
          </p:nvPr>
        </p:nvSpPr>
        <p:spPr>
          <a:xfrm>
            <a:off x="1066800" y="2743200"/>
            <a:ext cx="7086600" cy="1371600"/>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Case Hypothetical Discussion Questions</a:t>
            </a:r>
          </a:p>
        </p:txBody>
      </p:sp>
      <p:sp>
        <p:nvSpPr>
          <p:cNvPr id="32771" name="Slide Number Placeholder 2">
            <a:extLst>
              <a:ext uri="{FF2B5EF4-FFF2-40B4-BE49-F238E27FC236}">
                <a16:creationId xmlns:a16="http://schemas.microsoft.com/office/drawing/2014/main" xmlns="" id="{51082FB5-2B00-4E10-84A9-D71B93CBA67D}"/>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D798357-71A8-4851-9A1E-DC7C20A82659}" type="slidenum">
              <a:rPr lang="en-US" altLang="en-US" sz="1400">
                <a:latin typeface="Arial" panose="020B0604020202020204" pitchFamily="34" charset="0"/>
              </a:rPr>
              <a:pPr>
                <a:spcBef>
                  <a:spcPct val="0"/>
                </a:spcBef>
                <a:buClrTx/>
                <a:buFontTx/>
                <a:buNone/>
              </a:pPr>
              <a:t>30</a:t>
            </a:fld>
            <a:endParaRPr lang="en-US" altLang="en-US" sz="1400">
              <a:latin typeface="Arial" panose="020B0604020202020204" pitchFamily="34" charset="0"/>
            </a:endParaRPr>
          </a:p>
        </p:txBody>
      </p:sp>
    </p:spTree>
    <p:extLst>
      <p:ext uri="{BB962C8B-B14F-4D97-AF65-F5344CB8AC3E}">
        <p14:creationId xmlns:p14="http://schemas.microsoft.com/office/powerpoint/2010/main" val="1044717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149A777-E29B-4CDB-A359-56710F3089CA}"/>
              </a:ext>
            </a:extLst>
          </p:cNvPr>
          <p:cNvSpPr>
            <a:spLocks noGrp="1"/>
          </p:cNvSpPr>
          <p:nvPr>
            <p:ph type="title"/>
          </p:nvPr>
        </p:nvSpPr>
        <p:spPr/>
        <p:txBody>
          <a:bodyPr/>
          <a:lstStyle/>
          <a:p>
            <a:r>
              <a:rPr lang="en-US" altLang="en-US" dirty="0">
                <a:solidFill>
                  <a:srgbClr val="4F4837"/>
                </a:solidFill>
                <a:latin typeface="Calibri" panose="020F0502020204030204" pitchFamily="34" charset="0"/>
              </a:rPr>
              <a:t>Chapter 3 Case Hypothetical </a:t>
            </a:r>
            <a:r>
              <a:rPr lang="en-US" altLang="en-US" sz="2400" dirty="0">
                <a:solidFill>
                  <a:srgbClr val="4F4837"/>
                </a:solidFill>
                <a:latin typeface="Calibri" panose="020F0502020204030204" pitchFamily="34" charset="0"/>
              </a:rPr>
              <a:t>1</a:t>
            </a:r>
            <a:endParaRPr lang="en-US" sz="2400" dirty="0">
              <a:solidFill>
                <a:srgbClr val="4F4837"/>
              </a:solidFill>
              <a:latin typeface="Calibri" panose="020F0502020204030204" pitchFamily="34" charset="0"/>
            </a:endParaRPr>
          </a:p>
        </p:txBody>
      </p:sp>
      <p:sp>
        <p:nvSpPr>
          <p:cNvPr id="5" name="Content Placeholder 4">
            <a:extLst>
              <a:ext uri="{FF2B5EF4-FFF2-40B4-BE49-F238E27FC236}">
                <a16:creationId xmlns:a16="http://schemas.microsoft.com/office/drawing/2014/main" xmlns="" id="{C8C9871C-460F-43A2-87A4-8BF01D19124A}"/>
              </a:ext>
            </a:extLst>
          </p:cNvPr>
          <p:cNvSpPr>
            <a:spLocks noGrp="1"/>
          </p:cNvSpPr>
          <p:nvPr>
            <p:ph idx="1"/>
          </p:nvPr>
        </p:nvSpPr>
        <p:spPr>
          <a:xfrm>
            <a:off x="457200" y="1600200"/>
            <a:ext cx="7924800" cy="4800600"/>
          </a:xfrm>
        </p:spPr>
        <p:txBody>
          <a:bodyPr>
            <a:normAutofit fontScale="77500" lnSpcReduction="20000"/>
          </a:bodyPr>
          <a:lstStyle/>
          <a:p>
            <a:pPr marL="0" indent="0">
              <a:lnSpc>
                <a:spcPct val="120000"/>
              </a:lnSpc>
              <a:spcBef>
                <a:spcPts val="2500"/>
              </a:spcBef>
              <a:buNone/>
            </a:pPr>
            <a:r>
              <a:rPr lang="en-US" altLang="en-US" sz="2800" dirty="0"/>
              <a:t>Ted Henry, trial court administrator of the court system in Ticonderoga County, New York. He has grown tired of the relatively trivial cases plaguing his county’s court docket. Ted thinks everyone wants to sue these days, even when the amount in controversy is trivial. The number of cases in the county with less than $10,000 in controversy has doubled in the past ten (10) years.</a:t>
            </a:r>
            <a:br>
              <a:rPr lang="en-US" altLang="en-US" sz="2800" dirty="0"/>
            </a:br>
            <a:r>
              <a:rPr lang="en-US" altLang="en-US" sz="2800" dirty="0"/>
              <a:t>Ticonderoga County’s financial resources are limited. For Ted personally, it has become challenging to manage the trial court docket each week with only a limited number of judges, bailiffs, trial transcriptionists, and other key court personnel available. Ted knows that time is definitely money. He knows too that local taxpayers oppose the hiring of more judges and other court personnel to respond to the onslaught of increased litigation.</a:t>
            </a:r>
            <a:endParaRPr lang="en-US" dirty="0"/>
          </a:p>
        </p:txBody>
      </p:sp>
      <p:sp>
        <p:nvSpPr>
          <p:cNvPr id="33795" name="Slide Number Placeholder 2">
            <a:extLst>
              <a:ext uri="{FF2B5EF4-FFF2-40B4-BE49-F238E27FC236}">
                <a16:creationId xmlns:a16="http://schemas.microsoft.com/office/drawing/2014/main" xmlns="" id="{66C12E06-87AD-4567-BE39-A6DAFA8CEA3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539767C-9725-499A-BF4E-43208FEDB4B0}" type="slidenum">
              <a:rPr lang="en-US" altLang="en-US" sz="1400">
                <a:latin typeface="Arial" panose="020B0604020202020204" pitchFamily="34" charset="0"/>
              </a:rPr>
              <a:pPr>
                <a:spcBef>
                  <a:spcPct val="0"/>
                </a:spcBef>
                <a:buClrTx/>
                <a:buFontTx/>
                <a:buNone/>
              </a:pPr>
              <a:t>31</a:t>
            </a:fld>
            <a:endParaRPr lang="en-US" altLang="en-US" sz="1400">
              <a:latin typeface="Arial" panose="020B0604020202020204" pitchFamily="34" charset="0"/>
            </a:endParaRPr>
          </a:p>
        </p:txBody>
      </p:sp>
    </p:spTree>
    <p:extLst>
      <p:ext uri="{BB962C8B-B14F-4D97-AF65-F5344CB8AC3E}">
        <p14:creationId xmlns:p14="http://schemas.microsoft.com/office/powerpoint/2010/main" val="6850335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xmlns="" id="{56636B1A-6BCE-4580-93B9-AFA3A62D8B5D}"/>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Chapter 3 Case Hypothetical </a:t>
            </a:r>
            <a:r>
              <a:rPr lang="en-US" altLang="en-US" sz="2400" dirty="0">
                <a:solidFill>
                  <a:srgbClr val="4F4837"/>
                </a:solidFill>
                <a:latin typeface="Calibri" panose="020F0502020204030204" pitchFamily="34" charset="0"/>
              </a:rPr>
              <a:t>2</a:t>
            </a:r>
          </a:p>
        </p:txBody>
      </p:sp>
      <p:sp>
        <p:nvSpPr>
          <p:cNvPr id="34819" name="Content Placeholder 6">
            <a:extLst>
              <a:ext uri="{FF2B5EF4-FFF2-40B4-BE49-F238E27FC236}">
                <a16:creationId xmlns:a16="http://schemas.microsoft.com/office/drawing/2014/main" xmlns="" id="{2285C7DA-12C5-406B-B803-4AF90FE232A4}"/>
              </a:ext>
            </a:extLst>
          </p:cNvPr>
          <p:cNvSpPr>
            <a:spLocks noGrp="1" noChangeArrowheads="1"/>
          </p:cNvSpPr>
          <p:nvPr>
            <p:ph idx="1"/>
          </p:nvPr>
        </p:nvSpPr>
        <p:spPr>
          <a:xfrm>
            <a:off x="457200" y="1600200"/>
            <a:ext cx="7620000" cy="3352800"/>
          </a:xfrm>
        </p:spPr>
        <p:txBody>
          <a:bodyPr/>
          <a:lstStyle/>
          <a:p>
            <a:pPr marL="0" indent="0" eaLnBrk="1" hangingPunct="1">
              <a:spcBef>
                <a:spcPts val="1500"/>
              </a:spcBef>
              <a:buNone/>
            </a:pPr>
            <a:r>
              <a:rPr lang="en-US" altLang="en-US" sz="2800" dirty="0"/>
              <a:t>Ted has a modest </a:t>
            </a:r>
            <a:r>
              <a:rPr lang="en-US" altLang="en-US" sz="2800"/>
              <a:t>proposal. </a:t>
            </a:r>
            <a:r>
              <a:rPr lang="en-US" altLang="en-US" sz="2800" dirty="0"/>
              <a:t>He would like to implement binding arbitration for all cases involving an amount in controversy of less than $10,000. The parties involved in the litigation would pay for the expenses of arbitration, and select the arbitrator. Ted’s proposal would reduce the number of cases and save the county money.</a:t>
            </a:r>
            <a:endParaRPr lang="en-US" altLang="en-US" dirty="0"/>
          </a:p>
        </p:txBody>
      </p:sp>
      <p:sp>
        <p:nvSpPr>
          <p:cNvPr id="34820" name="Slide Number Placeholder 3">
            <a:extLst>
              <a:ext uri="{FF2B5EF4-FFF2-40B4-BE49-F238E27FC236}">
                <a16:creationId xmlns:a16="http://schemas.microsoft.com/office/drawing/2014/main" xmlns="" id="{48706ACD-42F7-4F35-8956-FFC4614C43C2}"/>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ABEB275E-5542-49E9-90BC-EC3581ACC157}" type="slidenum">
              <a:rPr lang="en-US" altLang="en-US" sz="1400">
                <a:latin typeface="Arial" panose="020B0604020202020204" pitchFamily="34" charset="0"/>
              </a:rPr>
              <a:pPr>
                <a:spcBef>
                  <a:spcPct val="0"/>
                </a:spcBef>
                <a:buClrTx/>
                <a:buFontTx/>
                <a:buNone/>
              </a:pPr>
              <a:t>32</a:t>
            </a:fld>
            <a:endParaRPr lang="en-US" altLang="en-US" sz="1400">
              <a:latin typeface="Arial" panose="020B0604020202020204" pitchFamily="34" charset="0"/>
            </a:endParaRPr>
          </a:p>
        </p:txBody>
      </p:sp>
    </p:spTree>
    <p:extLst>
      <p:ext uri="{BB962C8B-B14F-4D97-AF65-F5344CB8AC3E}">
        <p14:creationId xmlns:p14="http://schemas.microsoft.com/office/powerpoint/2010/main" val="1059306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CD8BD587-3524-490F-BDE1-B37D7604A7D2}"/>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Chapter 3 Case Hypothetical </a:t>
            </a:r>
            <a:r>
              <a:rPr lang="en-US" altLang="en-US" sz="2400" dirty="0">
                <a:solidFill>
                  <a:srgbClr val="4F4837"/>
                </a:solidFill>
                <a:latin typeface="Calibri" panose="020F0502020204030204" pitchFamily="34" charset="0"/>
              </a:rPr>
              <a:t>3</a:t>
            </a:r>
          </a:p>
        </p:txBody>
      </p:sp>
      <p:sp>
        <p:nvSpPr>
          <p:cNvPr id="12291" name="Content Placeholder 2">
            <a:extLst>
              <a:ext uri="{FF2B5EF4-FFF2-40B4-BE49-F238E27FC236}">
                <a16:creationId xmlns:a16="http://schemas.microsoft.com/office/drawing/2014/main" xmlns="" id="{4E69C460-5A11-4912-B4E5-158D619523D4}"/>
              </a:ext>
            </a:extLst>
          </p:cNvPr>
          <p:cNvSpPr>
            <a:spLocks noGrp="1" noChangeArrowheads="1"/>
          </p:cNvSpPr>
          <p:nvPr>
            <p:ph idx="1"/>
          </p:nvPr>
        </p:nvSpPr>
        <p:spPr>
          <a:xfrm>
            <a:off x="457200" y="1600200"/>
            <a:ext cx="8382000" cy="4191000"/>
          </a:xfrm>
        </p:spPr>
        <p:txBody>
          <a:bodyPr rtlCol="0">
            <a:normAutofit/>
          </a:bodyPr>
          <a:lstStyle/>
          <a:p>
            <a:pPr marL="0" indent="0">
              <a:buNone/>
              <a:defRPr/>
            </a:pPr>
            <a:r>
              <a:rPr lang="en-US" altLang="en-US" sz="2800" dirty="0"/>
              <a:t>Ted is excited about his proposal, since (if implemented) it would reduce dramatically the number of cases processed through the judicial system, thereby saving the taxpayers money, and making his job easier.</a:t>
            </a:r>
          </a:p>
          <a:p>
            <a:pPr marL="291600" indent="-291600">
              <a:lnSpc>
                <a:spcPct val="90000"/>
              </a:lnSpc>
              <a:spcBef>
                <a:spcPts val="1500"/>
              </a:spcBef>
              <a:buClr>
                <a:schemeClr val="tx2"/>
              </a:buClr>
              <a:defRPr/>
            </a:pPr>
            <a:r>
              <a:rPr lang="en-US" altLang="en-US" sz="2800" dirty="0"/>
              <a:t>Is Ted Henry’s proposal, for binding arbitration in all civil cases involving less than $10,000 in controversy, legal?</a:t>
            </a:r>
          </a:p>
          <a:p>
            <a:pPr marL="291600" indent="-291600">
              <a:lnSpc>
                <a:spcPct val="90000"/>
              </a:lnSpc>
              <a:spcBef>
                <a:spcPts val="1500"/>
              </a:spcBef>
              <a:buClr>
                <a:schemeClr val="tx2"/>
              </a:buClr>
              <a:defRPr/>
            </a:pPr>
            <a:r>
              <a:rPr lang="en-US" altLang="en-US" sz="2800" dirty="0"/>
              <a:t>Is it ethical?</a:t>
            </a:r>
          </a:p>
        </p:txBody>
      </p:sp>
      <p:sp>
        <p:nvSpPr>
          <p:cNvPr id="35844" name="Slide Number Placeholder 3">
            <a:extLst>
              <a:ext uri="{FF2B5EF4-FFF2-40B4-BE49-F238E27FC236}">
                <a16:creationId xmlns:a16="http://schemas.microsoft.com/office/drawing/2014/main" xmlns="" id="{F70302A1-3E37-4C7B-A32C-42BB1C0FB1B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95C89EB4-AE58-4A7F-BE54-89486243003D}" type="slidenum">
              <a:rPr lang="en-US" altLang="en-US" sz="1400">
                <a:latin typeface="Arial" panose="020B0604020202020204" pitchFamily="34" charset="0"/>
              </a:rPr>
              <a:pPr>
                <a:spcBef>
                  <a:spcPct val="0"/>
                </a:spcBef>
                <a:buClrTx/>
                <a:buFontTx/>
                <a:buNone/>
              </a:pPr>
              <a:t>33</a:t>
            </a:fld>
            <a:endParaRPr lang="en-US" altLang="en-US" sz="1400" dirty="0">
              <a:latin typeface="Arial" panose="020B0604020202020204" pitchFamily="34" charset="0"/>
            </a:endParaRPr>
          </a:p>
        </p:txBody>
      </p:sp>
    </p:spTree>
    <p:extLst>
      <p:ext uri="{BB962C8B-B14F-4D97-AF65-F5344CB8AC3E}">
        <p14:creationId xmlns:p14="http://schemas.microsoft.com/office/powerpoint/2010/main" val="3936762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xmlns="" id="{9C144683-5435-49D7-9DC0-A2D74103433E}"/>
              </a:ext>
            </a:extLst>
          </p:cNvPr>
          <p:cNvSpPr>
            <a:spLocks noGrp="1" noChangeArrowheads="1"/>
          </p:cNvSpPr>
          <p:nvPr>
            <p:ph type="title"/>
          </p:nvPr>
        </p:nvSpPr>
        <p:spPr/>
        <p:txBody>
          <a:bodyPr/>
          <a:lstStyle/>
          <a:p>
            <a:pPr eaLnBrk="1" fontAlgn="auto" hangingPunct="1">
              <a:spcAft>
                <a:spcPts val="0"/>
              </a:spcAft>
              <a:defRPr/>
            </a:pPr>
            <a:r>
              <a:rPr lang="en-US" altLang="en-US" dirty="0">
                <a:solidFill>
                  <a:srgbClr val="4F4837"/>
                </a:solidFill>
                <a:latin typeface="Calibri" panose="020F0502020204030204" pitchFamily="34" charset="0"/>
              </a:rPr>
              <a:t>Chapter 3 Discussion Question</a:t>
            </a:r>
          </a:p>
        </p:txBody>
      </p:sp>
      <p:sp>
        <p:nvSpPr>
          <p:cNvPr id="36867" name="Content Placeholder 2">
            <a:extLst>
              <a:ext uri="{FF2B5EF4-FFF2-40B4-BE49-F238E27FC236}">
                <a16:creationId xmlns:a16="http://schemas.microsoft.com/office/drawing/2014/main" xmlns="" id="{0F639542-37B8-488B-9498-F8A57A05823A}"/>
              </a:ext>
            </a:extLst>
          </p:cNvPr>
          <p:cNvSpPr>
            <a:spLocks noGrp="1" noChangeArrowheads="1"/>
          </p:cNvSpPr>
          <p:nvPr>
            <p:ph idx="1"/>
          </p:nvPr>
        </p:nvSpPr>
        <p:spPr>
          <a:xfrm>
            <a:off x="457200" y="1600200"/>
            <a:ext cx="7620000" cy="3276600"/>
          </a:xfrm>
        </p:spPr>
        <p:txBody>
          <a:bodyPr>
            <a:normAutofit/>
          </a:bodyPr>
          <a:lstStyle/>
          <a:p>
            <a:pPr marL="0" indent="0" eaLnBrk="1" hangingPunct="1">
              <a:spcBef>
                <a:spcPts val="1500"/>
              </a:spcBef>
              <a:buNone/>
            </a:pPr>
            <a:r>
              <a:rPr lang="en-US" altLang="en-US" sz="2800" dirty="0"/>
              <a:t>The Consumer Financial Protection Bureau has been considering adoption of a rule that makes it easier for consumers to bring class action lawsuits against financial companies by banning arbitration clauses written in the fine print of consumer financial services contracts. Is this a good idea?  Discuss the pros and cons of the proposed rule.</a:t>
            </a:r>
          </a:p>
        </p:txBody>
      </p:sp>
      <p:sp>
        <p:nvSpPr>
          <p:cNvPr id="36868" name="Slide Number Placeholder 3">
            <a:extLst>
              <a:ext uri="{FF2B5EF4-FFF2-40B4-BE49-F238E27FC236}">
                <a16:creationId xmlns:a16="http://schemas.microsoft.com/office/drawing/2014/main" xmlns="" id="{DB511B79-1772-42D9-856F-55A1F9E1051F}"/>
              </a:ext>
            </a:extLst>
          </p:cNvPr>
          <p:cNvSpPr>
            <a:spLocks noGrp="1" noChangeArrowheads="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6A22A88-17CB-4DAD-8A27-F8D6827837BF}" type="slidenum">
              <a:rPr lang="en-US" altLang="en-US" sz="1400"/>
              <a:pPr/>
              <a:t>34</a:t>
            </a:fld>
            <a:endParaRPr lang="en-US" altLang="en-US" sz="1400" dirty="0"/>
          </a:p>
        </p:txBody>
      </p:sp>
    </p:spTree>
    <p:extLst>
      <p:ext uri="{BB962C8B-B14F-4D97-AF65-F5344CB8AC3E}">
        <p14:creationId xmlns:p14="http://schemas.microsoft.com/office/powerpoint/2010/main" val="204631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altLang="en-US" sz="4000" dirty="0">
                <a:solidFill>
                  <a:srgbClr val="4F4837"/>
                </a:solidFill>
                <a:latin typeface="Calibri" panose="020F0502020204030204" pitchFamily="34" charset="0"/>
              </a:rPr>
              <a:t>Subject-Matter Jurisdiction: Exclusive Federal Jurisdiction</a:t>
            </a:r>
            <a:endParaRPr lang="en-US" altLang="en-US" sz="40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spcBef>
                <a:spcPts val="1500"/>
              </a:spcBef>
              <a:spcAft>
                <a:spcPts val="0"/>
              </a:spcAft>
              <a:buClr>
                <a:schemeClr val="tx2"/>
              </a:buClr>
              <a:defRPr/>
            </a:pPr>
            <a:r>
              <a:rPr lang="en-US" altLang="en-US" sz="2800" dirty="0"/>
              <a:t>Admiralty cases.</a:t>
            </a:r>
          </a:p>
          <a:p>
            <a:pPr marL="291600" indent="-291600" fontAlgn="auto">
              <a:spcBef>
                <a:spcPts val="1500"/>
              </a:spcBef>
              <a:spcAft>
                <a:spcPts val="0"/>
              </a:spcAft>
              <a:buClr>
                <a:schemeClr val="tx2"/>
              </a:buClr>
              <a:defRPr/>
            </a:pPr>
            <a:r>
              <a:rPr lang="en-US" altLang="en-US" sz="2800" dirty="0"/>
              <a:t>Bankruptcy cases.</a:t>
            </a:r>
          </a:p>
          <a:p>
            <a:pPr marL="291600" indent="-291600" fontAlgn="auto">
              <a:spcBef>
                <a:spcPts val="1500"/>
              </a:spcBef>
              <a:spcAft>
                <a:spcPts val="0"/>
              </a:spcAft>
              <a:buClr>
                <a:schemeClr val="tx2"/>
              </a:buClr>
              <a:defRPr/>
            </a:pPr>
            <a:r>
              <a:rPr lang="en-US" altLang="en-US" sz="2800" dirty="0"/>
              <a:t>Federal criminal prosecutions.</a:t>
            </a:r>
          </a:p>
          <a:p>
            <a:pPr marL="291600" indent="-291600" fontAlgn="auto">
              <a:spcBef>
                <a:spcPts val="1500"/>
              </a:spcBef>
              <a:spcAft>
                <a:spcPts val="0"/>
              </a:spcAft>
              <a:buClr>
                <a:schemeClr val="tx2"/>
              </a:buClr>
              <a:defRPr/>
            </a:pPr>
            <a:r>
              <a:rPr lang="en-US" altLang="en-US" sz="2800" dirty="0"/>
              <a:t>Cases in which one state sues another state.</a:t>
            </a:r>
          </a:p>
          <a:p>
            <a:pPr marL="291600" indent="-291600" fontAlgn="auto">
              <a:spcBef>
                <a:spcPts val="1500"/>
              </a:spcBef>
              <a:spcAft>
                <a:spcPts val="0"/>
              </a:spcAft>
              <a:buClr>
                <a:schemeClr val="tx2"/>
              </a:buClr>
              <a:defRPr/>
            </a:pPr>
            <a:r>
              <a:rPr lang="en-US" altLang="en-US" sz="2800" dirty="0"/>
              <a:t>Claims against the United States.</a:t>
            </a:r>
          </a:p>
          <a:p>
            <a:pPr marL="291600" indent="-291600" fontAlgn="auto">
              <a:spcBef>
                <a:spcPts val="1500"/>
              </a:spcBef>
              <a:spcAft>
                <a:spcPts val="0"/>
              </a:spcAft>
              <a:buClr>
                <a:schemeClr val="tx2"/>
              </a:buClr>
              <a:defRPr/>
            </a:pPr>
            <a:r>
              <a:rPr lang="en-US" altLang="en-US" sz="2800" dirty="0"/>
              <a:t>Other claims involving federal statutes that specify exclusive federal jurisdiction.</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4</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382941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p:txBody>
          <a:bodyPr/>
          <a:lstStyle/>
          <a:p>
            <a:pPr fontAlgn="auto">
              <a:spcAft>
                <a:spcPts val="0"/>
              </a:spcAft>
              <a:defRPr/>
            </a:pPr>
            <a:r>
              <a:rPr lang="en-US" altLang="en-US" sz="4000" dirty="0">
                <a:solidFill>
                  <a:srgbClr val="4F4837"/>
                </a:solidFill>
                <a:latin typeface="Calibri" panose="020F0502020204030204" pitchFamily="34" charset="0"/>
              </a:rPr>
              <a:t>Subject-Matter Jurisdiction: State Jurisdiction</a:t>
            </a:r>
            <a:endParaRPr lang="en-US" altLang="en-US" sz="40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a:spcBef>
                <a:spcPts val="1500"/>
              </a:spcBef>
              <a:buClr>
                <a:schemeClr val="tx2"/>
              </a:buClr>
              <a:defRPr/>
            </a:pPr>
            <a:r>
              <a:rPr lang="en-US" altLang="en-US" sz="2800" dirty="0"/>
              <a:t>All cases not falling under Exclusive Federal Jurisdiction.</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5</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2642060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a:xfrm>
            <a:off x="457199" y="274638"/>
            <a:ext cx="8074025" cy="1143000"/>
          </a:xfrm>
        </p:spPr>
        <p:txBody>
          <a:bodyPr/>
          <a:lstStyle/>
          <a:p>
            <a:pPr fontAlgn="auto">
              <a:spcAft>
                <a:spcPts val="0"/>
              </a:spcAft>
              <a:defRPr/>
            </a:pPr>
            <a:r>
              <a:rPr lang="en-US" altLang="en-US" sz="4000" dirty="0">
                <a:solidFill>
                  <a:srgbClr val="4F4837"/>
                </a:solidFill>
                <a:latin typeface="Calibri" panose="020F0502020204030204" pitchFamily="34" charset="0"/>
              </a:rPr>
              <a:t>Subject-Matter Jurisdiction: Concurrent Federal and State Jurisdiction</a:t>
            </a:r>
            <a:endParaRPr lang="en-US" altLang="en-US" sz="4000"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spcBef>
                <a:spcPts val="1500"/>
              </a:spcBef>
              <a:spcAft>
                <a:spcPts val="0"/>
              </a:spcAft>
              <a:buClr>
                <a:schemeClr val="tx2"/>
              </a:buClr>
              <a:defRPr/>
            </a:pPr>
            <a:r>
              <a:rPr lang="en-US" altLang="en-US" sz="2800" dirty="0"/>
              <a:t>Federal question cases.</a:t>
            </a:r>
          </a:p>
          <a:p>
            <a:pPr marL="291600" indent="-291600" fontAlgn="auto">
              <a:spcBef>
                <a:spcPts val="1500"/>
              </a:spcBef>
              <a:spcAft>
                <a:spcPts val="0"/>
              </a:spcAft>
              <a:buClr>
                <a:schemeClr val="tx2"/>
              </a:buClr>
              <a:defRPr/>
            </a:pPr>
            <a:r>
              <a:rPr lang="en-US" altLang="en-US" sz="2800" dirty="0"/>
              <a:t>Diversity of citizenship cases.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6</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3962592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a:xfrm>
            <a:off x="457199" y="274638"/>
            <a:ext cx="8074025" cy="1143000"/>
          </a:xfrm>
        </p:spPr>
        <p:txBody>
          <a:bodyPr/>
          <a:lstStyle/>
          <a:p>
            <a:pPr fontAlgn="auto">
              <a:spcAft>
                <a:spcPts val="0"/>
              </a:spcAft>
              <a:defRPr/>
            </a:pPr>
            <a:r>
              <a:rPr lang="en-US" altLang="en-US" dirty="0">
                <a:solidFill>
                  <a:srgbClr val="4F4837"/>
                </a:solidFill>
                <a:latin typeface="Calibri" panose="020F0502020204030204" pitchFamily="34" charset="0"/>
              </a:rPr>
              <a:t>The Federal Court System</a:t>
            </a:r>
            <a:endParaRPr lang="en-US" altLang="en-US"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a:spcBef>
                <a:spcPts val="1500"/>
              </a:spcBef>
              <a:buClr>
                <a:schemeClr val="tx2"/>
              </a:buClr>
              <a:defRPr/>
            </a:pPr>
            <a:r>
              <a:rPr lang="en-US" altLang="en-US" sz="2800" dirty="0"/>
              <a:t>The United States Supreme Court.</a:t>
            </a:r>
          </a:p>
          <a:p>
            <a:pPr marL="291600" indent="-291600">
              <a:spcBef>
                <a:spcPts val="1500"/>
              </a:spcBef>
              <a:buClr>
                <a:schemeClr val="tx2"/>
              </a:buClr>
              <a:defRPr/>
            </a:pPr>
            <a:r>
              <a:rPr lang="en-US" altLang="en-US" sz="2800" dirty="0"/>
              <a:t>Intermediate Courts of Appeal.</a:t>
            </a:r>
          </a:p>
          <a:p>
            <a:pPr marL="291600" indent="-291600">
              <a:spcBef>
                <a:spcPts val="1500"/>
              </a:spcBef>
              <a:buClr>
                <a:schemeClr val="tx2"/>
              </a:buClr>
              <a:defRPr/>
            </a:pPr>
            <a:r>
              <a:rPr lang="en-US" altLang="en-US" sz="2800" dirty="0"/>
              <a:t>Federal Trial Courts (U.S. District Courts).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7</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278054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xmlns="" id="{8A55A51B-99BF-4B66-8E91-7F17D4CEA456}"/>
              </a:ext>
            </a:extLst>
          </p:cNvPr>
          <p:cNvSpPr>
            <a:spLocks noGrp="1" noChangeArrowheads="1"/>
          </p:cNvSpPr>
          <p:nvPr>
            <p:ph type="title"/>
          </p:nvPr>
        </p:nvSpPr>
        <p:spPr>
          <a:xfrm>
            <a:off x="457199" y="274638"/>
            <a:ext cx="8074025" cy="1143000"/>
          </a:xfrm>
        </p:spPr>
        <p:txBody>
          <a:bodyPr/>
          <a:lstStyle/>
          <a:p>
            <a:pPr fontAlgn="auto">
              <a:spcAft>
                <a:spcPts val="0"/>
              </a:spcAft>
              <a:defRPr/>
            </a:pPr>
            <a:r>
              <a:rPr lang="en-US" altLang="en-US" dirty="0">
                <a:solidFill>
                  <a:srgbClr val="4F4837"/>
                </a:solidFill>
                <a:latin typeface="Calibri" panose="020F0502020204030204" pitchFamily="34" charset="0"/>
              </a:rPr>
              <a:t>State Court Systems</a:t>
            </a:r>
            <a:endParaRPr lang="en-US" altLang="en-US" dirty="0">
              <a:latin typeface="Calibri" panose="020F0502020204030204" pitchFamily="34" charset="0"/>
            </a:endParaRPr>
          </a:p>
        </p:txBody>
      </p:sp>
      <p:sp>
        <p:nvSpPr>
          <p:cNvPr id="4" name="Content Placeholder 3">
            <a:extLst>
              <a:ext uri="{FF2B5EF4-FFF2-40B4-BE49-F238E27FC236}">
                <a16:creationId xmlns:a16="http://schemas.microsoft.com/office/drawing/2014/main" xmlns="" id="{7880C0E6-4BCE-4E9A-9ADF-531244551226}"/>
              </a:ext>
            </a:extLst>
          </p:cNvPr>
          <p:cNvSpPr>
            <a:spLocks noGrp="1"/>
          </p:cNvSpPr>
          <p:nvPr>
            <p:ph idx="1"/>
          </p:nvPr>
        </p:nvSpPr>
        <p:spPr>
          <a:xfrm>
            <a:off x="457200" y="1600200"/>
            <a:ext cx="7924800" cy="4648200"/>
          </a:xfrm>
        </p:spPr>
        <p:txBody>
          <a:bodyPr rtlCol="0">
            <a:normAutofit/>
          </a:bodyPr>
          <a:lstStyle/>
          <a:p>
            <a:pPr marL="291600" indent="-291600" fontAlgn="auto">
              <a:spcBef>
                <a:spcPts val="1500"/>
              </a:spcBef>
              <a:spcAft>
                <a:spcPts val="0"/>
              </a:spcAft>
              <a:buClr>
                <a:schemeClr val="tx2"/>
              </a:buClr>
              <a:defRPr/>
            </a:pPr>
            <a:r>
              <a:rPr lang="en-US" altLang="en-US" sz="2800" dirty="0"/>
              <a:t>State Supreme Courts.	</a:t>
            </a:r>
          </a:p>
          <a:p>
            <a:pPr marL="291600" indent="-291600" fontAlgn="auto">
              <a:spcBef>
                <a:spcPts val="1500"/>
              </a:spcBef>
              <a:spcAft>
                <a:spcPts val="0"/>
              </a:spcAft>
              <a:buClr>
                <a:schemeClr val="tx2"/>
              </a:buClr>
              <a:defRPr/>
            </a:pPr>
            <a:r>
              <a:rPr lang="en-US" altLang="en-US" sz="2800" dirty="0"/>
              <a:t>Intermediate Courts of Appeal.</a:t>
            </a:r>
          </a:p>
          <a:p>
            <a:pPr marL="291600" indent="-291600" fontAlgn="auto">
              <a:spcBef>
                <a:spcPts val="1500"/>
              </a:spcBef>
              <a:spcAft>
                <a:spcPts val="0"/>
              </a:spcAft>
              <a:buClr>
                <a:schemeClr val="tx2"/>
              </a:buClr>
              <a:defRPr/>
            </a:pPr>
            <a:r>
              <a:rPr lang="en-US" altLang="en-US" sz="2800" dirty="0"/>
              <a:t>State Trial Courts.</a:t>
            </a:r>
          </a:p>
        </p:txBody>
      </p:sp>
      <p:sp>
        <p:nvSpPr>
          <p:cNvPr id="6149" name="Slide Number Placeholder 4">
            <a:extLst>
              <a:ext uri="{FF2B5EF4-FFF2-40B4-BE49-F238E27FC236}">
                <a16:creationId xmlns:a16="http://schemas.microsoft.com/office/drawing/2014/main" xmlns="" id="{CBAC7390-B51B-4BDC-B445-601343FD89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fontAlgn="base">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52E1A69-B15A-434D-AF2E-CC101624812E}" type="slidenum">
              <a:rPr lang="en-US" altLang="en-US" sz="1400" smtClean="0">
                <a:latin typeface="+mn-lt"/>
                <a:ea typeface="ＭＳ Ｐゴシック" panose="020B0600070205080204" pitchFamily="34" charset="-128"/>
              </a:rPr>
              <a:pPr>
                <a:spcBef>
                  <a:spcPct val="0"/>
                </a:spcBef>
                <a:buClrTx/>
                <a:buFontTx/>
                <a:buNone/>
              </a:pPr>
              <a:t>8</a:t>
            </a:fld>
            <a:endParaRPr lang="en-US" altLang="en-US" sz="1400" dirty="0">
              <a:latin typeface="+mn-lt"/>
              <a:ea typeface="ＭＳ Ｐゴシック" panose="020B0600070205080204" pitchFamily="34" charset="-128"/>
            </a:endParaRPr>
          </a:p>
        </p:txBody>
      </p:sp>
    </p:spTree>
    <p:extLst>
      <p:ext uri="{BB962C8B-B14F-4D97-AF65-F5344CB8AC3E}">
        <p14:creationId xmlns:p14="http://schemas.microsoft.com/office/powerpoint/2010/main" val="487039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a:extLst>
              <a:ext uri="{FF2B5EF4-FFF2-40B4-BE49-F238E27FC236}">
                <a16:creationId xmlns:a16="http://schemas.microsoft.com/office/drawing/2014/main" xmlns="" id="{C48CB3AB-1038-45DD-8F4B-E28067D0FA78}"/>
              </a:ext>
            </a:extLst>
          </p:cNvPr>
          <p:cNvSpPr>
            <a:spLocks noGrp="1" noChangeArrowheads="1"/>
          </p:cNvSpPr>
          <p:nvPr>
            <p:ph type="title"/>
          </p:nvPr>
        </p:nvSpPr>
        <p:spPr/>
        <p:txBody>
          <a:bodyPr/>
          <a:lstStyle/>
          <a:p>
            <a:pPr eaLnBrk="1" fontAlgn="auto" hangingPunct="1">
              <a:spcAft>
                <a:spcPts val="0"/>
              </a:spcAft>
              <a:defRPr/>
            </a:pPr>
            <a:r>
              <a:rPr lang="en-US" altLang="en-US" sz="4000" dirty="0">
                <a:solidFill>
                  <a:srgbClr val="4F4837"/>
                </a:solidFill>
                <a:latin typeface="Calibri" panose="020F0502020204030204" pitchFamily="34" charset="0"/>
              </a:rPr>
              <a:t>Threshold Requirements for Litigation</a:t>
            </a:r>
          </a:p>
        </p:txBody>
      </p:sp>
      <p:sp>
        <p:nvSpPr>
          <p:cNvPr id="20483" name="Content Placeholder">
            <a:extLst>
              <a:ext uri="{FF2B5EF4-FFF2-40B4-BE49-F238E27FC236}">
                <a16:creationId xmlns:a16="http://schemas.microsoft.com/office/drawing/2014/main" xmlns="" id="{036F92C6-6B42-4885-907D-6CD34B37FC53}"/>
              </a:ext>
            </a:extLst>
          </p:cNvPr>
          <p:cNvSpPr>
            <a:spLocks noGrp="1" noChangeArrowheads="1"/>
          </p:cNvSpPr>
          <p:nvPr>
            <p:ph idx="1"/>
          </p:nvPr>
        </p:nvSpPr>
        <p:spPr>
          <a:xfrm>
            <a:off x="457200" y="1600200"/>
            <a:ext cx="7620000" cy="1828800"/>
          </a:xfrm>
        </p:spPr>
        <p:txBody>
          <a:bodyPr rtlCol="0">
            <a:noAutofit/>
          </a:bodyPr>
          <a:lstStyle/>
          <a:p>
            <a:pPr marL="0" indent="0" eaLnBrk="1" fontAlgn="auto" hangingPunct="1">
              <a:spcBef>
                <a:spcPts val="1500"/>
              </a:spcBef>
              <a:spcAft>
                <a:spcPts val="0"/>
              </a:spcAft>
              <a:buNone/>
              <a:defRPr/>
            </a:pPr>
            <a:r>
              <a:rPr lang="en-US" altLang="en-US" sz="2600" dirty="0"/>
              <a:t>Standing (to sue)</a:t>
            </a:r>
          </a:p>
          <a:p>
            <a:pPr marL="291600" lvl="1" indent="-291600">
              <a:spcBef>
                <a:spcPts val="600"/>
              </a:spcBef>
              <a:buClr>
                <a:schemeClr val="tx2"/>
              </a:buClr>
              <a:defRPr/>
            </a:pPr>
            <a:r>
              <a:rPr lang="en-US" altLang="en-US" sz="2400" dirty="0"/>
              <a:t>Actual/imminent injury in fact.</a:t>
            </a:r>
          </a:p>
          <a:p>
            <a:pPr marL="291600" lvl="1" indent="-291600">
              <a:spcBef>
                <a:spcPts val="600"/>
              </a:spcBef>
              <a:buClr>
                <a:schemeClr val="tx2"/>
              </a:buClr>
              <a:defRPr/>
            </a:pPr>
            <a:r>
              <a:rPr lang="en-US" altLang="en-US" sz="2400" dirty="0"/>
              <a:t>Injury traceable to actions of defendant.</a:t>
            </a:r>
          </a:p>
          <a:p>
            <a:pPr marL="291600" lvl="1" indent="-291600">
              <a:spcBef>
                <a:spcPts val="600"/>
              </a:spcBef>
              <a:buClr>
                <a:schemeClr val="tx2"/>
              </a:buClr>
              <a:defRPr/>
            </a:pPr>
            <a:r>
              <a:rPr lang="en-US" altLang="en-US" sz="2400" dirty="0"/>
              <a:t>Injury redressed by favorable decision.</a:t>
            </a:r>
          </a:p>
        </p:txBody>
      </p:sp>
      <p:sp>
        <p:nvSpPr>
          <p:cNvPr id="2" name="Content Placeholder 1"/>
          <p:cNvSpPr>
            <a:spLocks noGrp="1"/>
          </p:cNvSpPr>
          <p:nvPr>
            <p:ph idx="13"/>
          </p:nvPr>
        </p:nvSpPr>
        <p:spPr>
          <a:xfrm>
            <a:off x="465666" y="3484832"/>
            <a:ext cx="7620000" cy="1849168"/>
          </a:xfrm>
        </p:spPr>
        <p:txBody>
          <a:bodyPr>
            <a:noAutofit/>
          </a:bodyPr>
          <a:lstStyle/>
          <a:p>
            <a:pPr marL="0" indent="0">
              <a:spcBef>
                <a:spcPts val="1500"/>
              </a:spcBef>
              <a:buNone/>
              <a:defRPr/>
            </a:pPr>
            <a:r>
              <a:rPr lang="en-US" altLang="en-US" sz="2600" dirty="0"/>
              <a:t>Case or Controversy (Justifiable Controversy)</a:t>
            </a:r>
          </a:p>
          <a:p>
            <a:pPr marL="291600" lvl="1" indent="-291600" fontAlgn="auto">
              <a:spcBef>
                <a:spcPts val="600"/>
              </a:spcBef>
              <a:spcAft>
                <a:spcPts val="0"/>
              </a:spcAft>
              <a:buClr>
                <a:schemeClr val="tx2"/>
              </a:buClr>
              <a:defRPr/>
            </a:pPr>
            <a:r>
              <a:rPr lang="en-US" altLang="en-US" sz="2400" dirty="0"/>
              <a:t>Adverse relationship between plaintiff and defendant.</a:t>
            </a:r>
          </a:p>
          <a:p>
            <a:pPr marL="291600" lvl="1" indent="-291600" fontAlgn="auto">
              <a:spcBef>
                <a:spcPts val="600"/>
              </a:spcBef>
              <a:spcAft>
                <a:spcPts val="0"/>
              </a:spcAft>
              <a:buClr>
                <a:schemeClr val="tx2"/>
              </a:buClr>
              <a:defRPr/>
            </a:pPr>
            <a:r>
              <a:rPr lang="en-US" altLang="en-US" sz="2400" dirty="0"/>
              <a:t>Actions of one party give rise to legal dispute.</a:t>
            </a:r>
          </a:p>
          <a:p>
            <a:pPr marL="291600" lvl="1" indent="-291600" fontAlgn="auto">
              <a:spcBef>
                <a:spcPts val="600"/>
              </a:spcBef>
              <a:spcAft>
                <a:spcPts val="0"/>
              </a:spcAft>
              <a:buClr>
                <a:schemeClr val="tx2"/>
              </a:buClr>
              <a:defRPr/>
            </a:pPr>
            <a:r>
              <a:rPr lang="en-US" altLang="en-US" sz="2400" dirty="0"/>
              <a:t>Court decision able to resolve dispute.</a:t>
            </a:r>
            <a:endParaRPr lang="en-IN" sz="2400" dirty="0"/>
          </a:p>
        </p:txBody>
      </p:sp>
      <p:sp>
        <p:nvSpPr>
          <p:cNvPr id="3" name="Content Placeholder 2"/>
          <p:cNvSpPr>
            <a:spLocks noGrp="1"/>
          </p:cNvSpPr>
          <p:nvPr>
            <p:ph idx="14"/>
          </p:nvPr>
        </p:nvSpPr>
        <p:spPr>
          <a:xfrm>
            <a:off x="474132" y="5419090"/>
            <a:ext cx="7620000" cy="905509"/>
          </a:xfrm>
        </p:spPr>
        <p:txBody>
          <a:bodyPr>
            <a:noAutofit/>
          </a:bodyPr>
          <a:lstStyle/>
          <a:p>
            <a:pPr marL="0" indent="0">
              <a:spcBef>
                <a:spcPts val="1500"/>
              </a:spcBef>
              <a:buNone/>
              <a:defRPr/>
            </a:pPr>
            <a:r>
              <a:rPr lang="en-US" altLang="en-US" sz="2600" dirty="0"/>
              <a:t>Ripeness</a:t>
            </a:r>
          </a:p>
          <a:p>
            <a:pPr marL="291600" lvl="1" indent="-291600">
              <a:spcBef>
                <a:spcPts val="600"/>
              </a:spcBef>
              <a:buClr>
                <a:schemeClr val="tx2"/>
              </a:buClr>
              <a:defRPr/>
            </a:pPr>
            <a:r>
              <a:rPr lang="en-US" altLang="en-US" sz="2400" dirty="0"/>
              <a:t>Decision able to affect parties immediately.</a:t>
            </a:r>
            <a:endParaRPr lang="en-IN" sz="2400" dirty="0"/>
          </a:p>
        </p:txBody>
      </p:sp>
      <p:sp>
        <p:nvSpPr>
          <p:cNvPr id="11268" name="Slide Number Placeholder 3">
            <a:extLst>
              <a:ext uri="{FF2B5EF4-FFF2-40B4-BE49-F238E27FC236}">
                <a16:creationId xmlns:a16="http://schemas.microsoft.com/office/drawing/2014/main" xmlns="" id="{D42103FA-DB01-4E81-BFA3-1A681B740D5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2BFC3DF7-EA35-4CA6-AFAC-69C3D873C040}" type="slidenum">
              <a:rPr lang="en-US" altLang="en-US" sz="1400">
                <a:latin typeface="Arial" panose="020B0604020202020204" pitchFamily="34" charset="0"/>
              </a:rPr>
              <a:pPr>
                <a:spcBef>
                  <a:spcPct val="0"/>
                </a:spcBef>
                <a:buClrTx/>
                <a:buFontTx/>
                <a:buNone/>
              </a:pPr>
              <a:t>9</a:t>
            </a:fld>
            <a:endParaRPr lang="en-US" altLang="en-US" sz="1400" dirty="0">
              <a:latin typeface="Arial" panose="020B0604020202020204" pitchFamily="34" charset="0"/>
            </a:endParaRPr>
          </a:p>
        </p:txBody>
      </p:sp>
    </p:spTree>
    <p:extLst>
      <p:ext uri="{BB962C8B-B14F-4D97-AF65-F5344CB8AC3E}">
        <p14:creationId xmlns:p14="http://schemas.microsoft.com/office/powerpoint/2010/main" val="12311400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4d7d623da28a53a91bdb54db49944e76c78f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KubaSS</Template>
  <TotalTime>407</TotalTime>
  <Words>3169</Words>
  <Application>Microsoft Office PowerPoint</Application>
  <PresentationFormat>On-screen Show (4:3)</PresentationFormat>
  <Paragraphs>230</Paragraphs>
  <Slides>34</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ＭＳ Ｐゴシック</vt:lpstr>
      <vt:lpstr>Arial</vt:lpstr>
      <vt:lpstr>Calibri</vt:lpstr>
      <vt:lpstr>Cambria</vt:lpstr>
      <vt:lpstr>Verdana</vt:lpstr>
      <vt:lpstr>KubaSS</vt:lpstr>
      <vt:lpstr>1_KubaSS</vt:lpstr>
      <vt:lpstr>Chapter 3</vt:lpstr>
      <vt:lpstr>Types of Jurisdiction 1</vt:lpstr>
      <vt:lpstr>Types of Jurisdiction 2</vt:lpstr>
      <vt:lpstr>Subject-Matter Jurisdiction: Exclusive Federal Jurisdiction</vt:lpstr>
      <vt:lpstr>Subject-Matter Jurisdiction: State Jurisdiction</vt:lpstr>
      <vt:lpstr>Subject-Matter Jurisdiction: Concurrent Federal and State Jurisdiction</vt:lpstr>
      <vt:lpstr>The Federal Court System</vt:lpstr>
      <vt:lpstr>State Court Systems</vt:lpstr>
      <vt:lpstr>Threshold Requirements for Litigation</vt:lpstr>
      <vt:lpstr>Jurisdiction vs. Venue</vt:lpstr>
      <vt:lpstr>Steps in Civil Litigation: The Pretrial Stage</vt:lpstr>
      <vt:lpstr>Steps in Civil Litigation: The Trial</vt:lpstr>
      <vt:lpstr>Discovery</vt:lpstr>
      <vt:lpstr>Pre-trial and Post-trial Motions</vt:lpstr>
      <vt:lpstr>Steps in Civil Litigation:</vt:lpstr>
      <vt:lpstr>Appeal</vt:lpstr>
      <vt:lpstr>Appellate Court Decision-Making Powers</vt:lpstr>
      <vt:lpstr>Appeal to the U.S. Supreme Court</vt:lpstr>
      <vt:lpstr>Alternative Dispute Resolution 1</vt:lpstr>
      <vt:lpstr>Alternative Dispute Resolution 2</vt:lpstr>
      <vt:lpstr>Reasons A Business Might Prefer Alternative Dispute Resolution (A D R) Versus Litigation</vt:lpstr>
      <vt:lpstr>Primary Forms of Alternative Dispute Resolution</vt:lpstr>
      <vt:lpstr>Advantages of Mediation</vt:lpstr>
      <vt:lpstr>Disadvantages of Mediation</vt:lpstr>
      <vt:lpstr>Advantages of Arbitration</vt:lpstr>
      <vt:lpstr>Disadvantages of Arbitration</vt:lpstr>
      <vt:lpstr>Binding Arbitration Clause</vt:lpstr>
      <vt:lpstr>Tips for Creating a Binding Arbitration Clause</vt:lpstr>
      <vt:lpstr>Other Alternative Dispute Resolution Methods</vt:lpstr>
      <vt:lpstr>Case Hypothetical Discussion Questions</vt:lpstr>
      <vt:lpstr>Chapter 3 Case Hypothetical 1</vt:lpstr>
      <vt:lpstr>Chapter 3 Case Hypothetical 2</vt:lpstr>
      <vt:lpstr>Chapter 3 Case Hypothetical 3</vt:lpstr>
      <vt:lpstr>Chapter 3 Discussion Question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82</cp:revision>
  <dcterms:created xsi:type="dcterms:W3CDTF">2011-05-16T15:56:06Z</dcterms:created>
  <dcterms:modified xsi:type="dcterms:W3CDTF">2018-09-16T19:45:47Z</dcterms:modified>
</cp:coreProperties>
</file>