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4" r:id="rId1"/>
    <p:sldMasterId id="2147483847" r:id="rId2"/>
  </p:sldMasterIdLst>
  <p:notesMasterIdLst>
    <p:notesMasterId r:id="rId31"/>
  </p:notesMasterIdLst>
  <p:handoutMasterIdLst>
    <p:handoutMasterId r:id="rId32"/>
  </p:handoutMasterIdLst>
  <p:sldIdLst>
    <p:sldId id="288" r:id="rId3"/>
    <p:sldId id="257" r:id="rId4"/>
    <p:sldId id="281" r:id="rId5"/>
    <p:sldId id="278" r:id="rId6"/>
    <p:sldId id="280"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5" r:id="rId22"/>
    <p:sldId id="276" r:id="rId23"/>
    <p:sldId id="273" r:id="rId24"/>
    <p:sldId id="277" r:id="rId25"/>
    <p:sldId id="274" r:id="rId26"/>
    <p:sldId id="282" r:id="rId27"/>
    <p:sldId id="283" r:id="rId28"/>
    <p:sldId id="284" r:id="rId29"/>
    <p:sldId id="285" r:id="rId30"/>
  </p:sldIdLst>
  <p:sldSz cx="9144000" cy="6858000" type="screen4x3"/>
  <p:notesSz cx="6858000" cy="9144000"/>
  <p:custDataLst>
    <p:tags r:id="rId33"/>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5" autoAdjust="0"/>
    <p:restoredTop sz="86421" autoAdjust="0"/>
  </p:normalViewPr>
  <p:slideViewPr>
    <p:cSldViewPr>
      <p:cViewPr varScale="1">
        <p:scale>
          <a:sx n="60" d="100"/>
          <a:sy n="60" d="100"/>
        </p:scale>
        <p:origin x="780" y="56"/>
      </p:cViewPr>
      <p:guideLst>
        <p:guide orient="horz" pos="2160"/>
        <p:guide pos="2880"/>
      </p:guideLst>
    </p:cSldViewPr>
  </p:slideViewPr>
  <p:outlineViewPr>
    <p:cViewPr>
      <p:scale>
        <a:sx n="33" d="100"/>
        <a:sy n="33" d="100"/>
      </p:scale>
      <p:origin x="0" y="-1536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gs" Target="tags/tag1.xml"/><Relationship Id="rId38"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5E7A1B0-F061-3942-AF59-D7B3B0ACDFD4}" type="datetimeFigureOut">
              <a:rPr lang="en-US" smtClean="0"/>
              <a:t>9/16/2018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B353549-9B7A-C947-A832-522E966A5FF2}" type="slidenum">
              <a:rPr lang="en-US" smtClean="0"/>
              <a:t>‹#›</a:t>
            </a:fld>
            <a:endParaRPr lang="en-US"/>
          </a:p>
        </p:txBody>
      </p:sp>
    </p:spTree>
    <p:extLst>
      <p:ext uri="{BB962C8B-B14F-4D97-AF65-F5344CB8AC3E}">
        <p14:creationId xmlns:p14="http://schemas.microsoft.com/office/powerpoint/2010/main" val="18874180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5CE8F578-23F9-4316-A859-F0DA533013A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mn-ea"/>
              </a:defRPr>
            </a:lvl1pPr>
          </a:lstStyle>
          <a:p>
            <a:pPr>
              <a:defRPr/>
            </a:pPr>
            <a:endParaRPr lang="en-US"/>
          </a:p>
        </p:txBody>
      </p:sp>
      <p:sp>
        <p:nvSpPr>
          <p:cNvPr id="3" name="Date Placeholder 2">
            <a:extLst>
              <a:ext uri="{FF2B5EF4-FFF2-40B4-BE49-F238E27FC236}">
                <a16:creationId xmlns:a16="http://schemas.microsoft.com/office/drawing/2014/main" xmlns="" id="{CE407162-FF48-4EDB-A65C-C65243869FFD}"/>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D7044C9F-0C0D-489B-9AD0-BCB985CEC2EB}" type="datetimeFigureOut">
              <a:rPr lang="en-US" altLang="en-US"/>
              <a:pPr/>
              <a:t>9/16/2018</a:t>
            </a:fld>
            <a:endParaRPr lang="en-US" altLang="en-US"/>
          </a:p>
        </p:txBody>
      </p:sp>
      <p:sp>
        <p:nvSpPr>
          <p:cNvPr id="4" name="Slide Image Placeholder 3">
            <a:extLst>
              <a:ext uri="{FF2B5EF4-FFF2-40B4-BE49-F238E27FC236}">
                <a16:creationId xmlns:a16="http://schemas.microsoft.com/office/drawing/2014/main" xmlns="" id="{AA3DE0A9-A670-40C8-B3F0-6A1A0E7971ED}"/>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393E4991-B2F6-4105-8466-351DB3A2B893}"/>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3CF7A063-B85E-4F5B-8C9D-299135030AAB}"/>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mn-ea"/>
              </a:defRPr>
            </a:lvl1pPr>
          </a:lstStyle>
          <a:p>
            <a:pPr>
              <a:defRPr/>
            </a:pPr>
            <a:endParaRPr lang="en-US"/>
          </a:p>
        </p:txBody>
      </p:sp>
      <p:sp>
        <p:nvSpPr>
          <p:cNvPr id="7" name="Slide Number Placeholder 6">
            <a:extLst>
              <a:ext uri="{FF2B5EF4-FFF2-40B4-BE49-F238E27FC236}">
                <a16:creationId xmlns:a16="http://schemas.microsoft.com/office/drawing/2014/main" xmlns="" id="{DD5C4C99-81A8-4AD3-AA87-FF28EA6B7D75}"/>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6CE325E6-5478-45D2-9638-C75A7717558A}" type="slidenum">
              <a:rPr lang="en-US" altLang="en-US"/>
              <a:pPr/>
              <a:t>‹#›</a:t>
            </a:fld>
            <a:endParaRPr lang="en-US" altLang="en-US"/>
          </a:p>
        </p:txBody>
      </p:sp>
    </p:spTree>
    <p:extLst>
      <p:ext uri="{BB962C8B-B14F-4D97-AF65-F5344CB8AC3E}">
        <p14:creationId xmlns:p14="http://schemas.microsoft.com/office/powerpoint/2010/main" val="156366265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auto">
              <a:spcAft>
                <a:spcPts val="0"/>
              </a:spcAft>
              <a:defRPr/>
            </a:pPr>
            <a:r>
              <a:rPr lang="en-US" altLang="en-US" dirty="0"/>
              <a:t>Chapter 20: </a:t>
            </a:r>
            <a:r>
              <a:rPr lang="en-US" sz="1200" dirty="0">
                <a:solidFill>
                  <a:schemeClr val="tx1"/>
                </a:solidFill>
              </a:rPr>
              <a:t>Agency and Liability to Third Parties</a:t>
            </a:r>
          </a:p>
        </p:txBody>
      </p:sp>
      <p:sp>
        <p:nvSpPr>
          <p:cNvPr id="4" name="Slide Number Placeholder 3"/>
          <p:cNvSpPr>
            <a:spLocks noGrp="1"/>
          </p:cNvSpPr>
          <p:nvPr>
            <p:ph type="sldNum" sz="quarter" idx="10"/>
          </p:nvPr>
        </p:nvSpPr>
        <p:spPr/>
        <p:txBody>
          <a:bodyPr/>
          <a:lstStyle/>
          <a:p>
            <a:pPr>
              <a:defRPr/>
            </a:pPr>
            <a:fld id="{4AAD8207-AC3C-4131-9A02-6C330612A112}" type="slidenum">
              <a:rPr lang="en-US" altLang="en-US" smtClean="0"/>
              <a:pPr>
                <a:defRPr/>
              </a:pPr>
              <a:t>1</a:t>
            </a:fld>
            <a:endParaRPr lang="en-US" altLang="en-US"/>
          </a:p>
        </p:txBody>
      </p:sp>
    </p:spTree>
    <p:extLst>
      <p:ext uri="{BB962C8B-B14F-4D97-AF65-F5344CB8AC3E}">
        <p14:creationId xmlns:p14="http://schemas.microsoft.com/office/powerpoint/2010/main" val="40270626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a:extLst>
              <a:ext uri="{FF2B5EF4-FFF2-40B4-BE49-F238E27FC236}">
                <a16:creationId xmlns:a16="http://schemas.microsoft.com/office/drawing/2014/main" xmlns="" id="{A75D6868-6653-495F-8E55-C5EB06996FB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4578" name="Notes Placeholder 2">
            <a:extLst>
              <a:ext uri="{FF2B5EF4-FFF2-40B4-BE49-F238E27FC236}">
                <a16:creationId xmlns:a16="http://schemas.microsoft.com/office/drawing/2014/main" xmlns="" id="{5B763E0F-8C0E-4325-A139-350FA484A03E}"/>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Authority of the Agent:  The Link to the Principal’s Liability</a:t>
            </a:r>
          </a:p>
        </p:txBody>
      </p:sp>
      <p:sp>
        <p:nvSpPr>
          <p:cNvPr id="24579" name="Slide Number Placeholder 3">
            <a:extLst>
              <a:ext uri="{FF2B5EF4-FFF2-40B4-BE49-F238E27FC236}">
                <a16:creationId xmlns:a16="http://schemas.microsoft.com/office/drawing/2014/main" xmlns="" id="{1C021D0B-18FE-4510-97BE-5FBD90E7FF18}"/>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AA87D2F-B5A4-4EC0-BC51-8D6D79896CA7}" type="slidenum">
              <a:rPr lang="en-US" altLang="en-US" sz="1200"/>
              <a:pPr/>
              <a:t>13</a:t>
            </a:fld>
            <a:endParaRPr lang="en-US" altLang="en-US" sz="1200"/>
          </a:p>
        </p:txBody>
      </p:sp>
    </p:spTree>
    <p:extLst>
      <p:ext uri="{BB962C8B-B14F-4D97-AF65-F5344CB8AC3E}">
        <p14:creationId xmlns:p14="http://schemas.microsoft.com/office/powerpoint/2010/main" val="31589833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xmlns="" id="{198CCE72-4BF1-4C5E-9741-3CC9BB5AE14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6626" name="Notes Placeholder 2">
            <a:extLst>
              <a:ext uri="{FF2B5EF4-FFF2-40B4-BE49-F238E27FC236}">
                <a16:creationId xmlns:a16="http://schemas.microsoft.com/office/drawing/2014/main" xmlns="" id="{D15BB7ED-CE30-4BB2-BB9E-96389E48D93F}"/>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If a principal explicitly instructs an agent to perform an act, the agent acts with “express” authority.  “Implied” authority is a principal-agent relationship inferred from the actions or conduct of the parties; with implied authority, authority is inferred from the nature of the relationship.  With “apparent” authority, a third party reasonably believes, based on the actions of the principal, that an agency relationship exists between the principal and another individual.</a:t>
            </a:r>
          </a:p>
        </p:txBody>
      </p:sp>
      <p:sp>
        <p:nvSpPr>
          <p:cNvPr id="26627" name="Slide Number Placeholder 3">
            <a:extLst>
              <a:ext uri="{FF2B5EF4-FFF2-40B4-BE49-F238E27FC236}">
                <a16:creationId xmlns:a16="http://schemas.microsoft.com/office/drawing/2014/main" xmlns="" id="{2BC9D190-E3F6-49A0-9DCA-C8678207BF4C}"/>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147AB24-750F-47F8-88B3-F47D33EF5AEE}" type="slidenum">
              <a:rPr lang="en-US" altLang="en-US" sz="1200"/>
              <a:pPr/>
              <a:t>14</a:t>
            </a:fld>
            <a:endParaRPr lang="en-US" altLang="en-US" sz="1200"/>
          </a:p>
        </p:txBody>
      </p:sp>
    </p:spTree>
    <p:extLst>
      <p:ext uri="{BB962C8B-B14F-4D97-AF65-F5344CB8AC3E}">
        <p14:creationId xmlns:p14="http://schemas.microsoft.com/office/powerpoint/2010/main" val="19965150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a:extLst>
              <a:ext uri="{FF2B5EF4-FFF2-40B4-BE49-F238E27FC236}">
                <a16:creationId xmlns:a16="http://schemas.microsoft.com/office/drawing/2014/main" xmlns="" id="{B30AE7B9-26E0-4584-9968-7C41B29881D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4" name="Notes Placeholder 2">
            <a:extLst>
              <a:ext uri="{FF2B5EF4-FFF2-40B4-BE49-F238E27FC236}">
                <a16:creationId xmlns:a16="http://schemas.microsoft.com/office/drawing/2014/main" xmlns="" id="{40078552-8312-4387-97F6-CE38A6653687}"/>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The contractual liability of a principal and an agent for authorized agency actions depends upon the extent to which the existence of the principal is disclosed.  If an agent acts within the scope of his or her authority, the agent’s act is “authorized.”  If the principal is disclosed in the course of an authorized agency action, the agent not liable, while the principal is liable; if the principal is partially disclosed, the agent is possibly liable, and the principal is liable.  Finally, if a principal is undisclosed, both the agent and the principal are liable.</a:t>
            </a:r>
          </a:p>
        </p:txBody>
      </p:sp>
      <p:sp>
        <p:nvSpPr>
          <p:cNvPr id="28675" name="Slide Number Placeholder 3">
            <a:extLst>
              <a:ext uri="{FF2B5EF4-FFF2-40B4-BE49-F238E27FC236}">
                <a16:creationId xmlns:a16="http://schemas.microsoft.com/office/drawing/2014/main" xmlns="" id="{C77C00D0-D91A-40B9-BB72-33EBB6BF427F}"/>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95EABD7-8451-4C72-8BF1-614C0F617930}" type="slidenum">
              <a:rPr lang="en-US" altLang="en-US" sz="1200"/>
              <a:pPr/>
              <a:t>15</a:t>
            </a:fld>
            <a:endParaRPr lang="en-US" altLang="en-US" sz="1200"/>
          </a:p>
        </p:txBody>
      </p:sp>
    </p:spTree>
    <p:extLst>
      <p:ext uri="{BB962C8B-B14F-4D97-AF65-F5344CB8AC3E}">
        <p14:creationId xmlns:p14="http://schemas.microsoft.com/office/powerpoint/2010/main" val="28664551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a:extLst>
              <a:ext uri="{FF2B5EF4-FFF2-40B4-BE49-F238E27FC236}">
                <a16:creationId xmlns:a16="http://schemas.microsoft.com/office/drawing/2014/main" xmlns="" id="{5639B9E6-6466-413D-8CDD-C519916FBB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0722" name="Notes Placeholder 2">
            <a:extLst>
              <a:ext uri="{FF2B5EF4-FFF2-40B4-BE49-F238E27FC236}">
                <a16:creationId xmlns:a16="http://schemas.microsoft.com/office/drawing/2014/main" xmlns="" id="{6AF010C5-CF25-4F55-9100-5143AFA396D5}"/>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An “unauthorized” agency action is an act that exceeds the scope of the agent’s authority.  If a third party reasonably believes the agent has authority, the agent is liable, although the principal is not liable.  If a third party believes the agent is mistaken about his or her authority, both the agent and the principal are not liable.</a:t>
            </a:r>
          </a:p>
        </p:txBody>
      </p:sp>
      <p:sp>
        <p:nvSpPr>
          <p:cNvPr id="30723" name="Slide Number Placeholder 3">
            <a:extLst>
              <a:ext uri="{FF2B5EF4-FFF2-40B4-BE49-F238E27FC236}">
                <a16:creationId xmlns:a16="http://schemas.microsoft.com/office/drawing/2014/main" xmlns="" id="{DEE49F34-1153-41C3-980F-D13962271E34}"/>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1F1840A-DDE9-437C-BDCB-B5C592FF88AA}" type="slidenum">
              <a:rPr lang="en-US" altLang="en-US" sz="1200"/>
              <a:pPr/>
              <a:t>16</a:t>
            </a:fld>
            <a:endParaRPr lang="en-US" altLang="en-US" sz="1200"/>
          </a:p>
        </p:txBody>
      </p:sp>
    </p:spTree>
    <p:extLst>
      <p:ext uri="{BB962C8B-B14F-4D97-AF65-F5344CB8AC3E}">
        <p14:creationId xmlns:p14="http://schemas.microsoft.com/office/powerpoint/2010/main" val="15811922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a:extLst>
              <a:ext uri="{FF2B5EF4-FFF2-40B4-BE49-F238E27FC236}">
                <a16:creationId xmlns:a16="http://schemas.microsoft.com/office/drawing/2014/main" xmlns="" id="{77A03D31-354D-4D2E-B58F-C949563DEE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2770" name="Notes Placeholder 2">
            <a:extLst>
              <a:ext uri="{FF2B5EF4-FFF2-40B4-BE49-F238E27FC236}">
                <a16:creationId xmlns:a16="http://schemas.microsoft.com/office/drawing/2014/main" xmlns="" id="{661153DD-1A7D-4DA9-83A4-1C64B6567B23}"/>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A principal is responsible for an agent’s tortious conduct if the principal directs the agent to commit the tortious act, or if the principal fails to provide proper instruments, tools, or adequate instructions for performance of agency responsibilities.  If an agent misrepresents himself or herself to a third party, the principal may be tortiously liable for the agent’s misrepresentation.  Under the doctrine of “respondeat superior,” a principal-employer is liable if the employee wrongfully injures a third party, not because the principal is personally at fault, but because he or she negligently hired the agent.</a:t>
            </a:r>
          </a:p>
        </p:txBody>
      </p:sp>
      <p:sp>
        <p:nvSpPr>
          <p:cNvPr id="32771" name="Slide Number Placeholder 3">
            <a:extLst>
              <a:ext uri="{FF2B5EF4-FFF2-40B4-BE49-F238E27FC236}">
                <a16:creationId xmlns:a16="http://schemas.microsoft.com/office/drawing/2014/main" xmlns="" id="{4F5A0309-E4C8-4907-8211-F3DCFEE7D762}"/>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8CF85D2-9C9D-43DC-8D5A-F9B9EB064B40}" type="slidenum">
              <a:rPr lang="en-US" altLang="en-US" sz="1200"/>
              <a:pPr/>
              <a:t>17</a:t>
            </a:fld>
            <a:endParaRPr lang="en-US" altLang="en-US" sz="1200"/>
          </a:p>
        </p:txBody>
      </p:sp>
    </p:spTree>
    <p:extLst>
      <p:ext uri="{BB962C8B-B14F-4D97-AF65-F5344CB8AC3E}">
        <p14:creationId xmlns:p14="http://schemas.microsoft.com/office/powerpoint/2010/main" val="34793754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a:extLst>
              <a:ext uri="{FF2B5EF4-FFF2-40B4-BE49-F238E27FC236}">
                <a16:creationId xmlns:a16="http://schemas.microsoft.com/office/drawing/2014/main" xmlns="" id="{5036AC3D-EDD1-4C43-9038-33EA79EE664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4818" name="Notes Placeholder 2">
            <a:extLst>
              <a:ext uri="{FF2B5EF4-FFF2-40B4-BE49-F238E27FC236}">
                <a16:creationId xmlns:a16="http://schemas.microsoft.com/office/drawing/2014/main" xmlns="" id="{10942EF3-6AE9-4881-BD91-DAA986342744}"/>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Important questions regarding “course and scope” of employment include:  Did the employer authorize the employee’s act? Did the act occur within the time and space limitations of employment? Was the act performed (at least in part) on behalf of the employer? To what extent were the employer’s interests advanced by the act? To what extent were the private interests of the employee involved? Did the employer provide the means by which the act occurred? Did the employee use force that the employer did not expect? Finally, did the employer know that the act would involve the commission of a serious crime?</a:t>
            </a:r>
          </a:p>
        </p:txBody>
      </p:sp>
      <p:sp>
        <p:nvSpPr>
          <p:cNvPr id="34819" name="Slide Number Placeholder 3">
            <a:extLst>
              <a:ext uri="{FF2B5EF4-FFF2-40B4-BE49-F238E27FC236}">
                <a16:creationId xmlns:a16="http://schemas.microsoft.com/office/drawing/2014/main" xmlns="" id="{331B4F59-E699-4504-8925-3E565E58B042}"/>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5CE1C68-6580-4ED7-B369-AE1E47AE2163}" type="slidenum">
              <a:rPr lang="en-US" altLang="en-US" sz="1200"/>
              <a:pPr/>
              <a:t>18</a:t>
            </a:fld>
            <a:endParaRPr lang="en-US" altLang="en-US" sz="1200"/>
          </a:p>
        </p:txBody>
      </p:sp>
    </p:spTree>
    <p:extLst>
      <p:ext uri="{BB962C8B-B14F-4D97-AF65-F5344CB8AC3E}">
        <p14:creationId xmlns:p14="http://schemas.microsoft.com/office/powerpoint/2010/main" val="21296676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a:extLst>
              <a:ext uri="{FF2B5EF4-FFF2-40B4-BE49-F238E27FC236}">
                <a16:creationId xmlns:a16="http://schemas.microsoft.com/office/drawing/2014/main" xmlns="" id="{C4D3956C-B4E8-4412-A1C5-71E6E31A2A1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6866" name="Notes Placeholder 2">
            <a:extLst>
              <a:ext uri="{FF2B5EF4-FFF2-40B4-BE49-F238E27FC236}">
                <a16:creationId xmlns:a16="http://schemas.microsoft.com/office/drawing/2014/main" xmlns="" id="{C775E42C-0FEB-4548-A57C-A24ED4184861}"/>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Generally, an individual who hires an independent contractor is not liable for the independent contractor’s tortious actions under the doctrine of “respondeat superior,” unless the independent contractor engages in hazardous activities.</a:t>
            </a:r>
          </a:p>
        </p:txBody>
      </p:sp>
      <p:sp>
        <p:nvSpPr>
          <p:cNvPr id="36867" name="Slide Number Placeholder 3">
            <a:extLst>
              <a:ext uri="{FF2B5EF4-FFF2-40B4-BE49-F238E27FC236}">
                <a16:creationId xmlns:a16="http://schemas.microsoft.com/office/drawing/2014/main" xmlns="" id="{A284CFDE-AD3D-45F5-B1E1-7B46C876E059}"/>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AD59024-3F59-48AB-87CD-4438E5DC24AE}" type="slidenum">
              <a:rPr lang="en-US" altLang="en-US" sz="1200"/>
              <a:pPr/>
              <a:t>19</a:t>
            </a:fld>
            <a:endParaRPr lang="en-US" altLang="en-US" sz="1200"/>
          </a:p>
        </p:txBody>
      </p:sp>
    </p:spTree>
    <p:extLst>
      <p:ext uri="{BB962C8B-B14F-4D97-AF65-F5344CB8AC3E}">
        <p14:creationId xmlns:p14="http://schemas.microsoft.com/office/powerpoint/2010/main" val="42910805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a:extLst>
              <a:ext uri="{FF2B5EF4-FFF2-40B4-BE49-F238E27FC236}">
                <a16:creationId xmlns:a16="http://schemas.microsoft.com/office/drawing/2014/main" xmlns="" id="{0419CCFD-7F2D-46EE-A90D-A8A9E4BDB22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8914" name="Notes Placeholder 2">
            <a:extLst>
              <a:ext uri="{FF2B5EF4-FFF2-40B4-BE49-F238E27FC236}">
                <a16:creationId xmlns:a16="http://schemas.microsoft.com/office/drawing/2014/main" xmlns="" id="{11E048CC-6E9A-40E0-B522-21A1C292C6B9}"/>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Termination of the Agency Relationship</a:t>
            </a:r>
          </a:p>
        </p:txBody>
      </p:sp>
      <p:sp>
        <p:nvSpPr>
          <p:cNvPr id="38915" name="Slide Number Placeholder 3">
            <a:extLst>
              <a:ext uri="{FF2B5EF4-FFF2-40B4-BE49-F238E27FC236}">
                <a16:creationId xmlns:a16="http://schemas.microsoft.com/office/drawing/2014/main" xmlns="" id="{3A4311DA-43E1-4BF7-AC76-5A339DF33A86}"/>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2CA5EF3-1A98-4F35-B135-CD490D2869C0}" type="slidenum">
              <a:rPr lang="en-US" altLang="en-US" sz="1200"/>
              <a:pPr/>
              <a:t>20</a:t>
            </a:fld>
            <a:endParaRPr lang="en-US" altLang="en-US" sz="1200"/>
          </a:p>
        </p:txBody>
      </p:sp>
    </p:spTree>
    <p:extLst>
      <p:ext uri="{BB962C8B-B14F-4D97-AF65-F5344CB8AC3E}">
        <p14:creationId xmlns:p14="http://schemas.microsoft.com/office/powerpoint/2010/main" val="6906530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a:extLst>
              <a:ext uri="{FF2B5EF4-FFF2-40B4-BE49-F238E27FC236}">
                <a16:creationId xmlns:a16="http://schemas.microsoft.com/office/drawing/2014/main" xmlns="" id="{6CB40F29-C512-4148-88D6-ABB7367395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0962" name="Notes Placeholder 2">
            <a:extLst>
              <a:ext uri="{FF2B5EF4-FFF2-40B4-BE49-F238E27FC236}">
                <a16:creationId xmlns:a16="http://schemas.microsoft.com/office/drawing/2014/main" xmlns="" id="{7BF3F231-DF91-4978-94EA-A375A95DA864}"/>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Notice of termination of an agency relationship can be given in two general forms: actual or constructive. “Actual” notice of termination is given when third parties are directly informed, orally or in writing, that an agency agreement has terminated. Actual notice must be given to third parties who have had business interactions with the agent. Also, when the agent’s authority was granted in writing, actual notice must be given in writing. Parties not directly related to an agency agreement may receive “constructive” notice, which is how notice of termination of an agency agreement is generally announced. Constructive notice is most frequently delivered through publication in a generally circulating newspaper for the area where the agency agreement existed.</a:t>
            </a:r>
          </a:p>
        </p:txBody>
      </p:sp>
      <p:sp>
        <p:nvSpPr>
          <p:cNvPr id="40963" name="Slide Number Placeholder 3">
            <a:extLst>
              <a:ext uri="{FF2B5EF4-FFF2-40B4-BE49-F238E27FC236}">
                <a16:creationId xmlns:a16="http://schemas.microsoft.com/office/drawing/2014/main" xmlns="" id="{B6576E0D-1D58-4485-A711-82C20DECC90D}"/>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C9A4209-8775-4FA4-AF44-98BF149606FE}" type="slidenum">
              <a:rPr lang="en-US" altLang="en-US" sz="1200"/>
              <a:pPr/>
              <a:t>21</a:t>
            </a:fld>
            <a:endParaRPr lang="en-US" altLang="en-US" sz="1200"/>
          </a:p>
        </p:txBody>
      </p:sp>
    </p:spTree>
    <p:extLst>
      <p:ext uri="{BB962C8B-B14F-4D97-AF65-F5344CB8AC3E}">
        <p14:creationId xmlns:p14="http://schemas.microsoft.com/office/powerpoint/2010/main" val="19133455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a:extLst>
              <a:ext uri="{FF2B5EF4-FFF2-40B4-BE49-F238E27FC236}">
                <a16:creationId xmlns:a16="http://schemas.microsoft.com/office/drawing/2014/main" xmlns="" id="{B4F3AAE4-8CC7-4206-AC99-7276A65F2CE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3010" name="Notes Placeholder 2">
            <a:extLst>
              <a:ext uri="{FF2B5EF4-FFF2-40B4-BE49-F238E27FC236}">
                <a16:creationId xmlns:a16="http://schemas.microsoft.com/office/drawing/2014/main" xmlns="" id="{D13E2FB8-E025-4E7D-BD44-D854E883E8BF}"/>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Termination of an agency relationship through actions of the parties include lapse of time, fulfillment of the agency’s purpose, occurrence of a specific event, mutual agreement, revocation of the agent’s authority, renunciation by the agent, or through an agency coupled with an interest.</a:t>
            </a:r>
          </a:p>
        </p:txBody>
      </p:sp>
      <p:sp>
        <p:nvSpPr>
          <p:cNvPr id="43011" name="Slide Number Placeholder 3">
            <a:extLst>
              <a:ext uri="{FF2B5EF4-FFF2-40B4-BE49-F238E27FC236}">
                <a16:creationId xmlns:a16="http://schemas.microsoft.com/office/drawing/2014/main" xmlns="" id="{98D41ECA-35C9-49DD-8F0C-1AE03052E9E8}"/>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B7798F5-FA54-41AA-B27F-F572E2B997FD}" type="slidenum">
              <a:rPr lang="en-US" altLang="en-US" sz="1200"/>
              <a:pPr/>
              <a:t>22</a:t>
            </a:fld>
            <a:endParaRPr lang="en-US" altLang="en-US" sz="1200"/>
          </a:p>
        </p:txBody>
      </p:sp>
    </p:spTree>
    <p:extLst>
      <p:ext uri="{BB962C8B-B14F-4D97-AF65-F5344CB8AC3E}">
        <p14:creationId xmlns:p14="http://schemas.microsoft.com/office/powerpoint/2010/main" val="2827832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a:extLst>
              <a:ext uri="{FF2B5EF4-FFF2-40B4-BE49-F238E27FC236}">
                <a16:creationId xmlns:a16="http://schemas.microsoft.com/office/drawing/2014/main" xmlns="" id="{5D2B9F19-D605-46A1-907F-67D1A233271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122" name="Notes Placeholder 2">
            <a:extLst>
              <a:ext uri="{FF2B5EF4-FFF2-40B4-BE49-F238E27FC236}">
                <a16:creationId xmlns:a16="http://schemas.microsoft.com/office/drawing/2014/main" xmlns="" id="{C80DE5E4-31D0-45E1-8689-7D840D82EACA}"/>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An agency represents the relationship between a principal and an agent.  An agent is a party authorized to act for or on behalf of a principal, while a principal is the party who hires the agent for representation.  A “fiduciary” has the duty to act primarily for another person’s benefit.</a:t>
            </a:r>
          </a:p>
        </p:txBody>
      </p:sp>
      <p:sp>
        <p:nvSpPr>
          <p:cNvPr id="5123" name="Slide Number Placeholder 3">
            <a:extLst>
              <a:ext uri="{FF2B5EF4-FFF2-40B4-BE49-F238E27FC236}">
                <a16:creationId xmlns:a16="http://schemas.microsoft.com/office/drawing/2014/main" xmlns="" id="{A5EDE080-70FA-414F-9C64-C19E3A7DECCE}"/>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75DDC33-480D-45C8-A861-A57125294B9F}" type="slidenum">
              <a:rPr lang="en-US" altLang="en-US" sz="1200"/>
              <a:pPr/>
              <a:t>2</a:t>
            </a:fld>
            <a:endParaRPr lang="en-US" altLang="en-US" sz="1200"/>
          </a:p>
        </p:txBody>
      </p:sp>
    </p:spTree>
    <p:extLst>
      <p:ext uri="{BB962C8B-B14F-4D97-AF65-F5344CB8AC3E}">
        <p14:creationId xmlns:p14="http://schemas.microsoft.com/office/powerpoint/2010/main" val="35533938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a:extLst>
              <a:ext uri="{FF2B5EF4-FFF2-40B4-BE49-F238E27FC236}">
                <a16:creationId xmlns:a16="http://schemas.microsoft.com/office/drawing/2014/main" xmlns="" id="{D486CE3A-0BAC-47A5-B0C8-997B16370D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5058" name="Notes Placeholder 2">
            <a:extLst>
              <a:ext uri="{FF2B5EF4-FFF2-40B4-BE49-F238E27FC236}">
                <a16:creationId xmlns:a16="http://schemas.microsoft.com/office/drawing/2014/main" xmlns="" id="{929B4B9A-749B-4A86-91C1-EE4D1DB478CF}"/>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An agency coupled with an interest is a special kind of agency relationship. Unlike regular agency agreements, an agency coupled with an interest is created for the agent’s benefit, not the principal’s. Given that the agent is the one who benefits, an agency coupled with an interest is also known as </a:t>
            </a:r>
            <a:r>
              <a:rPr lang="en-US" altLang="en-US" i="1"/>
              <a:t>power given as security</a:t>
            </a:r>
            <a:r>
              <a:rPr lang="en-US" altLang="en-US"/>
              <a:t>. Because the agency arrangement is created to benefit the agent, the principal may not terminate the relationship. Rather, the agency relationship is terminated when an event occurs that discharges the principal’s obligation.</a:t>
            </a:r>
          </a:p>
        </p:txBody>
      </p:sp>
      <p:sp>
        <p:nvSpPr>
          <p:cNvPr id="45059" name="Slide Number Placeholder 3">
            <a:extLst>
              <a:ext uri="{FF2B5EF4-FFF2-40B4-BE49-F238E27FC236}">
                <a16:creationId xmlns:a16="http://schemas.microsoft.com/office/drawing/2014/main" xmlns="" id="{01E73505-1E4D-4DD2-A9E1-391C908BC43E}"/>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8D39516-F3B7-4FE2-AF33-A97F971D2592}" type="slidenum">
              <a:rPr lang="en-US" altLang="en-US" sz="1200"/>
              <a:pPr/>
              <a:t>23</a:t>
            </a:fld>
            <a:endParaRPr lang="en-US" altLang="en-US" sz="1200"/>
          </a:p>
        </p:txBody>
      </p:sp>
    </p:spTree>
    <p:extLst>
      <p:ext uri="{BB962C8B-B14F-4D97-AF65-F5344CB8AC3E}">
        <p14:creationId xmlns:p14="http://schemas.microsoft.com/office/powerpoint/2010/main" val="31239226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a:extLst>
              <a:ext uri="{FF2B5EF4-FFF2-40B4-BE49-F238E27FC236}">
                <a16:creationId xmlns:a16="http://schemas.microsoft.com/office/drawing/2014/main" xmlns="" id="{D75000F6-B3BF-4B1A-AACE-551DE4F40C3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7106" name="Notes Placeholder 2">
            <a:extLst>
              <a:ext uri="{FF2B5EF4-FFF2-40B4-BE49-F238E27FC236}">
                <a16:creationId xmlns:a16="http://schemas.microsoft.com/office/drawing/2014/main" xmlns="" id="{01BC2CCE-6723-46C6-BD21-6A078191A063}"/>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Termination of an agency relationship by operation of law can occur through the death, insanity, or bankruptcy of either the principal or the agent, a change in circumstances or law, impossibility of performance, or disloyalty of the agent.</a:t>
            </a:r>
          </a:p>
        </p:txBody>
      </p:sp>
      <p:sp>
        <p:nvSpPr>
          <p:cNvPr id="47107" name="Slide Number Placeholder 3">
            <a:extLst>
              <a:ext uri="{FF2B5EF4-FFF2-40B4-BE49-F238E27FC236}">
                <a16:creationId xmlns:a16="http://schemas.microsoft.com/office/drawing/2014/main" xmlns="" id="{4AA7C499-1E73-486B-9C21-FC0E05F2A934}"/>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EC9D265-AEFC-405E-8501-8C47408BD149}" type="slidenum">
              <a:rPr lang="en-US" altLang="en-US" sz="1200"/>
              <a:pPr/>
              <a:t>24</a:t>
            </a:fld>
            <a:endParaRPr lang="en-US" altLang="en-US" sz="1200"/>
          </a:p>
        </p:txBody>
      </p:sp>
    </p:spTree>
    <p:extLst>
      <p:ext uri="{BB962C8B-B14F-4D97-AF65-F5344CB8AC3E}">
        <p14:creationId xmlns:p14="http://schemas.microsoft.com/office/powerpoint/2010/main" val="3328444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a:extLst>
              <a:ext uri="{FF2B5EF4-FFF2-40B4-BE49-F238E27FC236}">
                <a16:creationId xmlns:a16="http://schemas.microsoft.com/office/drawing/2014/main" xmlns="" id="{77B85CD2-670E-43D3-B66B-2614EE0526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2" name="Notes Placeholder 2">
            <a:extLst>
              <a:ext uri="{FF2B5EF4-FFF2-40B4-BE49-F238E27FC236}">
                <a16:creationId xmlns:a16="http://schemas.microsoft.com/office/drawing/2014/main" xmlns="" id="{D8DBDC41-AC33-4CB7-A08F-E80E3F80AB33}"/>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For an “agency by ratification” to have legal effect, the individual must misrepresent himself or herself as agent for another party, the principal must accept or ratify the unauthorized act, the principal must have complete knowledge of all material facts regarding the contract, and the principal must ratify the entirety of the agent’s act.</a:t>
            </a:r>
          </a:p>
        </p:txBody>
      </p:sp>
      <p:sp>
        <p:nvSpPr>
          <p:cNvPr id="10243" name="Slide Number Placeholder 3">
            <a:extLst>
              <a:ext uri="{FF2B5EF4-FFF2-40B4-BE49-F238E27FC236}">
                <a16:creationId xmlns:a16="http://schemas.microsoft.com/office/drawing/2014/main" xmlns="" id="{D7A87E59-B40B-4426-AA68-96ED7825A497}"/>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429D7EB-84ED-4A0A-8A87-E73747AE1089}" type="slidenum">
              <a:rPr lang="en-US" altLang="en-US" sz="1200"/>
              <a:pPr/>
              <a:t>6</a:t>
            </a:fld>
            <a:endParaRPr lang="en-US" altLang="en-US" sz="1200"/>
          </a:p>
        </p:txBody>
      </p:sp>
    </p:spTree>
    <p:extLst>
      <p:ext uri="{BB962C8B-B14F-4D97-AF65-F5344CB8AC3E}">
        <p14:creationId xmlns:p14="http://schemas.microsoft.com/office/powerpoint/2010/main" val="2153855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a:extLst>
              <a:ext uri="{FF2B5EF4-FFF2-40B4-BE49-F238E27FC236}">
                <a16:creationId xmlns:a16="http://schemas.microsoft.com/office/drawing/2014/main" xmlns="" id="{2EB3082C-BAC0-4EF7-B3E3-391C34818EF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0" name="Notes Placeholder 2">
            <a:extLst>
              <a:ext uri="{FF2B5EF4-FFF2-40B4-BE49-F238E27FC236}">
                <a16:creationId xmlns:a16="http://schemas.microsoft.com/office/drawing/2014/main" xmlns="" id="{9D150924-9F0F-41C4-B002-9563E14DB9FE}"/>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An agency relationship is a fiduciary relationship (or a relationship of trust) in which an agent acts on behalf of a principal.  In a principal-agent relationship, an employer hires an employee to enter into contracts on behalf of the employer, and the parties have agreed that the agent will have the power to bind the principal in contract.  In an employer-employee relationship, an employer hires an employee to perform certain tasks, and the employer has the right to control the conduct of the employee.  In an employer-independent contractor relationship, an employer hires persons (other than employees) to perform certain tasks, and the employer has no control over the independent contractors’ performance of the work.</a:t>
            </a:r>
          </a:p>
        </p:txBody>
      </p:sp>
      <p:sp>
        <p:nvSpPr>
          <p:cNvPr id="12291" name="Slide Number Placeholder 3">
            <a:extLst>
              <a:ext uri="{FF2B5EF4-FFF2-40B4-BE49-F238E27FC236}">
                <a16:creationId xmlns:a16="http://schemas.microsoft.com/office/drawing/2014/main" xmlns="" id="{1736A1A3-C875-42CB-9890-1AB7B3703660}"/>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1992A88-2785-47C4-9B31-880265AC3627}" type="slidenum">
              <a:rPr lang="en-US" altLang="en-US" sz="1200"/>
              <a:pPr/>
              <a:t>7</a:t>
            </a:fld>
            <a:endParaRPr lang="en-US" altLang="en-US" sz="1200"/>
          </a:p>
        </p:txBody>
      </p:sp>
    </p:spTree>
    <p:extLst>
      <p:ext uri="{BB962C8B-B14F-4D97-AF65-F5344CB8AC3E}">
        <p14:creationId xmlns:p14="http://schemas.microsoft.com/office/powerpoint/2010/main" val="1362449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a:extLst>
              <a:ext uri="{FF2B5EF4-FFF2-40B4-BE49-F238E27FC236}">
                <a16:creationId xmlns:a16="http://schemas.microsoft.com/office/drawing/2014/main" xmlns="" id="{FD8E2EE5-9D5B-48F7-AF31-CA5DACF4BA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4338" name="Notes Placeholder 2">
            <a:extLst>
              <a:ext uri="{FF2B5EF4-FFF2-40B4-BE49-F238E27FC236}">
                <a16:creationId xmlns:a16="http://schemas.microsoft.com/office/drawing/2014/main" xmlns="" id="{83B3B78C-B4E8-45F4-9B63-5B81C117FCDD}"/>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In order to determine whether a worker is an employee or an independent contractor, the following questions must be addressed:  Does the worker engage in a distinct occupation or operate an independently-established business? Is the work done under the employer’s supervision, or does the specialist complete the work without supervision? Does the employer supply the tools used in performance of the work? What degree of skill is required for the occupation? For what length of time is the worker employed? Is the worker a regular part of the employer’s business? How is the worker paid?</a:t>
            </a:r>
          </a:p>
        </p:txBody>
      </p:sp>
      <p:sp>
        <p:nvSpPr>
          <p:cNvPr id="14339" name="Slide Number Placeholder 3">
            <a:extLst>
              <a:ext uri="{FF2B5EF4-FFF2-40B4-BE49-F238E27FC236}">
                <a16:creationId xmlns:a16="http://schemas.microsoft.com/office/drawing/2014/main" xmlns="" id="{22046166-22A0-4B2A-9096-7B12B2B7404F}"/>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756EE12-F027-47B0-978F-896BE9E5FA97}" type="slidenum">
              <a:rPr lang="en-US" altLang="en-US" sz="1200"/>
              <a:pPr/>
              <a:t>8</a:t>
            </a:fld>
            <a:endParaRPr lang="en-US" altLang="en-US" sz="1200"/>
          </a:p>
        </p:txBody>
      </p:sp>
    </p:spTree>
    <p:extLst>
      <p:ext uri="{BB962C8B-B14F-4D97-AF65-F5344CB8AC3E}">
        <p14:creationId xmlns:p14="http://schemas.microsoft.com/office/powerpoint/2010/main" val="29725774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a:extLst>
              <a:ext uri="{FF2B5EF4-FFF2-40B4-BE49-F238E27FC236}">
                <a16:creationId xmlns:a16="http://schemas.microsoft.com/office/drawing/2014/main" xmlns="" id="{6DD94771-3828-4552-9568-B6CE18C7C8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6386" name="Notes Placeholder 2">
            <a:extLst>
              <a:ext uri="{FF2B5EF4-FFF2-40B4-BE49-F238E27FC236}">
                <a16:creationId xmlns:a16="http://schemas.microsoft.com/office/drawing/2014/main" xmlns="" id="{15162523-9286-4702-B66D-F2E004ADDF17}"/>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The principal’s duties to an agent include the obligations of compensation, reimbursement, indemnification, cooperation, and the provision of safe working conditions.</a:t>
            </a:r>
          </a:p>
        </p:txBody>
      </p:sp>
      <p:sp>
        <p:nvSpPr>
          <p:cNvPr id="16387" name="Slide Number Placeholder 3">
            <a:extLst>
              <a:ext uri="{FF2B5EF4-FFF2-40B4-BE49-F238E27FC236}">
                <a16:creationId xmlns:a16="http://schemas.microsoft.com/office/drawing/2014/main" xmlns="" id="{6D7B64CA-B520-47F8-A74A-B2E2CC5EEC44}"/>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1493CA8-2D50-407F-A7AF-91BEA182D92B}" type="slidenum">
              <a:rPr lang="en-US" altLang="en-US" sz="1200"/>
              <a:pPr/>
              <a:t>9</a:t>
            </a:fld>
            <a:endParaRPr lang="en-US" altLang="en-US" sz="1200"/>
          </a:p>
        </p:txBody>
      </p:sp>
    </p:spTree>
    <p:extLst>
      <p:ext uri="{BB962C8B-B14F-4D97-AF65-F5344CB8AC3E}">
        <p14:creationId xmlns:p14="http://schemas.microsoft.com/office/powerpoint/2010/main" val="18587271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a:extLst>
              <a:ext uri="{FF2B5EF4-FFF2-40B4-BE49-F238E27FC236}">
                <a16:creationId xmlns:a16="http://schemas.microsoft.com/office/drawing/2014/main" xmlns="" id="{9041AD63-6935-4409-9B5A-1EA4E13323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4" name="Notes Placeholder 2">
            <a:extLst>
              <a:ext uri="{FF2B5EF4-FFF2-40B4-BE49-F238E27FC236}">
                <a16:creationId xmlns:a16="http://schemas.microsoft.com/office/drawing/2014/main" xmlns="" id="{11FF009A-EBD8-4832-832E-C751E7D8740C}"/>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The agent’s duties to a principal include the obligations of loyalty, notification, performance, obedience, and accounting.</a:t>
            </a:r>
          </a:p>
        </p:txBody>
      </p:sp>
      <p:sp>
        <p:nvSpPr>
          <p:cNvPr id="18435" name="Slide Number Placeholder 3">
            <a:extLst>
              <a:ext uri="{FF2B5EF4-FFF2-40B4-BE49-F238E27FC236}">
                <a16:creationId xmlns:a16="http://schemas.microsoft.com/office/drawing/2014/main" xmlns="" id="{98673C78-197D-4756-91D4-EE459E609989}"/>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CE23186-F3A8-4FAD-B759-E9B8E316E400}" type="slidenum">
              <a:rPr lang="en-US" altLang="en-US" sz="1200"/>
              <a:pPr/>
              <a:t>10</a:t>
            </a:fld>
            <a:endParaRPr lang="en-US" altLang="en-US" sz="1200"/>
          </a:p>
        </p:txBody>
      </p:sp>
    </p:spTree>
    <p:extLst>
      <p:ext uri="{BB962C8B-B14F-4D97-AF65-F5344CB8AC3E}">
        <p14:creationId xmlns:p14="http://schemas.microsoft.com/office/powerpoint/2010/main" val="3750458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a:extLst>
              <a:ext uri="{FF2B5EF4-FFF2-40B4-BE49-F238E27FC236}">
                <a16:creationId xmlns:a16="http://schemas.microsoft.com/office/drawing/2014/main" xmlns="" id="{49A45A98-63AD-4B39-BFA4-E05F238442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0482" name="Notes Placeholder 2">
            <a:extLst>
              <a:ext uri="{FF2B5EF4-FFF2-40B4-BE49-F238E27FC236}">
                <a16:creationId xmlns:a16="http://schemas.microsoft.com/office/drawing/2014/main" xmlns="" id="{FC29FB79-219D-43D6-B477-A3EA3AA24640}"/>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A principal’s rights and remedies against an agent include the imposition of a “constructive trust,” contract avoidance, and a request for indemnification.</a:t>
            </a:r>
          </a:p>
        </p:txBody>
      </p:sp>
      <p:sp>
        <p:nvSpPr>
          <p:cNvPr id="20483" name="Slide Number Placeholder 3">
            <a:extLst>
              <a:ext uri="{FF2B5EF4-FFF2-40B4-BE49-F238E27FC236}">
                <a16:creationId xmlns:a16="http://schemas.microsoft.com/office/drawing/2014/main" xmlns="" id="{C09C7015-A176-4C24-A271-1091D324A105}"/>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7DF4219-57C8-4604-9656-66B9771832E9}" type="slidenum">
              <a:rPr lang="en-US" altLang="en-US" sz="1200"/>
              <a:pPr/>
              <a:t>11</a:t>
            </a:fld>
            <a:endParaRPr lang="en-US" altLang="en-US" sz="1200"/>
          </a:p>
        </p:txBody>
      </p:sp>
    </p:spTree>
    <p:extLst>
      <p:ext uri="{BB962C8B-B14F-4D97-AF65-F5344CB8AC3E}">
        <p14:creationId xmlns:p14="http://schemas.microsoft.com/office/powerpoint/2010/main" val="13000129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a:extLst>
              <a:ext uri="{FF2B5EF4-FFF2-40B4-BE49-F238E27FC236}">
                <a16:creationId xmlns:a16="http://schemas.microsoft.com/office/drawing/2014/main" xmlns="" id="{6CA5F3A2-1C09-47F0-992E-D6D7F0A309C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2530" name="Notes Placeholder 2">
            <a:extLst>
              <a:ext uri="{FF2B5EF4-FFF2-40B4-BE49-F238E27FC236}">
                <a16:creationId xmlns:a16="http://schemas.microsoft.com/office/drawing/2014/main" xmlns="" id="{2FA6A067-3A97-4A79-8633-A5A0424B1C36}"/>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An agent’s rights and remedies against a principal include tort and contract remedies, the demand for an accounting, and a request for specific performance.</a:t>
            </a:r>
          </a:p>
        </p:txBody>
      </p:sp>
      <p:sp>
        <p:nvSpPr>
          <p:cNvPr id="22531" name="Slide Number Placeholder 3">
            <a:extLst>
              <a:ext uri="{FF2B5EF4-FFF2-40B4-BE49-F238E27FC236}">
                <a16:creationId xmlns:a16="http://schemas.microsoft.com/office/drawing/2014/main" xmlns="" id="{4CD5E557-826D-4A9A-9694-ABB349FF9ABE}"/>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51B3892-BC61-4A26-8D3E-20E2C7892B63}" type="slidenum">
              <a:rPr lang="en-US" altLang="en-US" sz="1200"/>
              <a:pPr/>
              <a:t>12</a:t>
            </a:fld>
            <a:endParaRPr lang="en-US" altLang="en-US" sz="1200"/>
          </a:p>
        </p:txBody>
      </p:sp>
    </p:spTree>
    <p:extLst>
      <p:ext uri="{BB962C8B-B14F-4D97-AF65-F5344CB8AC3E}">
        <p14:creationId xmlns:p14="http://schemas.microsoft.com/office/powerpoint/2010/main" val="956715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p>
            <a:fld id="{62C91227-EF8F-4DEE-BB32-12CEADE3A577}" type="slidenum">
              <a:rPr lang="en-US" altLang="en-US" smtClean="0"/>
              <a:pPr/>
              <a:t>‹#›</a:t>
            </a:fld>
            <a:endParaRPr lang="en-US" altLang="en-US" dirty="0"/>
          </a:p>
        </p:txBody>
      </p:sp>
      <p:sp>
        <p:nvSpPr>
          <p:cNvPr id="5" name="Text Placeholder 4"/>
          <p:cNvSpPr>
            <a:spLocks noGrp="1"/>
          </p:cNvSpPr>
          <p:nvPr>
            <p:ph type="body" sz="quarter" idx="13" hasCustomPrompt="1"/>
          </p:nvPr>
        </p:nvSpPr>
        <p:spPr>
          <a:xfrm>
            <a:off x="1244601" y="6443135"/>
            <a:ext cx="6248400" cy="262465"/>
          </a:xfrm>
        </p:spPr>
        <p:txBody>
          <a:bodyPr>
            <a:noAutofit/>
          </a:bodyPr>
          <a:lstStyle>
            <a:lvl1pPr marL="114300" indent="0" algn="ctr">
              <a:buNone/>
              <a:defRPr sz="900"/>
            </a:lvl1pPr>
          </a:lstStyle>
          <a:p>
            <a:pPr lvl="0"/>
            <a:r>
              <a:rPr lang="en-IN" dirty="0"/>
              <a:t>© 2019 McGraw-Hill Education.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B5719BC8-069B-4D1E-A8C9-34EA88B8A46C}"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81A9B4B4-D0F8-4D6E-9251-8631D616EBB6}" type="slidenum">
              <a:rPr lang="en-US" altLang="en-US" smtClean="0"/>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6" name="Slide Number Placeholder 6"/>
          <p:cNvSpPr>
            <a:spLocks noGrp="1"/>
          </p:cNvSpPr>
          <p:nvPr>
            <p:ph type="sldNum" sz="quarter" idx="11"/>
          </p:nvPr>
        </p:nvSpPr>
        <p:spPr/>
        <p:txBody>
          <a:bodyPr/>
          <a:lstStyle>
            <a:lvl1pPr>
              <a:defRPr/>
            </a:lvl1pPr>
          </a:lstStyle>
          <a:p>
            <a:fld id="{590EE051-0738-4721-B73F-6E40D0C470AD}" type="slidenum">
              <a:rPr lang="en-US" altLang="en-US" smtClean="0"/>
              <a:pPr/>
              <a:t>‹#›</a:t>
            </a:fld>
            <a:endParaRPr lang="en-US" altLang="en-US"/>
          </a:p>
        </p:txBody>
      </p:sp>
    </p:spTree>
    <p:extLst>
      <p:ext uri="{BB962C8B-B14F-4D97-AF65-F5344CB8AC3E}">
        <p14:creationId xmlns:p14="http://schemas.microsoft.com/office/powerpoint/2010/main" val="37569565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p>
            <a:fld id="{62C91227-EF8F-4DEE-BB32-12CEADE3A577}" type="slidenum">
              <a:rPr lang="en-US" altLang="en-US" smtClean="0"/>
              <a:pPr/>
              <a:t>‹#›</a:t>
            </a:fld>
            <a:endParaRPr lang="en-US" altLang="en-US"/>
          </a:p>
        </p:txBody>
      </p:sp>
      <p:sp>
        <p:nvSpPr>
          <p:cNvPr id="5" name="Content Placeholder 4"/>
          <p:cNvSpPr>
            <a:spLocks noGrp="1"/>
          </p:cNvSpPr>
          <p:nvPr>
            <p:ph sz="quarter" idx="13"/>
          </p:nvPr>
        </p:nvSpPr>
        <p:spPr>
          <a:xfrm>
            <a:off x="685800" y="6324600"/>
            <a:ext cx="7239000" cy="30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2241709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0" y="6400800"/>
            <a:ext cx="7620000" cy="436903"/>
          </a:xfrm>
          <a:prstGeom prst="rect">
            <a:avLst/>
          </a:prstGeom>
        </p:spPr>
        <p:txBody>
          <a:bodyPr anchor="ct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6" name="Slide Number Placeholder 5"/>
          <p:cNvSpPr>
            <a:spLocks noGrp="1"/>
          </p:cNvSpPr>
          <p:nvPr>
            <p:ph type="sldNum" sz="quarter" idx="12"/>
          </p:nvPr>
        </p:nvSpPr>
        <p:spPr/>
        <p:txBody>
          <a:bodyPr/>
          <a:lstStyle/>
          <a:p>
            <a:fld id="{AA0A9222-FA68-428D-9528-3EB7A2E2AC22}" type="slidenum">
              <a:rPr lang="en-US" altLang="en-US" smtClean="0"/>
              <a:pPr/>
              <a:t>‹#›</a:t>
            </a:fld>
            <a:endParaRPr lang="en-US" altLang="en-US"/>
          </a:p>
        </p:txBody>
      </p:sp>
    </p:spTree>
    <p:extLst>
      <p:ext uri="{BB962C8B-B14F-4D97-AF65-F5344CB8AC3E}">
        <p14:creationId xmlns:p14="http://schemas.microsoft.com/office/powerpoint/2010/main" val="18921895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6A6CB9F1-6B60-46CB-A777-333A237358ED}" type="slidenum">
              <a:rPr lang="en-US" altLang="en-US" smtClean="0"/>
              <a:pPr/>
              <a:t>‹#›</a:t>
            </a:fld>
            <a:endParaRPr lang="en-US" altLang="en-US"/>
          </a:p>
        </p:txBody>
      </p:sp>
      <p:sp>
        <p:nvSpPr>
          <p:cNvPr id="7" name="Footer Placeholder 5"/>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33759571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7" name="Slide Number Placeholder 6"/>
          <p:cNvSpPr>
            <a:spLocks noGrp="1"/>
          </p:cNvSpPr>
          <p:nvPr>
            <p:ph type="sldNum" sz="quarter" idx="12"/>
          </p:nvPr>
        </p:nvSpPr>
        <p:spPr/>
        <p:txBody>
          <a:bodyPr/>
          <a:lstStyle/>
          <a:p>
            <a:fld id="{2B124C4F-C754-4B9A-AE9C-786F6A128792}" type="slidenum">
              <a:rPr lang="en-US" altLang="en-US" smtClean="0"/>
              <a:pPr/>
              <a:t>‹#›</a:t>
            </a:fld>
            <a:endParaRPr lang="en-US" altLang="en-US"/>
          </a:p>
        </p:txBody>
      </p:sp>
    </p:spTree>
    <p:extLst>
      <p:ext uri="{BB962C8B-B14F-4D97-AF65-F5344CB8AC3E}">
        <p14:creationId xmlns:p14="http://schemas.microsoft.com/office/powerpoint/2010/main" val="33754305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9" name="Slide Number Placeholder 8"/>
          <p:cNvSpPr>
            <a:spLocks noGrp="1"/>
          </p:cNvSpPr>
          <p:nvPr>
            <p:ph type="sldNum" sz="quarter" idx="12"/>
          </p:nvPr>
        </p:nvSpPr>
        <p:spPr/>
        <p:txBody>
          <a:bodyPr/>
          <a:lstStyle/>
          <a:p>
            <a:fld id="{C4F1B786-C560-4A1E-A227-A55A6FAE722E}" type="slidenum">
              <a:rPr lang="en-US" altLang="en-US" smtClean="0"/>
              <a:pPr/>
              <a:t>‹#›</a:t>
            </a:fld>
            <a:endParaRPr lang="en-US" altLang="en-US"/>
          </a:p>
        </p:txBody>
      </p:sp>
    </p:spTree>
    <p:extLst>
      <p:ext uri="{BB962C8B-B14F-4D97-AF65-F5344CB8AC3E}">
        <p14:creationId xmlns:p14="http://schemas.microsoft.com/office/powerpoint/2010/main" val="37106301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5" name="Slide Number Placeholder 4"/>
          <p:cNvSpPr>
            <a:spLocks noGrp="1"/>
          </p:cNvSpPr>
          <p:nvPr>
            <p:ph type="sldNum" sz="quarter" idx="12"/>
          </p:nvPr>
        </p:nvSpPr>
        <p:spPr/>
        <p:txBody>
          <a:bodyPr/>
          <a:lstStyle/>
          <a:p>
            <a:fld id="{26EB6836-069A-4D55-9F30-242FFBE0216C}" type="slidenum">
              <a:rPr lang="en-US" altLang="en-US" smtClean="0"/>
              <a:pPr/>
              <a:t>‹#›</a:t>
            </a:fld>
            <a:endParaRPr lang="en-US" altLang="en-US"/>
          </a:p>
        </p:txBody>
      </p:sp>
    </p:spTree>
    <p:extLst>
      <p:ext uri="{BB962C8B-B14F-4D97-AF65-F5344CB8AC3E}">
        <p14:creationId xmlns:p14="http://schemas.microsoft.com/office/powerpoint/2010/main" val="12569109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4" name="Slide Number Placeholder 3"/>
          <p:cNvSpPr>
            <a:spLocks noGrp="1"/>
          </p:cNvSpPr>
          <p:nvPr>
            <p:ph type="sldNum" sz="quarter" idx="12"/>
          </p:nvPr>
        </p:nvSpPr>
        <p:spPr/>
        <p:txBody>
          <a:bodyPr/>
          <a:lstStyle/>
          <a:p>
            <a:fld id="{C4EBB423-0547-465A-82BF-33ED06F0ACEE}" type="slidenum">
              <a:rPr lang="en-US" altLang="en-US" smtClean="0"/>
              <a:pPr/>
              <a:t>‹#›</a:t>
            </a:fld>
            <a:endParaRPr lang="en-US" altLang="en-US"/>
          </a:p>
        </p:txBody>
      </p:sp>
    </p:spTree>
    <p:extLst>
      <p:ext uri="{BB962C8B-B14F-4D97-AF65-F5344CB8AC3E}">
        <p14:creationId xmlns:p14="http://schemas.microsoft.com/office/powerpoint/2010/main" val="3183081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AA0A9222-FA68-428D-9528-3EB7A2E2AC22}" type="slidenum">
              <a:rPr lang="en-US" altLang="en-US" smtClean="0"/>
              <a:pPr/>
              <a:t>‹#›</a:t>
            </a:fld>
            <a:endParaRPr lang="en-US"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7" name="Slide Number Placeholder 6"/>
          <p:cNvSpPr>
            <a:spLocks noGrp="1"/>
          </p:cNvSpPr>
          <p:nvPr>
            <p:ph type="sldNum" sz="quarter" idx="12"/>
          </p:nvPr>
        </p:nvSpPr>
        <p:spPr/>
        <p:txBody>
          <a:bodyPr/>
          <a:lstStyle/>
          <a:p>
            <a:fld id="{DAA97648-606D-4E19-8D12-2F4F8F52912C}" type="slidenum">
              <a:rPr lang="en-US" altLang="en-US" smtClean="0"/>
              <a:pPr/>
              <a:t>‹#›</a:t>
            </a:fld>
            <a:endParaRPr lang="en-US" altLang="en-US"/>
          </a:p>
        </p:txBody>
      </p:sp>
      <p:sp>
        <p:nvSpPr>
          <p:cNvPr id="9" name="Content Placeholder 8"/>
          <p:cNvSpPr>
            <a:spLocks noGrp="1"/>
          </p:cNvSpPr>
          <p:nvPr>
            <p:ph sz="quarter" idx="13"/>
          </p:nvPr>
        </p:nvSpPr>
        <p:spPr>
          <a:xfrm>
            <a:off x="304800" y="381000"/>
            <a:ext cx="7772400" cy="494284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477898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Slide Number Placeholder 8"/>
          <p:cNvSpPr>
            <a:spLocks noGrp="1"/>
          </p:cNvSpPr>
          <p:nvPr>
            <p:ph type="sldNum" sz="quarter" idx="11"/>
          </p:nvPr>
        </p:nvSpPr>
        <p:spPr/>
        <p:txBody>
          <a:bodyPr/>
          <a:lstStyle/>
          <a:p>
            <a:fld id="{7E27DD8D-4E98-4864-89FF-9CEEA00E9A8E}" type="slidenum">
              <a:rPr lang="en-US" altLang="en-US" smtClean="0"/>
              <a:pPr/>
              <a:t>‹#›</a:t>
            </a:fld>
            <a:endParaRPr lang="en-US" altLang="en-US"/>
          </a:p>
        </p:txBody>
      </p:sp>
      <p:sp>
        <p:nvSpPr>
          <p:cNvPr id="10" name="Footer Placeholder 9"/>
          <p:cNvSpPr>
            <a:spLocks noGrp="1"/>
          </p:cNvSpPr>
          <p:nvPr>
            <p:ph type="ftr" sz="quarter" idx="12"/>
          </p:nvPr>
        </p:nvSpPr>
        <p:spPr>
          <a:xfrm>
            <a:off x="0" y="6400800"/>
            <a:ext cx="7620000" cy="436903"/>
          </a:xfrm>
          <a:prstGeom prst="rect">
            <a:avLst/>
          </a:prstGeom>
        </p:spPr>
        <p:txBody>
          <a:body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13302297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0" y="6400800"/>
            <a:ext cx="7620000" cy="436903"/>
          </a:xfrm>
          <a:prstGeom prst="rect">
            <a:avLst/>
          </a:prstGeom>
        </p:spPr>
        <p:txBody>
          <a:bodyPr/>
          <a:lstStyle/>
          <a:p>
            <a:r>
              <a:rPr lang="en-US" altLang="en-US"/>
              <a:t>© 2019 McGraw-Hill Education. All rights reserved. No reproduction or distribution without the prior written consent of McGraw-Hill Education. </a:t>
            </a:r>
          </a:p>
        </p:txBody>
      </p:sp>
      <p:sp>
        <p:nvSpPr>
          <p:cNvPr id="6" name="Slide Number Placeholder 5"/>
          <p:cNvSpPr>
            <a:spLocks noGrp="1"/>
          </p:cNvSpPr>
          <p:nvPr>
            <p:ph type="sldNum" sz="quarter" idx="12"/>
          </p:nvPr>
        </p:nvSpPr>
        <p:spPr/>
        <p:txBody>
          <a:bodyPr/>
          <a:lstStyle/>
          <a:p>
            <a:fld id="{B5719BC8-069B-4D1E-A8C9-34EA88B8A46C}" type="slidenum">
              <a:rPr lang="en-US" altLang="en-US" smtClean="0"/>
              <a:pPr/>
              <a:t>‹#›</a:t>
            </a:fld>
            <a:endParaRPr lang="en-US" altLang="en-US"/>
          </a:p>
        </p:txBody>
      </p:sp>
    </p:spTree>
    <p:extLst>
      <p:ext uri="{BB962C8B-B14F-4D97-AF65-F5344CB8AC3E}">
        <p14:creationId xmlns:p14="http://schemas.microsoft.com/office/powerpoint/2010/main" val="41070097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0" y="6400800"/>
            <a:ext cx="7620000" cy="436903"/>
          </a:xfrm>
          <a:prstGeom prst="rect">
            <a:avLst/>
          </a:prstGeom>
        </p:spPr>
        <p:txBody>
          <a:bodyPr/>
          <a:lstStyle/>
          <a:p>
            <a:r>
              <a:rPr lang="en-US" altLang="en-US"/>
              <a:t>© 2019 McGraw-Hill Education. All rights reserved. No reproduction or distribution without the prior written consent of McGraw-Hill Education. </a:t>
            </a:r>
          </a:p>
        </p:txBody>
      </p:sp>
      <p:sp>
        <p:nvSpPr>
          <p:cNvPr id="6" name="Slide Number Placeholder 5"/>
          <p:cNvSpPr>
            <a:spLocks noGrp="1"/>
          </p:cNvSpPr>
          <p:nvPr>
            <p:ph type="sldNum" sz="quarter" idx="12"/>
          </p:nvPr>
        </p:nvSpPr>
        <p:spPr/>
        <p:txBody>
          <a:bodyPr/>
          <a:lstStyle/>
          <a:p>
            <a:fld id="{81A9B4B4-D0F8-4D6E-9251-8631D616EBB6}" type="slidenum">
              <a:rPr lang="en-US" altLang="en-US" smtClean="0"/>
              <a:pPr/>
              <a:t>‹#›</a:t>
            </a:fld>
            <a:endParaRPr lang="en-US" altLang="en-US"/>
          </a:p>
        </p:txBody>
      </p:sp>
    </p:spTree>
    <p:extLst>
      <p:ext uri="{BB962C8B-B14F-4D97-AF65-F5344CB8AC3E}">
        <p14:creationId xmlns:p14="http://schemas.microsoft.com/office/powerpoint/2010/main" val="17977766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5" name="Footer Placeholder 5"/>
          <p:cNvSpPr>
            <a:spLocks noGrp="1"/>
          </p:cNvSpPr>
          <p:nvPr>
            <p:ph type="ftr" sz="quarter" idx="10"/>
          </p:nvPr>
        </p:nvSpPr>
        <p:spPr>
          <a:xfrm>
            <a:off x="0" y="6400800"/>
            <a:ext cx="7620000" cy="436563"/>
          </a:xfrm>
          <a:prstGeom prst="rect">
            <a:avLst/>
          </a:prstGeom>
        </p:spPr>
        <p:txBody>
          <a:bodyPr/>
          <a:lstStyle>
            <a:lvl1pPr>
              <a:defRPr smtClean="0">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6" name="Slide Number Placeholder 6"/>
          <p:cNvSpPr>
            <a:spLocks noGrp="1"/>
          </p:cNvSpPr>
          <p:nvPr>
            <p:ph type="sldNum" sz="quarter" idx="11"/>
          </p:nvPr>
        </p:nvSpPr>
        <p:spPr/>
        <p:txBody>
          <a:bodyPr/>
          <a:lstStyle>
            <a:lvl1pPr>
              <a:defRPr/>
            </a:lvl1pPr>
          </a:lstStyle>
          <a:p>
            <a:fld id="{590EE051-0738-4721-B73F-6E40D0C470AD}" type="slidenum">
              <a:rPr lang="en-US" altLang="en-US" smtClean="0"/>
              <a:pPr/>
              <a:t>‹#›</a:t>
            </a:fld>
            <a:endParaRPr lang="en-US" altLang="en-US"/>
          </a:p>
        </p:txBody>
      </p:sp>
    </p:spTree>
    <p:extLst>
      <p:ext uri="{BB962C8B-B14F-4D97-AF65-F5344CB8AC3E}">
        <p14:creationId xmlns:p14="http://schemas.microsoft.com/office/powerpoint/2010/main" val="3256937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6A6CB9F1-6B60-46CB-A777-333A237358ED}" type="slidenum">
              <a:rPr lang="en-US" altLang="en-US" smtClean="0"/>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2B124C4F-C754-4B9A-AE9C-786F6A128792}" type="slidenum">
              <a:rPr lang="en-US" altLang="en-US" smtClean="0"/>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9" name="Slide Number Placeholder 8"/>
          <p:cNvSpPr>
            <a:spLocks noGrp="1"/>
          </p:cNvSpPr>
          <p:nvPr>
            <p:ph type="sldNum" sz="quarter" idx="12"/>
          </p:nvPr>
        </p:nvSpPr>
        <p:spPr/>
        <p:txBody>
          <a:bodyPr/>
          <a:lstStyle/>
          <a:p>
            <a:fld id="{C4F1B786-C560-4A1E-A227-A55A6FAE722E}" type="slidenum">
              <a:rPr lang="en-US" altLang="en-US" smtClean="0"/>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26EB6836-069A-4D55-9F30-242FFBE0216C}"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4EBB423-0547-465A-82BF-33ED06F0ACEE}"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AA97648-606D-4E19-8D12-2F4F8F52912C}" type="slidenum">
              <a:rPr lang="en-US" altLang="en-US" smtClean="0"/>
              <a:pPr/>
              <a:t>‹#›</a:t>
            </a:fld>
            <a:endParaRPr lang="en-US" altLang="en-US"/>
          </a:p>
        </p:txBody>
      </p:sp>
      <p:sp>
        <p:nvSpPr>
          <p:cNvPr id="9" name="Content Placeholder 8"/>
          <p:cNvSpPr>
            <a:spLocks noGrp="1"/>
          </p:cNvSpPr>
          <p:nvPr>
            <p:ph sz="quarter" idx="13"/>
          </p:nvPr>
        </p:nvSpPr>
        <p:spPr>
          <a:xfrm>
            <a:off x="304800" y="381000"/>
            <a:ext cx="7772400" cy="494284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Slide Number Placeholder 8"/>
          <p:cNvSpPr>
            <a:spLocks noGrp="1"/>
          </p:cNvSpPr>
          <p:nvPr>
            <p:ph type="sldNum" sz="quarter" idx="11"/>
          </p:nvPr>
        </p:nvSpPr>
        <p:spPr/>
        <p:txBody>
          <a:bodyPr/>
          <a:lstStyle/>
          <a:p>
            <a:fld id="{7E27DD8D-4E98-4864-89FF-9CEEA00E9A8E}" type="slidenum">
              <a:rPr lang="en-US" altLang="en-US" smtClean="0"/>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90000"/>
              </a:schemeClr>
            </a:gs>
            <a:gs pos="75000">
              <a:schemeClr val="bg1">
                <a:shade val="100000"/>
                <a:satMod val="115000"/>
              </a:schemeClr>
            </a:gs>
            <a:gs pos="100000">
              <a:schemeClr val="bg1">
                <a:shade val="70000"/>
                <a:satMod val="13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531788" y="6385560"/>
            <a:ext cx="548640" cy="396240"/>
          </a:xfrm>
          <a:prstGeom prst="bracketPair">
            <a:avLst>
              <a:gd name="adj" fmla="val 17949"/>
            </a:avLst>
          </a:prstGeom>
          <a:ln w="19050">
            <a:solidFill>
              <a:srgbClr val="FFFFFF"/>
            </a:solidFill>
          </a:ln>
        </p:spPr>
        <p:txBody>
          <a:bodyPr vert="horz" lIns="0" tIns="0" rIns="0" bIns="0" rtlCol="0" anchor="ctr"/>
          <a:lstStyle>
            <a:lvl1pPr algn="ctr">
              <a:defRPr sz="1400">
                <a:solidFill>
                  <a:schemeClr val="tx1"/>
                </a:solidFill>
                <a:latin typeface="Arial"/>
                <a:cs typeface="Arial"/>
              </a:defRPr>
            </a:lvl1pPr>
          </a:lstStyle>
          <a:p>
            <a:fld id="{590EE051-0738-4721-B73F-6E40D0C470AD}" type="slidenum">
              <a:rPr lang="en-US" altLang="en-US" smtClean="0"/>
              <a:pPr/>
              <a:t>‹#›</a:t>
            </a:fld>
            <a:endParaRPr lang="en-US" altLang="en-US" dirty="0"/>
          </a:p>
        </p:txBody>
      </p:sp>
      <p:sp>
        <p:nvSpPr>
          <p:cNvPr id="7" name="Text Placeholder 4"/>
          <p:cNvSpPr txBox="1">
            <a:spLocks/>
          </p:cNvSpPr>
          <p:nvPr userDrawn="1"/>
        </p:nvSpPr>
        <p:spPr>
          <a:xfrm>
            <a:off x="1244601" y="6443135"/>
            <a:ext cx="6248400" cy="262465"/>
          </a:xfrm>
          <a:prstGeom prst="rect">
            <a:avLst/>
          </a:prstGeom>
        </p:spPr>
        <p:txBody>
          <a:bodyPr>
            <a:noAutofit/>
          </a:bodyPr>
          <a:lstStyle>
            <a:lvl1pPr marL="114300" indent="0" algn="ctr" defTabSz="914400" rtl="0" eaLnBrk="1" latinLnBrk="0" hangingPunct="1">
              <a:spcBef>
                <a:spcPct val="20000"/>
              </a:spcBef>
              <a:buClr>
                <a:schemeClr val="accent1"/>
              </a:buClr>
              <a:buFont typeface="Arial" pitchFamily="34" charset="0"/>
              <a:buNone/>
              <a:defRPr sz="9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fontAlgn="auto">
              <a:spcAft>
                <a:spcPts val="0"/>
              </a:spcAft>
            </a:pPr>
            <a:r>
              <a:rPr lang="en-IN"/>
              <a:t>© 2019 McGraw-Hill Education.</a:t>
            </a:r>
            <a:endParaRPr lang="en-IN" dirty="0"/>
          </a:p>
        </p:txBody>
      </p:sp>
    </p:spTree>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 id="2147483846" r:id="rId12"/>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Cambria"/>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90000"/>
              </a:schemeClr>
            </a:gs>
            <a:gs pos="75000">
              <a:schemeClr val="bg1">
                <a:shade val="100000"/>
                <a:satMod val="115000"/>
              </a:schemeClr>
            </a:gs>
            <a:gs pos="100000">
              <a:schemeClr val="bg1">
                <a:shade val="70000"/>
                <a:satMod val="13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531788" y="6385560"/>
            <a:ext cx="548640" cy="396240"/>
          </a:xfrm>
          <a:prstGeom prst="bracketPair">
            <a:avLst>
              <a:gd name="adj" fmla="val 17949"/>
            </a:avLst>
          </a:prstGeom>
          <a:ln w="19050">
            <a:solidFill>
              <a:srgbClr val="FFFFFF"/>
            </a:solidFill>
          </a:ln>
        </p:spPr>
        <p:txBody>
          <a:bodyPr vert="horz" lIns="0" tIns="0" rIns="0" bIns="0" rtlCol="0" anchor="ctr"/>
          <a:lstStyle>
            <a:lvl1pPr algn="ctr">
              <a:defRPr sz="1400">
                <a:solidFill>
                  <a:schemeClr val="tx1"/>
                </a:solidFill>
                <a:latin typeface="Arial"/>
                <a:cs typeface="Arial"/>
              </a:defRPr>
            </a:lvl1pPr>
          </a:lstStyle>
          <a:p>
            <a:fld id="{590EE051-0738-4721-B73F-6E40D0C470AD}" type="slidenum">
              <a:rPr lang="en-US" altLang="en-US" smtClean="0"/>
              <a:pPr/>
              <a:t>‹#›</a:t>
            </a:fld>
            <a:endParaRPr lang="en-US" altLang="en-US" dirty="0"/>
          </a:p>
        </p:txBody>
      </p:sp>
    </p:spTree>
    <p:extLst>
      <p:ext uri="{BB962C8B-B14F-4D97-AF65-F5344CB8AC3E}">
        <p14:creationId xmlns:p14="http://schemas.microsoft.com/office/powerpoint/2010/main" val="2638118699"/>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 id="2147483859" r:id="rId12"/>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Cambria"/>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1981200"/>
            <a:ext cx="3962400" cy="990600"/>
          </a:xfrm>
        </p:spPr>
        <p:txBody>
          <a:bodyPr/>
          <a:lstStyle/>
          <a:p>
            <a:r>
              <a:rPr lang="en-US" altLang="en-US" dirty="0">
                <a:solidFill>
                  <a:srgbClr val="4F4837"/>
                </a:solidFill>
                <a:latin typeface="Calibri" panose="020F0502020204030204" pitchFamily="34" charset="0"/>
              </a:rPr>
              <a:t>Chapter 20</a:t>
            </a:r>
            <a:endParaRPr lang="en-IN" dirty="0"/>
          </a:p>
        </p:txBody>
      </p:sp>
      <p:sp>
        <p:nvSpPr>
          <p:cNvPr id="3" name="Subtitle 2"/>
          <p:cNvSpPr>
            <a:spLocks noGrp="1"/>
          </p:cNvSpPr>
          <p:nvPr>
            <p:ph type="subTitle" idx="1"/>
          </p:nvPr>
        </p:nvSpPr>
        <p:spPr>
          <a:xfrm>
            <a:off x="4800600" y="3352800"/>
            <a:ext cx="3962400" cy="2667000"/>
          </a:xfrm>
        </p:spPr>
        <p:txBody>
          <a:bodyPr>
            <a:noAutofit/>
          </a:bodyPr>
          <a:lstStyle/>
          <a:p>
            <a:pPr fontAlgn="auto">
              <a:spcAft>
                <a:spcPts val="0"/>
              </a:spcAft>
              <a:defRPr/>
            </a:pPr>
            <a:r>
              <a:rPr lang="en-US" sz="3600" dirty="0">
                <a:solidFill>
                  <a:schemeClr val="tx1"/>
                </a:solidFill>
              </a:rPr>
              <a:t>Agency and Liability to Third Parties</a:t>
            </a:r>
          </a:p>
        </p:txBody>
      </p:sp>
      <p:pic>
        <p:nvPicPr>
          <p:cNvPr id="7" name="Picture 6" descr="Book cover image">
            <a:extLst>
              <a:ext uri="{FF2B5EF4-FFF2-40B4-BE49-F238E27FC236}">
                <a16:creationId xmlns:a16="http://schemas.microsoft.com/office/drawing/2014/main" xmlns="" id="{0E3F85AC-DD68-4D29-B08F-B89177DA6A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610" y="446087"/>
            <a:ext cx="4067175" cy="568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Slide Number Placeholder 3">
            <a:extLst>
              <a:ext uri="{FF2B5EF4-FFF2-40B4-BE49-F238E27FC236}">
                <a16:creationId xmlns:a16="http://schemas.microsoft.com/office/drawing/2014/main" xmlns="" id="{094E9167-5BD3-4779-8F49-339B92EF27C9}"/>
              </a:ext>
            </a:extLst>
          </p:cNvPr>
          <p:cNvSpPr txBox="1">
            <a:spLocks/>
          </p:cNvSpPr>
          <p:nvPr/>
        </p:nvSpPr>
        <p:spPr bwMode="auto">
          <a:xfrm>
            <a:off x="8531788" y="6385560"/>
            <a:ext cx="548640" cy="396240"/>
          </a:xfrm>
          <a:prstGeom prst="bracketPair">
            <a:avLst>
              <a:gd name="adj" fmla="val 17949"/>
            </a:avLst>
          </a:pr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vert="horz" lIns="0" tIns="0" rIns="0" bIns="0" rtlCol="0" anchor="ctr"/>
          <a:lstStyle>
            <a:defPPr>
              <a:defRPr lang="en-US"/>
            </a:defPPr>
            <a:lvl1pPr marL="0" algn="ctr" defTabSz="457200" rtl="0" eaLnBrk="1" latinLnBrk="0" hangingPunct="1">
              <a:spcBef>
                <a:spcPct val="20000"/>
              </a:spcBef>
              <a:buClr>
                <a:schemeClr val="accent1"/>
              </a:buClr>
              <a:buFont typeface="Arial" panose="020B0604020202020204" pitchFamily="34" charset="0"/>
              <a:buChar char="•"/>
              <a:defRPr sz="2200" kern="1200">
                <a:solidFill>
                  <a:schemeClr val="tx1"/>
                </a:solidFill>
                <a:latin typeface="Calibri" panose="020F0502020204030204" pitchFamily="34" charset="0"/>
                <a:ea typeface="+mn-ea"/>
                <a:cs typeface="+mn-cs"/>
              </a:defRPr>
            </a:lvl1pPr>
            <a:lvl2pPr marL="742950" indent="-285750" algn="l" defTabSz="457200" rtl="0" eaLnBrk="1" latinLnBrk="0" hangingPunct="1">
              <a:spcBef>
                <a:spcPct val="20000"/>
              </a:spcBef>
              <a:buClr>
                <a:schemeClr val="accent2"/>
              </a:buClr>
              <a:buFont typeface="Arial" panose="020B0604020202020204" pitchFamily="34" charset="0"/>
              <a:buChar char="•"/>
              <a:defRPr sz="2000" kern="1200">
                <a:solidFill>
                  <a:schemeClr val="tx1"/>
                </a:solidFill>
                <a:latin typeface="Calibri" panose="020F0502020204030204" pitchFamily="34" charset="0"/>
                <a:ea typeface="+mn-ea"/>
                <a:cs typeface="+mn-cs"/>
              </a:defRPr>
            </a:lvl2pPr>
            <a:lvl3pPr marL="1143000" indent="-228600" algn="l" defTabSz="457200" rtl="0" eaLnBrk="1" latinLnBrk="0" hangingPunct="1">
              <a:spcBef>
                <a:spcPct val="20000"/>
              </a:spcBef>
              <a:buClr>
                <a:srgbClr val="D2CB6C"/>
              </a:buClr>
              <a:buFont typeface="Arial" panose="020B0604020202020204" pitchFamily="34" charset="0"/>
              <a:buChar char="•"/>
              <a:defRPr sz="1800" kern="1200">
                <a:solidFill>
                  <a:schemeClr val="tx1"/>
                </a:solidFill>
                <a:latin typeface="Calibri" panose="020F0502020204030204" pitchFamily="34" charset="0"/>
                <a:ea typeface="+mn-ea"/>
                <a:cs typeface="+mn-cs"/>
              </a:defRPr>
            </a:lvl3pPr>
            <a:lvl4pPr marL="1600200" indent="-228600" algn="l" defTabSz="457200" rtl="0" eaLnBrk="1" latinLnBrk="0" hangingPunct="1">
              <a:spcBef>
                <a:spcPct val="20000"/>
              </a:spcBef>
              <a:buClr>
                <a:srgbClr val="95A39D"/>
              </a:buClr>
              <a:buFont typeface="Arial" panose="020B0604020202020204" pitchFamily="34" charset="0"/>
              <a:buChar char="•"/>
              <a:defRPr sz="1600" kern="1200">
                <a:solidFill>
                  <a:schemeClr val="tx1"/>
                </a:solidFill>
                <a:latin typeface="Calibri" panose="020F0502020204030204" pitchFamily="34" charset="0"/>
                <a:ea typeface="+mn-ea"/>
                <a:cs typeface="+mn-cs"/>
              </a:defRPr>
            </a:lvl4pPr>
            <a:lvl5pPr marL="2057400" indent="-228600" algn="l" defTabSz="457200" rtl="0" eaLnBrk="1" latinLnBrk="0" hangingPunct="1">
              <a:spcBef>
                <a:spcPct val="20000"/>
              </a:spcBef>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5pPr>
            <a:lvl6pPr marL="2514600" indent="-228600" algn="l" defTabSz="457200" rtl="0" eaLnBrk="0" fontAlgn="base" latinLnBrk="0" hangingPunct="0">
              <a:spcBef>
                <a:spcPct val="20000"/>
              </a:spcBef>
              <a:spcAft>
                <a:spcPct val="0"/>
              </a:spcAft>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6pPr>
            <a:lvl7pPr marL="2971800" indent="-228600" algn="l" defTabSz="457200" rtl="0" eaLnBrk="0" fontAlgn="base" latinLnBrk="0" hangingPunct="0">
              <a:spcBef>
                <a:spcPct val="20000"/>
              </a:spcBef>
              <a:spcAft>
                <a:spcPct val="0"/>
              </a:spcAft>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7pPr>
            <a:lvl8pPr marL="3429000" indent="-228600" algn="l" defTabSz="457200" rtl="0" eaLnBrk="0" fontAlgn="base" latinLnBrk="0" hangingPunct="0">
              <a:spcBef>
                <a:spcPct val="20000"/>
              </a:spcBef>
              <a:spcAft>
                <a:spcPct val="0"/>
              </a:spcAft>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8pPr>
            <a:lvl9pPr marL="3886200" indent="-228600" algn="l" defTabSz="457200" rtl="0" eaLnBrk="0" fontAlgn="base" latinLnBrk="0" hangingPunct="0">
              <a:spcBef>
                <a:spcPct val="20000"/>
              </a:spcBef>
              <a:spcAft>
                <a:spcPct val="0"/>
              </a:spcAft>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9pPr>
          </a:lstStyle>
          <a:p>
            <a:pPr>
              <a:spcBef>
                <a:spcPct val="0"/>
              </a:spcBef>
              <a:buClrTx/>
              <a:buFontTx/>
              <a:buNone/>
            </a:pPr>
            <a:r>
              <a:rPr lang="en-US" altLang="en-US" sz="1400" dirty="0">
                <a:latin typeface="Arial" panose="020B0604020202020204" pitchFamily="34" charset="0"/>
              </a:rPr>
              <a:t>1</a:t>
            </a:r>
          </a:p>
        </p:txBody>
      </p:sp>
      <p:sp>
        <p:nvSpPr>
          <p:cNvPr id="6" name="Content Placeholder 5"/>
          <p:cNvSpPr>
            <a:spLocks noGrp="1"/>
          </p:cNvSpPr>
          <p:nvPr>
            <p:ph sz="quarter" idx="12"/>
          </p:nvPr>
        </p:nvSpPr>
        <p:spPr>
          <a:xfrm>
            <a:off x="550492" y="6485546"/>
            <a:ext cx="7391400" cy="304800"/>
          </a:xfrm>
        </p:spPr>
        <p:txBody>
          <a:bodyPr/>
          <a:lstStyle/>
          <a:p>
            <a:pPr marL="114300" indent="0" algn="ctr">
              <a:buNone/>
            </a:pPr>
            <a:r>
              <a:rPr lang="en-IN" altLang="en-US" sz="900" dirty="0">
                <a:ea typeface="Verdana" panose="020B0604030504040204" pitchFamily="34" charset="0"/>
                <a:cs typeface="Verdana" panose="020B0604030504040204" pitchFamily="34" charset="0"/>
              </a:rPr>
              <a:t>© 2019 McGraw-Hill Education. All rights reserved. Authorized only for instructor use in the classroom. No reproduction or further distribution permitted without the prior written consent of McGraw-Hill Education.</a:t>
            </a:r>
            <a:endParaRPr lang="en-US" altLang="en-US" sz="90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892145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a:extLst>
              <a:ext uri="{FF2B5EF4-FFF2-40B4-BE49-F238E27FC236}">
                <a16:creationId xmlns:a16="http://schemas.microsoft.com/office/drawing/2014/main" xmlns="" id="{FE90C3A2-B052-4A87-A6DB-1D3B17B72F4F}"/>
              </a:ext>
            </a:extLst>
          </p:cNvPr>
          <p:cNvSpPr>
            <a:spLocks noGrp="1" noChangeArrowheads="1"/>
          </p:cNvSpPr>
          <p:nvPr>
            <p:ph type="title"/>
          </p:nvPr>
        </p:nvSpPr>
        <p:spPr/>
        <p:txBody>
          <a:bodyPr wrap="square" numCol="1" anchorCtr="0" compatLnSpc="1">
            <a:prstTxWarp prst="textNoShape">
              <a:avLst/>
            </a:prstTxWarp>
          </a:bodyPr>
          <a:lstStyle/>
          <a:p>
            <a:r>
              <a:rPr lang="en-US" altLang="en-US" sz="4000" dirty="0">
                <a:latin typeface="+mn-lt"/>
              </a:rPr>
              <a:t>Agent’s Duties To Principal</a:t>
            </a:r>
          </a:p>
        </p:txBody>
      </p:sp>
      <p:sp>
        <p:nvSpPr>
          <p:cNvPr id="18435" name="Content Placeholder">
            <a:extLst>
              <a:ext uri="{FF2B5EF4-FFF2-40B4-BE49-F238E27FC236}">
                <a16:creationId xmlns:a16="http://schemas.microsoft.com/office/drawing/2014/main" xmlns="" id="{D15BD37E-4D26-45D1-9449-6F7EC1048578}"/>
              </a:ext>
            </a:extLst>
          </p:cNvPr>
          <p:cNvSpPr>
            <a:spLocks noGrp="1" noChangeArrowheads="1"/>
          </p:cNvSpPr>
          <p:nvPr>
            <p:ph idx="1"/>
          </p:nvPr>
        </p:nvSpPr>
        <p:spPr/>
        <p:txBody>
          <a:bodyPr rtlCol="0">
            <a:normAutofit/>
          </a:bodyPr>
          <a:lstStyle/>
          <a:p>
            <a:pPr marL="291600" indent="-291600">
              <a:lnSpc>
                <a:spcPct val="90000"/>
              </a:lnSpc>
              <a:spcBef>
                <a:spcPts val="1000"/>
              </a:spcBef>
              <a:buClr>
                <a:schemeClr val="tx2"/>
              </a:buClr>
              <a:defRPr/>
            </a:pPr>
            <a:r>
              <a:rPr lang="en-US" sz="2800" dirty="0"/>
              <a:t>Loyalty.</a:t>
            </a:r>
          </a:p>
          <a:p>
            <a:pPr marL="291600" indent="-291600">
              <a:lnSpc>
                <a:spcPct val="90000"/>
              </a:lnSpc>
              <a:spcBef>
                <a:spcPts val="1000"/>
              </a:spcBef>
              <a:buClr>
                <a:schemeClr val="tx2"/>
              </a:buClr>
              <a:defRPr/>
            </a:pPr>
            <a:r>
              <a:rPr lang="en-US" sz="2800" dirty="0"/>
              <a:t>Notification.</a:t>
            </a:r>
          </a:p>
          <a:p>
            <a:pPr marL="291600" indent="-291600">
              <a:lnSpc>
                <a:spcPct val="90000"/>
              </a:lnSpc>
              <a:spcBef>
                <a:spcPts val="1000"/>
              </a:spcBef>
              <a:buClr>
                <a:schemeClr val="tx2"/>
              </a:buClr>
              <a:defRPr/>
            </a:pPr>
            <a:r>
              <a:rPr lang="en-US" sz="2800" dirty="0"/>
              <a:t>Performance.</a:t>
            </a:r>
          </a:p>
          <a:p>
            <a:pPr marL="291600" indent="-291600">
              <a:lnSpc>
                <a:spcPct val="90000"/>
              </a:lnSpc>
              <a:spcBef>
                <a:spcPts val="1000"/>
              </a:spcBef>
              <a:buClr>
                <a:schemeClr val="tx2"/>
              </a:buClr>
              <a:defRPr/>
            </a:pPr>
            <a:r>
              <a:rPr lang="en-US" sz="2800" dirty="0"/>
              <a:t>Obedience.</a:t>
            </a:r>
          </a:p>
          <a:p>
            <a:pPr marL="291600" indent="-291600">
              <a:lnSpc>
                <a:spcPct val="90000"/>
              </a:lnSpc>
              <a:spcBef>
                <a:spcPts val="1000"/>
              </a:spcBef>
              <a:buClr>
                <a:schemeClr val="tx2"/>
              </a:buClr>
              <a:defRPr/>
            </a:pPr>
            <a:r>
              <a:rPr lang="en-US" sz="2800" dirty="0"/>
              <a:t>Accounting.</a:t>
            </a:r>
          </a:p>
        </p:txBody>
      </p:sp>
      <p:sp>
        <p:nvSpPr>
          <p:cNvPr id="17411" name="Slide Number Placeholder 3">
            <a:extLst>
              <a:ext uri="{FF2B5EF4-FFF2-40B4-BE49-F238E27FC236}">
                <a16:creationId xmlns:a16="http://schemas.microsoft.com/office/drawing/2014/main" xmlns="" id="{685B1833-FBF6-41EE-A220-C3BBAA644045}"/>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EE5233A-5589-4729-BE75-C80B1869DE38}" type="slidenum">
              <a:rPr lang="en-US" altLang="en-US" sz="1400">
                <a:latin typeface="+mn-lt"/>
              </a:rPr>
              <a:pPr/>
              <a:t>10</a:t>
            </a:fld>
            <a:endParaRPr lang="en-US" altLang="en-US" sz="1400">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a:extLst>
              <a:ext uri="{FF2B5EF4-FFF2-40B4-BE49-F238E27FC236}">
                <a16:creationId xmlns:a16="http://schemas.microsoft.com/office/drawing/2014/main" xmlns="" id="{AC4F577A-1FF7-44D2-A4FB-22C096F6CB1F}"/>
              </a:ext>
            </a:extLst>
          </p:cNvPr>
          <p:cNvSpPr>
            <a:spLocks noGrp="1" noChangeArrowheads="1"/>
          </p:cNvSpPr>
          <p:nvPr>
            <p:ph type="title"/>
          </p:nvPr>
        </p:nvSpPr>
        <p:spPr/>
        <p:txBody>
          <a:bodyPr wrap="square" numCol="1" anchorCtr="0" compatLnSpc="1">
            <a:prstTxWarp prst="textNoShape">
              <a:avLst/>
            </a:prstTxWarp>
          </a:bodyPr>
          <a:lstStyle/>
          <a:p>
            <a:r>
              <a:rPr lang="en-US" altLang="en-US" sz="3600" dirty="0">
                <a:latin typeface="+mn-lt"/>
              </a:rPr>
              <a:t>Principal’s Rights and Remedies Against Agent</a:t>
            </a:r>
          </a:p>
        </p:txBody>
      </p:sp>
      <p:sp>
        <p:nvSpPr>
          <p:cNvPr id="20483" name="Content Placeholder">
            <a:extLst>
              <a:ext uri="{FF2B5EF4-FFF2-40B4-BE49-F238E27FC236}">
                <a16:creationId xmlns:a16="http://schemas.microsoft.com/office/drawing/2014/main" xmlns="" id="{16CEE828-FCBA-40D9-89AF-3FDAE42B3E69}"/>
              </a:ext>
            </a:extLst>
          </p:cNvPr>
          <p:cNvSpPr>
            <a:spLocks noGrp="1" noChangeArrowheads="1"/>
          </p:cNvSpPr>
          <p:nvPr>
            <p:ph idx="1"/>
          </p:nvPr>
        </p:nvSpPr>
        <p:spPr/>
        <p:txBody>
          <a:bodyPr rtlCol="0">
            <a:normAutofit/>
          </a:bodyPr>
          <a:lstStyle/>
          <a:p>
            <a:pPr marL="291600" indent="-291600">
              <a:spcBef>
                <a:spcPts val="1000"/>
              </a:spcBef>
              <a:buClr>
                <a:schemeClr val="tx2"/>
              </a:buClr>
              <a:defRPr/>
            </a:pPr>
            <a:r>
              <a:rPr lang="en-US" sz="2800" dirty="0"/>
              <a:t>Constructive Trust.</a:t>
            </a:r>
          </a:p>
          <a:p>
            <a:pPr marL="291600" indent="-291600">
              <a:spcBef>
                <a:spcPts val="1000"/>
              </a:spcBef>
              <a:buClr>
                <a:schemeClr val="tx2"/>
              </a:buClr>
              <a:defRPr/>
            </a:pPr>
            <a:r>
              <a:rPr lang="en-US" sz="2800" dirty="0"/>
              <a:t>Avoidance.</a:t>
            </a:r>
          </a:p>
          <a:p>
            <a:pPr marL="291600" indent="-291600">
              <a:spcBef>
                <a:spcPts val="1000"/>
              </a:spcBef>
              <a:buClr>
                <a:schemeClr val="tx2"/>
              </a:buClr>
              <a:defRPr/>
            </a:pPr>
            <a:r>
              <a:rPr lang="en-US" sz="2800" dirty="0"/>
              <a:t>Indemnification.</a:t>
            </a:r>
          </a:p>
        </p:txBody>
      </p:sp>
      <p:sp>
        <p:nvSpPr>
          <p:cNvPr id="19459" name="Slide Number Placeholder 3">
            <a:extLst>
              <a:ext uri="{FF2B5EF4-FFF2-40B4-BE49-F238E27FC236}">
                <a16:creationId xmlns:a16="http://schemas.microsoft.com/office/drawing/2014/main" xmlns="" id="{37F793BF-079B-4B7A-B1A2-16A74B4FF9A3}"/>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0753214-6227-42E7-BF07-B1624B181121}" type="slidenum">
              <a:rPr lang="en-US" altLang="en-US" sz="1400">
                <a:latin typeface="+mn-lt"/>
              </a:rPr>
              <a:pPr/>
              <a:t>11</a:t>
            </a:fld>
            <a:endParaRPr lang="en-US" altLang="en-US" sz="1400">
              <a:latin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a:extLst>
              <a:ext uri="{FF2B5EF4-FFF2-40B4-BE49-F238E27FC236}">
                <a16:creationId xmlns:a16="http://schemas.microsoft.com/office/drawing/2014/main" xmlns="" id="{15D5D583-4371-4D05-9854-87848AAB5B86}"/>
              </a:ext>
            </a:extLst>
          </p:cNvPr>
          <p:cNvSpPr>
            <a:spLocks noGrp="1" noChangeArrowheads="1"/>
          </p:cNvSpPr>
          <p:nvPr>
            <p:ph type="title"/>
          </p:nvPr>
        </p:nvSpPr>
        <p:spPr/>
        <p:txBody>
          <a:bodyPr wrap="square" numCol="1" anchorCtr="0" compatLnSpc="1">
            <a:prstTxWarp prst="textNoShape">
              <a:avLst/>
            </a:prstTxWarp>
          </a:bodyPr>
          <a:lstStyle/>
          <a:p>
            <a:r>
              <a:rPr lang="en-US" altLang="en-US" sz="3600" dirty="0">
                <a:latin typeface="+mn-lt"/>
              </a:rPr>
              <a:t>Agent’s Rights and Remedies Against Principal</a:t>
            </a:r>
          </a:p>
        </p:txBody>
      </p:sp>
      <p:sp>
        <p:nvSpPr>
          <p:cNvPr id="22531" name="Content Placeholder">
            <a:extLst>
              <a:ext uri="{FF2B5EF4-FFF2-40B4-BE49-F238E27FC236}">
                <a16:creationId xmlns:a16="http://schemas.microsoft.com/office/drawing/2014/main" xmlns="" id="{C1D41212-CDD4-4CF8-8B8C-2606A143D58F}"/>
              </a:ext>
            </a:extLst>
          </p:cNvPr>
          <p:cNvSpPr>
            <a:spLocks noGrp="1" noChangeArrowheads="1"/>
          </p:cNvSpPr>
          <p:nvPr>
            <p:ph idx="1"/>
          </p:nvPr>
        </p:nvSpPr>
        <p:spPr/>
        <p:txBody>
          <a:bodyPr rtlCol="0">
            <a:normAutofit/>
          </a:bodyPr>
          <a:lstStyle/>
          <a:p>
            <a:pPr marL="291600" indent="-291600">
              <a:spcBef>
                <a:spcPts val="1000"/>
              </a:spcBef>
              <a:buClr>
                <a:schemeClr val="tx2"/>
              </a:buClr>
              <a:defRPr/>
            </a:pPr>
            <a:r>
              <a:rPr lang="en-US" sz="2800" dirty="0"/>
              <a:t>Tort and Contract Remedies.</a:t>
            </a:r>
          </a:p>
          <a:p>
            <a:pPr marL="291600" indent="-291600">
              <a:spcBef>
                <a:spcPts val="1000"/>
              </a:spcBef>
              <a:buClr>
                <a:schemeClr val="tx2"/>
              </a:buClr>
              <a:defRPr/>
            </a:pPr>
            <a:r>
              <a:rPr lang="en-US" sz="2800" dirty="0"/>
              <a:t>Demand for an Accounting.</a:t>
            </a:r>
          </a:p>
          <a:p>
            <a:pPr marL="291600" indent="-291600">
              <a:spcBef>
                <a:spcPts val="1000"/>
              </a:spcBef>
              <a:buClr>
                <a:schemeClr val="tx2"/>
              </a:buClr>
              <a:defRPr/>
            </a:pPr>
            <a:r>
              <a:rPr lang="en-US" sz="2800" dirty="0"/>
              <a:t>Specific Performance.</a:t>
            </a:r>
          </a:p>
        </p:txBody>
      </p:sp>
      <p:sp>
        <p:nvSpPr>
          <p:cNvPr id="21507" name="Slide Number Placeholder 3">
            <a:extLst>
              <a:ext uri="{FF2B5EF4-FFF2-40B4-BE49-F238E27FC236}">
                <a16:creationId xmlns:a16="http://schemas.microsoft.com/office/drawing/2014/main" xmlns="" id="{E7C53197-B190-483B-85BD-71A10F20E2A2}"/>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463AE51-543C-48B7-A790-4A0728BFFD7F}" type="slidenum">
              <a:rPr lang="en-US" altLang="en-US" sz="1400">
                <a:latin typeface="+mn-lt"/>
              </a:rPr>
              <a:pPr/>
              <a:t>12</a:t>
            </a:fld>
            <a:endParaRPr lang="en-US" altLang="en-US" sz="1400">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4">
            <a:extLst>
              <a:ext uri="{FF2B5EF4-FFF2-40B4-BE49-F238E27FC236}">
                <a16:creationId xmlns:a16="http://schemas.microsoft.com/office/drawing/2014/main" xmlns="" id="{3BB0AC75-5033-40CF-A978-CBDA5FB37971}"/>
              </a:ext>
            </a:extLst>
          </p:cNvPr>
          <p:cNvSpPr>
            <a:spLocks noGrp="1" noChangeArrowheads="1"/>
          </p:cNvSpPr>
          <p:nvPr>
            <p:ph type="title"/>
          </p:nvPr>
        </p:nvSpPr>
        <p:spPr>
          <a:xfrm>
            <a:off x="457200" y="1905000"/>
            <a:ext cx="8229600" cy="1905000"/>
          </a:xfrm>
        </p:spPr>
        <p:txBody>
          <a:bodyPr wrap="square" numCol="1" anchorCtr="0" compatLnSpc="1">
            <a:prstTxWarp prst="textNoShape">
              <a:avLst/>
            </a:prstTxWarp>
          </a:bodyPr>
          <a:lstStyle/>
          <a:p>
            <a:r>
              <a:rPr lang="en-US" altLang="en-US" sz="4000" dirty="0">
                <a:latin typeface="+mn-lt"/>
              </a:rPr>
              <a:t>Authority of the Agent: The Link to the Principal’s Liability</a:t>
            </a:r>
          </a:p>
        </p:txBody>
      </p:sp>
      <p:sp>
        <p:nvSpPr>
          <p:cNvPr id="23554" name="Slide Number Placeholder 3">
            <a:extLst>
              <a:ext uri="{FF2B5EF4-FFF2-40B4-BE49-F238E27FC236}">
                <a16:creationId xmlns:a16="http://schemas.microsoft.com/office/drawing/2014/main" xmlns="" id="{7BC772BC-BF87-4BDF-A1CA-75BCC23D62D4}"/>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AC7C4F3-5518-467A-9FEF-BBF6773B173B}" type="slidenum">
              <a:rPr lang="en-US" altLang="en-US" sz="1400">
                <a:latin typeface="+mn-lt"/>
              </a:rPr>
              <a:pPr/>
              <a:t>13</a:t>
            </a:fld>
            <a:endParaRPr lang="en-US" altLang="en-US" sz="1400">
              <a:latin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a:extLst>
              <a:ext uri="{FF2B5EF4-FFF2-40B4-BE49-F238E27FC236}">
                <a16:creationId xmlns:a16="http://schemas.microsoft.com/office/drawing/2014/main" xmlns="" id="{70AA42C1-5D3F-445D-BF83-D7045E8CB95E}"/>
              </a:ext>
            </a:extLst>
          </p:cNvPr>
          <p:cNvSpPr>
            <a:spLocks noGrp="1" noChangeArrowheads="1"/>
          </p:cNvSpPr>
          <p:nvPr>
            <p:ph type="title"/>
          </p:nvPr>
        </p:nvSpPr>
        <p:spPr/>
        <p:txBody>
          <a:bodyPr/>
          <a:lstStyle/>
          <a:p>
            <a:pPr fontAlgn="auto">
              <a:spcAft>
                <a:spcPts val="0"/>
              </a:spcAft>
              <a:defRPr/>
            </a:pPr>
            <a:r>
              <a:rPr lang="en-US" sz="3600" dirty="0">
                <a:latin typeface="+mn-lt"/>
                <a:ea typeface="+mj-ea"/>
              </a:rPr>
              <a:t>Authority of Agent and Liability of Principal</a:t>
            </a:r>
          </a:p>
        </p:txBody>
      </p:sp>
      <p:sp>
        <p:nvSpPr>
          <p:cNvPr id="26627" name="Content Placeholder">
            <a:extLst>
              <a:ext uri="{FF2B5EF4-FFF2-40B4-BE49-F238E27FC236}">
                <a16:creationId xmlns:a16="http://schemas.microsoft.com/office/drawing/2014/main" xmlns="" id="{CC2EE29E-254F-45F3-88F6-427B9D4CF75E}"/>
              </a:ext>
            </a:extLst>
          </p:cNvPr>
          <p:cNvSpPr>
            <a:spLocks noGrp="1" noChangeArrowheads="1"/>
          </p:cNvSpPr>
          <p:nvPr>
            <p:ph idx="1"/>
          </p:nvPr>
        </p:nvSpPr>
        <p:spPr/>
        <p:txBody>
          <a:bodyPr rtlCol="0"/>
          <a:lstStyle/>
          <a:p>
            <a:pPr marL="291600" indent="-291600" fontAlgn="auto">
              <a:lnSpc>
                <a:spcPct val="80000"/>
              </a:lnSpc>
              <a:spcBef>
                <a:spcPts val="1500"/>
              </a:spcBef>
              <a:spcAft>
                <a:spcPts val="0"/>
              </a:spcAft>
              <a:buClr>
                <a:schemeClr val="tx2"/>
              </a:buClr>
              <a:defRPr/>
            </a:pPr>
            <a:r>
              <a:rPr lang="en-US" sz="2800" dirty="0">
                <a:solidFill>
                  <a:srgbClr val="2F2B20"/>
                </a:solidFill>
                <a:ea typeface="+mn-ea"/>
              </a:rPr>
              <a:t>Express Authority: Principal explicitly instructed agent to perform act.</a:t>
            </a:r>
          </a:p>
          <a:p>
            <a:pPr marL="291600" indent="-291600" fontAlgn="auto">
              <a:lnSpc>
                <a:spcPct val="80000"/>
              </a:lnSpc>
              <a:spcBef>
                <a:spcPts val="1500"/>
              </a:spcBef>
              <a:spcAft>
                <a:spcPts val="0"/>
              </a:spcAft>
              <a:buClr>
                <a:schemeClr val="tx2"/>
              </a:buClr>
              <a:defRPr/>
            </a:pPr>
            <a:r>
              <a:rPr lang="en-US" sz="2800" dirty="0">
                <a:solidFill>
                  <a:srgbClr val="2F2B20"/>
                </a:solidFill>
                <a:ea typeface="+mn-ea"/>
              </a:rPr>
              <a:t>Implied Authority: Relationship inferred from actions/conduct of parties; authority inferred from nature of relationship.</a:t>
            </a:r>
          </a:p>
          <a:p>
            <a:pPr marL="291600" indent="-291600" fontAlgn="auto">
              <a:lnSpc>
                <a:spcPct val="80000"/>
              </a:lnSpc>
              <a:spcBef>
                <a:spcPts val="1500"/>
              </a:spcBef>
              <a:spcAft>
                <a:spcPts val="0"/>
              </a:spcAft>
              <a:buClr>
                <a:schemeClr val="tx2"/>
              </a:buClr>
              <a:defRPr/>
            </a:pPr>
            <a:r>
              <a:rPr lang="en-US" sz="2800" dirty="0">
                <a:solidFill>
                  <a:srgbClr val="2F2B20"/>
                </a:solidFill>
                <a:ea typeface="+mn-ea"/>
              </a:rPr>
              <a:t>Apparent Authority and Estoppel: Third party reasonably believes (based on actions of principal) that agency relationship exists between </a:t>
            </a:r>
            <a:r>
              <a:rPr lang="en-US" sz="2800" dirty="0">
                <a:ea typeface="+mn-ea"/>
              </a:rPr>
              <a:t>principal and another individual.</a:t>
            </a:r>
          </a:p>
        </p:txBody>
      </p:sp>
      <p:sp>
        <p:nvSpPr>
          <p:cNvPr id="25603" name="Slide Number Placeholder 3">
            <a:extLst>
              <a:ext uri="{FF2B5EF4-FFF2-40B4-BE49-F238E27FC236}">
                <a16:creationId xmlns:a16="http://schemas.microsoft.com/office/drawing/2014/main" xmlns="" id="{AB926C58-A2E3-4E5F-BD67-336A1186BD08}"/>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2354023-19B1-4F77-9DCE-C1379CF44C9C}" type="slidenum">
              <a:rPr lang="en-US" altLang="en-US" sz="1400">
                <a:latin typeface="+mn-lt"/>
              </a:rPr>
              <a:pPr/>
              <a:t>14</a:t>
            </a:fld>
            <a:endParaRPr lang="en-US" altLang="en-US" sz="1400">
              <a:latin typeface="+mn-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a:extLst>
              <a:ext uri="{FF2B5EF4-FFF2-40B4-BE49-F238E27FC236}">
                <a16:creationId xmlns:a16="http://schemas.microsoft.com/office/drawing/2014/main" xmlns="" id="{BAB02583-152F-4A01-805B-7183830B3EAF}"/>
              </a:ext>
            </a:extLst>
          </p:cNvPr>
          <p:cNvSpPr>
            <a:spLocks noGrp="1" noChangeArrowheads="1"/>
          </p:cNvSpPr>
          <p:nvPr>
            <p:ph type="title"/>
          </p:nvPr>
        </p:nvSpPr>
        <p:spPr/>
        <p:txBody>
          <a:bodyPr/>
          <a:lstStyle/>
          <a:p>
            <a:pPr fontAlgn="auto">
              <a:spcAft>
                <a:spcPts val="0"/>
              </a:spcAft>
              <a:defRPr/>
            </a:pPr>
            <a:r>
              <a:rPr lang="en-US" sz="3200" dirty="0">
                <a:latin typeface="+mn-lt"/>
                <a:ea typeface="+mj-ea"/>
              </a:rPr>
              <a:t>Contractual Liability of Principal and Agent for Authorized Agent Acts</a:t>
            </a:r>
          </a:p>
        </p:txBody>
      </p:sp>
      <p:sp>
        <p:nvSpPr>
          <p:cNvPr id="28675" name="Content Placeholder">
            <a:extLst>
              <a:ext uri="{FF2B5EF4-FFF2-40B4-BE49-F238E27FC236}">
                <a16:creationId xmlns:a16="http://schemas.microsoft.com/office/drawing/2014/main" xmlns="" id="{82ED3B5B-C8FB-4B5D-BCD0-7B6AC8005401}"/>
              </a:ext>
            </a:extLst>
          </p:cNvPr>
          <p:cNvSpPr>
            <a:spLocks noGrp="1" noChangeArrowheads="1"/>
          </p:cNvSpPr>
          <p:nvPr>
            <p:ph idx="1"/>
          </p:nvPr>
        </p:nvSpPr>
        <p:spPr/>
        <p:txBody>
          <a:bodyPr>
            <a:normAutofit/>
          </a:bodyPr>
          <a:lstStyle/>
          <a:p>
            <a:pPr marL="0" indent="0">
              <a:lnSpc>
                <a:spcPct val="90000"/>
              </a:lnSpc>
              <a:spcBef>
                <a:spcPts val="1500"/>
              </a:spcBef>
              <a:buClr>
                <a:schemeClr val="tx2"/>
              </a:buClr>
              <a:buNone/>
            </a:pPr>
            <a:r>
              <a:rPr lang="en-US" altLang="en-US" sz="2400" dirty="0">
                <a:solidFill>
                  <a:srgbClr val="2F2B20"/>
                </a:solidFill>
              </a:rPr>
              <a:t>“Authorized” Acts: Agent acts within scope of agent’s authority; </a:t>
            </a:r>
          </a:p>
          <a:p>
            <a:pPr marL="0" indent="0">
              <a:lnSpc>
                <a:spcPct val="90000"/>
              </a:lnSpc>
              <a:spcBef>
                <a:spcPts val="1500"/>
              </a:spcBef>
              <a:buClr>
                <a:schemeClr val="tx2"/>
              </a:buClr>
              <a:buNone/>
            </a:pPr>
            <a:r>
              <a:rPr lang="en-US" altLang="en-US" sz="2400" dirty="0">
                <a:solidFill>
                  <a:srgbClr val="2F2B20"/>
                </a:solidFill>
              </a:rPr>
              <a:t>Classification of Principal: Must be classified as either disclosed, partially disclosed, or undisclosed.</a:t>
            </a:r>
          </a:p>
          <a:p>
            <a:pPr marL="645300" lvl="1" indent="-342900">
              <a:lnSpc>
                <a:spcPct val="90000"/>
              </a:lnSpc>
              <a:spcBef>
                <a:spcPts val="1500"/>
              </a:spcBef>
              <a:buClr>
                <a:schemeClr val="tx2"/>
              </a:buClr>
            </a:pPr>
            <a:r>
              <a:rPr lang="en-US" altLang="en-US" sz="2400" dirty="0">
                <a:solidFill>
                  <a:srgbClr val="2F2B20"/>
                </a:solidFill>
              </a:rPr>
              <a:t>Disclosed Principal—Agent not liable, principal liable.</a:t>
            </a:r>
          </a:p>
          <a:p>
            <a:pPr marL="645300" lvl="1" indent="-342900">
              <a:lnSpc>
                <a:spcPct val="90000"/>
              </a:lnSpc>
              <a:spcBef>
                <a:spcPts val="1500"/>
              </a:spcBef>
              <a:buClr>
                <a:schemeClr val="tx2"/>
              </a:buClr>
            </a:pPr>
            <a:r>
              <a:rPr lang="en-US" altLang="en-US" sz="2400" dirty="0">
                <a:solidFill>
                  <a:srgbClr val="2F2B20"/>
                </a:solidFill>
              </a:rPr>
              <a:t>Partially Disclosed Principal—Agent possibly liable, principal liable.</a:t>
            </a:r>
          </a:p>
          <a:p>
            <a:pPr marL="645300" lvl="1" indent="-342900">
              <a:lnSpc>
                <a:spcPct val="90000"/>
              </a:lnSpc>
              <a:spcBef>
                <a:spcPts val="1500"/>
              </a:spcBef>
              <a:buClr>
                <a:schemeClr val="tx2"/>
              </a:buClr>
            </a:pPr>
            <a:r>
              <a:rPr lang="en-US" altLang="en-US" sz="2400" dirty="0">
                <a:solidFill>
                  <a:srgbClr val="2F2B20"/>
                </a:solidFill>
              </a:rPr>
              <a:t>Undisclosed Principal—Agent liable, principal liable.</a:t>
            </a:r>
          </a:p>
        </p:txBody>
      </p:sp>
      <p:sp>
        <p:nvSpPr>
          <p:cNvPr id="27651" name="Slide Number Placeholder 3">
            <a:extLst>
              <a:ext uri="{FF2B5EF4-FFF2-40B4-BE49-F238E27FC236}">
                <a16:creationId xmlns:a16="http://schemas.microsoft.com/office/drawing/2014/main" xmlns="" id="{E8C8877C-D1E7-4AC2-B453-BF8C1A01C13A}"/>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7EA5CFB-CFB0-4D3F-98E9-9963B9D13EDB}" type="slidenum">
              <a:rPr lang="en-US" altLang="en-US" sz="1400">
                <a:latin typeface="+mn-lt"/>
              </a:rPr>
              <a:pPr/>
              <a:t>15</a:t>
            </a:fld>
            <a:endParaRPr lang="en-US" altLang="en-US" sz="1400">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a:extLst>
              <a:ext uri="{FF2B5EF4-FFF2-40B4-BE49-F238E27FC236}">
                <a16:creationId xmlns:a16="http://schemas.microsoft.com/office/drawing/2014/main" xmlns="" id="{2C168985-BB11-403D-9679-62CD4F95305D}"/>
              </a:ext>
            </a:extLst>
          </p:cNvPr>
          <p:cNvSpPr>
            <a:spLocks noGrp="1" noChangeArrowheads="1"/>
          </p:cNvSpPr>
          <p:nvPr>
            <p:ph type="title"/>
          </p:nvPr>
        </p:nvSpPr>
        <p:spPr/>
        <p:txBody>
          <a:bodyPr/>
          <a:lstStyle/>
          <a:p>
            <a:pPr fontAlgn="auto">
              <a:spcAft>
                <a:spcPts val="0"/>
              </a:spcAft>
              <a:defRPr/>
            </a:pPr>
            <a:r>
              <a:rPr lang="en-US" sz="3200" dirty="0">
                <a:latin typeface="+mn-lt"/>
                <a:ea typeface="+mj-ea"/>
              </a:rPr>
              <a:t>Contractual Liability of Principal and Agent for Unauthorized Agent Acts</a:t>
            </a:r>
          </a:p>
        </p:txBody>
      </p:sp>
      <p:sp>
        <p:nvSpPr>
          <p:cNvPr id="30723" name="Content Placeholder">
            <a:extLst>
              <a:ext uri="{FF2B5EF4-FFF2-40B4-BE49-F238E27FC236}">
                <a16:creationId xmlns:a16="http://schemas.microsoft.com/office/drawing/2014/main" xmlns="" id="{CB7D31C0-6E7A-4083-A8DC-6A45D0941D4A}"/>
              </a:ext>
            </a:extLst>
          </p:cNvPr>
          <p:cNvSpPr>
            <a:spLocks noGrp="1" noChangeArrowheads="1"/>
          </p:cNvSpPr>
          <p:nvPr>
            <p:ph sz="half" idx="1"/>
          </p:nvPr>
        </p:nvSpPr>
        <p:spPr>
          <a:xfrm>
            <a:off x="457200" y="1536192"/>
            <a:ext cx="8074588" cy="2578608"/>
          </a:xfrm>
        </p:spPr>
        <p:txBody>
          <a:bodyPr>
            <a:normAutofit/>
          </a:bodyPr>
          <a:lstStyle/>
          <a:p>
            <a:pPr marL="0" indent="0">
              <a:spcBef>
                <a:spcPts val="1500"/>
              </a:spcBef>
              <a:buClr>
                <a:schemeClr val="tx2"/>
              </a:buClr>
              <a:buNone/>
            </a:pPr>
            <a:r>
              <a:rPr lang="en-US" altLang="en-US" sz="2400" dirty="0">
                <a:solidFill>
                  <a:srgbClr val="2F2B20"/>
                </a:solidFill>
              </a:rPr>
              <a:t>“Unauthorized” Acts: Acts that go beyond scope of agent’s authority.</a:t>
            </a:r>
          </a:p>
          <a:p>
            <a:pPr marL="0" indent="0">
              <a:spcBef>
                <a:spcPts val="1500"/>
              </a:spcBef>
              <a:buClr>
                <a:schemeClr val="tx2"/>
              </a:buClr>
              <a:buNone/>
            </a:pPr>
            <a:r>
              <a:rPr lang="en-US" altLang="en-US" sz="2400" dirty="0">
                <a:solidFill>
                  <a:srgbClr val="2F2B20"/>
                </a:solidFill>
              </a:rPr>
              <a:t>Third Party Reasonably Believes Agent Has Authority:</a:t>
            </a:r>
          </a:p>
          <a:p>
            <a:pPr marL="291600" lvl="1" indent="-291600">
              <a:spcBef>
                <a:spcPts val="1500"/>
              </a:spcBef>
              <a:buClr>
                <a:schemeClr val="tx2"/>
              </a:buClr>
            </a:pPr>
            <a:r>
              <a:rPr lang="en-US" altLang="en-US" dirty="0">
                <a:solidFill>
                  <a:srgbClr val="2F2B20"/>
                </a:solidFill>
              </a:rPr>
              <a:t>Agent liable.</a:t>
            </a:r>
          </a:p>
          <a:p>
            <a:pPr marL="291600" lvl="1" indent="-291600">
              <a:spcBef>
                <a:spcPts val="1500"/>
              </a:spcBef>
              <a:buClr>
                <a:schemeClr val="tx2"/>
              </a:buClr>
            </a:pPr>
            <a:r>
              <a:rPr lang="en-US" altLang="en-US" dirty="0">
                <a:solidFill>
                  <a:srgbClr val="2F2B20"/>
                </a:solidFill>
              </a:rPr>
              <a:t>Principal not liable</a:t>
            </a:r>
            <a:r>
              <a:rPr lang="en-US" altLang="en-US" dirty="0" smtClean="0">
                <a:solidFill>
                  <a:srgbClr val="2F2B20"/>
                </a:solidFill>
              </a:rPr>
              <a:t>.</a:t>
            </a:r>
            <a:endParaRPr lang="en-US" altLang="en-US" dirty="0">
              <a:solidFill>
                <a:srgbClr val="2F2B20"/>
              </a:solidFill>
            </a:endParaRPr>
          </a:p>
        </p:txBody>
      </p:sp>
      <p:sp>
        <p:nvSpPr>
          <p:cNvPr id="3" name="Content Placeholder 2"/>
          <p:cNvSpPr>
            <a:spLocks noGrp="1"/>
          </p:cNvSpPr>
          <p:nvPr>
            <p:ph sz="half" idx="2"/>
          </p:nvPr>
        </p:nvSpPr>
        <p:spPr>
          <a:xfrm>
            <a:off x="457200" y="4233354"/>
            <a:ext cx="8074588" cy="1893126"/>
          </a:xfrm>
        </p:spPr>
        <p:txBody>
          <a:bodyPr>
            <a:normAutofit/>
          </a:bodyPr>
          <a:lstStyle/>
          <a:p>
            <a:pPr marL="0" indent="0">
              <a:spcBef>
                <a:spcPts val="1500"/>
              </a:spcBef>
              <a:buClr>
                <a:schemeClr val="tx2"/>
              </a:buClr>
              <a:buNone/>
            </a:pPr>
            <a:r>
              <a:rPr lang="en-US" altLang="en-US" sz="2400" dirty="0">
                <a:solidFill>
                  <a:srgbClr val="2F2B20"/>
                </a:solidFill>
              </a:rPr>
              <a:t>Third Party Believes Agent Mistaken About His/Her Authority:</a:t>
            </a:r>
          </a:p>
          <a:p>
            <a:pPr marL="291600" lvl="1" indent="-291600">
              <a:spcBef>
                <a:spcPts val="1500"/>
              </a:spcBef>
              <a:buClr>
                <a:schemeClr val="tx2"/>
              </a:buClr>
            </a:pPr>
            <a:r>
              <a:rPr lang="en-US" altLang="en-US" dirty="0">
                <a:solidFill>
                  <a:srgbClr val="2F2B20"/>
                </a:solidFill>
              </a:rPr>
              <a:t>Agent not liable.</a:t>
            </a:r>
          </a:p>
          <a:p>
            <a:pPr marL="291600" lvl="1" indent="-291600">
              <a:spcBef>
                <a:spcPts val="1500"/>
              </a:spcBef>
              <a:buClr>
                <a:schemeClr val="tx2"/>
              </a:buClr>
            </a:pPr>
            <a:r>
              <a:rPr lang="en-US" altLang="en-US" dirty="0">
                <a:solidFill>
                  <a:srgbClr val="2F2B20"/>
                </a:solidFill>
              </a:rPr>
              <a:t>Principal not liable</a:t>
            </a:r>
            <a:r>
              <a:rPr lang="en-US" altLang="en-US" dirty="0" smtClean="0">
                <a:solidFill>
                  <a:srgbClr val="2F2B20"/>
                </a:solidFill>
              </a:rPr>
              <a:t>.</a:t>
            </a:r>
            <a:endParaRPr lang="en-US" altLang="en-US" dirty="0">
              <a:solidFill>
                <a:srgbClr val="2F2B20"/>
              </a:solidFill>
            </a:endParaRPr>
          </a:p>
        </p:txBody>
      </p:sp>
      <p:sp>
        <p:nvSpPr>
          <p:cNvPr id="29699" name="Slide Number Placeholder 3">
            <a:extLst>
              <a:ext uri="{FF2B5EF4-FFF2-40B4-BE49-F238E27FC236}">
                <a16:creationId xmlns:a16="http://schemas.microsoft.com/office/drawing/2014/main" xmlns="" id="{2DEBFC6D-1C6D-4929-9FAB-426275776031}"/>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3CB2434-E4C1-4A54-B674-B882A8EC438D}" type="slidenum">
              <a:rPr lang="en-US" altLang="en-US" sz="1400">
                <a:latin typeface="+mn-lt"/>
              </a:rPr>
              <a:pPr/>
              <a:t>16</a:t>
            </a:fld>
            <a:endParaRPr lang="en-US" altLang="en-US" sz="1400">
              <a:latin typeface="+mn-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a:extLst>
              <a:ext uri="{FF2B5EF4-FFF2-40B4-BE49-F238E27FC236}">
                <a16:creationId xmlns:a16="http://schemas.microsoft.com/office/drawing/2014/main" xmlns="" id="{9B0A1D9C-4CA8-49D8-925A-D410D7D1FCA5}"/>
              </a:ext>
            </a:extLst>
          </p:cNvPr>
          <p:cNvSpPr>
            <a:spLocks noGrp="1" noChangeArrowheads="1"/>
          </p:cNvSpPr>
          <p:nvPr>
            <p:ph type="title"/>
          </p:nvPr>
        </p:nvSpPr>
        <p:spPr/>
        <p:txBody>
          <a:bodyPr/>
          <a:lstStyle/>
          <a:p>
            <a:pPr fontAlgn="auto">
              <a:spcAft>
                <a:spcPts val="0"/>
              </a:spcAft>
              <a:defRPr/>
            </a:pPr>
            <a:r>
              <a:rPr lang="en-US" sz="3400" dirty="0">
                <a:latin typeface="+mn-lt"/>
                <a:ea typeface="+mj-ea"/>
              </a:rPr>
              <a:t>Tort Liability and the Agency Relationship</a:t>
            </a:r>
          </a:p>
        </p:txBody>
      </p:sp>
      <p:sp>
        <p:nvSpPr>
          <p:cNvPr id="32771" name="Content Placeholder">
            <a:extLst>
              <a:ext uri="{FF2B5EF4-FFF2-40B4-BE49-F238E27FC236}">
                <a16:creationId xmlns:a16="http://schemas.microsoft.com/office/drawing/2014/main" xmlns="" id="{3AECE9D6-A875-4615-B4A0-A0920CCCFA8D}"/>
              </a:ext>
            </a:extLst>
          </p:cNvPr>
          <p:cNvSpPr>
            <a:spLocks noGrp="1" noChangeArrowheads="1"/>
          </p:cNvSpPr>
          <p:nvPr>
            <p:ph sz="half" idx="1"/>
          </p:nvPr>
        </p:nvSpPr>
        <p:spPr>
          <a:xfrm>
            <a:off x="457200" y="1536192"/>
            <a:ext cx="8074588" cy="1664208"/>
          </a:xfrm>
        </p:spPr>
        <p:txBody>
          <a:bodyPr>
            <a:noAutofit/>
          </a:bodyPr>
          <a:lstStyle/>
          <a:p>
            <a:pPr marL="0" indent="0">
              <a:lnSpc>
                <a:spcPct val="80000"/>
              </a:lnSpc>
              <a:spcBef>
                <a:spcPts val="1500"/>
              </a:spcBef>
              <a:buClr>
                <a:schemeClr val="tx2"/>
              </a:buClr>
              <a:buNone/>
            </a:pPr>
            <a:r>
              <a:rPr lang="en-US" altLang="en-US" sz="2400" dirty="0">
                <a:solidFill>
                  <a:srgbClr val="2F2B20"/>
                </a:solidFill>
              </a:rPr>
              <a:t>Agent’s Tortious Conduct—Principle directly responsible if:</a:t>
            </a:r>
          </a:p>
          <a:p>
            <a:pPr marL="645300" lvl="1" indent="-342900">
              <a:lnSpc>
                <a:spcPct val="80000"/>
              </a:lnSpc>
              <a:spcBef>
                <a:spcPts val="1500"/>
              </a:spcBef>
              <a:buClr>
                <a:schemeClr val="tx2"/>
              </a:buClr>
            </a:pPr>
            <a:r>
              <a:rPr lang="en-US" altLang="en-US" sz="2400" dirty="0">
                <a:solidFill>
                  <a:srgbClr val="2F2B20"/>
                </a:solidFill>
              </a:rPr>
              <a:t>Principal directs agent to commit tortious act; or,</a:t>
            </a:r>
          </a:p>
          <a:p>
            <a:pPr marL="645300" lvl="1" indent="-342900">
              <a:lnSpc>
                <a:spcPct val="80000"/>
              </a:lnSpc>
              <a:spcBef>
                <a:spcPts val="1500"/>
              </a:spcBef>
              <a:buClr>
                <a:schemeClr val="tx2"/>
              </a:buClr>
            </a:pPr>
            <a:r>
              <a:rPr lang="en-US" altLang="en-US" sz="2400" dirty="0">
                <a:solidFill>
                  <a:srgbClr val="2F2B20"/>
                </a:solidFill>
              </a:rPr>
              <a:t>Principal fails to provide proper instruments, tools, or adequate instructions</a:t>
            </a:r>
            <a:r>
              <a:rPr lang="en-US" altLang="en-US" sz="2400" dirty="0" smtClean="0">
                <a:solidFill>
                  <a:srgbClr val="2F2B20"/>
                </a:solidFill>
              </a:rPr>
              <a:t>.</a:t>
            </a:r>
            <a:endParaRPr lang="en-US" altLang="en-US" sz="2400" dirty="0">
              <a:solidFill>
                <a:srgbClr val="2F2B20"/>
              </a:solidFill>
            </a:endParaRPr>
          </a:p>
        </p:txBody>
      </p:sp>
      <p:sp>
        <p:nvSpPr>
          <p:cNvPr id="2" name="Content Placeholder 1"/>
          <p:cNvSpPr>
            <a:spLocks noGrp="1"/>
          </p:cNvSpPr>
          <p:nvPr>
            <p:ph sz="half" idx="2"/>
          </p:nvPr>
        </p:nvSpPr>
        <p:spPr>
          <a:xfrm>
            <a:off x="457200" y="3352800"/>
            <a:ext cx="8074588" cy="2697480"/>
          </a:xfrm>
        </p:spPr>
        <p:txBody>
          <a:bodyPr>
            <a:normAutofit/>
          </a:bodyPr>
          <a:lstStyle/>
          <a:p>
            <a:pPr marL="0" indent="0">
              <a:spcBef>
                <a:spcPts val="1500"/>
              </a:spcBef>
              <a:buClr>
                <a:schemeClr val="tx2"/>
              </a:buClr>
              <a:buNone/>
            </a:pPr>
            <a:r>
              <a:rPr lang="en-US" altLang="en-US" sz="2400" dirty="0">
                <a:solidFill>
                  <a:srgbClr val="2F2B20"/>
                </a:solidFill>
              </a:rPr>
              <a:t>Agent Misrepresentation—If agent misrepresents himself/herself to third party, principal may be tortiously liable for agent’s misrepresentation.</a:t>
            </a:r>
          </a:p>
          <a:p>
            <a:pPr marL="0" indent="0">
              <a:spcBef>
                <a:spcPts val="1500"/>
              </a:spcBef>
              <a:buClr>
                <a:schemeClr val="tx2"/>
              </a:buClr>
              <a:buNone/>
            </a:pPr>
            <a:r>
              <a:rPr lang="en-US" altLang="en-US" sz="2400" dirty="0">
                <a:solidFill>
                  <a:srgbClr val="2F2B20"/>
                </a:solidFill>
              </a:rPr>
              <a:t>Respondeat Superior—Principal/employer liable if employee wrongfully injures third party (not because he/she personally at fault, but because he/she negligently hired agent</a:t>
            </a:r>
            <a:r>
              <a:rPr lang="en-US" altLang="en-US" sz="2400" dirty="0" smtClean="0">
                <a:solidFill>
                  <a:srgbClr val="2F2B20"/>
                </a:solidFill>
              </a:rPr>
              <a:t>).</a:t>
            </a:r>
            <a:endParaRPr lang="en-US" altLang="en-US" sz="2400" dirty="0">
              <a:solidFill>
                <a:srgbClr val="2F2B20"/>
              </a:solidFill>
            </a:endParaRPr>
          </a:p>
        </p:txBody>
      </p:sp>
      <p:sp>
        <p:nvSpPr>
          <p:cNvPr id="31747" name="Slide Number Placeholder 3">
            <a:extLst>
              <a:ext uri="{FF2B5EF4-FFF2-40B4-BE49-F238E27FC236}">
                <a16:creationId xmlns:a16="http://schemas.microsoft.com/office/drawing/2014/main" xmlns="" id="{990EEF1B-0665-485C-A159-1E62A41870BB}"/>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8C044C5-B1C3-484B-8DED-64C723D543C6}" type="slidenum">
              <a:rPr lang="en-US" altLang="en-US" sz="1400">
                <a:latin typeface="+mn-lt"/>
              </a:rPr>
              <a:pPr/>
              <a:t>17</a:t>
            </a:fld>
            <a:endParaRPr lang="en-US" altLang="en-US" sz="1400" dirty="0">
              <a:latin typeface="+mn-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a:extLst>
              <a:ext uri="{FF2B5EF4-FFF2-40B4-BE49-F238E27FC236}">
                <a16:creationId xmlns:a16="http://schemas.microsoft.com/office/drawing/2014/main" xmlns="" id="{B42C6D83-4554-4CB8-91C0-869EA2453BF8}"/>
              </a:ext>
            </a:extLst>
          </p:cNvPr>
          <p:cNvSpPr>
            <a:spLocks noGrp="1" noChangeArrowheads="1"/>
          </p:cNvSpPr>
          <p:nvPr>
            <p:ph type="title"/>
          </p:nvPr>
        </p:nvSpPr>
        <p:spPr/>
        <p:txBody>
          <a:bodyPr wrap="square" numCol="1" anchorCtr="0" compatLnSpc="1">
            <a:prstTxWarp prst="textNoShape">
              <a:avLst/>
            </a:prstTxWarp>
          </a:bodyPr>
          <a:lstStyle/>
          <a:p>
            <a:r>
              <a:rPr lang="en-US" altLang="en-US" sz="3200" dirty="0">
                <a:latin typeface="+mn-lt"/>
              </a:rPr>
              <a:t>Questions Regarding “Course and Scope” of Employment</a:t>
            </a:r>
          </a:p>
        </p:txBody>
      </p:sp>
      <p:sp>
        <p:nvSpPr>
          <p:cNvPr id="34819" name="Content Placeholder">
            <a:extLst>
              <a:ext uri="{FF2B5EF4-FFF2-40B4-BE49-F238E27FC236}">
                <a16:creationId xmlns:a16="http://schemas.microsoft.com/office/drawing/2014/main" xmlns="" id="{53E5E90B-92D0-47F3-A128-8C748FA0B36F}"/>
              </a:ext>
            </a:extLst>
          </p:cNvPr>
          <p:cNvSpPr>
            <a:spLocks noGrp="1" noChangeArrowheads="1"/>
          </p:cNvSpPr>
          <p:nvPr>
            <p:ph idx="1"/>
          </p:nvPr>
        </p:nvSpPr>
        <p:spPr>
          <a:xfrm>
            <a:off x="457200" y="1600200"/>
            <a:ext cx="8001000" cy="4800600"/>
          </a:xfrm>
        </p:spPr>
        <p:txBody>
          <a:bodyPr>
            <a:noAutofit/>
          </a:bodyPr>
          <a:lstStyle/>
          <a:p>
            <a:pPr marL="291600" indent="-291600">
              <a:lnSpc>
                <a:spcPct val="80000"/>
              </a:lnSpc>
              <a:spcBef>
                <a:spcPts val="1000"/>
              </a:spcBef>
              <a:buClr>
                <a:schemeClr val="tx2"/>
              </a:buClr>
              <a:defRPr/>
            </a:pPr>
            <a:r>
              <a:rPr lang="en-US" altLang="en-US" sz="2400" dirty="0"/>
              <a:t>Did employer authorize employee’s act?</a:t>
            </a:r>
          </a:p>
          <a:p>
            <a:pPr marL="291600" indent="-291600">
              <a:lnSpc>
                <a:spcPct val="80000"/>
              </a:lnSpc>
              <a:spcBef>
                <a:spcPts val="1000"/>
              </a:spcBef>
              <a:buClr>
                <a:schemeClr val="tx2"/>
              </a:buClr>
              <a:defRPr/>
            </a:pPr>
            <a:r>
              <a:rPr lang="en-US" altLang="en-US" sz="2400" dirty="0"/>
              <a:t>Did act occur within time and space limits of employment?</a:t>
            </a:r>
          </a:p>
          <a:p>
            <a:pPr marL="291600" indent="-291600">
              <a:lnSpc>
                <a:spcPct val="80000"/>
              </a:lnSpc>
              <a:spcBef>
                <a:spcPts val="1000"/>
              </a:spcBef>
              <a:buClr>
                <a:schemeClr val="tx2"/>
              </a:buClr>
              <a:defRPr/>
            </a:pPr>
            <a:r>
              <a:rPr lang="en-US" altLang="en-US" sz="2400" dirty="0"/>
              <a:t>Was act performed (at least in part) on behalf of employer?</a:t>
            </a:r>
          </a:p>
          <a:p>
            <a:pPr marL="291600" indent="-291600">
              <a:lnSpc>
                <a:spcPct val="80000"/>
              </a:lnSpc>
              <a:spcBef>
                <a:spcPts val="1000"/>
              </a:spcBef>
              <a:buClr>
                <a:schemeClr val="tx2"/>
              </a:buClr>
              <a:defRPr/>
            </a:pPr>
            <a:r>
              <a:rPr lang="en-US" altLang="en-US" sz="2400" dirty="0"/>
              <a:t>To what extent were employer’s interests advanced by act?</a:t>
            </a:r>
          </a:p>
          <a:p>
            <a:pPr marL="291600" indent="-291600">
              <a:lnSpc>
                <a:spcPct val="80000"/>
              </a:lnSpc>
              <a:spcBef>
                <a:spcPts val="1000"/>
              </a:spcBef>
              <a:buClr>
                <a:schemeClr val="tx2"/>
              </a:buClr>
              <a:defRPr/>
            </a:pPr>
            <a:r>
              <a:rPr lang="en-US" altLang="en-US" sz="2400" dirty="0"/>
              <a:t>To what extent were private interests of employee involved?</a:t>
            </a:r>
          </a:p>
          <a:p>
            <a:pPr marL="291600" indent="-291600">
              <a:lnSpc>
                <a:spcPct val="80000"/>
              </a:lnSpc>
              <a:spcBef>
                <a:spcPts val="1000"/>
              </a:spcBef>
              <a:buClr>
                <a:schemeClr val="tx2"/>
              </a:buClr>
              <a:defRPr/>
            </a:pPr>
            <a:r>
              <a:rPr lang="en-US" altLang="en-US" sz="2400" dirty="0"/>
              <a:t>Did employer provide the means by which act occurred?</a:t>
            </a:r>
          </a:p>
          <a:p>
            <a:pPr marL="291600" indent="-291600">
              <a:lnSpc>
                <a:spcPct val="80000"/>
              </a:lnSpc>
              <a:spcBef>
                <a:spcPts val="1000"/>
              </a:spcBef>
              <a:buClr>
                <a:schemeClr val="tx2"/>
              </a:buClr>
              <a:defRPr/>
            </a:pPr>
            <a:r>
              <a:rPr lang="en-US" altLang="en-US" sz="2400" dirty="0"/>
              <a:t>Did employee use force that employer did not expect?</a:t>
            </a:r>
          </a:p>
          <a:p>
            <a:pPr marL="291600" indent="-291600">
              <a:lnSpc>
                <a:spcPct val="80000"/>
              </a:lnSpc>
              <a:spcBef>
                <a:spcPts val="1000"/>
              </a:spcBef>
              <a:buClr>
                <a:schemeClr val="tx2"/>
              </a:buClr>
              <a:defRPr/>
            </a:pPr>
            <a:r>
              <a:rPr lang="en-US" altLang="en-US" sz="2400" dirty="0"/>
              <a:t>Did employer know that act would involve commission of serious crime?</a:t>
            </a:r>
          </a:p>
        </p:txBody>
      </p:sp>
      <p:sp>
        <p:nvSpPr>
          <p:cNvPr id="33795" name="Slide Number Placeholder 3">
            <a:extLst>
              <a:ext uri="{FF2B5EF4-FFF2-40B4-BE49-F238E27FC236}">
                <a16:creationId xmlns:a16="http://schemas.microsoft.com/office/drawing/2014/main" xmlns="" id="{AC57CAA5-B8A0-4372-A147-2172521BED01}"/>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7CDD3FF-D070-459C-B370-669176BC2ADA}" type="slidenum">
              <a:rPr lang="en-US" altLang="en-US" sz="1400">
                <a:latin typeface="+mn-lt"/>
              </a:rPr>
              <a:pPr/>
              <a:t>18</a:t>
            </a:fld>
            <a:endParaRPr lang="en-US" altLang="en-US" sz="1400" dirty="0">
              <a:latin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a:extLst>
              <a:ext uri="{FF2B5EF4-FFF2-40B4-BE49-F238E27FC236}">
                <a16:creationId xmlns:a16="http://schemas.microsoft.com/office/drawing/2014/main" xmlns="" id="{FFFDAC01-466E-40CF-BC95-9F07A5CA5B8A}"/>
              </a:ext>
            </a:extLst>
          </p:cNvPr>
          <p:cNvSpPr>
            <a:spLocks noGrp="1" noChangeArrowheads="1"/>
          </p:cNvSpPr>
          <p:nvPr>
            <p:ph type="title"/>
          </p:nvPr>
        </p:nvSpPr>
        <p:spPr/>
        <p:txBody>
          <a:bodyPr wrap="square" numCol="1" anchorCtr="0" compatLnSpc="1">
            <a:prstTxWarp prst="textNoShape">
              <a:avLst/>
            </a:prstTxWarp>
          </a:bodyPr>
          <a:lstStyle/>
          <a:p>
            <a:r>
              <a:rPr lang="en-US" altLang="en-US" sz="4000" dirty="0">
                <a:latin typeface="+mn-lt"/>
              </a:rPr>
              <a:t>Principal’s Liability and the Independent Contractor</a:t>
            </a:r>
          </a:p>
        </p:txBody>
      </p:sp>
      <p:sp>
        <p:nvSpPr>
          <p:cNvPr id="36867" name="Content Placeholder">
            <a:extLst>
              <a:ext uri="{FF2B5EF4-FFF2-40B4-BE49-F238E27FC236}">
                <a16:creationId xmlns:a16="http://schemas.microsoft.com/office/drawing/2014/main" xmlns="" id="{CBD3D118-B53B-4D11-A9B6-EACD9FBB58ED}"/>
              </a:ext>
            </a:extLst>
          </p:cNvPr>
          <p:cNvSpPr>
            <a:spLocks noGrp="1" noChangeArrowheads="1"/>
          </p:cNvSpPr>
          <p:nvPr>
            <p:ph idx="1"/>
          </p:nvPr>
        </p:nvSpPr>
        <p:spPr/>
        <p:txBody>
          <a:bodyPr>
            <a:normAutofit/>
          </a:bodyPr>
          <a:lstStyle/>
          <a:p>
            <a:pPr marL="291600" indent="-291600">
              <a:spcBef>
                <a:spcPts val="1500"/>
              </a:spcBef>
              <a:buClr>
                <a:schemeClr val="tx2"/>
              </a:buClr>
            </a:pPr>
            <a:r>
              <a:rPr lang="en-US" altLang="en-US" sz="2800" dirty="0">
                <a:solidFill>
                  <a:srgbClr val="2F2B20"/>
                </a:solidFill>
              </a:rPr>
              <a:t>General Rule: Under the doctrine of “respondeat superior” the individual who hires an independent contractor is not liable for the independent contractor’s tortious </a:t>
            </a:r>
            <a:r>
              <a:rPr lang="en-US" altLang="en-US" sz="2800" dirty="0" smtClean="0">
                <a:solidFill>
                  <a:srgbClr val="2F2B20"/>
                </a:solidFill>
              </a:rPr>
              <a:t>actions</a:t>
            </a:r>
            <a:r>
              <a:rPr lang="en-US" altLang="en-US" sz="100" dirty="0" smtClean="0">
                <a:solidFill>
                  <a:schemeClr val="bg1"/>
                </a:solidFill>
              </a:rPr>
              <a:t> begin underline </a:t>
            </a:r>
            <a:r>
              <a:rPr lang="en-US" altLang="en-US" sz="2800" u="sng" dirty="0" smtClean="0">
                <a:solidFill>
                  <a:srgbClr val="2F2B20"/>
                </a:solidFill>
              </a:rPr>
              <a:t>unless</a:t>
            </a:r>
            <a:r>
              <a:rPr lang="en-US" altLang="en-US" sz="100" dirty="0" smtClean="0">
                <a:solidFill>
                  <a:schemeClr val="bg1"/>
                </a:solidFill>
              </a:rPr>
              <a:t> end underline </a:t>
            </a:r>
            <a:r>
              <a:rPr lang="en-US" altLang="en-US" sz="2800" dirty="0" smtClean="0">
                <a:solidFill>
                  <a:srgbClr val="2F2B20"/>
                </a:solidFill>
              </a:rPr>
              <a:t>the </a:t>
            </a:r>
            <a:r>
              <a:rPr lang="en-US" altLang="en-US" sz="2800" dirty="0">
                <a:solidFill>
                  <a:srgbClr val="2F2B20"/>
                </a:solidFill>
              </a:rPr>
              <a:t>contractor is hired to engage in hazardous activities.</a:t>
            </a:r>
          </a:p>
        </p:txBody>
      </p:sp>
      <p:sp>
        <p:nvSpPr>
          <p:cNvPr id="35843" name="Slide Number Placeholder 3">
            <a:extLst>
              <a:ext uri="{FF2B5EF4-FFF2-40B4-BE49-F238E27FC236}">
                <a16:creationId xmlns:a16="http://schemas.microsoft.com/office/drawing/2014/main" xmlns="" id="{C319E1C7-3937-47D4-998B-38D6963A0A41}"/>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3AD3A8D-A38D-489D-AE96-53416081FD79}" type="slidenum">
              <a:rPr lang="en-US" altLang="en-US" sz="1400">
                <a:latin typeface="+mn-lt"/>
              </a:rPr>
              <a:pPr/>
              <a:t>19</a:t>
            </a:fld>
            <a:endParaRPr lang="en-US" altLang="en-US" sz="1400">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a:extLst>
              <a:ext uri="{FF2B5EF4-FFF2-40B4-BE49-F238E27FC236}">
                <a16:creationId xmlns:a16="http://schemas.microsoft.com/office/drawing/2014/main" xmlns="" id="{BA187533-1DB6-421B-AA80-0944C6FF7848}"/>
              </a:ext>
            </a:extLst>
          </p:cNvPr>
          <p:cNvSpPr>
            <a:spLocks noGrp="1" noChangeArrowheads="1"/>
          </p:cNvSpPr>
          <p:nvPr>
            <p:ph type="title"/>
          </p:nvPr>
        </p:nvSpPr>
        <p:spPr/>
        <p:txBody>
          <a:bodyPr/>
          <a:lstStyle/>
          <a:p>
            <a:pPr fontAlgn="auto">
              <a:spcAft>
                <a:spcPts val="0"/>
              </a:spcAft>
              <a:defRPr/>
            </a:pPr>
            <a:r>
              <a:rPr lang="en-US" sz="4000" dirty="0">
                <a:latin typeface="+mn-lt"/>
                <a:ea typeface="+mj-ea"/>
              </a:rPr>
              <a:t>Concept of Agency</a:t>
            </a:r>
          </a:p>
        </p:txBody>
      </p:sp>
      <p:sp>
        <p:nvSpPr>
          <p:cNvPr id="13315" name="Content Placeholder">
            <a:extLst>
              <a:ext uri="{FF2B5EF4-FFF2-40B4-BE49-F238E27FC236}">
                <a16:creationId xmlns:a16="http://schemas.microsoft.com/office/drawing/2014/main" xmlns="" id="{29CDF9E8-D340-43BC-8CB8-121D36AE76AA}"/>
              </a:ext>
            </a:extLst>
          </p:cNvPr>
          <p:cNvSpPr>
            <a:spLocks noGrp="1" noChangeArrowheads="1"/>
          </p:cNvSpPr>
          <p:nvPr>
            <p:ph idx="1"/>
          </p:nvPr>
        </p:nvSpPr>
        <p:spPr>
          <a:extLst/>
        </p:spPr>
        <p:txBody>
          <a:bodyPr rtlCol="0">
            <a:normAutofit/>
          </a:bodyPr>
          <a:lstStyle/>
          <a:p>
            <a:pPr marL="291600" indent="-291600" fontAlgn="auto">
              <a:spcBef>
                <a:spcPts val="1000"/>
              </a:spcBef>
              <a:spcAft>
                <a:spcPts val="0"/>
              </a:spcAft>
              <a:buClr>
                <a:schemeClr val="tx2"/>
              </a:buClr>
              <a:defRPr/>
            </a:pPr>
            <a:r>
              <a:rPr lang="en-US" altLang="en-US" sz="2800" dirty="0">
                <a:ea typeface="+mn-ea"/>
              </a:rPr>
              <a:t>Agency is a consensual relationship between a principal and an agent. The agent is authorized to act on behalf of the principal and is subject to the principal’s control. Agency is a fiduciary relationship.</a:t>
            </a:r>
          </a:p>
        </p:txBody>
      </p:sp>
      <p:sp>
        <p:nvSpPr>
          <p:cNvPr id="4099" name="Slide Number Placeholder 4">
            <a:extLst>
              <a:ext uri="{FF2B5EF4-FFF2-40B4-BE49-F238E27FC236}">
                <a16:creationId xmlns:a16="http://schemas.microsoft.com/office/drawing/2014/main" xmlns="" id="{059C6BD0-FCEA-4E18-B652-E2DCA2CB201B}"/>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839033B-9692-409C-AA0A-09D131C1AFCB}" type="slidenum">
              <a:rPr lang="en-US" altLang="en-US" sz="1400">
                <a:latin typeface="+mn-lt"/>
              </a:rPr>
              <a:pPr/>
              <a:t>2</a:t>
            </a:fld>
            <a:endParaRPr lang="en-US" altLang="en-US" sz="1400">
              <a:latin typeface="+mn-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xmlns="" id="{3D1DC91E-3F5F-46EB-81E0-ED6F05D56AED}"/>
              </a:ext>
            </a:extLst>
          </p:cNvPr>
          <p:cNvSpPr>
            <a:spLocks noGrp="1" noChangeArrowheads="1"/>
          </p:cNvSpPr>
          <p:nvPr>
            <p:ph type="title"/>
          </p:nvPr>
        </p:nvSpPr>
        <p:spPr>
          <a:xfrm>
            <a:off x="457200" y="2209800"/>
            <a:ext cx="8229600" cy="1143000"/>
          </a:xfrm>
        </p:spPr>
        <p:txBody>
          <a:bodyPr/>
          <a:lstStyle/>
          <a:p>
            <a:pPr fontAlgn="auto">
              <a:spcAft>
                <a:spcPts val="0"/>
              </a:spcAft>
              <a:defRPr/>
            </a:pPr>
            <a:r>
              <a:rPr lang="en-US" sz="4000" dirty="0">
                <a:latin typeface="+mn-lt"/>
                <a:ea typeface="+mj-ea"/>
              </a:rPr>
              <a:t>Termination of the Agency Relationship</a:t>
            </a:r>
          </a:p>
        </p:txBody>
      </p:sp>
      <p:sp>
        <p:nvSpPr>
          <p:cNvPr id="37890" name="Slide Number Placeholder 3">
            <a:extLst>
              <a:ext uri="{FF2B5EF4-FFF2-40B4-BE49-F238E27FC236}">
                <a16:creationId xmlns:a16="http://schemas.microsoft.com/office/drawing/2014/main" xmlns="" id="{5898ACA1-E7F1-4D3A-BDD2-15BDECF3ABB2}"/>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CE9B918-824E-4104-8E0E-84A61F58BCF1}" type="slidenum">
              <a:rPr lang="en-US" altLang="en-US" sz="1400">
                <a:latin typeface="+mn-lt"/>
              </a:rPr>
              <a:pPr/>
              <a:t>20</a:t>
            </a:fld>
            <a:endParaRPr lang="en-US" altLang="en-US" sz="1400">
              <a:latin typeface="+mn-l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a:extLst>
              <a:ext uri="{FF2B5EF4-FFF2-40B4-BE49-F238E27FC236}">
                <a16:creationId xmlns:a16="http://schemas.microsoft.com/office/drawing/2014/main" xmlns="" id="{DF8847C4-4FAB-49DB-BD44-94952247965D}"/>
              </a:ext>
            </a:extLst>
          </p:cNvPr>
          <p:cNvSpPr>
            <a:spLocks noGrp="1" noChangeArrowheads="1"/>
          </p:cNvSpPr>
          <p:nvPr>
            <p:ph type="title"/>
          </p:nvPr>
        </p:nvSpPr>
        <p:spPr/>
        <p:txBody>
          <a:bodyPr/>
          <a:lstStyle/>
          <a:p>
            <a:pPr fontAlgn="auto">
              <a:spcAft>
                <a:spcPts val="0"/>
              </a:spcAft>
              <a:defRPr/>
            </a:pPr>
            <a:r>
              <a:rPr lang="en-US" sz="4000" dirty="0">
                <a:latin typeface="+mn-lt"/>
                <a:ea typeface="+mj-ea"/>
              </a:rPr>
              <a:t>Notice of Termination of Agency Relationship</a:t>
            </a:r>
          </a:p>
        </p:txBody>
      </p:sp>
      <p:sp>
        <p:nvSpPr>
          <p:cNvPr id="40963" name="Content Placeholder">
            <a:extLst>
              <a:ext uri="{FF2B5EF4-FFF2-40B4-BE49-F238E27FC236}">
                <a16:creationId xmlns:a16="http://schemas.microsoft.com/office/drawing/2014/main" xmlns="" id="{B423CA1A-6DFF-4B42-843E-17F13BFED5C9}"/>
              </a:ext>
            </a:extLst>
          </p:cNvPr>
          <p:cNvSpPr>
            <a:spLocks noGrp="1" noChangeArrowheads="1"/>
          </p:cNvSpPr>
          <p:nvPr>
            <p:ph idx="1"/>
          </p:nvPr>
        </p:nvSpPr>
        <p:spPr/>
        <p:txBody>
          <a:bodyPr rtlCol="0">
            <a:normAutofit/>
          </a:bodyPr>
          <a:lstStyle/>
          <a:p>
            <a:pPr marL="291600" indent="-291600" fontAlgn="auto">
              <a:spcBef>
                <a:spcPts val="1500"/>
              </a:spcBef>
              <a:spcAft>
                <a:spcPts val="0"/>
              </a:spcAft>
              <a:buClr>
                <a:schemeClr val="tx2"/>
              </a:buClr>
              <a:buFontTx/>
              <a:buChar char="•"/>
              <a:defRPr/>
            </a:pPr>
            <a:r>
              <a:rPr lang="en-US" sz="3000" dirty="0">
                <a:ea typeface="+mn-ea"/>
              </a:rPr>
              <a:t>Actual Notice: Third parties directly informed (orally or in writing) that agency terminated.</a:t>
            </a:r>
          </a:p>
          <a:p>
            <a:pPr marL="291600" indent="-291600" fontAlgn="auto">
              <a:spcBef>
                <a:spcPts val="1500"/>
              </a:spcBef>
              <a:spcAft>
                <a:spcPts val="0"/>
              </a:spcAft>
              <a:buClr>
                <a:schemeClr val="tx2"/>
              </a:buClr>
              <a:buFontTx/>
              <a:buChar char="•"/>
              <a:defRPr/>
            </a:pPr>
            <a:r>
              <a:rPr lang="en-US" sz="3000" dirty="0">
                <a:ea typeface="+mn-ea"/>
              </a:rPr>
              <a:t>Constructive Notice: Newspaper publication.</a:t>
            </a:r>
          </a:p>
        </p:txBody>
      </p:sp>
      <p:sp>
        <p:nvSpPr>
          <p:cNvPr id="39939" name="Slide Number Placeholder 3">
            <a:extLst>
              <a:ext uri="{FF2B5EF4-FFF2-40B4-BE49-F238E27FC236}">
                <a16:creationId xmlns:a16="http://schemas.microsoft.com/office/drawing/2014/main" xmlns="" id="{24BDA44A-0036-495C-B88E-B4218D1FB4FE}"/>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8FEA3ED-DF5C-45C3-AE49-D5CC33D56CEB}" type="slidenum">
              <a:rPr lang="en-US" altLang="en-US" sz="1400">
                <a:latin typeface="+mn-lt"/>
              </a:rPr>
              <a:pPr/>
              <a:t>21</a:t>
            </a:fld>
            <a:endParaRPr lang="en-US" altLang="en-US" sz="1400">
              <a:latin typeface="+mn-l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a:extLst>
              <a:ext uri="{FF2B5EF4-FFF2-40B4-BE49-F238E27FC236}">
                <a16:creationId xmlns:a16="http://schemas.microsoft.com/office/drawing/2014/main" xmlns="" id="{253776D5-E7D9-47B0-A7A4-6B933508A8C1}"/>
              </a:ext>
            </a:extLst>
          </p:cNvPr>
          <p:cNvSpPr>
            <a:spLocks noGrp="1" noChangeArrowheads="1"/>
          </p:cNvSpPr>
          <p:nvPr>
            <p:ph type="title"/>
          </p:nvPr>
        </p:nvSpPr>
        <p:spPr/>
        <p:txBody>
          <a:bodyPr/>
          <a:lstStyle/>
          <a:p>
            <a:pPr fontAlgn="auto">
              <a:spcAft>
                <a:spcPts val="0"/>
              </a:spcAft>
              <a:defRPr/>
            </a:pPr>
            <a:r>
              <a:rPr lang="en-US" sz="4000" dirty="0">
                <a:latin typeface="+mn-lt"/>
                <a:ea typeface="+mj-ea"/>
              </a:rPr>
              <a:t>Termination of Agency Relationship </a:t>
            </a:r>
            <a:r>
              <a:rPr lang="en-US" sz="2400" dirty="0">
                <a:latin typeface="+mn-lt"/>
                <a:ea typeface="+mj-ea"/>
              </a:rPr>
              <a:t>1</a:t>
            </a:r>
          </a:p>
        </p:txBody>
      </p:sp>
      <p:sp>
        <p:nvSpPr>
          <p:cNvPr id="43011" name="Content Placeholder">
            <a:extLst>
              <a:ext uri="{FF2B5EF4-FFF2-40B4-BE49-F238E27FC236}">
                <a16:creationId xmlns:a16="http://schemas.microsoft.com/office/drawing/2014/main" xmlns="" id="{0CFAE84A-BD0A-4D59-B1CF-5A21EB9BE765}"/>
              </a:ext>
            </a:extLst>
          </p:cNvPr>
          <p:cNvSpPr>
            <a:spLocks noGrp="1" noChangeArrowheads="1"/>
          </p:cNvSpPr>
          <p:nvPr>
            <p:ph idx="1"/>
          </p:nvPr>
        </p:nvSpPr>
        <p:spPr/>
        <p:txBody>
          <a:bodyPr rtlCol="0">
            <a:normAutofit/>
          </a:bodyPr>
          <a:lstStyle/>
          <a:p>
            <a:pPr marL="0" indent="0" fontAlgn="auto">
              <a:lnSpc>
                <a:spcPct val="80000"/>
              </a:lnSpc>
              <a:spcAft>
                <a:spcPts val="0"/>
              </a:spcAft>
              <a:buNone/>
              <a:defRPr/>
            </a:pPr>
            <a:r>
              <a:rPr lang="en-US" sz="2400" dirty="0" smtClean="0"/>
              <a:t>Termination </a:t>
            </a:r>
            <a:r>
              <a:rPr lang="en-US" sz="2400" dirty="0"/>
              <a:t>by Acts of </a:t>
            </a:r>
            <a:r>
              <a:rPr lang="en-US" sz="2400" dirty="0" smtClean="0"/>
              <a:t>Parties</a:t>
            </a:r>
            <a:endParaRPr lang="en-US" sz="100" dirty="0">
              <a:solidFill>
                <a:schemeClr val="bg1"/>
              </a:solidFill>
            </a:endParaRPr>
          </a:p>
          <a:p>
            <a:pPr marL="291600" indent="-291600" fontAlgn="auto">
              <a:lnSpc>
                <a:spcPct val="80000"/>
              </a:lnSpc>
              <a:spcBef>
                <a:spcPts val="1500"/>
              </a:spcBef>
              <a:spcAft>
                <a:spcPts val="0"/>
              </a:spcAft>
              <a:buClr>
                <a:schemeClr val="tx2"/>
              </a:buClr>
              <a:buFontTx/>
              <a:buChar char="•"/>
              <a:defRPr/>
            </a:pPr>
            <a:r>
              <a:rPr lang="en-US" sz="2000" dirty="0"/>
              <a:t>Lapse of Time.</a:t>
            </a:r>
          </a:p>
          <a:p>
            <a:pPr marL="291600" indent="-291600" fontAlgn="auto">
              <a:lnSpc>
                <a:spcPct val="80000"/>
              </a:lnSpc>
              <a:spcBef>
                <a:spcPts val="1500"/>
              </a:spcBef>
              <a:spcAft>
                <a:spcPts val="0"/>
              </a:spcAft>
              <a:buClr>
                <a:schemeClr val="tx2"/>
              </a:buClr>
              <a:buFontTx/>
              <a:buChar char="•"/>
              <a:defRPr/>
            </a:pPr>
            <a:r>
              <a:rPr lang="en-US" sz="2000" dirty="0"/>
              <a:t>Fulfillment of Purpose.</a:t>
            </a:r>
          </a:p>
          <a:p>
            <a:pPr marL="291600" indent="-291600" fontAlgn="auto">
              <a:lnSpc>
                <a:spcPct val="80000"/>
              </a:lnSpc>
              <a:spcBef>
                <a:spcPts val="1500"/>
              </a:spcBef>
              <a:spcAft>
                <a:spcPts val="0"/>
              </a:spcAft>
              <a:buClr>
                <a:schemeClr val="tx2"/>
              </a:buClr>
              <a:buFontTx/>
              <a:buChar char="•"/>
              <a:defRPr/>
            </a:pPr>
            <a:r>
              <a:rPr lang="en-US" sz="2000" dirty="0"/>
              <a:t>Occurrence of Specific Event.</a:t>
            </a:r>
          </a:p>
          <a:p>
            <a:pPr marL="291600" indent="-291600" fontAlgn="auto">
              <a:lnSpc>
                <a:spcPct val="80000"/>
              </a:lnSpc>
              <a:spcBef>
                <a:spcPts val="1500"/>
              </a:spcBef>
              <a:spcAft>
                <a:spcPts val="0"/>
              </a:spcAft>
              <a:buClr>
                <a:schemeClr val="tx2"/>
              </a:buClr>
              <a:buFontTx/>
              <a:buChar char="•"/>
              <a:defRPr/>
            </a:pPr>
            <a:r>
              <a:rPr lang="en-US" sz="2000" dirty="0"/>
              <a:t>Mutual Agreement.</a:t>
            </a:r>
          </a:p>
          <a:p>
            <a:pPr marL="291600" indent="-291600" fontAlgn="auto">
              <a:lnSpc>
                <a:spcPct val="80000"/>
              </a:lnSpc>
              <a:spcBef>
                <a:spcPts val="1500"/>
              </a:spcBef>
              <a:spcAft>
                <a:spcPts val="0"/>
              </a:spcAft>
              <a:buClr>
                <a:schemeClr val="tx2"/>
              </a:buClr>
              <a:buFontTx/>
              <a:buChar char="•"/>
              <a:defRPr/>
            </a:pPr>
            <a:r>
              <a:rPr lang="en-US" sz="2000" dirty="0"/>
              <a:t>Revocation of Authority.</a:t>
            </a:r>
          </a:p>
          <a:p>
            <a:pPr marL="291600" indent="-291600" fontAlgn="auto">
              <a:lnSpc>
                <a:spcPct val="80000"/>
              </a:lnSpc>
              <a:spcBef>
                <a:spcPts val="1500"/>
              </a:spcBef>
              <a:spcAft>
                <a:spcPts val="0"/>
              </a:spcAft>
              <a:buClr>
                <a:schemeClr val="tx2"/>
              </a:buClr>
              <a:buFontTx/>
              <a:buChar char="•"/>
              <a:defRPr/>
            </a:pPr>
            <a:r>
              <a:rPr lang="en-US" sz="2000" dirty="0"/>
              <a:t>Renunciation by Agent.</a:t>
            </a:r>
          </a:p>
          <a:p>
            <a:pPr marL="291600" indent="-291600" fontAlgn="auto">
              <a:lnSpc>
                <a:spcPct val="80000"/>
              </a:lnSpc>
              <a:spcBef>
                <a:spcPts val="1500"/>
              </a:spcBef>
              <a:spcAft>
                <a:spcPts val="0"/>
              </a:spcAft>
              <a:buClr>
                <a:schemeClr val="tx2"/>
              </a:buClr>
              <a:buFontTx/>
              <a:buChar char="•"/>
              <a:defRPr/>
            </a:pPr>
            <a:r>
              <a:rPr lang="en-US" sz="2000" dirty="0"/>
              <a:t>Agency Coupled with an Interest.</a:t>
            </a:r>
          </a:p>
        </p:txBody>
      </p:sp>
      <p:sp>
        <p:nvSpPr>
          <p:cNvPr id="41987" name="Slide Number Placeholder 3">
            <a:extLst>
              <a:ext uri="{FF2B5EF4-FFF2-40B4-BE49-F238E27FC236}">
                <a16:creationId xmlns:a16="http://schemas.microsoft.com/office/drawing/2014/main" xmlns="" id="{E85C10B9-87B9-420A-BDDC-2CD0B99AE32A}"/>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0E4FAF2-7F12-4420-ABF7-1A5927559B97}" type="slidenum">
              <a:rPr lang="en-US" altLang="en-US" sz="1400">
                <a:latin typeface="+mn-lt"/>
              </a:rPr>
              <a:pPr/>
              <a:t>22</a:t>
            </a:fld>
            <a:endParaRPr lang="en-US" altLang="en-US" sz="1400">
              <a:latin typeface="+mn-l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a:extLst>
              <a:ext uri="{FF2B5EF4-FFF2-40B4-BE49-F238E27FC236}">
                <a16:creationId xmlns:a16="http://schemas.microsoft.com/office/drawing/2014/main" xmlns="" id="{80E88779-F99C-46F8-A152-8AC6B8D7CC88}"/>
              </a:ext>
            </a:extLst>
          </p:cNvPr>
          <p:cNvSpPr>
            <a:spLocks noGrp="1" noChangeArrowheads="1"/>
          </p:cNvSpPr>
          <p:nvPr>
            <p:ph type="title"/>
          </p:nvPr>
        </p:nvSpPr>
        <p:spPr/>
        <p:txBody>
          <a:bodyPr/>
          <a:lstStyle/>
          <a:p>
            <a:pPr fontAlgn="auto">
              <a:spcAft>
                <a:spcPts val="0"/>
              </a:spcAft>
              <a:defRPr/>
            </a:pPr>
            <a:r>
              <a:rPr lang="en-US" sz="4400" dirty="0">
                <a:latin typeface="+mn-lt"/>
                <a:ea typeface="+mj-ea"/>
              </a:rPr>
              <a:t>Agency Coupled with an Interest</a:t>
            </a:r>
          </a:p>
        </p:txBody>
      </p:sp>
      <p:sp>
        <p:nvSpPr>
          <p:cNvPr id="45059" name="Content Placeholder">
            <a:extLst>
              <a:ext uri="{FF2B5EF4-FFF2-40B4-BE49-F238E27FC236}">
                <a16:creationId xmlns:a16="http://schemas.microsoft.com/office/drawing/2014/main" xmlns="" id="{D8D1F625-47A0-4F68-8E86-B36C20DCF333}"/>
              </a:ext>
            </a:extLst>
          </p:cNvPr>
          <p:cNvSpPr>
            <a:spLocks noGrp="1" noChangeArrowheads="1"/>
          </p:cNvSpPr>
          <p:nvPr>
            <p:ph idx="1"/>
          </p:nvPr>
        </p:nvSpPr>
        <p:spPr/>
        <p:txBody>
          <a:bodyPr>
            <a:normAutofit/>
          </a:bodyPr>
          <a:lstStyle/>
          <a:p>
            <a:pPr marL="291600" indent="-291600">
              <a:lnSpc>
                <a:spcPct val="90000"/>
              </a:lnSpc>
              <a:spcBef>
                <a:spcPts val="1500"/>
              </a:spcBef>
              <a:buClr>
                <a:schemeClr val="tx2"/>
              </a:buClr>
            </a:pPr>
            <a:r>
              <a:rPr lang="en-US" altLang="en-US" sz="3200" dirty="0">
                <a:solidFill>
                  <a:srgbClr val="2F2B20"/>
                </a:solidFill>
              </a:rPr>
              <a:t>An agency coupled with an interest is an irrevocable agency. It occurs where the agent has a security interest in the subject matter of the agency. For example, if the principal wants to sell a house and the agent holds a mortgage on it, the agency is coupled with an interest and cannot be revoked.</a:t>
            </a:r>
          </a:p>
        </p:txBody>
      </p:sp>
      <p:sp>
        <p:nvSpPr>
          <p:cNvPr id="44035" name="Slide Number Placeholder 3">
            <a:extLst>
              <a:ext uri="{FF2B5EF4-FFF2-40B4-BE49-F238E27FC236}">
                <a16:creationId xmlns:a16="http://schemas.microsoft.com/office/drawing/2014/main" xmlns="" id="{B1A8827E-9418-446E-9057-A51C176B8E79}"/>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5041C85-20E5-479C-9214-4565AD1FFEF0}" type="slidenum">
              <a:rPr lang="en-US" altLang="en-US" sz="1400">
                <a:latin typeface="+mn-lt"/>
              </a:rPr>
              <a:pPr/>
              <a:t>23</a:t>
            </a:fld>
            <a:endParaRPr lang="en-US" altLang="en-US" sz="1400">
              <a:latin typeface="+mn-l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a:extLst>
              <a:ext uri="{FF2B5EF4-FFF2-40B4-BE49-F238E27FC236}">
                <a16:creationId xmlns:a16="http://schemas.microsoft.com/office/drawing/2014/main" xmlns="" id="{191EDEE6-A900-457B-B302-6F2734EDF7F0}"/>
              </a:ext>
            </a:extLst>
          </p:cNvPr>
          <p:cNvSpPr>
            <a:spLocks noGrp="1" noChangeArrowheads="1"/>
          </p:cNvSpPr>
          <p:nvPr>
            <p:ph type="title"/>
          </p:nvPr>
        </p:nvSpPr>
        <p:spPr/>
        <p:txBody>
          <a:bodyPr/>
          <a:lstStyle/>
          <a:p>
            <a:pPr fontAlgn="auto">
              <a:spcAft>
                <a:spcPts val="0"/>
              </a:spcAft>
              <a:defRPr/>
            </a:pPr>
            <a:r>
              <a:rPr lang="en-US" sz="3600" dirty="0">
                <a:latin typeface="+mn-lt"/>
                <a:ea typeface="+mj-ea"/>
              </a:rPr>
              <a:t>Termination of Agency Relationship </a:t>
            </a:r>
            <a:r>
              <a:rPr lang="en-US" sz="2400" dirty="0">
                <a:latin typeface="+mn-lt"/>
                <a:ea typeface="+mj-ea"/>
              </a:rPr>
              <a:t>2</a:t>
            </a:r>
          </a:p>
        </p:txBody>
      </p:sp>
      <p:sp>
        <p:nvSpPr>
          <p:cNvPr id="47107" name="Content Placeholder">
            <a:extLst>
              <a:ext uri="{FF2B5EF4-FFF2-40B4-BE49-F238E27FC236}">
                <a16:creationId xmlns:a16="http://schemas.microsoft.com/office/drawing/2014/main" xmlns="" id="{520791E8-57A4-4A3D-8933-1AC1C50CB0C1}"/>
              </a:ext>
            </a:extLst>
          </p:cNvPr>
          <p:cNvSpPr>
            <a:spLocks noGrp="1" noChangeArrowheads="1"/>
          </p:cNvSpPr>
          <p:nvPr>
            <p:ph idx="1"/>
          </p:nvPr>
        </p:nvSpPr>
        <p:spPr>
          <a:xfrm>
            <a:off x="457200" y="1447800"/>
            <a:ext cx="7620000" cy="4953000"/>
          </a:xfrm>
        </p:spPr>
        <p:txBody>
          <a:bodyPr rtlCol="0">
            <a:noAutofit/>
          </a:bodyPr>
          <a:lstStyle/>
          <a:p>
            <a:pPr marL="0" indent="0" fontAlgn="auto">
              <a:lnSpc>
                <a:spcPct val="80000"/>
              </a:lnSpc>
              <a:spcAft>
                <a:spcPts val="0"/>
              </a:spcAft>
              <a:buNone/>
              <a:defRPr/>
            </a:pPr>
            <a:r>
              <a:rPr lang="en-US" dirty="0" smtClean="0">
                <a:solidFill>
                  <a:srgbClr val="2F2B20"/>
                </a:solidFill>
              </a:rPr>
              <a:t>Termination </a:t>
            </a:r>
            <a:r>
              <a:rPr lang="en-US" dirty="0">
                <a:solidFill>
                  <a:srgbClr val="2F2B20"/>
                </a:solidFill>
              </a:rPr>
              <a:t>by Operation of </a:t>
            </a:r>
            <a:r>
              <a:rPr lang="en-US" dirty="0" smtClean="0">
                <a:solidFill>
                  <a:srgbClr val="2F2B20"/>
                </a:solidFill>
              </a:rPr>
              <a:t>Law</a:t>
            </a:r>
            <a:endParaRPr lang="en-US" sz="100" dirty="0">
              <a:solidFill>
                <a:schemeClr val="bg1"/>
              </a:solidFill>
            </a:endParaRPr>
          </a:p>
          <a:p>
            <a:pPr marL="291600" indent="-291600" fontAlgn="auto">
              <a:lnSpc>
                <a:spcPct val="80000"/>
              </a:lnSpc>
              <a:spcBef>
                <a:spcPts val="1500"/>
              </a:spcBef>
              <a:spcAft>
                <a:spcPts val="0"/>
              </a:spcAft>
              <a:buClr>
                <a:schemeClr val="tx2"/>
              </a:buClr>
              <a:buFontTx/>
              <a:buChar char="•"/>
              <a:defRPr/>
            </a:pPr>
            <a:r>
              <a:rPr lang="en-US" dirty="0">
                <a:solidFill>
                  <a:srgbClr val="2F2B20"/>
                </a:solidFill>
              </a:rPr>
              <a:t>Death (Of either principal or agent).</a:t>
            </a:r>
          </a:p>
          <a:p>
            <a:pPr marL="291600" indent="-291600" fontAlgn="auto">
              <a:lnSpc>
                <a:spcPct val="80000"/>
              </a:lnSpc>
              <a:spcBef>
                <a:spcPts val="1500"/>
              </a:spcBef>
              <a:spcAft>
                <a:spcPts val="0"/>
              </a:spcAft>
              <a:buClr>
                <a:schemeClr val="tx2"/>
              </a:buClr>
              <a:buFontTx/>
              <a:buChar char="•"/>
              <a:defRPr/>
            </a:pPr>
            <a:r>
              <a:rPr lang="en-US" dirty="0">
                <a:solidFill>
                  <a:srgbClr val="2F2B20"/>
                </a:solidFill>
              </a:rPr>
              <a:t>Insanity (Of either principal or agent).</a:t>
            </a:r>
          </a:p>
          <a:p>
            <a:pPr marL="291600" indent="-291600" fontAlgn="auto">
              <a:lnSpc>
                <a:spcPct val="80000"/>
              </a:lnSpc>
              <a:spcBef>
                <a:spcPts val="1500"/>
              </a:spcBef>
              <a:spcAft>
                <a:spcPts val="0"/>
              </a:spcAft>
              <a:buClr>
                <a:schemeClr val="tx2"/>
              </a:buClr>
              <a:buFontTx/>
              <a:buChar char="•"/>
              <a:defRPr/>
            </a:pPr>
            <a:r>
              <a:rPr lang="en-US" dirty="0">
                <a:solidFill>
                  <a:srgbClr val="2F2B20"/>
                </a:solidFill>
              </a:rPr>
              <a:t>Bankruptcy (Of either principal or agent).</a:t>
            </a:r>
          </a:p>
          <a:p>
            <a:pPr marL="291600" indent="-291600" fontAlgn="auto">
              <a:lnSpc>
                <a:spcPct val="80000"/>
              </a:lnSpc>
              <a:spcBef>
                <a:spcPts val="1500"/>
              </a:spcBef>
              <a:spcAft>
                <a:spcPts val="0"/>
              </a:spcAft>
              <a:buClr>
                <a:schemeClr val="tx2"/>
              </a:buClr>
              <a:buFontTx/>
              <a:buChar char="•"/>
              <a:defRPr/>
            </a:pPr>
            <a:r>
              <a:rPr lang="en-US" dirty="0">
                <a:solidFill>
                  <a:srgbClr val="2F2B20"/>
                </a:solidFill>
              </a:rPr>
              <a:t>Change in Circumstances.</a:t>
            </a:r>
          </a:p>
          <a:p>
            <a:pPr marL="291600" indent="-291600" fontAlgn="auto">
              <a:lnSpc>
                <a:spcPct val="80000"/>
              </a:lnSpc>
              <a:spcBef>
                <a:spcPts val="1500"/>
              </a:spcBef>
              <a:spcAft>
                <a:spcPts val="0"/>
              </a:spcAft>
              <a:buClr>
                <a:schemeClr val="tx2"/>
              </a:buClr>
              <a:buFontTx/>
              <a:buChar char="•"/>
              <a:defRPr/>
            </a:pPr>
            <a:r>
              <a:rPr lang="en-US" dirty="0">
                <a:solidFill>
                  <a:srgbClr val="2F2B20"/>
                </a:solidFill>
              </a:rPr>
              <a:t>Change in Law.</a:t>
            </a:r>
          </a:p>
          <a:p>
            <a:pPr marL="291600" indent="-291600" fontAlgn="auto">
              <a:lnSpc>
                <a:spcPct val="80000"/>
              </a:lnSpc>
              <a:spcBef>
                <a:spcPts val="1500"/>
              </a:spcBef>
              <a:spcAft>
                <a:spcPts val="0"/>
              </a:spcAft>
              <a:buClr>
                <a:schemeClr val="tx2"/>
              </a:buClr>
              <a:buFontTx/>
              <a:buChar char="•"/>
              <a:defRPr/>
            </a:pPr>
            <a:r>
              <a:rPr lang="en-US" dirty="0">
                <a:solidFill>
                  <a:srgbClr val="2F2B20"/>
                </a:solidFill>
              </a:rPr>
              <a:t>Impossibility of Performance.</a:t>
            </a:r>
          </a:p>
          <a:p>
            <a:pPr marL="291600" indent="-291600" fontAlgn="auto">
              <a:lnSpc>
                <a:spcPct val="80000"/>
              </a:lnSpc>
              <a:spcBef>
                <a:spcPts val="1500"/>
              </a:spcBef>
              <a:spcAft>
                <a:spcPts val="0"/>
              </a:spcAft>
              <a:buClr>
                <a:schemeClr val="tx2"/>
              </a:buClr>
              <a:buFontTx/>
              <a:buChar char="•"/>
              <a:defRPr/>
            </a:pPr>
            <a:r>
              <a:rPr lang="en-US" dirty="0">
                <a:solidFill>
                  <a:srgbClr val="2F2B20"/>
                </a:solidFill>
              </a:rPr>
              <a:t>Disloyalty of Agent.</a:t>
            </a:r>
          </a:p>
        </p:txBody>
      </p:sp>
      <p:sp>
        <p:nvSpPr>
          <p:cNvPr id="46083" name="Slide Number Placeholder 3">
            <a:extLst>
              <a:ext uri="{FF2B5EF4-FFF2-40B4-BE49-F238E27FC236}">
                <a16:creationId xmlns:a16="http://schemas.microsoft.com/office/drawing/2014/main" xmlns="" id="{4021FF51-BB2D-4F75-8258-07CD016B267C}"/>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65C8038-6325-4B30-A7E8-B5B8586A2074}" type="slidenum">
              <a:rPr lang="en-US" altLang="en-US" sz="1400">
                <a:latin typeface="+mn-lt"/>
              </a:rPr>
              <a:pPr/>
              <a:t>24</a:t>
            </a:fld>
            <a:endParaRPr lang="en-US" altLang="en-US" sz="1400">
              <a:latin typeface="+mn-l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xmlns="" id="{EC6AF8D4-DA23-4DDE-93A5-9410F231DE84}"/>
              </a:ext>
            </a:extLst>
          </p:cNvPr>
          <p:cNvSpPr>
            <a:spLocks noGrp="1" noChangeArrowheads="1"/>
          </p:cNvSpPr>
          <p:nvPr>
            <p:ph type="title"/>
          </p:nvPr>
        </p:nvSpPr>
        <p:spPr/>
        <p:txBody>
          <a:bodyPr wrap="square" numCol="1" anchorCtr="0" compatLnSpc="1">
            <a:prstTxWarp prst="textNoShape">
              <a:avLst/>
            </a:prstTxWarp>
          </a:bodyPr>
          <a:lstStyle/>
          <a:p>
            <a:r>
              <a:rPr lang="en-US" altLang="en-US" sz="3600" dirty="0">
                <a:latin typeface="+mn-lt"/>
              </a:rPr>
              <a:t>Question for Discussion </a:t>
            </a:r>
            <a:r>
              <a:rPr lang="en-US" altLang="en-US" sz="2400" dirty="0">
                <a:latin typeface="+mn-lt"/>
              </a:rPr>
              <a:t>1</a:t>
            </a:r>
          </a:p>
        </p:txBody>
      </p:sp>
      <p:sp>
        <p:nvSpPr>
          <p:cNvPr id="48130" name="Content Placeholder 2">
            <a:extLst>
              <a:ext uri="{FF2B5EF4-FFF2-40B4-BE49-F238E27FC236}">
                <a16:creationId xmlns:a16="http://schemas.microsoft.com/office/drawing/2014/main" xmlns="" id="{AFA5476D-2EB1-484E-8AAD-1ED87C041182}"/>
              </a:ext>
            </a:extLst>
          </p:cNvPr>
          <p:cNvSpPr>
            <a:spLocks noGrp="1" noChangeArrowheads="1"/>
          </p:cNvSpPr>
          <p:nvPr>
            <p:ph idx="1"/>
          </p:nvPr>
        </p:nvSpPr>
        <p:spPr/>
        <p:txBody>
          <a:bodyPr/>
          <a:lstStyle/>
          <a:p>
            <a:pPr marL="291600" indent="-291600">
              <a:spcBef>
                <a:spcPts val="1500"/>
              </a:spcBef>
              <a:buClr>
                <a:schemeClr val="tx2"/>
              </a:buClr>
            </a:pPr>
            <a:r>
              <a:rPr lang="en-US" altLang="en-US" sz="2800" dirty="0"/>
              <a:t>Under the European Union laws agents generally have more rights than under the U.S. laws. Should the U.S. adopt the European Union’s post termination compensation policies?</a:t>
            </a:r>
          </a:p>
        </p:txBody>
      </p:sp>
      <p:sp>
        <p:nvSpPr>
          <p:cNvPr id="48131" name="Slide Number Placeholder 3">
            <a:extLst>
              <a:ext uri="{FF2B5EF4-FFF2-40B4-BE49-F238E27FC236}">
                <a16:creationId xmlns:a16="http://schemas.microsoft.com/office/drawing/2014/main" xmlns="" id="{134DCAB6-94C4-4361-88D6-D0D9EB829B46}"/>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8006D9A-020C-4C0F-A34D-2E2CAB086865}" type="slidenum">
              <a:rPr lang="en-US" altLang="en-US" sz="1400">
                <a:latin typeface="+mn-lt"/>
              </a:rPr>
              <a:pPr/>
              <a:t>25</a:t>
            </a:fld>
            <a:endParaRPr lang="en-US" altLang="en-US" sz="1400">
              <a:latin typeface="+mn-l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xmlns="" id="{06C43722-C818-429D-A6BC-D14A29F04B04}"/>
              </a:ext>
            </a:extLst>
          </p:cNvPr>
          <p:cNvSpPr>
            <a:spLocks noGrp="1" noChangeArrowheads="1"/>
          </p:cNvSpPr>
          <p:nvPr>
            <p:ph type="title"/>
          </p:nvPr>
        </p:nvSpPr>
        <p:spPr/>
        <p:txBody>
          <a:bodyPr/>
          <a:lstStyle/>
          <a:p>
            <a:pPr fontAlgn="auto">
              <a:spcAft>
                <a:spcPts val="0"/>
              </a:spcAft>
              <a:defRPr/>
            </a:pPr>
            <a:r>
              <a:rPr lang="en-US" sz="3600" dirty="0">
                <a:latin typeface="+mn-lt"/>
                <a:ea typeface="+mj-ea"/>
              </a:rPr>
              <a:t>Question for Discussion </a:t>
            </a:r>
            <a:r>
              <a:rPr lang="en-US" sz="2400" dirty="0">
                <a:latin typeface="+mn-lt"/>
                <a:ea typeface="+mj-ea"/>
              </a:rPr>
              <a:t>2</a:t>
            </a:r>
          </a:p>
        </p:txBody>
      </p:sp>
      <p:sp>
        <p:nvSpPr>
          <p:cNvPr id="49154" name="Content Placeholder 2">
            <a:extLst>
              <a:ext uri="{FF2B5EF4-FFF2-40B4-BE49-F238E27FC236}">
                <a16:creationId xmlns:a16="http://schemas.microsoft.com/office/drawing/2014/main" xmlns="" id="{3F009170-3FF5-4CB8-B6BC-CF8ACAD60DAA}"/>
              </a:ext>
            </a:extLst>
          </p:cNvPr>
          <p:cNvSpPr>
            <a:spLocks noGrp="1" noChangeArrowheads="1"/>
          </p:cNvSpPr>
          <p:nvPr>
            <p:ph idx="1"/>
          </p:nvPr>
        </p:nvSpPr>
        <p:spPr>
          <a:xfrm>
            <a:off x="457200" y="1371600"/>
            <a:ext cx="7772400" cy="4800600"/>
          </a:xfrm>
        </p:spPr>
        <p:txBody>
          <a:bodyPr>
            <a:noAutofit/>
          </a:bodyPr>
          <a:lstStyle/>
          <a:p>
            <a:pPr marL="291600" indent="-291600">
              <a:spcBef>
                <a:spcPts val="1500"/>
              </a:spcBef>
              <a:buClr>
                <a:schemeClr val="tx2"/>
              </a:buClr>
            </a:pPr>
            <a:r>
              <a:rPr lang="en-US" altLang="en-US" sz="2600" dirty="0"/>
              <a:t>Individual Indemnity Insurance hires Anna as an agent to sell its insurance policies. Anna makes her own hours, has her own office and drives her own vehicle for which she receives a monthly allowance, but she is paid strictly on commission. While hurrying to meet with a customer one day she drives a little too fast for the weather conditions and has a collision with another vehicle. The other driver sues Individual Indemnity for her injuries and for the damage to her car. Is Anna an employee or an independent contractor? Does Individual Indemnity have liability for the accident? Explain.</a:t>
            </a:r>
          </a:p>
        </p:txBody>
      </p:sp>
      <p:sp>
        <p:nvSpPr>
          <p:cNvPr id="49155" name="Slide Number Placeholder 3">
            <a:extLst>
              <a:ext uri="{FF2B5EF4-FFF2-40B4-BE49-F238E27FC236}">
                <a16:creationId xmlns:a16="http://schemas.microsoft.com/office/drawing/2014/main" xmlns="" id="{6AC3DE9E-6FFB-416B-8F78-7ACE9454FFEA}"/>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CD24C30-2B38-4729-8ECE-70FBD17725FC}" type="slidenum">
              <a:rPr lang="en-US" altLang="en-US" sz="1400">
                <a:latin typeface="+mn-lt"/>
              </a:rPr>
              <a:pPr/>
              <a:t>26</a:t>
            </a:fld>
            <a:endParaRPr lang="en-US" altLang="en-US" sz="1400">
              <a:latin typeface="+mn-l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xmlns="" id="{6C9B0E9D-65FB-41BD-ABC5-1156C3202566}"/>
              </a:ext>
            </a:extLst>
          </p:cNvPr>
          <p:cNvSpPr>
            <a:spLocks noGrp="1" noChangeArrowheads="1"/>
          </p:cNvSpPr>
          <p:nvPr>
            <p:ph type="title"/>
          </p:nvPr>
        </p:nvSpPr>
        <p:spPr/>
        <p:txBody>
          <a:bodyPr/>
          <a:lstStyle/>
          <a:p>
            <a:pPr fontAlgn="auto">
              <a:spcAft>
                <a:spcPts val="0"/>
              </a:spcAft>
              <a:defRPr/>
            </a:pPr>
            <a:r>
              <a:rPr lang="en-US" sz="3600" dirty="0">
                <a:latin typeface="+mn-lt"/>
                <a:ea typeface="+mj-ea"/>
              </a:rPr>
              <a:t>Question for Discussion </a:t>
            </a:r>
            <a:r>
              <a:rPr lang="en-US" sz="2400" dirty="0">
                <a:latin typeface="+mn-lt"/>
                <a:ea typeface="+mj-ea"/>
              </a:rPr>
              <a:t>3</a:t>
            </a:r>
          </a:p>
        </p:txBody>
      </p:sp>
      <p:sp>
        <p:nvSpPr>
          <p:cNvPr id="50178" name="Content Placeholder 2">
            <a:extLst>
              <a:ext uri="{FF2B5EF4-FFF2-40B4-BE49-F238E27FC236}">
                <a16:creationId xmlns:a16="http://schemas.microsoft.com/office/drawing/2014/main" xmlns="" id="{3427A154-7BAC-4688-BA78-4E6560C70B24}"/>
              </a:ext>
            </a:extLst>
          </p:cNvPr>
          <p:cNvSpPr>
            <a:spLocks noGrp="1" noChangeArrowheads="1"/>
          </p:cNvSpPr>
          <p:nvPr>
            <p:ph idx="1"/>
          </p:nvPr>
        </p:nvSpPr>
        <p:spPr/>
        <p:txBody>
          <a:bodyPr/>
          <a:lstStyle/>
          <a:p>
            <a:pPr marL="291600" indent="-291600">
              <a:spcBef>
                <a:spcPts val="1500"/>
              </a:spcBef>
              <a:buClr>
                <a:schemeClr val="tx2"/>
              </a:buClr>
            </a:pPr>
            <a:r>
              <a:rPr lang="en-US" altLang="en-US" sz="2800" dirty="0"/>
              <a:t>Sean is a salesman at the local Big Box store. He inadvertently misrepresents the specifications for a laptop computer which he sells to Tim. Tim is upset because the screen resolution is not as sharp as promised. He sues Big Box for breach of an express warranty. Is Big Box liable for Sean’s misrepresentation? Explain.</a:t>
            </a:r>
          </a:p>
        </p:txBody>
      </p:sp>
      <p:sp>
        <p:nvSpPr>
          <p:cNvPr id="50179" name="Slide Number Placeholder 3">
            <a:extLst>
              <a:ext uri="{FF2B5EF4-FFF2-40B4-BE49-F238E27FC236}">
                <a16:creationId xmlns:a16="http://schemas.microsoft.com/office/drawing/2014/main" xmlns="" id="{B8C341FD-E2D2-4148-A013-DF7597DE2108}"/>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E50B303-0D57-46B6-8574-74BF30BBA030}" type="slidenum">
              <a:rPr lang="en-US" altLang="en-US" sz="1400">
                <a:latin typeface="+mn-lt"/>
              </a:rPr>
              <a:pPr/>
              <a:t>27</a:t>
            </a:fld>
            <a:endParaRPr lang="en-US" altLang="en-US" sz="1400">
              <a:latin typeface="+mn-l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xmlns="" id="{EC941987-A94B-4F3A-AAE2-B1F78EB2788C}"/>
              </a:ext>
            </a:extLst>
          </p:cNvPr>
          <p:cNvSpPr>
            <a:spLocks noGrp="1" noChangeArrowheads="1"/>
          </p:cNvSpPr>
          <p:nvPr>
            <p:ph type="title"/>
          </p:nvPr>
        </p:nvSpPr>
        <p:spPr/>
        <p:txBody>
          <a:bodyPr/>
          <a:lstStyle/>
          <a:p>
            <a:pPr fontAlgn="auto">
              <a:defRPr/>
            </a:pPr>
            <a:r>
              <a:rPr lang="en-US" sz="3600" dirty="0">
                <a:latin typeface="+mn-lt"/>
                <a:ea typeface="+mj-ea"/>
              </a:rPr>
              <a:t>Question for Discussion </a:t>
            </a:r>
            <a:r>
              <a:rPr lang="en-US" sz="2400" dirty="0">
                <a:latin typeface="+mn-lt"/>
                <a:ea typeface="+mj-ea"/>
              </a:rPr>
              <a:t>4</a:t>
            </a:r>
            <a:endParaRPr lang="en-US" sz="2400" dirty="0">
              <a:solidFill>
                <a:schemeClr val="tx1"/>
              </a:solidFill>
              <a:latin typeface="+mn-lt"/>
              <a:ea typeface="+mj-ea"/>
            </a:endParaRPr>
          </a:p>
        </p:txBody>
      </p:sp>
      <p:sp>
        <p:nvSpPr>
          <p:cNvPr id="51202" name="Content Placeholder 2">
            <a:extLst>
              <a:ext uri="{FF2B5EF4-FFF2-40B4-BE49-F238E27FC236}">
                <a16:creationId xmlns:a16="http://schemas.microsoft.com/office/drawing/2014/main" xmlns="" id="{10DB43AB-DB77-4621-9476-F75F68D29BC6}"/>
              </a:ext>
            </a:extLst>
          </p:cNvPr>
          <p:cNvSpPr>
            <a:spLocks noGrp="1" noChangeArrowheads="1"/>
          </p:cNvSpPr>
          <p:nvPr>
            <p:ph idx="1"/>
          </p:nvPr>
        </p:nvSpPr>
        <p:spPr/>
        <p:txBody>
          <a:bodyPr>
            <a:normAutofit/>
          </a:bodyPr>
          <a:lstStyle/>
          <a:p>
            <a:pPr marL="291600" indent="-291600">
              <a:spcBef>
                <a:spcPts val="1500"/>
              </a:spcBef>
              <a:buClr>
                <a:schemeClr val="tx2"/>
              </a:buClr>
            </a:pPr>
            <a:r>
              <a:rPr lang="en-US" altLang="en-US" sz="2800" dirty="0"/>
              <a:t>Andy authorizes Bill to sell his eighty acres of farm land for $1,500 an acre. After the written agency agreement is signed by both parties, a vein of sapphire gemstones is discovered on the neighboring land and geologists believe it may extend on to Andy’s land also. How does this affect the agency agreement? What if only one of the parties knows about the gemstones?</a:t>
            </a:r>
          </a:p>
        </p:txBody>
      </p:sp>
      <p:sp>
        <p:nvSpPr>
          <p:cNvPr id="51203" name="Slide Number Placeholder 3">
            <a:extLst>
              <a:ext uri="{FF2B5EF4-FFF2-40B4-BE49-F238E27FC236}">
                <a16:creationId xmlns:a16="http://schemas.microsoft.com/office/drawing/2014/main" xmlns="" id="{727BABFB-AD22-4BE0-8861-490172F43631}"/>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F437CC4-6C3F-421D-B8EE-99AFF98F6A82}" type="slidenum">
              <a:rPr lang="en-US" altLang="en-US" sz="1400">
                <a:latin typeface="+mn-lt"/>
              </a:rPr>
              <a:pPr/>
              <a:t>28</a:t>
            </a:fld>
            <a:endParaRPr lang="en-US" altLang="en-US" sz="1400">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5F872C48-1D36-46A6-8E79-F1F438AF90C5}"/>
              </a:ext>
            </a:extLst>
          </p:cNvPr>
          <p:cNvSpPr>
            <a:spLocks noGrp="1" noChangeArrowheads="1"/>
          </p:cNvSpPr>
          <p:nvPr>
            <p:ph type="title"/>
          </p:nvPr>
        </p:nvSpPr>
        <p:spPr/>
        <p:txBody>
          <a:bodyPr wrap="square" numCol="1" anchorCtr="0" compatLnSpc="1">
            <a:prstTxWarp prst="textNoShape">
              <a:avLst/>
            </a:prstTxWarp>
          </a:bodyPr>
          <a:lstStyle/>
          <a:p>
            <a:r>
              <a:rPr lang="en-US" altLang="en-US" sz="4400" dirty="0">
                <a:latin typeface="+mn-lt"/>
              </a:rPr>
              <a:t>Agency Law</a:t>
            </a:r>
          </a:p>
        </p:txBody>
      </p:sp>
      <p:sp>
        <p:nvSpPr>
          <p:cNvPr id="6146" name="Content Placeholder 2">
            <a:extLst>
              <a:ext uri="{FF2B5EF4-FFF2-40B4-BE49-F238E27FC236}">
                <a16:creationId xmlns:a16="http://schemas.microsoft.com/office/drawing/2014/main" xmlns="" id="{F9DBC068-9CD0-4265-AA55-7CEC7501B843}"/>
              </a:ext>
            </a:extLst>
          </p:cNvPr>
          <p:cNvSpPr>
            <a:spLocks noGrp="1" noChangeArrowheads="1"/>
          </p:cNvSpPr>
          <p:nvPr>
            <p:ph idx="1"/>
          </p:nvPr>
        </p:nvSpPr>
        <p:spPr/>
        <p:txBody>
          <a:bodyPr>
            <a:normAutofit/>
          </a:bodyPr>
          <a:lstStyle/>
          <a:p>
            <a:pPr marL="291600" indent="-291600">
              <a:spcBef>
                <a:spcPts val="1000"/>
              </a:spcBef>
              <a:buClr>
                <a:schemeClr val="tx2"/>
              </a:buClr>
              <a:defRPr/>
            </a:pPr>
            <a:r>
              <a:rPr lang="en-US" altLang="en-US" sz="2800" dirty="0"/>
              <a:t>Agency law is primarily state common law, although there are some statutes that arise in agency situations. The Restatement 2d of Agency is a valuable reference on agency law.</a:t>
            </a:r>
          </a:p>
        </p:txBody>
      </p:sp>
      <p:sp>
        <p:nvSpPr>
          <p:cNvPr id="6147" name="Slide Number Placeholder 3">
            <a:extLst>
              <a:ext uri="{FF2B5EF4-FFF2-40B4-BE49-F238E27FC236}">
                <a16:creationId xmlns:a16="http://schemas.microsoft.com/office/drawing/2014/main" xmlns="" id="{E4AB8B5E-104C-489D-9226-F6542177944D}"/>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C1C8B56-771F-461D-AADA-82A441A9EFB0}" type="slidenum">
              <a:rPr lang="en-US" altLang="en-US" sz="1400">
                <a:latin typeface="+mn-lt"/>
              </a:rPr>
              <a:pPr/>
              <a:t>3</a:t>
            </a:fld>
            <a:endParaRPr lang="en-US" altLang="en-US" sz="1400">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xmlns="" id="{56B37A7E-DC37-491F-BA6C-D9B907483136}"/>
              </a:ext>
            </a:extLst>
          </p:cNvPr>
          <p:cNvSpPr>
            <a:spLocks noGrp="1" noChangeArrowheads="1"/>
          </p:cNvSpPr>
          <p:nvPr>
            <p:ph type="title"/>
          </p:nvPr>
        </p:nvSpPr>
        <p:spPr/>
        <p:txBody>
          <a:bodyPr/>
          <a:lstStyle/>
          <a:p>
            <a:pPr fontAlgn="auto">
              <a:spcAft>
                <a:spcPts val="0"/>
              </a:spcAft>
              <a:defRPr/>
            </a:pPr>
            <a:r>
              <a:rPr lang="en-US" sz="4000" dirty="0">
                <a:latin typeface="+mn-lt"/>
                <a:ea typeface="+mj-ea"/>
              </a:rPr>
              <a:t>Agency Terminology</a:t>
            </a:r>
          </a:p>
        </p:txBody>
      </p:sp>
      <p:sp>
        <p:nvSpPr>
          <p:cNvPr id="7170" name="Content Placeholder 2">
            <a:extLst>
              <a:ext uri="{FF2B5EF4-FFF2-40B4-BE49-F238E27FC236}">
                <a16:creationId xmlns:a16="http://schemas.microsoft.com/office/drawing/2014/main" xmlns="" id="{3C55456C-3C16-4067-8D9F-0A76ED722B58}"/>
              </a:ext>
            </a:extLst>
          </p:cNvPr>
          <p:cNvSpPr>
            <a:spLocks noGrp="1" noChangeArrowheads="1"/>
          </p:cNvSpPr>
          <p:nvPr>
            <p:ph idx="1"/>
          </p:nvPr>
        </p:nvSpPr>
        <p:spPr/>
        <p:txBody>
          <a:bodyPr>
            <a:normAutofit/>
          </a:bodyPr>
          <a:lstStyle/>
          <a:p>
            <a:pPr marL="291600" indent="-291600">
              <a:spcBef>
                <a:spcPts val="1000"/>
              </a:spcBef>
              <a:buClr>
                <a:schemeClr val="tx2"/>
              </a:buClr>
              <a:defRPr/>
            </a:pPr>
            <a:r>
              <a:rPr lang="en-US" altLang="en-US" sz="2800" dirty="0"/>
              <a:t>An agent is a party who has the authority to act on behalf of and can bind or act on behalf of a principal.</a:t>
            </a:r>
          </a:p>
          <a:p>
            <a:pPr marL="291600" indent="-291600">
              <a:spcBef>
                <a:spcPts val="1000"/>
              </a:spcBef>
              <a:buClr>
                <a:schemeClr val="tx2"/>
              </a:buClr>
              <a:defRPr/>
            </a:pPr>
            <a:r>
              <a:rPr lang="en-US" altLang="en-US" sz="2800" dirty="0"/>
              <a:t>A principal is the party that an agent’s authority can bind or on whose behalf n agent can act.</a:t>
            </a:r>
          </a:p>
          <a:p>
            <a:pPr marL="291600" indent="-291600">
              <a:spcBef>
                <a:spcPts val="1000"/>
              </a:spcBef>
              <a:buClr>
                <a:schemeClr val="tx2"/>
              </a:buClr>
              <a:defRPr/>
            </a:pPr>
            <a:r>
              <a:rPr lang="en-US" altLang="en-US" sz="2800" dirty="0"/>
              <a:t>A fiduciary is a person who has a duty to act primarily for another person’s benefit. An agent is a fiduciary.</a:t>
            </a:r>
          </a:p>
        </p:txBody>
      </p:sp>
      <p:sp>
        <p:nvSpPr>
          <p:cNvPr id="7171" name="Slide Number Placeholder 3">
            <a:extLst>
              <a:ext uri="{FF2B5EF4-FFF2-40B4-BE49-F238E27FC236}">
                <a16:creationId xmlns:a16="http://schemas.microsoft.com/office/drawing/2014/main" xmlns="" id="{8FEFCA8B-5B2B-481D-8637-49CF99501333}"/>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853BAE3-CD97-4EF9-9DE9-A98228586296}" type="slidenum">
              <a:rPr lang="en-US" altLang="en-US" sz="1400">
                <a:latin typeface="+mn-lt"/>
              </a:rPr>
              <a:pPr/>
              <a:t>4</a:t>
            </a:fld>
            <a:endParaRPr lang="en-US" altLang="en-US" sz="1400">
              <a:latin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xmlns="" id="{91D79EA8-DD1F-4CBD-872D-491769DB5DE4}"/>
              </a:ext>
            </a:extLst>
          </p:cNvPr>
          <p:cNvSpPr>
            <a:spLocks noGrp="1" noChangeArrowheads="1"/>
          </p:cNvSpPr>
          <p:nvPr>
            <p:ph type="title"/>
          </p:nvPr>
        </p:nvSpPr>
        <p:spPr/>
        <p:txBody>
          <a:bodyPr/>
          <a:lstStyle/>
          <a:p>
            <a:pPr fontAlgn="auto">
              <a:spcAft>
                <a:spcPts val="0"/>
              </a:spcAft>
              <a:defRPr/>
            </a:pPr>
            <a:r>
              <a:rPr lang="en-US" sz="3600" dirty="0">
                <a:latin typeface="+mn-lt"/>
                <a:ea typeface="+mj-ea"/>
              </a:rPr>
              <a:t>Creation of Agency Relationships</a:t>
            </a:r>
          </a:p>
        </p:txBody>
      </p:sp>
      <p:sp>
        <p:nvSpPr>
          <p:cNvPr id="8195" name="Content Placeholder 3">
            <a:extLst>
              <a:ext uri="{FF2B5EF4-FFF2-40B4-BE49-F238E27FC236}">
                <a16:creationId xmlns:a16="http://schemas.microsoft.com/office/drawing/2014/main" xmlns="" id="{9A8E6314-E6FF-4811-8316-5D950D124E47}"/>
              </a:ext>
            </a:extLst>
          </p:cNvPr>
          <p:cNvSpPr>
            <a:spLocks noGrp="1" noChangeArrowheads="1"/>
          </p:cNvSpPr>
          <p:nvPr>
            <p:ph sz="half" idx="2"/>
          </p:nvPr>
        </p:nvSpPr>
        <p:spPr>
          <a:xfrm>
            <a:off x="457200" y="1447800"/>
            <a:ext cx="3048000" cy="4343400"/>
          </a:xfrm>
        </p:spPr>
        <p:txBody>
          <a:bodyPr>
            <a:normAutofit/>
          </a:bodyPr>
          <a:lstStyle/>
          <a:p>
            <a:pPr marL="0" indent="0">
              <a:spcBef>
                <a:spcPts val="1500"/>
              </a:spcBef>
              <a:buClr>
                <a:schemeClr val="tx2"/>
              </a:buClr>
              <a:buNone/>
            </a:pPr>
            <a:r>
              <a:rPr lang="en-US" altLang="en-US" sz="2000" dirty="0"/>
              <a:t>Type of Agency</a:t>
            </a:r>
            <a:endParaRPr lang="en-US" altLang="en-US" sz="2000" dirty="0" smtClean="0"/>
          </a:p>
          <a:p>
            <a:pPr marL="291600" indent="-291600">
              <a:spcBef>
                <a:spcPts val="1500"/>
              </a:spcBef>
              <a:buClr>
                <a:schemeClr val="tx2"/>
              </a:buClr>
            </a:pPr>
            <a:r>
              <a:rPr lang="en-US" altLang="en-US" sz="2000" dirty="0" smtClean="0"/>
              <a:t>Expressed </a:t>
            </a:r>
            <a:r>
              <a:rPr lang="en-US" altLang="en-US" sz="2000" dirty="0"/>
              <a:t>Agency.</a:t>
            </a:r>
          </a:p>
          <a:p>
            <a:pPr marL="291600" indent="-291600">
              <a:spcBef>
                <a:spcPts val="1500"/>
              </a:spcBef>
              <a:buClr>
                <a:schemeClr val="tx2"/>
              </a:buClr>
            </a:pPr>
            <a:r>
              <a:rPr lang="en-US" altLang="en-US" sz="2000" dirty="0"/>
              <a:t>Implied Agency.</a:t>
            </a:r>
          </a:p>
          <a:p>
            <a:pPr marL="291600" indent="-291600">
              <a:spcBef>
                <a:spcPts val="1500"/>
              </a:spcBef>
              <a:buClr>
                <a:schemeClr val="tx2"/>
              </a:buClr>
            </a:pPr>
            <a:r>
              <a:rPr lang="en-US" altLang="en-US" sz="2000" dirty="0"/>
              <a:t>Agency by Estoppel.</a:t>
            </a:r>
          </a:p>
          <a:p>
            <a:pPr marL="291600" indent="-291600">
              <a:spcBef>
                <a:spcPts val="1500"/>
              </a:spcBef>
              <a:buClr>
                <a:schemeClr val="tx2"/>
              </a:buClr>
            </a:pPr>
            <a:r>
              <a:rPr lang="en-US" altLang="en-US" sz="2000" dirty="0"/>
              <a:t>Agency by Ratification.	</a:t>
            </a:r>
            <a:r>
              <a:rPr lang="en-US" altLang="en-US" dirty="0"/>
              <a:t>	</a:t>
            </a:r>
          </a:p>
        </p:txBody>
      </p:sp>
      <p:sp>
        <p:nvSpPr>
          <p:cNvPr id="6" name="Content Placeholder 5">
            <a:extLst>
              <a:ext uri="{FF2B5EF4-FFF2-40B4-BE49-F238E27FC236}">
                <a16:creationId xmlns:a16="http://schemas.microsoft.com/office/drawing/2014/main" xmlns="" id="{B299BC27-4CCC-4197-8D62-30C26B3F747E}"/>
              </a:ext>
            </a:extLst>
          </p:cNvPr>
          <p:cNvSpPr>
            <a:spLocks noGrp="1"/>
          </p:cNvSpPr>
          <p:nvPr>
            <p:ph sz="quarter" idx="4"/>
          </p:nvPr>
        </p:nvSpPr>
        <p:spPr>
          <a:xfrm>
            <a:off x="3962400" y="1447800"/>
            <a:ext cx="4724400" cy="4648200"/>
          </a:xfrm>
        </p:spPr>
        <p:txBody>
          <a:bodyPr rtlCol="0">
            <a:noAutofit/>
          </a:bodyPr>
          <a:lstStyle/>
          <a:p>
            <a:pPr marL="0" indent="0" fontAlgn="auto">
              <a:spcBef>
                <a:spcPts val="1500"/>
              </a:spcBef>
              <a:spcAft>
                <a:spcPts val="0"/>
              </a:spcAft>
              <a:buClr>
                <a:schemeClr val="tx2"/>
              </a:buClr>
              <a:buNone/>
              <a:defRPr/>
            </a:pPr>
            <a:r>
              <a:rPr lang="en-US" altLang="en-US" sz="2000" dirty="0"/>
              <a:t>How Created</a:t>
            </a:r>
            <a:endParaRPr lang="en-US" sz="2000" dirty="0" smtClean="0"/>
          </a:p>
          <a:p>
            <a:pPr marL="291600" indent="-291600" fontAlgn="auto">
              <a:spcBef>
                <a:spcPts val="1500"/>
              </a:spcBef>
              <a:spcAft>
                <a:spcPts val="0"/>
              </a:spcAft>
              <a:buClr>
                <a:schemeClr val="tx2"/>
              </a:buClr>
              <a:defRPr/>
            </a:pPr>
            <a:r>
              <a:rPr lang="en-US" sz="2000" dirty="0" smtClean="0"/>
              <a:t>Formed </a:t>
            </a:r>
            <a:r>
              <a:rPr lang="en-US" sz="2000" dirty="0"/>
              <a:t>by making a written or oral agreement.</a:t>
            </a:r>
          </a:p>
          <a:p>
            <a:pPr marL="291600" indent="-291600" fontAlgn="auto">
              <a:spcBef>
                <a:spcPts val="1500"/>
              </a:spcBef>
              <a:spcAft>
                <a:spcPts val="0"/>
              </a:spcAft>
              <a:buClr>
                <a:schemeClr val="tx2"/>
              </a:buClr>
              <a:defRPr/>
            </a:pPr>
            <a:r>
              <a:rPr lang="en-US" sz="2000" dirty="0"/>
              <a:t>Formed by implication through the conduct of the parties.</a:t>
            </a:r>
          </a:p>
          <a:p>
            <a:pPr marL="291600" indent="-291600" fontAlgn="auto">
              <a:spcBef>
                <a:spcPts val="1500"/>
              </a:spcBef>
              <a:spcAft>
                <a:spcPts val="0"/>
              </a:spcAft>
              <a:buClr>
                <a:schemeClr val="tx2"/>
              </a:buClr>
              <a:defRPr/>
            </a:pPr>
            <a:r>
              <a:rPr lang="en-US" sz="2000" dirty="0"/>
              <a:t>Formed when a principal leads someone to believe another individual is his agent, but the principal has no agreement with the presumed agent.</a:t>
            </a:r>
          </a:p>
          <a:p>
            <a:pPr marL="291600" indent="-291600" fontAlgn="auto">
              <a:spcBef>
                <a:spcPts val="1500"/>
              </a:spcBef>
              <a:spcAft>
                <a:spcPts val="0"/>
              </a:spcAft>
              <a:buClr>
                <a:schemeClr val="tx2"/>
              </a:buClr>
              <a:defRPr/>
            </a:pPr>
            <a:r>
              <a:rPr lang="en-US" sz="2000" dirty="0"/>
              <a:t>Exists when an individual misrepresents himself as the agent of another but the principal accepts or ratifies the act.</a:t>
            </a:r>
          </a:p>
        </p:txBody>
      </p:sp>
      <p:sp>
        <p:nvSpPr>
          <p:cNvPr id="8198" name="Slide Number Placeholder 6">
            <a:extLst>
              <a:ext uri="{FF2B5EF4-FFF2-40B4-BE49-F238E27FC236}">
                <a16:creationId xmlns:a16="http://schemas.microsoft.com/office/drawing/2014/main" xmlns="" id="{4F26BCC4-8A6D-445D-B76C-DFF0ACD04F61}"/>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9A1A1DB-26A1-485B-A91C-ADB4E8395484}" type="slidenum">
              <a:rPr lang="en-US" altLang="en-US" sz="1400">
                <a:latin typeface="+mn-lt"/>
              </a:rPr>
              <a:pPr/>
              <a:t>5</a:t>
            </a:fld>
            <a:endParaRPr lang="en-US" altLang="en-US" sz="1400">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xmlns="" id="{36A485C9-D9CE-4899-8D16-FC27E1EE1160}"/>
              </a:ext>
            </a:extLst>
          </p:cNvPr>
          <p:cNvSpPr>
            <a:spLocks noGrp="1" noChangeArrowheads="1"/>
          </p:cNvSpPr>
          <p:nvPr>
            <p:ph type="title"/>
          </p:nvPr>
        </p:nvSpPr>
        <p:spPr/>
        <p:txBody>
          <a:bodyPr wrap="square" numCol="1" anchorCtr="0" compatLnSpc="1">
            <a:prstTxWarp prst="textNoShape">
              <a:avLst/>
            </a:prstTxWarp>
          </a:bodyPr>
          <a:lstStyle/>
          <a:p>
            <a:r>
              <a:rPr lang="en-US" altLang="en-US" sz="3200" dirty="0">
                <a:latin typeface="+mn-lt"/>
              </a:rPr>
              <a:t>Requirements for “Agency By Ratification”</a:t>
            </a:r>
          </a:p>
        </p:txBody>
      </p:sp>
      <p:sp>
        <p:nvSpPr>
          <p:cNvPr id="10243" name="Rectangle 3">
            <a:extLst>
              <a:ext uri="{FF2B5EF4-FFF2-40B4-BE49-F238E27FC236}">
                <a16:creationId xmlns:a16="http://schemas.microsoft.com/office/drawing/2014/main" xmlns="" id="{E7954A52-96C1-42E6-B5A6-454B04F41554}"/>
              </a:ext>
            </a:extLst>
          </p:cNvPr>
          <p:cNvSpPr>
            <a:spLocks noGrp="1" noChangeArrowheads="1"/>
          </p:cNvSpPr>
          <p:nvPr>
            <p:ph idx="1"/>
          </p:nvPr>
        </p:nvSpPr>
        <p:spPr/>
        <p:txBody>
          <a:bodyPr>
            <a:noAutofit/>
          </a:bodyPr>
          <a:lstStyle/>
          <a:p>
            <a:pPr marL="291600" indent="-291600">
              <a:spcBef>
                <a:spcPts val="1000"/>
              </a:spcBef>
              <a:buClr>
                <a:schemeClr val="tx2"/>
              </a:buClr>
              <a:defRPr/>
            </a:pPr>
            <a:r>
              <a:rPr lang="en-US" altLang="en-US" sz="2800" dirty="0"/>
              <a:t>Individual must misrepresent himself/herself as agent for another party.</a:t>
            </a:r>
          </a:p>
          <a:p>
            <a:pPr marL="291600" indent="-291600">
              <a:spcBef>
                <a:spcPts val="1000"/>
              </a:spcBef>
              <a:buClr>
                <a:schemeClr val="tx2"/>
              </a:buClr>
              <a:defRPr/>
            </a:pPr>
            <a:r>
              <a:rPr lang="en-US" altLang="en-US" sz="2800" dirty="0"/>
              <a:t>Principal must accept/ratify the unauthorized act.</a:t>
            </a:r>
          </a:p>
          <a:p>
            <a:pPr marL="291600" indent="-291600">
              <a:spcBef>
                <a:spcPts val="1000"/>
              </a:spcBef>
              <a:buClr>
                <a:schemeClr val="tx2"/>
              </a:buClr>
              <a:defRPr/>
            </a:pPr>
            <a:r>
              <a:rPr lang="en-US" altLang="en-US" sz="2800" dirty="0"/>
              <a:t>Principal must have complete knowledge of all material facts regarding the contract.</a:t>
            </a:r>
          </a:p>
          <a:p>
            <a:pPr marL="291600" indent="-291600">
              <a:spcBef>
                <a:spcPts val="1000"/>
              </a:spcBef>
              <a:buClr>
                <a:schemeClr val="tx2"/>
              </a:buClr>
              <a:defRPr/>
            </a:pPr>
            <a:r>
              <a:rPr lang="en-US" altLang="en-US" sz="2800" dirty="0"/>
              <a:t>Principal must ratify the entirety of the agent’s act.</a:t>
            </a:r>
          </a:p>
        </p:txBody>
      </p:sp>
      <p:sp>
        <p:nvSpPr>
          <p:cNvPr id="9219" name="Slide Number Placeholder 3">
            <a:extLst>
              <a:ext uri="{FF2B5EF4-FFF2-40B4-BE49-F238E27FC236}">
                <a16:creationId xmlns:a16="http://schemas.microsoft.com/office/drawing/2014/main" xmlns="" id="{456757E8-0FCF-4F76-8481-F7DBD50C8A6F}"/>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5134EDC-F948-4DE9-97EF-D2DC7D2823B8}" type="slidenum">
              <a:rPr lang="en-US" altLang="en-US" sz="1400">
                <a:latin typeface="+mn-lt"/>
              </a:rPr>
              <a:pPr/>
              <a:t>6</a:t>
            </a:fld>
            <a:endParaRPr lang="en-US" altLang="en-US" sz="140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a:extLst>
              <a:ext uri="{FF2B5EF4-FFF2-40B4-BE49-F238E27FC236}">
                <a16:creationId xmlns:a16="http://schemas.microsoft.com/office/drawing/2014/main" xmlns="" id="{CF81175B-072A-473A-B5DB-6851D1BE8E00}"/>
              </a:ext>
            </a:extLst>
          </p:cNvPr>
          <p:cNvSpPr>
            <a:spLocks noGrp="1" noChangeArrowheads="1"/>
          </p:cNvSpPr>
          <p:nvPr>
            <p:ph type="title"/>
          </p:nvPr>
        </p:nvSpPr>
        <p:spPr/>
        <p:txBody>
          <a:bodyPr/>
          <a:lstStyle/>
          <a:p>
            <a:pPr fontAlgn="auto">
              <a:spcAft>
                <a:spcPts val="0"/>
              </a:spcAft>
              <a:defRPr/>
            </a:pPr>
            <a:r>
              <a:rPr lang="en-US" sz="3200" dirty="0">
                <a:latin typeface="+mn-lt"/>
                <a:ea typeface="+mj-ea"/>
              </a:rPr>
              <a:t>Types of Agency Relationships</a:t>
            </a:r>
            <a:endParaRPr lang="en-US" sz="3600" dirty="0">
              <a:latin typeface="+mn-lt"/>
              <a:ea typeface="+mj-ea"/>
            </a:endParaRPr>
          </a:p>
        </p:txBody>
      </p:sp>
      <p:sp>
        <p:nvSpPr>
          <p:cNvPr id="12291" name="Content Placeholder">
            <a:extLst>
              <a:ext uri="{FF2B5EF4-FFF2-40B4-BE49-F238E27FC236}">
                <a16:creationId xmlns:a16="http://schemas.microsoft.com/office/drawing/2014/main" xmlns="" id="{86CA8641-1537-4C22-B216-D326D553B32C}"/>
              </a:ext>
            </a:extLst>
          </p:cNvPr>
          <p:cNvSpPr>
            <a:spLocks noGrp="1" noChangeArrowheads="1"/>
          </p:cNvSpPr>
          <p:nvPr>
            <p:ph idx="1"/>
          </p:nvPr>
        </p:nvSpPr>
        <p:spPr>
          <a:xfrm>
            <a:off x="457200" y="1600200"/>
            <a:ext cx="7620000" cy="4785360"/>
          </a:xfrm>
        </p:spPr>
        <p:txBody>
          <a:bodyPr rtlCol="0"/>
          <a:lstStyle/>
          <a:p>
            <a:pPr marL="291600" indent="-291600" fontAlgn="auto">
              <a:lnSpc>
                <a:spcPct val="80000"/>
              </a:lnSpc>
              <a:spcBef>
                <a:spcPts val="1500"/>
              </a:spcBef>
              <a:spcAft>
                <a:spcPts val="0"/>
              </a:spcAft>
              <a:buClr>
                <a:schemeClr val="tx2"/>
              </a:buClr>
              <a:buFontTx/>
              <a:buChar char="•"/>
              <a:defRPr/>
            </a:pPr>
            <a:r>
              <a:rPr lang="en-US" sz="2400" dirty="0">
                <a:solidFill>
                  <a:srgbClr val="2F2B20"/>
                </a:solidFill>
              </a:rPr>
              <a:t>Principal-Agent Relationship: Employer hires employee to enter into contracts on behalf of employer; parties have agreed that agent will have power to bind principal in contract.</a:t>
            </a:r>
          </a:p>
          <a:p>
            <a:pPr marL="291600" indent="-291600">
              <a:lnSpc>
                <a:spcPct val="80000"/>
              </a:lnSpc>
              <a:spcBef>
                <a:spcPts val="1500"/>
              </a:spcBef>
              <a:buClr>
                <a:schemeClr val="tx2"/>
              </a:buClr>
              <a:buFontTx/>
              <a:buChar char="•"/>
              <a:defRPr/>
            </a:pPr>
            <a:r>
              <a:rPr lang="en-US" sz="2400" dirty="0">
                <a:solidFill>
                  <a:srgbClr val="2F2B20"/>
                </a:solidFill>
              </a:rPr>
              <a:t>Employer-Employee Relationship: Employer hires employee to perform certain tasks; employer has right to </a:t>
            </a:r>
            <a:r>
              <a:rPr lang="en-US" sz="100" dirty="0">
                <a:solidFill>
                  <a:schemeClr val="bg1"/>
                </a:solidFill>
              </a:rPr>
              <a:t>begin underline </a:t>
            </a:r>
            <a:r>
              <a:rPr lang="en-US" sz="2400" u="sng" dirty="0">
                <a:solidFill>
                  <a:srgbClr val="2F2B20"/>
                </a:solidFill>
              </a:rPr>
              <a:t>control</a:t>
            </a:r>
            <a:r>
              <a:rPr lang="en-US" sz="100" dirty="0">
                <a:solidFill>
                  <a:srgbClr val="2F2B20"/>
                </a:solidFill>
              </a:rPr>
              <a:t> </a:t>
            </a:r>
            <a:r>
              <a:rPr lang="en-US" sz="100" dirty="0">
                <a:solidFill>
                  <a:schemeClr val="bg1"/>
                </a:solidFill>
              </a:rPr>
              <a:t>end underline </a:t>
            </a:r>
            <a:r>
              <a:rPr lang="en-US" sz="2400" dirty="0">
                <a:solidFill>
                  <a:srgbClr val="2F2B20"/>
                </a:solidFill>
              </a:rPr>
              <a:t>conduct of employees.</a:t>
            </a:r>
          </a:p>
          <a:p>
            <a:pPr marL="291600" indent="-291600">
              <a:lnSpc>
                <a:spcPct val="80000"/>
              </a:lnSpc>
              <a:spcBef>
                <a:spcPts val="1500"/>
              </a:spcBef>
              <a:buClr>
                <a:schemeClr val="tx2"/>
              </a:buClr>
              <a:buFontTx/>
              <a:buChar char="•"/>
              <a:defRPr/>
            </a:pPr>
            <a:r>
              <a:rPr lang="en-US" sz="2400" dirty="0">
                <a:solidFill>
                  <a:srgbClr val="2F2B20"/>
                </a:solidFill>
              </a:rPr>
              <a:t>Employer-Independent Contractor Relationship:  Employer hires persons (other than employee) to conduct some sort of task; employer has</a:t>
            </a:r>
            <a:r>
              <a:rPr lang="en-US" sz="100" dirty="0">
                <a:solidFill>
                  <a:srgbClr val="2F2B20"/>
                </a:solidFill>
              </a:rPr>
              <a:t> </a:t>
            </a:r>
            <a:r>
              <a:rPr lang="en-US" sz="100" dirty="0">
                <a:solidFill>
                  <a:schemeClr val="bg1"/>
                </a:solidFill>
              </a:rPr>
              <a:t>begin underline </a:t>
            </a:r>
            <a:r>
              <a:rPr lang="en-US" sz="2400" u="sng" dirty="0">
                <a:solidFill>
                  <a:srgbClr val="2F2B20"/>
                </a:solidFill>
              </a:rPr>
              <a:t>no control</a:t>
            </a:r>
            <a:r>
              <a:rPr lang="en-US" sz="100" dirty="0">
                <a:solidFill>
                  <a:schemeClr val="bg1"/>
                </a:solidFill>
              </a:rPr>
              <a:t> end underline </a:t>
            </a:r>
            <a:r>
              <a:rPr lang="en-US" sz="2400" dirty="0">
                <a:solidFill>
                  <a:srgbClr val="2F2B20"/>
                </a:solidFill>
              </a:rPr>
              <a:t>over details of conduct of independent contractor.</a:t>
            </a:r>
          </a:p>
        </p:txBody>
      </p:sp>
      <p:sp>
        <p:nvSpPr>
          <p:cNvPr id="11267" name="Slide Number Placeholder 3">
            <a:extLst>
              <a:ext uri="{FF2B5EF4-FFF2-40B4-BE49-F238E27FC236}">
                <a16:creationId xmlns:a16="http://schemas.microsoft.com/office/drawing/2014/main" xmlns="" id="{70FEA63D-00B3-4F1A-A38A-88E1D5F49AF8}"/>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71F59AD-4CAC-40C9-B790-4A51F46961D5}" type="slidenum">
              <a:rPr lang="en-US" altLang="en-US" sz="1400">
                <a:latin typeface="+mn-lt"/>
              </a:rPr>
              <a:pPr/>
              <a:t>7</a:t>
            </a:fld>
            <a:endParaRPr lang="en-US" altLang="en-US" sz="1400">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a:extLst>
              <a:ext uri="{FF2B5EF4-FFF2-40B4-BE49-F238E27FC236}">
                <a16:creationId xmlns:a16="http://schemas.microsoft.com/office/drawing/2014/main" xmlns="" id="{48E527BD-97BB-4AB7-BA1F-00AB52153F3A}"/>
              </a:ext>
            </a:extLst>
          </p:cNvPr>
          <p:cNvSpPr>
            <a:spLocks noGrp="1" noChangeArrowheads="1"/>
          </p:cNvSpPr>
          <p:nvPr>
            <p:ph type="title"/>
          </p:nvPr>
        </p:nvSpPr>
        <p:spPr/>
        <p:txBody>
          <a:bodyPr/>
          <a:lstStyle/>
          <a:p>
            <a:pPr fontAlgn="auto">
              <a:spcAft>
                <a:spcPts val="0"/>
              </a:spcAft>
              <a:defRPr/>
            </a:pPr>
            <a:r>
              <a:rPr lang="en-US" sz="3600" dirty="0">
                <a:latin typeface="+mn-lt"/>
                <a:ea typeface="+mj-ea"/>
              </a:rPr>
              <a:t>Employee or Independent Contractor?</a:t>
            </a:r>
          </a:p>
        </p:txBody>
      </p:sp>
      <p:sp>
        <p:nvSpPr>
          <p:cNvPr id="14339" name="Content Placeholder">
            <a:extLst>
              <a:ext uri="{FF2B5EF4-FFF2-40B4-BE49-F238E27FC236}">
                <a16:creationId xmlns:a16="http://schemas.microsoft.com/office/drawing/2014/main" xmlns="" id="{37970261-FA74-45EC-94E2-C0198A2F9880}"/>
              </a:ext>
            </a:extLst>
          </p:cNvPr>
          <p:cNvSpPr>
            <a:spLocks noGrp="1" noChangeArrowheads="1"/>
          </p:cNvSpPr>
          <p:nvPr>
            <p:ph idx="1"/>
          </p:nvPr>
        </p:nvSpPr>
        <p:spPr/>
        <p:txBody>
          <a:bodyPr>
            <a:noAutofit/>
          </a:bodyPr>
          <a:lstStyle/>
          <a:p>
            <a:pPr marL="291600" indent="-291600">
              <a:lnSpc>
                <a:spcPct val="80000"/>
              </a:lnSpc>
              <a:spcBef>
                <a:spcPts val="1000"/>
              </a:spcBef>
              <a:buClr>
                <a:schemeClr val="tx2"/>
              </a:buClr>
              <a:defRPr/>
            </a:pPr>
            <a:r>
              <a:rPr lang="en-US" altLang="en-US" sz="2400" dirty="0"/>
              <a:t>Does worker engage in distinct occupation/independently established business?</a:t>
            </a:r>
          </a:p>
          <a:p>
            <a:pPr marL="291600" indent="-291600">
              <a:lnSpc>
                <a:spcPct val="80000"/>
              </a:lnSpc>
              <a:spcBef>
                <a:spcPts val="1000"/>
              </a:spcBef>
              <a:buClr>
                <a:schemeClr val="tx2"/>
              </a:buClr>
              <a:defRPr/>
            </a:pPr>
            <a:r>
              <a:rPr lang="en-US" altLang="en-US" sz="2400" dirty="0"/>
              <a:t>Is work done under employer’s supervision, or does specialist without supervision complete the work?</a:t>
            </a:r>
          </a:p>
          <a:p>
            <a:pPr marL="291600" indent="-291600">
              <a:lnSpc>
                <a:spcPct val="80000"/>
              </a:lnSpc>
              <a:spcBef>
                <a:spcPts val="1000"/>
              </a:spcBef>
              <a:buClr>
                <a:schemeClr val="tx2"/>
              </a:buClr>
              <a:defRPr/>
            </a:pPr>
            <a:r>
              <a:rPr lang="en-US" altLang="en-US" sz="2400" dirty="0"/>
              <a:t>Does employer supply the tools?</a:t>
            </a:r>
          </a:p>
          <a:p>
            <a:pPr marL="291600" indent="-291600">
              <a:lnSpc>
                <a:spcPct val="80000"/>
              </a:lnSpc>
              <a:spcBef>
                <a:spcPts val="1000"/>
              </a:spcBef>
              <a:buClr>
                <a:schemeClr val="tx2"/>
              </a:buClr>
              <a:defRPr/>
            </a:pPr>
            <a:r>
              <a:rPr lang="en-US" altLang="en-US" sz="2400" dirty="0"/>
              <a:t>What skill is required for the occupation?</a:t>
            </a:r>
          </a:p>
          <a:p>
            <a:pPr marL="291600" indent="-291600">
              <a:lnSpc>
                <a:spcPct val="80000"/>
              </a:lnSpc>
              <a:spcBef>
                <a:spcPts val="1000"/>
              </a:spcBef>
              <a:buClr>
                <a:schemeClr val="tx2"/>
              </a:buClr>
              <a:defRPr/>
            </a:pPr>
            <a:r>
              <a:rPr lang="en-US" altLang="en-US" sz="2400" dirty="0"/>
              <a:t>What is the length of time for which worker employed?</a:t>
            </a:r>
          </a:p>
          <a:p>
            <a:pPr marL="291600" indent="-291600">
              <a:lnSpc>
                <a:spcPct val="80000"/>
              </a:lnSpc>
              <a:spcBef>
                <a:spcPts val="1000"/>
              </a:spcBef>
              <a:buClr>
                <a:schemeClr val="tx2"/>
              </a:buClr>
              <a:defRPr/>
            </a:pPr>
            <a:r>
              <a:rPr lang="en-US" altLang="en-US" sz="2400" dirty="0"/>
              <a:t>Is worker a regular part of the employer’s business?</a:t>
            </a:r>
          </a:p>
          <a:p>
            <a:pPr marL="291600" indent="-291600">
              <a:lnSpc>
                <a:spcPct val="80000"/>
              </a:lnSpc>
              <a:spcBef>
                <a:spcPts val="1000"/>
              </a:spcBef>
              <a:buClr>
                <a:schemeClr val="tx2"/>
              </a:buClr>
              <a:defRPr/>
            </a:pPr>
            <a:r>
              <a:rPr lang="en-US" altLang="en-US" sz="2400" dirty="0"/>
              <a:t>How is worker paid?</a:t>
            </a:r>
          </a:p>
        </p:txBody>
      </p:sp>
      <p:sp>
        <p:nvSpPr>
          <p:cNvPr id="13315" name="Slide Number Placeholder 3">
            <a:extLst>
              <a:ext uri="{FF2B5EF4-FFF2-40B4-BE49-F238E27FC236}">
                <a16:creationId xmlns:a16="http://schemas.microsoft.com/office/drawing/2014/main" xmlns="" id="{23A1EC36-D56C-4F9A-901A-847A2EC8A90E}"/>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1D1C47F-2283-4CD0-8CF0-49C72BF25DB9}" type="slidenum">
              <a:rPr lang="en-US" altLang="en-US" sz="1400">
                <a:latin typeface="+mn-lt"/>
              </a:rPr>
              <a:pPr/>
              <a:t>8</a:t>
            </a:fld>
            <a:endParaRPr lang="en-US" altLang="en-US" sz="1400">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a:extLst>
              <a:ext uri="{FF2B5EF4-FFF2-40B4-BE49-F238E27FC236}">
                <a16:creationId xmlns:a16="http://schemas.microsoft.com/office/drawing/2014/main" xmlns="" id="{19FD33A9-C1F5-4FC9-8620-EE2F11599422}"/>
              </a:ext>
            </a:extLst>
          </p:cNvPr>
          <p:cNvSpPr>
            <a:spLocks noGrp="1" noChangeArrowheads="1"/>
          </p:cNvSpPr>
          <p:nvPr>
            <p:ph type="title"/>
          </p:nvPr>
        </p:nvSpPr>
        <p:spPr/>
        <p:txBody>
          <a:bodyPr wrap="square" numCol="1" anchorCtr="0" compatLnSpc="1">
            <a:prstTxWarp prst="textNoShape">
              <a:avLst/>
            </a:prstTxWarp>
          </a:bodyPr>
          <a:lstStyle/>
          <a:p>
            <a:r>
              <a:rPr lang="en-US" altLang="en-US" sz="4000" dirty="0">
                <a:latin typeface="+mn-lt"/>
              </a:rPr>
              <a:t>Principal’s Duties To Agent</a:t>
            </a:r>
          </a:p>
        </p:txBody>
      </p:sp>
      <p:sp>
        <p:nvSpPr>
          <p:cNvPr id="16387" name="Content Placeholder">
            <a:extLst>
              <a:ext uri="{FF2B5EF4-FFF2-40B4-BE49-F238E27FC236}">
                <a16:creationId xmlns:a16="http://schemas.microsoft.com/office/drawing/2014/main" xmlns="" id="{4C968423-4D08-4C6B-8458-8244DDB0E702}"/>
              </a:ext>
            </a:extLst>
          </p:cNvPr>
          <p:cNvSpPr>
            <a:spLocks noGrp="1" noChangeArrowheads="1"/>
          </p:cNvSpPr>
          <p:nvPr>
            <p:ph idx="1"/>
          </p:nvPr>
        </p:nvSpPr>
        <p:spPr/>
        <p:txBody>
          <a:bodyPr rtlCol="0">
            <a:normAutofit/>
          </a:bodyPr>
          <a:lstStyle/>
          <a:p>
            <a:pPr marL="291600" indent="-291600">
              <a:spcBef>
                <a:spcPts val="1000"/>
              </a:spcBef>
              <a:buClr>
                <a:schemeClr val="tx2"/>
              </a:buClr>
              <a:defRPr/>
            </a:pPr>
            <a:r>
              <a:rPr lang="en-US" sz="2800" dirty="0"/>
              <a:t>Compensation.</a:t>
            </a:r>
          </a:p>
          <a:p>
            <a:pPr marL="291600" indent="-291600">
              <a:spcBef>
                <a:spcPts val="1000"/>
              </a:spcBef>
              <a:buClr>
                <a:schemeClr val="tx2"/>
              </a:buClr>
              <a:defRPr/>
            </a:pPr>
            <a:r>
              <a:rPr lang="en-US" sz="2800" dirty="0"/>
              <a:t>Reimbursement and Indemnification.</a:t>
            </a:r>
          </a:p>
          <a:p>
            <a:pPr marL="291600" indent="-291600">
              <a:spcBef>
                <a:spcPts val="1000"/>
              </a:spcBef>
              <a:buClr>
                <a:schemeClr val="tx2"/>
              </a:buClr>
              <a:defRPr/>
            </a:pPr>
            <a:r>
              <a:rPr lang="en-US" sz="2800" dirty="0"/>
              <a:t>Cooperation.</a:t>
            </a:r>
          </a:p>
          <a:p>
            <a:pPr marL="291600" indent="-291600">
              <a:spcBef>
                <a:spcPts val="1000"/>
              </a:spcBef>
              <a:buClr>
                <a:schemeClr val="tx2"/>
              </a:buClr>
              <a:defRPr/>
            </a:pPr>
            <a:r>
              <a:rPr lang="en-US" sz="2800" dirty="0"/>
              <a:t>Safe Working Conditions.</a:t>
            </a:r>
          </a:p>
        </p:txBody>
      </p:sp>
      <p:sp>
        <p:nvSpPr>
          <p:cNvPr id="15363" name="Slide Number Placeholder 3">
            <a:extLst>
              <a:ext uri="{FF2B5EF4-FFF2-40B4-BE49-F238E27FC236}">
                <a16:creationId xmlns:a16="http://schemas.microsoft.com/office/drawing/2014/main" xmlns="" id="{C9D1BEDA-47A4-481C-8A57-0683EFF550BB}"/>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5E00DD1-FDC0-49D8-B6FE-5552A6AA48D3}" type="slidenum">
              <a:rPr lang="en-US" altLang="en-US" sz="1400">
                <a:latin typeface="+mn-lt"/>
              </a:rPr>
              <a:pPr/>
              <a:t>9</a:t>
            </a:fld>
            <a:endParaRPr lang="en-US" altLang="en-US" sz="1400">
              <a:latin typeface="+mn-lt"/>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bc5fe2f49dd6b9d1f1a0daeaf6b1e4924241305d"/>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ubaSS">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1_KubaSS">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KubaSS.thmx</Template>
  <TotalTime>672</TotalTime>
  <Words>2792</Words>
  <Application>Microsoft Office PowerPoint</Application>
  <PresentationFormat>On-screen Show (4:3)</PresentationFormat>
  <Paragraphs>196</Paragraphs>
  <Slides>28</Slides>
  <Notes>21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28</vt:i4>
      </vt:variant>
    </vt:vector>
  </HeadingPairs>
  <TitlesOfParts>
    <vt:vector size="35" baseType="lpstr">
      <vt:lpstr>MS PGothic</vt:lpstr>
      <vt:lpstr>Arial</vt:lpstr>
      <vt:lpstr>Calibri</vt:lpstr>
      <vt:lpstr>Cambria</vt:lpstr>
      <vt:lpstr>Verdana</vt:lpstr>
      <vt:lpstr>KubaSS</vt:lpstr>
      <vt:lpstr>1_KubaSS</vt:lpstr>
      <vt:lpstr>Chapter 20</vt:lpstr>
      <vt:lpstr>Concept of Agency</vt:lpstr>
      <vt:lpstr>Agency Law</vt:lpstr>
      <vt:lpstr>Agency Terminology</vt:lpstr>
      <vt:lpstr>Creation of Agency Relationships</vt:lpstr>
      <vt:lpstr>Requirements for “Agency By Ratification”</vt:lpstr>
      <vt:lpstr>Types of Agency Relationships</vt:lpstr>
      <vt:lpstr>Employee or Independent Contractor?</vt:lpstr>
      <vt:lpstr>Principal’s Duties To Agent</vt:lpstr>
      <vt:lpstr>Agent’s Duties To Principal</vt:lpstr>
      <vt:lpstr>Principal’s Rights and Remedies Against Agent</vt:lpstr>
      <vt:lpstr>Agent’s Rights and Remedies Against Principal</vt:lpstr>
      <vt:lpstr>Authority of the Agent: The Link to the Principal’s Liability</vt:lpstr>
      <vt:lpstr>Authority of Agent and Liability of Principal</vt:lpstr>
      <vt:lpstr>Contractual Liability of Principal and Agent for Authorized Agent Acts</vt:lpstr>
      <vt:lpstr>Contractual Liability of Principal and Agent for Unauthorized Agent Acts</vt:lpstr>
      <vt:lpstr>Tort Liability and the Agency Relationship</vt:lpstr>
      <vt:lpstr>Questions Regarding “Course and Scope” of Employment</vt:lpstr>
      <vt:lpstr>Principal’s Liability and the Independent Contractor</vt:lpstr>
      <vt:lpstr>Termination of the Agency Relationship</vt:lpstr>
      <vt:lpstr>Notice of Termination of Agency Relationship</vt:lpstr>
      <vt:lpstr>Termination of Agency Relationship 1</vt:lpstr>
      <vt:lpstr>Agency Coupled with an Interest</vt:lpstr>
      <vt:lpstr>Termination of Agency Relationship 2</vt:lpstr>
      <vt:lpstr>Question for Discussion 1</vt:lpstr>
      <vt:lpstr>Question for Discussion 2</vt:lpstr>
      <vt:lpstr>Question for Discussion 3</vt:lpstr>
      <vt:lpstr>Question for Discussion 4</vt:lpstr>
    </vt:vector>
  </TitlesOfParts>
  <Company>The McGraw-Hill Companies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megan_richter</dc:creator>
  <cp:lastModifiedBy>Richard Snapp</cp:lastModifiedBy>
  <cp:revision>70</cp:revision>
  <dcterms:created xsi:type="dcterms:W3CDTF">2011-05-16T15:56:06Z</dcterms:created>
  <dcterms:modified xsi:type="dcterms:W3CDTF">2018-09-16T19:55:31Z</dcterms:modified>
</cp:coreProperties>
</file>