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 id="2147484173" r:id="rId2"/>
    <p:sldMasterId id="2147484185" r:id="rId3"/>
    <p:sldMasterId id="2147484197" r:id="rId4"/>
    <p:sldMasterId id="2147484209" r:id="rId5"/>
    <p:sldMasterId id="2147484221" r:id="rId6"/>
    <p:sldMasterId id="2147484233" r:id="rId7"/>
  </p:sldMasterIdLst>
  <p:notesMasterIdLst>
    <p:notesMasterId r:id="rId55"/>
  </p:notesMasterIdLst>
  <p:handoutMasterIdLst>
    <p:handoutMasterId r:id="rId56"/>
  </p:handoutMasterIdLst>
  <p:sldIdLst>
    <p:sldId id="504" r:id="rId8"/>
    <p:sldId id="544" r:id="rId9"/>
    <p:sldId id="526" r:id="rId10"/>
    <p:sldId id="459" r:id="rId11"/>
    <p:sldId id="542" r:id="rId12"/>
    <p:sldId id="460" r:id="rId13"/>
    <p:sldId id="461" r:id="rId14"/>
    <p:sldId id="505" r:id="rId15"/>
    <p:sldId id="528" r:id="rId16"/>
    <p:sldId id="465" r:id="rId17"/>
    <p:sldId id="466" r:id="rId18"/>
    <p:sldId id="506" r:id="rId19"/>
    <p:sldId id="530" r:id="rId20"/>
    <p:sldId id="543" r:id="rId21"/>
    <p:sldId id="508" r:id="rId22"/>
    <p:sldId id="476" r:id="rId23"/>
    <p:sldId id="509" r:id="rId24"/>
    <p:sldId id="510" r:id="rId25"/>
    <p:sldId id="512" r:id="rId26"/>
    <p:sldId id="511" r:id="rId27"/>
    <p:sldId id="513" r:id="rId28"/>
    <p:sldId id="514" r:id="rId29"/>
    <p:sldId id="516" r:id="rId30"/>
    <p:sldId id="517" r:id="rId31"/>
    <p:sldId id="532" r:id="rId32"/>
    <p:sldId id="518" r:id="rId33"/>
    <p:sldId id="534" r:id="rId34"/>
    <p:sldId id="519" r:id="rId35"/>
    <p:sldId id="536" r:id="rId36"/>
    <p:sldId id="520" r:id="rId37"/>
    <p:sldId id="522" r:id="rId38"/>
    <p:sldId id="523" r:id="rId39"/>
    <p:sldId id="538" r:id="rId40"/>
    <p:sldId id="521" r:id="rId41"/>
    <p:sldId id="490" r:id="rId42"/>
    <p:sldId id="546" r:id="rId43"/>
    <p:sldId id="545" r:id="rId44"/>
    <p:sldId id="540" r:id="rId45"/>
    <p:sldId id="498" r:id="rId46"/>
    <p:sldId id="499" r:id="rId47"/>
    <p:sldId id="500" r:id="rId48"/>
    <p:sldId id="524" r:id="rId49"/>
    <p:sldId id="501" r:id="rId50"/>
    <p:sldId id="525" r:id="rId51"/>
    <p:sldId id="502" r:id="rId52"/>
    <p:sldId id="503" r:id="rId53"/>
    <p:sldId id="258" r:id="rId5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4" clrIdx="0"/>
  <p:cmAuthor id="1" name="Helen" initials="H"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4" autoAdjust="0"/>
    <p:restoredTop sz="87971" autoAdjust="0"/>
  </p:normalViewPr>
  <p:slideViewPr>
    <p:cSldViewPr>
      <p:cViewPr varScale="1">
        <p:scale>
          <a:sx n="78" d="100"/>
          <a:sy n="78" d="100"/>
        </p:scale>
        <p:origin x="132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20-</a:t>
            </a:r>
            <a:fld id="{8AE14B76-F81F-42C9-8D4E-390BA36C25AE}" type="slidenum">
              <a:rPr lang="en-US"/>
              <a:pPr>
                <a:defRPr/>
              </a:pPr>
              <a:t>‹#›</a:t>
            </a:fld>
            <a:endParaRPr lang="en-US" dirty="0"/>
          </a:p>
        </p:txBody>
      </p:sp>
    </p:spTree>
    <p:extLst>
      <p:ext uri="{BB962C8B-B14F-4D97-AF65-F5344CB8AC3E}">
        <p14:creationId xmlns:p14="http://schemas.microsoft.com/office/powerpoint/2010/main" val="42363005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20 - </a:t>
            </a:r>
            <a:fld id="{516A88D6-9655-4EDC-ACE6-03DBCE59D16A}"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19796944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aseline="0" dirty="0" smtClean="0">
                <a:ea typeface="MS PGothic" pitchFamily="34" charset="-128"/>
              </a:rPr>
              <a:t>Chapter 20: Process Costing</a:t>
            </a:r>
          </a:p>
        </p:txBody>
      </p:sp>
    </p:spTree>
    <p:extLst>
      <p:ext uri="{BB962C8B-B14F-4D97-AF65-F5344CB8AC3E}">
        <p14:creationId xmlns:p14="http://schemas.microsoft.com/office/powerpoint/2010/main" val="133572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Companies with process operations typically end each period with inventories of both finished goods and work in process.</a:t>
            </a:r>
          </a:p>
          <a:p>
            <a:endParaRPr lang="en-US" altLang="en-US" dirty="0" smtClean="0"/>
          </a:p>
          <a:p>
            <a:r>
              <a:rPr lang="en-US" dirty="0" smtClean="0"/>
              <a:t>A key idea in process costing is that of E</a:t>
            </a:r>
            <a:r>
              <a:rPr lang="en-US" b="1" dirty="0" smtClean="0"/>
              <a:t>quivalent Units of Production (EUP), </a:t>
            </a:r>
            <a:r>
              <a:rPr lang="en-US" dirty="0" smtClean="0"/>
              <a:t>a term that refers to the number of units that </a:t>
            </a:r>
            <a:r>
              <a:rPr lang="en-US" i="1" dirty="0" smtClean="0"/>
              <a:t>could have been </a:t>
            </a:r>
            <a:r>
              <a:rPr lang="en-US" dirty="0" smtClean="0"/>
              <a:t>started and completed given the costs incurred during the period. </a:t>
            </a:r>
            <a:r>
              <a:rPr lang="en-US" sz="1200" b="0" i="0" u="none" strike="noStrike" kern="1200" baseline="0" dirty="0" smtClean="0">
                <a:solidFill>
                  <a:schemeClr val="tx1"/>
                </a:solidFill>
                <a:latin typeface="+mn-lt"/>
                <a:ea typeface="+mn-ea"/>
                <a:cs typeface="+mn-cs"/>
              </a:rPr>
              <a:t>For example, 100,000 tennis balls that are 60% through the production process is equivalent to 60,000 (100,000 units 3 60%) tennis balls that have completed the entire production process. This means that the cost to put 100,000 units 60% of the way through the production process is </a:t>
            </a:r>
            <a:r>
              <a:rPr lang="en-US" sz="1200" b="0" i="1" u="none" strike="noStrike" kern="1200" baseline="0" dirty="0" smtClean="0">
                <a:solidFill>
                  <a:schemeClr val="tx1"/>
                </a:solidFill>
                <a:latin typeface="+mn-lt"/>
                <a:ea typeface="+mn-ea"/>
                <a:cs typeface="+mn-cs"/>
              </a:rPr>
              <a:t>equivalent to </a:t>
            </a:r>
            <a:r>
              <a:rPr lang="en-US" sz="1200" b="0" i="0" u="none" strike="noStrike" kern="1200" baseline="0" dirty="0" smtClean="0">
                <a:solidFill>
                  <a:schemeClr val="tx1"/>
                </a:solidFill>
                <a:latin typeface="+mn-lt"/>
                <a:ea typeface="+mn-ea"/>
                <a:cs typeface="+mn-cs"/>
              </a:rPr>
              <a:t>the cost to put 60,000 units completely through the production process. Having information about the costs of partially</a:t>
            </a:r>
          </a:p>
          <a:p>
            <a:r>
              <a:rPr lang="en-US" sz="1200" b="0" i="0" u="none" strike="noStrike" kern="1200" baseline="0" dirty="0" smtClean="0">
                <a:solidFill>
                  <a:schemeClr val="tx1"/>
                </a:solidFill>
                <a:latin typeface="+mn-lt"/>
                <a:ea typeface="+mn-ea"/>
                <a:cs typeface="+mn-cs"/>
              </a:rPr>
              <a:t>completed goods makes it possible to measure the firm’s production activity for the period.</a:t>
            </a:r>
            <a:endParaRPr lang="en-US" altLang="en-US" dirty="0" smtClean="0"/>
          </a:p>
        </p:txBody>
      </p:sp>
    </p:spTree>
    <p:extLst>
      <p:ext uri="{BB962C8B-B14F-4D97-AF65-F5344CB8AC3E}">
        <p14:creationId xmlns:p14="http://schemas.microsoft.com/office/powerpoint/2010/main" val="394957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In many processes, the equivalent units of production for direct materials are not the same with respect to direct labor and overhead. For example, direct materials, like rubber for tennis ball cores, might enter production entirely at the beginning of a process; direct labor and overhead, in contrast, might be used continuously throughout the process. How does a manufacturer account for these timing differences? Again, by measuring equivalent units of production. For example, if all of the direct materials to produce 10,000 units have entered the production process, but those units have received only 20% of their direct labor and overhead costs, equivalent units would be computed as shown in this slide.</a:t>
            </a:r>
          </a:p>
        </p:txBody>
      </p:sp>
    </p:spTree>
    <p:extLst>
      <p:ext uri="{BB962C8B-B14F-4D97-AF65-F5344CB8AC3E}">
        <p14:creationId xmlns:p14="http://schemas.microsoft.com/office/powerpoint/2010/main" val="296654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a:t>
            </a:r>
            <a:r>
              <a:rPr lang="en-US" b="1" dirty="0" smtClean="0"/>
              <a:t>weighted-average method </a:t>
            </a:r>
            <a:r>
              <a:rPr lang="en-US" dirty="0" smtClean="0"/>
              <a:t>combines units and costs </a:t>
            </a:r>
            <a:r>
              <a:rPr lang="en-US" i="1" dirty="0" smtClean="0"/>
              <a:t>across two periods </a:t>
            </a:r>
            <a:r>
              <a:rPr lang="en-US" dirty="0" smtClean="0"/>
              <a:t>in computing equivalent units. The </a:t>
            </a:r>
            <a:r>
              <a:rPr lang="en-US" b="1" dirty="0" smtClean="0"/>
              <a:t>FIFO method </a:t>
            </a:r>
            <a:r>
              <a:rPr lang="en-US" dirty="0" smtClean="0"/>
              <a:t>computes equivalent units based only on production activity in the </a:t>
            </a:r>
            <a:r>
              <a:rPr lang="en-US" i="1" dirty="0" smtClean="0"/>
              <a:t>current period</a:t>
            </a:r>
            <a:r>
              <a:rPr lang="en-US" dirty="0" smtClean="0"/>
              <a:t>. The objectives, concepts, and journal entries (but not amounts) are the same under the weighted-average and FIFO methods; the computations of equivalent units differ. While the FIFO method is generally considered to be more precise than the weighted-average method, it requires more calculations. Often, the differences between the two methods are not large. When using a just-in-time inventory system, these different methods will yield very similar results because inventories are immaterial. </a:t>
            </a:r>
          </a:p>
          <a:p>
            <a:pPr defTabSz="939363">
              <a:defRPr/>
            </a:pPr>
            <a:endParaRPr lang="en-US" dirty="0" smtClean="0"/>
          </a:p>
        </p:txBody>
      </p:sp>
    </p:spTree>
    <p:extLst>
      <p:ext uri="{BB962C8B-B14F-4D97-AF65-F5344CB8AC3E}">
        <p14:creationId xmlns:p14="http://schemas.microsoft.com/office/powerpoint/2010/main" val="301211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5887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with all situations involving inventory costs, we must choose a cost flow method. We will use the weighted average method for GenX. Process cost applications can be overwhelming if we do not use a well-planned approach. The four-step procedure will enable us to solve a process cost application in manageable parts. The four steps are:</a:t>
            </a:r>
          </a:p>
          <a:p>
            <a:endParaRPr lang="en-US" altLang="en-US" dirty="0" smtClean="0"/>
          </a:p>
          <a:p>
            <a:r>
              <a:rPr lang="en-US" altLang="en-US" dirty="0" smtClean="0"/>
              <a:t>1.  Determine physical flow of units.</a:t>
            </a:r>
          </a:p>
          <a:p>
            <a:r>
              <a:rPr lang="en-US" altLang="en-US" dirty="0" smtClean="0"/>
              <a:t>2.  Compute equivalent units of production.</a:t>
            </a:r>
          </a:p>
          <a:p>
            <a:r>
              <a:rPr lang="en-US" altLang="en-US" dirty="0" smtClean="0"/>
              <a:t>3.  Compute cost per equivalent unit.</a:t>
            </a:r>
          </a:p>
          <a:p>
            <a:r>
              <a:rPr lang="en-US" altLang="en-US" dirty="0" smtClean="0"/>
              <a:t>4.  Assign and reconcile costs.</a:t>
            </a:r>
          </a:p>
          <a:p>
            <a:endParaRPr lang="en-US" altLang="en-US" dirty="0" smtClean="0"/>
          </a:p>
        </p:txBody>
      </p:sp>
    </p:spTree>
    <p:extLst>
      <p:ext uri="{BB962C8B-B14F-4D97-AF65-F5344CB8AC3E}">
        <p14:creationId xmlns:p14="http://schemas.microsoft.com/office/powerpoint/2010/main" val="199399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dirty="0" smtClean="0"/>
              <a:t>The GenX Company produces an organic trail mix called FitMix. Its target customers are active people who are interested in fitness and the environment. GenX sells FitMix to wholesale distributors, who in turn sell it to retailers. FitMix is manufactured in a continuous, two-process operation (roasting and blending), shown in this slide.</a:t>
            </a:r>
          </a:p>
          <a:p>
            <a:pPr defTabSz="939363">
              <a:defRPr/>
            </a:pPr>
            <a:endParaRPr lang="en-US" dirty="0" smtClean="0"/>
          </a:p>
          <a:p>
            <a:r>
              <a:rPr lang="en-US" sz="1200" b="0" i="0" u="none" strike="noStrike" kern="1200" baseline="0" dirty="0" smtClean="0">
                <a:solidFill>
                  <a:schemeClr val="tx1"/>
                </a:solidFill>
                <a:latin typeface="+mn-lt"/>
                <a:ea typeface="+mn-ea"/>
                <a:cs typeface="+mn-cs"/>
              </a:rPr>
              <a:t>In the first process (roasting department), </a:t>
            </a:r>
            <a:r>
              <a:rPr lang="en-US" sz="1200" b="0" i="0" u="none" strike="noStrike" kern="1200" baseline="0" dirty="0" err="1" smtClean="0">
                <a:solidFill>
                  <a:schemeClr val="tx1"/>
                </a:solidFill>
                <a:latin typeface="+mn-lt"/>
                <a:ea typeface="+mn-ea"/>
                <a:cs typeface="+mn-cs"/>
              </a:rPr>
              <a:t>GenX</a:t>
            </a:r>
            <a:r>
              <a:rPr lang="en-US" sz="1200" b="0" i="0" u="none" strike="noStrike" kern="1200" baseline="0" dirty="0" smtClean="0">
                <a:solidFill>
                  <a:schemeClr val="tx1"/>
                </a:solidFill>
                <a:latin typeface="+mn-lt"/>
                <a:ea typeface="+mn-ea"/>
                <a:cs typeface="+mn-cs"/>
              </a:rPr>
              <a:t> roasts, oils, and salts organically grown peanuts. These peanuts are then passed to the blending department, the second process. In the blending department, machines blend organic chocolate pieces and organic dried fruits with the peanuts from the first process. The blended mix is then inspected and packaged for delivery. In both departments, direct materials enter production at the beginning of the process, while conversion costs</a:t>
            </a:r>
          </a:p>
          <a:p>
            <a:r>
              <a:rPr lang="en-US" sz="1200" b="0" i="0" u="none" strike="noStrike" kern="1200" baseline="0" dirty="0" smtClean="0">
                <a:solidFill>
                  <a:schemeClr val="tx1"/>
                </a:solidFill>
                <a:latin typeface="+mn-lt"/>
                <a:ea typeface="+mn-ea"/>
                <a:cs typeface="+mn-cs"/>
              </a:rPr>
              <a:t>occur continuously throughout each department’s processing. </a:t>
            </a: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832000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altLang="en-US" dirty="0" smtClean="0"/>
              <a:t>Here we see the units processed and the completion percentages. Take a minute to become familiar with these numbers before moving on to the cost information. Process costing applications include lots of numbers and i</a:t>
            </a:r>
            <a:r>
              <a:rPr lang="en-US" dirty="0" smtClean="0"/>
              <a:t>n the first process (roasting department), GenX roasts, oils, and salts organically grown peanuts. These peanuts are then passed to the blending department, the second process. In the blending department, machine blends organic chocolate pieces and organic dried fruits with the peanuts from the first process. The blended mix is then inspected and packaged for delivery. In both departments, direct materials enter production at the beginning of the process, while conversion costs occur continuously throughout each department’s processing. </a:t>
            </a:r>
          </a:p>
          <a:p>
            <a:pPr defTabSz="939363">
              <a:defRPr/>
            </a:pPr>
            <a:endParaRPr lang="en-US" dirty="0" smtClean="0"/>
          </a:p>
          <a:p>
            <a:pPr marL="0" marR="0" indent="0" algn="l" defTabSz="939363"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Exhibit 20.5 presents production data (in units) for </a:t>
            </a:r>
            <a:r>
              <a:rPr lang="en-US" sz="1200" b="0" i="0" u="none" strike="noStrike" kern="1200" baseline="0" dirty="0" err="1" smtClean="0">
                <a:solidFill>
                  <a:schemeClr val="tx1"/>
                </a:solidFill>
                <a:latin typeface="+mn-lt"/>
                <a:ea typeface="+mn-ea"/>
                <a:cs typeface="+mn-cs"/>
              </a:rPr>
              <a:t>GenX’s</a:t>
            </a:r>
            <a:r>
              <a:rPr lang="en-US" sz="1200" b="0" i="0" u="none" strike="noStrike" kern="1200" baseline="0" dirty="0" smtClean="0">
                <a:solidFill>
                  <a:schemeClr val="tx1"/>
                </a:solidFill>
                <a:latin typeface="+mn-lt"/>
                <a:ea typeface="+mn-ea"/>
                <a:cs typeface="+mn-cs"/>
              </a:rPr>
              <a:t> roasting department. This exhibit includes the percentage of completion for both materials and conversion; beginning work in process inventory is 100% complete with respect to materials but only 65% complete with respect to conversion.  Ending work in process inventory is 100% complete with respect to materials but only 25% complete with respect to conversion.  Units completed and transferred to the blending department are 100% complete with respect to both materials and conversion.</a:t>
            </a:r>
            <a:endParaRPr lang="en-US" dirty="0" smtClean="0"/>
          </a:p>
          <a:p>
            <a:endParaRPr lang="en-US" altLang="en-US" dirty="0" smtClean="0"/>
          </a:p>
          <a:p>
            <a:pPr defTabSz="939363">
              <a:defRPr/>
            </a:pPr>
            <a:r>
              <a:rPr lang="en-US" dirty="0" smtClean="0"/>
              <a:t>The bottom graphic represents production cost data for GenX’s roasting department. We will use the data to illustrate the four-step approach to process costing.</a:t>
            </a:r>
          </a:p>
          <a:p>
            <a:endParaRPr lang="en-US" altLang="en-US" dirty="0" smtClean="0"/>
          </a:p>
        </p:txBody>
      </p:sp>
    </p:spTree>
    <p:extLst>
      <p:ext uri="{BB962C8B-B14F-4D97-AF65-F5344CB8AC3E}">
        <p14:creationId xmlns:p14="http://schemas.microsoft.com/office/powerpoint/2010/main" val="211650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Step 1 is to determine the physical flow of units.  A </a:t>
            </a:r>
            <a:r>
              <a:rPr lang="en-US" i="1" dirty="0" smtClean="0"/>
              <a:t>physical flow reconciliation </a:t>
            </a:r>
            <a:r>
              <a:rPr lang="en-US" dirty="0" smtClean="0"/>
              <a:t>is a report that reconciles (1) the physical units started in a period with (2) the physical units completed in that period. A physical flow reconciliation for GenX’s roasting department is shown in this slide for April.</a:t>
            </a:r>
          </a:p>
          <a:p>
            <a:endParaRPr lang="en-US" altLang="en-US" dirty="0" smtClean="0"/>
          </a:p>
        </p:txBody>
      </p:sp>
    </p:spTree>
    <p:extLst>
      <p:ext uri="{BB962C8B-B14F-4D97-AF65-F5344CB8AC3E}">
        <p14:creationId xmlns:p14="http://schemas.microsoft.com/office/powerpoint/2010/main" val="2443163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sz="900" dirty="0" smtClean="0"/>
              <a:t>Step 2 is to compute </a:t>
            </a:r>
            <a:r>
              <a:rPr lang="en-US" sz="900" i="1" dirty="0" smtClean="0"/>
              <a:t>equivalent units of production </a:t>
            </a:r>
            <a:r>
              <a:rPr lang="en-US" sz="900" dirty="0" smtClean="0"/>
              <a:t>for direct materials and conversion costs for April. Since direct materials and conversion costs typically enter a process at different rates, departments must compute equivalent units separately for direct materials and conversion costs. The top graphic shows the formula to compute equivalent units under the weighted-average method for both direct materials and conversion costs.</a:t>
            </a:r>
          </a:p>
          <a:p>
            <a:endParaRPr lang="en-US" altLang="en-US" sz="900" dirty="0" smtClean="0"/>
          </a:p>
          <a:p>
            <a:pPr defTabSz="939363">
              <a:defRPr/>
            </a:pPr>
            <a:r>
              <a:rPr lang="en-US" sz="900" dirty="0" smtClean="0"/>
              <a:t>For GenX’s roasting department, we must convert the 120,000 physical units measure to </a:t>
            </a:r>
            <a:r>
              <a:rPr lang="en-US" sz="900" i="1" dirty="0" smtClean="0"/>
              <a:t>equivalent units </a:t>
            </a:r>
            <a:r>
              <a:rPr lang="en-US" sz="900" dirty="0" smtClean="0"/>
              <a:t>based on how each input has been used. The roasting department fully completed its work on 100,000 units, and partially completed its work on 20,000 units. Equivalent units are computed by multiplying the number of units accounted for (from Step 1) by the percentage of completion for each input—see the second graphic.</a:t>
            </a:r>
          </a:p>
          <a:p>
            <a:pPr defTabSz="939363">
              <a:defRPr/>
            </a:pPr>
            <a:endParaRPr lang="en-US" sz="900" dirty="0" smtClean="0"/>
          </a:p>
          <a:p>
            <a:r>
              <a:rPr lang="en-US" sz="900" dirty="0" smtClean="0"/>
              <a:t>The first row of the second graphic reflects units transferred out in April. The roasting department entirely completed its work on the 100,000 units transferred out. These units have 100% of the materials and conversion required, or 100,000 equivalent units of each input (100,000 x 100%).</a:t>
            </a:r>
          </a:p>
          <a:p>
            <a:endParaRPr lang="en-US" sz="900" dirty="0" smtClean="0"/>
          </a:p>
          <a:p>
            <a:r>
              <a:rPr lang="en-US" sz="900" dirty="0" smtClean="0"/>
              <a:t>GenX ended the month with 20,000 partially completed units. For direct materials, the units in ending work in process inventory include all materials required, so there are 20,000 equivalent units (20,000 x 100%) of materials in the unfinished physical units. Regarding conversion, the units in ending work in process inventory include 25% of the conversion required, which implies 5,000 equivalent units of conversion (20,000 x 25%).</a:t>
            </a:r>
          </a:p>
          <a:p>
            <a:endParaRPr lang="en-US" sz="900" dirty="0" smtClean="0"/>
          </a:p>
          <a:p>
            <a:r>
              <a:rPr lang="en-US" sz="900" dirty="0" smtClean="0"/>
              <a:t>The final row reflects the total equivalent units of production, which is whole units of product that could have been manufactured with the amount of inputs used to create some complete and some incomplete units. For GenX, the amount of inputs used to produce 100,000 complete units and to start 20,000 additional units is equivalent to the amount of direct materials in 120,000 whole units and the amount of conversion in 105,000 whole units.</a:t>
            </a:r>
          </a:p>
          <a:p>
            <a:endParaRPr lang="en-US" sz="900" dirty="0" smtClean="0"/>
          </a:p>
          <a:p>
            <a:pPr defTabSz="939363">
              <a:defRPr/>
            </a:pPr>
            <a:r>
              <a:rPr lang="en-US" altLang="en-US" sz="900" b="1" dirty="0" smtClean="0"/>
              <a:t>Review what you have learned in the following NEED-TO-KNOW Slide.</a:t>
            </a:r>
            <a:endParaRPr lang="en-US" altLang="en-US" sz="900" dirty="0" smtClean="0"/>
          </a:p>
          <a:p>
            <a:endParaRPr lang="en-US" sz="900" dirty="0" smtClean="0"/>
          </a:p>
          <a:p>
            <a:pPr defTabSz="939363">
              <a:defRPr/>
            </a:pPr>
            <a:endParaRPr lang="en-US" sz="900" dirty="0" smtClean="0"/>
          </a:p>
          <a:p>
            <a:endParaRPr lang="en-US" altLang="en-US" sz="900" dirty="0" smtClean="0"/>
          </a:p>
        </p:txBody>
      </p:sp>
    </p:spTree>
    <p:extLst>
      <p:ext uri="{BB962C8B-B14F-4D97-AF65-F5344CB8AC3E}">
        <p14:creationId xmlns:p14="http://schemas.microsoft.com/office/powerpoint/2010/main" val="150312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900" dirty="0" smtClean="0"/>
              <a:t>A department began the month with 8,000 units in work in process inventory. These units were 100% complete with respect to direct materials and 40% complete with respect to conversion. During the month, the department started 56,000 units and completed 58,000 units. Ending work in process inventory includes 6,000 units, 100% complete with respect to direct materials and 70% complete with respect to conversion. Use the weighted-average method of process costing to:</a:t>
            </a:r>
          </a:p>
          <a:p>
            <a:r>
              <a:rPr lang="en-US" sz="900" dirty="0" smtClean="0"/>
              <a:t>1.  Compute the department’s equivalent units of production for the month for direct materials.</a:t>
            </a:r>
          </a:p>
          <a:p>
            <a:r>
              <a:rPr lang="en-US" sz="900" dirty="0" smtClean="0"/>
              <a:t>2.  Compute the department’s equivalent units of production for the month for conversion.</a:t>
            </a:r>
          </a:p>
          <a:p>
            <a:r>
              <a:rPr lang="en-US" sz="900" dirty="0" smtClean="0"/>
              <a:t> </a:t>
            </a:r>
          </a:p>
          <a:p>
            <a:r>
              <a:rPr lang="en-US" sz="900" dirty="0" smtClean="0"/>
              <a:t>Before we do the calculations, I think it's really helpful to set up a T-account in terms of units. We had 8,000 units in beginning inventory and the department started an additional 56,000 units. There are 64,000 units to account for. By the end of the month, the department has completed and transferred out 58,000 units, leaving 6,000 units in ending inventory. This units T-account is very helpful to create the units schedule, the physical flow reconciliation. 8,000 units in beginning inventory plus 56,000 units started equals 64,000 units to account for. We account for the units by describing their location at the end of the period. By the end of the period, 58,000 units have been transferred out and 6,000 units remain in ending inventory. Total units accounted for, 64,000. </a:t>
            </a:r>
          </a:p>
          <a:p>
            <a:r>
              <a:rPr lang="en-US" sz="900" dirty="0" smtClean="0"/>
              <a:t> </a:t>
            </a:r>
          </a:p>
          <a:p>
            <a:r>
              <a:rPr lang="en-US" sz="900" dirty="0" smtClean="0"/>
              <a:t>Using the weighted average method of process costing, we focus on the condition of the units at the end of the period. To calculate the equivalent units of production, we take the physical units, 58,000 units that have been transferred out and 6,000 units in ending inventory, a total of 64,000, and we multiplied by the percentage of completion to calculate the equivalent units of production (abbreviated as EUP). Since the units have been transferred out, they must be 100% complete with respect to materials and 100% complete with respect to conversion; otherwise the subsequent department would have rejected those units!</a:t>
            </a:r>
          </a:p>
          <a:p>
            <a:r>
              <a:rPr lang="en-US" sz="900" dirty="0" smtClean="0"/>
              <a:t> </a:t>
            </a:r>
          </a:p>
          <a:p>
            <a:pPr defTabSz="939363" eaLnBrk="1" fontAlgn="auto" hangingPunct="1">
              <a:spcBef>
                <a:spcPts val="0"/>
              </a:spcBef>
              <a:spcAft>
                <a:spcPts val="0"/>
              </a:spcAft>
              <a:defRPr/>
            </a:pPr>
            <a:r>
              <a:rPr lang="en-US" sz="900" dirty="0" smtClean="0"/>
              <a:t>To calculate the equivalent units of production, we multiply the physical units by the percentage of completion. 58,000 units multiplied by 100% is 58,000 equivalent units of materials. 58,000 physical units that are 100% complete with respect to conversion is the equivalent of 58,000 units of production. The 6,000 units in ending inventory are 100% complete with respect to materials; 6,000 units multiplied by 100% is 6,000 equivalent units of materials. The ending inventory units are only 70% complete with respect to conversion; 6,000 units multiplied by 70% is 4,200 equivalent units of production. The 64,000 units represent 64,000 equivalent units of materials and 62,200 equivalent units of conversion.</a:t>
            </a:r>
          </a:p>
          <a:p>
            <a:endParaRPr lang="en-US" sz="900" dirty="0" smtClean="0"/>
          </a:p>
          <a:p>
            <a:endParaRPr lang="en-US" baseline="0" dirty="0" smtClean="0"/>
          </a:p>
        </p:txBody>
      </p:sp>
    </p:spTree>
    <p:extLst>
      <p:ext uri="{BB962C8B-B14F-4D97-AF65-F5344CB8AC3E}">
        <p14:creationId xmlns:p14="http://schemas.microsoft.com/office/powerpoint/2010/main" val="173943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86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Step 3 is to compute the cost per equivalent unit. Under the weighted-average method, the computation of EUP does not separate the units in beginning inventory from those started this period, as shown above. Similarly, the weighted average method combines the costs of beginning work in process inventory with the costs incurred in the current period. This total cost is then divided by the equivalent units of production (from Step 2), to compute the average cost per equivalent unit. This process is illustrated in this slide. For direct materials, the cost averages $3.00 per EUP. For conversion, the cost per equivalent unit averages $4.62 per unit.</a:t>
            </a:r>
          </a:p>
          <a:p>
            <a:pPr defTabSz="939363">
              <a:defRPr/>
            </a:pPr>
            <a:endParaRPr lang="en-US" dirty="0" smtClean="0"/>
          </a:p>
          <a:p>
            <a:endParaRPr lang="en-US" altLang="en-US" dirty="0" smtClean="0"/>
          </a:p>
        </p:txBody>
      </p:sp>
    </p:spTree>
    <p:extLst>
      <p:ext uri="{BB962C8B-B14F-4D97-AF65-F5344CB8AC3E}">
        <p14:creationId xmlns:p14="http://schemas.microsoft.com/office/powerpoint/2010/main" val="2430784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100" dirty="0" smtClean="0"/>
              <a:t>Step 4 is to assign and reconcile costs.  The EUP from Step 2 and the cost per EUP from Step 3 are used in Step 4 to assign costs to units that the roasting department completed and transferred to the blending department (100,000 units), and (b) units that remain in process in the roasting department (20,000 units). This is illustrated in this slide.</a:t>
            </a:r>
          </a:p>
          <a:p>
            <a:pPr lvl="0"/>
            <a:endParaRPr lang="en-US" sz="1100" dirty="0" smtClean="0"/>
          </a:p>
          <a:p>
            <a:r>
              <a:rPr lang="en-US" sz="1100" b="1" dirty="0" smtClean="0"/>
              <a:t>Cost of Units Completed and Transferred - </a:t>
            </a:r>
            <a:r>
              <a:rPr lang="en-US" sz="1100" dirty="0" smtClean="0"/>
              <a:t>The 100,000 units completed and transferred to the blending department required 100,000 EUP of direct materials and 100,000 EUP of conversion. Thus, we assign $300,000 (100,000 EUP x $3.00 per EUP) of direct materials cost to those units. Similarly, we assign $462,000 (100,000 EUP x $4.62 per EUP) of conversion to those units. The total cost of the 100,000 completed and transferred units is $762,000 ($300,000 + $462,000) and their average cost per unit is $7.62 ($762,000 / 100,000 units).</a:t>
            </a:r>
          </a:p>
          <a:p>
            <a:endParaRPr lang="en-US" sz="1100" dirty="0" smtClean="0"/>
          </a:p>
          <a:p>
            <a:r>
              <a:rPr lang="en-US" sz="1100" b="1" dirty="0" smtClean="0"/>
              <a:t>Cost of Ending Work in Process Inventory - </a:t>
            </a:r>
            <a:r>
              <a:rPr lang="en-US" sz="1100" dirty="0" smtClean="0"/>
              <a:t>There are 20,000 incomplete units in work in process inventory at period-end. For direct materials, those units have 20,000 EUP of material (from Step 2) at a cost of $3.00 per EUP (from Step 3), which yields the materials cost of work in process inventory of $60,000 (20,000 EUP x $3.00 per EUP). For conversion, the in-process units reflect 5,000 EUP (from Step 2). Using the $4.62 conversion cost per EUP (from Step 3) we obtain conversion costs for in-process inventory of $23,100 (5,000 EUP x $4.62 per EUP). Total cost of work in process inventory at period-end is $83,100 ($60,000 + $23,100).</a:t>
            </a:r>
          </a:p>
          <a:p>
            <a:endParaRPr lang="en-US" sz="1100" dirty="0" smtClean="0"/>
          </a:p>
          <a:p>
            <a:pPr defTabSz="939363">
              <a:defRPr/>
            </a:pPr>
            <a:r>
              <a:rPr lang="en-US" altLang="en-US" sz="1100" b="1" dirty="0" smtClean="0"/>
              <a:t>Review what you have learned in the following NEED-TO-KNOW Slide.</a:t>
            </a:r>
            <a:endParaRPr lang="en-US" altLang="en-US" dirty="0" smtClean="0"/>
          </a:p>
        </p:txBody>
      </p:sp>
    </p:spTree>
    <p:extLst>
      <p:ext uri="{BB962C8B-B14F-4D97-AF65-F5344CB8AC3E}">
        <p14:creationId xmlns:p14="http://schemas.microsoft.com/office/powerpoint/2010/main" val="154623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department began the month with conversion costs of $65,000 in its beginning work in process inventory. During the month, the department incurred $55,000 of conversion costs. Equivalent units of production for conversion for the month was 15,000 units. The department completed and transferred 12,000 units to the next department.</a:t>
            </a:r>
          </a:p>
          <a:p>
            <a:r>
              <a:rPr lang="en-US" dirty="0" smtClean="0"/>
              <a:t> </a:t>
            </a:r>
          </a:p>
          <a:p>
            <a:r>
              <a:rPr lang="en-US" dirty="0" smtClean="0"/>
              <a:t>1.  Compute the department’s cost per equivalent unit for conversion for the month. To calculate the cost per equivalent unit, we take the cumulative costs and divide by the total equivalent units of production. The cumulative costs include the beginning inventory cost of $65,000 plus the current month's cost of $55,000, a total of $120,000. When we divide by the total equivalent units of production, 15,000 equivalent units of conversion, the cost per equivalent unit of conversion is $8.</a:t>
            </a:r>
          </a:p>
          <a:p>
            <a:r>
              <a:rPr lang="en-US" dirty="0" smtClean="0"/>
              <a:t>2.  Compute the department’s conversion cost of units transferred to the next department for the month. Of the total 15,000 equivalent units of conversion, 12,000 units have been transferred out. 12,000 equivalent units of production multiplied by $8 per unit is a total allocated cost of $96,000. The remaining 3,000 equivalent units of production relate to the ending inventory, 3,000 equivalent units of production multiplied by $8 per unit is an allocated cost of $24,000. All $120,000 has been allocated. $96,000 of the conversion costs have been transferred out, with $24,000 of conversion costs remaining in ending inventory.</a:t>
            </a:r>
          </a:p>
          <a:p>
            <a:r>
              <a:rPr lang="en-US" dirty="0" smtClean="0"/>
              <a:t> </a:t>
            </a:r>
          </a:p>
          <a:p>
            <a:endParaRPr lang="en-US" baseline="0" dirty="0" smtClean="0"/>
          </a:p>
          <a:p>
            <a:endParaRPr lang="en-US" baseline="0" dirty="0" smtClean="0"/>
          </a:p>
        </p:txBody>
      </p:sp>
    </p:spTree>
    <p:extLst>
      <p:ext uri="{BB962C8B-B14F-4D97-AF65-F5344CB8AC3E}">
        <p14:creationId xmlns:p14="http://schemas.microsoft.com/office/powerpoint/2010/main" val="2833606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An important managerial accounting report for a process costing system is the </a:t>
            </a:r>
            <a:r>
              <a:rPr lang="en-US" b="1" dirty="0" smtClean="0"/>
              <a:t>process cost summary </a:t>
            </a:r>
            <a:r>
              <a:rPr lang="en-US" dirty="0" smtClean="0"/>
              <a:t>(also called </a:t>
            </a:r>
            <a:r>
              <a:rPr lang="en-US" i="1" dirty="0" smtClean="0"/>
              <a:t>production report</a:t>
            </a:r>
            <a:r>
              <a:rPr lang="en-US" dirty="0" smtClean="0"/>
              <a:t>), which is prepared separately for each process or production department. Three reasons for the summary are to (1) help department managers control and monitor their departments, (2) help factory managers evaluate department managers’ performances, and (3) provide cost information for financial statements. A process cost summary achieves these purposes by describing the costs charged to each department, reporting the equivalent units of production achieved by each department, and determining the costs assigned to each department’s output. </a:t>
            </a:r>
            <a:endParaRPr lang="en-US" altLang="en-US" dirty="0" smtClean="0"/>
          </a:p>
        </p:txBody>
      </p:sp>
    </p:spTree>
    <p:extLst>
      <p:ext uri="{BB962C8B-B14F-4D97-AF65-F5344CB8AC3E}">
        <p14:creationId xmlns:p14="http://schemas.microsoft.com/office/powerpoint/2010/main" val="98444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presents cost data for GenX. Roasting department costs are from earlier slides. We use these data next to show the journal entries in a process costing system.</a:t>
            </a:r>
          </a:p>
          <a:p>
            <a:endParaRPr lang="en-US" altLang="en-US" dirty="0" smtClean="0"/>
          </a:p>
        </p:txBody>
      </p:sp>
    </p:spTree>
    <p:extLst>
      <p:ext uri="{BB962C8B-B14F-4D97-AF65-F5344CB8AC3E}">
        <p14:creationId xmlns:p14="http://schemas.microsoft.com/office/powerpoint/2010/main" val="4251651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858310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The summary entry for receipts of raw materials in April follows (dates in journal entries are omitted because they are summary entries, often reflecting two or more transactions or events).</a:t>
            </a:r>
          </a:p>
          <a:p>
            <a:endParaRPr lang="en-US" altLang="en-US" dirty="0" smtClean="0"/>
          </a:p>
          <a:p>
            <a:pPr defTabSz="939363">
              <a:defRPr/>
            </a:pPr>
            <a:r>
              <a:rPr lang="en-US" dirty="0" smtClean="0"/>
              <a:t>The entry to record the use of direct materials by GenX’s production departments in April follows. These direct materials costs flow into each department’s separate Work in Process Inventory account.</a:t>
            </a:r>
          </a:p>
          <a:p>
            <a:endParaRPr lang="en-US" altLang="en-US" dirty="0" smtClean="0"/>
          </a:p>
          <a:p>
            <a:pPr defTabSz="939363">
              <a:defRPr/>
            </a:pPr>
            <a:r>
              <a:rPr lang="en-US" dirty="0" smtClean="0"/>
              <a:t>The last entry records the cost of indirect materials used by GenX in April.</a:t>
            </a:r>
          </a:p>
          <a:p>
            <a:endParaRPr lang="en-US" altLang="en-US" dirty="0" smtClean="0"/>
          </a:p>
        </p:txBody>
      </p:sp>
    </p:spTree>
    <p:extLst>
      <p:ext uri="{BB962C8B-B14F-4D97-AF65-F5344CB8AC3E}">
        <p14:creationId xmlns:p14="http://schemas.microsoft.com/office/powerpoint/2010/main" val="2035836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7859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first entry then records direct labor used. These direct labor costs flow into each department’s separate Work in Process Inventory account.</a:t>
            </a:r>
          </a:p>
          <a:p>
            <a:endParaRPr lang="en-US" dirty="0" smtClean="0"/>
          </a:p>
          <a:p>
            <a:pPr defTabSz="939363">
              <a:defRPr/>
            </a:pPr>
            <a:r>
              <a:rPr lang="en-US" dirty="0" smtClean="0"/>
              <a:t>The second entry records these indirect labor costs.</a:t>
            </a:r>
          </a:p>
          <a:p>
            <a:pPr defTabSz="939363">
              <a:defRPr/>
            </a:pPr>
            <a:endParaRPr lang="en-US" dirty="0" smtClean="0"/>
          </a:p>
          <a:p>
            <a:pPr defTabSz="939363">
              <a:defRPr/>
            </a:pPr>
            <a:r>
              <a:rPr lang="en-US" dirty="0" smtClean="0"/>
              <a:t>After GenX posts these entries for direct and indirect labor, the Factory Wages Payable account has a balance of $432,510 ($354,160 + $78,350). The final entry shows the payment of this total payroll. After this entry, the Factory Wages Payable account has a zero balance.</a:t>
            </a:r>
          </a:p>
          <a:p>
            <a:pPr defTabSz="939363">
              <a:defRPr/>
            </a:pPr>
            <a:endParaRPr lang="en-US" dirty="0" smtClean="0"/>
          </a:p>
          <a:p>
            <a:endParaRPr lang="en-US" dirty="0" smtClean="0"/>
          </a:p>
          <a:p>
            <a:endParaRPr lang="en-US" altLang="en-US" dirty="0" smtClean="0"/>
          </a:p>
        </p:txBody>
      </p:sp>
    </p:spTree>
    <p:extLst>
      <p:ext uri="{BB962C8B-B14F-4D97-AF65-F5344CB8AC3E}">
        <p14:creationId xmlns:p14="http://schemas.microsoft.com/office/powerpoint/2010/main" val="2304216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919415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805812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The first entry records overhead costs other than indirect materials and indirect labor for April. </a:t>
            </a:r>
            <a:r>
              <a:rPr lang="en-US" sz="1200" b="0" i="0" u="none" strike="noStrike" kern="1200" baseline="0" dirty="0" smtClean="0">
                <a:solidFill>
                  <a:schemeClr val="tx1"/>
                </a:solidFill>
                <a:latin typeface="+mn-lt"/>
                <a:ea typeface="+mn-ea"/>
                <a:cs typeface="+mn-cs"/>
              </a:rPr>
              <a:t>These overhead items include the costs of insuring production assets, renting the factory building, using factory utilities, and depreciating factory equipment not directly related to a specific process.</a:t>
            </a:r>
            <a:endParaRPr lang="en-US" dirty="0" smtClean="0"/>
          </a:p>
          <a:p>
            <a:endParaRPr lang="en-US" altLang="en-US" dirty="0" smtClean="0"/>
          </a:p>
          <a:p>
            <a:r>
              <a:rPr lang="en-US" dirty="0" smtClean="0"/>
              <a:t>GenX records its applied overhead with the second entry. </a:t>
            </a:r>
            <a:r>
              <a:rPr lang="en-US" sz="1200" b="0" i="0" u="none" strike="noStrike" kern="1200" baseline="0" dirty="0" smtClean="0">
                <a:solidFill>
                  <a:schemeClr val="tx1"/>
                </a:solidFill>
                <a:latin typeface="+mn-lt"/>
                <a:ea typeface="+mn-ea"/>
                <a:cs typeface="+mn-cs"/>
              </a:rPr>
              <a:t>Recall that companies use </a:t>
            </a:r>
            <a:r>
              <a:rPr lang="en-US" sz="1200" b="0" i="1" u="none" strike="noStrike" kern="1200" baseline="0" dirty="0" smtClean="0">
                <a:solidFill>
                  <a:schemeClr val="tx1"/>
                </a:solidFill>
                <a:latin typeface="+mn-lt"/>
                <a:ea typeface="+mn-ea"/>
                <a:cs typeface="+mn-cs"/>
              </a:rPr>
              <a:t>predetermined overhead rates </a:t>
            </a:r>
            <a:r>
              <a:rPr lang="en-US" sz="1200" b="0" i="0" u="none" strike="noStrike" kern="1200" baseline="0" dirty="0" smtClean="0">
                <a:solidFill>
                  <a:schemeClr val="tx1"/>
                </a:solidFill>
                <a:latin typeface="+mn-lt"/>
                <a:ea typeface="+mn-ea"/>
                <a:cs typeface="+mn-cs"/>
              </a:rPr>
              <a:t>to apply overhead. These rates are estimated at the beginning of a period and used to apply overhead during the period. The application of overhead allows managers to obtain up-to-date estimates of the costs of their processes during the period. This is important for process costing, where goods are transferred across departments before the entire production process is</a:t>
            </a:r>
          </a:p>
          <a:p>
            <a:r>
              <a:rPr lang="en-US" sz="1200" b="0" i="0" u="none" strike="noStrike" kern="1200" baseline="0" dirty="0" smtClean="0">
                <a:solidFill>
                  <a:schemeClr val="tx1"/>
                </a:solidFill>
                <a:latin typeface="+mn-lt"/>
                <a:ea typeface="+mn-ea"/>
                <a:cs typeface="+mn-cs"/>
              </a:rPr>
              <a:t>complete.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Factory overhead is applied to processes by relating overhead cost to another variable such as direct labor hours or machine hours used. In many situations, a single allocation basis such as direct labor hours (or a single rate for the entire plant) fails to provide useful allocations. As a result, management may use different rates for different production departments.</a:t>
            </a:r>
            <a:endParaRPr lang="en-US" dirty="0" smtClean="0"/>
          </a:p>
          <a:p>
            <a:pPr defTabSz="939363">
              <a:defRPr/>
            </a:pPr>
            <a:endParaRPr lang="en-US" dirty="0" smtClean="0"/>
          </a:p>
          <a:p>
            <a:pPr defTabSz="939363">
              <a:defRPr/>
            </a:pPr>
            <a:r>
              <a:rPr lang="en-US" altLang="en-US" b="1" dirty="0" smtClean="0"/>
              <a:t>Review what you have learned in the following NEED-TO-KNOW Slides.</a:t>
            </a:r>
            <a:endParaRPr lang="en-US" altLang="en-US" dirty="0" smtClean="0"/>
          </a:p>
          <a:p>
            <a:pPr defTabSz="939363">
              <a:defRPr/>
            </a:pPr>
            <a:endParaRPr lang="en-US" dirty="0" smtClean="0"/>
          </a:p>
          <a:p>
            <a:endParaRPr lang="en-US" altLang="en-US" dirty="0" smtClean="0"/>
          </a:p>
        </p:txBody>
      </p:sp>
    </p:spTree>
    <p:extLst>
      <p:ext uri="{BB962C8B-B14F-4D97-AF65-F5344CB8AC3E}">
        <p14:creationId xmlns:p14="http://schemas.microsoft.com/office/powerpoint/2010/main" val="3916572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Tower Mfg. estimates it will incur $200,000 of total overhead costs during the year. Tower allocates overhead based on machine hours; it estimates it will use a total of 10,000 machine hours during the year. During February, the assembly department of Tower Mfg. uses 375 machine hours. In addition, Tower incurred actual overhead costs as follows during February: indirect materials, $1,800; indirect labor, $5,700; depreciation on factory equipment, $8,000; factory utilities, $500.</a:t>
            </a:r>
          </a:p>
          <a:p>
            <a:r>
              <a:rPr lang="en-US" dirty="0" smtClean="0"/>
              <a:t> </a:t>
            </a:r>
          </a:p>
          <a:p>
            <a:r>
              <a:rPr lang="en-US" dirty="0" smtClean="0"/>
              <a:t>1.  Compute the company’s predetermined overhead rate for the year. The predetermined overhead rate is calculated by taking the estimated overhead costs and dividing by the estimated activity base. $200,000 in estimated overhead costs divided by 10,000 machine hours is a predetermined overhead rate of $20 per machine hour. The predetermined overhead rate is used to assign overhead costs to production. During February, the assembly department used 375 machine hours. For each machine hour used, the production will be charged with $20 of overhead. The total amount of overhead applied to the units produced during February is $7,500. The Factory Overhead account is debited for the actual overhead costs incurred, and credited for the overhead applied to production.</a:t>
            </a:r>
          </a:p>
          <a:p>
            <a:endParaRPr lang="en-US" baseline="0" dirty="0" smtClean="0"/>
          </a:p>
          <a:p>
            <a:endParaRPr lang="en-US" baseline="0" dirty="0" smtClean="0"/>
          </a:p>
        </p:txBody>
      </p:sp>
    </p:spTree>
    <p:extLst>
      <p:ext uri="{BB962C8B-B14F-4D97-AF65-F5344CB8AC3E}">
        <p14:creationId xmlns:p14="http://schemas.microsoft.com/office/powerpoint/2010/main" val="2163455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The journal entry to apply overhead to the assembly department for the month is a debit to Work in Process Inventory, $7,500, and a credit to Factory Overhead. The Factory Overhead account is credited for $7,500. The journal entry to record actual overhead costs used during the month will result in debits to the Factory Overhead account. Indirect materials result in a debit to Factory Overhead and a credit to Raw Materials Inventory. Indirect labor costs are debits to Factory Overhead and credits to Factory Wages Payable. Depreciation on factory equipment results in a debit to Factory Overhead and a credit to Accumulated Depreciation - Factory Equipment. And factory utilities result in debits to Factory Overhead and credits to Utilities Payable. The total actual overhead incurred is $16,000. For the month of February, actual overhead costs incurred exceed the amount of overhead applied. This results in an underapplied balance of $8,500.</a:t>
            </a:r>
          </a:p>
          <a:p>
            <a:endParaRPr lang="en-US" baseline="0" dirty="0" smtClean="0"/>
          </a:p>
          <a:p>
            <a:endParaRPr lang="en-US" baseline="0" dirty="0" smtClean="0"/>
          </a:p>
        </p:txBody>
      </p:sp>
    </p:spTree>
    <p:extLst>
      <p:ext uri="{BB962C8B-B14F-4D97-AF65-F5344CB8AC3E}">
        <p14:creationId xmlns:p14="http://schemas.microsoft.com/office/powerpoint/2010/main" val="382349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507692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process cost summary for the roasting department shows that the 100,000 units transferred to the blending department are assigned a cost of $762,000. The entry to record this transfer is shown first.</a:t>
            </a:r>
          </a:p>
          <a:p>
            <a:endParaRPr lang="en-US" dirty="0" smtClean="0"/>
          </a:p>
          <a:p>
            <a:pPr defTabSz="939363">
              <a:defRPr/>
            </a:pPr>
            <a:r>
              <a:rPr lang="en-US" dirty="0" smtClean="0"/>
              <a:t>At the end of the month, the blending department transferred 97,000 completed units, with a related cost of $1,262,940, to finished goods. The entry to record this transfer is shown second.</a:t>
            </a:r>
          </a:p>
          <a:p>
            <a:pPr defTabSz="939363">
              <a:defRPr/>
            </a:pPr>
            <a:endParaRPr lang="en-US" dirty="0" smtClean="0"/>
          </a:p>
          <a:p>
            <a:pPr defTabSz="939363">
              <a:defRPr/>
            </a:pPr>
            <a:r>
              <a:rPr lang="en-US" dirty="0" smtClean="0"/>
              <a:t>Assume that GenX sold 106,000 units of FitMix this period, and that its beginning finished goods inventory was 26,000 units with a cost of $338,520. Also assume that its ending finished goods inventory consists of 20,000 units at a cost of $260,400. Using this information, cost of goods sold is computed as $1,341,060.</a:t>
            </a:r>
          </a:p>
          <a:p>
            <a:pPr defTabSz="939363">
              <a:defRPr/>
            </a:pPr>
            <a:endParaRPr lang="en-US" dirty="0" smtClean="0"/>
          </a:p>
          <a:p>
            <a:pPr defTabSz="939363">
              <a:defRPr/>
            </a:pPr>
            <a:r>
              <a:rPr lang="en-US" dirty="0" smtClean="0"/>
              <a:t>The summary entry to record cost of goods sold for this period is shown last.</a:t>
            </a:r>
          </a:p>
          <a:p>
            <a:r>
              <a:rPr lang="en-US" dirty="0" smtClean="0">
                <a:effectLst/>
              </a:rPr>
              <a:t> </a:t>
            </a:r>
            <a:endParaRPr lang="en-US" altLang="en-US" dirty="0" smtClean="0"/>
          </a:p>
          <a:p>
            <a:endParaRPr lang="en-US" altLang="en-US" dirty="0" smtClean="0"/>
          </a:p>
        </p:txBody>
      </p:sp>
    </p:spTree>
    <p:extLst>
      <p:ext uri="{BB962C8B-B14F-4D97-AF65-F5344CB8AC3E}">
        <p14:creationId xmlns:p14="http://schemas.microsoft.com/office/powerpoint/2010/main" val="2966618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Recent trends in process operations include:</a:t>
            </a:r>
          </a:p>
          <a:p>
            <a:pPr>
              <a:defRPr/>
            </a:pPr>
            <a:endParaRPr lang="en-US" dirty="0" smtClean="0"/>
          </a:p>
          <a:p>
            <a:pPr marL="234841" indent="-234841">
              <a:buFont typeface="+mj-lt"/>
              <a:buAutoNum type="arabicPeriod"/>
              <a:defRPr/>
            </a:pPr>
            <a:r>
              <a:rPr lang="en-US" b="1" dirty="0" smtClean="0"/>
              <a:t>Process design</a:t>
            </a:r>
            <a:r>
              <a:rPr lang="en-US" dirty="0" smtClean="0"/>
              <a:t> - Management concerns with production efficiency can lead companies to entirely</a:t>
            </a:r>
            <a:r>
              <a:rPr lang="en-US" b="1" dirty="0" smtClean="0"/>
              <a:t> </a:t>
            </a:r>
            <a:r>
              <a:rPr lang="en-US" dirty="0" smtClean="0"/>
              <a:t>reorganize production processes. For example, instead of producing different types of computers in a series of departments, a separate work center for each computer can be established in one department. The process cost system is then changed to account for each work center’s costs.</a:t>
            </a:r>
            <a:br>
              <a:rPr lang="en-US" dirty="0" smtClean="0"/>
            </a:br>
            <a:endParaRPr lang="en-US" dirty="0" smtClean="0"/>
          </a:p>
          <a:p>
            <a:pPr marL="234841" indent="-234841">
              <a:buFont typeface="+mj-lt"/>
              <a:buAutoNum type="arabicPeriod"/>
              <a:defRPr/>
            </a:pPr>
            <a:r>
              <a:rPr lang="en-US" b="1" dirty="0" smtClean="0"/>
              <a:t>Just-in-time production </a:t>
            </a:r>
            <a:r>
              <a:rPr lang="en-US" dirty="0" smtClean="0"/>
              <a:t>- Companies are increasingly adopting just-in-time techniques. With a just-in-time inventory system, inventory levels can be minimal. If raw materials are not ordered or received until needed, a Raw Materials Inventory account might be unnecessary. Instead, materials cost is immediately debited to the goods in process inventory account. Similarly, a finished goods inventory account may not be needed. Instead, cost of finished goods may be immediately debited to the cost of goods sold account.</a:t>
            </a:r>
            <a:br>
              <a:rPr lang="en-US" dirty="0" smtClean="0"/>
            </a:br>
            <a:endParaRPr lang="en-US" dirty="0" smtClean="0"/>
          </a:p>
          <a:p>
            <a:pPr marL="234841" indent="-234841">
              <a:buFont typeface="+mj-lt"/>
              <a:buAutoNum type="arabicPeriod"/>
              <a:defRPr/>
            </a:pPr>
            <a:r>
              <a:rPr lang="en-US" b="1" dirty="0" smtClean="0"/>
              <a:t>Automation</a:t>
            </a:r>
            <a:r>
              <a:rPr lang="en-US" dirty="0" smtClean="0"/>
              <a:t> - Advances in technology increasingly enable companies to automate their production processes. This allows them to reduce direct labor costs. </a:t>
            </a:r>
          </a:p>
          <a:p>
            <a:pPr marL="234841" indent="-234841">
              <a:buFont typeface="+mj-lt"/>
              <a:buAutoNum type="arabicPeriod"/>
              <a:defRPr/>
            </a:pPr>
            <a:endParaRPr lang="en-US" dirty="0" smtClean="0"/>
          </a:p>
          <a:p>
            <a:pPr marL="234841" indent="-234841" defTabSz="939363">
              <a:buFont typeface="+mj-lt"/>
              <a:buAutoNum type="arabicPeriod"/>
              <a:defRPr/>
            </a:pPr>
            <a:r>
              <a:rPr lang="en-US" b="1" dirty="0" smtClean="0"/>
              <a:t>Continuous Processing - </a:t>
            </a:r>
            <a:r>
              <a:rPr lang="en-US" dirty="0" smtClean="0"/>
              <a:t>In some companies, like Pepsi Bottling, materials move continuously through the manufacturing process. In these cases, a </a:t>
            </a:r>
            <a:r>
              <a:rPr lang="en-US" b="1" dirty="0" smtClean="0"/>
              <a:t>materials consumption report </a:t>
            </a:r>
            <a:r>
              <a:rPr lang="en-US" dirty="0" smtClean="0"/>
              <a:t>summarizes the materials used and replaces materials requisitions.</a:t>
            </a:r>
          </a:p>
          <a:p>
            <a:pPr marL="234841" indent="-234841" defTabSz="939363">
              <a:buFont typeface="+mj-lt"/>
              <a:buAutoNum type="arabicPeriod"/>
              <a:defRPr/>
            </a:pPr>
            <a:endParaRPr lang="en-US" dirty="0" smtClean="0"/>
          </a:p>
          <a:p>
            <a:pPr marL="234841" indent="-234841">
              <a:buFont typeface="+mj-lt"/>
              <a:buAutoNum type="arabicPeriod"/>
              <a:defRPr/>
            </a:pPr>
            <a:r>
              <a:rPr lang="en-US" b="1" dirty="0" smtClean="0"/>
              <a:t>Services </a:t>
            </a:r>
            <a:r>
              <a:rPr lang="en-US" dirty="0" smtClean="0"/>
              <a:t>- Service-based businesses are increasingly prevalent. For routine, standardized services like oil changes and simple tax returns, computing costs based on the process is simpler and more useful than a cost per individual job.</a:t>
            </a:r>
            <a:br>
              <a:rPr lang="en-US" dirty="0" smtClean="0"/>
            </a:br>
            <a:endParaRPr lang="en-US" dirty="0" smtClean="0"/>
          </a:p>
          <a:p>
            <a:pPr marL="234841" indent="-234841">
              <a:buFont typeface="+mj-lt"/>
              <a:buAutoNum type="arabicPeriod"/>
              <a:defRPr/>
            </a:pPr>
            <a:r>
              <a:rPr lang="en-US" b="1" dirty="0" smtClean="0"/>
              <a:t>Customer orientation</a:t>
            </a:r>
            <a:r>
              <a:rPr lang="en-US" b="1" baseline="0" dirty="0" smtClean="0"/>
              <a:t> </a:t>
            </a:r>
            <a:r>
              <a:rPr lang="en-US" baseline="0" dirty="0" smtClean="0"/>
              <a:t>- </a:t>
            </a:r>
            <a:r>
              <a:rPr lang="en-US" dirty="0" smtClean="0"/>
              <a:t>Focus on customer orientation also leads to improved processes. A manufacturer of control devices improved quality and reduced production time by forming teams to study processes and suggest improvements. Oregon Ice Cream Company studied customer tastes to develop a more pleasing ice cream texture.</a:t>
            </a:r>
          </a:p>
          <a:p>
            <a:pPr marL="234841" indent="-234841">
              <a:buFont typeface="+mj-lt"/>
              <a:buAutoNum type="arabicPeriod"/>
              <a:defRPr/>
            </a:pPr>
            <a:endParaRPr lang="en-US" dirty="0" smtClean="0"/>
          </a:p>
          <a:p>
            <a:pPr marL="234841" indent="-234841">
              <a:buFont typeface="+mj-lt"/>
              <a:buAutoNum type="arabicPeriod"/>
              <a:defRPr/>
            </a:pPr>
            <a:r>
              <a:rPr lang="en-US" dirty="0" smtClean="0"/>
              <a:t> </a:t>
            </a:r>
            <a:r>
              <a:rPr lang="en-US" b="1" dirty="0" smtClean="0"/>
              <a:t>Yield</a:t>
            </a:r>
            <a:r>
              <a:rPr lang="en-US" dirty="0" smtClean="0"/>
              <a:t> – many process operations convert large amounts</a:t>
            </a:r>
            <a:r>
              <a:rPr lang="en-US" baseline="0" dirty="0" smtClean="0"/>
              <a:t> of raw materials into finished goods.  Yield is the amount of material output relative to the amount of material input. When yields are lower than expected, managers usually ask why and then take corrective action.</a:t>
            </a:r>
            <a:endParaRPr lang="en-US" dirty="0"/>
          </a:p>
        </p:txBody>
      </p:sp>
    </p:spTree>
    <p:extLst>
      <p:ext uri="{BB962C8B-B14F-4D97-AF65-F5344CB8AC3E}">
        <p14:creationId xmlns:p14="http://schemas.microsoft.com/office/powerpoint/2010/main" val="4097801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031697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This chapter explained the process costing system and contrasted it with the job order costing system. Many organizations use a </a:t>
            </a:r>
            <a:r>
              <a:rPr lang="en-US" sz="1200" b="0" i="1" u="none" strike="noStrike" kern="1200" baseline="0" dirty="0" smtClean="0">
                <a:solidFill>
                  <a:schemeClr val="tx1"/>
                </a:solidFill>
                <a:latin typeface="+mn-lt"/>
                <a:ea typeface="+mn-ea"/>
                <a:cs typeface="+mn-cs"/>
              </a:rPr>
              <a:t>hybrid system </a:t>
            </a:r>
            <a:r>
              <a:rPr lang="en-US" sz="1200" b="0" i="0" u="none" strike="noStrike" kern="1200" baseline="0" dirty="0" smtClean="0">
                <a:solidFill>
                  <a:schemeClr val="tx1"/>
                </a:solidFill>
                <a:latin typeface="+mn-lt"/>
                <a:ea typeface="+mn-ea"/>
                <a:cs typeface="+mn-cs"/>
              </a:rPr>
              <a:t>that contains features of both process and job order operations. A recent survey of manufacturers revealed that a majority use hybrid systems (also called </a:t>
            </a:r>
            <a:r>
              <a:rPr lang="en-US" sz="1200" b="0" i="1" u="none" strike="noStrike" kern="1200" baseline="0" dirty="0" smtClean="0">
                <a:solidFill>
                  <a:schemeClr val="tx1"/>
                </a:solidFill>
                <a:latin typeface="+mn-lt"/>
                <a:ea typeface="+mn-ea"/>
                <a:cs typeface="+mn-cs"/>
              </a:rPr>
              <a:t>operation cost</a:t>
            </a:r>
          </a:p>
          <a:p>
            <a:r>
              <a:rPr lang="en-US" sz="1200" b="0" i="1" u="none" strike="noStrike" kern="1200" baseline="0" dirty="0" smtClean="0">
                <a:solidFill>
                  <a:schemeClr val="tx1"/>
                </a:solidFill>
                <a:latin typeface="+mn-lt"/>
                <a:ea typeface="+mn-ea"/>
                <a:cs typeface="+mn-cs"/>
              </a:rPr>
              <a:t>systems</a:t>
            </a:r>
            <a:r>
              <a:rPr lang="en-US" sz="1200" b="0" i="0" u="none" strike="noStrike" kern="1200" baseline="0" dirty="0" smtClean="0">
                <a:solidFill>
                  <a:schemeClr val="tx1"/>
                </a:solidFill>
                <a:latin typeface="+mn-lt"/>
                <a:ea typeface="+mn-ea"/>
                <a:cs typeface="+mn-cs"/>
              </a:rPr>
              <a:t>).</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hybrid system of processes requires a </a:t>
            </a:r>
            <a:r>
              <a:rPr lang="en-US" sz="1200" b="0" i="1" u="none" strike="noStrike" kern="1200" baseline="0" dirty="0" smtClean="0">
                <a:solidFill>
                  <a:schemeClr val="tx1"/>
                </a:solidFill>
                <a:latin typeface="+mn-lt"/>
                <a:ea typeface="+mn-ea"/>
                <a:cs typeface="+mn-cs"/>
              </a:rPr>
              <a:t>hybrid costing system </a:t>
            </a:r>
            <a:r>
              <a:rPr lang="en-US" sz="1200" b="0" i="0" u="none" strike="noStrike" kern="1200" baseline="0" dirty="0" smtClean="0">
                <a:solidFill>
                  <a:schemeClr val="tx1"/>
                </a:solidFill>
                <a:latin typeface="+mn-lt"/>
                <a:ea typeface="+mn-ea"/>
                <a:cs typeface="+mn-cs"/>
              </a:rPr>
              <a:t>to properly cost products or services.</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Today companies are increasingly trying to standardize processes while attempting to meet individual customer needs. To the extent that differences among individual customers’ requests are large, understanding the costs to satisfy those requests is important. Thus, monitoring and controlling both process</a:t>
            </a:r>
          </a:p>
          <a:p>
            <a:r>
              <a:rPr lang="en-US" sz="1200" b="0" i="0" u="none" strike="noStrike" kern="1200" baseline="0" dirty="0" smtClean="0">
                <a:solidFill>
                  <a:schemeClr val="tx1"/>
                </a:solidFill>
                <a:latin typeface="+mn-lt"/>
                <a:ea typeface="+mn-ea"/>
                <a:cs typeface="+mn-cs"/>
              </a:rPr>
              <a:t>and job order costs are important. </a:t>
            </a:r>
            <a:endParaRPr lang="en-US" altLang="en-US" dirty="0" smtClean="0"/>
          </a:p>
        </p:txBody>
      </p:sp>
    </p:spTree>
    <p:extLst>
      <p:ext uri="{BB962C8B-B14F-4D97-AF65-F5344CB8AC3E}">
        <p14:creationId xmlns:p14="http://schemas.microsoft.com/office/powerpoint/2010/main" val="4124273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024071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computing cost per equivalent unit, the FIFO method ignores the cost of beginning work in process inventory. Instead, FIFO uses </a:t>
            </a:r>
            <a:r>
              <a:rPr lang="en-US" i="1" dirty="0" smtClean="0"/>
              <a:t>only the costs incurred in the current period</a:t>
            </a:r>
            <a:r>
              <a:rPr lang="en-US" dirty="0" smtClean="0"/>
              <a:t>. </a:t>
            </a:r>
          </a:p>
          <a:p>
            <a:endParaRPr lang="en-US" altLang="en-US" dirty="0" smtClean="0"/>
          </a:p>
          <a:p>
            <a:r>
              <a:rPr lang="en-US" dirty="0" smtClean="0"/>
              <a:t>This slide shows selected information from GenX’s roasting department for the month of April. Accounting for a department’s activity for a period includes four steps: (1) determine physical flow, (2) compute equivalent units, (3) compute cost per equivalent unit, and (4) determine cost assignment and reconciliation. </a:t>
            </a:r>
          </a:p>
          <a:p>
            <a:endParaRPr lang="en-US" altLang="en-US" dirty="0" smtClean="0"/>
          </a:p>
        </p:txBody>
      </p:sp>
    </p:spTree>
    <p:extLst>
      <p:ext uri="{BB962C8B-B14F-4D97-AF65-F5344CB8AC3E}">
        <p14:creationId xmlns:p14="http://schemas.microsoft.com/office/powerpoint/2010/main" val="270410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b="1" dirty="0" smtClean="0"/>
              <a:t>Process operations </a:t>
            </a:r>
            <a:r>
              <a:rPr lang="en-US" dirty="0" smtClean="0"/>
              <a:t>involve the mass production of similar products in a continuous flow of sequential processes. A key feature of process operations is the high level of standardization needed if the system is to produce large volumes of products. Thus, process operations use a standardized process to make similar products; job order operations use a customized process to make unique products.</a:t>
            </a:r>
          </a:p>
          <a:p>
            <a:pPr defTabSz="939363">
              <a:defRPr/>
            </a:pPr>
            <a:endParaRPr lang="en-US" dirty="0" smtClean="0"/>
          </a:p>
          <a:p>
            <a:r>
              <a:rPr lang="en-US" sz="1200" b="0" i="0" u="none" strike="noStrike" kern="1200" baseline="0" dirty="0" smtClean="0">
                <a:solidFill>
                  <a:schemeClr val="tx1"/>
                </a:solidFill>
                <a:latin typeface="+mn-lt"/>
                <a:ea typeface="+mn-ea"/>
                <a:cs typeface="+mn-cs"/>
              </a:rPr>
              <a:t>Involves operations having a series of repetitive </a:t>
            </a:r>
            <a:r>
              <a:rPr lang="en-US" sz="1200" b="0" i="1" u="none" strike="noStrike" kern="1200" baseline="0" dirty="0" smtClean="0">
                <a:solidFill>
                  <a:schemeClr val="tx1"/>
                </a:solidFill>
                <a:latin typeface="+mn-lt"/>
                <a:ea typeface="+mn-ea"/>
                <a:cs typeface="+mn-cs"/>
              </a:rPr>
              <a:t>processes </a:t>
            </a:r>
            <a:r>
              <a:rPr lang="en-US" sz="1200" b="0" i="0" u="none" strike="noStrike" kern="1200" baseline="0" dirty="0" smtClean="0">
                <a:solidFill>
                  <a:schemeClr val="tx1"/>
                </a:solidFill>
                <a:latin typeface="+mn-lt"/>
                <a:ea typeface="+mn-ea"/>
                <a:cs typeface="+mn-cs"/>
              </a:rPr>
              <a:t>resulting in a </a:t>
            </a:r>
            <a:r>
              <a:rPr lang="en-US" sz="1200" b="0" i="0" u="none" strike="noStrike" kern="1200" baseline="0" dirty="0" err="1" smtClean="0">
                <a:solidFill>
                  <a:schemeClr val="tx1"/>
                </a:solidFill>
                <a:latin typeface="+mn-lt"/>
                <a:ea typeface="+mn-ea"/>
                <a:cs typeface="+mn-cs"/>
              </a:rPr>
              <a:t>noncustomized</a:t>
            </a:r>
            <a:r>
              <a:rPr lang="en-US" sz="1200" b="0" i="0" u="none" strike="noStrike" kern="1200" baseline="0" dirty="0" smtClean="0">
                <a:solidFill>
                  <a:schemeClr val="tx1"/>
                </a:solidFill>
                <a:latin typeface="+mn-lt"/>
                <a:ea typeface="+mn-ea"/>
                <a:cs typeface="+mn-cs"/>
              </a:rPr>
              <a:t> product or service. Understanding processes for companies with process operations is crucial for measuring their costs. Increasingly, process operations use machines and automation to control product quality and reduce manufacturing costs.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 process operation, each process is identified as a separate </a:t>
            </a:r>
            <a:r>
              <a:rPr lang="en-US" sz="1200" b="0" i="1" u="none" strike="noStrike" kern="1200" baseline="0" dirty="0" smtClean="0">
                <a:solidFill>
                  <a:schemeClr val="tx1"/>
                </a:solidFill>
                <a:latin typeface="+mn-lt"/>
                <a:ea typeface="+mn-ea"/>
                <a:cs typeface="+mn-cs"/>
              </a:rPr>
              <a:t>production department. </a:t>
            </a:r>
            <a:r>
              <a:rPr lang="en-US" sz="1200" b="0" i="0" u="none" strike="noStrike" kern="1200" baseline="0" dirty="0" smtClean="0">
                <a:solidFill>
                  <a:schemeClr val="tx1"/>
                </a:solidFill>
                <a:latin typeface="+mn-lt"/>
                <a:ea typeface="+mn-ea"/>
                <a:cs typeface="+mn-cs"/>
              </a:rPr>
              <a:t>With the exception of the first process or department, each receives the output from the prior department as a partially processed product. Depending on the nature of the process, each process applies direct labor, overhead, and additional direct materials to move the product toward completion. Only the final process or department in the series produces finished goods ready for sale to customers. </a:t>
            </a:r>
            <a:endParaRPr lang="en-US" altLang="en-US" dirty="0" smtClean="0"/>
          </a:p>
          <a:p>
            <a:endParaRPr lang="en-US" altLang="en-US" dirty="0" smtClean="0"/>
          </a:p>
        </p:txBody>
      </p:sp>
    </p:spTree>
    <p:extLst>
      <p:ext uri="{BB962C8B-B14F-4D97-AF65-F5344CB8AC3E}">
        <p14:creationId xmlns:p14="http://schemas.microsoft.com/office/powerpoint/2010/main" val="2091810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Step 1: determine</a:t>
            </a:r>
            <a:r>
              <a:rPr lang="en-US" baseline="0" dirty="0" smtClean="0"/>
              <a:t> the physical flow of units.  </a:t>
            </a:r>
            <a:r>
              <a:rPr lang="en-US" dirty="0" smtClean="0"/>
              <a:t>A </a:t>
            </a:r>
            <a:r>
              <a:rPr lang="en-US" i="1" dirty="0" smtClean="0"/>
              <a:t>physical flow reconciliation  </a:t>
            </a:r>
            <a:r>
              <a:rPr lang="en-US" dirty="0" smtClean="0"/>
              <a:t>is a report that reconciles (1) the physical units started in a period with (2) the physical units completed in that period. The physical flow reconciliation for GenX’s roasting department is shown in this slide for April.</a:t>
            </a:r>
          </a:p>
          <a:p>
            <a:endParaRPr lang="en-US" altLang="en-US" dirty="0" smtClean="0"/>
          </a:p>
          <a:p>
            <a:endParaRPr lang="en-US" altLang="en-US" dirty="0" smtClean="0"/>
          </a:p>
        </p:txBody>
      </p:sp>
    </p:spTree>
    <p:extLst>
      <p:ext uri="{BB962C8B-B14F-4D97-AF65-F5344CB8AC3E}">
        <p14:creationId xmlns:p14="http://schemas.microsoft.com/office/powerpoint/2010/main" val="1716655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r>
              <a:rPr lang="en-US" dirty="0" smtClean="0"/>
              <a:t>Step 2: compute the equivalent units of production.</a:t>
            </a:r>
            <a:r>
              <a:rPr lang="en-US" baseline="0" dirty="0" smtClean="0"/>
              <a:t>  </a:t>
            </a:r>
            <a:r>
              <a:rPr lang="en-US" dirty="0" smtClean="0"/>
              <a:t>In computing the equivalent units of production, the roasting department must consider these three distinct groups of units:</a:t>
            </a:r>
          </a:p>
          <a:p>
            <a:endParaRPr lang="en-US" dirty="0" smtClean="0"/>
          </a:p>
          <a:p>
            <a:r>
              <a:rPr lang="en-US" dirty="0" smtClean="0"/>
              <a:t>Units in beginning work in process inventory (30,000). </a:t>
            </a:r>
          </a:p>
          <a:p>
            <a:r>
              <a:rPr lang="en-US" dirty="0" smtClean="0"/>
              <a:t>Units started and completed during the month (70,000). </a:t>
            </a:r>
          </a:p>
          <a:p>
            <a:r>
              <a:rPr lang="en-US" dirty="0" smtClean="0"/>
              <a:t>Units in ending work in process inventory (20,000).</a:t>
            </a:r>
          </a:p>
          <a:p>
            <a:endParaRPr lang="en-US" dirty="0" smtClean="0"/>
          </a:p>
          <a:p>
            <a:r>
              <a:rPr lang="en-US" dirty="0" smtClean="0"/>
              <a:t>GenX’s roasting department then computes equivalent units of production under FIFO as shown in this slide. We compute EUP for each of the three distinct groups of units, and sum them to find total EUP.</a:t>
            </a:r>
          </a:p>
          <a:p>
            <a:endParaRPr lang="en-US" dirty="0" smtClean="0"/>
          </a:p>
          <a:p>
            <a:pPr defTabSz="939363">
              <a:defRPr/>
            </a:pPr>
            <a:r>
              <a:rPr lang="en-US" altLang="en-US" b="1" dirty="0" smtClean="0"/>
              <a:t>Review what you have learned in the following NEED-TO-KNOW Slide.</a:t>
            </a:r>
            <a:endParaRPr lang="en-US" altLang="en-US" dirty="0" smtClean="0"/>
          </a:p>
          <a:p>
            <a:endParaRPr lang="en-US" dirty="0" smtClean="0"/>
          </a:p>
          <a:p>
            <a:pPr>
              <a:defRPr/>
            </a:pPr>
            <a:endParaRPr lang="en-US" sz="1100" dirty="0" smtClean="0"/>
          </a:p>
          <a:p>
            <a:pPr>
              <a:defRPr/>
            </a:pPr>
            <a:endParaRPr lang="en-US" sz="1100" dirty="0" smtClean="0"/>
          </a:p>
        </p:txBody>
      </p:sp>
    </p:spTree>
    <p:extLst>
      <p:ext uri="{BB962C8B-B14F-4D97-AF65-F5344CB8AC3E}">
        <p14:creationId xmlns:p14="http://schemas.microsoft.com/office/powerpoint/2010/main" val="4086139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1"/>
            <a:ext cx="5661660" cy="4915614"/>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dirty="0" smtClean="0"/>
              <a:t>Need-to-Know 20-8</a:t>
            </a:r>
          </a:p>
          <a:p>
            <a:endParaRPr lang="en-US" sz="800" dirty="0" smtClean="0"/>
          </a:p>
        </p:txBody>
      </p:sp>
    </p:spTree>
    <p:extLst>
      <p:ext uri="{BB962C8B-B14F-4D97-AF65-F5344CB8AC3E}">
        <p14:creationId xmlns:p14="http://schemas.microsoft.com/office/powerpoint/2010/main" val="4131859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Step 3 is to compute the cost per equivalent unit.</a:t>
            </a:r>
            <a:r>
              <a:rPr lang="en-US" baseline="0" dirty="0" smtClean="0"/>
              <a:t> </a:t>
            </a:r>
            <a:r>
              <a:rPr lang="en-US" dirty="0" smtClean="0"/>
              <a:t>To compute cost per equivalent unit, we take the direct materials and conversion costs added in April and divide by the equivalent units of production from Step 2. This slide illustrates these computations.</a:t>
            </a:r>
          </a:p>
          <a:p>
            <a:endParaRPr lang="en-US" altLang="en-US" dirty="0" smtClean="0"/>
          </a:p>
          <a:p>
            <a:pPr defTabSz="939363">
              <a:defRPr/>
            </a:pPr>
            <a:r>
              <a:rPr lang="en-US" dirty="0" smtClean="0"/>
              <a:t>It is essential to compute costs per equivalent unit for </a:t>
            </a:r>
            <a:r>
              <a:rPr lang="en-US" i="1" dirty="0" smtClean="0"/>
              <a:t>each </a:t>
            </a:r>
            <a:r>
              <a:rPr lang="en-US" dirty="0" smtClean="0"/>
              <a:t>input because production inputs are added at different times in the process. The FIFO method computes the cost per equivalent unit based solely on this period’s EUP and costs (unlike the weighted-average method, which adds in the costs of the beginning work in process inventory).</a:t>
            </a:r>
          </a:p>
          <a:p>
            <a:pPr defTabSz="939363">
              <a:defRPr/>
            </a:pPr>
            <a:endParaRPr lang="en-US" dirty="0" smtClean="0"/>
          </a:p>
          <a:p>
            <a:pPr defTabSz="939363">
              <a:defRPr/>
            </a:pPr>
            <a:r>
              <a:rPr lang="en-US" altLang="en-US" b="1" dirty="0" smtClean="0"/>
              <a:t>Review what you have learned in the following NEED-TO-KNOW Slide.</a:t>
            </a:r>
            <a:endParaRPr lang="en-US" altLang="en-US" dirty="0" smtClean="0"/>
          </a:p>
          <a:p>
            <a:pPr defTabSz="939363">
              <a:defRPr/>
            </a:pPr>
            <a:endParaRPr lang="en-US" dirty="0" smtClean="0"/>
          </a:p>
          <a:p>
            <a:endParaRPr lang="en-US" altLang="en-US" dirty="0" smtClean="0"/>
          </a:p>
        </p:txBody>
      </p:sp>
    </p:spTree>
    <p:extLst>
      <p:ext uri="{BB962C8B-B14F-4D97-AF65-F5344CB8AC3E}">
        <p14:creationId xmlns:p14="http://schemas.microsoft.com/office/powerpoint/2010/main" val="753173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7461"/>
          </a:xfrm>
        </p:spPr>
        <p:txBody>
          <a:bodyPr>
            <a:normAutofit/>
          </a:bodyPr>
          <a:lstStyle/>
          <a:p>
            <a:r>
              <a:rPr lang="en-US" dirty="0" smtClean="0"/>
              <a:t>A department started the month with beginning work in process inventory of $130,000 ($90,000 for direct materials and $40,000 for conversion). During the month, the department incurred additional direct materials costs of $700,000 and conversion costs of $500,000.   Assume that, using the FIFO method, equivalent units for the month were computed as 250,000 for materials and 200,000 for conversion.</a:t>
            </a:r>
          </a:p>
          <a:p>
            <a:r>
              <a:rPr lang="en-US" dirty="0" smtClean="0"/>
              <a:t>1.  Compute the department’s cost per equivalent unit of production for the month for direct materials. </a:t>
            </a:r>
          </a:p>
          <a:p>
            <a:r>
              <a:rPr lang="en-US" dirty="0" smtClean="0"/>
              <a:t>2.  Compute the department’s cost per equivalent unit of production for the month for conversion.</a:t>
            </a:r>
          </a:p>
          <a:p>
            <a:r>
              <a:rPr lang="en-US" dirty="0" smtClean="0"/>
              <a:t> </a:t>
            </a:r>
          </a:p>
          <a:p>
            <a:r>
              <a:rPr lang="en-US" dirty="0" smtClean="0"/>
              <a:t>Using the FIFO method, cost per equivalent unit of production is calculated by taking the cost added in the current month and dividing by the equivalent units of production. The cost per equivalent unit of direct materials is calculated by taking the direct material costs added in the current month and dividing by the equivalent units of production; materials work done in the current month. $700,000 divided by 250,000 equivalent units of materials is a cost of $2.80 per equivalent unit of direct materials. To calculate the cost per equivalent unit of conversion, we take the conversion costs added in the current month and divide by the equivalent units of production. $500,000 divided by 200,000 equivalent units is a cost of $2.50 per equivalent unit of conversion. Notice that the costs of beginning Work in Process Inventory are not included in the calculation of cost per equivalent unit when using the FIFO method.</a:t>
            </a:r>
          </a:p>
          <a:p>
            <a:endParaRPr lang="en-US" baseline="0" dirty="0" smtClean="0"/>
          </a:p>
        </p:txBody>
      </p:sp>
    </p:spTree>
    <p:extLst>
      <p:ext uri="{BB962C8B-B14F-4D97-AF65-F5344CB8AC3E}">
        <p14:creationId xmlns:p14="http://schemas.microsoft.com/office/powerpoint/2010/main" val="2189000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Step</a:t>
            </a:r>
            <a:r>
              <a:rPr lang="en-US" baseline="0" dirty="0" smtClean="0"/>
              <a:t> 4 is to assign and reconcile costs. </a:t>
            </a:r>
            <a:r>
              <a:rPr lang="en-US" dirty="0" smtClean="0"/>
              <a:t>The equivalent units determined in Step 2 and the cost per equivalent unit computed in Step 3 are both used to assign costs (1) to units that the production department completed and transferred to the blending department and (2) to units that remain in process at period-end. In this slide, under the section for cost of units transferred out, we see that the cost of units completed in April includes the $189,900 cost carried over from March for work already applied to the 30,000 units that make up beginning work in process inventory, plus the $46,200 incurred in April to complete those units. This next section includes the $525,000 of cost assigned to the 70,000 units started and completed this period. Thus, the total cost of goods manufactured in April is $761,100. The average cost per unit for goods completed in April is $7.611 ($761,100 / 100,000 completed units).</a:t>
            </a:r>
          </a:p>
          <a:p>
            <a:endParaRPr lang="en-US" dirty="0" smtClean="0"/>
          </a:p>
          <a:p>
            <a:r>
              <a:rPr lang="en-US" dirty="0" smtClean="0"/>
              <a:t>The computation for cost of ending work in process inventory is in final</a:t>
            </a:r>
            <a:r>
              <a:rPr lang="en-US" baseline="0" dirty="0" smtClean="0"/>
              <a:t> section </a:t>
            </a:r>
            <a:r>
              <a:rPr lang="en-US" dirty="0" smtClean="0"/>
              <a:t>of the Exhibit 20A.8. That cost of $84,000 ($62,000 + $22,000) also is the ending balance for the Work in Process Inventory— Roasting account.</a:t>
            </a:r>
          </a:p>
          <a:p>
            <a:endParaRPr lang="en-US" altLang="en-US" dirty="0" smtClean="0"/>
          </a:p>
        </p:txBody>
      </p:sp>
    </p:spTree>
    <p:extLst>
      <p:ext uri="{BB962C8B-B14F-4D97-AF65-F5344CB8AC3E}">
        <p14:creationId xmlns:p14="http://schemas.microsoft.com/office/powerpoint/2010/main" val="3654712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We reconcile the costs accounted for in Step 3 to the costs that production was charged for as shown in this slide.</a:t>
            </a:r>
          </a:p>
          <a:p>
            <a:endParaRPr lang="en-US" altLang="en-US" dirty="0" smtClean="0"/>
          </a:p>
        </p:txBody>
      </p:sp>
    </p:spTree>
    <p:extLst>
      <p:ext uri="{BB962C8B-B14F-4D97-AF65-F5344CB8AC3E}">
        <p14:creationId xmlns:p14="http://schemas.microsoft.com/office/powerpoint/2010/main" val="3604263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7593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09880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Both </a:t>
            </a:r>
            <a:r>
              <a:rPr lang="en-US" b="1" dirty="0" smtClean="0"/>
              <a:t>job order costing systems </a:t>
            </a:r>
            <a:r>
              <a:rPr lang="en-US" dirty="0" smtClean="0"/>
              <a:t>and </a:t>
            </a:r>
            <a:r>
              <a:rPr lang="en-US" b="1" dirty="0" smtClean="0"/>
              <a:t>process costing systems </a:t>
            </a:r>
            <a:r>
              <a:rPr lang="en-US" dirty="0" smtClean="0"/>
              <a:t>track direct materials, direct labor, and overhead costs. The measurement focus in a job order costing system is on the individual job or batch, whereas in a process costing system, it is on the individual process. Regardless of the measurement focus, we are ultimately interested in determining the cost per unit of product (or service) resulting from either system.</a:t>
            </a:r>
          </a:p>
          <a:p>
            <a:endParaRPr lang="en-US" altLang="en-US" dirty="0" smtClean="0"/>
          </a:p>
          <a:p>
            <a:r>
              <a:rPr lang="en-US" dirty="0" smtClean="0"/>
              <a:t>While both measure costs per unit, these two accounting systems differ in terms of how they do so. A job order system measures cost per unit upon completion of a job, by dividing the total cost for that job by the number of units in that job. As we showed in the previous chapter, job cost sheets accumulate the costs for each job. In a job order system, the cost object is a job. A process costing system measures unit costs at the end of a period (for example, a month) by combining the costs per equivalent unit from each separate department. In process costing, the cost object is the process. </a:t>
            </a:r>
          </a:p>
          <a:p>
            <a:endParaRPr lang="en-US" altLang="en-US" dirty="0" smtClean="0"/>
          </a:p>
        </p:txBody>
      </p:sp>
    </p:spTree>
    <p:extLst>
      <p:ext uri="{BB962C8B-B14F-4D97-AF65-F5344CB8AC3E}">
        <p14:creationId xmlns:p14="http://schemas.microsoft.com/office/powerpoint/2010/main" val="394737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Job order costing often uses </a:t>
            </a:r>
            <a:r>
              <a:rPr lang="en-US" i="1" dirty="0" smtClean="0"/>
              <a:t>only one </a:t>
            </a:r>
            <a:r>
              <a:rPr lang="en-US" dirty="0" smtClean="0"/>
              <a:t>Work in Process Inventory account; the balance in this account agrees with the accumulated balances across all the job cost sheets for the jobs still in process. </a:t>
            </a:r>
          </a:p>
          <a:p>
            <a:endParaRPr lang="en-US" altLang="en-US" dirty="0" smtClean="0"/>
          </a:p>
          <a:p>
            <a:r>
              <a:rPr lang="en-US" dirty="0" smtClean="0"/>
              <a:t>Process costing, however, uses </a:t>
            </a:r>
            <a:r>
              <a:rPr lang="en-US" i="1" dirty="0" smtClean="0"/>
              <a:t>separate </a:t>
            </a:r>
            <a:r>
              <a:rPr lang="en-US" dirty="0" smtClean="0"/>
              <a:t>Work in Process Inventory accounts for each department. When the production process is complete in process costing, the completed goods and the accumulated costs are transferred from the Work in Process Inventory account for the final department in the series of processes to the Finished Goods Inventory account.</a:t>
            </a:r>
          </a:p>
          <a:p>
            <a:endParaRPr lang="en-US" altLang="en-US" dirty="0" smtClean="0"/>
          </a:p>
          <a:p>
            <a:pPr defTabSz="939363">
              <a:defRPr/>
            </a:pPr>
            <a:r>
              <a:rPr lang="en-US" altLang="en-US" b="1" dirty="0" smtClean="0"/>
              <a:t>Review what you have learned in the following NEED-TO-KNOW Slide.</a:t>
            </a:r>
            <a:endParaRPr lang="en-US" altLang="en-US" dirty="0" smtClean="0"/>
          </a:p>
          <a:p>
            <a:endParaRPr lang="en-US" altLang="en-US" dirty="0" smtClean="0"/>
          </a:p>
        </p:txBody>
      </p:sp>
    </p:spTree>
    <p:extLst>
      <p:ext uri="{BB962C8B-B14F-4D97-AF65-F5344CB8AC3E}">
        <p14:creationId xmlns:p14="http://schemas.microsoft.com/office/powerpoint/2010/main" val="146555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the following table with either a yes or no regarding the attributes of job order and process costing systems. </a:t>
            </a:r>
          </a:p>
          <a:p>
            <a:endParaRPr lang="en-US" dirty="0" smtClean="0"/>
          </a:p>
          <a:p>
            <a:r>
              <a:rPr lang="en-US" dirty="0" smtClean="0"/>
              <a:t>Use direct materials, direct labor, and overhead costs. This is true for both job order and process costing systems. </a:t>
            </a:r>
          </a:p>
          <a:p>
            <a:r>
              <a:rPr lang="en-US" dirty="0" smtClean="0"/>
              <a:t>Use job cost sheets to accumulate costs. This is only true for job order costing; process costing does not use job sheets. </a:t>
            </a:r>
          </a:p>
          <a:p>
            <a:r>
              <a:rPr lang="en-US" dirty="0" smtClean="0"/>
              <a:t>Typically use several Work in Process Inventory accounts. This is not true for job order costing. Instead, the detail of the Work in Process is held on the various job cost sheets. Under process costing, it is very common to have several Work in Process Inventory accounts. </a:t>
            </a:r>
          </a:p>
          <a:p>
            <a:r>
              <a:rPr lang="en-US" dirty="0" smtClean="0"/>
              <a:t>And, both job order and process costing systems yield a cost per unit of product.</a:t>
            </a:r>
          </a:p>
          <a:p>
            <a:r>
              <a:rPr lang="en-US" dirty="0" smtClean="0"/>
              <a:t> </a:t>
            </a:r>
          </a:p>
          <a:p>
            <a:endParaRPr lang="en-US" baseline="0" dirty="0" smtClean="0"/>
          </a:p>
        </p:txBody>
      </p:sp>
    </p:spTree>
    <p:extLst>
      <p:ext uri="{BB962C8B-B14F-4D97-AF65-F5344CB8AC3E}">
        <p14:creationId xmlns:p14="http://schemas.microsoft.com/office/powerpoint/2010/main" val="426949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53102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DD81605-FB30-46DD-80AC-E99D9C907BD4}"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31532448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BC75CD4-B432-470B-8CAE-1D26E98537C1}"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40221372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C91FF15-1441-43B2-A0B6-78E017262E3D}"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3313946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9118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6841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43846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1981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31090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525214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9F88E9-64D4-4647-B4D7-E74A908C1B78}"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796279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0D2E2-1253-4AB4-BF3C-06BA37A65F9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89954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DAA4899-A7E8-4A23-B0EB-503693DF4701}"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13692796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F35A4-3FC9-4DFE-9972-A252466CED33}"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3020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063DB-AD39-4362-9867-1D33D85FEE89}"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4424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3CEB6F-7903-4D09-9F66-79137DA0582B}"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739071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C29C8-012D-468B-A57B-8A00D0B71746}"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3896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69FFF-EDA0-4114-8E8D-C18AA3B106C5}"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8190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ECD39-E671-409C-8012-2C35A0DB35AA}"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76509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99929-FF9F-4249-90D2-06221A9D5D6E}"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87323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02FCC-46C8-401F-8D89-F7121A166563}"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4223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31834-DEB2-46C0-B6DD-4446605BAE2A}"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6881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AC0D8-3B24-4B25-9CD3-0BBD974D5272}"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4438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44EC73A-6D15-4181-9AE7-DB4F0D991933}"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360469410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81381-5349-4705-AEDB-4F679AEA8E2C}"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70248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4ADB8-6FBD-4D1F-AC4C-A1B665719CF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49449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D1CE0-1871-4B89-BF44-CD4522E847CA}"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39251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134FC-AAA5-4358-BB9E-D796343BC42C}"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8843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BA53B-B7B1-4D34-B09B-88CABC0E09C8}"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44329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C2203-982E-44C1-8BD3-05874513074F}"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88820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62C42-E069-4507-B04E-53E0E99226D4}"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97058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836B2-A306-4E0A-AAB9-B0E0D0F89C2F}"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1388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B28AD-F1C1-4BDD-B75C-19E7618DA590}"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99845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5A6AC-52A4-49E5-9AA5-FE8F0CE85E5F}"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1597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F328816-546D-447A-9125-F2A7B14A5E3A}"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255496639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0A63BB-F23A-4DA9-BF94-44B645A34127}"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68703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848DC-438E-4627-B7C6-43F40CAF36E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40392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8C113-37F2-4344-9FE2-0BDF2078EBD1}"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3791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31B180-79A0-4F0E-90AF-E3366D13C037}"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34987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20545-6B8E-47EB-A564-F88B63C9FBB1}"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670409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76BA2-990D-4816-B27E-B323CFE6855D}"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1470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0CFCA-35BE-44DD-8FA6-602C5D5BAAC2}"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913225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DE92C-9CAB-431E-8632-02E6EE679D52}"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63909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80C29D-9B57-4A7D-892A-88F211336850}"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07413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3E35E-6CE7-4444-AEF6-B27480D9C244}"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3024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5A5BDA2-5580-48F2-95C6-D87AE0E5C2AF}" type="datetime1">
              <a:rPr lang="en-US" smtClean="0"/>
              <a:pPr>
                <a:defRPr/>
              </a:pPr>
              <a:t>3/31/2018</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275495154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A48F1-D634-42D0-903D-9508A5B4EE9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42451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2AA35-5E84-446E-B63E-EF7873A1DBAA}"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38568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76E26-7E19-4546-804E-F45270083E9E}"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06027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94A54B-822F-48A2-9FAC-BE0EA62DA6F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94008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1730EF-8114-4A0E-914F-4A4DF383E32E}"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34501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0BC455-17FB-4AC6-9A20-0EFB44426C6C}"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07284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21187-AA45-417B-9C8D-81FBA36E279F}"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8748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55EDB-3779-491C-AA5E-8DFC6EF9DC5A}"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765562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FBA37-39F0-407B-BAA0-C06A5F2D1FA4}"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208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18D46-1F4C-4F49-B3F0-1B1F39448FA1}"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3156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3EF19CC-AEEF-4F82-9890-54C96F8C7901}" type="datetime1">
              <a:rPr lang="en-US" smtClean="0"/>
              <a:pPr>
                <a:defRPr/>
              </a:pPr>
              <a:t>3/31/2018</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171753198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0EBC8-CDAB-4249-9234-5CBBADCEFDA1}"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955418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D7F1B-2A22-443C-9E2A-753DAD03F21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40411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3792C1-70BA-4E73-BD41-E1A5FF1B2FB4}"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26973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64CEB-56B6-4195-BC66-B20AA6B5C6C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197421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C13A2-D645-4215-8118-C8C0D6DDC2F4}"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62950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8A91F-24EC-46A7-8BC7-89464232D0C1}"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23105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092AAD-E739-4DA7-956C-94AD4277F647}"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2009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95AC6-1E55-4E1A-8E9A-F846C6EACDD5}"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43126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81D94-34AE-4F77-A67F-C0328FFD0EDC}"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05385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94290-BBF5-4F9D-AF4A-AAC2DBE6959D}"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7259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7666B2C-18C6-4D9D-ABAE-446986E67147}" type="datetime1">
              <a:rPr lang="en-US" smtClean="0"/>
              <a:pPr>
                <a:defRPr/>
              </a:pPr>
              <a:t>3/31/2018</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6862091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E5CE7-E691-449E-A7FD-B4CFD956AD68}"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847023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15867-F111-4C1F-8EED-87DDC1EA9F36}"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006644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AF155-D408-4129-B295-8ADF74E7968B}"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110830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556882-FC56-41CC-9E46-3C90851FA932}"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743340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270FF-4316-43D2-9F7B-511BCA4CC4F6}"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341881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34B72-2D6A-4B1D-9732-D77C5DA2670F}"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722867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7241F-1142-49A6-9BC5-C15B360A45E0}"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35537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4FF32-3A02-4D6F-A928-D33C3297D693}"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66554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595FD8-04FF-49BE-911B-0084F9C2DA48}"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95023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8FAD7-B205-4C12-AE7D-DCE0C62F217F}"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2005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6CB1E99-21D1-4661-8EB7-CD85C535C8C7}"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41832562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43DBE-15B2-4B48-B7CB-E379CF0FFFC5}"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74111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450C1-E8BB-43EA-8C8C-C2948AB07D6D}"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928579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5255F-BC8F-464A-85B5-51BC767263FF}"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966577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40C28-CDDB-405B-8DA6-A01570194903}"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417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B7AE34A-E343-4767-8A1D-6A2BAD7B16D6}"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22534725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A381C682-930F-4610-8468-088F126EEC90}" type="datetime1">
              <a:rPr lang="en-US" smtClean="0"/>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5795029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55" r:id="rId1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0E346DE-9997-4E70-BE31-268FCB8AD8DF}"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432173200"/>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F35602F-53FF-4E08-8B2A-E6AF8508198F}"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821237246"/>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030EF3A-AAD3-4E8C-99C3-6877DE7FDD50}"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612431447"/>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C8D8E7F-6892-4095-A836-0BAA0C710AB6}"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55896564"/>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299F99C-734F-41FE-84D8-B857385BF0A4}"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274154256"/>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404D93F-9599-4A9A-BE1F-FB999EAB3D2A}"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425735989"/>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533400"/>
            <a:ext cx="7772400" cy="1524000"/>
          </a:xfrm>
        </p:spPr>
        <p:txBody>
          <a:bodyPr/>
          <a:lstStyle/>
          <a:p>
            <a:pPr algn="l" eaLnBrk="1" hangingPunct="1"/>
            <a:r>
              <a:rPr lang="en-US" altLang="en-US" b="1" dirty="0" smtClean="0">
                <a:ea typeface="MS PGothic" pitchFamily="34" charset="-128"/>
              </a:rPr>
              <a:t>Process Costing</a:t>
            </a:r>
            <a:endParaRPr lang="en-US" altLang="en-US" b="1" dirty="0" smtClean="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Footer Placeholder 8"/>
          <p:cNvSpPr>
            <a:spLocks noGrp="1"/>
          </p:cNvSpPr>
          <p:nvPr>
            <p:ph type="ftr" sz="quarter" idx="11"/>
          </p:nvPr>
        </p:nvSpPr>
        <p:spPr>
          <a:xfrm>
            <a:off x="381000" y="6012778"/>
            <a:ext cx="8305800" cy="708697"/>
          </a:xfrm>
        </p:spPr>
        <p:txBody>
          <a:bodyPr/>
          <a:lstStyle/>
          <a:p>
            <a:pPr>
              <a:defRPr/>
            </a:pPr>
            <a:r>
              <a:rPr lang="en-US" altLang="en-US" dirty="0" smtClean="0">
                <a:solidFill>
                  <a:srgbClr val="898989"/>
                </a:solidFill>
              </a:rPr>
              <a:t>Copyright © 2017 McGraw-Hill Education. All rights reserved. No reproduction or distribution without the prior written consent of McGraw-Hill Education.</a:t>
            </a:r>
            <a:endParaRPr lang="en-US" dirty="0"/>
          </a:p>
        </p:txBody>
      </p:sp>
      <p:sp>
        <p:nvSpPr>
          <p:cNvPr id="7" name="Subtitle 2"/>
          <p:cNvSpPr>
            <a:spLocks noGrp="1"/>
          </p:cNvSpPr>
          <p:nvPr>
            <p:ph type="subTitle" idx="1"/>
          </p:nvPr>
        </p:nvSpPr>
        <p:spPr>
          <a:xfrm>
            <a:off x="685800" y="1821778"/>
            <a:ext cx="4343400" cy="1752600"/>
          </a:xfrm>
        </p:spPr>
        <p:txBody>
          <a:bodyPr/>
          <a:lstStyle/>
          <a:p>
            <a:pPr algn="l" eaLnBrk="1" hangingPunct="1">
              <a:buFont typeface="Wingdings" pitchFamily="-107" charset="2"/>
              <a:buNone/>
            </a:pPr>
            <a:r>
              <a:rPr lang="en-US" altLang="en-US" dirty="0" smtClean="0">
                <a:solidFill>
                  <a:srgbClr val="898989"/>
                </a:solidFill>
              </a:rPr>
              <a:t>Chapter 20</a:t>
            </a:r>
          </a:p>
          <a:p>
            <a:pPr algn="l" eaLnBrk="1" hangingPunct="1">
              <a:buFont typeface="Wingdings" pitchFamily="-107" charset="2"/>
              <a:buNone/>
            </a:pPr>
            <a:endParaRPr lang="en-US" altLang="en-US" sz="1600" b="1" dirty="0" smtClean="0">
              <a:solidFill>
                <a:srgbClr val="0070C0"/>
              </a:solidFill>
            </a:endParaRPr>
          </a:p>
        </p:txBody>
      </p:sp>
      <p:sp>
        <p:nvSpPr>
          <p:cNvPr id="8" name="Rectangle 3"/>
          <p:cNvSpPr txBox="1">
            <a:spLocks noChangeArrowheads="1"/>
          </p:cNvSpPr>
          <p:nvPr/>
        </p:nvSpPr>
        <p:spPr bwMode="auto">
          <a:xfrm>
            <a:off x="685800" y="39973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0" name="Picture 9"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1229239"/>
            <a:ext cx="2479675" cy="31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68143"/>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8" name="Rectangle 6"/>
          <p:cNvSpPr>
            <a:spLocks noChangeArrowheads="1"/>
          </p:cNvSpPr>
          <p:nvPr/>
        </p:nvSpPr>
        <p:spPr bwMode="auto">
          <a:xfrm>
            <a:off x="2667000" y="2362199"/>
            <a:ext cx="3825875" cy="2819401"/>
          </a:xfrm>
          <a:prstGeom prst="rect">
            <a:avLst/>
          </a:prstGeom>
          <a:solidFill>
            <a:schemeClr val="accent2">
              <a:lumMod val="40000"/>
              <a:lumOff val="60000"/>
            </a:schemeClr>
          </a:solidFill>
          <a:ln w="12700">
            <a:solidFill>
              <a:schemeClr val="tx1"/>
            </a:solidFill>
            <a:miter lim="800000"/>
            <a:headEnd/>
            <a:tailEnd/>
          </a:ln>
          <a:effectLst/>
        </p:spPr>
        <p:txBody>
          <a:bodyPr wrap="none" anchor="ctr">
            <a:flatTx/>
          </a:bodyPr>
          <a:lstStyle/>
          <a:p>
            <a:pPr algn="ctr">
              <a:defRPr/>
            </a:pPr>
            <a:r>
              <a:rPr lang="en-US" dirty="0"/>
              <a:t>   </a:t>
            </a:r>
          </a:p>
        </p:txBody>
      </p:sp>
      <p:sp>
        <p:nvSpPr>
          <p:cNvPr id="11270" name="Rectangle 4"/>
          <p:cNvSpPr>
            <a:spLocks noGrp="1" noChangeArrowheads="1"/>
          </p:cNvSpPr>
          <p:nvPr>
            <p:ph type="title"/>
          </p:nvPr>
        </p:nvSpPr>
        <p:spPr>
          <a:xfrm>
            <a:off x="457200" y="685800"/>
            <a:ext cx="8229600" cy="1524000"/>
          </a:xfrm>
        </p:spPr>
        <p:txBody>
          <a:bodyPr/>
          <a:lstStyle/>
          <a:p>
            <a:r>
              <a:rPr lang="en-US" altLang="en-US" b="1" dirty="0" smtClean="0"/>
              <a:t>Equivalent Units of Production (EUP)</a:t>
            </a:r>
          </a:p>
        </p:txBody>
      </p:sp>
      <p:sp>
        <p:nvSpPr>
          <p:cNvPr id="2" name="TextBox 1"/>
          <p:cNvSpPr txBox="1"/>
          <p:nvPr/>
        </p:nvSpPr>
        <p:spPr>
          <a:xfrm>
            <a:off x="3581400" y="2819400"/>
            <a:ext cx="2133600" cy="2015192"/>
          </a:xfrm>
          <a:prstGeom prst="rect">
            <a:avLst/>
          </a:prstGeom>
          <a:noFill/>
        </p:spPr>
        <p:txBody>
          <a:bodyPr wrap="square" rtlCol="0">
            <a:spAutoFit/>
          </a:bodyPr>
          <a:lstStyle/>
          <a:p>
            <a:r>
              <a:rPr lang="en-US" sz="2400" b="1" dirty="0" smtClean="0"/>
              <a:t>EUP must be calculated for the Work in Process account.</a:t>
            </a:r>
            <a:endParaRPr lang="en-US" sz="2400"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10</a:t>
            </a:fld>
            <a:endParaRPr lang="en-US" dirty="0"/>
          </a:p>
        </p:txBody>
      </p:sp>
      <p:sp>
        <p:nvSpPr>
          <p:cNvPr id="8" name="Rounded Rectangle 7"/>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latin typeface="Calibri"/>
              </a:rPr>
              <a:t>Define and compute equivalent units and explain their use in process </a:t>
            </a:r>
            <a:r>
              <a:rPr lang="en-US" sz="1100" dirty="0" smtClean="0">
                <a:solidFill>
                  <a:prstClr val="black"/>
                </a:solidFill>
                <a:latin typeface="Calibri"/>
              </a:rPr>
              <a:t>costing.</a:t>
            </a:r>
            <a:endParaRPr lang="en-US" sz="1100" dirty="0"/>
          </a:p>
        </p:txBody>
      </p:sp>
    </p:spTree>
  </p:cSld>
  <p:clrMapOvr>
    <a:masterClrMapping/>
  </p:clrMapOvr>
  <p:transition spd="med">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762000"/>
            <a:ext cx="8229600" cy="1143000"/>
          </a:xfrm>
        </p:spPr>
        <p:txBody>
          <a:bodyPr/>
          <a:lstStyle/>
          <a:p>
            <a:r>
              <a:rPr lang="en-US" b="1" dirty="0"/>
              <a:t>EUP for Materials and </a:t>
            </a:r>
            <a:r>
              <a:rPr lang="en-US" b="1" dirty="0" smtClean="0"/>
              <a:t/>
            </a:r>
            <a:br>
              <a:rPr lang="en-US" b="1" dirty="0" smtClean="0"/>
            </a:br>
            <a:r>
              <a:rPr lang="en-US" b="1" dirty="0" smtClean="0"/>
              <a:t>Conversion Costs</a:t>
            </a:r>
            <a:endParaRPr lang="en-US" altLang="en-US" b="1" dirty="0" smtClean="0"/>
          </a:p>
        </p:txBody>
      </p:sp>
      <p:pic>
        <p:nvPicPr>
          <p:cNvPr id="47106" name="Picture 2" descr="C:\Users\Beth\Documents\MH\wiL62279_untb2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33" y="2133600"/>
            <a:ext cx="8005061" cy="1677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11</a:t>
            </a:fld>
            <a:endParaRPr lang="en-US" dirty="0"/>
          </a:p>
        </p:txBody>
      </p:sp>
      <p:sp>
        <p:nvSpPr>
          <p:cNvPr id="7" name="Rounded Rectangle 6"/>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latin typeface="Calibri"/>
              </a:rPr>
              <a:t>Define and compute equivalent units and explain their use in process </a:t>
            </a:r>
            <a:r>
              <a:rPr lang="en-US" sz="1100" dirty="0" smtClean="0">
                <a:solidFill>
                  <a:prstClr val="black"/>
                </a:solidFill>
                <a:latin typeface="Calibri"/>
              </a:rPr>
              <a:t>costing.</a:t>
            </a:r>
            <a:endParaRPr lang="en-US" sz="1100" dirty="0"/>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685800"/>
            <a:ext cx="8229600" cy="838200"/>
          </a:xfrm>
        </p:spPr>
        <p:txBody>
          <a:bodyPr/>
          <a:lstStyle/>
          <a:p>
            <a:r>
              <a:rPr lang="en-US" b="1" dirty="0"/>
              <a:t>Weighted Average versus FIFO</a:t>
            </a:r>
            <a:endParaRPr lang="en-US" altLang="en-US" b="1" dirty="0" smtClean="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Rectangle 8"/>
          <p:cNvSpPr>
            <a:spLocks noChangeArrowheads="1"/>
          </p:cNvSpPr>
          <p:nvPr/>
        </p:nvSpPr>
        <p:spPr bwMode="auto">
          <a:xfrm>
            <a:off x="1219200" y="1883190"/>
            <a:ext cx="6705600" cy="3721532"/>
          </a:xfrm>
          <a:prstGeom prst="rect">
            <a:avLst/>
          </a:prstGeom>
          <a:solidFill>
            <a:srgbClr val="FFCC66"/>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en-US" altLang="en-US" sz="2400" b="1" dirty="0" smtClean="0">
              <a:latin typeface="Arial" pitchFamily="34" charset="0"/>
            </a:endParaRPr>
          </a:p>
          <a:p>
            <a:pPr algn="ctr" eaLnBrk="1" hangingPunct="1">
              <a:spcBef>
                <a:spcPct val="50000"/>
              </a:spcBef>
              <a:buFontTx/>
              <a:buNone/>
            </a:pPr>
            <a:r>
              <a:rPr lang="en-US" altLang="en-US" sz="4400" b="1" dirty="0">
                <a:latin typeface="Arial" pitchFamily="34" charset="0"/>
              </a:rPr>
              <a:t/>
            </a:r>
            <a:br>
              <a:rPr lang="en-US" altLang="en-US" sz="4400" b="1" dirty="0">
                <a:latin typeface="Arial" pitchFamily="34" charset="0"/>
              </a:rPr>
            </a:br>
            <a:r>
              <a:rPr lang="en-US" altLang="en-US" sz="4400" b="1" dirty="0" smtClean="0">
                <a:latin typeface="Arial" pitchFamily="34" charset="0"/>
              </a:rPr>
              <a:t>versus</a:t>
            </a:r>
          </a:p>
          <a:p>
            <a:pPr algn="ctr" eaLnBrk="1" hangingPunct="1">
              <a:spcBef>
                <a:spcPct val="50000"/>
              </a:spcBef>
              <a:buFontTx/>
              <a:buNone/>
            </a:pPr>
            <a:endParaRPr lang="en-US" altLang="en-US" sz="4400" b="1" dirty="0" smtClean="0">
              <a:latin typeface="Arial" pitchFamily="34" charset="0"/>
            </a:endParaRPr>
          </a:p>
          <a:p>
            <a:pPr algn="ctr" eaLnBrk="1" hangingPunct="1">
              <a:spcBef>
                <a:spcPct val="50000"/>
              </a:spcBef>
              <a:buFontTx/>
              <a:buNone/>
            </a:pPr>
            <a:endParaRPr lang="en-US" altLang="en-US" sz="2400" b="1" dirty="0">
              <a:latin typeface="Arial" pitchFamily="34" charset="0"/>
            </a:endParaRPr>
          </a:p>
        </p:txBody>
      </p:sp>
      <p:sp>
        <p:nvSpPr>
          <p:cNvPr id="7" name="Rectangle 12"/>
          <p:cNvSpPr>
            <a:spLocks noChangeArrowheads="1"/>
          </p:cNvSpPr>
          <p:nvPr/>
        </p:nvSpPr>
        <p:spPr bwMode="auto">
          <a:xfrm>
            <a:off x="3352800" y="4419600"/>
            <a:ext cx="2209800" cy="766877"/>
          </a:xfrm>
          <a:prstGeom prst="rect">
            <a:avLst/>
          </a:prstGeom>
          <a:solidFill>
            <a:srgbClr val="A2C1FE"/>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latin typeface="Arial" pitchFamily="34" charset="0"/>
              </a:rPr>
              <a:t>FIFO</a:t>
            </a:r>
            <a:endParaRPr lang="en-US" altLang="en-US" sz="2400" b="1" dirty="0">
              <a:latin typeface="Arial" pitchFamily="34" charset="0"/>
            </a:endParaRPr>
          </a:p>
        </p:txBody>
      </p:sp>
      <p:sp>
        <p:nvSpPr>
          <p:cNvPr id="8" name="Rectangle 12"/>
          <p:cNvSpPr>
            <a:spLocks noChangeArrowheads="1"/>
          </p:cNvSpPr>
          <p:nvPr/>
        </p:nvSpPr>
        <p:spPr bwMode="auto">
          <a:xfrm>
            <a:off x="2209800" y="1981200"/>
            <a:ext cx="5105400" cy="766877"/>
          </a:xfrm>
          <a:prstGeom prst="rect">
            <a:avLst/>
          </a:prstGeom>
          <a:solidFill>
            <a:srgbClr val="A2C1FE"/>
          </a:solidFill>
          <a:ln w="19050" cmpd="dbl">
            <a:solidFill>
              <a:schemeClr val="tx1"/>
            </a:solidFill>
            <a:miter lim="800000"/>
            <a:headEnd/>
            <a:tailEnd/>
          </a:ln>
        </p:spPr>
        <p:txBody>
          <a:bodyPr wrap="squar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latin typeface="Arial" pitchFamily="34" charset="0"/>
              </a:rPr>
              <a:t>Weighted Average</a:t>
            </a:r>
            <a:endParaRPr lang="en-US" altLang="en-US" sz="4400" b="1" dirty="0">
              <a:latin typeface="Arial" pitchFamily="34" charset="0"/>
            </a:endParaRPr>
          </a:p>
        </p:txBody>
      </p:sp>
      <p:sp>
        <p:nvSpPr>
          <p:cNvPr id="9" name="Slide Number Placeholder 8"/>
          <p:cNvSpPr>
            <a:spLocks noGrp="1"/>
          </p:cNvSpPr>
          <p:nvPr>
            <p:ph type="sldNum" sz="quarter" idx="12"/>
          </p:nvPr>
        </p:nvSpPr>
        <p:spPr/>
        <p:txBody>
          <a:bodyPr/>
          <a:lstStyle/>
          <a:p>
            <a:pPr>
              <a:defRPr/>
            </a:pPr>
            <a:fld id="{E15AB35F-282F-46BB-B6E1-4B27377FEBC5}" type="slidenum">
              <a:rPr lang="en-US" smtClean="0"/>
              <a:pPr>
                <a:defRPr/>
              </a:pPr>
              <a:t>12</a:t>
            </a:fld>
            <a:endParaRPr lang="en-US" dirty="0"/>
          </a:p>
        </p:txBody>
      </p:sp>
      <p:sp>
        <p:nvSpPr>
          <p:cNvPr id="10" name="Rounded Rectangle 9"/>
          <p:cNvSpPr/>
          <p:nvPr/>
        </p:nvSpPr>
        <p:spPr>
          <a:xfrm>
            <a:off x="81012" y="6553200"/>
            <a:ext cx="5862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solidFill>
                  <a:prstClr val="black"/>
                </a:solidFill>
                <a:latin typeface="Calibri"/>
              </a:rPr>
              <a:t>Define and compute equivalent units and explain their use in process </a:t>
            </a:r>
            <a:r>
              <a:rPr lang="en-US" sz="1100" dirty="0" smtClean="0">
                <a:solidFill>
                  <a:prstClr val="black"/>
                </a:solidFill>
                <a:latin typeface="Calibri"/>
              </a:rPr>
              <a:t>costing.</a:t>
            </a:r>
            <a:endParaRPr lang="en-US" sz="1100" dirty="0"/>
          </a:p>
        </p:txBody>
      </p:sp>
    </p:spTree>
    <p:extLst>
      <p:ext uri="{BB962C8B-B14F-4D97-AF65-F5344CB8AC3E}">
        <p14:creationId xmlns:p14="http://schemas.microsoft.com/office/powerpoint/2010/main" val="291205385"/>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7181" y="2680659"/>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C3: </a:t>
            </a:r>
            <a:br>
              <a:rPr lang="en-US" altLang="en-US" dirty="0" smtClean="0"/>
            </a:br>
            <a:r>
              <a:rPr lang="en-US" dirty="0" smtClean="0">
                <a:solidFill>
                  <a:prstClr val="black"/>
                </a:solidFill>
              </a:rPr>
              <a:t>Describe </a:t>
            </a:r>
            <a:r>
              <a:rPr lang="en-US" dirty="0">
                <a:solidFill>
                  <a:prstClr val="black"/>
                </a:solidFill>
              </a:rPr>
              <a:t>accounting for production activity and preparation of a process cost summary using </a:t>
            </a:r>
            <a:r>
              <a:rPr lang="en-US" dirty="0" smtClean="0">
                <a:solidFill>
                  <a:prstClr val="black"/>
                </a:solidFill>
              </a:rPr>
              <a:t> weighted average.</a:t>
            </a:r>
            <a:r>
              <a:rPr lang="en-US" dirty="0">
                <a:solidFill>
                  <a:prstClr val="black"/>
                </a:solidFill>
              </a:rPr>
              <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20684" y="176457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99329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685800"/>
            <a:ext cx="8229600" cy="838200"/>
          </a:xfrm>
        </p:spPr>
        <p:txBody>
          <a:bodyPr/>
          <a:lstStyle/>
          <a:p>
            <a:r>
              <a:rPr lang="en-US" altLang="en-US" b="1" dirty="0" smtClean="0"/>
              <a:t>Process Costing Illustration</a:t>
            </a:r>
          </a:p>
        </p:txBody>
      </p:sp>
      <p:sp>
        <p:nvSpPr>
          <p:cNvPr id="21507" name="Rectangle 2"/>
          <p:cNvSpPr>
            <a:spLocks noGrp="1" noChangeArrowheads="1"/>
          </p:cNvSpPr>
          <p:nvPr>
            <p:ph type="body" idx="4294967295"/>
          </p:nvPr>
        </p:nvSpPr>
        <p:spPr>
          <a:xfrm>
            <a:off x="914400" y="1676400"/>
            <a:ext cx="7315200" cy="3733800"/>
          </a:xfrm>
          <a:solidFill>
            <a:srgbClr val="FFCC00"/>
          </a:solidFill>
          <a:ln w="38100" cap="flat" cmpd="dbl">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0000"/>
              </a:lnSpc>
              <a:spcBef>
                <a:spcPct val="45000"/>
              </a:spcBef>
              <a:buFont typeface="Wingdings" pitchFamily="2" charset="2"/>
              <a:buNone/>
            </a:pPr>
            <a:r>
              <a:rPr lang="en-US" altLang="en-US" b="1" dirty="0" smtClean="0"/>
              <a:t>GenX uses a weighted average cost flow system with the following four steps:</a:t>
            </a:r>
            <a:br>
              <a:rPr lang="en-US" altLang="en-US" b="1" dirty="0" smtClean="0"/>
            </a:br>
            <a:endParaRPr lang="en-US" altLang="en-US" b="1" dirty="0" smtClean="0"/>
          </a:p>
          <a:p>
            <a:pPr lvl="1">
              <a:buFont typeface="Wingdings" pitchFamily="2" charset="2"/>
              <a:buChar char=""/>
            </a:pPr>
            <a:r>
              <a:rPr lang="en-US" altLang="en-US" b="1" dirty="0" smtClean="0"/>
              <a:t> Determine physical flow of units.</a:t>
            </a:r>
          </a:p>
          <a:p>
            <a:pPr lvl="1">
              <a:buFont typeface="Wingdings" pitchFamily="2" charset="2"/>
              <a:buChar char=""/>
            </a:pPr>
            <a:r>
              <a:rPr lang="en-US" altLang="en-US" b="1" dirty="0" smtClean="0"/>
              <a:t> Compute equivalent units of production.</a:t>
            </a:r>
          </a:p>
          <a:p>
            <a:pPr lvl="1">
              <a:buFont typeface="Wingdings" pitchFamily="2" charset="2"/>
              <a:buChar char=""/>
            </a:pPr>
            <a:r>
              <a:rPr lang="en-US" altLang="en-US" b="1" dirty="0" smtClean="0"/>
              <a:t> Compute cost per equivalent unit.</a:t>
            </a:r>
          </a:p>
          <a:p>
            <a:pPr lvl="1">
              <a:buFont typeface="Wingdings" pitchFamily="2" charset="2"/>
              <a:buChar char=""/>
            </a:pPr>
            <a:r>
              <a:rPr lang="en-US" altLang="en-US" b="1" dirty="0" smtClean="0"/>
              <a:t> Assign and reconcile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14</a:t>
            </a:fld>
            <a:endParaRPr lang="en-US" dirty="0"/>
          </a:p>
        </p:txBody>
      </p:sp>
      <p:sp>
        <p:nvSpPr>
          <p:cNvPr id="7" name="Rounded Rectangle 6"/>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457200"/>
            <a:ext cx="8229600" cy="1219200"/>
          </a:xfrm>
        </p:spPr>
        <p:txBody>
          <a:bodyPr/>
          <a:lstStyle/>
          <a:p>
            <a:r>
              <a:rPr lang="en-US" altLang="en-US" sz="4000" b="1" dirty="0"/>
              <a:t>Overview of GenX Company’s </a:t>
            </a:r>
            <a:r>
              <a:rPr lang="en-US" altLang="en-US" sz="4000" b="1" dirty="0" smtClean="0"/>
              <a:t/>
            </a:r>
            <a:br>
              <a:rPr lang="en-US" altLang="en-US" sz="4000" b="1" dirty="0" smtClean="0"/>
            </a:br>
            <a:r>
              <a:rPr lang="en-US" altLang="en-US" sz="4000" b="1" dirty="0" smtClean="0"/>
              <a:t>Process </a:t>
            </a:r>
            <a:r>
              <a:rPr lang="en-US" altLang="en-US" sz="4000" b="1" dirty="0"/>
              <a:t>Operation</a:t>
            </a:r>
            <a:endParaRPr lang="en-US" altLang="en-US" sz="4000" b="1" dirty="0" smtClean="0"/>
          </a:p>
        </p:txBody>
      </p:sp>
      <p:sp>
        <p:nvSpPr>
          <p:cNvPr id="2" name="Rectangle 14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47" name="Rectangle 144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48" name="Slide Number Placeholder 1447"/>
          <p:cNvSpPr>
            <a:spLocks noGrp="1"/>
          </p:cNvSpPr>
          <p:nvPr>
            <p:ph type="sldNum" sz="quarter" idx="12"/>
          </p:nvPr>
        </p:nvSpPr>
        <p:spPr/>
        <p:txBody>
          <a:bodyPr/>
          <a:lstStyle/>
          <a:p>
            <a:pPr>
              <a:defRPr/>
            </a:pPr>
            <a:fld id="{E15AB35F-282F-46BB-B6E1-4B27377FEBC5}" type="slidenum">
              <a:rPr lang="en-US" smtClean="0"/>
              <a:pPr>
                <a:defRPr/>
              </a:pPr>
              <a:t>15</a:t>
            </a:fld>
            <a:endParaRPr lang="en-US" dirty="0"/>
          </a:p>
        </p:txBody>
      </p:sp>
      <p:sp>
        <p:nvSpPr>
          <p:cNvPr id="8" name="Rounded Rectangle 7"/>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
        <p:nvSpPr>
          <p:cNvPr id="9" name="TextBox 8"/>
          <p:cNvSpPr txBox="1"/>
          <p:nvPr/>
        </p:nvSpPr>
        <p:spPr>
          <a:xfrm>
            <a:off x="7924800" y="12099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20.4</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619619" y="1972625"/>
            <a:ext cx="7904762" cy="4219048"/>
          </a:xfrm>
          <a:prstGeom prst="rect">
            <a:avLst/>
          </a:prstGeom>
        </p:spPr>
      </p:pic>
    </p:spTree>
    <p:extLst>
      <p:ext uri="{BB962C8B-B14F-4D97-AF65-F5344CB8AC3E}">
        <p14:creationId xmlns:p14="http://schemas.microsoft.com/office/powerpoint/2010/main" val="2686719229"/>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533400"/>
            <a:ext cx="8229600" cy="990600"/>
          </a:xfrm>
        </p:spPr>
        <p:txBody>
          <a:bodyPr/>
          <a:lstStyle/>
          <a:p>
            <a:r>
              <a:rPr lang="en-US" altLang="en-US" b="1" dirty="0" smtClean="0"/>
              <a:t>Process Operations </a:t>
            </a:r>
            <a:r>
              <a:rPr lang="en-US" altLang="en-US" b="1" dirty="0" smtClean="0">
                <a:latin typeface="Arial" charset="0"/>
                <a:cs typeface="Arial" charset="0"/>
              </a:rPr>
              <a:t>– </a:t>
            </a:r>
            <a:r>
              <a:rPr lang="en-US" altLang="en-US" b="1" dirty="0" smtClean="0"/>
              <a:t>GenX</a:t>
            </a:r>
          </a:p>
        </p:txBody>
      </p:sp>
      <p:pic>
        <p:nvPicPr>
          <p:cNvPr id="22558" name="Picture 30" descr="C:\Users\Beth\Documents\MH\wiL62279_2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6" y="3618279"/>
            <a:ext cx="7396786" cy="27082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16</a:t>
            </a:fld>
            <a:endParaRPr lang="en-US" dirty="0"/>
          </a:p>
        </p:txBody>
      </p:sp>
      <p:sp>
        <p:nvSpPr>
          <p:cNvPr id="8" name="Rounded Rectangle 7"/>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
        <p:nvSpPr>
          <p:cNvPr id="9" name="TextBox 8"/>
          <p:cNvSpPr txBox="1"/>
          <p:nvPr/>
        </p:nvSpPr>
        <p:spPr>
          <a:xfrm>
            <a:off x="8043333" y="157726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20.5</a:t>
            </a:r>
            <a:endParaRPr lang="en-US" kern="0" dirty="0">
              <a:latin typeface="Berlin Sans FB" panose="020E0602020502020306" pitchFamily="34" charset="0"/>
            </a:endParaRPr>
          </a:p>
        </p:txBody>
      </p:sp>
      <p:sp>
        <p:nvSpPr>
          <p:cNvPr id="10" name="TextBox 9"/>
          <p:cNvSpPr txBox="1"/>
          <p:nvPr/>
        </p:nvSpPr>
        <p:spPr>
          <a:xfrm>
            <a:off x="8043333" y="41871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20.6</a:t>
            </a:r>
            <a:endParaRPr lang="en-US" kern="0" dirty="0">
              <a:latin typeface="Berlin Sans FB" panose="020E0602020502020306" pitchFamily="34" charset="0"/>
            </a:endParaRPr>
          </a:p>
        </p:txBody>
      </p:sp>
      <p:pic>
        <p:nvPicPr>
          <p:cNvPr id="2" name="Picture 1"/>
          <p:cNvPicPr>
            <a:picLocks noChangeAspect="1"/>
          </p:cNvPicPr>
          <p:nvPr/>
        </p:nvPicPr>
        <p:blipFill>
          <a:blip r:embed="rId4"/>
          <a:stretch>
            <a:fillRect/>
          </a:stretch>
        </p:blipFill>
        <p:spPr>
          <a:xfrm>
            <a:off x="992762" y="1553788"/>
            <a:ext cx="6932038" cy="1882775"/>
          </a:xfrm>
          <a:prstGeom prst="rect">
            <a:avLst/>
          </a:prstGeom>
        </p:spPr>
      </p:pic>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Beth\Documents\MH\wiL62279_2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72927"/>
            <a:ext cx="8759665" cy="23438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17</a:t>
            </a:fld>
            <a:endParaRPr lang="en-US" dirty="0"/>
          </a:p>
        </p:txBody>
      </p:sp>
      <p:sp>
        <p:nvSpPr>
          <p:cNvPr id="8" name="Rectangle 3"/>
          <p:cNvSpPr>
            <a:spLocks noGrp="1" noChangeArrowheads="1"/>
          </p:cNvSpPr>
          <p:nvPr>
            <p:ph type="title"/>
          </p:nvPr>
        </p:nvSpPr>
        <p:spPr>
          <a:xfrm>
            <a:off x="457200" y="609600"/>
            <a:ext cx="8229600" cy="1219200"/>
          </a:xfrm>
        </p:spPr>
        <p:txBody>
          <a:bodyPr/>
          <a:lstStyle/>
          <a:p>
            <a:pPr>
              <a:buFont typeface="Wingdings" pitchFamily="2" charset="2"/>
              <a:buChar char=""/>
            </a:pPr>
            <a:r>
              <a:rPr lang="en-US" altLang="en-US" dirty="0" smtClean="0"/>
              <a:t>  </a:t>
            </a:r>
            <a:r>
              <a:rPr lang="en-US" altLang="en-US" b="1" dirty="0" smtClean="0"/>
              <a:t>Determine Physical</a:t>
            </a:r>
            <a:br>
              <a:rPr lang="en-US" altLang="en-US" b="1" dirty="0" smtClean="0"/>
            </a:br>
            <a:r>
              <a:rPr lang="en-US" altLang="en-US" b="1" dirty="0" smtClean="0"/>
              <a:t>Flow of Units</a:t>
            </a:r>
          </a:p>
        </p:txBody>
      </p:sp>
      <p:sp>
        <p:nvSpPr>
          <p:cNvPr id="9" name="Rounded Rectangle 8"/>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
        <p:nvSpPr>
          <p:cNvPr id="10" name="TextBox 9"/>
          <p:cNvSpPr txBox="1"/>
          <p:nvPr/>
        </p:nvSpPr>
        <p:spPr>
          <a:xfrm>
            <a:off x="7921465" y="13623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20.7</a:t>
            </a:r>
            <a:endParaRPr lang="en-US" kern="0" dirty="0">
              <a:latin typeface="Berlin Sans FB" panose="020E0602020502020306" pitchFamily="34" charset="0"/>
            </a:endParaRPr>
          </a:p>
        </p:txBody>
      </p:sp>
    </p:spTree>
    <p:extLst>
      <p:ext uri="{BB962C8B-B14F-4D97-AF65-F5344CB8AC3E}">
        <p14:creationId xmlns:p14="http://schemas.microsoft.com/office/powerpoint/2010/main" val="1661108733"/>
      </p:ext>
    </p:extLst>
  </p:cSld>
  <p:clrMapOvr>
    <a:masterClrMapping/>
  </p:clrMapOvr>
  <p:transition spd="med">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Beth\Documents\MH\wiL62279_2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7" y="2159001"/>
            <a:ext cx="9144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descr="C:\Users\Beth\Documents\MH\wiL62279_2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053" y="3801596"/>
            <a:ext cx="8929993" cy="24563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18</a:t>
            </a:fld>
            <a:endParaRPr lang="en-US" dirty="0"/>
          </a:p>
        </p:txBody>
      </p:sp>
      <p:sp>
        <p:nvSpPr>
          <p:cNvPr id="9" name="Rectangle 3"/>
          <p:cNvSpPr>
            <a:spLocks noGrp="1" noChangeArrowheads="1"/>
          </p:cNvSpPr>
          <p:nvPr>
            <p:ph type="title"/>
          </p:nvPr>
        </p:nvSpPr>
        <p:spPr>
          <a:xfrm>
            <a:off x="0" y="533402"/>
            <a:ext cx="9051046" cy="1143000"/>
          </a:xfrm>
        </p:spPr>
        <p:txBody>
          <a:bodyPr/>
          <a:lstStyle/>
          <a:p>
            <a:pPr>
              <a:buFont typeface="Wingdings" pitchFamily="2" charset="2"/>
              <a:buChar char=""/>
            </a:pPr>
            <a:r>
              <a:rPr lang="en-US" altLang="en-US" dirty="0" smtClean="0"/>
              <a:t> </a:t>
            </a:r>
            <a:r>
              <a:rPr lang="en-US" altLang="en-US" b="1" dirty="0" smtClean="0"/>
              <a:t>Compute Equivalent</a:t>
            </a:r>
            <a:br>
              <a:rPr lang="en-US" altLang="en-US" b="1" dirty="0" smtClean="0"/>
            </a:br>
            <a:r>
              <a:rPr lang="en-US" altLang="en-US" b="1" dirty="0" smtClean="0"/>
              <a:t>     Units of Production</a:t>
            </a:r>
          </a:p>
        </p:txBody>
      </p:sp>
      <p:sp>
        <p:nvSpPr>
          <p:cNvPr id="10" name="Rounded Rectangle 9"/>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
        <p:nvSpPr>
          <p:cNvPr id="11" name="TextBox 10"/>
          <p:cNvSpPr txBox="1"/>
          <p:nvPr/>
        </p:nvSpPr>
        <p:spPr>
          <a:xfrm>
            <a:off x="7921465" y="13623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20.8</a:t>
            </a:r>
            <a:endParaRPr lang="en-US" kern="0" dirty="0">
              <a:latin typeface="Berlin Sans FB" panose="020E0602020502020306" pitchFamily="34" charset="0"/>
            </a:endParaRPr>
          </a:p>
        </p:txBody>
      </p:sp>
      <p:sp>
        <p:nvSpPr>
          <p:cNvPr id="12" name="TextBox 11"/>
          <p:cNvSpPr txBox="1"/>
          <p:nvPr/>
        </p:nvSpPr>
        <p:spPr>
          <a:xfrm>
            <a:off x="7921465" y="307305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20.9</a:t>
            </a:r>
            <a:endParaRPr lang="en-US" kern="0" dirty="0">
              <a:latin typeface="Berlin Sans FB" panose="020E0602020502020306" pitchFamily="34" charset="0"/>
            </a:endParaRPr>
          </a:p>
        </p:txBody>
      </p:sp>
      <p:sp>
        <p:nvSpPr>
          <p:cNvPr id="13" name="TextBox 12"/>
          <p:cNvSpPr txBox="1"/>
          <p:nvPr/>
        </p:nvSpPr>
        <p:spPr>
          <a:xfrm>
            <a:off x="124195" y="3020867"/>
            <a:ext cx="4419600" cy="279400"/>
          </a:xfrm>
          <a:prstGeom prst="rect">
            <a:avLst/>
          </a:prstGeom>
          <a:noFill/>
        </p:spPr>
        <p:txBody>
          <a:bodyPr wrap="square" rtlCol="0">
            <a:spAutoFit/>
          </a:bodyPr>
          <a:lstStyle/>
          <a:p>
            <a:r>
              <a:rPr lang="en-US" sz="1200" dirty="0" smtClean="0"/>
              <a:t>*Transferred to next department or finished goods inventory.</a:t>
            </a:r>
            <a:endParaRPr lang="en-US" sz="1200" dirty="0"/>
          </a:p>
        </p:txBody>
      </p:sp>
    </p:spTree>
    <p:extLst>
      <p:ext uri="{BB962C8B-B14F-4D97-AF65-F5344CB8AC3E}">
        <p14:creationId xmlns:p14="http://schemas.microsoft.com/office/powerpoint/2010/main" val="3191149521"/>
      </p:ext>
    </p:extLst>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20-2</a:t>
            </a:r>
            <a:endParaRPr lang="en-US" sz="2400" b="1" dirty="0">
              <a:solidFill>
                <a:prstClr val="white"/>
              </a:solidFill>
            </a:endParaRPr>
          </a:p>
        </p:txBody>
      </p:sp>
      <p:sp>
        <p:nvSpPr>
          <p:cNvPr id="6" name="Rectangle 5"/>
          <p:cNvSpPr>
            <a:spLocks noChangeArrowheads="1"/>
          </p:cNvSpPr>
          <p:nvPr/>
        </p:nvSpPr>
        <p:spPr bwMode="auto">
          <a:xfrm>
            <a:off x="2487612" y="2381250"/>
            <a:ext cx="388302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733426" y="630238"/>
            <a:ext cx="7302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department began the month with 8,000 units in work in process inventory. These units were 100%</a:t>
            </a:r>
            <a:endParaRPr lang="en-US" altLang="en-US" dirty="0" smtClean="0">
              <a:solidFill>
                <a:prstClr val="black"/>
              </a:solidFill>
              <a:cs typeface="+mn-cs"/>
            </a:endParaRPr>
          </a:p>
        </p:txBody>
      </p:sp>
      <p:sp>
        <p:nvSpPr>
          <p:cNvPr id="9" name="Rectangle 8"/>
          <p:cNvSpPr>
            <a:spLocks noChangeArrowheads="1"/>
          </p:cNvSpPr>
          <p:nvPr/>
        </p:nvSpPr>
        <p:spPr bwMode="auto">
          <a:xfrm>
            <a:off x="733426" y="836613"/>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complete with respect to direct materials and 40% complete with respect to conversion. During the month,</a:t>
            </a:r>
            <a:endParaRPr lang="en-US" altLang="en-US" dirty="0" smtClean="0">
              <a:solidFill>
                <a:prstClr val="black"/>
              </a:solidFill>
              <a:cs typeface="+mn-cs"/>
            </a:endParaRPr>
          </a:p>
        </p:txBody>
      </p:sp>
      <p:sp>
        <p:nvSpPr>
          <p:cNvPr id="10" name="Rectangle 9"/>
          <p:cNvSpPr>
            <a:spLocks noChangeArrowheads="1"/>
          </p:cNvSpPr>
          <p:nvPr/>
        </p:nvSpPr>
        <p:spPr bwMode="auto">
          <a:xfrm>
            <a:off x="733426" y="1042988"/>
            <a:ext cx="7777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the department started 56,000 units and completed 58,000 units. Ending work in process inventory includes</a:t>
            </a:r>
            <a:endParaRPr lang="en-US" altLang="en-US" dirty="0" smtClean="0">
              <a:solidFill>
                <a:prstClr val="black"/>
              </a:solidFill>
              <a:cs typeface="+mn-cs"/>
            </a:endParaRPr>
          </a:p>
        </p:txBody>
      </p:sp>
      <p:sp>
        <p:nvSpPr>
          <p:cNvPr id="11" name="Rectangle 10"/>
          <p:cNvSpPr>
            <a:spLocks noChangeArrowheads="1"/>
          </p:cNvSpPr>
          <p:nvPr/>
        </p:nvSpPr>
        <p:spPr bwMode="auto">
          <a:xfrm>
            <a:off x="733426" y="1247775"/>
            <a:ext cx="6778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6,000 units, 100% complete with respect to direct materials and 70% complete with respect to</a:t>
            </a:r>
            <a:endParaRPr lang="en-US" altLang="en-US" dirty="0" smtClean="0">
              <a:solidFill>
                <a:prstClr val="black"/>
              </a:solidFill>
              <a:cs typeface="+mn-cs"/>
            </a:endParaRPr>
          </a:p>
        </p:txBody>
      </p:sp>
      <p:sp>
        <p:nvSpPr>
          <p:cNvPr id="12" name="Rectangle 11"/>
          <p:cNvSpPr>
            <a:spLocks noChangeArrowheads="1"/>
          </p:cNvSpPr>
          <p:nvPr/>
        </p:nvSpPr>
        <p:spPr bwMode="auto">
          <a:xfrm>
            <a:off x="733426" y="1454150"/>
            <a:ext cx="500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conversion. Use the weighted-average method of process costing to:</a:t>
            </a:r>
            <a:endParaRPr lang="en-US" altLang="en-US" dirty="0" smtClean="0">
              <a:solidFill>
                <a:prstClr val="black"/>
              </a:solidFill>
              <a:cs typeface="+mn-cs"/>
            </a:endParaRPr>
          </a:p>
        </p:txBody>
      </p:sp>
      <p:sp>
        <p:nvSpPr>
          <p:cNvPr id="13" name="Rectangle 12"/>
          <p:cNvSpPr>
            <a:spLocks noChangeArrowheads="1"/>
          </p:cNvSpPr>
          <p:nvPr/>
        </p:nvSpPr>
        <p:spPr bwMode="auto">
          <a:xfrm>
            <a:off x="733426" y="1752600"/>
            <a:ext cx="6737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department’s equivalent units of production for the month for direct materials.</a:t>
            </a:r>
            <a:endParaRPr lang="en-US" altLang="en-US" dirty="0" smtClean="0">
              <a:solidFill>
                <a:prstClr val="black"/>
              </a:solidFill>
              <a:cs typeface="+mn-cs"/>
            </a:endParaRPr>
          </a:p>
        </p:txBody>
      </p:sp>
      <p:sp>
        <p:nvSpPr>
          <p:cNvPr id="14" name="Rectangle 13"/>
          <p:cNvSpPr>
            <a:spLocks noChangeArrowheads="1"/>
          </p:cNvSpPr>
          <p:nvPr/>
        </p:nvSpPr>
        <p:spPr bwMode="auto">
          <a:xfrm>
            <a:off x="7864476" y="1752600"/>
            <a:ext cx="574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64,000</a:t>
            </a:r>
            <a:endParaRPr lang="en-US" altLang="en-US" dirty="0" smtClean="0">
              <a:solidFill>
                <a:prstClr val="black"/>
              </a:solidFill>
              <a:cs typeface="+mn-cs"/>
            </a:endParaRPr>
          </a:p>
        </p:txBody>
      </p:sp>
      <p:sp>
        <p:nvSpPr>
          <p:cNvPr id="15" name="Rectangle 14"/>
          <p:cNvSpPr>
            <a:spLocks noChangeArrowheads="1"/>
          </p:cNvSpPr>
          <p:nvPr/>
        </p:nvSpPr>
        <p:spPr bwMode="auto">
          <a:xfrm>
            <a:off x="733426" y="1968500"/>
            <a:ext cx="6424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Compute the department’s equivalent units of production for the month for conversion.</a:t>
            </a:r>
            <a:endParaRPr lang="en-US" altLang="en-US" dirty="0" smtClean="0">
              <a:solidFill>
                <a:prstClr val="black"/>
              </a:solidFill>
              <a:cs typeface="+mn-cs"/>
            </a:endParaRPr>
          </a:p>
        </p:txBody>
      </p:sp>
      <p:sp>
        <p:nvSpPr>
          <p:cNvPr id="16" name="Rectangle 15"/>
          <p:cNvSpPr>
            <a:spLocks noChangeArrowheads="1"/>
          </p:cNvSpPr>
          <p:nvPr/>
        </p:nvSpPr>
        <p:spPr bwMode="auto">
          <a:xfrm>
            <a:off x="7864476" y="1968500"/>
            <a:ext cx="574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62,200</a:t>
            </a:r>
            <a:endParaRPr lang="en-US" altLang="en-US" dirty="0" smtClean="0">
              <a:solidFill>
                <a:prstClr val="black"/>
              </a:solidFill>
              <a:cs typeface="+mn-cs"/>
            </a:endParaRPr>
          </a:p>
        </p:txBody>
      </p:sp>
      <p:sp>
        <p:nvSpPr>
          <p:cNvPr id="17" name="Rectangle 16"/>
          <p:cNvSpPr>
            <a:spLocks noChangeArrowheads="1"/>
          </p:cNvSpPr>
          <p:nvPr/>
        </p:nvSpPr>
        <p:spPr bwMode="auto">
          <a:xfrm>
            <a:off x="2517775" y="2649538"/>
            <a:ext cx="1058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Beginning Units</a:t>
            </a:r>
            <a:endParaRPr lang="en-US" altLang="en-US" dirty="0" smtClean="0">
              <a:solidFill>
                <a:prstClr val="black"/>
              </a:solidFill>
              <a:cs typeface="+mn-cs"/>
            </a:endParaRPr>
          </a:p>
        </p:txBody>
      </p:sp>
      <p:sp>
        <p:nvSpPr>
          <p:cNvPr id="18" name="Rectangle 17"/>
          <p:cNvSpPr>
            <a:spLocks noChangeArrowheads="1"/>
          </p:cNvSpPr>
          <p:nvPr/>
        </p:nvSpPr>
        <p:spPr bwMode="auto">
          <a:xfrm>
            <a:off x="4040187" y="2649538"/>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8,000</a:t>
            </a:r>
            <a:endParaRPr lang="en-US" altLang="en-US" dirty="0" smtClean="0">
              <a:solidFill>
                <a:prstClr val="black"/>
              </a:solidFill>
              <a:cs typeface="+mn-cs"/>
            </a:endParaRPr>
          </a:p>
        </p:txBody>
      </p:sp>
      <p:sp>
        <p:nvSpPr>
          <p:cNvPr id="19" name="Rectangle 18"/>
          <p:cNvSpPr>
            <a:spLocks noChangeArrowheads="1"/>
          </p:cNvSpPr>
          <p:nvPr/>
        </p:nvSpPr>
        <p:spPr bwMode="auto">
          <a:xfrm>
            <a:off x="2517775" y="2855913"/>
            <a:ext cx="5143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Started</a:t>
            </a:r>
            <a:endParaRPr lang="en-US" altLang="en-US" dirty="0" smtClean="0">
              <a:solidFill>
                <a:prstClr val="black"/>
              </a:solidFill>
              <a:cs typeface="+mn-cs"/>
            </a:endParaRPr>
          </a:p>
        </p:txBody>
      </p:sp>
      <p:sp>
        <p:nvSpPr>
          <p:cNvPr id="20" name="Rectangle 19"/>
          <p:cNvSpPr>
            <a:spLocks noChangeArrowheads="1"/>
          </p:cNvSpPr>
          <p:nvPr/>
        </p:nvSpPr>
        <p:spPr bwMode="auto">
          <a:xfrm>
            <a:off x="3970337" y="2855913"/>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56,000</a:t>
            </a:r>
            <a:endParaRPr lang="en-US" altLang="en-US" dirty="0" smtClean="0">
              <a:solidFill>
                <a:prstClr val="black"/>
              </a:solidFill>
              <a:cs typeface="+mn-cs"/>
            </a:endParaRPr>
          </a:p>
        </p:txBody>
      </p:sp>
      <p:sp>
        <p:nvSpPr>
          <p:cNvPr id="21" name="Rectangle 20"/>
          <p:cNvSpPr>
            <a:spLocks noChangeArrowheads="1"/>
          </p:cNvSpPr>
          <p:nvPr/>
        </p:nvSpPr>
        <p:spPr bwMode="auto">
          <a:xfrm>
            <a:off x="2517775" y="3060700"/>
            <a:ext cx="6748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Total Units</a:t>
            </a:r>
            <a:endParaRPr lang="en-US" altLang="en-US" dirty="0" smtClean="0">
              <a:solidFill>
                <a:prstClr val="black"/>
              </a:solidFill>
              <a:cs typeface="+mn-cs"/>
            </a:endParaRPr>
          </a:p>
        </p:txBody>
      </p:sp>
      <p:sp>
        <p:nvSpPr>
          <p:cNvPr id="22" name="Rectangle 21"/>
          <p:cNvSpPr>
            <a:spLocks noChangeArrowheads="1"/>
          </p:cNvSpPr>
          <p:nvPr/>
        </p:nvSpPr>
        <p:spPr bwMode="auto">
          <a:xfrm>
            <a:off x="3970337" y="3060700"/>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64,000</a:t>
            </a:r>
            <a:endParaRPr lang="en-US" altLang="en-US" dirty="0" smtClean="0">
              <a:solidFill>
                <a:prstClr val="black"/>
              </a:solidFill>
              <a:cs typeface="+mn-cs"/>
            </a:endParaRPr>
          </a:p>
        </p:txBody>
      </p:sp>
      <p:sp>
        <p:nvSpPr>
          <p:cNvPr id="23" name="Rectangle 22"/>
          <p:cNvSpPr>
            <a:spLocks noChangeArrowheads="1"/>
          </p:cNvSpPr>
          <p:nvPr/>
        </p:nvSpPr>
        <p:spPr bwMode="auto">
          <a:xfrm>
            <a:off x="4454525" y="32670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Transferred out</a:t>
            </a:r>
            <a:endParaRPr lang="en-US" altLang="en-US" dirty="0" smtClean="0">
              <a:solidFill>
                <a:prstClr val="black"/>
              </a:solidFill>
              <a:cs typeface="+mn-cs"/>
            </a:endParaRPr>
          </a:p>
        </p:txBody>
      </p:sp>
      <p:sp>
        <p:nvSpPr>
          <p:cNvPr id="24" name="Rectangle 23"/>
          <p:cNvSpPr>
            <a:spLocks noChangeArrowheads="1"/>
          </p:cNvSpPr>
          <p:nvPr/>
        </p:nvSpPr>
        <p:spPr bwMode="auto">
          <a:xfrm>
            <a:off x="5907087" y="3267075"/>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58,000</a:t>
            </a:r>
            <a:endParaRPr lang="en-US" altLang="en-US" dirty="0" smtClean="0">
              <a:solidFill>
                <a:prstClr val="black"/>
              </a:solidFill>
              <a:cs typeface="+mn-cs"/>
            </a:endParaRPr>
          </a:p>
        </p:txBody>
      </p:sp>
      <p:sp>
        <p:nvSpPr>
          <p:cNvPr id="25" name="Rectangle 24"/>
          <p:cNvSpPr>
            <a:spLocks noChangeArrowheads="1"/>
          </p:cNvSpPr>
          <p:nvPr/>
        </p:nvSpPr>
        <p:spPr bwMode="auto">
          <a:xfrm>
            <a:off x="2517775" y="3473450"/>
            <a:ext cx="8667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Ending Units</a:t>
            </a:r>
            <a:endParaRPr lang="en-US" altLang="en-US" dirty="0" smtClean="0">
              <a:solidFill>
                <a:prstClr val="black"/>
              </a:solidFill>
              <a:cs typeface="+mn-cs"/>
            </a:endParaRPr>
          </a:p>
        </p:txBody>
      </p:sp>
      <p:sp>
        <p:nvSpPr>
          <p:cNvPr id="26" name="Rectangle 25"/>
          <p:cNvSpPr>
            <a:spLocks noChangeArrowheads="1"/>
          </p:cNvSpPr>
          <p:nvPr/>
        </p:nvSpPr>
        <p:spPr bwMode="auto">
          <a:xfrm>
            <a:off x="4040187" y="3473450"/>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6,000</a:t>
            </a:r>
            <a:endParaRPr lang="en-US" altLang="en-US" dirty="0" smtClean="0">
              <a:solidFill>
                <a:prstClr val="black"/>
              </a:solidFill>
              <a:cs typeface="+mn-cs"/>
            </a:endParaRPr>
          </a:p>
        </p:txBody>
      </p:sp>
      <p:sp>
        <p:nvSpPr>
          <p:cNvPr id="381" name="Rectangle 59"/>
          <p:cNvSpPr>
            <a:spLocks noChangeArrowheads="1"/>
          </p:cNvSpPr>
          <p:nvPr/>
        </p:nvSpPr>
        <p:spPr bwMode="auto">
          <a:xfrm>
            <a:off x="3152775" y="2401888"/>
            <a:ext cx="2673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Work in Process Inventory - Units</a:t>
            </a:r>
            <a:endParaRPr lang="en-US" altLang="en-US" dirty="0" smtClean="0">
              <a:solidFill>
                <a:prstClr val="black"/>
              </a:solidFill>
              <a:cs typeface="+mn-cs"/>
            </a:endParaRPr>
          </a:p>
        </p:txBody>
      </p:sp>
      <p:sp>
        <p:nvSpPr>
          <p:cNvPr id="392" name="Line 70"/>
          <p:cNvSpPr>
            <a:spLocks noChangeShapeType="1"/>
          </p:cNvSpPr>
          <p:nvPr/>
        </p:nvSpPr>
        <p:spPr bwMode="auto">
          <a:xfrm>
            <a:off x="4424362" y="2617788"/>
            <a:ext cx="0" cy="1030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Rectangle 71"/>
          <p:cNvSpPr>
            <a:spLocks noChangeArrowheads="1"/>
          </p:cNvSpPr>
          <p:nvPr/>
        </p:nvSpPr>
        <p:spPr bwMode="auto">
          <a:xfrm>
            <a:off x="4424362" y="2617788"/>
            <a:ext cx="9525" cy="1030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6" name="Rectangle 74"/>
          <p:cNvSpPr>
            <a:spLocks noChangeArrowheads="1"/>
          </p:cNvSpPr>
          <p:nvPr/>
        </p:nvSpPr>
        <p:spPr bwMode="auto">
          <a:xfrm>
            <a:off x="2487612" y="2370138"/>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7" name="Rectangle 75"/>
          <p:cNvSpPr>
            <a:spLocks noChangeArrowheads="1"/>
          </p:cNvSpPr>
          <p:nvPr/>
        </p:nvSpPr>
        <p:spPr bwMode="auto">
          <a:xfrm>
            <a:off x="2487612" y="2597150"/>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8" name="Line 76"/>
          <p:cNvSpPr>
            <a:spLocks noChangeShapeType="1"/>
          </p:cNvSpPr>
          <p:nvPr/>
        </p:nvSpPr>
        <p:spPr bwMode="auto">
          <a:xfrm>
            <a:off x="2487612" y="3019425"/>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9" name="Rectangle 77"/>
          <p:cNvSpPr>
            <a:spLocks noChangeArrowheads="1"/>
          </p:cNvSpPr>
          <p:nvPr/>
        </p:nvSpPr>
        <p:spPr bwMode="auto">
          <a:xfrm>
            <a:off x="2487612" y="3019425"/>
            <a:ext cx="38830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Line 78"/>
          <p:cNvSpPr>
            <a:spLocks noChangeShapeType="1"/>
          </p:cNvSpPr>
          <p:nvPr/>
        </p:nvSpPr>
        <p:spPr bwMode="auto">
          <a:xfrm>
            <a:off x="2487612" y="3432175"/>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1" name="Rectangle 79"/>
          <p:cNvSpPr>
            <a:spLocks noChangeArrowheads="1"/>
          </p:cNvSpPr>
          <p:nvPr/>
        </p:nvSpPr>
        <p:spPr bwMode="auto">
          <a:xfrm>
            <a:off x="2487612" y="3432175"/>
            <a:ext cx="38830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7" name="Rectangle 95"/>
          <p:cNvSpPr>
            <a:spLocks noChangeArrowheads="1"/>
          </p:cNvSpPr>
          <p:nvPr/>
        </p:nvSpPr>
        <p:spPr bwMode="auto">
          <a:xfrm>
            <a:off x="1177925" y="4772026"/>
            <a:ext cx="6788150" cy="4445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8" name="Rectangle 96"/>
          <p:cNvSpPr>
            <a:spLocks noChangeArrowheads="1"/>
          </p:cNvSpPr>
          <p:nvPr/>
        </p:nvSpPr>
        <p:spPr bwMode="auto">
          <a:xfrm>
            <a:off x="1217613" y="3935413"/>
            <a:ext cx="2066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Units in Beginning Inventory</a:t>
            </a:r>
            <a:endParaRPr lang="en-US" altLang="en-US" dirty="0" smtClean="0">
              <a:solidFill>
                <a:prstClr val="black"/>
              </a:solidFill>
              <a:cs typeface="+mn-cs"/>
            </a:endParaRPr>
          </a:p>
        </p:txBody>
      </p:sp>
      <p:sp>
        <p:nvSpPr>
          <p:cNvPr id="419" name="Rectangle 97"/>
          <p:cNvSpPr>
            <a:spLocks noChangeArrowheads="1"/>
          </p:cNvSpPr>
          <p:nvPr/>
        </p:nvSpPr>
        <p:spPr bwMode="auto">
          <a:xfrm>
            <a:off x="3773488" y="39354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a:t>
            </a:r>
            <a:endParaRPr lang="en-US" altLang="en-US" dirty="0" smtClean="0">
              <a:solidFill>
                <a:prstClr val="black"/>
              </a:solidFill>
              <a:cs typeface="+mn-cs"/>
            </a:endParaRPr>
          </a:p>
        </p:txBody>
      </p:sp>
      <p:sp>
        <p:nvSpPr>
          <p:cNvPr id="420" name="Rectangle 98"/>
          <p:cNvSpPr>
            <a:spLocks noChangeArrowheads="1"/>
          </p:cNvSpPr>
          <p:nvPr/>
        </p:nvSpPr>
        <p:spPr bwMode="auto">
          <a:xfrm>
            <a:off x="4395788" y="3935413"/>
            <a:ext cx="2622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Units completed and transferred out</a:t>
            </a:r>
            <a:endParaRPr lang="en-US" altLang="en-US" dirty="0" smtClean="0">
              <a:solidFill>
                <a:prstClr val="black"/>
              </a:solidFill>
              <a:cs typeface="+mn-cs"/>
            </a:endParaRPr>
          </a:p>
        </p:txBody>
      </p:sp>
      <p:sp>
        <p:nvSpPr>
          <p:cNvPr id="421" name="Rectangle 99"/>
          <p:cNvSpPr>
            <a:spLocks noChangeArrowheads="1"/>
          </p:cNvSpPr>
          <p:nvPr/>
        </p:nvSpPr>
        <p:spPr bwMode="auto">
          <a:xfrm>
            <a:off x="7380288" y="3935413"/>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58,000</a:t>
            </a:r>
            <a:endParaRPr lang="en-US" altLang="en-US" dirty="0" smtClean="0">
              <a:solidFill>
                <a:prstClr val="black"/>
              </a:solidFill>
              <a:cs typeface="+mn-cs"/>
            </a:endParaRPr>
          </a:p>
        </p:txBody>
      </p:sp>
      <p:sp>
        <p:nvSpPr>
          <p:cNvPr id="422" name="Rectangle 100"/>
          <p:cNvSpPr>
            <a:spLocks noChangeArrowheads="1"/>
          </p:cNvSpPr>
          <p:nvPr/>
        </p:nvSpPr>
        <p:spPr bwMode="auto">
          <a:xfrm>
            <a:off x="1217613" y="4141788"/>
            <a:ext cx="998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Units Started</a:t>
            </a:r>
            <a:endParaRPr lang="en-US" altLang="en-US" dirty="0" smtClean="0">
              <a:solidFill>
                <a:prstClr val="black"/>
              </a:solidFill>
              <a:cs typeface="+mn-cs"/>
            </a:endParaRPr>
          </a:p>
        </p:txBody>
      </p:sp>
      <p:sp>
        <p:nvSpPr>
          <p:cNvPr id="423" name="Rectangle 101"/>
          <p:cNvSpPr>
            <a:spLocks noChangeArrowheads="1"/>
          </p:cNvSpPr>
          <p:nvPr/>
        </p:nvSpPr>
        <p:spPr bwMode="auto">
          <a:xfrm>
            <a:off x="3683000" y="4141788"/>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56,000</a:t>
            </a:r>
            <a:endParaRPr lang="en-US" altLang="en-US" dirty="0" smtClean="0">
              <a:solidFill>
                <a:prstClr val="black"/>
              </a:solidFill>
              <a:cs typeface="+mn-cs"/>
            </a:endParaRPr>
          </a:p>
        </p:txBody>
      </p:sp>
      <p:sp>
        <p:nvSpPr>
          <p:cNvPr id="424" name="Rectangle 102"/>
          <p:cNvSpPr>
            <a:spLocks noChangeArrowheads="1"/>
          </p:cNvSpPr>
          <p:nvPr/>
        </p:nvSpPr>
        <p:spPr bwMode="auto">
          <a:xfrm>
            <a:off x="4395788" y="4141788"/>
            <a:ext cx="18557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Units in Ending Inventory</a:t>
            </a:r>
            <a:endParaRPr lang="en-US" altLang="en-US" dirty="0" smtClean="0">
              <a:solidFill>
                <a:prstClr val="black"/>
              </a:solidFill>
              <a:cs typeface="+mn-cs"/>
            </a:endParaRPr>
          </a:p>
        </p:txBody>
      </p:sp>
      <p:sp>
        <p:nvSpPr>
          <p:cNvPr id="425" name="Rectangle 103"/>
          <p:cNvSpPr>
            <a:spLocks noChangeArrowheads="1"/>
          </p:cNvSpPr>
          <p:nvPr/>
        </p:nvSpPr>
        <p:spPr bwMode="auto">
          <a:xfrm>
            <a:off x="7472363" y="41417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6,000</a:t>
            </a:r>
            <a:endParaRPr lang="en-US" altLang="en-US" dirty="0" smtClean="0">
              <a:solidFill>
                <a:prstClr val="black"/>
              </a:solidFill>
              <a:cs typeface="+mn-cs"/>
            </a:endParaRPr>
          </a:p>
        </p:txBody>
      </p:sp>
      <p:sp>
        <p:nvSpPr>
          <p:cNvPr id="426" name="Rectangle 104"/>
          <p:cNvSpPr>
            <a:spLocks noChangeArrowheads="1"/>
          </p:cNvSpPr>
          <p:nvPr/>
        </p:nvSpPr>
        <p:spPr bwMode="auto">
          <a:xfrm>
            <a:off x="1217613" y="4348163"/>
            <a:ext cx="1927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 Units to Account For</a:t>
            </a:r>
            <a:endParaRPr lang="en-US" altLang="en-US" dirty="0" smtClean="0">
              <a:solidFill>
                <a:prstClr val="black"/>
              </a:solidFill>
              <a:cs typeface="+mn-cs"/>
            </a:endParaRPr>
          </a:p>
        </p:txBody>
      </p:sp>
      <p:sp>
        <p:nvSpPr>
          <p:cNvPr id="427" name="Rectangle 105"/>
          <p:cNvSpPr>
            <a:spLocks noChangeArrowheads="1"/>
          </p:cNvSpPr>
          <p:nvPr/>
        </p:nvSpPr>
        <p:spPr bwMode="auto">
          <a:xfrm>
            <a:off x="3683000" y="4348163"/>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64,000</a:t>
            </a:r>
            <a:endParaRPr lang="en-US" altLang="en-US" dirty="0" smtClean="0">
              <a:solidFill>
                <a:prstClr val="black"/>
              </a:solidFill>
              <a:cs typeface="+mn-cs"/>
            </a:endParaRPr>
          </a:p>
        </p:txBody>
      </p:sp>
      <p:sp>
        <p:nvSpPr>
          <p:cNvPr id="428" name="Rectangle 106"/>
          <p:cNvSpPr>
            <a:spLocks noChangeArrowheads="1"/>
          </p:cNvSpPr>
          <p:nvPr/>
        </p:nvSpPr>
        <p:spPr bwMode="auto">
          <a:xfrm>
            <a:off x="4395788" y="4348163"/>
            <a:ext cx="1927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 Units Accounted For</a:t>
            </a:r>
            <a:endParaRPr lang="en-US" altLang="en-US" dirty="0" smtClean="0">
              <a:solidFill>
                <a:prstClr val="black"/>
              </a:solidFill>
              <a:cs typeface="+mn-cs"/>
            </a:endParaRPr>
          </a:p>
        </p:txBody>
      </p:sp>
      <p:sp>
        <p:nvSpPr>
          <p:cNvPr id="429" name="Rectangle 107"/>
          <p:cNvSpPr>
            <a:spLocks noChangeArrowheads="1"/>
          </p:cNvSpPr>
          <p:nvPr/>
        </p:nvSpPr>
        <p:spPr bwMode="auto">
          <a:xfrm>
            <a:off x="7380288" y="4348163"/>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64,000</a:t>
            </a:r>
            <a:endParaRPr lang="en-US" altLang="en-US" dirty="0" smtClean="0">
              <a:solidFill>
                <a:prstClr val="black"/>
              </a:solidFill>
              <a:cs typeface="+mn-cs"/>
            </a:endParaRPr>
          </a:p>
        </p:txBody>
      </p:sp>
      <p:sp>
        <p:nvSpPr>
          <p:cNvPr id="430" name="Rectangle 108"/>
          <p:cNvSpPr>
            <a:spLocks noChangeArrowheads="1"/>
          </p:cNvSpPr>
          <p:nvPr/>
        </p:nvSpPr>
        <p:spPr bwMode="auto">
          <a:xfrm>
            <a:off x="2819400" y="5010151"/>
            <a:ext cx="1079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Physical Units</a:t>
            </a:r>
            <a:endParaRPr lang="en-US" altLang="en-US" dirty="0" smtClean="0">
              <a:solidFill>
                <a:prstClr val="black"/>
              </a:solidFill>
              <a:cs typeface="+mn-cs"/>
            </a:endParaRPr>
          </a:p>
        </p:txBody>
      </p:sp>
      <p:sp>
        <p:nvSpPr>
          <p:cNvPr id="431" name="Rectangle 109"/>
          <p:cNvSpPr>
            <a:spLocks noChangeArrowheads="1"/>
          </p:cNvSpPr>
          <p:nvPr/>
        </p:nvSpPr>
        <p:spPr bwMode="auto">
          <a:xfrm>
            <a:off x="4122738" y="5010151"/>
            <a:ext cx="725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Materials</a:t>
            </a:r>
            <a:endParaRPr lang="en-US" altLang="en-US" dirty="0" smtClean="0">
              <a:solidFill>
                <a:prstClr val="black"/>
              </a:solidFill>
              <a:cs typeface="+mn-cs"/>
            </a:endParaRPr>
          </a:p>
        </p:txBody>
      </p:sp>
      <p:sp>
        <p:nvSpPr>
          <p:cNvPr id="432" name="Rectangle 110"/>
          <p:cNvSpPr>
            <a:spLocks noChangeArrowheads="1"/>
          </p:cNvSpPr>
          <p:nvPr/>
        </p:nvSpPr>
        <p:spPr bwMode="auto">
          <a:xfrm>
            <a:off x="5091113" y="5010151"/>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Conversion</a:t>
            </a:r>
            <a:endParaRPr lang="en-US" altLang="en-US" dirty="0" smtClean="0">
              <a:solidFill>
                <a:prstClr val="black"/>
              </a:solidFill>
              <a:cs typeface="+mn-cs"/>
            </a:endParaRPr>
          </a:p>
        </p:txBody>
      </p:sp>
      <p:sp>
        <p:nvSpPr>
          <p:cNvPr id="433" name="Rectangle 111"/>
          <p:cNvSpPr>
            <a:spLocks noChangeArrowheads="1"/>
          </p:cNvSpPr>
          <p:nvPr/>
        </p:nvSpPr>
        <p:spPr bwMode="auto">
          <a:xfrm>
            <a:off x="6059488" y="5010151"/>
            <a:ext cx="725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Materials</a:t>
            </a:r>
            <a:endParaRPr lang="en-US" altLang="en-US" dirty="0" smtClean="0">
              <a:solidFill>
                <a:prstClr val="black"/>
              </a:solidFill>
              <a:cs typeface="+mn-cs"/>
            </a:endParaRPr>
          </a:p>
        </p:txBody>
      </p:sp>
      <p:sp>
        <p:nvSpPr>
          <p:cNvPr id="434" name="Rectangle 112"/>
          <p:cNvSpPr>
            <a:spLocks noChangeArrowheads="1"/>
          </p:cNvSpPr>
          <p:nvPr/>
        </p:nvSpPr>
        <p:spPr bwMode="auto">
          <a:xfrm>
            <a:off x="7027863" y="5010151"/>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Conversion</a:t>
            </a:r>
            <a:endParaRPr lang="en-US" altLang="en-US" dirty="0" smtClean="0">
              <a:solidFill>
                <a:prstClr val="black"/>
              </a:solidFill>
              <a:cs typeface="+mn-cs"/>
            </a:endParaRPr>
          </a:p>
        </p:txBody>
      </p:sp>
      <p:sp>
        <p:nvSpPr>
          <p:cNvPr id="435" name="Rectangle 113"/>
          <p:cNvSpPr>
            <a:spLocks noChangeArrowheads="1"/>
          </p:cNvSpPr>
          <p:nvPr/>
        </p:nvSpPr>
        <p:spPr bwMode="auto">
          <a:xfrm>
            <a:off x="1217613" y="5227638"/>
            <a:ext cx="1169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Transferred out</a:t>
            </a:r>
            <a:endParaRPr lang="en-US" altLang="en-US" dirty="0" smtClean="0">
              <a:solidFill>
                <a:prstClr val="black"/>
              </a:solidFill>
              <a:cs typeface="+mn-cs"/>
            </a:endParaRPr>
          </a:p>
        </p:txBody>
      </p:sp>
      <p:sp>
        <p:nvSpPr>
          <p:cNvPr id="436" name="Rectangle 114"/>
          <p:cNvSpPr>
            <a:spLocks noChangeArrowheads="1"/>
          </p:cNvSpPr>
          <p:nvPr/>
        </p:nvSpPr>
        <p:spPr bwMode="auto">
          <a:xfrm>
            <a:off x="3136900" y="5227638"/>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58,000</a:t>
            </a:r>
            <a:endParaRPr lang="en-US" altLang="en-US" dirty="0" smtClean="0">
              <a:solidFill>
                <a:prstClr val="black"/>
              </a:solidFill>
              <a:cs typeface="+mn-cs"/>
            </a:endParaRPr>
          </a:p>
        </p:txBody>
      </p:sp>
      <p:sp>
        <p:nvSpPr>
          <p:cNvPr id="437" name="Rectangle 115"/>
          <p:cNvSpPr>
            <a:spLocks noChangeArrowheads="1"/>
          </p:cNvSpPr>
          <p:nvPr/>
        </p:nvSpPr>
        <p:spPr bwMode="auto">
          <a:xfrm>
            <a:off x="4419600" y="5227638"/>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100%</a:t>
            </a:r>
            <a:endParaRPr lang="en-US" altLang="en-US" dirty="0" smtClean="0">
              <a:solidFill>
                <a:prstClr val="black"/>
              </a:solidFill>
              <a:cs typeface="+mn-cs"/>
            </a:endParaRPr>
          </a:p>
        </p:txBody>
      </p:sp>
      <p:sp>
        <p:nvSpPr>
          <p:cNvPr id="438" name="Rectangle 116"/>
          <p:cNvSpPr>
            <a:spLocks noChangeArrowheads="1"/>
          </p:cNvSpPr>
          <p:nvPr/>
        </p:nvSpPr>
        <p:spPr bwMode="auto">
          <a:xfrm>
            <a:off x="5387975" y="5227638"/>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100%</a:t>
            </a:r>
            <a:endParaRPr lang="en-US" altLang="en-US" dirty="0" smtClean="0">
              <a:solidFill>
                <a:prstClr val="black"/>
              </a:solidFill>
              <a:cs typeface="+mn-cs"/>
            </a:endParaRPr>
          </a:p>
        </p:txBody>
      </p:sp>
      <p:sp>
        <p:nvSpPr>
          <p:cNvPr id="439" name="Rectangle 117"/>
          <p:cNvSpPr>
            <a:spLocks noChangeArrowheads="1"/>
          </p:cNvSpPr>
          <p:nvPr/>
        </p:nvSpPr>
        <p:spPr bwMode="auto">
          <a:xfrm>
            <a:off x="6337300" y="5227638"/>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58,000</a:t>
            </a:r>
            <a:endParaRPr lang="en-US" altLang="en-US" dirty="0" smtClean="0">
              <a:solidFill>
                <a:prstClr val="black"/>
              </a:solidFill>
              <a:cs typeface="+mn-cs"/>
            </a:endParaRPr>
          </a:p>
        </p:txBody>
      </p:sp>
      <p:sp>
        <p:nvSpPr>
          <p:cNvPr id="440" name="Rectangle 118"/>
          <p:cNvSpPr>
            <a:spLocks noChangeArrowheads="1"/>
          </p:cNvSpPr>
          <p:nvPr/>
        </p:nvSpPr>
        <p:spPr bwMode="auto">
          <a:xfrm>
            <a:off x="7304088" y="5227638"/>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58,000</a:t>
            </a:r>
            <a:endParaRPr lang="en-US" altLang="en-US" dirty="0" smtClean="0">
              <a:solidFill>
                <a:prstClr val="black"/>
              </a:solidFill>
              <a:cs typeface="+mn-cs"/>
            </a:endParaRPr>
          </a:p>
        </p:txBody>
      </p:sp>
      <p:sp>
        <p:nvSpPr>
          <p:cNvPr id="441" name="Rectangle 119"/>
          <p:cNvSpPr>
            <a:spLocks noChangeArrowheads="1"/>
          </p:cNvSpPr>
          <p:nvPr/>
        </p:nvSpPr>
        <p:spPr bwMode="auto">
          <a:xfrm>
            <a:off x="1217613" y="5434013"/>
            <a:ext cx="12715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Ending Inventory</a:t>
            </a:r>
            <a:endParaRPr lang="en-US" altLang="en-US" dirty="0" smtClean="0">
              <a:solidFill>
                <a:prstClr val="black"/>
              </a:solidFill>
              <a:cs typeface="+mn-cs"/>
            </a:endParaRPr>
          </a:p>
        </p:txBody>
      </p:sp>
      <p:sp>
        <p:nvSpPr>
          <p:cNvPr id="442" name="Rectangle 120"/>
          <p:cNvSpPr>
            <a:spLocks noChangeArrowheads="1"/>
          </p:cNvSpPr>
          <p:nvPr/>
        </p:nvSpPr>
        <p:spPr bwMode="auto">
          <a:xfrm>
            <a:off x="3227388" y="54340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6,000</a:t>
            </a:r>
            <a:endParaRPr lang="en-US" altLang="en-US" dirty="0" smtClean="0">
              <a:solidFill>
                <a:prstClr val="black"/>
              </a:solidFill>
              <a:cs typeface="+mn-cs"/>
            </a:endParaRPr>
          </a:p>
        </p:txBody>
      </p:sp>
      <p:sp>
        <p:nvSpPr>
          <p:cNvPr id="443" name="Rectangle 121"/>
          <p:cNvSpPr>
            <a:spLocks noChangeArrowheads="1"/>
          </p:cNvSpPr>
          <p:nvPr/>
        </p:nvSpPr>
        <p:spPr bwMode="auto">
          <a:xfrm>
            <a:off x="4419600" y="5434013"/>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100%</a:t>
            </a:r>
            <a:endParaRPr lang="en-US" altLang="en-US" dirty="0" smtClean="0">
              <a:solidFill>
                <a:prstClr val="black"/>
              </a:solidFill>
              <a:cs typeface="+mn-cs"/>
            </a:endParaRPr>
          </a:p>
        </p:txBody>
      </p:sp>
      <p:sp>
        <p:nvSpPr>
          <p:cNvPr id="444" name="Rectangle 122"/>
          <p:cNvSpPr>
            <a:spLocks noChangeArrowheads="1"/>
          </p:cNvSpPr>
          <p:nvPr/>
        </p:nvSpPr>
        <p:spPr bwMode="auto">
          <a:xfrm>
            <a:off x="5478463" y="5434013"/>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70%</a:t>
            </a:r>
            <a:endParaRPr lang="en-US" altLang="en-US" dirty="0" smtClean="0">
              <a:solidFill>
                <a:prstClr val="black"/>
              </a:solidFill>
              <a:cs typeface="+mn-cs"/>
            </a:endParaRPr>
          </a:p>
        </p:txBody>
      </p:sp>
      <p:sp>
        <p:nvSpPr>
          <p:cNvPr id="445" name="Rectangle 123"/>
          <p:cNvSpPr>
            <a:spLocks noChangeArrowheads="1"/>
          </p:cNvSpPr>
          <p:nvPr/>
        </p:nvSpPr>
        <p:spPr bwMode="auto">
          <a:xfrm>
            <a:off x="6427788" y="54340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6,000</a:t>
            </a:r>
            <a:endParaRPr lang="en-US" altLang="en-US" dirty="0" smtClean="0">
              <a:solidFill>
                <a:prstClr val="black"/>
              </a:solidFill>
              <a:cs typeface="+mn-cs"/>
            </a:endParaRPr>
          </a:p>
        </p:txBody>
      </p:sp>
      <p:sp>
        <p:nvSpPr>
          <p:cNvPr id="446" name="Rectangle 124"/>
          <p:cNvSpPr>
            <a:spLocks noChangeArrowheads="1"/>
          </p:cNvSpPr>
          <p:nvPr/>
        </p:nvSpPr>
        <p:spPr bwMode="auto">
          <a:xfrm>
            <a:off x="7396163" y="54340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4,200</a:t>
            </a:r>
            <a:endParaRPr lang="en-US" altLang="en-US" dirty="0" smtClean="0">
              <a:solidFill>
                <a:prstClr val="black"/>
              </a:solidFill>
              <a:cs typeface="+mn-cs"/>
            </a:endParaRPr>
          </a:p>
        </p:txBody>
      </p:sp>
      <p:sp>
        <p:nvSpPr>
          <p:cNvPr id="447" name="Rectangle 125"/>
          <p:cNvSpPr>
            <a:spLocks noChangeArrowheads="1"/>
          </p:cNvSpPr>
          <p:nvPr/>
        </p:nvSpPr>
        <p:spPr bwMode="auto">
          <a:xfrm>
            <a:off x="1217613" y="5640388"/>
            <a:ext cx="817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 units</a:t>
            </a:r>
            <a:endParaRPr lang="en-US" altLang="en-US" dirty="0" smtClean="0">
              <a:solidFill>
                <a:prstClr val="black"/>
              </a:solidFill>
              <a:cs typeface="+mn-cs"/>
            </a:endParaRPr>
          </a:p>
        </p:txBody>
      </p:sp>
      <p:sp>
        <p:nvSpPr>
          <p:cNvPr id="448" name="Rectangle 126"/>
          <p:cNvSpPr>
            <a:spLocks noChangeArrowheads="1"/>
          </p:cNvSpPr>
          <p:nvPr/>
        </p:nvSpPr>
        <p:spPr bwMode="auto">
          <a:xfrm>
            <a:off x="3136900" y="5640388"/>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64,000</a:t>
            </a:r>
            <a:endParaRPr lang="en-US" altLang="en-US" dirty="0" smtClean="0">
              <a:solidFill>
                <a:prstClr val="black"/>
              </a:solidFill>
              <a:cs typeface="+mn-cs"/>
            </a:endParaRPr>
          </a:p>
        </p:txBody>
      </p:sp>
      <p:sp>
        <p:nvSpPr>
          <p:cNvPr id="449" name="Rectangle 127"/>
          <p:cNvSpPr>
            <a:spLocks noChangeArrowheads="1"/>
          </p:cNvSpPr>
          <p:nvPr/>
        </p:nvSpPr>
        <p:spPr bwMode="auto">
          <a:xfrm>
            <a:off x="6337300" y="5640388"/>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64,000</a:t>
            </a:r>
            <a:endParaRPr lang="en-US" altLang="en-US" dirty="0" smtClean="0">
              <a:solidFill>
                <a:prstClr val="black"/>
              </a:solidFill>
              <a:cs typeface="+mn-cs"/>
            </a:endParaRPr>
          </a:p>
        </p:txBody>
      </p:sp>
      <p:sp>
        <p:nvSpPr>
          <p:cNvPr id="450" name="Rectangle 128"/>
          <p:cNvSpPr>
            <a:spLocks noChangeArrowheads="1"/>
          </p:cNvSpPr>
          <p:nvPr/>
        </p:nvSpPr>
        <p:spPr bwMode="auto">
          <a:xfrm>
            <a:off x="7304088" y="5640388"/>
            <a:ext cx="5540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62,200</a:t>
            </a:r>
            <a:endParaRPr lang="en-US" altLang="en-US" dirty="0" smtClean="0">
              <a:solidFill>
                <a:prstClr val="black"/>
              </a:solidFill>
              <a:cs typeface="+mn-cs"/>
            </a:endParaRPr>
          </a:p>
        </p:txBody>
      </p:sp>
      <p:sp>
        <p:nvSpPr>
          <p:cNvPr id="451" name="Rectangle 129"/>
          <p:cNvSpPr>
            <a:spLocks noChangeArrowheads="1"/>
          </p:cNvSpPr>
          <p:nvPr/>
        </p:nvSpPr>
        <p:spPr bwMode="auto">
          <a:xfrm>
            <a:off x="4567238" y="4803776"/>
            <a:ext cx="1068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Completion</a:t>
            </a:r>
            <a:endParaRPr lang="en-US" altLang="en-US" dirty="0" smtClean="0">
              <a:solidFill>
                <a:prstClr val="black"/>
              </a:solidFill>
              <a:cs typeface="+mn-cs"/>
            </a:endParaRPr>
          </a:p>
        </p:txBody>
      </p:sp>
      <p:sp>
        <p:nvSpPr>
          <p:cNvPr id="452" name="Rectangle 130"/>
          <p:cNvSpPr>
            <a:spLocks noChangeArrowheads="1"/>
          </p:cNvSpPr>
          <p:nvPr/>
        </p:nvSpPr>
        <p:spPr bwMode="auto">
          <a:xfrm>
            <a:off x="6826250" y="4803776"/>
            <a:ext cx="4032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EUP</a:t>
            </a:r>
            <a:endParaRPr lang="en-US" altLang="en-US" dirty="0" smtClean="0">
              <a:solidFill>
                <a:prstClr val="black"/>
              </a:solidFill>
              <a:cs typeface="+mn-cs"/>
            </a:endParaRPr>
          </a:p>
        </p:txBody>
      </p:sp>
      <p:sp>
        <p:nvSpPr>
          <p:cNvPr id="453" name="Line 131"/>
          <p:cNvSpPr>
            <a:spLocks noChangeShapeType="1"/>
          </p:cNvSpPr>
          <p:nvPr/>
        </p:nvSpPr>
        <p:spPr bwMode="auto">
          <a:xfrm>
            <a:off x="3289300" y="4327526"/>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4" name="Rectangle 132"/>
          <p:cNvSpPr>
            <a:spLocks noChangeArrowheads="1"/>
          </p:cNvSpPr>
          <p:nvPr/>
        </p:nvSpPr>
        <p:spPr bwMode="auto">
          <a:xfrm>
            <a:off x="3289300" y="4327526"/>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5" name="Line 133"/>
          <p:cNvSpPr>
            <a:spLocks noChangeShapeType="1"/>
          </p:cNvSpPr>
          <p:nvPr/>
        </p:nvSpPr>
        <p:spPr bwMode="auto">
          <a:xfrm>
            <a:off x="3289300" y="4535488"/>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6" name="Rectangle 134"/>
          <p:cNvSpPr>
            <a:spLocks noChangeArrowheads="1"/>
          </p:cNvSpPr>
          <p:nvPr/>
        </p:nvSpPr>
        <p:spPr bwMode="auto">
          <a:xfrm>
            <a:off x="3289300" y="4535488"/>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7" name="Line 135"/>
          <p:cNvSpPr>
            <a:spLocks noChangeShapeType="1"/>
          </p:cNvSpPr>
          <p:nvPr/>
        </p:nvSpPr>
        <p:spPr bwMode="auto">
          <a:xfrm>
            <a:off x="3289300" y="4556126"/>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8" name="Rectangle 136"/>
          <p:cNvSpPr>
            <a:spLocks noChangeArrowheads="1"/>
          </p:cNvSpPr>
          <p:nvPr/>
        </p:nvSpPr>
        <p:spPr bwMode="auto">
          <a:xfrm>
            <a:off x="3289300" y="4556126"/>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9" name="Line 137"/>
          <p:cNvSpPr>
            <a:spLocks noChangeShapeType="1"/>
          </p:cNvSpPr>
          <p:nvPr/>
        </p:nvSpPr>
        <p:spPr bwMode="auto">
          <a:xfrm>
            <a:off x="2743200" y="5619751"/>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0" name="Rectangle 138"/>
          <p:cNvSpPr>
            <a:spLocks noChangeArrowheads="1"/>
          </p:cNvSpPr>
          <p:nvPr/>
        </p:nvSpPr>
        <p:spPr bwMode="auto">
          <a:xfrm>
            <a:off x="2743200" y="5619751"/>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1" name="Rectangle 139"/>
          <p:cNvSpPr>
            <a:spLocks noChangeArrowheads="1"/>
          </p:cNvSpPr>
          <p:nvPr/>
        </p:nvSpPr>
        <p:spPr bwMode="auto">
          <a:xfrm>
            <a:off x="1168400" y="4762501"/>
            <a:ext cx="19050" cy="454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2" name="Rectangle 140"/>
          <p:cNvSpPr>
            <a:spLocks noChangeArrowheads="1"/>
          </p:cNvSpPr>
          <p:nvPr/>
        </p:nvSpPr>
        <p:spPr bwMode="auto">
          <a:xfrm>
            <a:off x="7945438" y="4783138"/>
            <a:ext cx="20638" cy="433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3" name="Line 141"/>
          <p:cNvSpPr>
            <a:spLocks noChangeShapeType="1"/>
          </p:cNvSpPr>
          <p:nvPr/>
        </p:nvSpPr>
        <p:spPr bwMode="auto">
          <a:xfrm>
            <a:off x="6988175" y="4327526"/>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4" name="Rectangle 142"/>
          <p:cNvSpPr>
            <a:spLocks noChangeArrowheads="1"/>
          </p:cNvSpPr>
          <p:nvPr/>
        </p:nvSpPr>
        <p:spPr bwMode="auto">
          <a:xfrm>
            <a:off x="6988175" y="4327526"/>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5" name="Line 143"/>
          <p:cNvSpPr>
            <a:spLocks noChangeShapeType="1"/>
          </p:cNvSpPr>
          <p:nvPr/>
        </p:nvSpPr>
        <p:spPr bwMode="auto">
          <a:xfrm>
            <a:off x="6988175" y="4535488"/>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6" name="Rectangle 144"/>
          <p:cNvSpPr>
            <a:spLocks noChangeArrowheads="1"/>
          </p:cNvSpPr>
          <p:nvPr/>
        </p:nvSpPr>
        <p:spPr bwMode="auto">
          <a:xfrm>
            <a:off x="6988175" y="4535488"/>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7" name="Line 145"/>
          <p:cNvSpPr>
            <a:spLocks noChangeShapeType="1"/>
          </p:cNvSpPr>
          <p:nvPr/>
        </p:nvSpPr>
        <p:spPr bwMode="auto">
          <a:xfrm>
            <a:off x="6988175" y="4556126"/>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8" name="Rectangle 146"/>
          <p:cNvSpPr>
            <a:spLocks noChangeArrowheads="1"/>
          </p:cNvSpPr>
          <p:nvPr/>
        </p:nvSpPr>
        <p:spPr bwMode="auto">
          <a:xfrm>
            <a:off x="6988175" y="4556126"/>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9" name="Rectangle 147"/>
          <p:cNvSpPr>
            <a:spLocks noChangeArrowheads="1"/>
          </p:cNvSpPr>
          <p:nvPr/>
        </p:nvSpPr>
        <p:spPr bwMode="auto">
          <a:xfrm>
            <a:off x="1187450" y="4762501"/>
            <a:ext cx="67786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70" name="Line 148"/>
          <p:cNvSpPr>
            <a:spLocks noChangeShapeType="1"/>
          </p:cNvSpPr>
          <p:nvPr/>
        </p:nvSpPr>
        <p:spPr bwMode="auto">
          <a:xfrm>
            <a:off x="4083050" y="4989513"/>
            <a:ext cx="3862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71" name="Rectangle 149"/>
          <p:cNvSpPr>
            <a:spLocks noChangeArrowheads="1"/>
          </p:cNvSpPr>
          <p:nvPr/>
        </p:nvSpPr>
        <p:spPr bwMode="auto">
          <a:xfrm>
            <a:off x="4083050" y="4989513"/>
            <a:ext cx="38623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72" name="Rectangle 150"/>
          <p:cNvSpPr>
            <a:spLocks noChangeArrowheads="1"/>
          </p:cNvSpPr>
          <p:nvPr/>
        </p:nvSpPr>
        <p:spPr bwMode="auto">
          <a:xfrm>
            <a:off x="1187450" y="5195888"/>
            <a:ext cx="67786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73" name="Line 151"/>
          <p:cNvSpPr>
            <a:spLocks noChangeShapeType="1"/>
          </p:cNvSpPr>
          <p:nvPr/>
        </p:nvSpPr>
        <p:spPr bwMode="auto">
          <a:xfrm>
            <a:off x="5943600" y="5619751"/>
            <a:ext cx="1946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74" name="Rectangle 152"/>
          <p:cNvSpPr>
            <a:spLocks noChangeArrowheads="1"/>
          </p:cNvSpPr>
          <p:nvPr/>
        </p:nvSpPr>
        <p:spPr bwMode="auto">
          <a:xfrm>
            <a:off x="5943600" y="5619751"/>
            <a:ext cx="19462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5" name="Rectangle 96"/>
          <p:cNvSpPr>
            <a:spLocks noChangeArrowheads="1"/>
          </p:cNvSpPr>
          <p:nvPr/>
        </p:nvSpPr>
        <p:spPr bwMode="auto">
          <a:xfrm>
            <a:off x="795337" y="3711142"/>
            <a:ext cx="33855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u="sng" dirty="0" smtClean="0">
                <a:solidFill>
                  <a:srgbClr val="000000"/>
                </a:solidFill>
                <a:cs typeface="+mn-cs"/>
              </a:rPr>
              <a:t>Units Schedule (Physical Flow Reconciliation)</a:t>
            </a:r>
            <a:endParaRPr lang="en-US" altLang="en-US" u="sng" dirty="0" smtClean="0">
              <a:solidFill>
                <a:prstClr val="black"/>
              </a:solidFill>
              <a:cs typeface="+mn-cs"/>
            </a:endParaRPr>
          </a:p>
        </p:txBody>
      </p:sp>
      <p:sp>
        <p:nvSpPr>
          <p:cNvPr id="92" name="Slide Number Placeholder 91"/>
          <p:cNvSpPr>
            <a:spLocks noGrp="1"/>
          </p:cNvSpPr>
          <p:nvPr>
            <p:ph type="sldNum" sz="quarter" idx="12"/>
          </p:nvPr>
        </p:nvSpPr>
        <p:spPr/>
        <p:txBody>
          <a:bodyPr/>
          <a:lstStyle/>
          <a:p>
            <a:fld id="{A2F34CF3-0044-4E21-BEB6-D1264E26E98D}" type="slidenum">
              <a:rPr lang="en-US" smtClean="0">
                <a:solidFill>
                  <a:prstClr val="black">
                    <a:tint val="75000"/>
                  </a:prstClr>
                </a:solidFill>
              </a:rPr>
              <a:pPr/>
              <a:t>19</a:t>
            </a:fld>
            <a:endParaRPr lang="en-US" dirty="0">
              <a:solidFill>
                <a:prstClr val="black">
                  <a:tint val="75000"/>
                </a:prstClr>
              </a:solidFill>
            </a:endParaRPr>
          </a:p>
        </p:txBody>
      </p:sp>
      <p:sp>
        <p:nvSpPr>
          <p:cNvPr id="93" name="Rounded Rectangle 92"/>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Tree>
    <p:extLst>
      <p:ext uri="{BB962C8B-B14F-4D97-AF65-F5344CB8AC3E}">
        <p14:creationId xmlns:p14="http://schemas.microsoft.com/office/powerpoint/2010/main" val="2463691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1"/>
                                        </p:tgtEl>
                                        <p:attrNameLst>
                                          <p:attrName>style.visibility</p:attrName>
                                        </p:attrNameLst>
                                      </p:cBhvr>
                                      <p:to>
                                        <p:strVal val="visible"/>
                                      </p:to>
                                    </p:set>
                                    <p:animEffect transition="in" filter="fade">
                                      <p:cBhvr>
                                        <p:cTn id="10" dur="500"/>
                                        <p:tgtEl>
                                          <p:spTgt spid="3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2"/>
                                        </p:tgtEl>
                                        <p:attrNameLst>
                                          <p:attrName>style.visibility</p:attrName>
                                        </p:attrNameLst>
                                      </p:cBhvr>
                                      <p:to>
                                        <p:strVal val="visible"/>
                                      </p:to>
                                    </p:set>
                                    <p:animEffect transition="in" filter="fade">
                                      <p:cBhvr>
                                        <p:cTn id="13" dur="500"/>
                                        <p:tgtEl>
                                          <p:spTgt spid="3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Effect transition="in" filter="fade">
                                      <p:cBhvr>
                                        <p:cTn id="16" dur="500"/>
                                        <p:tgtEl>
                                          <p:spTgt spid="3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6"/>
                                        </p:tgtEl>
                                        <p:attrNameLst>
                                          <p:attrName>style.visibility</p:attrName>
                                        </p:attrNameLst>
                                      </p:cBhvr>
                                      <p:to>
                                        <p:strVal val="visible"/>
                                      </p:to>
                                    </p:set>
                                    <p:animEffect transition="in" filter="fade">
                                      <p:cBhvr>
                                        <p:cTn id="19" dur="500"/>
                                        <p:tgtEl>
                                          <p:spTgt spid="3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7"/>
                                        </p:tgtEl>
                                        <p:attrNameLst>
                                          <p:attrName>style.visibility</p:attrName>
                                        </p:attrNameLst>
                                      </p:cBhvr>
                                      <p:to>
                                        <p:strVal val="visible"/>
                                      </p:to>
                                    </p:set>
                                    <p:animEffect transition="in" filter="fade">
                                      <p:cBhvr>
                                        <p:cTn id="22" dur="500"/>
                                        <p:tgtEl>
                                          <p:spTgt spid="39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8"/>
                                        </p:tgtEl>
                                        <p:attrNameLst>
                                          <p:attrName>style.visibility</p:attrName>
                                        </p:attrNameLst>
                                      </p:cBhvr>
                                      <p:to>
                                        <p:strVal val="visible"/>
                                      </p:to>
                                    </p:set>
                                    <p:animEffect transition="in" filter="fade">
                                      <p:cBhvr>
                                        <p:cTn id="43" dur="500"/>
                                        <p:tgtEl>
                                          <p:spTgt spid="39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9"/>
                                        </p:tgtEl>
                                        <p:attrNameLst>
                                          <p:attrName>style.visibility</p:attrName>
                                        </p:attrNameLst>
                                      </p:cBhvr>
                                      <p:to>
                                        <p:strVal val="visible"/>
                                      </p:to>
                                    </p:set>
                                    <p:animEffect transition="in" filter="fade">
                                      <p:cBhvr>
                                        <p:cTn id="46" dur="500"/>
                                        <p:tgtEl>
                                          <p:spTgt spid="3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0"/>
                                        </p:tgtEl>
                                        <p:attrNameLst>
                                          <p:attrName>style.visibility</p:attrName>
                                        </p:attrNameLst>
                                      </p:cBhvr>
                                      <p:to>
                                        <p:strVal val="visible"/>
                                      </p:to>
                                    </p:set>
                                    <p:animEffect transition="in" filter="fade">
                                      <p:cBhvr>
                                        <p:cTn id="61" dur="500"/>
                                        <p:tgtEl>
                                          <p:spTgt spid="40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1"/>
                                        </p:tgtEl>
                                        <p:attrNameLst>
                                          <p:attrName>style.visibility</p:attrName>
                                        </p:attrNameLst>
                                      </p:cBhvr>
                                      <p:to>
                                        <p:strVal val="visible"/>
                                      </p:to>
                                    </p:set>
                                    <p:animEffect transition="in" filter="fade">
                                      <p:cBhvr>
                                        <p:cTn id="64" dur="500"/>
                                        <p:tgtEl>
                                          <p:spTgt spid="40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500"/>
                                        <p:tgtEl>
                                          <p:spTgt spid="15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8"/>
                                        </p:tgtEl>
                                        <p:attrNameLst>
                                          <p:attrName>style.visibility</p:attrName>
                                        </p:attrNameLst>
                                      </p:cBhvr>
                                      <p:to>
                                        <p:strVal val="visible"/>
                                      </p:to>
                                    </p:set>
                                    <p:animEffect transition="in" filter="fade">
                                      <p:cBhvr>
                                        <p:cTn id="72" dur="500"/>
                                        <p:tgtEl>
                                          <p:spTgt spid="41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9"/>
                                        </p:tgtEl>
                                        <p:attrNameLst>
                                          <p:attrName>style.visibility</p:attrName>
                                        </p:attrNameLst>
                                      </p:cBhvr>
                                      <p:to>
                                        <p:strVal val="visible"/>
                                      </p:to>
                                    </p:set>
                                    <p:animEffect transition="in" filter="fade">
                                      <p:cBhvr>
                                        <p:cTn id="75" dur="500"/>
                                        <p:tgtEl>
                                          <p:spTgt spid="4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22"/>
                                        </p:tgtEl>
                                        <p:attrNameLst>
                                          <p:attrName>style.visibility</p:attrName>
                                        </p:attrNameLst>
                                      </p:cBhvr>
                                      <p:to>
                                        <p:strVal val="visible"/>
                                      </p:to>
                                    </p:set>
                                    <p:animEffect transition="in" filter="fade">
                                      <p:cBhvr>
                                        <p:cTn id="78" dur="500"/>
                                        <p:tgtEl>
                                          <p:spTgt spid="4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3"/>
                                        </p:tgtEl>
                                        <p:attrNameLst>
                                          <p:attrName>style.visibility</p:attrName>
                                        </p:attrNameLst>
                                      </p:cBhvr>
                                      <p:to>
                                        <p:strVal val="visible"/>
                                      </p:to>
                                    </p:set>
                                    <p:animEffect transition="in" filter="fade">
                                      <p:cBhvr>
                                        <p:cTn id="81" dur="500"/>
                                        <p:tgtEl>
                                          <p:spTgt spid="4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6"/>
                                        </p:tgtEl>
                                        <p:attrNameLst>
                                          <p:attrName>style.visibility</p:attrName>
                                        </p:attrNameLst>
                                      </p:cBhvr>
                                      <p:to>
                                        <p:strVal val="visible"/>
                                      </p:to>
                                    </p:set>
                                    <p:animEffect transition="in" filter="fade">
                                      <p:cBhvr>
                                        <p:cTn id="84" dur="500"/>
                                        <p:tgtEl>
                                          <p:spTgt spid="4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27"/>
                                        </p:tgtEl>
                                        <p:attrNameLst>
                                          <p:attrName>style.visibility</p:attrName>
                                        </p:attrNameLst>
                                      </p:cBhvr>
                                      <p:to>
                                        <p:strVal val="visible"/>
                                      </p:to>
                                    </p:set>
                                    <p:animEffect transition="in" filter="fade">
                                      <p:cBhvr>
                                        <p:cTn id="87" dur="500"/>
                                        <p:tgtEl>
                                          <p:spTgt spid="4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3"/>
                                        </p:tgtEl>
                                        <p:attrNameLst>
                                          <p:attrName>style.visibility</p:attrName>
                                        </p:attrNameLst>
                                      </p:cBhvr>
                                      <p:to>
                                        <p:strVal val="visible"/>
                                      </p:to>
                                    </p:set>
                                    <p:animEffect transition="in" filter="fade">
                                      <p:cBhvr>
                                        <p:cTn id="90" dur="500"/>
                                        <p:tgtEl>
                                          <p:spTgt spid="4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4"/>
                                        </p:tgtEl>
                                        <p:attrNameLst>
                                          <p:attrName>style.visibility</p:attrName>
                                        </p:attrNameLst>
                                      </p:cBhvr>
                                      <p:to>
                                        <p:strVal val="visible"/>
                                      </p:to>
                                    </p:set>
                                    <p:animEffect transition="in" filter="fade">
                                      <p:cBhvr>
                                        <p:cTn id="93" dur="500"/>
                                        <p:tgtEl>
                                          <p:spTgt spid="45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55"/>
                                        </p:tgtEl>
                                        <p:attrNameLst>
                                          <p:attrName>style.visibility</p:attrName>
                                        </p:attrNameLst>
                                      </p:cBhvr>
                                      <p:to>
                                        <p:strVal val="visible"/>
                                      </p:to>
                                    </p:set>
                                    <p:animEffect transition="in" filter="fade">
                                      <p:cBhvr>
                                        <p:cTn id="96" dur="500"/>
                                        <p:tgtEl>
                                          <p:spTgt spid="45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56"/>
                                        </p:tgtEl>
                                        <p:attrNameLst>
                                          <p:attrName>style.visibility</p:attrName>
                                        </p:attrNameLst>
                                      </p:cBhvr>
                                      <p:to>
                                        <p:strVal val="visible"/>
                                      </p:to>
                                    </p:set>
                                    <p:animEffect transition="in" filter="fade">
                                      <p:cBhvr>
                                        <p:cTn id="99" dur="500"/>
                                        <p:tgtEl>
                                          <p:spTgt spid="45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7"/>
                                        </p:tgtEl>
                                        <p:attrNameLst>
                                          <p:attrName>style.visibility</p:attrName>
                                        </p:attrNameLst>
                                      </p:cBhvr>
                                      <p:to>
                                        <p:strVal val="visible"/>
                                      </p:to>
                                    </p:set>
                                    <p:animEffect transition="in" filter="fade">
                                      <p:cBhvr>
                                        <p:cTn id="102" dur="500"/>
                                        <p:tgtEl>
                                          <p:spTgt spid="4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8"/>
                                        </p:tgtEl>
                                        <p:attrNameLst>
                                          <p:attrName>style.visibility</p:attrName>
                                        </p:attrNameLst>
                                      </p:cBhvr>
                                      <p:to>
                                        <p:strVal val="visible"/>
                                      </p:to>
                                    </p:set>
                                    <p:animEffect transition="in" filter="fade">
                                      <p:cBhvr>
                                        <p:cTn id="105" dur="500"/>
                                        <p:tgtEl>
                                          <p:spTgt spid="45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0"/>
                                        </p:tgtEl>
                                        <p:attrNameLst>
                                          <p:attrName>style.visibility</p:attrName>
                                        </p:attrNameLst>
                                      </p:cBhvr>
                                      <p:to>
                                        <p:strVal val="visible"/>
                                      </p:to>
                                    </p:set>
                                    <p:animEffect transition="in" filter="fade">
                                      <p:cBhvr>
                                        <p:cTn id="108" dur="500"/>
                                        <p:tgtEl>
                                          <p:spTgt spid="42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21"/>
                                        </p:tgtEl>
                                        <p:attrNameLst>
                                          <p:attrName>style.visibility</p:attrName>
                                        </p:attrNameLst>
                                      </p:cBhvr>
                                      <p:to>
                                        <p:strVal val="visible"/>
                                      </p:to>
                                    </p:set>
                                    <p:animEffect transition="in" filter="fade">
                                      <p:cBhvr>
                                        <p:cTn id="111" dur="500"/>
                                        <p:tgtEl>
                                          <p:spTgt spid="42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24"/>
                                        </p:tgtEl>
                                        <p:attrNameLst>
                                          <p:attrName>style.visibility</p:attrName>
                                        </p:attrNameLst>
                                      </p:cBhvr>
                                      <p:to>
                                        <p:strVal val="visible"/>
                                      </p:to>
                                    </p:set>
                                    <p:animEffect transition="in" filter="fade">
                                      <p:cBhvr>
                                        <p:cTn id="114" dur="500"/>
                                        <p:tgtEl>
                                          <p:spTgt spid="42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25"/>
                                        </p:tgtEl>
                                        <p:attrNameLst>
                                          <p:attrName>style.visibility</p:attrName>
                                        </p:attrNameLst>
                                      </p:cBhvr>
                                      <p:to>
                                        <p:strVal val="visible"/>
                                      </p:to>
                                    </p:set>
                                    <p:animEffect transition="in" filter="fade">
                                      <p:cBhvr>
                                        <p:cTn id="117" dur="500"/>
                                        <p:tgtEl>
                                          <p:spTgt spid="42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28"/>
                                        </p:tgtEl>
                                        <p:attrNameLst>
                                          <p:attrName>style.visibility</p:attrName>
                                        </p:attrNameLst>
                                      </p:cBhvr>
                                      <p:to>
                                        <p:strVal val="visible"/>
                                      </p:to>
                                    </p:set>
                                    <p:animEffect transition="in" filter="fade">
                                      <p:cBhvr>
                                        <p:cTn id="120" dur="500"/>
                                        <p:tgtEl>
                                          <p:spTgt spid="4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29"/>
                                        </p:tgtEl>
                                        <p:attrNameLst>
                                          <p:attrName>style.visibility</p:attrName>
                                        </p:attrNameLst>
                                      </p:cBhvr>
                                      <p:to>
                                        <p:strVal val="visible"/>
                                      </p:to>
                                    </p:set>
                                    <p:animEffect transition="in" filter="fade">
                                      <p:cBhvr>
                                        <p:cTn id="123" dur="500"/>
                                        <p:tgtEl>
                                          <p:spTgt spid="4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63"/>
                                        </p:tgtEl>
                                        <p:attrNameLst>
                                          <p:attrName>style.visibility</p:attrName>
                                        </p:attrNameLst>
                                      </p:cBhvr>
                                      <p:to>
                                        <p:strVal val="visible"/>
                                      </p:to>
                                    </p:set>
                                    <p:animEffect transition="in" filter="fade">
                                      <p:cBhvr>
                                        <p:cTn id="126" dur="500"/>
                                        <p:tgtEl>
                                          <p:spTgt spid="46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64"/>
                                        </p:tgtEl>
                                        <p:attrNameLst>
                                          <p:attrName>style.visibility</p:attrName>
                                        </p:attrNameLst>
                                      </p:cBhvr>
                                      <p:to>
                                        <p:strVal val="visible"/>
                                      </p:to>
                                    </p:set>
                                    <p:animEffect transition="in" filter="fade">
                                      <p:cBhvr>
                                        <p:cTn id="129" dur="500"/>
                                        <p:tgtEl>
                                          <p:spTgt spid="46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65"/>
                                        </p:tgtEl>
                                        <p:attrNameLst>
                                          <p:attrName>style.visibility</p:attrName>
                                        </p:attrNameLst>
                                      </p:cBhvr>
                                      <p:to>
                                        <p:strVal val="visible"/>
                                      </p:to>
                                    </p:set>
                                    <p:animEffect transition="in" filter="fade">
                                      <p:cBhvr>
                                        <p:cTn id="132" dur="500"/>
                                        <p:tgtEl>
                                          <p:spTgt spid="46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66"/>
                                        </p:tgtEl>
                                        <p:attrNameLst>
                                          <p:attrName>style.visibility</p:attrName>
                                        </p:attrNameLst>
                                      </p:cBhvr>
                                      <p:to>
                                        <p:strVal val="visible"/>
                                      </p:to>
                                    </p:set>
                                    <p:animEffect transition="in" filter="fade">
                                      <p:cBhvr>
                                        <p:cTn id="135" dur="500"/>
                                        <p:tgtEl>
                                          <p:spTgt spid="46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67"/>
                                        </p:tgtEl>
                                        <p:attrNameLst>
                                          <p:attrName>style.visibility</p:attrName>
                                        </p:attrNameLst>
                                      </p:cBhvr>
                                      <p:to>
                                        <p:strVal val="visible"/>
                                      </p:to>
                                    </p:set>
                                    <p:animEffect transition="in" filter="fade">
                                      <p:cBhvr>
                                        <p:cTn id="138" dur="500"/>
                                        <p:tgtEl>
                                          <p:spTgt spid="46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68"/>
                                        </p:tgtEl>
                                        <p:attrNameLst>
                                          <p:attrName>style.visibility</p:attrName>
                                        </p:attrNameLst>
                                      </p:cBhvr>
                                      <p:to>
                                        <p:strVal val="visible"/>
                                      </p:to>
                                    </p:set>
                                    <p:animEffect transition="in" filter="fade">
                                      <p:cBhvr>
                                        <p:cTn id="141" dur="500"/>
                                        <p:tgtEl>
                                          <p:spTgt spid="468"/>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1" nodeType="clickEffect">
                                  <p:stCondLst>
                                    <p:cond delay="0"/>
                                  </p:stCondLst>
                                  <p:childTnLst>
                                    <p:animEffect transition="out" filter="fade">
                                      <p:cBhvr>
                                        <p:cTn id="145" dur="500"/>
                                        <p:tgtEl>
                                          <p:spTgt spid="418"/>
                                        </p:tgtEl>
                                      </p:cBhvr>
                                    </p:animEffect>
                                    <p:set>
                                      <p:cBhvr>
                                        <p:cTn id="146" dur="1" fill="hold">
                                          <p:stCondLst>
                                            <p:cond delay="499"/>
                                          </p:stCondLst>
                                        </p:cTn>
                                        <p:tgtEl>
                                          <p:spTgt spid="41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419"/>
                                        </p:tgtEl>
                                      </p:cBhvr>
                                    </p:animEffect>
                                    <p:set>
                                      <p:cBhvr>
                                        <p:cTn id="149" dur="1" fill="hold">
                                          <p:stCondLst>
                                            <p:cond delay="499"/>
                                          </p:stCondLst>
                                        </p:cTn>
                                        <p:tgtEl>
                                          <p:spTgt spid="419"/>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422"/>
                                        </p:tgtEl>
                                      </p:cBhvr>
                                    </p:animEffect>
                                    <p:set>
                                      <p:cBhvr>
                                        <p:cTn id="152" dur="1" fill="hold">
                                          <p:stCondLst>
                                            <p:cond delay="499"/>
                                          </p:stCondLst>
                                        </p:cTn>
                                        <p:tgtEl>
                                          <p:spTgt spid="422"/>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423"/>
                                        </p:tgtEl>
                                      </p:cBhvr>
                                    </p:animEffect>
                                    <p:set>
                                      <p:cBhvr>
                                        <p:cTn id="155" dur="1" fill="hold">
                                          <p:stCondLst>
                                            <p:cond delay="499"/>
                                          </p:stCondLst>
                                        </p:cTn>
                                        <p:tgtEl>
                                          <p:spTgt spid="423"/>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426"/>
                                        </p:tgtEl>
                                      </p:cBhvr>
                                    </p:animEffect>
                                    <p:set>
                                      <p:cBhvr>
                                        <p:cTn id="158" dur="1" fill="hold">
                                          <p:stCondLst>
                                            <p:cond delay="499"/>
                                          </p:stCondLst>
                                        </p:cTn>
                                        <p:tgtEl>
                                          <p:spTgt spid="42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427"/>
                                        </p:tgtEl>
                                      </p:cBhvr>
                                    </p:animEffect>
                                    <p:set>
                                      <p:cBhvr>
                                        <p:cTn id="161" dur="1" fill="hold">
                                          <p:stCondLst>
                                            <p:cond delay="499"/>
                                          </p:stCondLst>
                                        </p:cTn>
                                        <p:tgtEl>
                                          <p:spTgt spid="427"/>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453"/>
                                        </p:tgtEl>
                                      </p:cBhvr>
                                    </p:animEffect>
                                    <p:set>
                                      <p:cBhvr>
                                        <p:cTn id="164" dur="1" fill="hold">
                                          <p:stCondLst>
                                            <p:cond delay="499"/>
                                          </p:stCondLst>
                                        </p:cTn>
                                        <p:tgtEl>
                                          <p:spTgt spid="453"/>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454"/>
                                        </p:tgtEl>
                                      </p:cBhvr>
                                    </p:animEffect>
                                    <p:set>
                                      <p:cBhvr>
                                        <p:cTn id="167" dur="1" fill="hold">
                                          <p:stCondLst>
                                            <p:cond delay="499"/>
                                          </p:stCondLst>
                                        </p:cTn>
                                        <p:tgtEl>
                                          <p:spTgt spid="454"/>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455"/>
                                        </p:tgtEl>
                                      </p:cBhvr>
                                    </p:animEffect>
                                    <p:set>
                                      <p:cBhvr>
                                        <p:cTn id="170" dur="1" fill="hold">
                                          <p:stCondLst>
                                            <p:cond delay="499"/>
                                          </p:stCondLst>
                                        </p:cTn>
                                        <p:tgtEl>
                                          <p:spTgt spid="455"/>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456"/>
                                        </p:tgtEl>
                                      </p:cBhvr>
                                    </p:animEffect>
                                    <p:set>
                                      <p:cBhvr>
                                        <p:cTn id="173" dur="1" fill="hold">
                                          <p:stCondLst>
                                            <p:cond delay="499"/>
                                          </p:stCondLst>
                                        </p:cTn>
                                        <p:tgtEl>
                                          <p:spTgt spid="456"/>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457"/>
                                        </p:tgtEl>
                                      </p:cBhvr>
                                    </p:animEffect>
                                    <p:set>
                                      <p:cBhvr>
                                        <p:cTn id="176" dur="1" fill="hold">
                                          <p:stCondLst>
                                            <p:cond delay="499"/>
                                          </p:stCondLst>
                                        </p:cTn>
                                        <p:tgtEl>
                                          <p:spTgt spid="457"/>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58"/>
                                        </p:tgtEl>
                                      </p:cBhvr>
                                    </p:animEffect>
                                    <p:set>
                                      <p:cBhvr>
                                        <p:cTn id="179" dur="1" fill="hold">
                                          <p:stCondLst>
                                            <p:cond delay="499"/>
                                          </p:stCondLst>
                                        </p:cTn>
                                        <p:tgtEl>
                                          <p:spTgt spid="458"/>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417"/>
                                        </p:tgtEl>
                                        <p:attrNameLst>
                                          <p:attrName>style.visibility</p:attrName>
                                        </p:attrNameLst>
                                      </p:cBhvr>
                                      <p:to>
                                        <p:strVal val="visible"/>
                                      </p:to>
                                    </p:set>
                                    <p:animEffect transition="in" filter="fade">
                                      <p:cBhvr>
                                        <p:cTn id="184" dur="500"/>
                                        <p:tgtEl>
                                          <p:spTgt spid="417"/>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430"/>
                                        </p:tgtEl>
                                        <p:attrNameLst>
                                          <p:attrName>style.visibility</p:attrName>
                                        </p:attrNameLst>
                                      </p:cBhvr>
                                      <p:to>
                                        <p:strVal val="visible"/>
                                      </p:to>
                                    </p:set>
                                    <p:animEffect transition="in" filter="fade">
                                      <p:cBhvr>
                                        <p:cTn id="187" dur="500"/>
                                        <p:tgtEl>
                                          <p:spTgt spid="43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461"/>
                                        </p:tgtEl>
                                        <p:attrNameLst>
                                          <p:attrName>style.visibility</p:attrName>
                                        </p:attrNameLst>
                                      </p:cBhvr>
                                      <p:to>
                                        <p:strVal val="visible"/>
                                      </p:to>
                                    </p:set>
                                    <p:animEffect transition="in" filter="fade">
                                      <p:cBhvr>
                                        <p:cTn id="190" dur="500"/>
                                        <p:tgtEl>
                                          <p:spTgt spid="461"/>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462"/>
                                        </p:tgtEl>
                                        <p:attrNameLst>
                                          <p:attrName>style.visibility</p:attrName>
                                        </p:attrNameLst>
                                      </p:cBhvr>
                                      <p:to>
                                        <p:strVal val="visible"/>
                                      </p:to>
                                    </p:set>
                                    <p:animEffect transition="in" filter="fade">
                                      <p:cBhvr>
                                        <p:cTn id="193" dur="500"/>
                                        <p:tgtEl>
                                          <p:spTgt spid="46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469"/>
                                        </p:tgtEl>
                                        <p:attrNameLst>
                                          <p:attrName>style.visibility</p:attrName>
                                        </p:attrNameLst>
                                      </p:cBhvr>
                                      <p:to>
                                        <p:strVal val="visible"/>
                                      </p:to>
                                    </p:set>
                                    <p:animEffect transition="in" filter="fade">
                                      <p:cBhvr>
                                        <p:cTn id="196" dur="500"/>
                                        <p:tgtEl>
                                          <p:spTgt spid="469"/>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72"/>
                                        </p:tgtEl>
                                        <p:attrNameLst>
                                          <p:attrName>style.visibility</p:attrName>
                                        </p:attrNameLst>
                                      </p:cBhvr>
                                      <p:to>
                                        <p:strVal val="visible"/>
                                      </p:to>
                                    </p:set>
                                    <p:animEffect transition="in" filter="fade">
                                      <p:cBhvr>
                                        <p:cTn id="199" dur="500"/>
                                        <p:tgtEl>
                                          <p:spTgt spid="472"/>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35"/>
                                        </p:tgtEl>
                                        <p:attrNameLst>
                                          <p:attrName>style.visibility</p:attrName>
                                        </p:attrNameLst>
                                      </p:cBhvr>
                                      <p:to>
                                        <p:strVal val="visible"/>
                                      </p:to>
                                    </p:set>
                                    <p:animEffect transition="in" filter="fade">
                                      <p:cBhvr>
                                        <p:cTn id="202" dur="500"/>
                                        <p:tgtEl>
                                          <p:spTgt spid="43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436"/>
                                        </p:tgtEl>
                                        <p:attrNameLst>
                                          <p:attrName>style.visibility</p:attrName>
                                        </p:attrNameLst>
                                      </p:cBhvr>
                                      <p:to>
                                        <p:strVal val="visible"/>
                                      </p:to>
                                    </p:set>
                                    <p:animEffect transition="in" filter="fade">
                                      <p:cBhvr>
                                        <p:cTn id="205" dur="500"/>
                                        <p:tgtEl>
                                          <p:spTgt spid="436"/>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441"/>
                                        </p:tgtEl>
                                        <p:attrNameLst>
                                          <p:attrName>style.visibility</p:attrName>
                                        </p:attrNameLst>
                                      </p:cBhvr>
                                      <p:to>
                                        <p:strVal val="visible"/>
                                      </p:to>
                                    </p:set>
                                    <p:animEffect transition="in" filter="fade">
                                      <p:cBhvr>
                                        <p:cTn id="208" dur="500"/>
                                        <p:tgtEl>
                                          <p:spTgt spid="44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442"/>
                                        </p:tgtEl>
                                        <p:attrNameLst>
                                          <p:attrName>style.visibility</p:attrName>
                                        </p:attrNameLst>
                                      </p:cBhvr>
                                      <p:to>
                                        <p:strVal val="visible"/>
                                      </p:to>
                                    </p:set>
                                    <p:animEffect transition="in" filter="fade">
                                      <p:cBhvr>
                                        <p:cTn id="211" dur="500"/>
                                        <p:tgtEl>
                                          <p:spTgt spid="442"/>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447"/>
                                        </p:tgtEl>
                                        <p:attrNameLst>
                                          <p:attrName>style.visibility</p:attrName>
                                        </p:attrNameLst>
                                      </p:cBhvr>
                                      <p:to>
                                        <p:strVal val="visible"/>
                                      </p:to>
                                    </p:set>
                                    <p:animEffect transition="in" filter="fade">
                                      <p:cBhvr>
                                        <p:cTn id="214" dur="500"/>
                                        <p:tgtEl>
                                          <p:spTgt spid="447"/>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448"/>
                                        </p:tgtEl>
                                        <p:attrNameLst>
                                          <p:attrName>style.visibility</p:attrName>
                                        </p:attrNameLst>
                                      </p:cBhvr>
                                      <p:to>
                                        <p:strVal val="visible"/>
                                      </p:to>
                                    </p:set>
                                    <p:animEffect transition="in" filter="fade">
                                      <p:cBhvr>
                                        <p:cTn id="217" dur="500"/>
                                        <p:tgtEl>
                                          <p:spTgt spid="44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459"/>
                                        </p:tgtEl>
                                        <p:attrNameLst>
                                          <p:attrName>style.visibility</p:attrName>
                                        </p:attrNameLst>
                                      </p:cBhvr>
                                      <p:to>
                                        <p:strVal val="visible"/>
                                      </p:to>
                                    </p:set>
                                    <p:animEffect transition="in" filter="fade">
                                      <p:cBhvr>
                                        <p:cTn id="220" dur="500"/>
                                        <p:tgtEl>
                                          <p:spTgt spid="459"/>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460"/>
                                        </p:tgtEl>
                                        <p:attrNameLst>
                                          <p:attrName>style.visibility</p:attrName>
                                        </p:attrNameLst>
                                      </p:cBhvr>
                                      <p:to>
                                        <p:strVal val="visible"/>
                                      </p:to>
                                    </p:set>
                                    <p:animEffect transition="in" filter="fade">
                                      <p:cBhvr>
                                        <p:cTn id="223" dur="500"/>
                                        <p:tgtEl>
                                          <p:spTgt spid="460"/>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51"/>
                                        </p:tgtEl>
                                        <p:attrNameLst>
                                          <p:attrName>style.visibility</p:attrName>
                                        </p:attrNameLst>
                                      </p:cBhvr>
                                      <p:to>
                                        <p:strVal val="visible"/>
                                      </p:to>
                                    </p:set>
                                    <p:animEffect transition="in" filter="fade">
                                      <p:cBhvr>
                                        <p:cTn id="226" dur="500"/>
                                        <p:tgtEl>
                                          <p:spTgt spid="451"/>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470"/>
                                        </p:tgtEl>
                                        <p:attrNameLst>
                                          <p:attrName>style.visibility</p:attrName>
                                        </p:attrNameLst>
                                      </p:cBhvr>
                                      <p:to>
                                        <p:strVal val="visible"/>
                                      </p:to>
                                    </p:set>
                                    <p:animEffect transition="in" filter="fade">
                                      <p:cBhvr>
                                        <p:cTn id="229" dur="500"/>
                                        <p:tgtEl>
                                          <p:spTgt spid="470"/>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471"/>
                                        </p:tgtEl>
                                        <p:attrNameLst>
                                          <p:attrName>style.visibility</p:attrName>
                                        </p:attrNameLst>
                                      </p:cBhvr>
                                      <p:to>
                                        <p:strVal val="visible"/>
                                      </p:to>
                                    </p:set>
                                    <p:animEffect transition="in" filter="fade">
                                      <p:cBhvr>
                                        <p:cTn id="232" dur="500"/>
                                        <p:tgtEl>
                                          <p:spTgt spid="471"/>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452"/>
                                        </p:tgtEl>
                                        <p:attrNameLst>
                                          <p:attrName>style.visibility</p:attrName>
                                        </p:attrNameLst>
                                      </p:cBhvr>
                                      <p:to>
                                        <p:strVal val="visible"/>
                                      </p:to>
                                    </p:set>
                                    <p:animEffect transition="in" filter="fade">
                                      <p:cBhvr>
                                        <p:cTn id="235" dur="500"/>
                                        <p:tgtEl>
                                          <p:spTgt spid="452"/>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431"/>
                                        </p:tgtEl>
                                        <p:attrNameLst>
                                          <p:attrName>style.visibility</p:attrName>
                                        </p:attrNameLst>
                                      </p:cBhvr>
                                      <p:to>
                                        <p:strVal val="visible"/>
                                      </p:to>
                                    </p:set>
                                    <p:animEffect transition="in" filter="fade">
                                      <p:cBhvr>
                                        <p:cTn id="238" dur="500"/>
                                        <p:tgtEl>
                                          <p:spTgt spid="431"/>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437"/>
                                        </p:tgtEl>
                                        <p:attrNameLst>
                                          <p:attrName>style.visibility</p:attrName>
                                        </p:attrNameLst>
                                      </p:cBhvr>
                                      <p:to>
                                        <p:strVal val="visible"/>
                                      </p:to>
                                    </p:set>
                                    <p:animEffect transition="in" filter="fade">
                                      <p:cBhvr>
                                        <p:cTn id="241" dur="500"/>
                                        <p:tgtEl>
                                          <p:spTgt spid="437"/>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432"/>
                                        </p:tgtEl>
                                        <p:attrNameLst>
                                          <p:attrName>style.visibility</p:attrName>
                                        </p:attrNameLst>
                                      </p:cBhvr>
                                      <p:to>
                                        <p:strVal val="visible"/>
                                      </p:to>
                                    </p:set>
                                    <p:animEffect transition="in" filter="fade">
                                      <p:cBhvr>
                                        <p:cTn id="244" dur="500"/>
                                        <p:tgtEl>
                                          <p:spTgt spid="432"/>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38"/>
                                        </p:tgtEl>
                                        <p:attrNameLst>
                                          <p:attrName>style.visibility</p:attrName>
                                        </p:attrNameLst>
                                      </p:cBhvr>
                                      <p:to>
                                        <p:strVal val="visible"/>
                                      </p:to>
                                    </p:set>
                                    <p:animEffect transition="in" filter="fade">
                                      <p:cBhvr>
                                        <p:cTn id="247" dur="500"/>
                                        <p:tgtEl>
                                          <p:spTgt spid="43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33"/>
                                        </p:tgtEl>
                                        <p:attrNameLst>
                                          <p:attrName>style.visibility</p:attrName>
                                        </p:attrNameLst>
                                      </p:cBhvr>
                                      <p:to>
                                        <p:strVal val="visible"/>
                                      </p:to>
                                    </p:set>
                                    <p:animEffect transition="in" filter="fade">
                                      <p:cBhvr>
                                        <p:cTn id="250" dur="500"/>
                                        <p:tgtEl>
                                          <p:spTgt spid="433"/>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439"/>
                                        </p:tgtEl>
                                        <p:attrNameLst>
                                          <p:attrName>style.visibility</p:attrName>
                                        </p:attrNameLst>
                                      </p:cBhvr>
                                      <p:to>
                                        <p:strVal val="visible"/>
                                      </p:to>
                                    </p:set>
                                    <p:animEffect transition="in" filter="fade">
                                      <p:cBhvr>
                                        <p:cTn id="253" dur="500"/>
                                        <p:tgtEl>
                                          <p:spTgt spid="43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434"/>
                                        </p:tgtEl>
                                        <p:attrNameLst>
                                          <p:attrName>style.visibility</p:attrName>
                                        </p:attrNameLst>
                                      </p:cBhvr>
                                      <p:to>
                                        <p:strVal val="visible"/>
                                      </p:to>
                                    </p:set>
                                    <p:animEffect transition="in" filter="fade">
                                      <p:cBhvr>
                                        <p:cTn id="256" dur="500"/>
                                        <p:tgtEl>
                                          <p:spTgt spid="434"/>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440"/>
                                        </p:tgtEl>
                                        <p:attrNameLst>
                                          <p:attrName>style.visibility</p:attrName>
                                        </p:attrNameLst>
                                      </p:cBhvr>
                                      <p:to>
                                        <p:strVal val="visible"/>
                                      </p:to>
                                    </p:set>
                                    <p:animEffect transition="in" filter="fade">
                                      <p:cBhvr>
                                        <p:cTn id="259" dur="500"/>
                                        <p:tgtEl>
                                          <p:spTgt spid="44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443"/>
                                        </p:tgtEl>
                                        <p:attrNameLst>
                                          <p:attrName>style.visibility</p:attrName>
                                        </p:attrNameLst>
                                      </p:cBhvr>
                                      <p:to>
                                        <p:strVal val="visible"/>
                                      </p:to>
                                    </p:set>
                                    <p:animEffect transition="in" filter="fade">
                                      <p:cBhvr>
                                        <p:cTn id="262" dur="500"/>
                                        <p:tgtEl>
                                          <p:spTgt spid="443"/>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445"/>
                                        </p:tgtEl>
                                        <p:attrNameLst>
                                          <p:attrName>style.visibility</p:attrName>
                                        </p:attrNameLst>
                                      </p:cBhvr>
                                      <p:to>
                                        <p:strVal val="visible"/>
                                      </p:to>
                                    </p:set>
                                    <p:animEffect transition="in" filter="fade">
                                      <p:cBhvr>
                                        <p:cTn id="265" dur="500"/>
                                        <p:tgtEl>
                                          <p:spTgt spid="445"/>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444"/>
                                        </p:tgtEl>
                                        <p:attrNameLst>
                                          <p:attrName>style.visibility</p:attrName>
                                        </p:attrNameLst>
                                      </p:cBhvr>
                                      <p:to>
                                        <p:strVal val="visible"/>
                                      </p:to>
                                    </p:set>
                                    <p:animEffect transition="in" filter="fade">
                                      <p:cBhvr>
                                        <p:cTn id="268" dur="500"/>
                                        <p:tgtEl>
                                          <p:spTgt spid="44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446"/>
                                        </p:tgtEl>
                                        <p:attrNameLst>
                                          <p:attrName>style.visibility</p:attrName>
                                        </p:attrNameLst>
                                      </p:cBhvr>
                                      <p:to>
                                        <p:strVal val="visible"/>
                                      </p:to>
                                    </p:set>
                                    <p:animEffect transition="in" filter="fade">
                                      <p:cBhvr>
                                        <p:cTn id="271" dur="500"/>
                                        <p:tgtEl>
                                          <p:spTgt spid="446"/>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449"/>
                                        </p:tgtEl>
                                        <p:attrNameLst>
                                          <p:attrName>style.visibility</p:attrName>
                                        </p:attrNameLst>
                                      </p:cBhvr>
                                      <p:to>
                                        <p:strVal val="visible"/>
                                      </p:to>
                                    </p:set>
                                    <p:animEffect transition="in" filter="fade">
                                      <p:cBhvr>
                                        <p:cTn id="274" dur="500"/>
                                        <p:tgtEl>
                                          <p:spTgt spid="44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473"/>
                                        </p:tgtEl>
                                        <p:attrNameLst>
                                          <p:attrName>style.visibility</p:attrName>
                                        </p:attrNameLst>
                                      </p:cBhvr>
                                      <p:to>
                                        <p:strVal val="visible"/>
                                      </p:to>
                                    </p:set>
                                    <p:animEffect transition="in" filter="fade">
                                      <p:cBhvr>
                                        <p:cTn id="277" dur="500"/>
                                        <p:tgtEl>
                                          <p:spTgt spid="473"/>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474"/>
                                        </p:tgtEl>
                                        <p:attrNameLst>
                                          <p:attrName>style.visibility</p:attrName>
                                        </p:attrNameLst>
                                      </p:cBhvr>
                                      <p:to>
                                        <p:strVal val="visible"/>
                                      </p:to>
                                    </p:set>
                                    <p:animEffect transition="in" filter="fade">
                                      <p:cBhvr>
                                        <p:cTn id="280" dur="500"/>
                                        <p:tgtEl>
                                          <p:spTgt spid="474"/>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4"/>
                                        </p:tgtEl>
                                        <p:attrNameLst>
                                          <p:attrName>style.visibility</p:attrName>
                                        </p:attrNameLst>
                                      </p:cBhvr>
                                      <p:to>
                                        <p:strVal val="visible"/>
                                      </p:to>
                                    </p:set>
                                    <p:animEffect transition="in" filter="fade">
                                      <p:cBhvr>
                                        <p:cTn id="283" dur="500"/>
                                        <p:tgtEl>
                                          <p:spTgt spid="14"/>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450"/>
                                        </p:tgtEl>
                                        <p:attrNameLst>
                                          <p:attrName>style.visibility</p:attrName>
                                        </p:attrNameLst>
                                      </p:cBhvr>
                                      <p:to>
                                        <p:strVal val="visible"/>
                                      </p:to>
                                    </p:set>
                                    <p:animEffect transition="in" filter="fade">
                                      <p:cBhvr>
                                        <p:cTn id="286" dur="500"/>
                                        <p:tgtEl>
                                          <p:spTgt spid="45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6"/>
                                        </p:tgtEl>
                                        <p:attrNameLst>
                                          <p:attrName>style.visibility</p:attrName>
                                        </p:attrNameLst>
                                      </p:cBhvr>
                                      <p:to>
                                        <p:strVal val="visible"/>
                                      </p:to>
                                    </p:set>
                                    <p:animEffect transition="in" filter="fade">
                                      <p:cBhvr>
                                        <p:cTn id="289" dur="500"/>
                                        <p:tgtEl>
                                          <p:spTgt spid="16"/>
                                        </p:tgtEl>
                                      </p:cBhvr>
                                    </p:animEffect>
                                  </p:childTnLst>
                                </p:cTn>
                              </p:par>
                              <p:par>
                                <p:cTn id="290" presetID="10" presetClass="entr" presetSubtype="0" fill="hold" grpId="2" nodeType="withEffect">
                                  <p:stCondLst>
                                    <p:cond delay="0"/>
                                  </p:stCondLst>
                                  <p:childTnLst>
                                    <p:set>
                                      <p:cBhvr>
                                        <p:cTn id="291" dur="1" fill="hold">
                                          <p:stCondLst>
                                            <p:cond delay="0"/>
                                          </p:stCondLst>
                                        </p:cTn>
                                        <p:tgtEl>
                                          <p:spTgt spid="418"/>
                                        </p:tgtEl>
                                        <p:attrNameLst>
                                          <p:attrName>style.visibility</p:attrName>
                                        </p:attrNameLst>
                                      </p:cBhvr>
                                      <p:to>
                                        <p:strVal val="visible"/>
                                      </p:to>
                                    </p:set>
                                    <p:animEffect transition="in" filter="fade">
                                      <p:cBhvr>
                                        <p:cTn id="292" dur="500"/>
                                        <p:tgtEl>
                                          <p:spTgt spid="418"/>
                                        </p:tgtEl>
                                      </p:cBhvr>
                                    </p:animEffect>
                                  </p:childTnLst>
                                </p:cTn>
                              </p:par>
                              <p:par>
                                <p:cTn id="293" presetID="10" presetClass="entr" presetSubtype="0" fill="hold" grpId="2" nodeType="withEffect">
                                  <p:stCondLst>
                                    <p:cond delay="0"/>
                                  </p:stCondLst>
                                  <p:childTnLst>
                                    <p:set>
                                      <p:cBhvr>
                                        <p:cTn id="294" dur="1" fill="hold">
                                          <p:stCondLst>
                                            <p:cond delay="0"/>
                                          </p:stCondLst>
                                        </p:cTn>
                                        <p:tgtEl>
                                          <p:spTgt spid="419"/>
                                        </p:tgtEl>
                                        <p:attrNameLst>
                                          <p:attrName>style.visibility</p:attrName>
                                        </p:attrNameLst>
                                      </p:cBhvr>
                                      <p:to>
                                        <p:strVal val="visible"/>
                                      </p:to>
                                    </p:set>
                                    <p:animEffect transition="in" filter="fade">
                                      <p:cBhvr>
                                        <p:cTn id="295" dur="500"/>
                                        <p:tgtEl>
                                          <p:spTgt spid="419"/>
                                        </p:tgtEl>
                                      </p:cBhvr>
                                    </p:animEffect>
                                  </p:childTnLst>
                                </p:cTn>
                              </p:par>
                              <p:par>
                                <p:cTn id="296" presetID="10" presetClass="entr" presetSubtype="0" fill="hold" grpId="2" nodeType="withEffect">
                                  <p:stCondLst>
                                    <p:cond delay="0"/>
                                  </p:stCondLst>
                                  <p:childTnLst>
                                    <p:set>
                                      <p:cBhvr>
                                        <p:cTn id="297" dur="1" fill="hold">
                                          <p:stCondLst>
                                            <p:cond delay="0"/>
                                          </p:stCondLst>
                                        </p:cTn>
                                        <p:tgtEl>
                                          <p:spTgt spid="422"/>
                                        </p:tgtEl>
                                        <p:attrNameLst>
                                          <p:attrName>style.visibility</p:attrName>
                                        </p:attrNameLst>
                                      </p:cBhvr>
                                      <p:to>
                                        <p:strVal val="visible"/>
                                      </p:to>
                                    </p:set>
                                    <p:animEffect transition="in" filter="fade">
                                      <p:cBhvr>
                                        <p:cTn id="298" dur="500"/>
                                        <p:tgtEl>
                                          <p:spTgt spid="422"/>
                                        </p:tgtEl>
                                      </p:cBhvr>
                                    </p:animEffect>
                                  </p:childTnLst>
                                </p:cTn>
                              </p:par>
                              <p:par>
                                <p:cTn id="299" presetID="10" presetClass="entr" presetSubtype="0" fill="hold" grpId="2" nodeType="withEffect">
                                  <p:stCondLst>
                                    <p:cond delay="0"/>
                                  </p:stCondLst>
                                  <p:childTnLst>
                                    <p:set>
                                      <p:cBhvr>
                                        <p:cTn id="300" dur="1" fill="hold">
                                          <p:stCondLst>
                                            <p:cond delay="0"/>
                                          </p:stCondLst>
                                        </p:cTn>
                                        <p:tgtEl>
                                          <p:spTgt spid="423"/>
                                        </p:tgtEl>
                                        <p:attrNameLst>
                                          <p:attrName>style.visibility</p:attrName>
                                        </p:attrNameLst>
                                      </p:cBhvr>
                                      <p:to>
                                        <p:strVal val="visible"/>
                                      </p:to>
                                    </p:set>
                                    <p:animEffect transition="in" filter="fade">
                                      <p:cBhvr>
                                        <p:cTn id="301" dur="500"/>
                                        <p:tgtEl>
                                          <p:spTgt spid="423"/>
                                        </p:tgtEl>
                                      </p:cBhvr>
                                    </p:animEffect>
                                  </p:childTnLst>
                                </p:cTn>
                              </p:par>
                              <p:par>
                                <p:cTn id="302" presetID="10" presetClass="entr" presetSubtype="0" fill="hold" grpId="2" nodeType="withEffect">
                                  <p:stCondLst>
                                    <p:cond delay="0"/>
                                  </p:stCondLst>
                                  <p:childTnLst>
                                    <p:set>
                                      <p:cBhvr>
                                        <p:cTn id="303" dur="1" fill="hold">
                                          <p:stCondLst>
                                            <p:cond delay="0"/>
                                          </p:stCondLst>
                                        </p:cTn>
                                        <p:tgtEl>
                                          <p:spTgt spid="426"/>
                                        </p:tgtEl>
                                        <p:attrNameLst>
                                          <p:attrName>style.visibility</p:attrName>
                                        </p:attrNameLst>
                                      </p:cBhvr>
                                      <p:to>
                                        <p:strVal val="visible"/>
                                      </p:to>
                                    </p:set>
                                    <p:animEffect transition="in" filter="fade">
                                      <p:cBhvr>
                                        <p:cTn id="304" dur="500"/>
                                        <p:tgtEl>
                                          <p:spTgt spid="426"/>
                                        </p:tgtEl>
                                      </p:cBhvr>
                                    </p:animEffect>
                                  </p:childTnLst>
                                </p:cTn>
                              </p:par>
                              <p:par>
                                <p:cTn id="305" presetID="10" presetClass="entr" presetSubtype="0" fill="hold" grpId="2" nodeType="withEffect">
                                  <p:stCondLst>
                                    <p:cond delay="0"/>
                                  </p:stCondLst>
                                  <p:childTnLst>
                                    <p:set>
                                      <p:cBhvr>
                                        <p:cTn id="306" dur="1" fill="hold">
                                          <p:stCondLst>
                                            <p:cond delay="0"/>
                                          </p:stCondLst>
                                        </p:cTn>
                                        <p:tgtEl>
                                          <p:spTgt spid="427"/>
                                        </p:tgtEl>
                                        <p:attrNameLst>
                                          <p:attrName>style.visibility</p:attrName>
                                        </p:attrNameLst>
                                      </p:cBhvr>
                                      <p:to>
                                        <p:strVal val="visible"/>
                                      </p:to>
                                    </p:set>
                                    <p:animEffect transition="in" filter="fade">
                                      <p:cBhvr>
                                        <p:cTn id="307" dur="500"/>
                                        <p:tgtEl>
                                          <p:spTgt spid="427"/>
                                        </p:tgtEl>
                                      </p:cBhvr>
                                    </p:animEffect>
                                  </p:childTnLst>
                                </p:cTn>
                              </p:par>
                              <p:par>
                                <p:cTn id="308" presetID="10" presetClass="entr" presetSubtype="0" fill="hold" grpId="2" nodeType="withEffect">
                                  <p:stCondLst>
                                    <p:cond delay="0"/>
                                  </p:stCondLst>
                                  <p:childTnLst>
                                    <p:set>
                                      <p:cBhvr>
                                        <p:cTn id="309" dur="1" fill="hold">
                                          <p:stCondLst>
                                            <p:cond delay="0"/>
                                          </p:stCondLst>
                                        </p:cTn>
                                        <p:tgtEl>
                                          <p:spTgt spid="453"/>
                                        </p:tgtEl>
                                        <p:attrNameLst>
                                          <p:attrName>style.visibility</p:attrName>
                                        </p:attrNameLst>
                                      </p:cBhvr>
                                      <p:to>
                                        <p:strVal val="visible"/>
                                      </p:to>
                                    </p:set>
                                    <p:animEffect transition="in" filter="fade">
                                      <p:cBhvr>
                                        <p:cTn id="310" dur="500"/>
                                        <p:tgtEl>
                                          <p:spTgt spid="453"/>
                                        </p:tgtEl>
                                      </p:cBhvr>
                                    </p:animEffect>
                                  </p:childTnLst>
                                </p:cTn>
                              </p:par>
                              <p:par>
                                <p:cTn id="311" presetID="10" presetClass="entr" presetSubtype="0" fill="hold" grpId="2" nodeType="withEffect">
                                  <p:stCondLst>
                                    <p:cond delay="0"/>
                                  </p:stCondLst>
                                  <p:childTnLst>
                                    <p:set>
                                      <p:cBhvr>
                                        <p:cTn id="312" dur="1" fill="hold">
                                          <p:stCondLst>
                                            <p:cond delay="0"/>
                                          </p:stCondLst>
                                        </p:cTn>
                                        <p:tgtEl>
                                          <p:spTgt spid="454"/>
                                        </p:tgtEl>
                                        <p:attrNameLst>
                                          <p:attrName>style.visibility</p:attrName>
                                        </p:attrNameLst>
                                      </p:cBhvr>
                                      <p:to>
                                        <p:strVal val="visible"/>
                                      </p:to>
                                    </p:set>
                                    <p:animEffect transition="in" filter="fade">
                                      <p:cBhvr>
                                        <p:cTn id="313" dur="500"/>
                                        <p:tgtEl>
                                          <p:spTgt spid="454"/>
                                        </p:tgtEl>
                                      </p:cBhvr>
                                    </p:animEffect>
                                  </p:childTnLst>
                                </p:cTn>
                              </p:par>
                              <p:par>
                                <p:cTn id="314" presetID="10" presetClass="entr" presetSubtype="0" fill="hold" grpId="2" nodeType="withEffect">
                                  <p:stCondLst>
                                    <p:cond delay="0"/>
                                  </p:stCondLst>
                                  <p:childTnLst>
                                    <p:set>
                                      <p:cBhvr>
                                        <p:cTn id="315" dur="1" fill="hold">
                                          <p:stCondLst>
                                            <p:cond delay="0"/>
                                          </p:stCondLst>
                                        </p:cTn>
                                        <p:tgtEl>
                                          <p:spTgt spid="455"/>
                                        </p:tgtEl>
                                        <p:attrNameLst>
                                          <p:attrName>style.visibility</p:attrName>
                                        </p:attrNameLst>
                                      </p:cBhvr>
                                      <p:to>
                                        <p:strVal val="visible"/>
                                      </p:to>
                                    </p:set>
                                    <p:animEffect transition="in" filter="fade">
                                      <p:cBhvr>
                                        <p:cTn id="316" dur="500"/>
                                        <p:tgtEl>
                                          <p:spTgt spid="455"/>
                                        </p:tgtEl>
                                      </p:cBhvr>
                                    </p:animEffect>
                                  </p:childTnLst>
                                </p:cTn>
                              </p:par>
                              <p:par>
                                <p:cTn id="317" presetID="10" presetClass="entr" presetSubtype="0" fill="hold" grpId="2" nodeType="withEffect">
                                  <p:stCondLst>
                                    <p:cond delay="0"/>
                                  </p:stCondLst>
                                  <p:childTnLst>
                                    <p:set>
                                      <p:cBhvr>
                                        <p:cTn id="318" dur="1" fill="hold">
                                          <p:stCondLst>
                                            <p:cond delay="0"/>
                                          </p:stCondLst>
                                        </p:cTn>
                                        <p:tgtEl>
                                          <p:spTgt spid="456"/>
                                        </p:tgtEl>
                                        <p:attrNameLst>
                                          <p:attrName>style.visibility</p:attrName>
                                        </p:attrNameLst>
                                      </p:cBhvr>
                                      <p:to>
                                        <p:strVal val="visible"/>
                                      </p:to>
                                    </p:set>
                                    <p:animEffect transition="in" filter="fade">
                                      <p:cBhvr>
                                        <p:cTn id="319" dur="500"/>
                                        <p:tgtEl>
                                          <p:spTgt spid="456"/>
                                        </p:tgtEl>
                                      </p:cBhvr>
                                    </p:animEffect>
                                  </p:childTnLst>
                                </p:cTn>
                              </p:par>
                              <p:par>
                                <p:cTn id="320" presetID="10" presetClass="entr" presetSubtype="0" fill="hold" grpId="2" nodeType="withEffect">
                                  <p:stCondLst>
                                    <p:cond delay="0"/>
                                  </p:stCondLst>
                                  <p:childTnLst>
                                    <p:set>
                                      <p:cBhvr>
                                        <p:cTn id="321" dur="1" fill="hold">
                                          <p:stCondLst>
                                            <p:cond delay="0"/>
                                          </p:stCondLst>
                                        </p:cTn>
                                        <p:tgtEl>
                                          <p:spTgt spid="457"/>
                                        </p:tgtEl>
                                        <p:attrNameLst>
                                          <p:attrName>style.visibility</p:attrName>
                                        </p:attrNameLst>
                                      </p:cBhvr>
                                      <p:to>
                                        <p:strVal val="visible"/>
                                      </p:to>
                                    </p:set>
                                    <p:animEffect transition="in" filter="fade">
                                      <p:cBhvr>
                                        <p:cTn id="322" dur="500"/>
                                        <p:tgtEl>
                                          <p:spTgt spid="457"/>
                                        </p:tgtEl>
                                      </p:cBhvr>
                                    </p:animEffect>
                                  </p:childTnLst>
                                </p:cTn>
                              </p:par>
                              <p:par>
                                <p:cTn id="323" presetID="10" presetClass="entr" presetSubtype="0" fill="hold" grpId="2" nodeType="withEffect">
                                  <p:stCondLst>
                                    <p:cond delay="0"/>
                                  </p:stCondLst>
                                  <p:childTnLst>
                                    <p:set>
                                      <p:cBhvr>
                                        <p:cTn id="324" dur="1" fill="hold">
                                          <p:stCondLst>
                                            <p:cond delay="0"/>
                                          </p:stCondLst>
                                        </p:cTn>
                                        <p:tgtEl>
                                          <p:spTgt spid="458"/>
                                        </p:tgtEl>
                                        <p:attrNameLst>
                                          <p:attrName>style.visibility</p:attrName>
                                        </p:attrNameLst>
                                      </p:cBhvr>
                                      <p:to>
                                        <p:strVal val="visible"/>
                                      </p:to>
                                    </p:set>
                                    <p:animEffect transition="in" filter="fade">
                                      <p:cBhvr>
                                        <p:cTn id="325"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6" grpId="0"/>
      <p:bldP spid="17" grpId="0"/>
      <p:bldP spid="18" grpId="0"/>
      <p:bldP spid="19" grpId="0"/>
      <p:bldP spid="20" grpId="0"/>
      <p:bldP spid="21" grpId="0"/>
      <p:bldP spid="22" grpId="0"/>
      <p:bldP spid="23" grpId="0"/>
      <p:bldP spid="24" grpId="0"/>
      <p:bldP spid="25" grpId="0"/>
      <p:bldP spid="26" grpId="0"/>
      <p:bldP spid="381" grpId="0"/>
      <p:bldP spid="392" grpId="0" animBg="1"/>
      <p:bldP spid="393" grpId="0" animBg="1"/>
      <p:bldP spid="396" grpId="0" animBg="1"/>
      <p:bldP spid="397" grpId="0" animBg="1"/>
      <p:bldP spid="398" grpId="0" animBg="1"/>
      <p:bldP spid="399" grpId="0" animBg="1"/>
      <p:bldP spid="400" grpId="0" animBg="1"/>
      <p:bldP spid="401" grpId="0" animBg="1"/>
      <p:bldP spid="417" grpId="0" animBg="1"/>
      <p:bldP spid="418" grpId="0"/>
      <p:bldP spid="418" grpId="1"/>
      <p:bldP spid="418" grpId="2"/>
      <p:bldP spid="419" grpId="0"/>
      <p:bldP spid="419" grpId="1"/>
      <p:bldP spid="419" grpId="2"/>
      <p:bldP spid="420" grpId="0"/>
      <p:bldP spid="421" grpId="0"/>
      <p:bldP spid="422" grpId="0"/>
      <p:bldP spid="422" grpId="1"/>
      <p:bldP spid="422" grpId="2"/>
      <p:bldP spid="423" grpId="0"/>
      <p:bldP spid="423" grpId="1"/>
      <p:bldP spid="423" grpId="2"/>
      <p:bldP spid="424" grpId="0"/>
      <p:bldP spid="425" grpId="0"/>
      <p:bldP spid="426" grpId="0"/>
      <p:bldP spid="426" grpId="1"/>
      <p:bldP spid="426" grpId="2"/>
      <p:bldP spid="427" grpId="0"/>
      <p:bldP spid="427" grpId="1"/>
      <p:bldP spid="427" grpId="2"/>
      <p:bldP spid="428" grpId="0"/>
      <p:bldP spid="429" grpId="0"/>
      <p:bldP spid="430" grpId="0"/>
      <p:bldP spid="431" grpId="0"/>
      <p:bldP spid="432" grpId="0"/>
      <p:bldP spid="433" grpId="0"/>
      <p:bldP spid="434" grpId="0"/>
      <p:bldP spid="435" grpId="0"/>
      <p:bldP spid="436" grpId="0"/>
      <p:bldP spid="437" grpId="0"/>
      <p:bldP spid="438" grpId="0"/>
      <p:bldP spid="439" grpId="0"/>
      <p:bldP spid="440" grpId="0"/>
      <p:bldP spid="441" grpId="0"/>
      <p:bldP spid="442" grpId="0"/>
      <p:bldP spid="443" grpId="0"/>
      <p:bldP spid="444" grpId="0"/>
      <p:bldP spid="445" grpId="0"/>
      <p:bldP spid="446" grpId="0"/>
      <p:bldP spid="447" grpId="0"/>
      <p:bldP spid="448" grpId="0"/>
      <p:bldP spid="449" grpId="0"/>
      <p:bldP spid="450" grpId="0"/>
      <p:bldP spid="451" grpId="0"/>
      <p:bldP spid="452" grpId="0"/>
      <p:bldP spid="453" grpId="0" animBg="1"/>
      <p:bldP spid="453" grpId="1" animBg="1"/>
      <p:bldP spid="453" grpId="2" animBg="1"/>
      <p:bldP spid="454" grpId="0" animBg="1"/>
      <p:bldP spid="454" grpId="1" animBg="1"/>
      <p:bldP spid="454" grpId="2" animBg="1"/>
      <p:bldP spid="455" grpId="0" animBg="1"/>
      <p:bldP spid="455" grpId="1" animBg="1"/>
      <p:bldP spid="455" grpId="2" animBg="1"/>
      <p:bldP spid="456" grpId="0" animBg="1"/>
      <p:bldP spid="456" grpId="1" animBg="1"/>
      <p:bldP spid="456" grpId="2" animBg="1"/>
      <p:bldP spid="457" grpId="0" animBg="1"/>
      <p:bldP spid="457" grpId="1" animBg="1"/>
      <p:bldP spid="457" grpId="2" animBg="1"/>
      <p:bldP spid="458" grpId="0" animBg="1"/>
      <p:bldP spid="458" grpId="1" animBg="1"/>
      <p:bldP spid="458" grpId="2"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1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20 Learning Objectives</a:t>
            </a:r>
            <a:endParaRPr lang="en-US" sz="4400" dirty="0">
              <a:solidFill>
                <a:prstClr val="black"/>
              </a:solidFill>
              <a:latin typeface="Calibri"/>
            </a:endParaRPr>
          </a:p>
        </p:txBody>
      </p:sp>
      <p:sp>
        <p:nvSpPr>
          <p:cNvPr id="8" name="Rectangle 7"/>
          <p:cNvSpPr/>
          <p:nvPr/>
        </p:nvSpPr>
        <p:spPr>
          <a:xfrm>
            <a:off x="190500" y="1868706"/>
            <a:ext cx="8610600" cy="4524315"/>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smtClean="0">
                <a:solidFill>
                  <a:prstClr val="black"/>
                </a:solidFill>
                <a:latin typeface="Calibri"/>
              </a:rPr>
              <a:t>Explain process operations and the way they differ from job order operations.</a:t>
            </a:r>
            <a:endParaRPr lang="en-US" sz="1600" dirty="0">
              <a:solidFill>
                <a:prstClr val="black"/>
              </a:solidFill>
              <a:latin typeface="Calibri"/>
            </a:endParaRPr>
          </a:p>
          <a:p>
            <a:r>
              <a:rPr lang="en-US" sz="1600" b="1" dirty="0" smtClean="0">
                <a:solidFill>
                  <a:prstClr val="black"/>
                </a:solidFill>
                <a:latin typeface="Calibri"/>
              </a:rPr>
              <a:t>C2  </a:t>
            </a:r>
            <a:r>
              <a:rPr lang="en-US" sz="1600" dirty="0" smtClean="0">
                <a:solidFill>
                  <a:prstClr val="black"/>
                </a:solidFill>
                <a:latin typeface="Calibri"/>
              </a:rPr>
              <a:t>Define and compute equivalent units and explain their use in process costing.</a:t>
            </a:r>
          </a:p>
          <a:p>
            <a:r>
              <a:rPr lang="en-US" sz="1600" b="1" dirty="0" smtClean="0">
                <a:solidFill>
                  <a:prstClr val="black"/>
                </a:solidFill>
                <a:latin typeface="Calibri"/>
              </a:rPr>
              <a:t>C3  </a:t>
            </a:r>
            <a:r>
              <a:rPr lang="en-US" sz="1600" dirty="0" smtClean="0">
                <a:solidFill>
                  <a:prstClr val="black"/>
                </a:solidFill>
                <a:latin typeface="Calibri"/>
              </a:rPr>
              <a:t>Describe accounting for production activity and preparation of a process cost summary using </a:t>
            </a:r>
            <a:br>
              <a:rPr lang="en-US" sz="1600" dirty="0" smtClean="0">
                <a:solidFill>
                  <a:prstClr val="black"/>
                </a:solidFill>
                <a:latin typeface="Calibri"/>
              </a:rPr>
            </a:br>
            <a:r>
              <a:rPr lang="en-US" sz="1600" dirty="0" smtClean="0">
                <a:solidFill>
                  <a:prstClr val="black"/>
                </a:solidFill>
                <a:latin typeface="Calibri"/>
              </a:rPr>
              <a:t>       weighted average.</a:t>
            </a:r>
          </a:p>
          <a:p>
            <a:r>
              <a:rPr lang="en-US" sz="1600" b="1" dirty="0" smtClean="0">
                <a:solidFill>
                  <a:prstClr val="black"/>
                </a:solidFill>
                <a:latin typeface="Calibri"/>
              </a:rPr>
              <a:t>C4  </a:t>
            </a:r>
            <a:r>
              <a:rPr lang="en-US" sz="1600" i="1" dirty="0" smtClean="0">
                <a:solidFill>
                  <a:prstClr val="black"/>
                </a:solidFill>
                <a:latin typeface="Calibri"/>
              </a:rPr>
              <a:t>Appendix 20-A </a:t>
            </a:r>
            <a:r>
              <a:rPr lang="en-US" sz="1600" dirty="0" smtClean="0">
                <a:solidFill>
                  <a:prstClr val="black"/>
                </a:solidFill>
                <a:latin typeface="Calibri"/>
              </a:rPr>
              <a:t>Describe accounting for production activity and preparation of a process cost </a:t>
            </a:r>
            <a:br>
              <a:rPr lang="en-US" sz="1600" dirty="0" smtClean="0">
                <a:solidFill>
                  <a:prstClr val="black"/>
                </a:solidFill>
                <a:latin typeface="Calibri"/>
              </a:rPr>
            </a:br>
            <a:r>
              <a:rPr lang="en-US" sz="1600" dirty="0" smtClean="0">
                <a:solidFill>
                  <a:prstClr val="black"/>
                </a:solidFill>
                <a:latin typeface="Calibri"/>
              </a:rPr>
              <a:t>       summary using FIFO.</a:t>
            </a:r>
            <a:endParaRPr lang="en-US" sz="1600" b="1" dirty="0" smtClean="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smtClean="0">
                <a:solidFill>
                  <a:prstClr val="black"/>
                </a:solidFill>
                <a:latin typeface="Calibri"/>
              </a:rPr>
              <a:t>Compare process costing and job order costing.</a:t>
            </a:r>
          </a:p>
          <a:p>
            <a:r>
              <a:rPr lang="en-US" sz="1600" b="1" dirty="0" smtClean="0">
                <a:solidFill>
                  <a:prstClr val="black"/>
                </a:solidFill>
                <a:latin typeface="Calibri"/>
              </a:rPr>
              <a:t>A2  </a:t>
            </a:r>
            <a:r>
              <a:rPr lang="en-US" sz="1600" dirty="0" smtClean="0">
                <a:solidFill>
                  <a:prstClr val="black"/>
                </a:solidFill>
                <a:latin typeface="Calibri"/>
              </a:rPr>
              <a:t>Explain and illustrate a hybrid costing system.</a:t>
            </a:r>
            <a:endParaRPr lang="en-US" sz="1600" b="1" dirty="0" smtClean="0">
              <a:solidFill>
                <a:prstClr val="black"/>
              </a:solidFill>
              <a:latin typeface="Calibri"/>
            </a:endParaRPr>
          </a:p>
          <a:p>
            <a:endParaRPr lang="en-US" sz="1600" dirty="0">
              <a:solidFill>
                <a:prstClr val="black"/>
              </a:solidFill>
              <a:latin typeface="Calibri"/>
            </a:endParaRPr>
          </a:p>
          <a:p>
            <a:r>
              <a:rPr lang="en-US" sz="1600" b="1" dirty="0" smtClean="0">
                <a:solidFill>
                  <a:prstClr val="black"/>
                </a:solidFill>
                <a:latin typeface="Calibri"/>
              </a:rPr>
              <a:t>PROCEDURAL</a:t>
            </a:r>
            <a:endParaRPr lang="en-US" sz="1600" b="1" dirty="0">
              <a:solidFill>
                <a:prstClr val="black"/>
              </a:solidFill>
              <a:latin typeface="Calibri"/>
            </a:endParaRPr>
          </a:p>
          <a:p>
            <a:r>
              <a:rPr lang="en-US" sz="1600" b="1" dirty="0" smtClean="0">
                <a:solidFill>
                  <a:prstClr val="black"/>
                </a:solidFill>
                <a:latin typeface="Calibri"/>
              </a:rPr>
              <a:t>P1  </a:t>
            </a:r>
            <a:r>
              <a:rPr lang="en-US" sz="1600" dirty="0" smtClean="0">
                <a:solidFill>
                  <a:prstClr val="black"/>
                </a:solidFill>
                <a:latin typeface="Calibri"/>
              </a:rPr>
              <a:t>Record the flow of materials costs in process costing.</a:t>
            </a:r>
            <a:endParaRPr lang="en-US" sz="1600" dirty="0">
              <a:solidFill>
                <a:prstClr val="black"/>
              </a:solidFill>
              <a:latin typeface="Calibri"/>
            </a:endParaRPr>
          </a:p>
          <a:p>
            <a:r>
              <a:rPr lang="en-US" sz="1600" b="1" dirty="0" smtClean="0">
                <a:solidFill>
                  <a:prstClr val="black"/>
                </a:solidFill>
                <a:latin typeface="Calibri"/>
              </a:rPr>
              <a:t>P2  </a:t>
            </a:r>
            <a:r>
              <a:rPr lang="en-US" sz="1600" dirty="0">
                <a:solidFill>
                  <a:prstClr val="black"/>
                </a:solidFill>
                <a:latin typeface="Calibri"/>
              </a:rPr>
              <a:t>Record the flow of </a:t>
            </a:r>
            <a:r>
              <a:rPr lang="en-US" sz="1600" dirty="0" smtClean="0">
                <a:solidFill>
                  <a:prstClr val="black"/>
                </a:solidFill>
                <a:latin typeface="Calibri"/>
              </a:rPr>
              <a:t>labor costs </a:t>
            </a:r>
            <a:r>
              <a:rPr lang="en-US" sz="1600" dirty="0">
                <a:solidFill>
                  <a:prstClr val="black"/>
                </a:solidFill>
                <a:latin typeface="Calibri"/>
              </a:rPr>
              <a:t>in process costing</a:t>
            </a:r>
            <a:r>
              <a:rPr lang="en-US" sz="1600" dirty="0" smtClean="0">
                <a:solidFill>
                  <a:prstClr val="black"/>
                </a:solidFill>
                <a:latin typeface="Calibri"/>
              </a:rPr>
              <a:t>.</a:t>
            </a:r>
          </a:p>
          <a:p>
            <a:r>
              <a:rPr lang="en-US" sz="1600" b="1" dirty="0" smtClean="0">
                <a:solidFill>
                  <a:prstClr val="black"/>
                </a:solidFill>
                <a:latin typeface="Calibri"/>
              </a:rPr>
              <a:t>P3  </a:t>
            </a:r>
            <a:r>
              <a:rPr lang="en-US" sz="1600" dirty="0" smtClean="0">
                <a:solidFill>
                  <a:prstClr val="black"/>
                </a:solidFill>
                <a:latin typeface="Calibri"/>
              </a:rPr>
              <a:t>Record </a:t>
            </a:r>
            <a:r>
              <a:rPr lang="en-US" sz="1600" dirty="0">
                <a:solidFill>
                  <a:prstClr val="black"/>
                </a:solidFill>
                <a:latin typeface="Calibri"/>
              </a:rPr>
              <a:t>the flow of </a:t>
            </a:r>
            <a:r>
              <a:rPr lang="en-US" sz="1600" dirty="0" smtClean="0">
                <a:solidFill>
                  <a:prstClr val="black"/>
                </a:solidFill>
                <a:latin typeface="Calibri"/>
              </a:rPr>
              <a:t>factory overhead costs </a:t>
            </a:r>
            <a:r>
              <a:rPr lang="en-US" sz="1600" dirty="0">
                <a:solidFill>
                  <a:prstClr val="black"/>
                </a:solidFill>
                <a:latin typeface="Calibri"/>
              </a:rPr>
              <a:t>in process costing.</a:t>
            </a:r>
          </a:p>
          <a:p>
            <a:r>
              <a:rPr lang="en-US" sz="1600" b="1" dirty="0" smtClean="0">
                <a:solidFill>
                  <a:prstClr val="black"/>
                </a:solidFill>
                <a:latin typeface="Calibri"/>
              </a:rPr>
              <a:t>P4</a:t>
            </a:r>
            <a:r>
              <a:rPr lang="en-US" sz="1600" dirty="0" smtClean="0">
                <a:solidFill>
                  <a:prstClr val="black"/>
                </a:solidFill>
                <a:latin typeface="Calibri"/>
              </a:rPr>
              <a:t>  Record the transfer of goods across departments, to Finished Goods Inventory, and to Cost of </a:t>
            </a:r>
            <a:br>
              <a:rPr lang="en-US" sz="1600" dirty="0" smtClean="0">
                <a:solidFill>
                  <a:prstClr val="black"/>
                </a:solidFill>
                <a:latin typeface="Calibri"/>
              </a:rPr>
            </a:br>
            <a:r>
              <a:rPr lang="en-US" sz="1600" dirty="0" smtClean="0">
                <a:solidFill>
                  <a:prstClr val="black"/>
                </a:solidFill>
                <a:latin typeface="Calibri"/>
              </a:rPr>
              <a:t>       Goods Sold.</a:t>
            </a:r>
          </a:p>
        </p:txBody>
      </p:sp>
    </p:spTree>
    <p:extLst>
      <p:ext uri="{BB962C8B-B14F-4D97-AF65-F5344CB8AC3E}">
        <p14:creationId xmlns:p14="http://schemas.microsoft.com/office/powerpoint/2010/main" val="5270246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71249" y="313734"/>
            <a:ext cx="8229600" cy="1143000"/>
          </a:xfrm>
        </p:spPr>
        <p:txBody>
          <a:bodyPr/>
          <a:lstStyle/>
          <a:p>
            <a:r>
              <a:rPr lang="en-US" sz="3200" dirty="0" smtClean="0"/>
              <a:t/>
            </a:r>
            <a:br>
              <a:rPr lang="en-US" sz="3200" dirty="0" smtClean="0"/>
            </a:br>
            <a:r>
              <a:rPr lang="en-US" sz="3200" dirty="0"/>
              <a:t/>
            </a:r>
            <a:br>
              <a:rPr lang="en-US" sz="3200" dirty="0"/>
            </a:br>
            <a:r>
              <a:rPr lang="en-US" b="1" dirty="0"/>
              <a:t/>
            </a:r>
            <a:br>
              <a:rPr lang="en-US" b="1" dirty="0"/>
            </a:br>
            <a:r>
              <a:rPr lang="en-US" b="1" dirty="0"/>
              <a:t/>
            </a:r>
            <a:br>
              <a:rPr lang="en-US" b="1" dirty="0"/>
            </a:br>
            <a:endParaRPr lang="en-US" altLang="en-US" dirty="0" smtClean="0"/>
          </a:p>
        </p:txBody>
      </p:sp>
      <p:pic>
        <p:nvPicPr>
          <p:cNvPr id="54274" name="Picture 2" descr="C:\Users\Beth\Documents\MH\wiL62279_2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49" y="2758406"/>
            <a:ext cx="8610600" cy="2573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20</a:t>
            </a:fld>
            <a:endParaRPr lang="en-US" dirty="0"/>
          </a:p>
        </p:txBody>
      </p:sp>
      <p:sp>
        <p:nvSpPr>
          <p:cNvPr id="8" name="Rectangle 10"/>
          <p:cNvSpPr txBox="1">
            <a:spLocks noChangeArrowheads="1"/>
          </p:cNvSpPr>
          <p:nvPr/>
        </p:nvSpPr>
        <p:spPr bwMode="auto">
          <a:xfrm>
            <a:off x="457200" y="609600"/>
            <a:ext cx="8229600" cy="13716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Wingdings" pitchFamily="2" charset="2"/>
              <a:buNone/>
            </a:pPr>
            <a:r>
              <a:rPr lang="en-US" altLang="en-US" dirty="0" smtClean="0"/>
              <a:t> </a:t>
            </a:r>
            <a:r>
              <a:rPr lang="en-US" altLang="en-US" dirty="0" smtClean="0">
                <a:sym typeface="Wingdings 2" pitchFamily="18" charset="2"/>
              </a:rPr>
              <a:t> </a:t>
            </a:r>
            <a:r>
              <a:rPr lang="en-US" altLang="en-US" b="1" dirty="0" smtClean="0"/>
              <a:t>Compute Cost Per</a:t>
            </a:r>
            <a:br>
              <a:rPr lang="en-US" altLang="en-US" b="1" dirty="0" smtClean="0"/>
            </a:br>
            <a:r>
              <a:rPr lang="en-US" altLang="en-US" b="1" dirty="0" smtClean="0"/>
              <a:t>Equivalent Unit</a:t>
            </a:r>
          </a:p>
        </p:txBody>
      </p:sp>
      <p:sp>
        <p:nvSpPr>
          <p:cNvPr id="9" name="Rounded Rectangle 8"/>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
        <p:nvSpPr>
          <p:cNvPr id="10" name="TextBox 9"/>
          <p:cNvSpPr txBox="1"/>
          <p:nvPr/>
        </p:nvSpPr>
        <p:spPr>
          <a:xfrm>
            <a:off x="7824549" y="183525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20.10</a:t>
            </a:r>
            <a:endParaRPr lang="en-US" kern="0" dirty="0">
              <a:latin typeface="Berlin Sans FB" panose="020E0602020502020306" pitchFamily="34" charset="0"/>
            </a:endParaRPr>
          </a:p>
        </p:txBody>
      </p:sp>
    </p:spTree>
    <p:extLst>
      <p:ext uri="{BB962C8B-B14F-4D97-AF65-F5344CB8AC3E}">
        <p14:creationId xmlns:p14="http://schemas.microsoft.com/office/powerpoint/2010/main" val="2542758442"/>
      </p:ext>
    </p:extLst>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smtClean="0"/>
              <a:t/>
            </a:r>
            <a:br>
              <a:rPr lang="en-US" sz="3200" dirty="0" smtClean="0"/>
            </a:br>
            <a:r>
              <a:rPr lang="en-US" sz="3200" dirty="0"/>
              <a:t/>
            </a:r>
            <a:br>
              <a:rPr lang="en-US" sz="3200" dirty="0"/>
            </a:br>
            <a:r>
              <a:rPr lang="en-US" b="1" dirty="0" smtClean="0"/>
              <a:t/>
            </a:r>
            <a:br>
              <a:rPr lang="en-US" b="1" dirty="0" smtClean="0"/>
            </a:br>
            <a:r>
              <a:rPr lang="en-US" b="1" dirty="0" smtClean="0"/>
              <a:t/>
            </a:r>
            <a:br>
              <a:rPr lang="en-US" b="1" dirty="0" smtClean="0"/>
            </a:br>
            <a:endParaRPr lang="en-US" altLang="en-US" dirty="0" smtClean="0"/>
          </a:p>
        </p:txBody>
      </p:sp>
      <p:pic>
        <p:nvPicPr>
          <p:cNvPr id="55298" name="Picture 2" descr="C:\Users\Beth\Documents\MH\wiL62279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933" y="2503982"/>
            <a:ext cx="8567898"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21</a:t>
            </a:fld>
            <a:endParaRPr lang="en-US" dirty="0"/>
          </a:p>
        </p:txBody>
      </p:sp>
      <p:sp>
        <p:nvSpPr>
          <p:cNvPr id="9" name="Rectangle 5"/>
          <p:cNvSpPr txBox="1">
            <a:spLocks noChangeArrowheads="1"/>
          </p:cNvSpPr>
          <p:nvPr/>
        </p:nvSpPr>
        <p:spPr bwMode="auto">
          <a:xfrm>
            <a:off x="381000" y="524864"/>
            <a:ext cx="8229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Font typeface="Wingdings" pitchFamily="2" charset="2"/>
              <a:buChar char=""/>
            </a:pPr>
            <a:r>
              <a:rPr lang="en-US" altLang="en-US" dirty="0" smtClean="0"/>
              <a:t> </a:t>
            </a:r>
            <a:r>
              <a:rPr lang="en-US" altLang="en-US" b="1" dirty="0" smtClean="0"/>
              <a:t>Assign and Reconcile Costs</a:t>
            </a:r>
          </a:p>
        </p:txBody>
      </p:sp>
      <p:sp>
        <p:nvSpPr>
          <p:cNvPr id="10" name="Rounded Rectangle 9"/>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
        <p:nvSpPr>
          <p:cNvPr id="11" name="TextBox 10"/>
          <p:cNvSpPr txBox="1"/>
          <p:nvPr/>
        </p:nvSpPr>
        <p:spPr>
          <a:xfrm>
            <a:off x="7899031" y="16177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20.11</a:t>
            </a:r>
            <a:endParaRPr lang="en-US" kern="0" dirty="0">
              <a:latin typeface="Berlin Sans FB" panose="020E0602020502020306" pitchFamily="34" charset="0"/>
            </a:endParaRPr>
          </a:p>
        </p:txBody>
      </p:sp>
    </p:spTree>
    <p:extLst>
      <p:ext uri="{BB962C8B-B14F-4D97-AF65-F5344CB8AC3E}">
        <p14:creationId xmlns:p14="http://schemas.microsoft.com/office/powerpoint/2010/main" val="1982376120"/>
      </p:ext>
    </p:extLst>
  </p:cSld>
  <p:clrMapOvr>
    <a:masterClrMapping/>
  </p:clrMapOvr>
  <p:transition spd="med">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20-3</a:t>
            </a:r>
            <a:endParaRPr lang="en-US" sz="2400" b="1" dirty="0">
              <a:solidFill>
                <a:prstClr val="white"/>
              </a:solidFill>
            </a:endParaRPr>
          </a:p>
        </p:txBody>
      </p:sp>
      <p:sp>
        <p:nvSpPr>
          <p:cNvPr id="6" name="Rectangle 5"/>
          <p:cNvSpPr>
            <a:spLocks noChangeArrowheads="1"/>
          </p:cNvSpPr>
          <p:nvPr/>
        </p:nvSpPr>
        <p:spPr bwMode="auto">
          <a:xfrm>
            <a:off x="1704974" y="3478212"/>
            <a:ext cx="4851400" cy="4429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2286000" y="1992313"/>
            <a:ext cx="388302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635000" y="620713"/>
            <a:ext cx="7747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department began the month with conversion costs of $65,000 in its beginning work in process inventory.</a:t>
            </a:r>
            <a:endParaRPr lang="en-US" altLang="en-US" dirty="0" smtClean="0">
              <a:solidFill>
                <a:prstClr val="black"/>
              </a:solidFill>
              <a:cs typeface="+mn-cs"/>
            </a:endParaRPr>
          </a:p>
        </p:txBody>
      </p:sp>
      <p:sp>
        <p:nvSpPr>
          <p:cNvPr id="9" name="Rectangle 8"/>
          <p:cNvSpPr>
            <a:spLocks noChangeArrowheads="1"/>
          </p:cNvSpPr>
          <p:nvPr/>
        </p:nvSpPr>
        <p:spPr bwMode="auto">
          <a:xfrm>
            <a:off x="635000" y="827088"/>
            <a:ext cx="7404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During the month, the department incurred $55,000 of conversion costs. Equivalent units of production</a:t>
            </a:r>
            <a:endParaRPr lang="en-US" altLang="en-US" dirty="0" smtClean="0">
              <a:solidFill>
                <a:prstClr val="black"/>
              </a:solidFill>
              <a:cs typeface="+mn-cs"/>
            </a:endParaRPr>
          </a:p>
        </p:txBody>
      </p:sp>
      <p:sp>
        <p:nvSpPr>
          <p:cNvPr id="10" name="Rectangle 9"/>
          <p:cNvSpPr>
            <a:spLocks noChangeArrowheads="1"/>
          </p:cNvSpPr>
          <p:nvPr/>
        </p:nvSpPr>
        <p:spPr bwMode="auto">
          <a:xfrm>
            <a:off x="635000" y="1033463"/>
            <a:ext cx="7061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for conversion for the month was 15,000 units. The department completed and transferred 12,000</a:t>
            </a:r>
            <a:endParaRPr lang="en-US" altLang="en-US" dirty="0" smtClean="0">
              <a:solidFill>
                <a:prstClr val="black"/>
              </a:solidFill>
              <a:cs typeface="+mn-cs"/>
            </a:endParaRPr>
          </a:p>
        </p:txBody>
      </p:sp>
      <p:sp>
        <p:nvSpPr>
          <p:cNvPr id="11" name="Rectangle 10"/>
          <p:cNvSpPr>
            <a:spLocks noChangeArrowheads="1"/>
          </p:cNvSpPr>
          <p:nvPr/>
        </p:nvSpPr>
        <p:spPr bwMode="auto">
          <a:xfrm>
            <a:off x="635000" y="1238250"/>
            <a:ext cx="2128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units to the next department.</a:t>
            </a:r>
            <a:endParaRPr lang="en-US" altLang="en-US" dirty="0" smtClean="0">
              <a:solidFill>
                <a:prstClr val="black"/>
              </a:solidFill>
              <a:cs typeface="+mn-cs"/>
            </a:endParaRPr>
          </a:p>
        </p:txBody>
      </p:sp>
      <p:sp>
        <p:nvSpPr>
          <p:cNvPr id="12" name="Rectangle 11"/>
          <p:cNvSpPr>
            <a:spLocks noChangeArrowheads="1"/>
          </p:cNvSpPr>
          <p:nvPr/>
        </p:nvSpPr>
        <p:spPr bwMode="auto">
          <a:xfrm>
            <a:off x="635000" y="1444625"/>
            <a:ext cx="5981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department’s cost per equivalent unit for conversion for the month.</a:t>
            </a:r>
            <a:endParaRPr lang="en-US" altLang="en-US" dirty="0" smtClean="0">
              <a:solidFill>
                <a:prstClr val="black"/>
              </a:solidFill>
              <a:cs typeface="+mn-cs"/>
            </a:endParaRPr>
          </a:p>
        </p:txBody>
      </p:sp>
      <p:sp>
        <p:nvSpPr>
          <p:cNvPr id="13" name="Rectangle 12"/>
          <p:cNvSpPr>
            <a:spLocks noChangeArrowheads="1"/>
          </p:cNvSpPr>
          <p:nvPr/>
        </p:nvSpPr>
        <p:spPr bwMode="auto">
          <a:xfrm>
            <a:off x="635000" y="1651000"/>
            <a:ext cx="7434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Compute the department’s conversion cost of units transferred to the next department for the month.</a:t>
            </a:r>
            <a:endParaRPr lang="en-US" altLang="en-US" dirty="0" smtClean="0">
              <a:solidFill>
                <a:prstClr val="black"/>
              </a:solidFill>
              <a:cs typeface="+mn-cs"/>
            </a:endParaRPr>
          </a:p>
        </p:txBody>
      </p:sp>
      <p:sp>
        <p:nvSpPr>
          <p:cNvPr id="14" name="Rectangle 13"/>
          <p:cNvSpPr>
            <a:spLocks noChangeArrowheads="1"/>
          </p:cNvSpPr>
          <p:nvPr/>
        </p:nvSpPr>
        <p:spPr bwMode="auto">
          <a:xfrm>
            <a:off x="3963987" y="35099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EUP</a:t>
            </a:r>
            <a:endParaRPr lang="en-US" altLang="en-US" dirty="0" smtClean="0">
              <a:solidFill>
                <a:prstClr val="black"/>
              </a:solidFill>
              <a:cs typeface="+mn-cs"/>
            </a:endParaRPr>
          </a:p>
        </p:txBody>
      </p:sp>
      <p:sp>
        <p:nvSpPr>
          <p:cNvPr id="15" name="Rectangle 14"/>
          <p:cNvSpPr>
            <a:spLocks noChangeArrowheads="1"/>
          </p:cNvSpPr>
          <p:nvPr/>
        </p:nvSpPr>
        <p:spPr bwMode="auto">
          <a:xfrm>
            <a:off x="4911724" y="3509962"/>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a:t>
            </a:r>
            <a:endParaRPr lang="en-US" altLang="en-US" dirty="0" smtClean="0">
              <a:solidFill>
                <a:prstClr val="black"/>
              </a:solidFill>
              <a:cs typeface="+mn-cs"/>
            </a:endParaRPr>
          </a:p>
        </p:txBody>
      </p:sp>
      <p:sp>
        <p:nvSpPr>
          <p:cNvPr id="16" name="Rectangle 15"/>
          <p:cNvSpPr>
            <a:spLocks noChangeArrowheads="1"/>
          </p:cNvSpPr>
          <p:nvPr/>
        </p:nvSpPr>
        <p:spPr bwMode="auto">
          <a:xfrm>
            <a:off x="5738812" y="3509962"/>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Allocated</a:t>
            </a:r>
            <a:endParaRPr lang="en-US" altLang="en-US" dirty="0" smtClean="0">
              <a:solidFill>
                <a:prstClr val="black"/>
              </a:solidFill>
              <a:cs typeface="+mn-cs"/>
            </a:endParaRPr>
          </a:p>
        </p:txBody>
      </p:sp>
      <p:sp>
        <p:nvSpPr>
          <p:cNvPr id="17" name="Rectangle 16"/>
          <p:cNvSpPr>
            <a:spLocks noChangeArrowheads="1"/>
          </p:cNvSpPr>
          <p:nvPr/>
        </p:nvSpPr>
        <p:spPr bwMode="auto">
          <a:xfrm>
            <a:off x="3732212" y="3716337"/>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Conversion</a:t>
            </a:r>
            <a:endParaRPr lang="en-US" altLang="en-US" dirty="0" smtClean="0">
              <a:solidFill>
                <a:prstClr val="black"/>
              </a:solidFill>
              <a:cs typeface="+mn-cs"/>
            </a:endParaRPr>
          </a:p>
        </p:txBody>
      </p:sp>
      <p:sp>
        <p:nvSpPr>
          <p:cNvPr id="18" name="Rectangle 17"/>
          <p:cNvSpPr>
            <a:spLocks noChangeArrowheads="1"/>
          </p:cNvSpPr>
          <p:nvPr/>
        </p:nvSpPr>
        <p:spPr bwMode="auto">
          <a:xfrm>
            <a:off x="4802187" y="3716337"/>
            <a:ext cx="68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per EUP</a:t>
            </a:r>
            <a:endParaRPr lang="en-US" altLang="en-US" dirty="0" smtClean="0">
              <a:solidFill>
                <a:prstClr val="black"/>
              </a:solidFill>
              <a:cs typeface="+mn-cs"/>
            </a:endParaRPr>
          </a:p>
        </p:txBody>
      </p:sp>
      <p:sp>
        <p:nvSpPr>
          <p:cNvPr id="19" name="Rectangle 18"/>
          <p:cNvSpPr>
            <a:spLocks noChangeArrowheads="1"/>
          </p:cNvSpPr>
          <p:nvPr/>
        </p:nvSpPr>
        <p:spPr bwMode="auto">
          <a:xfrm>
            <a:off x="5900737" y="3716337"/>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a:t>
            </a:r>
            <a:endParaRPr lang="en-US" altLang="en-US" dirty="0" smtClean="0">
              <a:solidFill>
                <a:prstClr val="black"/>
              </a:solidFill>
              <a:cs typeface="+mn-cs"/>
            </a:endParaRPr>
          </a:p>
        </p:txBody>
      </p:sp>
      <p:sp>
        <p:nvSpPr>
          <p:cNvPr id="20" name="Rectangle 19"/>
          <p:cNvSpPr>
            <a:spLocks noChangeArrowheads="1"/>
          </p:cNvSpPr>
          <p:nvPr/>
        </p:nvSpPr>
        <p:spPr bwMode="auto">
          <a:xfrm>
            <a:off x="1744662" y="3932237"/>
            <a:ext cx="1179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Transferred out</a:t>
            </a:r>
            <a:endParaRPr lang="en-US" altLang="en-US" dirty="0" smtClean="0">
              <a:solidFill>
                <a:prstClr val="black"/>
              </a:solidFill>
              <a:cs typeface="+mn-cs"/>
            </a:endParaRPr>
          </a:p>
        </p:txBody>
      </p:sp>
      <p:sp>
        <p:nvSpPr>
          <p:cNvPr id="21" name="Rectangle 20"/>
          <p:cNvSpPr>
            <a:spLocks noChangeArrowheads="1"/>
          </p:cNvSpPr>
          <p:nvPr/>
        </p:nvSpPr>
        <p:spPr bwMode="auto">
          <a:xfrm>
            <a:off x="4035424" y="3932237"/>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12,000</a:t>
            </a:r>
            <a:endParaRPr lang="en-US" altLang="en-US" dirty="0" smtClean="0">
              <a:solidFill>
                <a:prstClr val="black"/>
              </a:solidFill>
              <a:cs typeface="+mn-cs"/>
            </a:endParaRPr>
          </a:p>
        </p:txBody>
      </p:sp>
      <p:sp>
        <p:nvSpPr>
          <p:cNvPr id="22" name="Rectangle 21"/>
          <p:cNvSpPr>
            <a:spLocks noChangeArrowheads="1"/>
          </p:cNvSpPr>
          <p:nvPr/>
        </p:nvSpPr>
        <p:spPr bwMode="auto">
          <a:xfrm>
            <a:off x="5094287" y="393223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a:t>
            </a:r>
            <a:endParaRPr lang="en-US" altLang="en-US" dirty="0" smtClean="0">
              <a:solidFill>
                <a:prstClr val="black"/>
              </a:solidFill>
              <a:cs typeface="+mn-cs"/>
            </a:endParaRPr>
          </a:p>
        </p:txBody>
      </p:sp>
      <p:sp>
        <p:nvSpPr>
          <p:cNvPr id="23" name="Rectangle 22"/>
          <p:cNvSpPr>
            <a:spLocks noChangeArrowheads="1"/>
          </p:cNvSpPr>
          <p:nvPr/>
        </p:nvSpPr>
        <p:spPr bwMode="auto">
          <a:xfrm>
            <a:off x="5880099" y="39322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$96,000</a:t>
            </a:r>
            <a:endParaRPr lang="en-US" altLang="en-US" dirty="0" smtClean="0">
              <a:solidFill>
                <a:prstClr val="black"/>
              </a:solidFill>
              <a:cs typeface="+mn-cs"/>
            </a:endParaRPr>
          </a:p>
        </p:txBody>
      </p:sp>
      <p:sp>
        <p:nvSpPr>
          <p:cNvPr id="24" name="Rectangle 23"/>
          <p:cNvSpPr>
            <a:spLocks noChangeArrowheads="1"/>
          </p:cNvSpPr>
          <p:nvPr/>
        </p:nvSpPr>
        <p:spPr bwMode="auto">
          <a:xfrm>
            <a:off x="1744662" y="4138612"/>
            <a:ext cx="1290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Ending Inventory</a:t>
            </a:r>
            <a:endParaRPr lang="en-US" altLang="en-US" dirty="0" smtClean="0">
              <a:solidFill>
                <a:prstClr val="black"/>
              </a:solidFill>
              <a:cs typeface="+mn-cs"/>
            </a:endParaRPr>
          </a:p>
        </p:txBody>
      </p:sp>
      <p:sp>
        <p:nvSpPr>
          <p:cNvPr id="25" name="Rectangle 24"/>
          <p:cNvSpPr>
            <a:spLocks noChangeArrowheads="1"/>
          </p:cNvSpPr>
          <p:nvPr/>
        </p:nvSpPr>
        <p:spPr bwMode="auto">
          <a:xfrm>
            <a:off x="4125912" y="413861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3,000</a:t>
            </a:r>
            <a:endParaRPr lang="en-US" altLang="en-US" dirty="0" smtClean="0">
              <a:solidFill>
                <a:prstClr val="black"/>
              </a:solidFill>
              <a:cs typeface="+mn-cs"/>
            </a:endParaRPr>
          </a:p>
        </p:txBody>
      </p:sp>
      <p:sp>
        <p:nvSpPr>
          <p:cNvPr id="26" name="Rectangle 25"/>
          <p:cNvSpPr>
            <a:spLocks noChangeArrowheads="1"/>
          </p:cNvSpPr>
          <p:nvPr/>
        </p:nvSpPr>
        <p:spPr bwMode="auto">
          <a:xfrm>
            <a:off x="5094287" y="413861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a:t>
            </a:r>
            <a:endParaRPr lang="en-US" altLang="en-US" dirty="0" smtClean="0">
              <a:solidFill>
                <a:prstClr val="black"/>
              </a:solidFill>
              <a:cs typeface="+mn-cs"/>
            </a:endParaRPr>
          </a:p>
        </p:txBody>
      </p:sp>
      <p:sp>
        <p:nvSpPr>
          <p:cNvPr id="27" name="Rectangle 26"/>
          <p:cNvSpPr>
            <a:spLocks noChangeArrowheads="1"/>
          </p:cNvSpPr>
          <p:nvPr/>
        </p:nvSpPr>
        <p:spPr bwMode="auto">
          <a:xfrm>
            <a:off x="5972174" y="41386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24,000</a:t>
            </a:r>
            <a:endParaRPr lang="en-US" altLang="en-US" dirty="0" smtClean="0">
              <a:solidFill>
                <a:prstClr val="black"/>
              </a:solidFill>
              <a:cs typeface="+mn-cs"/>
            </a:endParaRPr>
          </a:p>
        </p:txBody>
      </p:sp>
      <p:sp>
        <p:nvSpPr>
          <p:cNvPr id="28" name="Rectangle 27"/>
          <p:cNvSpPr>
            <a:spLocks noChangeArrowheads="1"/>
          </p:cNvSpPr>
          <p:nvPr/>
        </p:nvSpPr>
        <p:spPr bwMode="auto">
          <a:xfrm>
            <a:off x="1744662" y="4344987"/>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 units</a:t>
            </a:r>
            <a:endParaRPr lang="en-US" altLang="en-US" dirty="0" smtClean="0">
              <a:solidFill>
                <a:prstClr val="black"/>
              </a:solidFill>
              <a:cs typeface="+mn-cs"/>
            </a:endParaRPr>
          </a:p>
        </p:txBody>
      </p:sp>
      <p:sp>
        <p:nvSpPr>
          <p:cNvPr id="29" name="Rectangle 28"/>
          <p:cNvSpPr>
            <a:spLocks noChangeArrowheads="1"/>
          </p:cNvSpPr>
          <p:nvPr/>
        </p:nvSpPr>
        <p:spPr bwMode="auto">
          <a:xfrm>
            <a:off x="4035424" y="4344987"/>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15,000</a:t>
            </a:r>
            <a:endParaRPr lang="en-US" altLang="en-US" dirty="0" smtClean="0">
              <a:solidFill>
                <a:prstClr val="black"/>
              </a:solidFill>
              <a:cs typeface="+mn-cs"/>
            </a:endParaRPr>
          </a:p>
        </p:txBody>
      </p:sp>
      <p:sp>
        <p:nvSpPr>
          <p:cNvPr id="31" name="Rectangle 30"/>
          <p:cNvSpPr>
            <a:spLocks noChangeArrowheads="1"/>
          </p:cNvSpPr>
          <p:nvPr/>
        </p:nvSpPr>
        <p:spPr bwMode="auto">
          <a:xfrm>
            <a:off x="5789612" y="4344987"/>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$120,000</a:t>
            </a:r>
            <a:endParaRPr lang="en-US" altLang="en-US" dirty="0" smtClean="0">
              <a:solidFill>
                <a:prstClr val="black"/>
              </a:solidFill>
              <a:cs typeface="+mn-cs"/>
            </a:endParaRPr>
          </a:p>
        </p:txBody>
      </p:sp>
      <p:sp>
        <p:nvSpPr>
          <p:cNvPr id="352" name="Rectangle 31"/>
          <p:cNvSpPr>
            <a:spLocks noChangeArrowheads="1"/>
          </p:cNvSpPr>
          <p:nvPr/>
        </p:nvSpPr>
        <p:spPr bwMode="auto">
          <a:xfrm>
            <a:off x="2316163" y="2259013"/>
            <a:ext cx="13208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Beginning Inventory</a:t>
            </a:r>
            <a:endParaRPr lang="en-US" altLang="en-US" dirty="0" smtClean="0">
              <a:solidFill>
                <a:prstClr val="black"/>
              </a:solidFill>
              <a:cs typeface="+mn-cs"/>
            </a:endParaRPr>
          </a:p>
        </p:txBody>
      </p:sp>
      <p:sp>
        <p:nvSpPr>
          <p:cNvPr id="353" name="Rectangle 32"/>
          <p:cNvSpPr>
            <a:spLocks noChangeArrowheads="1"/>
          </p:cNvSpPr>
          <p:nvPr/>
        </p:nvSpPr>
        <p:spPr bwMode="auto">
          <a:xfrm>
            <a:off x="3768725" y="2259013"/>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65,000</a:t>
            </a:r>
            <a:endParaRPr lang="en-US" altLang="en-US" dirty="0" smtClean="0">
              <a:solidFill>
                <a:prstClr val="black"/>
              </a:solidFill>
              <a:cs typeface="+mn-cs"/>
            </a:endParaRPr>
          </a:p>
        </p:txBody>
      </p:sp>
      <p:sp>
        <p:nvSpPr>
          <p:cNvPr id="354" name="Rectangle 33"/>
          <p:cNvSpPr>
            <a:spLocks noChangeArrowheads="1"/>
          </p:cNvSpPr>
          <p:nvPr/>
        </p:nvSpPr>
        <p:spPr bwMode="auto">
          <a:xfrm>
            <a:off x="2316163" y="2465388"/>
            <a:ext cx="7667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DL and OH</a:t>
            </a:r>
            <a:endParaRPr lang="en-US" altLang="en-US" dirty="0" smtClean="0">
              <a:solidFill>
                <a:prstClr val="black"/>
              </a:solidFill>
              <a:cs typeface="+mn-cs"/>
            </a:endParaRPr>
          </a:p>
        </p:txBody>
      </p:sp>
      <p:sp>
        <p:nvSpPr>
          <p:cNvPr id="355" name="Rectangle 34"/>
          <p:cNvSpPr>
            <a:spLocks noChangeArrowheads="1"/>
          </p:cNvSpPr>
          <p:nvPr/>
        </p:nvSpPr>
        <p:spPr bwMode="auto">
          <a:xfrm>
            <a:off x="3768725" y="2465388"/>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55,000</a:t>
            </a:r>
            <a:endParaRPr lang="en-US" altLang="en-US" dirty="0" smtClean="0">
              <a:solidFill>
                <a:prstClr val="black"/>
              </a:solidFill>
              <a:cs typeface="+mn-cs"/>
            </a:endParaRPr>
          </a:p>
        </p:txBody>
      </p:sp>
      <p:sp>
        <p:nvSpPr>
          <p:cNvPr id="356" name="Rectangle 35"/>
          <p:cNvSpPr>
            <a:spLocks noChangeArrowheads="1"/>
          </p:cNvSpPr>
          <p:nvPr/>
        </p:nvSpPr>
        <p:spPr bwMode="auto">
          <a:xfrm>
            <a:off x="3698875" y="2671763"/>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120,000</a:t>
            </a:r>
            <a:endParaRPr lang="en-US" altLang="en-US" dirty="0" smtClean="0">
              <a:solidFill>
                <a:prstClr val="black"/>
              </a:solidFill>
              <a:cs typeface="+mn-cs"/>
            </a:endParaRPr>
          </a:p>
        </p:txBody>
      </p:sp>
      <p:sp>
        <p:nvSpPr>
          <p:cNvPr id="357" name="Rectangle 36"/>
          <p:cNvSpPr>
            <a:spLocks noChangeArrowheads="1"/>
          </p:cNvSpPr>
          <p:nvPr/>
        </p:nvSpPr>
        <p:spPr bwMode="auto">
          <a:xfrm>
            <a:off x="4252913" y="2878138"/>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Transferred out</a:t>
            </a:r>
            <a:endParaRPr lang="en-US" altLang="en-US" dirty="0" smtClean="0">
              <a:solidFill>
                <a:prstClr val="black"/>
              </a:solidFill>
              <a:cs typeface="+mn-cs"/>
            </a:endParaRPr>
          </a:p>
        </p:txBody>
      </p:sp>
      <p:sp>
        <p:nvSpPr>
          <p:cNvPr id="358" name="Rectangle 37"/>
          <p:cNvSpPr>
            <a:spLocks noChangeArrowheads="1"/>
          </p:cNvSpPr>
          <p:nvPr/>
        </p:nvSpPr>
        <p:spPr bwMode="auto">
          <a:xfrm>
            <a:off x="5705475" y="2878138"/>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96,000</a:t>
            </a:r>
            <a:endParaRPr lang="en-US" altLang="en-US" dirty="0" smtClean="0">
              <a:solidFill>
                <a:prstClr val="black"/>
              </a:solidFill>
              <a:cs typeface="+mn-cs"/>
            </a:endParaRPr>
          </a:p>
        </p:txBody>
      </p:sp>
      <p:sp>
        <p:nvSpPr>
          <p:cNvPr id="359" name="Rectangle 38"/>
          <p:cNvSpPr>
            <a:spLocks noChangeArrowheads="1"/>
          </p:cNvSpPr>
          <p:nvPr/>
        </p:nvSpPr>
        <p:spPr bwMode="auto">
          <a:xfrm>
            <a:off x="2316163" y="3084513"/>
            <a:ext cx="1130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Ending Inventory</a:t>
            </a:r>
            <a:endParaRPr lang="en-US" altLang="en-US" dirty="0" smtClean="0">
              <a:solidFill>
                <a:prstClr val="black"/>
              </a:solidFill>
              <a:cs typeface="+mn-cs"/>
            </a:endParaRPr>
          </a:p>
        </p:txBody>
      </p:sp>
      <p:sp>
        <p:nvSpPr>
          <p:cNvPr id="360" name="Rectangle 39"/>
          <p:cNvSpPr>
            <a:spLocks noChangeArrowheads="1"/>
          </p:cNvSpPr>
          <p:nvPr/>
        </p:nvSpPr>
        <p:spPr bwMode="auto">
          <a:xfrm>
            <a:off x="3768725" y="3084513"/>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24,000</a:t>
            </a:r>
            <a:endParaRPr lang="en-US" altLang="en-US" dirty="0" smtClean="0">
              <a:solidFill>
                <a:prstClr val="black"/>
              </a:solidFill>
              <a:cs typeface="+mn-cs"/>
            </a:endParaRPr>
          </a:p>
        </p:txBody>
      </p:sp>
      <p:sp>
        <p:nvSpPr>
          <p:cNvPr id="361" name="Rectangle 40"/>
          <p:cNvSpPr>
            <a:spLocks noChangeArrowheads="1"/>
          </p:cNvSpPr>
          <p:nvPr/>
        </p:nvSpPr>
        <p:spPr bwMode="auto">
          <a:xfrm>
            <a:off x="1770062" y="4800600"/>
            <a:ext cx="1816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per Equivalent Unit</a:t>
            </a:r>
            <a:endParaRPr lang="en-US" altLang="en-US" dirty="0" smtClean="0">
              <a:solidFill>
                <a:prstClr val="black"/>
              </a:solidFill>
              <a:cs typeface="+mn-cs"/>
            </a:endParaRPr>
          </a:p>
        </p:txBody>
      </p:sp>
      <p:sp>
        <p:nvSpPr>
          <p:cNvPr id="363" name="Rectangle 41"/>
          <p:cNvSpPr>
            <a:spLocks noChangeArrowheads="1"/>
          </p:cNvSpPr>
          <p:nvPr/>
        </p:nvSpPr>
        <p:spPr bwMode="auto">
          <a:xfrm>
            <a:off x="5815012" y="48006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$120,000</a:t>
            </a:r>
            <a:endParaRPr lang="en-US" altLang="en-US" dirty="0" smtClean="0">
              <a:solidFill>
                <a:prstClr val="black"/>
              </a:solidFill>
              <a:cs typeface="+mn-cs"/>
            </a:endParaRPr>
          </a:p>
        </p:txBody>
      </p:sp>
      <p:sp>
        <p:nvSpPr>
          <p:cNvPr id="364" name="Rectangle 42"/>
          <p:cNvSpPr>
            <a:spLocks noChangeArrowheads="1"/>
          </p:cNvSpPr>
          <p:nvPr/>
        </p:nvSpPr>
        <p:spPr bwMode="auto">
          <a:xfrm>
            <a:off x="5815012" y="4976812"/>
            <a:ext cx="67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43"/>
          <p:cNvSpPr>
            <a:spLocks noChangeArrowheads="1"/>
          </p:cNvSpPr>
          <p:nvPr/>
        </p:nvSpPr>
        <p:spPr bwMode="auto">
          <a:xfrm>
            <a:off x="5997574" y="50069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15,000</a:t>
            </a:r>
            <a:endParaRPr lang="en-US" altLang="en-US" dirty="0" smtClean="0">
              <a:solidFill>
                <a:prstClr val="black"/>
              </a:solidFill>
              <a:cs typeface="+mn-cs"/>
            </a:endParaRPr>
          </a:p>
        </p:txBody>
      </p:sp>
      <p:sp>
        <p:nvSpPr>
          <p:cNvPr id="366" name="Rectangle 44"/>
          <p:cNvSpPr>
            <a:spLocks noChangeArrowheads="1"/>
          </p:cNvSpPr>
          <p:nvPr/>
        </p:nvSpPr>
        <p:spPr bwMode="auto">
          <a:xfrm>
            <a:off x="4151312" y="54197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a:t>
            </a:r>
            <a:endParaRPr lang="en-US" altLang="en-US" dirty="0" smtClean="0">
              <a:solidFill>
                <a:prstClr val="black"/>
              </a:solidFill>
              <a:cs typeface="+mn-cs"/>
            </a:endParaRPr>
          </a:p>
        </p:txBody>
      </p:sp>
      <p:sp>
        <p:nvSpPr>
          <p:cNvPr id="367" name="Rectangle 45"/>
          <p:cNvSpPr>
            <a:spLocks noChangeArrowheads="1"/>
          </p:cNvSpPr>
          <p:nvPr/>
        </p:nvSpPr>
        <p:spPr bwMode="auto">
          <a:xfrm>
            <a:off x="4675187" y="5419725"/>
            <a:ext cx="2411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per equivalent unit of conversion</a:t>
            </a:r>
            <a:endParaRPr lang="en-US" altLang="en-US" dirty="0" smtClean="0">
              <a:solidFill>
                <a:prstClr val="black"/>
              </a:solidFill>
              <a:cs typeface="+mn-cs"/>
            </a:endParaRPr>
          </a:p>
        </p:txBody>
      </p:sp>
      <p:sp>
        <p:nvSpPr>
          <p:cNvPr id="368" name="Rectangle 46"/>
          <p:cNvSpPr>
            <a:spLocks noChangeArrowheads="1"/>
          </p:cNvSpPr>
          <p:nvPr/>
        </p:nvSpPr>
        <p:spPr bwMode="auto">
          <a:xfrm>
            <a:off x="4281487" y="5006975"/>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 EUP</a:t>
            </a:r>
            <a:endParaRPr lang="en-US" altLang="en-US" dirty="0" smtClean="0">
              <a:solidFill>
                <a:prstClr val="black"/>
              </a:solidFill>
              <a:cs typeface="+mn-cs"/>
            </a:endParaRPr>
          </a:p>
        </p:txBody>
      </p:sp>
      <p:sp>
        <p:nvSpPr>
          <p:cNvPr id="369" name="Rectangle 47"/>
          <p:cNvSpPr>
            <a:spLocks noChangeArrowheads="1"/>
          </p:cNvSpPr>
          <p:nvPr/>
        </p:nvSpPr>
        <p:spPr bwMode="auto">
          <a:xfrm>
            <a:off x="3214688" y="2012950"/>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Work in Process Inventory</a:t>
            </a:r>
            <a:endParaRPr lang="en-US" altLang="en-US" dirty="0" smtClean="0">
              <a:solidFill>
                <a:prstClr val="black"/>
              </a:solidFill>
              <a:cs typeface="+mn-cs"/>
            </a:endParaRPr>
          </a:p>
        </p:txBody>
      </p:sp>
      <p:sp>
        <p:nvSpPr>
          <p:cNvPr id="370" name="Rectangle 48"/>
          <p:cNvSpPr>
            <a:spLocks noChangeArrowheads="1"/>
          </p:cNvSpPr>
          <p:nvPr/>
        </p:nvSpPr>
        <p:spPr bwMode="auto">
          <a:xfrm>
            <a:off x="4030662" y="4800600"/>
            <a:ext cx="134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Cumulative Costs</a:t>
            </a:r>
            <a:endParaRPr lang="en-US" altLang="en-US" dirty="0" smtClean="0">
              <a:solidFill>
                <a:prstClr val="black"/>
              </a:solidFill>
              <a:cs typeface="+mn-cs"/>
            </a:endParaRPr>
          </a:p>
        </p:txBody>
      </p:sp>
      <p:sp>
        <p:nvSpPr>
          <p:cNvPr id="371" name="Rectangle 49"/>
          <p:cNvSpPr>
            <a:spLocks noChangeArrowheads="1"/>
          </p:cNvSpPr>
          <p:nvPr/>
        </p:nvSpPr>
        <p:spPr bwMode="auto">
          <a:xfrm>
            <a:off x="4030662" y="4976812"/>
            <a:ext cx="12303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50"/>
          <p:cNvSpPr>
            <a:spLocks noChangeShapeType="1"/>
          </p:cNvSpPr>
          <p:nvPr/>
        </p:nvSpPr>
        <p:spPr bwMode="auto">
          <a:xfrm>
            <a:off x="3641724" y="432434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51"/>
          <p:cNvSpPr>
            <a:spLocks noChangeArrowheads="1"/>
          </p:cNvSpPr>
          <p:nvPr/>
        </p:nvSpPr>
        <p:spPr bwMode="auto">
          <a:xfrm>
            <a:off x="3641724" y="4324349"/>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Line 52"/>
          <p:cNvSpPr>
            <a:spLocks noChangeShapeType="1"/>
          </p:cNvSpPr>
          <p:nvPr/>
        </p:nvSpPr>
        <p:spPr bwMode="auto">
          <a:xfrm>
            <a:off x="3641724" y="45291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53"/>
          <p:cNvSpPr>
            <a:spLocks noChangeArrowheads="1"/>
          </p:cNvSpPr>
          <p:nvPr/>
        </p:nvSpPr>
        <p:spPr bwMode="auto">
          <a:xfrm>
            <a:off x="3641724" y="45291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Line 54"/>
          <p:cNvSpPr>
            <a:spLocks noChangeShapeType="1"/>
          </p:cNvSpPr>
          <p:nvPr/>
        </p:nvSpPr>
        <p:spPr bwMode="auto">
          <a:xfrm>
            <a:off x="3641724" y="4549774"/>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Rectangle 55"/>
          <p:cNvSpPr>
            <a:spLocks noChangeArrowheads="1"/>
          </p:cNvSpPr>
          <p:nvPr/>
        </p:nvSpPr>
        <p:spPr bwMode="auto">
          <a:xfrm>
            <a:off x="3641724" y="4549774"/>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56"/>
          <p:cNvSpPr>
            <a:spLocks noChangeArrowheads="1"/>
          </p:cNvSpPr>
          <p:nvPr/>
        </p:nvSpPr>
        <p:spPr bwMode="auto">
          <a:xfrm>
            <a:off x="1695449" y="3468687"/>
            <a:ext cx="19050" cy="452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Rectangle 57"/>
          <p:cNvSpPr>
            <a:spLocks noChangeArrowheads="1"/>
          </p:cNvSpPr>
          <p:nvPr/>
        </p:nvSpPr>
        <p:spPr bwMode="auto">
          <a:xfrm>
            <a:off x="6535737" y="3489324"/>
            <a:ext cx="20638" cy="431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Line 58"/>
          <p:cNvSpPr>
            <a:spLocks noChangeShapeType="1"/>
          </p:cNvSpPr>
          <p:nvPr/>
        </p:nvSpPr>
        <p:spPr bwMode="auto">
          <a:xfrm>
            <a:off x="4222750" y="2228850"/>
            <a:ext cx="0" cy="1030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Rectangle 59"/>
          <p:cNvSpPr>
            <a:spLocks noChangeArrowheads="1"/>
          </p:cNvSpPr>
          <p:nvPr/>
        </p:nvSpPr>
        <p:spPr bwMode="auto">
          <a:xfrm>
            <a:off x="4222750" y="2228850"/>
            <a:ext cx="9525" cy="1030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Rectangle 60"/>
          <p:cNvSpPr>
            <a:spLocks noChangeArrowheads="1"/>
          </p:cNvSpPr>
          <p:nvPr/>
        </p:nvSpPr>
        <p:spPr bwMode="auto">
          <a:xfrm>
            <a:off x="1714499" y="3468687"/>
            <a:ext cx="4841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Rectangle 61"/>
          <p:cNvSpPr>
            <a:spLocks noChangeArrowheads="1"/>
          </p:cNvSpPr>
          <p:nvPr/>
        </p:nvSpPr>
        <p:spPr bwMode="auto">
          <a:xfrm>
            <a:off x="1714499" y="3900487"/>
            <a:ext cx="4841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Line 62"/>
          <p:cNvSpPr>
            <a:spLocks noChangeShapeType="1"/>
          </p:cNvSpPr>
          <p:nvPr/>
        </p:nvSpPr>
        <p:spPr bwMode="auto">
          <a:xfrm>
            <a:off x="5578474" y="432434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Rectangle 63"/>
          <p:cNvSpPr>
            <a:spLocks noChangeArrowheads="1"/>
          </p:cNvSpPr>
          <p:nvPr/>
        </p:nvSpPr>
        <p:spPr bwMode="auto">
          <a:xfrm>
            <a:off x="5578474" y="4324349"/>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Line 64"/>
          <p:cNvSpPr>
            <a:spLocks noChangeShapeType="1"/>
          </p:cNvSpPr>
          <p:nvPr/>
        </p:nvSpPr>
        <p:spPr bwMode="auto">
          <a:xfrm>
            <a:off x="5578474" y="45291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Rectangle 65"/>
          <p:cNvSpPr>
            <a:spLocks noChangeArrowheads="1"/>
          </p:cNvSpPr>
          <p:nvPr/>
        </p:nvSpPr>
        <p:spPr bwMode="auto">
          <a:xfrm>
            <a:off x="5578474" y="45291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Line 66"/>
          <p:cNvSpPr>
            <a:spLocks noChangeShapeType="1"/>
          </p:cNvSpPr>
          <p:nvPr/>
        </p:nvSpPr>
        <p:spPr bwMode="auto">
          <a:xfrm>
            <a:off x="5578474" y="4549774"/>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67"/>
          <p:cNvSpPr>
            <a:spLocks noChangeArrowheads="1"/>
          </p:cNvSpPr>
          <p:nvPr/>
        </p:nvSpPr>
        <p:spPr bwMode="auto">
          <a:xfrm>
            <a:off x="5578474" y="4549774"/>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Rectangle 68"/>
          <p:cNvSpPr>
            <a:spLocks noChangeArrowheads="1"/>
          </p:cNvSpPr>
          <p:nvPr/>
        </p:nvSpPr>
        <p:spPr bwMode="auto">
          <a:xfrm>
            <a:off x="2286000" y="1981200"/>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Rectangle 69"/>
          <p:cNvSpPr>
            <a:spLocks noChangeArrowheads="1"/>
          </p:cNvSpPr>
          <p:nvPr/>
        </p:nvSpPr>
        <p:spPr bwMode="auto">
          <a:xfrm>
            <a:off x="2286000" y="2208213"/>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Line 70"/>
          <p:cNvSpPr>
            <a:spLocks noChangeShapeType="1"/>
          </p:cNvSpPr>
          <p:nvPr/>
        </p:nvSpPr>
        <p:spPr bwMode="auto">
          <a:xfrm>
            <a:off x="2286000" y="2630488"/>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Rectangle 71"/>
          <p:cNvSpPr>
            <a:spLocks noChangeArrowheads="1"/>
          </p:cNvSpPr>
          <p:nvPr/>
        </p:nvSpPr>
        <p:spPr bwMode="auto">
          <a:xfrm>
            <a:off x="2286000" y="2630488"/>
            <a:ext cx="38830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4" name="Line 72"/>
          <p:cNvSpPr>
            <a:spLocks noChangeShapeType="1"/>
          </p:cNvSpPr>
          <p:nvPr/>
        </p:nvSpPr>
        <p:spPr bwMode="auto">
          <a:xfrm>
            <a:off x="2286000" y="3043238"/>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5" name="Rectangle 73"/>
          <p:cNvSpPr>
            <a:spLocks noChangeArrowheads="1"/>
          </p:cNvSpPr>
          <p:nvPr/>
        </p:nvSpPr>
        <p:spPr bwMode="auto">
          <a:xfrm>
            <a:off x="2286000" y="3043238"/>
            <a:ext cx="38830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6" name="Rectangle 44"/>
          <p:cNvSpPr>
            <a:spLocks noChangeArrowheads="1"/>
          </p:cNvSpPr>
          <p:nvPr/>
        </p:nvSpPr>
        <p:spPr bwMode="auto">
          <a:xfrm>
            <a:off x="6868318" y="1444625"/>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$8.00</a:t>
            </a:r>
            <a:endParaRPr lang="en-US" altLang="en-US" dirty="0" smtClean="0">
              <a:solidFill>
                <a:srgbClr val="C00000"/>
              </a:solidFill>
              <a:cs typeface="+mn-cs"/>
            </a:endParaRPr>
          </a:p>
        </p:txBody>
      </p:sp>
      <p:sp>
        <p:nvSpPr>
          <p:cNvPr id="77" name="Rectangle 44"/>
          <p:cNvSpPr>
            <a:spLocks noChangeArrowheads="1"/>
          </p:cNvSpPr>
          <p:nvPr/>
        </p:nvSpPr>
        <p:spPr bwMode="auto">
          <a:xfrm>
            <a:off x="8234867" y="165100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$96,000</a:t>
            </a:r>
            <a:endParaRPr lang="en-US" altLang="en-US" dirty="0" smtClean="0">
              <a:solidFill>
                <a:srgbClr val="C00000"/>
              </a:solidFill>
              <a:cs typeface="+mn-cs"/>
            </a:endParaRPr>
          </a:p>
        </p:txBody>
      </p:sp>
      <p:sp>
        <p:nvSpPr>
          <p:cNvPr id="74" name="Slide Number Placeholder 73"/>
          <p:cNvSpPr>
            <a:spLocks noGrp="1"/>
          </p:cNvSpPr>
          <p:nvPr>
            <p:ph type="sldNum" sz="quarter" idx="12"/>
          </p:nvPr>
        </p:nvSpPr>
        <p:spPr/>
        <p:txBody>
          <a:bodyPr/>
          <a:lstStyle/>
          <a:p>
            <a:fld id="{A2F34CF3-0044-4E21-BEB6-D1264E26E98D}" type="slidenum">
              <a:rPr lang="en-US" smtClean="0">
                <a:solidFill>
                  <a:prstClr val="black">
                    <a:tint val="75000"/>
                  </a:prstClr>
                </a:solidFill>
              </a:rPr>
              <a:pPr/>
              <a:t>22</a:t>
            </a:fld>
            <a:endParaRPr lang="en-US" dirty="0">
              <a:solidFill>
                <a:prstClr val="black">
                  <a:tint val="75000"/>
                </a:prstClr>
              </a:solidFill>
            </a:endParaRPr>
          </a:p>
        </p:txBody>
      </p:sp>
      <p:sp>
        <p:nvSpPr>
          <p:cNvPr id="75" name="Rounded Rectangle 74"/>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Tree>
    <p:extLst>
      <p:ext uri="{BB962C8B-B14F-4D97-AF65-F5344CB8AC3E}">
        <p14:creationId xmlns:p14="http://schemas.microsoft.com/office/powerpoint/2010/main" val="3050660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2"/>
                                        </p:tgtEl>
                                        <p:attrNameLst>
                                          <p:attrName>style.visibility</p:attrName>
                                        </p:attrNameLst>
                                      </p:cBhvr>
                                      <p:to>
                                        <p:strVal val="visible"/>
                                      </p:to>
                                    </p:set>
                                    <p:animEffect transition="in" filter="fade">
                                      <p:cBhvr>
                                        <p:cTn id="10" dur="500"/>
                                        <p:tgtEl>
                                          <p:spTgt spid="3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3"/>
                                        </p:tgtEl>
                                        <p:attrNameLst>
                                          <p:attrName>style.visibility</p:attrName>
                                        </p:attrNameLst>
                                      </p:cBhvr>
                                      <p:to>
                                        <p:strVal val="visible"/>
                                      </p:to>
                                    </p:set>
                                    <p:animEffect transition="in" filter="fade">
                                      <p:cBhvr>
                                        <p:cTn id="13" dur="500"/>
                                        <p:tgtEl>
                                          <p:spTgt spid="3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0"/>
                                        </p:tgtEl>
                                        <p:attrNameLst>
                                          <p:attrName>style.visibility</p:attrName>
                                        </p:attrNameLst>
                                      </p:cBhvr>
                                      <p:to>
                                        <p:strVal val="visible"/>
                                      </p:to>
                                    </p:set>
                                    <p:animEffect transition="in" filter="fade">
                                      <p:cBhvr>
                                        <p:cTn id="19" dur="500"/>
                                        <p:tgtEl>
                                          <p:spTgt spid="3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500"/>
                                        <p:tgtEl>
                                          <p:spTgt spid="3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0"/>
                                        </p:tgtEl>
                                        <p:attrNameLst>
                                          <p:attrName>style.visibility</p:attrName>
                                        </p:attrNameLst>
                                      </p:cBhvr>
                                      <p:to>
                                        <p:strVal val="visible"/>
                                      </p:to>
                                    </p:set>
                                    <p:animEffect transition="in" filter="fade">
                                      <p:cBhvr>
                                        <p:cTn id="25" dur="500"/>
                                        <p:tgtEl>
                                          <p:spTgt spid="3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1"/>
                                        </p:tgtEl>
                                        <p:attrNameLst>
                                          <p:attrName>style.visibility</p:attrName>
                                        </p:attrNameLst>
                                      </p:cBhvr>
                                      <p:to>
                                        <p:strVal val="visible"/>
                                      </p:to>
                                    </p:set>
                                    <p:animEffect transition="in" filter="fade">
                                      <p:cBhvr>
                                        <p:cTn id="28" dur="500"/>
                                        <p:tgtEl>
                                          <p:spTgt spid="3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4"/>
                                        </p:tgtEl>
                                        <p:attrNameLst>
                                          <p:attrName>style.visibility</p:attrName>
                                        </p:attrNameLst>
                                      </p:cBhvr>
                                      <p:to>
                                        <p:strVal val="visible"/>
                                      </p:to>
                                    </p:set>
                                    <p:animEffect transition="in" filter="fade">
                                      <p:cBhvr>
                                        <p:cTn id="31" dur="500"/>
                                        <p:tgtEl>
                                          <p:spTgt spid="3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5"/>
                                        </p:tgtEl>
                                        <p:attrNameLst>
                                          <p:attrName>style.visibility</p:attrName>
                                        </p:attrNameLst>
                                      </p:cBhvr>
                                      <p:to>
                                        <p:strVal val="visible"/>
                                      </p:to>
                                    </p:set>
                                    <p:animEffect transition="in" filter="fade">
                                      <p:cBhvr>
                                        <p:cTn id="34" dur="500"/>
                                        <p:tgtEl>
                                          <p:spTgt spid="3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2"/>
                                        </p:tgtEl>
                                        <p:attrNameLst>
                                          <p:attrName>style.visibility</p:attrName>
                                        </p:attrNameLst>
                                      </p:cBhvr>
                                      <p:to>
                                        <p:strVal val="visible"/>
                                      </p:to>
                                    </p:set>
                                    <p:animEffect transition="in" filter="fade">
                                      <p:cBhvr>
                                        <p:cTn id="52" dur="500"/>
                                        <p:tgtEl>
                                          <p:spTgt spid="37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3"/>
                                        </p:tgtEl>
                                        <p:attrNameLst>
                                          <p:attrName>style.visibility</p:attrName>
                                        </p:attrNameLst>
                                      </p:cBhvr>
                                      <p:to>
                                        <p:strVal val="visible"/>
                                      </p:to>
                                    </p:set>
                                    <p:animEffect transition="in" filter="fade">
                                      <p:cBhvr>
                                        <p:cTn id="55" dur="500"/>
                                        <p:tgtEl>
                                          <p:spTgt spid="3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4"/>
                                        </p:tgtEl>
                                        <p:attrNameLst>
                                          <p:attrName>style.visibility</p:attrName>
                                        </p:attrNameLst>
                                      </p:cBhvr>
                                      <p:to>
                                        <p:strVal val="visible"/>
                                      </p:to>
                                    </p:set>
                                    <p:animEffect transition="in" filter="fade">
                                      <p:cBhvr>
                                        <p:cTn id="58" dur="500"/>
                                        <p:tgtEl>
                                          <p:spTgt spid="3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5"/>
                                        </p:tgtEl>
                                        <p:attrNameLst>
                                          <p:attrName>style.visibility</p:attrName>
                                        </p:attrNameLst>
                                      </p:cBhvr>
                                      <p:to>
                                        <p:strVal val="visible"/>
                                      </p:to>
                                    </p:set>
                                    <p:animEffect transition="in" filter="fade">
                                      <p:cBhvr>
                                        <p:cTn id="61" dur="500"/>
                                        <p:tgtEl>
                                          <p:spTgt spid="37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6"/>
                                        </p:tgtEl>
                                        <p:attrNameLst>
                                          <p:attrName>style.visibility</p:attrName>
                                        </p:attrNameLst>
                                      </p:cBhvr>
                                      <p:to>
                                        <p:strVal val="visible"/>
                                      </p:to>
                                    </p:set>
                                    <p:animEffect transition="in" filter="fade">
                                      <p:cBhvr>
                                        <p:cTn id="64" dur="500"/>
                                        <p:tgtEl>
                                          <p:spTgt spid="3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7"/>
                                        </p:tgtEl>
                                        <p:attrNameLst>
                                          <p:attrName>style.visibility</p:attrName>
                                        </p:attrNameLst>
                                      </p:cBhvr>
                                      <p:to>
                                        <p:strVal val="visible"/>
                                      </p:to>
                                    </p:set>
                                    <p:animEffect transition="in" filter="fade">
                                      <p:cBhvr>
                                        <p:cTn id="67" dur="500"/>
                                        <p:tgtEl>
                                          <p:spTgt spid="37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8"/>
                                        </p:tgtEl>
                                        <p:attrNameLst>
                                          <p:attrName>style.visibility</p:attrName>
                                        </p:attrNameLst>
                                      </p:cBhvr>
                                      <p:to>
                                        <p:strVal val="visible"/>
                                      </p:to>
                                    </p:set>
                                    <p:animEffect transition="in" filter="fade">
                                      <p:cBhvr>
                                        <p:cTn id="70" dur="500"/>
                                        <p:tgtEl>
                                          <p:spTgt spid="37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9"/>
                                        </p:tgtEl>
                                        <p:attrNameLst>
                                          <p:attrName>style.visibility</p:attrName>
                                        </p:attrNameLst>
                                      </p:cBhvr>
                                      <p:to>
                                        <p:strVal val="visible"/>
                                      </p:to>
                                    </p:set>
                                    <p:animEffect transition="in" filter="fade">
                                      <p:cBhvr>
                                        <p:cTn id="73" dur="500"/>
                                        <p:tgtEl>
                                          <p:spTgt spid="379"/>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82"/>
                                        </p:tgtEl>
                                        <p:attrNameLst>
                                          <p:attrName>style.visibility</p:attrName>
                                        </p:attrNameLst>
                                      </p:cBhvr>
                                      <p:to>
                                        <p:strVal val="visible"/>
                                      </p:to>
                                    </p:set>
                                    <p:animEffect transition="in" filter="fade">
                                      <p:cBhvr>
                                        <p:cTn id="77" dur="500"/>
                                        <p:tgtEl>
                                          <p:spTgt spid="38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83"/>
                                        </p:tgtEl>
                                        <p:attrNameLst>
                                          <p:attrName>style.visibility</p:attrName>
                                        </p:attrNameLst>
                                      </p:cBhvr>
                                      <p:to>
                                        <p:strVal val="visible"/>
                                      </p:to>
                                    </p:set>
                                    <p:animEffect transition="in" filter="fade">
                                      <p:cBhvr>
                                        <p:cTn id="80" dur="500"/>
                                        <p:tgtEl>
                                          <p:spTgt spid="38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1"/>
                                        </p:tgtEl>
                                        <p:attrNameLst>
                                          <p:attrName>style.visibility</p:attrName>
                                        </p:attrNameLst>
                                      </p:cBhvr>
                                      <p:to>
                                        <p:strVal val="visible"/>
                                      </p:to>
                                    </p:set>
                                    <p:animEffect transition="in" filter="fade">
                                      <p:cBhvr>
                                        <p:cTn id="83" dur="500"/>
                                        <p:tgtEl>
                                          <p:spTgt spid="36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0"/>
                                        </p:tgtEl>
                                        <p:attrNameLst>
                                          <p:attrName>style.visibility</p:attrName>
                                        </p:attrNameLst>
                                      </p:cBhvr>
                                      <p:to>
                                        <p:strVal val="visible"/>
                                      </p:to>
                                    </p:set>
                                    <p:animEffect transition="in" filter="fade">
                                      <p:cBhvr>
                                        <p:cTn id="86" dur="500"/>
                                        <p:tgtEl>
                                          <p:spTgt spid="37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1"/>
                                        </p:tgtEl>
                                        <p:attrNameLst>
                                          <p:attrName>style.visibility</p:attrName>
                                        </p:attrNameLst>
                                      </p:cBhvr>
                                      <p:to>
                                        <p:strVal val="visible"/>
                                      </p:to>
                                    </p:set>
                                    <p:animEffect transition="in" filter="fade">
                                      <p:cBhvr>
                                        <p:cTn id="89" dur="500"/>
                                        <p:tgtEl>
                                          <p:spTgt spid="37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8"/>
                                        </p:tgtEl>
                                        <p:attrNameLst>
                                          <p:attrName>style.visibility</p:attrName>
                                        </p:attrNameLst>
                                      </p:cBhvr>
                                      <p:to>
                                        <p:strVal val="visible"/>
                                      </p:to>
                                    </p:set>
                                    <p:animEffect transition="in" filter="fade">
                                      <p:cBhvr>
                                        <p:cTn id="92" dur="500"/>
                                        <p:tgtEl>
                                          <p:spTgt spid="36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6"/>
                                        </p:tgtEl>
                                        <p:attrNameLst>
                                          <p:attrName>style.visibility</p:attrName>
                                        </p:attrNameLst>
                                      </p:cBhvr>
                                      <p:to>
                                        <p:strVal val="visible"/>
                                      </p:to>
                                    </p:set>
                                    <p:animEffect transition="in" filter="fade">
                                      <p:cBhvr>
                                        <p:cTn id="95" dur="500"/>
                                        <p:tgtEl>
                                          <p:spTgt spid="35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92"/>
                                        </p:tgtEl>
                                        <p:attrNameLst>
                                          <p:attrName>style.visibility</p:attrName>
                                        </p:attrNameLst>
                                      </p:cBhvr>
                                      <p:to>
                                        <p:strVal val="visible"/>
                                      </p:to>
                                    </p:set>
                                    <p:animEffect transition="in" filter="fade">
                                      <p:cBhvr>
                                        <p:cTn id="98" dur="500"/>
                                        <p:tgtEl>
                                          <p:spTgt spid="39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93"/>
                                        </p:tgtEl>
                                        <p:attrNameLst>
                                          <p:attrName>style.visibility</p:attrName>
                                        </p:attrNameLst>
                                      </p:cBhvr>
                                      <p:to>
                                        <p:strVal val="visible"/>
                                      </p:to>
                                    </p:set>
                                    <p:animEffect transition="in" filter="fade">
                                      <p:cBhvr>
                                        <p:cTn id="101" dur="500"/>
                                        <p:tgtEl>
                                          <p:spTgt spid="39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63"/>
                                        </p:tgtEl>
                                        <p:attrNameLst>
                                          <p:attrName>style.visibility</p:attrName>
                                        </p:attrNameLst>
                                      </p:cBhvr>
                                      <p:to>
                                        <p:strVal val="visible"/>
                                      </p:to>
                                    </p:set>
                                    <p:animEffect transition="in" filter="fade">
                                      <p:cBhvr>
                                        <p:cTn id="104" dur="500"/>
                                        <p:tgtEl>
                                          <p:spTgt spid="36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4"/>
                                        </p:tgtEl>
                                        <p:attrNameLst>
                                          <p:attrName>style.visibility</p:attrName>
                                        </p:attrNameLst>
                                      </p:cBhvr>
                                      <p:to>
                                        <p:strVal val="visible"/>
                                      </p:to>
                                    </p:set>
                                    <p:animEffect transition="in" filter="fade">
                                      <p:cBhvr>
                                        <p:cTn id="107" dur="500"/>
                                        <p:tgtEl>
                                          <p:spTgt spid="36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65"/>
                                        </p:tgtEl>
                                        <p:attrNameLst>
                                          <p:attrName>style.visibility</p:attrName>
                                        </p:attrNameLst>
                                      </p:cBhvr>
                                      <p:to>
                                        <p:strVal val="visible"/>
                                      </p:to>
                                    </p:set>
                                    <p:animEffect transition="in" filter="fade">
                                      <p:cBhvr>
                                        <p:cTn id="110" dur="500"/>
                                        <p:tgtEl>
                                          <p:spTgt spid="36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6"/>
                                        </p:tgtEl>
                                        <p:attrNameLst>
                                          <p:attrName>style.visibility</p:attrName>
                                        </p:attrNameLst>
                                      </p:cBhvr>
                                      <p:to>
                                        <p:strVal val="visible"/>
                                      </p:to>
                                    </p:set>
                                    <p:animEffect transition="in" filter="fade">
                                      <p:cBhvr>
                                        <p:cTn id="113" dur="500"/>
                                        <p:tgtEl>
                                          <p:spTgt spid="36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7"/>
                                        </p:tgtEl>
                                        <p:attrNameLst>
                                          <p:attrName>style.visibility</p:attrName>
                                        </p:attrNameLst>
                                      </p:cBhvr>
                                      <p:to>
                                        <p:strVal val="visible"/>
                                      </p:to>
                                    </p:set>
                                    <p:animEffect transition="in" filter="fade">
                                      <p:cBhvr>
                                        <p:cTn id="116" dur="500"/>
                                        <p:tgtEl>
                                          <p:spTgt spid="367"/>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500"/>
                                        <p:tgtEl>
                                          <p:spTgt spid="7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500"/>
                                        <p:tgtEl>
                                          <p:spTgt spid="1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500"/>
                                        <p:tgtEl>
                                          <p:spTgt spid="1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500"/>
                                        <p:tgtEl>
                                          <p:spTgt spid="2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500"/>
                                        <p:tgtEl>
                                          <p:spTgt spid="16"/>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9"/>
                                        </p:tgtEl>
                                        <p:attrNameLst>
                                          <p:attrName>style.visibility</p:attrName>
                                        </p:attrNameLst>
                                      </p:cBhvr>
                                      <p:to>
                                        <p:strVal val="visible"/>
                                      </p:to>
                                    </p:set>
                                    <p:animEffect transition="in" filter="fade">
                                      <p:cBhvr>
                                        <p:cTn id="143" dur="500"/>
                                        <p:tgtEl>
                                          <p:spTgt spid="1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3"/>
                                        </p:tgtEl>
                                        <p:attrNameLst>
                                          <p:attrName>style.visibility</p:attrName>
                                        </p:attrNameLst>
                                      </p:cBhvr>
                                      <p:to>
                                        <p:strVal val="visible"/>
                                      </p:to>
                                    </p:set>
                                    <p:animEffect transition="in" filter="fade">
                                      <p:cBhvr>
                                        <p:cTn id="146" dur="500"/>
                                        <p:tgtEl>
                                          <p:spTgt spid="2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7"/>
                                        </p:tgtEl>
                                        <p:attrNameLst>
                                          <p:attrName>style.visibility</p:attrName>
                                        </p:attrNameLst>
                                      </p:cBhvr>
                                      <p:to>
                                        <p:strVal val="visible"/>
                                      </p:to>
                                    </p:set>
                                    <p:animEffect transition="in" filter="fade">
                                      <p:cBhvr>
                                        <p:cTn id="149" dur="500"/>
                                        <p:tgtEl>
                                          <p:spTgt spid="7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fade">
                                      <p:cBhvr>
                                        <p:cTn id="152" dur="500"/>
                                        <p:tgtEl>
                                          <p:spTgt spid="2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500"/>
                                        <p:tgtEl>
                                          <p:spTgt spid="2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6"/>
                                        </p:tgtEl>
                                        <p:attrNameLst>
                                          <p:attrName>style.visibility</p:attrName>
                                        </p:attrNameLst>
                                      </p:cBhvr>
                                      <p:to>
                                        <p:strVal val="visible"/>
                                      </p:to>
                                    </p:set>
                                    <p:animEffect transition="in" filter="fade">
                                      <p:cBhvr>
                                        <p:cTn id="158" dur="500"/>
                                        <p:tgtEl>
                                          <p:spTgt spid="2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
                                        </p:tgtEl>
                                        <p:attrNameLst>
                                          <p:attrName>style.visibility</p:attrName>
                                        </p:attrNameLst>
                                      </p:cBhvr>
                                      <p:to>
                                        <p:strVal val="visible"/>
                                      </p:to>
                                    </p:set>
                                    <p:animEffect transition="in" filter="fade">
                                      <p:cBhvr>
                                        <p:cTn id="161" dur="500"/>
                                        <p:tgtEl>
                                          <p:spTgt spid="2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Effect transition="in" filter="fade">
                                      <p:cBhvr>
                                        <p:cTn id="164" dur="500"/>
                                        <p:tgtEl>
                                          <p:spTgt spid="3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384"/>
                                        </p:tgtEl>
                                        <p:attrNameLst>
                                          <p:attrName>style.visibility</p:attrName>
                                        </p:attrNameLst>
                                      </p:cBhvr>
                                      <p:to>
                                        <p:strVal val="visible"/>
                                      </p:to>
                                    </p:set>
                                    <p:animEffect transition="in" filter="fade">
                                      <p:cBhvr>
                                        <p:cTn id="167" dur="500"/>
                                        <p:tgtEl>
                                          <p:spTgt spid="384"/>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85"/>
                                        </p:tgtEl>
                                        <p:attrNameLst>
                                          <p:attrName>style.visibility</p:attrName>
                                        </p:attrNameLst>
                                      </p:cBhvr>
                                      <p:to>
                                        <p:strVal val="visible"/>
                                      </p:to>
                                    </p:set>
                                    <p:animEffect transition="in" filter="fade">
                                      <p:cBhvr>
                                        <p:cTn id="170" dur="500"/>
                                        <p:tgtEl>
                                          <p:spTgt spid="385"/>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86"/>
                                        </p:tgtEl>
                                        <p:attrNameLst>
                                          <p:attrName>style.visibility</p:attrName>
                                        </p:attrNameLst>
                                      </p:cBhvr>
                                      <p:to>
                                        <p:strVal val="visible"/>
                                      </p:to>
                                    </p:set>
                                    <p:animEffect transition="in" filter="fade">
                                      <p:cBhvr>
                                        <p:cTn id="173" dur="500"/>
                                        <p:tgtEl>
                                          <p:spTgt spid="386"/>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387"/>
                                        </p:tgtEl>
                                        <p:attrNameLst>
                                          <p:attrName>style.visibility</p:attrName>
                                        </p:attrNameLst>
                                      </p:cBhvr>
                                      <p:to>
                                        <p:strVal val="visible"/>
                                      </p:to>
                                    </p:set>
                                    <p:animEffect transition="in" filter="fade">
                                      <p:cBhvr>
                                        <p:cTn id="176" dur="500"/>
                                        <p:tgtEl>
                                          <p:spTgt spid="387"/>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88"/>
                                        </p:tgtEl>
                                        <p:attrNameLst>
                                          <p:attrName>style.visibility</p:attrName>
                                        </p:attrNameLst>
                                      </p:cBhvr>
                                      <p:to>
                                        <p:strVal val="visible"/>
                                      </p:to>
                                    </p:set>
                                    <p:animEffect transition="in" filter="fade">
                                      <p:cBhvr>
                                        <p:cTn id="179" dur="500"/>
                                        <p:tgtEl>
                                          <p:spTgt spid="38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89"/>
                                        </p:tgtEl>
                                        <p:attrNameLst>
                                          <p:attrName>style.visibility</p:attrName>
                                        </p:attrNameLst>
                                      </p:cBhvr>
                                      <p:to>
                                        <p:strVal val="visible"/>
                                      </p:to>
                                    </p:set>
                                    <p:animEffect transition="in" filter="fade">
                                      <p:cBhvr>
                                        <p:cTn id="182" dur="500"/>
                                        <p:tgtEl>
                                          <p:spTgt spid="38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57"/>
                                        </p:tgtEl>
                                        <p:attrNameLst>
                                          <p:attrName>style.visibility</p:attrName>
                                        </p:attrNameLst>
                                      </p:cBhvr>
                                      <p:to>
                                        <p:strVal val="visible"/>
                                      </p:to>
                                    </p:set>
                                    <p:animEffect transition="in" filter="fade">
                                      <p:cBhvr>
                                        <p:cTn id="185" dur="500"/>
                                        <p:tgtEl>
                                          <p:spTgt spid="357"/>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58"/>
                                        </p:tgtEl>
                                        <p:attrNameLst>
                                          <p:attrName>style.visibility</p:attrName>
                                        </p:attrNameLst>
                                      </p:cBhvr>
                                      <p:to>
                                        <p:strVal val="visible"/>
                                      </p:to>
                                    </p:set>
                                    <p:animEffect transition="in" filter="fade">
                                      <p:cBhvr>
                                        <p:cTn id="188" dur="500"/>
                                        <p:tgtEl>
                                          <p:spTgt spid="35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359"/>
                                        </p:tgtEl>
                                        <p:attrNameLst>
                                          <p:attrName>style.visibility</p:attrName>
                                        </p:attrNameLst>
                                      </p:cBhvr>
                                      <p:to>
                                        <p:strVal val="visible"/>
                                      </p:to>
                                    </p:set>
                                    <p:animEffect transition="in" filter="fade">
                                      <p:cBhvr>
                                        <p:cTn id="191" dur="500"/>
                                        <p:tgtEl>
                                          <p:spTgt spid="359"/>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60"/>
                                        </p:tgtEl>
                                        <p:attrNameLst>
                                          <p:attrName>style.visibility</p:attrName>
                                        </p:attrNameLst>
                                      </p:cBhvr>
                                      <p:to>
                                        <p:strVal val="visible"/>
                                      </p:to>
                                    </p:set>
                                    <p:animEffect transition="in" filter="fade">
                                      <p:cBhvr>
                                        <p:cTn id="194" dur="500"/>
                                        <p:tgtEl>
                                          <p:spTgt spid="36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94"/>
                                        </p:tgtEl>
                                        <p:attrNameLst>
                                          <p:attrName>style.visibility</p:attrName>
                                        </p:attrNameLst>
                                      </p:cBhvr>
                                      <p:to>
                                        <p:strVal val="visible"/>
                                      </p:to>
                                    </p:set>
                                    <p:animEffect transition="in" filter="fade">
                                      <p:cBhvr>
                                        <p:cTn id="197" dur="500"/>
                                        <p:tgtEl>
                                          <p:spTgt spid="39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395"/>
                                        </p:tgtEl>
                                        <p:attrNameLst>
                                          <p:attrName>style.visibility</p:attrName>
                                        </p:attrNameLst>
                                      </p:cBhvr>
                                      <p:to>
                                        <p:strVal val="visible"/>
                                      </p:to>
                                    </p:set>
                                    <p:animEffect transition="in" filter="fade">
                                      <p:cBhvr>
                                        <p:cTn id="200" dur="5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animBg="1"/>
      <p:bldP spid="365" grpId="0"/>
      <p:bldP spid="366" grpId="0"/>
      <p:bldP spid="367" grpId="0"/>
      <p:bldP spid="368" grpId="0"/>
      <p:bldP spid="369" grpId="0"/>
      <p:bldP spid="370" grpId="0"/>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76"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smtClean="0"/>
              <a:t/>
            </a:r>
            <a:br>
              <a:rPr lang="en-US" sz="3200" dirty="0" smtClean="0"/>
            </a:br>
            <a:r>
              <a:rPr lang="en-US" sz="3200" dirty="0"/>
              <a:t/>
            </a:r>
            <a:br>
              <a:rPr lang="en-US" sz="3200" dirty="0"/>
            </a:br>
            <a:r>
              <a:rPr lang="en-US" b="1" dirty="0"/>
              <a:t/>
            </a:r>
            <a:br>
              <a:rPr lang="en-US" b="1" dirty="0"/>
            </a:br>
            <a:r>
              <a:rPr lang="en-US" b="1" dirty="0"/>
              <a:t/>
            </a:r>
            <a:br>
              <a:rPr lang="en-US" b="1" dirty="0"/>
            </a:br>
            <a:endParaRPr lang="en-US" altLang="en-US" dirty="0" smtClean="0"/>
          </a:p>
        </p:txBody>
      </p:sp>
      <p:sp>
        <p:nvSpPr>
          <p:cNvPr id="3" name="TextBox 2"/>
          <p:cNvSpPr txBox="1"/>
          <p:nvPr/>
        </p:nvSpPr>
        <p:spPr>
          <a:xfrm>
            <a:off x="484632" y="382221"/>
            <a:ext cx="8229600" cy="523220"/>
          </a:xfrm>
          <a:prstGeom prst="rect">
            <a:avLst/>
          </a:prstGeom>
          <a:noFill/>
        </p:spPr>
        <p:txBody>
          <a:bodyPr wrap="square" rtlCol="0">
            <a:spAutoFit/>
          </a:bodyPr>
          <a:lstStyle/>
          <a:p>
            <a:pPr algn="ctr"/>
            <a:r>
              <a:rPr lang="en-US" sz="2800" b="1" dirty="0" smtClean="0"/>
              <a:t>Process Cost Summary</a:t>
            </a:r>
            <a:endParaRPr lang="en-US" sz="2800" b="1" dirty="0"/>
          </a:p>
        </p:txBody>
      </p:sp>
      <p:sp>
        <p:nvSpPr>
          <p:cNvPr id="5" name="Rectangle 4"/>
          <p:cNvSpPr/>
          <p:nvPr/>
        </p:nvSpPr>
        <p:spPr>
          <a:xfrm>
            <a:off x="0" y="-5222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23</a:t>
            </a:fld>
            <a:endParaRPr lang="en-US" dirty="0"/>
          </a:p>
        </p:txBody>
      </p:sp>
      <p:sp>
        <p:nvSpPr>
          <p:cNvPr id="8" name="Rounded Rectangle 7"/>
          <p:cNvSpPr/>
          <p:nvPr/>
        </p:nvSpPr>
        <p:spPr>
          <a:xfrm>
            <a:off x="7860" y="6602817"/>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
        <p:nvSpPr>
          <p:cNvPr id="10" name="TextBox 9"/>
          <p:cNvSpPr txBox="1"/>
          <p:nvPr/>
        </p:nvSpPr>
        <p:spPr>
          <a:xfrm>
            <a:off x="7848600" y="5998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20.13</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005333" y="812341"/>
            <a:ext cx="5133333" cy="5790476"/>
          </a:xfrm>
          <a:prstGeom prst="rect">
            <a:avLst/>
          </a:prstGeom>
        </p:spPr>
      </p:pic>
    </p:spTree>
    <p:extLst>
      <p:ext uri="{BB962C8B-B14F-4D97-AF65-F5344CB8AC3E}">
        <p14:creationId xmlns:p14="http://schemas.microsoft.com/office/powerpoint/2010/main" val="372966395"/>
      </p:ext>
    </p:extLst>
  </p:cSld>
  <p:clrMapOvr>
    <a:masterClrMapping/>
  </p:clrMapOvr>
  <p:transition spd="med">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457200" y="300497"/>
            <a:ext cx="8229600" cy="1143000"/>
          </a:xfrm>
        </p:spPr>
        <p:txBody>
          <a:bodyPr/>
          <a:lstStyle/>
          <a:p>
            <a:r>
              <a:rPr lang="en-US" sz="3200" dirty="0" smtClean="0"/>
              <a:t/>
            </a:r>
            <a:br>
              <a:rPr lang="en-US" sz="3200" dirty="0" smtClean="0"/>
            </a:br>
            <a:r>
              <a:rPr lang="en-US" sz="3200" dirty="0"/>
              <a:t/>
            </a:r>
            <a:br>
              <a:rPr lang="en-US" sz="3200" dirty="0"/>
            </a:br>
            <a:r>
              <a:rPr lang="en-US" b="1" dirty="0"/>
              <a:t/>
            </a:r>
            <a:br>
              <a:rPr lang="en-US" b="1" dirty="0"/>
            </a:br>
            <a:r>
              <a:rPr lang="en-US" b="1" dirty="0"/>
              <a:t/>
            </a:r>
            <a:br>
              <a:rPr lang="en-US" b="1" dirty="0"/>
            </a:br>
            <a:endParaRPr lang="en-US" altLang="en-US" dirty="0" smtClean="0"/>
          </a:p>
        </p:txBody>
      </p:sp>
      <p:sp>
        <p:nvSpPr>
          <p:cNvPr id="3" name="TextBox 2"/>
          <p:cNvSpPr txBox="1"/>
          <p:nvPr/>
        </p:nvSpPr>
        <p:spPr>
          <a:xfrm>
            <a:off x="522514" y="609600"/>
            <a:ext cx="8229600" cy="523220"/>
          </a:xfrm>
          <a:prstGeom prst="rect">
            <a:avLst/>
          </a:prstGeom>
          <a:noFill/>
        </p:spPr>
        <p:txBody>
          <a:bodyPr wrap="square" rtlCol="0">
            <a:spAutoFit/>
          </a:bodyPr>
          <a:lstStyle/>
          <a:p>
            <a:pPr algn="ctr"/>
            <a:r>
              <a:rPr lang="en-US" sz="2800" b="1" dirty="0" smtClean="0"/>
              <a:t>Cost Data For GenX</a:t>
            </a:r>
            <a:endParaRPr lang="en-US" sz="2800" b="1"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24</a:t>
            </a:fld>
            <a:endParaRPr lang="en-US" dirty="0"/>
          </a:p>
        </p:txBody>
      </p:sp>
      <p:sp>
        <p:nvSpPr>
          <p:cNvPr id="8" name="Rounded Rectangle 7"/>
          <p:cNvSpPr/>
          <p:nvPr/>
        </p:nvSpPr>
        <p:spPr>
          <a:xfrm>
            <a:off x="81012" y="6553200"/>
            <a:ext cx="7843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accounting for production activity and preparation of a process cost summary using </a:t>
            </a:r>
            <a:r>
              <a:rPr lang="en-US" sz="1100" dirty="0" smtClean="0">
                <a:solidFill>
                  <a:prstClr val="black"/>
                </a:solidFill>
                <a:latin typeface="Calibri"/>
              </a:rPr>
              <a:t>weighted </a:t>
            </a:r>
            <a:r>
              <a:rPr lang="en-US" sz="1100" dirty="0">
                <a:solidFill>
                  <a:prstClr val="black"/>
                </a:solidFill>
                <a:latin typeface="Calibri"/>
              </a:rPr>
              <a:t>average.</a:t>
            </a:r>
          </a:p>
        </p:txBody>
      </p:sp>
      <p:sp>
        <p:nvSpPr>
          <p:cNvPr id="9" name="TextBox 8"/>
          <p:cNvSpPr txBox="1"/>
          <p:nvPr/>
        </p:nvSpPr>
        <p:spPr>
          <a:xfrm>
            <a:off x="7848600" y="5998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20.15</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1868914" y="1240073"/>
            <a:ext cx="5406171" cy="4735721"/>
          </a:xfrm>
          <a:prstGeom prst="rect">
            <a:avLst/>
          </a:prstGeom>
        </p:spPr>
      </p:pic>
    </p:spTree>
    <p:extLst>
      <p:ext uri="{BB962C8B-B14F-4D97-AF65-F5344CB8AC3E}">
        <p14:creationId xmlns:p14="http://schemas.microsoft.com/office/powerpoint/2010/main" val="714058876"/>
      </p:ext>
    </p:extLst>
  </p:cSld>
  <p:clrMapOvr>
    <a:masterClrMapping/>
  </p:clrMapOvr>
  <p:transition spd="med">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solidFill>
                  <a:prstClr val="black"/>
                </a:solidFill>
              </a:rPr>
              <a:t>Record </a:t>
            </a:r>
            <a:r>
              <a:rPr lang="en-US" dirty="0">
                <a:solidFill>
                  <a:prstClr val="black"/>
                </a:solidFill>
              </a:rPr>
              <a:t>the flow of materials costs in process </a:t>
            </a:r>
            <a:r>
              <a:rPr lang="en-US" dirty="0" smtClean="0">
                <a:solidFill>
                  <a:prstClr val="black"/>
                </a:solidFill>
              </a:rPr>
              <a:t>costing.</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8267" y="476673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57200" y="609600"/>
            <a:ext cx="8229600" cy="990600"/>
          </a:xfrm>
        </p:spPr>
        <p:txBody>
          <a:bodyPr/>
          <a:lstStyle/>
          <a:p>
            <a:r>
              <a:rPr lang="en-US" altLang="en-US" b="1" dirty="0" smtClean="0"/>
              <a:t>Accounting for Material Costs</a:t>
            </a:r>
          </a:p>
        </p:txBody>
      </p:sp>
      <p:pic>
        <p:nvPicPr>
          <p:cNvPr id="409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857375"/>
            <a:ext cx="83058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3009900"/>
            <a:ext cx="82677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 y="4419600"/>
            <a:ext cx="8305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26</a:t>
            </a:fld>
            <a:endParaRPr lang="en-US" dirty="0"/>
          </a:p>
        </p:txBody>
      </p:sp>
      <p:sp>
        <p:nvSpPr>
          <p:cNvPr id="9" name="Rounded Rectangle 8"/>
          <p:cNvSpPr/>
          <p:nvPr/>
        </p:nvSpPr>
        <p:spPr>
          <a:xfrm>
            <a:off x="81012" y="6553200"/>
            <a:ext cx="4567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 </a:t>
            </a:r>
            <a:r>
              <a:rPr lang="en-US" sz="1100" dirty="0">
                <a:solidFill>
                  <a:prstClr val="black"/>
                </a:solidFill>
                <a:latin typeface="Calibri"/>
              </a:rPr>
              <a:t>Record the flow of materials costs in process costing.</a:t>
            </a:r>
          </a:p>
        </p:txBody>
      </p:sp>
    </p:spTree>
    <p:extLst>
      <p:ext uri="{BB962C8B-B14F-4D97-AF65-F5344CB8AC3E}">
        <p14:creationId xmlns:p14="http://schemas.microsoft.com/office/powerpoint/2010/main" val="543624426"/>
      </p:ext>
    </p:extLst>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dirty="0" smtClean="0">
                <a:solidFill>
                  <a:prstClr val="black"/>
                </a:solidFill>
              </a:rPr>
              <a:t>Record </a:t>
            </a:r>
            <a:r>
              <a:rPr lang="en-US" dirty="0">
                <a:solidFill>
                  <a:prstClr val="black"/>
                </a:solidFill>
              </a:rPr>
              <a:t>the flow of </a:t>
            </a:r>
            <a:r>
              <a:rPr lang="en-US" dirty="0" smtClean="0">
                <a:solidFill>
                  <a:prstClr val="black"/>
                </a:solidFill>
              </a:rPr>
              <a:t>labor costs </a:t>
            </a:r>
            <a:r>
              <a:rPr lang="en-US" dirty="0">
                <a:solidFill>
                  <a:prstClr val="black"/>
                </a:solidFill>
              </a:rPr>
              <a:t>in process </a:t>
            </a:r>
            <a:r>
              <a:rPr lang="en-US" dirty="0" smtClean="0">
                <a:solidFill>
                  <a:prstClr val="black"/>
                </a:solidFill>
              </a:rPr>
              <a:t>costing.</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57200" y="533400"/>
            <a:ext cx="8229600" cy="884238"/>
          </a:xfrm>
        </p:spPr>
        <p:txBody>
          <a:bodyPr/>
          <a:lstStyle/>
          <a:p>
            <a:r>
              <a:rPr lang="en-US" altLang="en-US" b="1" dirty="0" smtClean="0"/>
              <a:t>Accounting for Labor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28</a:t>
            </a:fld>
            <a:endParaRPr lang="en-US" dirty="0"/>
          </a:p>
        </p:txBody>
      </p:sp>
      <p:sp>
        <p:nvSpPr>
          <p:cNvPr id="9" name="Rounded Rectangle 8"/>
          <p:cNvSpPr/>
          <p:nvPr/>
        </p:nvSpPr>
        <p:spPr>
          <a:xfrm>
            <a:off x="81012" y="6553200"/>
            <a:ext cx="4567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solidFill>
                  <a:prstClr val="black"/>
                </a:solidFill>
                <a:latin typeface="Calibri"/>
              </a:rPr>
              <a:t>Record the flow of </a:t>
            </a:r>
            <a:r>
              <a:rPr lang="en-US" sz="1100" dirty="0" smtClean="0">
                <a:solidFill>
                  <a:prstClr val="black"/>
                </a:solidFill>
                <a:latin typeface="Calibri"/>
              </a:rPr>
              <a:t>labor costs </a:t>
            </a:r>
            <a:r>
              <a:rPr lang="en-US" sz="1100" dirty="0">
                <a:solidFill>
                  <a:prstClr val="black"/>
                </a:solidFill>
                <a:latin typeface="Calibri"/>
              </a:rPr>
              <a:t>in process costing.</a:t>
            </a:r>
          </a:p>
        </p:txBody>
      </p:sp>
      <p:pic>
        <p:nvPicPr>
          <p:cNvPr id="4" name="Picture 3"/>
          <p:cNvPicPr>
            <a:picLocks noChangeAspect="1"/>
          </p:cNvPicPr>
          <p:nvPr/>
        </p:nvPicPr>
        <p:blipFill>
          <a:blip r:embed="rId3"/>
          <a:stretch>
            <a:fillRect/>
          </a:stretch>
        </p:blipFill>
        <p:spPr>
          <a:xfrm>
            <a:off x="1143000" y="1752600"/>
            <a:ext cx="6789706" cy="3181191"/>
          </a:xfrm>
          <a:prstGeom prst="rect">
            <a:avLst/>
          </a:prstGeom>
        </p:spPr>
      </p:pic>
    </p:spTree>
    <p:extLst>
      <p:ext uri="{BB962C8B-B14F-4D97-AF65-F5344CB8AC3E}">
        <p14:creationId xmlns:p14="http://schemas.microsoft.com/office/powerpoint/2010/main" val="3648622027"/>
      </p:ext>
    </p:extLst>
  </p:cSld>
  <p:clrMapOvr>
    <a:masterClrMapping/>
  </p:clrMapOvr>
  <p:transition spd="med">
    <p:cover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dirty="0" smtClean="0">
                <a:solidFill>
                  <a:prstClr val="black"/>
                </a:solidFill>
              </a:rPr>
              <a:t>Record </a:t>
            </a:r>
            <a:r>
              <a:rPr lang="en-US" dirty="0">
                <a:solidFill>
                  <a:prstClr val="black"/>
                </a:solidFill>
              </a:rPr>
              <a:t>the flow of </a:t>
            </a:r>
            <a:r>
              <a:rPr lang="en-US" dirty="0" smtClean="0">
                <a:solidFill>
                  <a:prstClr val="black"/>
                </a:solidFill>
              </a:rPr>
              <a:t>factory overhead costs </a:t>
            </a:r>
            <a:r>
              <a:rPr lang="en-US" dirty="0">
                <a:solidFill>
                  <a:prstClr val="black"/>
                </a:solidFill>
              </a:rPr>
              <a:t>in process </a:t>
            </a:r>
            <a:r>
              <a:rPr lang="en-US" dirty="0" smtClean="0">
                <a:solidFill>
                  <a:prstClr val="black"/>
                </a:solidFill>
              </a:rPr>
              <a:t>costing.</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29</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5933" y="190976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5933" y="499030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solidFill>
                  <a:prstClr val="black"/>
                </a:solidFill>
              </a:rPr>
              <a:t>Explain </a:t>
            </a:r>
            <a:r>
              <a:rPr lang="en-US" dirty="0">
                <a:solidFill>
                  <a:prstClr val="black"/>
                </a:solidFill>
              </a:rPr>
              <a:t>process operations and the way they differ from job order </a:t>
            </a:r>
            <a:r>
              <a:rPr lang="en-US" dirty="0" smtClean="0">
                <a:solidFill>
                  <a:prstClr val="black"/>
                </a:solidFill>
              </a:rPr>
              <a:t>operations.</a:t>
            </a:r>
            <a:r>
              <a:rPr lang="en-US" dirty="0">
                <a:solidFill>
                  <a:prstClr val="black"/>
                </a:solidFill>
              </a:rPr>
              <a:t/>
            </a:r>
            <a:br>
              <a:rPr lang="en-US" dirty="0">
                <a:solidFill>
                  <a:prstClr val="black"/>
                </a:solidFill>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832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333" y="49625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457200" y="609600"/>
            <a:ext cx="8229600" cy="1066800"/>
          </a:xfrm>
        </p:spPr>
        <p:txBody>
          <a:bodyPr/>
          <a:lstStyle/>
          <a:p>
            <a:r>
              <a:rPr lang="en-US" altLang="en-US" b="1" dirty="0" smtClean="0"/>
              <a:t>Accounting for Factory Overhead</a:t>
            </a:r>
          </a:p>
        </p:txBody>
      </p:sp>
      <p:pic>
        <p:nvPicPr>
          <p:cNvPr id="430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2057400"/>
            <a:ext cx="82677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 y="3971925"/>
            <a:ext cx="82867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30</a:t>
            </a:fld>
            <a:endParaRPr lang="en-US" dirty="0"/>
          </a:p>
        </p:txBody>
      </p:sp>
      <p:sp>
        <p:nvSpPr>
          <p:cNvPr id="8" name="Rounded Rectangle 7"/>
          <p:cNvSpPr/>
          <p:nvPr/>
        </p:nvSpPr>
        <p:spPr>
          <a:xfrm>
            <a:off x="81012" y="6553200"/>
            <a:ext cx="5100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solidFill>
                  <a:prstClr val="black"/>
                </a:solidFill>
                <a:latin typeface="Calibri"/>
              </a:rPr>
              <a:t>Record the flow of </a:t>
            </a:r>
            <a:r>
              <a:rPr lang="en-US" sz="1100" dirty="0" smtClean="0">
                <a:solidFill>
                  <a:prstClr val="black"/>
                </a:solidFill>
                <a:latin typeface="Calibri"/>
              </a:rPr>
              <a:t> factory overhead costs </a:t>
            </a:r>
            <a:r>
              <a:rPr lang="en-US" sz="1100" dirty="0">
                <a:solidFill>
                  <a:prstClr val="black"/>
                </a:solidFill>
                <a:latin typeface="Calibri"/>
              </a:rPr>
              <a:t>in process costing.</a:t>
            </a:r>
          </a:p>
        </p:txBody>
      </p:sp>
    </p:spTree>
    <p:extLst>
      <p:ext uri="{BB962C8B-B14F-4D97-AF65-F5344CB8AC3E}">
        <p14:creationId xmlns:p14="http://schemas.microsoft.com/office/powerpoint/2010/main" val="2539710371"/>
      </p:ext>
    </p:extLst>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20-4</a:t>
            </a:r>
            <a:endParaRPr lang="en-US" sz="2400" b="1" dirty="0">
              <a:solidFill>
                <a:prstClr val="white"/>
              </a:solidFill>
            </a:endParaRPr>
          </a:p>
        </p:txBody>
      </p:sp>
      <p:sp>
        <p:nvSpPr>
          <p:cNvPr id="6" name="Rectangle 5"/>
          <p:cNvSpPr>
            <a:spLocks noChangeArrowheads="1"/>
          </p:cNvSpPr>
          <p:nvPr/>
        </p:nvSpPr>
        <p:spPr bwMode="auto">
          <a:xfrm>
            <a:off x="771525" y="2936874"/>
            <a:ext cx="7038975" cy="2571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2844800" y="3744912"/>
            <a:ext cx="3308350"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608013" y="630238"/>
            <a:ext cx="7959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Tower Mfg. estimates it will incur $200,000 of total overhead costs during the year. Tower allocates overhead</a:t>
            </a:r>
            <a:endParaRPr lang="en-US" altLang="en-US" dirty="0" smtClean="0">
              <a:solidFill>
                <a:prstClr val="black"/>
              </a:solidFill>
              <a:cs typeface="+mn-cs"/>
            </a:endParaRPr>
          </a:p>
        </p:txBody>
      </p:sp>
      <p:sp>
        <p:nvSpPr>
          <p:cNvPr id="10" name="Rectangle 9"/>
          <p:cNvSpPr>
            <a:spLocks noChangeArrowheads="1"/>
          </p:cNvSpPr>
          <p:nvPr/>
        </p:nvSpPr>
        <p:spPr bwMode="auto">
          <a:xfrm>
            <a:off x="608013" y="836613"/>
            <a:ext cx="7570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based on machine hours; it estimates it will use a total of 10,000 machine hours during the year. During</a:t>
            </a:r>
            <a:endParaRPr lang="en-US" altLang="en-US" dirty="0" smtClean="0">
              <a:solidFill>
                <a:prstClr val="black"/>
              </a:solidFill>
              <a:cs typeface="+mn-cs"/>
            </a:endParaRPr>
          </a:p>
        </p:txBody>
      </p:sp>
      <p:sp>
        <p:nvSpPr>
          <p:cNvPr id="11" name="Rectangle 10"/>
          <p:cNvSpPr>
            <a:spLocks noChangeArrowheads="1"/>
          </p:cNvSpPr>
          <p:nvPr/>
        </p:nvSpPr>
        <p:spPr bwMode="auto">
          <a:xfrm>
            <a:off x="608013" y="1041400"/>
            <a:ext cx="75941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February, the assembly department of Tower Mfg. uses 375 machine hours. In addition, Tower incurred</a:t>
            </a:r>
            <a:endParaRPr lang="en-US" altLang="en-US" dirty="0" smtClean="0">
              <a:solidFill>
                <a:prstClr val="black"/>
              </a:solidFill>
              <a:cs typeface="+mn-cs"/>
            </a:endParaRPr>
          </a:p>
        </p:txBody>
      </p:sp>
      <p:sp>
        <p:nvSpPr>
          <p:cNvPr id="12" name="Rectangle 11"/>
          <p:cNvSpPr>
            <a:spLocks noChangeArrowheads="1"/>
          </p:cNvSpPr>
          <p:nvPr/>
        </p:nvSpPr>
        <p:spPr bwMode="auto">
          <a:xfrm>
            <a:off x="608013" y="1247775"/>
            <a:ext cx="7150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actual overhead costs as follows during February: indirect materials, $1,800; indirect labor, $5,700;</a:t>
            </a:r>
            <a:endParaRPr lang="en-US" altLang="en-US" dirty="0" smtClean="0">
              <a:solidFill>
                <a:prstClr val="black"/>
              </a:solidFill>
              <a:cs typeface="+mn-cs"/>
            </a:endParaRPr>
          </a:p>
        </p:txBody>
      </p:sp>
      <p:sp>
        <p:nvSpPr>
          <p:cNvPr id="13" name="Rectangle 12"/>
          <p:cNvSpPr>
            <a:spLocks noChangeArrowheads="1"/>
          </p:cNvSpPr>
          <p:nvPr/>
        </p:nvSpPr>
        <p:spPr bwMode="auto">
          <a:xfrm>
            <a:off x="608013" y="1454150"/>
            <a:ext cx="478496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depreciation on factory equipment, $8,000; factory utilities, $500.</a:t>
            </a:r>
            <a:endParaRPr lang="en-US" altLang="en-US" dirty="0" smtClean="0">
              <a:solidFill>
                <a:prstClr val="black"/>
              </a:solidFill>
              <a:cs typeface="+mn-cs"/>
            </a:endParaRPr>
          </a:p>
        </p:txBody>
      </p:sp>
      <p:sp>
        <p:nvSpPr>
          <p:cNvPr id="14" name="Rectangle 13"/>
          <p:cNvSpPr>
            <a:spLocks noChangeArrowheads="1"/>
          </p:cNvSpPr>
          <p:nvPr/>
        </p:nvSpPr>
        <p:spPr bwMode="auto">
          <a:xfrm>
            <a:off x="608013" y="1812925"/>
            <a:ext cx="50720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company’s predetermined overhead rate for the year.</a:t>
            </a:r>
            <a:endParaRPr lang="en-US" altLang="en-US" dirty="0" smtClean="0">
              <a:solidFill>
                <a:prstClr val="black"/>
              </a:solidFill>
              <a:cs typeface="+mn-cs"/>
            </a:endParaRPr>
          </a:p>
        </p:txBody>
      </p:sp>
      <p:sp>
        <p:nvSpPr>
          <p:cNvPr id="17" name="Rectangle 16"/>
          <p:cNvSpPr>
            <a:spLocks noChangeArrowheads="1"/>
          </p:cNvSpPr>
          <p:nvPr/>
        </p:nvSpPr>
        <p:spPr bwMode="auto">
          <a:xfrm>
            <a:off x="2987676" y="256540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t>
            </a:r>
            <a:endParaRPr lang="en-US" altLang="en-US" dirty="0" smtClean="0">
              <a:solidFill>
                <a:prstClr val="black"/>
              </a:solidFill>
              <a:cs typeface="+mn-cs"/>
            </a:endParaRPr>
          </a:p>
        </p:txBody>
      </p:sp>
      <p:sp>
        <p:nvSpPr>
          <p:cNvPr id="18" name="Rectangle 17"/>
          <p:cNvSpPr>
            <a:spLocks noChangeArrowheads="1"/>
          </p:cNvSpPr>
          <p:nvPr/>
        </p:nvSpPr>
        <p:spPr bwMode="auto">
          <a:xfrm>
            <a:off x="3332162" y="2565400"/>
            <a:ext cx="1654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 per machine hour</a:t>
            </a:r>
            <a:endParaRPr lang="en-US" altLang="en-US" dirty="0" smtClean="0">
              <a:solidFill>
                <a:prstClr val="black"/>
              </a:solidFill>
              <a:cs typeface="+mn-cs"/>
            </a:endParaRPr>
          </a:p>
        </p:txBody>
      </p:sp>
      <p:sp>
        <p:nvSpPr>
          <p:cNvPr id="19" name="Rectangle 18"/>
          <p:cNvSpPr>
            <a:spLocks noChangeArrowheads="1"/>
          </p:cNvSpPr>
          <p:nvPr/>
        </p:nvSpPr>
        <p:spPr bwMode="auto">
          <a:xfrm>
            <a:off x="2173288" y="2957512"/>
            <a:ext cx="1684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Machine Hours Used</a:t>
            </a:r>
            <a:endParaRPr lang="en-US" altLang="en-US" dirty="0" smtClean="0">
              <a:solidFill>
                <a:prstClr val="black"/>
              </a:solidFill>
              <a:cs typeface="+mn-cs"/>
            </a:endParaRPr>
          </a:p>
        </p:txBody>
      </p:sp>
      <p:sp>
        <p:nvSpPr>
          <p:cNvPr id="20" name="Rectangle 19"/>
          <p:cNvSpPr>
            <a:spLocks noChangeArrowheads="1"/>
          </p:cNvSpPr>
          <p:nvPr/>
        </p:nvSpPr>
        <p:spPr bwMode="auto">
          <a:xfrm>
            <a:off x="811213" y="3214687"/>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Assembly Dept.</a:t>
            </a:r>
            <a:endParaRPr lang="en-US" altLang="en-US" dirty="0" smtClean="0">
              <a:solidFill>
                <a:prstClr val="black"/>
              </a:solidFill>
              <a:cs typeface="+mn-cs"/>
            </a:endParaRPr>
          </a:p>
        </p:txBody>
      </p:sp>
      <p:sp>
        <p:nvSpPr>
          <p:cNvPr id="359" name="Rectangle 38"/>
          <p:cNvSpPr>
            <a:spLocks noChangeArrowheads="1"/>
          </p:cNvSpPr>
          <p:nvPr/>
        </p:nvSpPr>
        <p:spPr bwMode="auto">
          <a:xfrm>
            <a:off x="2874963" y="4011612"/>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370" name="Rectangle 48"/>
          <p:cNvSpPr>
            <a:spLocks noChangeArrowheads="1"/>
          </p:cNvSpPr>
          <p:nvPr/>
        </p:nvSpPr>
        <p:spPr bwMode="auto">
          <a:xfrm>
            <a:off x="4237038" y="4011612"/>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374" name="Rectangle 52"/>
          <p:cNvSpPr>
            <a:spLocks noChangeArrowheads="1"/>
          </p:cNvSpPr>
          <p:nvPr/>
        </p:nvSpPr>
        <p:spPr bwMode="auto">
          <a:xfrm>
            <a:off x="3490912" y="3765550"/>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375" name="Rectangle 53"/>
          <p:cNvSpPr>
            <a:spLocks noChangeArrowheads="1"/>
          </p:cNvSpPr>
          <p:nvPr/>
        </p:nvSpPr>
        <p:spPr bwMode="auto">
          <a:xfrm>
            <a:off x="2757488" y="3214687"/>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375 hours</a:t>
            </a:r>
            <a:endParaRPr lang="en-US" altLang="en-US" dirty="0" smtClean="0">
              <a:solidFill>
                <a:prstClr val="black"/>
              </a:solidFill>
              <a:cs typeface="+mn-cs"/>
            </a:endParaRPr>
          </a:p>
        </p:txBody>
      </p:sp>
      <p:sp>
        <p:nvSpPr>
          <p:cNvPr id="376" name="Rectangle 54"/>
          <p:cNvSpPr>
            <a:spLocks noChangeArrowheads="1"/>
          </p:cNvSpPr>
          <p:nvPr/>
        </p:nvSpPr>
        <p:spPr bwMode="auto">
          <a:xfrm>
            <a:off x="4038600" y="2957512"/>
            <a:ext cx="197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x Predetermined OH rate</a:t>
            </a:r>
            <a:endParaRPr lang="en-US" altLang="en-US" dirty="0" smtClean="0">
              <a:solidFill>
                <a:prstClr val="black"/>
              </a:solidFill>
              <a:cs typeface="+mn-cs"/>
            </a:endParaRPr>
          </a:p>
        </p:txBody>
      </p:sp>
      <p:sp>
        <p:nvSpPr>
          <p:cNvPr id="377" name="Rectangle 55"/>
          <p:cNvSpPr>
            <a:spLocks noChangeArrowheads="1"/>
          </p:cNvSpPr>
          <p:nvPr/>
        </p:nvSpPr>
        <p:spPr bwMode="auto">
          <a:xfrm>
            <a:off x="4471987" y="3214687"/>
            <a:ext cx="1119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x $20 per hour</a:t>
            </a:r>
            <a:endParaRPr lang="en-US" altLang="en-US" dirty="0" smtClean="0">
              <a:solidFill>
                <a:prstClr val="black"/>
              </a:solidFill>
              <a:cs typeface="+mn-cs"/>
            </a:endParaRPr>
          </a:p>
        </p:txBody>
      </p:sp>
      <p:sp>
        <p:nvSpPr>
          <p:cNvPr id="378" name="Rectangle 56"/>
          <p:cNvSpPr>
            <a:spLocks noChangeArrowheads="1"/>
          </p:cNvSpPr>
          <p:nvPr/>
        </p:nvSpPr>
        <p:spPr bwMode="auto">
          <a:xfrm>
            <a:off x="6248400" y="2957512"/>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 OH Applied</a:t>
            </a:r>
            <a:endParaRPr lang="en-US" altLang="en-US" dirty="0" smtClean="0">
              <a:solidFill>
                <a:prstClr val="black"/>
              </a:solidFill>
              <a:cs typeface="+mn-cs"/>
            </a:endParaRPr>
          </a:p>
        </p:txBody>
      </p:sp>
      <p:sp>
        <p:nvSpPr>
          <p:cNvPr id="380" name="Rectangle 58"/>
          <p:cNvSpPr>
            <a:spLocks noChangeArrowheads="1"/>
          </p:cNvSpPr>
          <p:nvPr/>
        </p:nvSpPr>
        <p:spPr bwMode="auto">
          <a:xfrm>
            <a:off x="6248400" y="3214687"/>
            <a:ext cx="1563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$7,500 OH applied</a:t>
            </a:r>
            <a:endParaRPr lang="en-US" altLang="en-US" dirty="0" smtClean="0">
              <a:solidFill>
                <a:prstClr val="black"/>
              </a:solidFill>
              <a:cs typeface="+mn-cs"/>
            </a:endParaRPr>
          </a:p>
        </p:txBody>
      </p:sp>
      <p:sp>
        <p:nvSpPr>
          <p:cNvPr id="381" name="Rectangle 59"/>
          <p:cNvSpPr>
            <a:spLocks noChangeArrowheads="1"/>
          </p:cNvSpPr>
          <p:nvPr/>
        </p:nvSpPr>
        <p:spPr bwMode="auto">
          <a:xfrm>
            <a:off x="6650037" y="21336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$200,000</a:t>
            </a:r>
            <a:endParaRPr lang="en-US" altLang="en-US" dirty="0" smtClean="0">
              <a:solidFill>
                <a:prstClr val="black"/>
              </a:solidFill>
              <a:cs typeface="+mn-cs"/>
            </a:endParaRPr>
          </a:p>
        </p:txBody>
      </p:sp>
      <p:sp>
        <p:nvSpPr>
          <p:cNvPr id="382" name="Rectangle 60"/>
          <p:cNvSpPr>
            <a:spLocks noChangeArrowheads="1"/>
          </p:cNvSpPr>
          <p:nvPr/>
        </p:nvSpPr>
        <p:spPr bwMode="auto">
          <a:xfrm>
            <a:off x="3756025" y="2349500"/>
            <a:ext cx="1916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Estimated Activity Base</a:t>
            </a:r>
            <a:endParaRPr lang="en-US" altLang="en-US" dirty="0" smtClean="0">
              <a:solidFill>
                <a:prstClr val="black"/>
              </a:solidFill>
              <a:cs typeface="+mn-cs"/>
            </a:endParaRPr>
          </a:p>
        </p:txBody>
      </p:sp>
      <p:sp>
        <p:nvSpPr>
          <p:cNvPr id="383" name="Rectangle 61"/>
          <p:cNvSpPr>
            <a:spLocks noChangeArrowheads="1"/>
          </p:cNvSpPr>
          <p:nvPr/>
        </p:nvSpPr>
        <p:spPr bwMode="auto">
          <a:xfrm>
            <a:off x="6235700" y="2349500"/>
            <a:ext cx="1674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10,000 machine hours</a:t>
            </a:r>
            <a:endParaRPr lang="en-US" altLang="en-US" dirty="0" smtClean="0">
              <a:solidFill>
                <a:prstClr val="black"/>
              </a:solidFill>
              <a:cs typeface="+mn-cs"/>
            </a:endParaRPr>
          </a:p>
        </p:txBody>
      </p:sp>
      <p:sp>
        <p:nvSpPr>
          <p:cNvPr id="384" name="Rectangle 62"/>
          <p:cNvSpPr>
            <a:spLocks noChangeArrowheads="1"/>
          </p:cNvSpPr>
          <p:nvPr/>
        </p:nvSpPr>
        <p:spPr bwMode="auto">
          <a:xfrm>
            <a:off x="608013" y="2133600"/>
            <a:ext cx="2541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Predetermined Overhead Rate =</a:t>
            </a:r>
            <a:endParaRPr lang="en-US" altLang="en-US" dirty="0" smtClean="0">
              <a:solidFill>
                <a:prstClr val="black"/>
              </a:solidFill>
              <a:cs typeface="+mn-cs"/>
            </a:endParaRPr>
          </a:p>
        </p:txBody>
      </p:sp>
      <p:sp>
        <p:nvSpPr>
          <p:cNvPr id="385" name="Rectangle 63"/>
          <p:cNvSpPr>
            <a:spLocks noChangeArrowheads="1"/>
          </p:cNvSpPr>
          <p:nvPr/>
        </p:nvSpPr>
        <p:spPr bwMode="auto">
          <a:xfrm>
            <a:off x="3633787" y="2133600"/>
            <a:ext cx="2138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Estimated Overhead Costs</a:t>
            </a:r>
            <a:endParaRPr lang="en-US" altLang="en-US" dirty="0" smtClean="0">
              <a:solidFill>
                <a:prstClr val="black"/>
              </a:solidFill>
              <a:cs typeface="+mn-cs"/>
            </a:endParaRPr>
          </a:p>
        </p:txBody>
      </p:sp>
      <p:sp>
        <p:nvSpPr>
          <p:cNvPr id="386" name="Rectangle 64"/>
          <p:cNvSpPr>
            <a:spLocks noChangeArrowheads="1"/>
          </p:cNvSpPr>
          <p:nvPr/>
        </p:nvSpPr>
        <p:spPr bwMode="auto">
          <a:xfrm>
            <a:off x="762000" y="2925762"/>
            <a:ext cx="19050" cy="268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Rectangle 65"/>
          <p:cNvSpPr>
            <a:spLocks noChangeArrowheads="1"/>
          </p:cNvSpPr>
          <p:nvPr/>
        </p:nvSpPr>
        <p:spPr bwMode="auto">
          <a:xfrm>
            <a:off x="7789863" y="2946399"/>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6" name="Line 84"/>
          <p:cNvSpPr>
            <a:spLocks noChangeShapeType="1"/>
          </p:cNvSpPr>
          <p:nvPr/>
        </p:nvSpPr>
        <p:spPr bwMode="auto">
          <a:xfrm>
            <a:off x="4205288" y="3981450"/>
            <a:ext cx="0" cy="1657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7" name="Rectangle 85"/>
          <p:cNvSpPr>
            <a:spLocks noChangeArrowheads="1"/>
          </p:cNvSpPr>
          <p:nvPr/>
        </p:nvSpPr>
        <p:spPr bwMode="auto">
          <a:xfrm>
            <a:off x="4205288" y="3981450"/>
            <a:ext cx="11113" cy="1657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Line 86"/>
          <p:cNvSpPr>
            <a:spLocks noChangeShapeType="1"/>
          </p:cNvSpPr>
          <p:nvPr/>
        </p:nvSpPr>
        <p:spPr bwMode="auto">
          <a:xfrm>
            <a:off x="3200400" y="2328862"/>
            <a:ext cx="47101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9" name="Rectangle 87"/>
          <p:cNvSpPr>
            <a:spLocks noChangeArrowheads="1"/>
          </p:cNvSpPr>
          <p:nvPr/>
        </p:nvSpPr>
        <p:spPr bwMode="auto">
          <a:xfrm>
            <a:off x="3200400" y="2328862"/>
            <a:ext cx="47101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Rectangle 88"/>
          <p:cNvSpPr>
            <a:spLocks noChangeArrowheads="1"/>
          </p:cNvSpPr>
          <p:nvPr/>
        </p:nvSpPr>
        <p:spPr bwMode="auto">
          <a:xfrm>
            <a:off x="781050" y="2925762"/>
            <a:ext cx="702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Rectangle 89"/>
          <p:cNvSpPr>
            <a:spLocks noChangeArrowheads="1"/>
          </p:cNvSpPr>
          <p:nvPr/>
        </p:nvSpPr>
        <p:spPr bwMode="auto">
          <a:xfrm>
            <a:off x="781050" y="3173412"/>
            <a:ext cx="702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2" name="Rectangle 110"/>
          <p:cNvSpPr>
            <a:spLocks noChangeArrowheads="1"/>
          </p:cNvSpPr>
          <p:nvPr/>
        </p:nvSpPr>
        <p:spPr bwMode="auto">
          <a:xfrm>
            <a:off x="2844800" y="3733800"/>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3" name="Rectangle 111"/>
          <p:cNvSpPr>
            <a:spLocks noChangeArrowheads="1"/>
          </p:cNvSpPr>
          <p:nvPr/>
        </p:nvSpPr>
        <p:spPr bwMode="auto">
          <a:xfrm>
            <a:off x="2844800" y="3960812"/>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8" name="Rectangle 55"/>
          <p:cNvSpPr>
            <a:spLocks noChangeArrowheads="1"/>
          </p:cNvSpPr>
          <p:nvPr/>
        </p:nvSpPr>
        <p:spPr bwMode="auto">
          <a:xfrm>
            <a:off x="5891963" y="1812924"/>
            <a:ext cx="17280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$20 per machine hour</a:t>
            </a:r>
            <a:endParaRPr lang="en-US" altLang="en-US" b="1" dirty="0" smtClean="0">
              <a:solidFill>
                <a:srgbClr val="C00000"/>
              </a:solidFill>
              <a:cs typeface="+mn-cs"/>
            </a:endParaRPr>
          </a:p>
        </p:txBody>
      </p:sp>
      <p:sp>
        <p:nvSpPr>
          <p:cNvPr id="40" name="Slide Number Placeholder 39"/>
          <p:cNvSpPr>
            <a:spLocks noGrp="1"/>
          </p:cNvSpPr>
          <p:nvPr>
            <p:ph type="sldNum" sz="quarter" idx="12"/>
          </p:nvPr>
        </p:nvSpPr>
        <p:spPr/>
        <p:txBody>
          <a:bodyPr/>
          <a:lstStyle/>
          <a:p>
            <a:fld id="{A2F34CF3-0044-4E21-BEB6-D1264E26E98D}" type="slidenum">
              <a:rPr lang="en-US" smtClean="0">
                <a:solidFill>
                  <a:prstClr val="black">
                    <a:tint val="75000"/>
                  </a:prstClr>
                </a:solidFill>
              </a:rPr>
              <a:pPr/>
              <a:t>31</a:t>
            </a:fld>
            <a:endParaRPr lang="en-US" dirty="0">
              <a:solidFill>
                <a:prstClr val="black">
                  <a:tint val="75000"/>
                </a:prstClr>
              </a:solidFill>
            </a:endParaRPr>
          </a:p>
        </p:txBody>
      </p:sp>
      <p:sp>
        <p:nvSpPr>
          <p:cNvPr id="41" name="Rounded Rectangle 40"/>
          <p:cNvSpPr/>
          <p:nvPr/>
        </p:nvSpPr>
        <p:spPr>
          <a:xfrm>
            <a:off x="81012" y="6553200"/>
            <a:ext cx="5100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solidFill>
                  <a:prstClr val="black"/>
                </a:solidFill>
                <a:latin typeface="Calibri"/>
              </a:rPr>
              <a:t>Record the flow of </a:t>
            </a:r>
            <a:r>
              <a:rPr lang="en-US" sz="1100" dirty="0" smtClean="0">
                <a:solidFill>
                  <a:prstClr val="black"/>
                </a:solidFill>
                <a:latin typeface="Calibri"/>
              </a:rPr>
              <a:t> factory overhead costs </a:t>
            </a:r>
            <a:r>
              <a:rPr lang="en-US" sz="1100" dirty="0">
                <a:solidFill>
                  <a:prstClr val="black"/>
                </a:solidFill>
                <a:latin typeface="Calibri"/>
              </a:rPr>
              <a:t>in process costing.</a:t>
            </a:r>
          </a:p>
        </p:txBody>
      </p:sp>
    </p:spTree>
    <p:extLst>
      <p:ext uri="{BB962C8B-B14F-4D97-AF65-F5344CB8AC3E}">
        <p14:creationId xmlns:p14="http://schemas.microsoft.com/office/powerpoint/2010/main" val="425789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5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
                                        </p:tgtEl>
                                        <p:attrNameLst>
                                          <p:attrName>style.visibility</p:attrName>
                                        </p:attrNameLst>
                                      </p:cBhvr>
                                      <p:to>
                                        <p:strVal val="visible"/>
                                      </p:to>
                                    </p:set>
                                    <p:animEffect transition="in" filter="fade">
                                      <p:cBhvr>
                                        <p:cTn id="13" dur="500"/>
                                        <p:tgtEl>
                                          <p:spTgt spid="40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5"/>
                                        </p:tgtEl>
                                        <p:attrNameLst>
                                          <p:attrName>style.visibility</p:attrName>
                                        </p:attrNameLst>
                                      </p:cBhvr>
                                      <p:to>
                                        <p:strVal val="visible"/>
                                      </p:to>
                                    </p:set>
                                    <p:animEffect transition="in" filter="fade">
                                      <p:cBhvr>
                                        <p:cTn id="16" dur="500"/>
                                        <p:tgtEl>
                                          <p:spTgt spid="38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2"/>
                                        </p:tgtEl>
                                        <p:attrNameLst>
                                          <p:attrName>style.visibility</p:attrName>
                                        </p:attrNameLst>
                                      </p:cBhvr>
                                      <p:to>
                                        <p:strVal val="visible"/>
                                      </p:to>
                                    </p:set>
                                    <p:animEffect transition="in" filter="fade">
                                      <p:cBhvr>
                                        <p:cTn id="19" dur="500"/>
                                        <p:tgtEl>
                                          <p:spTgt spid="3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fade">
                                      <p:cBhvr>
                                        <p:cTn id="22" dur="500"/>
                                        <p:tgtEl>
                                          <p:spTgt spid="3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3"/>
                                        </p:tgtEl>
                                        <p:attrNameLst>
                                          <p:attrName>style.visibility</p:attrName>
                                        </p:attrNameLst>
                                      </p:cBhvr>
                                      <p:to>
                                        <p:strVal val="visible"/>
                                      </p:to>
                                    </p:set>
                                    <p:animEffect transition="in" filter="fade">
                                      <p:cBhvr>
                                        <p:cTn id="25" dur="500"/>
                                        <p:tgtEl>
                                          <p:spTgt spid="3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5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5"/>
                                        </p:tgtEl>
                                        <p:attrNameLst>
                                          <p:attrName>style.visibility</p:attrName>
                                        </p:attrNameLst>
                                      </p:cBhvr>
                                      <p:to>
                                        <p:strVal val="visible"/>
                                      </p:to>
                                    </p:set>
                                    <p:animEffect transition="in" filter="fade">
                                      <p:cBhvr>
                                        <p:cTn id="49" dur="500"/>
                                        <p:tgtEl>
                                          <p:spTgt spid="3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6"/>
                                        </p:tgtEl>
                                        <p:attrNameLst>
                                          <p:attrName>style.visibility</p:attrName>
                                        </p:attrNameLst>
                                      </p:cBhvr>
                                      <p:to>
                                        <p:strVal val="visible"/>
                                      </p:to>
                                    </p:set>
                                    <p:animEffect transition="in" filter="fade">
                                      <p:cBhvr>
                                        <p:cTn id="52" dur="500"/>
                                        <p:tgtEl>
                                          <p:spTgt spid="38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7"/>
                                        </p:tgtEl>
                                        <p:attrNameLst>
                                          <p:attrName>style.visibility</p:attrName>
                                        </p:attrNameLst>
                                      </p:cBhvr>
                                      <p:to>
                                        <p:strVal val="visible"/>
                                      </p:to>
                                    </p:set>
                                    <p:animEffect transition="in" filter="fade">
                                      <p:cBhvr>
                                        <p:cTn id="55" dur="500"/>
                                        <p:tgtEl>
                                          <p:spTgt spid="3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0"/>
                                        </p:tgtEl>
                                        <p:attrNameLst>
                                          <p:attrName>style.visibility</p:attrName>
                                        </p:attrNameLst>
                                      </p:cBhvr>
                                      <p:to>
                                        <p:strVal val="visible"/>
                                      </p:to>
                                    </p:set>
                                    <p:animEffect transition="in" filter="fade">
                                      <p:cBhvr>
                                        <p:cTn id="58" dur="500"/>
                                        <p:tgtEl>
                                          <p:spTgt spid="4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1"/>
                                        </p:tgtEl>
                                        <p:attrNameLst>
                                          <p:attrName>style.visibility</p:attrName>
                                        </p:attrNameLst>
                                      </p:cBhvr>
                                      <p:to>
                                        <p:strVal val="visible"/>
                                      </p:to>
                                    </p:set>
                                    <p:animEffect transition="in" filter="fade">
                                      <p:cBhvr>
                                        <p:cTn id="61" dur="500"/>
                                        <p:tgtEl>
                                          <p:spTgt spid="4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6"/>
                                        </p:tgtEl>
                                        <p:attrNameLst>
                                          <p:attrName>style.visibility</p:attrName>
                                        </p:attrNameLst>
                                      </p:cBhvr>
                                      <p:to>
                                        <p:strVal val="visible"/>
                                      </p:to>
                                    </p:set>
                                    <p:animEffect transition="in" filter="fade">
                                      <p:cBhvr>
                                        <p:cTn id="64" dur="500"/>
                                        <p:tgtEl>
                                          <p:spTgt spid="3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7"/>
                                        </p:tgtEl>
                                        <p:attrNameLst>
                                          <p:attrName>style.visibility</p:attrName>
                                        </p:attrNameLst>
                                      </p:cBhvr>
                                      <p:to>
                                        <p:strVal val="visible"/>
                                      </p:to>
                                    </p:set>
                                    <p:animEffect transition="in" filter="fade">
                                      <p:cBhvr>
                                        <p:cTn id="67" dur="500"/>
                                        <p:tgtEl>
                                          <p:spTgt spid="37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8"/>
                                        </p:tgtEl>
                                        <p:attrNameLst>
                                          <p:attrName>style.visibility</p:attrName>
                                        </p:attrNameLst>
                                      </p:cBhvr>
                                      <p:to>
                                        <p:strVal val="visible"/>
                                      </p:to>
                                    </p:set>
                                    <p:animEffect transition="in" filter="fade">
                                      <p:cBhvr>
                                        <p:cTn id="70" dur="500"/>
                                        <p:tgtEl>
                                          <p:spTgt spid="37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80"/>
                                        </p:tgtEl>
                                        <p:attrNameLst>
                                          <p:attrName>style.visibility</p:attrName>
                                        </p:attrNameLst>
                                      </p:cBhvr>
                                      <p:to>
                                        <p:strVal val="visible"/>
                                      </p:to>
                                    </p:set>
                                    <p:animEffect transition="in" filter="fade">
                                      <p:cBhvr>
                                        <p:cTn id="73" dur="500"/>
                                        <p:tgtEl>
                                          <p:spTgt spid="38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4"/>
                                        </p:tgtEl>
                                        <p:attrNameLst>
                                          <p:attrName>style.visibility</p:attrName>
                                        </p:attrNameLst>
                                      </p:cBhvr>
                                      <p:to>
                                        <p:strVal val="visible"/>
                                      </p:to>
                                    </p:set>
                                    <p:animEffect transition="in" filter="fade">
                                      <p:cBhvr>
                                        <p:cTn id="79" dur="500"/>
                                        <p:tgtEl>
                                          <p:spTgt spid="37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6"/>
                                        </p:tgtEl>
                                        <p:attrNameLst>
                                          <p:attrName>style.visibility</p:attrName>
                                        </p:attrNameLst>
                                      </p:cBhvr>
                                      <p:to>
                                        <p:strVal val="visible"/>
                                      </p:to>
                                    </p:set>
                                    <p:animEffect transition="in" filter="fade">
                                      <p:cBhvr>
                                        <p:cTn id="82" dur="500"/>
                                        <p:tgtEl>
                                          <p:spTgt spid="40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07"/>
                                        </p:tgtEl>
                                        <p:attrNameLst>
                                          <p:attrName>style.visibility</p:attrName>
                                        </p:attrNameLst>
                                      </p:cBhvr>
                                      <p:to>
                                        <p:strVal val="visible"/>
                                      </p:to>
                                    </p:set>
                                    <p:animEffect transition="in" filter="fade">
                                      <p:cBhvr>
                                        <p:cTn id="85" dur="500"/>
                                        <p:tgtEl>
                                          <p:spTgt spid="40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2"/>
                                        </p:tgtEl>
                                        <p:attrNameLst>
                                          <p:attrName>style.visibility</p:attrName>
                                        </p:attrNameLst>
                                      </p:cBhvr>
                                      <p:to>
                                        <p:strVal val="visible"/>
                                      </p:to>
                                    </p:set>
                                    <p:animEffect transition="in" filter="fade">
                                      <p:cBhvr>
                                        <p:cTn id="88" dur="500"/>
                                        <p:tgtEl>
                                          <p:spTgt spid="4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33"/>
                                        </p:tgtEl>
                                        <p:attrNameLst>
                                          <p:attrName>style.visibility</p:attrName>
                                        </p:attrNameLst>
                                      </p:cBhvr>
                                      <p:to>
                                        <p:strVal val="visible"/>
                                      </p:to>
                                    </p:set>
                                    <p:animEffect transition="in" filter="fade">
                                      <p:cBhvr>
                                        <p:cTn id="91" dur="500"/>
                                        <p:tgtEl>
                                          <p:spTgt spid="43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9"/>
                                        </p:tgtEl>
                                        <p:attrNameLst>
                                          <p:attrName>style.visibility</p:attrName>
                                        </p:attrNameLst>
                                      </p:cBhvr>
                                      <p:to>
                                        <p:strVal val="visible"/>
                                      </p:to>
                                    </p:set>
                                    <p:animEffect transition="in" filter="fade">
                                      <p:cBhvr>
                                        <p:cTn id="94" dur="500"/>
                                        <p:tgtEl>
                                          <p:spTgt spid="35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0"/>
                                        </p:tgtEl>
                                        <p:attrNameLst>
                                          <p:attrName>style.visibility</p:attrName>
                                        </p:attrNameLst>
                                      </p:cBhvr>
                                      <p:to>
                                        <p:strVal val="visible"/>
                                      </p:to>
                                    </p:set>
                                    <p:animEffect transition="in" filter="fade">
                                      <p:cBhvr>
                                        <p:cTn id="97"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7" grpId="0"/>
      <p:bldP spid="18" grpId="0"/>
      <p:bldP spid="19" grpId="0"/>
      <p:bldP spid="20" grpId="0"/>
      <p:bldP spid="359" grpId="0"/>
      <p:bldP spid="370" grpId="0"/>
      <p:bldP spid="374" grpId="0"/>
      <p:bldP spid="375" grpId="0"/>
      <p:bldP spid="376" grpId="0"/>
      <p:bldP spid="377" grpId="0"/>
      <p:bldP spid="378" grpId="0"/>
      <p:bldP spid="380" grpId="0"/>
      <p:bldP spid="381" grpId="0"/>
      <p:bldP spid="382" grpId="0"/>
      <p:bldP spid="383" grpId="0"/>
      <p:bldP spid="384" grpId="0"/>
      <p:bldP spid="385" grpId="0"/>
      <p:bldP spid="386" grpId="0" animBg="1"/>
      <p:bldP spid="387" grpId="0" animBg="1"/>
      <p:bldP spid="406" grpId="0" animBg="1"/>
      <p:bldP spid="407" grpId="0" animBg="1"/>
      <p:bldP spid="408" grpId="0" animBg="1"/>
      <p:bldP spid="409" grpId="0" animBg="1"/>
      <p:bldP spid="410" grpId="0" animBg="1"/>
      <p:bldP spid="411" grpId="0" animBg="1"/>
      <p:bldP spid="432" grpId="0" animBg="1"/>
      <p:bldP spid="433" grpId="0" animBg="1"/>
      <p:bldP spid="1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20-4</a:t>
            </a:r>
            <a:endParaRPr lang="en-US" sz="2400" b="1" dirty="0">
              <a:solidFill>
                <a:prstClr val="white"/>
              </a:solidFill>
            </a:endParaRPr>
          </a:p>
        </p:txBody>
      </p:sp>
      <p:sp>
        <p:nvSpPr>
          <p:cNvPr id="7" name="Rectangle 6"/>
          <p:cNvSpPr>
            <a:spLocks noChangeArrowheads="1"/>
          </p:cNvSpPr>
          <p:nvPr/>
        </p:nvSpPr>
        <p:spPr bwMode="auto">
          <a:xfrm>
            <a:off x="771525" y="2260599"/>
            <a:ext cx="70389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2387600" y="4394199"/>
            <a:ext cx="3308350"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608013" y="630238"/>
            <a:ext cx="7959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Tower Mfg. estimates it will incur $200,000 of total overhead costs during the year. Tower allocates overhead</a:t>
            </a:r>
            <a:endParaRPr lang="en-US" altLang="en-US" dirty="0" smtClean="0">
              <a:solidFill>
                <a:prstClr val="black"/>
              </a:solidFill>
              <a:cs typeface="+mn-cs"/>
            </a:endParaRPr>
          </a:p>
        </p:txBody>
      </p:sp>
      <p:sp>
        <p:nvSpPr>
          <p:cNvPr id="10" name="Rectangle 9"/>
          <p:cNvSpPr>
            <a:spLocks noChangeArrowheads="1"/>
          </p:cNvSpPr>
          <p:nvPr/>
        </p:nvSpPr>
        <p:spPr bwMode="auto">
          <a:xfrm>
            <a:off x="608013" y="836613"/>
            <a:ext cx="7570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based on machine hours; it estimates it will use a total of 10,000 machine hours during the year. During</a:t>
            </a:r>
            <a:endParaRPr lang="en-US" altLang="en-US" dirty="0" smtClean="0">
              <a:solidFill>
                <a:prstClr val="black"/>
              </a:solidFill>
              <a:cs typeface="+mn-cs"/>
            </a:endParaRPr>
          </a:p>
        </p:txBody>
      </p:sp>
      <p:sp>
        <p:nvSpPr>
          <p:cNvPr id="11" name="Rectangle 10"/>
          <p:cNvSpPr>
            <a:spLocks noChangeArrowheads="1"/>
          </p:cNvSpPr>
          <p:nvPr/>
        </p:nvSpPr>
        <p:spPr bwMode="auto">
          <a:xfrm>
            <a:off x="608013" y="1041400"/>
            <a:ext cx="75941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February, the assembly department of Tower Mfg. uses 375 machine hours. In addition, Tower incurred</a:t>
            </a:r>
            <a:endParaRPr lang="en-US" altLang="en-US" dirty="0" smtClean="0">
              <a:solidFill>
                <a:prstClr val="black"/>
              </a:solidFill>
              <a:cs typeface="+mn-cs"/>
            </a:endParaRPr>
          </a:p>
        </p:txBody>
      </p:sp>
      <p:sp>
        <p:nvSpPr>
          <p:cNvPr id="12" name="Rectangle 11"/>
          <p:cNvSpPr>
            <a:spLocks noChangeArrowheads="1"/>
          </p:cNvSpPr>
          <p:nvPr/>
        </p:nvSpPr>
        <p:spPr bwMode="auto">
          <a:xfrm>
            <a:off x="608013" y="1247775"/>
            <a:ext cx="7150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actual overhead costs as follows during February: indirect materials, $1,800; indirect labor, $5,700;</a:t>
            </a:r>
            <a:endParaRPr lang="en-US" altLang="en-US" dirty="0" smtClean="0">
              <a:solidFill>
                <a:prstClr val="black"/>
              </a:solidFill>
              <a:cs typeface="+mn-cs"/>
            </a:endParaRPr>
          </a:p>
        </p:txBody>
      </p:sp>
      <p:sp>
        <p:nvSpPr>
          <p:cNvPr id="13" name="Rectangle 12"/>
          <p:cNvSpPr>
            <a:spLocks noChangeArrowheads="1"/>
          </p:cNvSpPr>
          <p:nvPr/>
        </p:nvSpPr>
        <p:spPr bwMode="auto">
          <a:xfrm>
            <a:off x="608013" y="1454150"/>
            <a:ext cx="478496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depreciation on factory equipment, $8,000; factory utilities, $500.</a:t>
            </a:r>
            <a:endParaRPr lang="en-US" altLang="en-US" dirty="0" smtClean="0">
              <a:solidFill>
                <a:prstClr val="black"/>
              </a:solidFill>
              <a:cs typeface="+mn-cs"/>
            </a:endParaRPr>
          </a:p>
        </p:txBody>
      </p:sp>
      <p:sp>
        <p:nvSpPr>
          <p:cNvPr id="15" name="Rectangle 14"/>
          <p:cNvSpPr>
            <a:spLocks noChangeArrowheads="1"/>
          </p:cNvSpPr>
          <p:nvPr/>
        </p:nvSpPr>
        <p:spPr bwMode="auto">
          <a:xfrm>
            <a:off x="608013" y="1676400"/>
            <a:ext cx="7523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Prepare journal entries to record (a) overhead applied for the assembly department for the month and</a:t>
            </a:r>
            <a:endParaRPr lang="en-US" altLang="en-US" dirty="0" smtClean="0">
              <a:solidFill>
                <a:prstClr val="black"/>
              </a:solidFill>
              <a:cs typeface="+mn-cs"/>
            </a:endParaRPr>
          </a:p>
        </p:txBody>
      </p:sp>
      <p:sp>
        <p:nvSpPr>
          <p:cNvPr id="16" name="Rectangle 15"/>
          <p:cNvSpPr>
            <a:spLocks noChangeArrowheads="1"/>
          </p:cNvSpPr>
          <p:nvPr/>
        </p:nvSpPr>
        <p:spPr bwMode="auto">
          <a:xfrm>
            <a:off x="608013" y="1882775"/>
            <a:ext cx="3590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(b) actual overhead costs used during the month.</a:t>
            </a:r>
            <a:endParaRPr lang="en-US" altLang="en-US" dirty="0" smtClean="0">
              <a:solidFill>
                <a:prstClr val="black"/>
              </a:solidFill>
              <a:cs typeface="+mn-cs"/>
            </a:endParaRPr>
          </a:p>
        </p:txBody>
      </p:sp>
      <p:sp>
        <p:nvSpPr>
          <p:cNvPr id="21" name="Rectangle 20"/>
          <p:cNvSpPr>
            <a:spLocks noChangeArrowheads="1"/>
          </p:cNvSpPr>
          <p:nvPr/>
        </p:nvSpPr>
        <p:spPr bwMode="auto">
          <a:xfrm>
            <a:off x="6297613" y="2281237"/>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Debit</a:t>
            </a:r>
            <a:endParaRPr lang="en-US" altLang="en-US" dirty="0" smtClean="0">
              <a:solidFill>
                <a:prstClr val="black"/>
              </a:solidFill>
              <a:cs typeface="+mn-cs"/>
            </a:endParaRPr>
          </a:p>
        </p:txBody>
      </p:sp>
      <p:sp>
        <p:nvSpPr>
          <p:cNvPr id="22" name="Rectangle 21"/>
          <p:cNvSpPr>
            <a:spLocks noChangeArrowheads="1"/>
          </p:cNvSpPr>
          <p:nvPr/>
        </p:nvSpPr>
        <p:spPr bwMode="auto">
          <a:xfrm>
            <a:off x="7164388" y="2281237"/>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Credit</a:t>
            </a:r>
            <a:endParaRPr lang="en-US" altLang="en-US" dirty="0" smtClean="0">
              <a:solidFill>
                <a:prstClr val="black"/>
              </a:solidFill>
              <a:cs typeface="+mn-cs"/>
            </a:endParaRPr>
          </a:p>
        </p:txBody>
      </p:sp>
      <p:sp>
        <p:nvSpPr>
          <p:cNvPr id="23" name="Rectangle 22"/>
          <p:cNvSpPr>
            <a:spLocks noChangeArrowheads="1"/>
          </p:cNvSpPr>
          <p:nvPr/>
        </p:nvSpPr>
        <p:spPr bwMode="auto">
          <a:xfrm>
            <a:off x="901700" y="2506662"/>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a:t>
            </a:r>
            <a:endParaRPr lang="en-US" altLang="en-US" dirty="0" smtClean="0">
              <a:solidFill>
                <a:prstClr val="black"/>
              </a:solidFill>
              <a:cs typeface="+mn-cs"/>
            </a:endParaRPr>
          </a:p>
        </p:txBody>
      </p:sp>
      <p:sp>
        <p:nvSpPr>
          <p:cNvPr id="24" name="Rectangle 23"/>
          <p:cNvSpPr>
            <a:spLocks noChangeArrowheads="1"/>
          </p:cNvSpPr>
          <p:nvPr/>
        </p:nvSpPr>
        <p:spPr bwMode="auto">
          <a:xfrm>
            <a:off x="1255713" y="2506662"/>
            <a:ext cx="195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Work in Process Inventory</a:t>
            </a:r>
            <a:endParaRPr lang="en-US" altLang="en-US" dirty="0" smtClean="0">
              <a:solidFill>
                <a:prstClr val="black"/>
              </a:solidFill>
              <a:cs typeface="+mn-cs"/>
            </a:endParaRPr>
          </a:p>
        </p:txBody>
      </p:sp>
      <p:sp>
        <p:nvSpPr>
          <p:cNvPr id="25" name="Rectangle 24"/>
          <p:cNvSpPr>
            <a:spLocks noChangeArrowheads="1"/>
          </p:cNvSpPr>
          <p:nvPr/>
        </p:nvSpPr>
        <p:spPr bwMode="auto">
          <a:xfrm>
            <a:off x="6489700" y="2506662"/>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7,500</a:t>
            </a:r>
            <a:endParaRPr lang="en-US" altLang="en-US" dirty="0" smtClean="0">
              <a:solidFill>
                <a:prstClr val="black"/>
              </a:solidFill>
              <a:cs typeface="+mn-cs"/>
            </a:endParaRPr>
          </a:p>
        </p:txBody>
      </p:sp>
      <p:sp>
        <p:nvSpPr>
          <p:cNvPr id="26" name="Rectangle 25"/>
          <p:cNvSpPr>
            <a:spLocks noChangeArrowheads="1"/>
          </p:cNvSpPr>
          <p:nvPr/>
        </p:nvSpPr>
        <p:spPr bwMode="auto">
          <a:xfrm>
            <a:off x="1527175" y="2713037"/>
            <a:ext cx="39690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 (375 machine hours x $20 per MH)</a:t>
            </a:r>
            <a:endParaRPr lang="en-US" altLang="en-US" dirty="0" smtClean="0">
              <a:solidFill>
                <a:prstClr val="black"/>
              </a:solidFill>
              <a:cs typeface="+mn-cs"/>
            </a:endParaRPr>
          </a:p>
        </p:txBody>
      </p:sp>
      <p:sp>
        <p:nvSpPr>
          <p:cNvPr id="27" name="Rectangle 26"/>
          <p:cNvSpPr>
            <a:spLocks noChangeArrowheads="1"/>
          </p:cNvSpPr>
          <p:nvPr/>
        </p:nvSpPr>
        <p:spPr bwMode="auto">
          <a:xfrm>
            <a:off x="7316788" y="271303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7,500</a:t>
            </a:r>
            <a:endParaRPr lang="en-US" altLang="en-US" dirty="0" smtClean="0">
              <a:solidFill>
                <a:prstClr val="black"/>
              </a:solidFill>
              <a:cs typeface="+mn-cs"/>
            </a:endParaRPr>
          </a:p>
        </p:txBody>
      </p:sp>
      <p:sp>
        <p:nvSpPr>
          <p:cNvPr id="28" name="Rectangle 27"/>
          <p:cNvSpPr>
            <a:spLocks noChangeArrowheads="1"/>
          </p:cNvSpPr>
          <p:nvPr/>
        </p:nvSpPr>
        <p:spPr bwMode="auto">
          <a:xfrm>
            <a:off x="901700" y="3124199"/>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b)</a:t>
            </a:r>
            <a:endParaRPr lang="en-US" altLang="en-US" dirty="0" smtClean="0">
              <a:solidFill>
                <a:prstClr val="black"/>
              </a:solidFill>
              <a:cs typeface="+mn-cs"/>
            </a:endParaRPr>
          </a:p>
        </p:txBody>
      </p:sp>
      <p:sp>
        <p:nvSpPr>
          <p:cNvPr id="29" name="Rectangle 28"/>
          <p:cNvSpPr>
            <a:spLocks noChangeArrowheads="1"/>
          </p:cNvSpPr>
          <p:nvPr/>
        </p:nvSpPr>
        <p:spPr bwMode="auto">
          <a:xfrm>
            <a:off x="1255713" y="3124199"/>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Overhead</a:t>
            </a:r>
            <a:endParaRPr lang="en-US" altLang="en-US" dirty="0" smtClean="0">
              <a:solidFill>
                <a:prstClr val="black"/>
              </a:solidFill>
              <a:cs typeface="+mn-cs"/>
            </a:endParaRPr>
          </a:p>
        </p:txBody>
      </p:sp>
      <p:sp>
        <p:nvSpPr>
          <p:cNvPr id="30" name="Rectangle 29"/>
          <p:cNvSpPr>
            <a:spLocks noChangeArrowheads="1"/>
          </p:cNvSpPr>
          <p:nvPr/>
        </p:nvSpPr>
        <p:spPr bwMode="auto">
          <a:xfrm>
            <a:off x="6399213" y="3124199"/>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16,000</a:t>
            </a:r>
            <a:endParaRPr lang="en-US" altLang="en-US" dirty="0" smtClean="0">
              <a:solidFill>
                <a:prstClr val="black"/>
              </a:solidFill>
              <a:cs typeface="+mn-cs"/>
            </a:endParaRPr>
          </a:p>
        </p:txBody>
      </p:sp>
      <p:sp>
        <p:nvSpPr>
          <p:cNvPr id="31" name="Rectangle 30"/>
          <p:cNvSpPr>
            <a:spLocks noChangeArrowheads="1"/>
          </p:cNvSpPr>
          <p:nvPr/>
        </p:nvSpPr>
        <p:spPr bwMode="auto">
          <a:xfrm>
            <a:off x="1527175" y="3330574"/>
            <a:ext cx="181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Raw Materials Inventory</a:t>
            </a:r>
            <a:endParaRPr lang="en-US" altLang="en-US" dirty="0" smtClean="0">
              <a:solidFill>
                <a:prstClr val="black"/>
              </a:solidFill>
              <a:cs typeface="+mn-cs"/>
            </a:endParaRPr>
          </a:p>
        </p:txBody>
      </p:sp>
      <p:sp>
        <p:nvSpPr>
          <p:cNvPr id="352" name="Rectangle 31"/>
          <p:cNvSpPr>
            <a:spLocks noChangeArrowheads="1"/>
          </p:cNvSpPr>
          <p:nvPr/>
        </p:nvSpPr>
        <p:spPr bwMode="auto">
          <a:xfrm>
            <a:off x="7316788" y="3330574"/>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1,800</a:t>
            </a:r>
            <a:endParaRPr lang="en-US" altLang="en-US" dirty="0" smtClean="0">
              <a:solidFill>
                <a:prstClr val="black"/>
              </a:solidFill>
              <a:cs typeface="+mn-cs"/>
            </a:endParaRPr>
          </a:p>
        </p:txBody>
      </p:sp>
      <p:sp>
        <p:nvSpPr>
          <p:cNvPr id="353" name="Rectangle 32"/>
          <p:cNvSpPr>
            <a:spLocks noChangeArrowheads="1"/>
          </p:cNvSpPr>
          <p:nvPr/>
        </p:nvSpPr>
        <p:spPr bwMode="auto">
          <a:xfrm>
            <a:off x="1527175" y="3536949"/>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Factory Wages Payable</a:t>
            </a:r>
            <a:endParaRPr lang="en-US" altLang="en-US" dirty="0" smtClean="0">
              <a:solidFill>
                <a:prstClr val="black"/>
              </a:solidFill>
              <a:cs typeface="+mn-cs"/>
            </a:endParaRPr>
          </a:p>
        </p:txBody>
      </p:sp>
      <p:sp>
        <p:nvSpPr>
          <p:cNvPr id="354" name="Rectangle 33"/>
          <p:cNvSpPr>
            <a:spLocks noChangeArrowheads="1"/>
          </p:cNvSpPr>
          <p:nvPr/>
        </p:nvSpPr>
        <p:spPr bwMode="auto">
          <a:xfrm>
            <a:off x="7316788" y="3536949"/>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5,700</a:t>
            </a:r>
            <a:endParaRPr lang="en-US" altLang="en-US" dirty="0" smtClean="0">
              <a:solidFill>
                <a:prstClr val="black"/>
              </a:solidFill>
              <a:cs typeface="+mn-cs"/>
            </a:endParaRPr>
          </a:p>
        </p:txBody>
      </p:sp>
      <p:sp>
        <p:nvSpPr>
          <p:cNvPr id="355" name="Rectangle 34"/>
          <p:cNvSpPr>
            <a:spLocks noChangeArrowheads="1"/>
          </p:cNvSpPr>
          <p:nvPr/>
        </p:nvSpPr>
        <p:spPr bwMode="auto">
          <a:xfrm>
            <a:off x="1527175" y="3743324"/>
            <a:ext cx="3468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Accumulated Depreciation - Factory Equipment</a:t>
            </a:r>
            <a:endParaRPr lang="en-US" altLang="en-US" dirty="0" smtClean="0">
              <a:solidFill>
                <a:prstClr val="black"/>
              </a:solidFill>
              <a:cs typeface="+mn-cs"/>
            </a:endParaRPr>
          </a:p>
        </p:txBody>
      </p:sp>
      <p:sp>
        <p:nvSpPr>
          <p:cNvPr id="356" name="Rectangle 35"/>
          <p:cNvSpPr>
            <a:spLocks noChangeArrowheads="1"/>
          </p:cNvSpPr>
          <p:nvPr/>
        </p:nvSpPr>
        <p:spPr bwMode="auto">
          <a:xfrm>
            <a:off x="7316788" y="3743324"/>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a:t>
            </a:r>
            <a:endParaRPr lang="en-US" altLang="en-US" dirty="0" smtClean="0">
              <a:solidFill>
                <a:prstClr val="black"/>
              </a:solidFill>
              <a:cs typeface="+mn-cs"/>
            </a:endParaRPr>
          </a:p>
        </p:txBody>
      </p:sp>
      <p:sp>
        <p:nvSpPr>
          <p:cNvPr id="357" name="Rectangle 36"/>
          <p:cNvSpPr>
            <a:spLocks noChangeArrowheads="1"/>
          </p:cNvSpPr>
          <p:nvPr/>
        </p:nvSpPr>
        <p:spPr bwMode="auto">
          <a:xfrm>
            <a:off x="1527175" y="3948112"/>
            <a:ext cx="123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Utilities Payable</a:t>
            </a:r>
            <a:endParaRPr lang="en-US" altLang="en-US" dirty="0" smtClean="0">
              <a:solidFill>
                <a:prstClr val="black"/>
              </a:solidFill>
              <a:cs typeface="+mn-cs"/>
            </a:endParaRPr>
          </a:p>
        </p:txBody>
      </p:sp>
      <p:sp>
        <p:nvSpPr>
          <p:cNvPr id="358" name="Rectangle 37"/>
          <p:cNvSpPr>
            <a:spLocks noChangeArrowheads="1"/>
          </p:cNvSpPr>
          <p:nvPr/>
        </p:nvSpPr>
        <p:spPr bwMode="auto">
          <a:xfrm>
            <a:off x="7446963" y="3948112"/>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a:t>
            </a:r>
            <a:r>
              <a:rPr lang="en-US" altLang="en-US" sz="1300" dirty="0" smtClean="0">
                <a:solidFill>
                  <a:srgbClr val="000000"/>
                </a:solidFill>
                <a:cs typeface="+mn-cs"/>
              </a:rPr>
              <a:t>00</a:t>
            </a:r>
            <a:endParaRPr lang="en-US" altLang="en-US" dirty="0" smtClean="0">
              <a:solidFill>
                <a:prstClr val="black"/>
              </a:solidFill>
              <a:cs typeface="+mn-cs"/>
            </a:endParaRPr>
          </a:p>
        </p:txBody>
      </p:sp>
      <p:sp>
        <p:nvSpPr>
          <p:cNvPr id="359" name="Rectangle 38"/>
          <p:cNvSpPr>
            <a:spLocks noChangeArrowheads="1"/>
          </p:cNvSpPr>
          <p:nvPr/>
        </p:nvSpPr>
        <p:spPr bwMode="auto">
          <a:xfrm>
            <a:off x="2417763" y="4660899"/>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Actual OH Incurred</a:t>
            </a:r>
            <a:endParaRPr lang="en-US" altLang="en-US" dirty="0" smtClean="0">
              <a:solidFill>
                <a:prstClr val="black"/>
              </a:solidFill>
              <a:cs typeface="+mn-cs"/>
            </a:endParaRPr>
          </a:p>
        </p:txBody>
      </p:sp>
      <p:sp>
        <p:nvSpPr>
          <p:cNvPr id="360" name="Rectangle 39"/>
          <p:cNvSpPr>
            <a:spLocks noChangeArrowheads="1"/>
          </p:cNvSpPr>
          <p:nvPr/>
        </p:nvSpPr>
        <p:spPr bwMode="auto">
          <a:xfrm>
            <a:off x="2417763" y="4878387"/>
            <a:ext cx="917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Ind. Materials</a:t>
            </a:r>
            <a:endParaRPr lang="en-US" altLang="en-US" dirty="0" smtClean="0">
              <a:solidFill>
                <a:prstClr val="black"/>
              </a:solidFill>
              <a:cs typeface="+mn-cs"/>
            </a:endParaRPr>
          </a:p>
        </p:txBody>
      </p:sp>
      <p:sp>
        <p:nvSpPr>
          <p:cNvPr id="361" name="Rectangle 40"/>
          <p:cNvSpPr>
            <a:spLocks noChangeArrowheads="1"/>
          </p:cNvSpPr>
          <p:nvPr/>
        </p:nvSpPr>
        <p:spPr bwMode="auto">
          <a:xfrm>
            <a:off x="3473450" y="4878387"/>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1,800</a:t>
            </a:r>
            <a:endParaRPr lang="en-US" altLang="en-US" dirty="0" smtClean="0">
              <a:solidFill>
                <a:prstClr val="black"/>
              </a:solidFill>
              <a:cs typeface="+mn-cs"/>
            </a:endParaRPr>
          </a:p>
        </p:txBody>
      </p:sp>
      <p:sp>
        <p:nvSpPr>
          <p:cNvPr id="363" name="Rectangle 41"/>
          <p:cNvSpPr>
            <a:spLocks noChangeArrowheads="1"/>
          </p:cNvSpPr>
          <p:nvPr/>
        </p:nvSpPr>
        <p:spPr bwMode="auto">
          <a:xfrm>
            <a:off x="2417763" y="5083174"/>
            <a:ext cx="7064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Ind. Labor</a:t>
            </a:r>
            <a:endParaRPr lang="en-US" altLang="en-US" dirty="0" smtClean="0">
              <a:solidFill>
                <a:prstClr val="black"/>
              </a:solidFill>
              <a:cs typeface="+mn-cs"/>
            </a:endParaRPr>
          </a:p>
        </p:txBody>
      </p:sp>
      <p:sp>
        <p:nvSpPr>
          <p:cNvPr id="364" name="Rectangle 42"/>
          <p:cNvSpPr>
            <a:spLocks noChangeArrowheads="1"/>
          </p:cNvSpPr>
          <p:nvPr/>
        </p:nvSpPr>
        <p:spPr bwMode="auto">
          <a:xfrm>
            <a:off x="3473450" y="5083174"/>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5,700</a:t>
            </a:r>
            <a:endParaRPr lang="en-US" altLang="en-US" dirty="0" smtClean="0">
              <a:solidFill>
                <a:prstClr val="black"/>
              </a:solidFill>
              <a:cs typeface="+mn-cs"/>
            </a:endParaRPr>
          </a:p>
        </p:txBody>
      </p:sp>
      <p:sp>
        <p:nvSpPr>
          <p:cNvPr id="365" name="Rectangle 43"/>
          <p:cNvSpPr>
            <a:spLocks noChangeArrowheads="1"/>
          </p:cNvSpPr>
          <p:nvPr/>
        </p:nvSpPr>
        <p:spPr bwMode="auto">
          <a:xfrm>
            <a:off x="2417763" y="5289549"/>
            <a:ext cx="9175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 Deprec.</a:t>
            </a:r>
            <a:endParaRPr lang="en-US" altLang="en-US" dirty="0" smtClean="0">
              <a:solidFill>
                <a:prstClr val="black"/>
              </a:solidFill>
              <a:cs typeface="+mn-cs"/>
            </a:endParaRPr>
          </a:p>
        </p:txBody>
      </p:sp>
      <p:sp>
        <p:nvSpPr>
          <p:cNvPr id="366" name="Rectangle 44"/>
          <p:cNvSpPr>
            <a:spLocks noChangeArrowheads="1"/>
          </p:cNvSpPr>
          <p:nvPr/>
        </p:nvSpPr>
        <p:spPr bwMode="auto">
          <a:xfrm>
            <a:off x="3473450" y="5289549"/>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8,000</a:t>
            </a:r>
            <a:endParaRPr lang="en-US" altLang="en-US" dirty="0" smtClean="0">
              <a:solidFill>
                <a:prstClr val="black"/>
              </a:solidFill>
              <a:cs typeface="+mn-cs"/>
            </a:endParaRPr>
          </a:p>
        </p:txBody>
      </p:sp>
      <p:sp>
        <p:nvSpPr>
          <p:cNvPr id="367" name="Rectangle 45"/>
          <p:cNvSpPr>
            <a:spLocks noChangeArrowheads="1"/>
          </p:cNvSpPr>
          <p:nvPr/>
        </p:nvSpPr>
        <p:spPr bwMode="auto">
          <a:xfrm>
            <a:off x="2417763" y="5495924"/>
            <a:ext cx="8778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Fact. Utilities</a:t>
            </a:r>
            <a:endParaRPr lang="en-US" altLang="en-US" dirty="0" smtClean="0">
              <a:solidFill>
                <a:prstClr val="black"/>
              </a:solidFill>
              <a:cs typeface="+mn-cs"/>
            </a:endParaRPr>
          </a:p>
        </p:txBody>
      </p:sp>
      <p:sp>
        <p:nvSpPr>
          <p:cNvPr id="368" name="Rectangle 46"/>
          <p:cNvSpPr>
            <a:spLocks noChangeArrowheads="1"/>
          </p:cNvSpPr>
          <p:nvPr/>
        </p:nvSpPr>
        <p:spPr bwMode="auto">
          <a:xfrm>
            <a:off x="3584575" y="5495924"/>
            <a:ext cx="2356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a:t>
            </a:r>
            <a:r>
              <a:rPr lang="en-US" altLang="en-US" sz="1100" dirty="0" smtClean="0">
                <a:solidFill>
                  <a:srgbClr val="000000"/>
                </a:solidFill>
                <a:cs typeface="+mn-cs"/>
              </a:rPr>
              <a:t>00</a:t>
            </a:r>
            <a:endParaRPr lang="en-US" altLang="en-US" dirty="0" smtClean="0">
              <a:solidFill>
                <a:prstClr val="black"/>
              </a:solidFill>
              <a:cs typeface="+mn-cs"/>
            </a:endParaRPr>
          </a:p>
        </p:txBody>
      </p:sp>
      <p:sp>
        <p:nvSpPr>
          <p:cNvPr id="369" name="Rectangle 47"/>
          <p:cNvSpPr>
            <a:spLocks noChangeArrowheads="1"/>
          </p:cNvSpPr>
          <p:nvPr/>
        </p:nvSpPr>
        <p:spPr bwMode="auto">
          <a:xfrm>
            <a:off x="3403600" y="5702299"/>
            <a:ext cx="4312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16,000</a:t>
            </a:r>
            <a:endParaRPr lang="en-US" altLang="en-US" dirty="0" smtClean="0">
              <a:solidFill>
                <a:prstClr val="black"/>
              </a:solidFill>
              <a:cs typeface="+mn-cs"/>
            </a:endParaRPr>
          </a:p>
        </p:txBody>
      </p:sp>
      <p:sp>
        <p:nvSpPr>
          <p:cNvPr id="370" name="Rectangle 48"/>
          <p:cNvSpPr>
            <a:spLocks noChangeArrowheads="1"/>
          </p:cNvSpPr>
          <p:nvPr/>
        </p:nvSpPr>
        <p:spPr bwMode="auto">
          <a:xfrm>
            <a:off x="3995737" y="4660899"/>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smtClean="0">
                <a:solidFill>
                  <a:srgbClr val="C00000"/>
                </a:solidFill>
                <a:cs typeface="+mn-cs"/>
              </a:rPr>
              <a:t>OH Applied to Production</a:t>
            </a:r>
            <a:endParaRPr lang="en-US" altLang="en-US" dirty="0" smtClean="0">
              <a:solidFill>
                <a:prstClr val="black"/>
              </a:solidFill>
              <a:cs typeface="+mn-cs"/>
            </a:endParaRPr>
          </a:p>
        </p:txBody>
      </p:sp>
      <p:sp>
        <p:nvSpPr>
          <p:cNvPr id="371" name="Rectangle 49"/>
          <p:cNvSpPr>
            <a:spLocks noChangeArrowheads="1"/>
          </p:cNvSpPr>
          <p:nvPr/>
        </p:nvSpPr>
        <p:spPr bwMode="auto">
          <a:xfrm>
            <a:off x="4876800" y="5907087"/>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7,500</a:t>
            </a:r>
            <a:endParaRPr lang="en-US" altLang="en-US" dirty="0" smtClean="0">
              <a:solidFill>
                <a:prstClr val="black"/>
              </a:solidFill>
              <a:cs typeface="+mn-cs"/>
            </a:endParaRPr>
          </a:p>
        </p:txBody>
      </p:sp>
      <p:sp>
        <p:nvSpPr>
          <p:cNvPr id="372" name="Rectangle 50"/>
          <p:cNvSpPr>
            <a:spLocks noChangeArrowheads="1"/>
          </p:cNvSpPr>
          <p:nvPr/>
        </p:nvSpPr>
        <p:spPr bwMode="auto">
          <a:xfrm>
            <a:off x="2417763" y="6113462"/>
            <a:ext cx="908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Underapplied</a:t>
            </a:r>
            <a:endParaRPr lang="en-US" altLang="en-US" dirty="0" smtClean="0">
              <a:solidFill>
                <a:prstClr val="black"/>
              </a:solidFill>
              <a:cs typeface="+mn-cs"/>
            </a:endParaRPr>
          </a:p>
        </p:txBody>
      </p:sp>
      <p:sp>
        <p:nvSpPr>
          <p:cNvPr id="373" name="Rectangle 51"/>
          <p:cNvSpPr>
            <a:spLocks noChangeArrowheads="1"/>
          </p:cNvSpPr>
          <p:nvPr/>
        </p:nvSpPr>
        <p:spPr bwMode="auto">
          <a:xfrm>
            <a:off x="3473450" y="6113462"/>
            <a:ext cx="3526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000000"/>
                </a:solidFill>
                <a:cs typeface="+mn-cs"/>
              </a:rPr>
              <a:t>8,500</a:t>
            </a:r>
            <a:endParaRPr lang="en-US" altLang="en-US" dirty="0" smtClean="0">
              <a:solidFill>
                <a:prstClr val="black"/>
              </a:solidFill>
              <a:cs typeface="+mn-cs"/>
            </a:endParaRPr>
          </a:p>
        </p:txBody>
      </p:sp>
      <p:sp>
        <p:nvSpPr>
          <p:cNvPr id="374" name="Rectangle 52"/>
          <p:cNvSpPr>
            <a:spLocks noChangeArrowheads="1"/>
          </p:cNvSpPr>
          <p:nvPr/>
        </p:nvSpPr>
        <p:spPr bwMode="auto">
          <a:xfrm>
            <a:off x="3109912" y="4414837"/>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Factory Overhead</a:t>
            </a:r>
            <a:endParaRPr lang="en-US" altLang="en-US" dirty="0" smtClean="0">
              <a:solidFill>
                <a:prstClr val="black"/>
              </a:solidFill>
              <a:cs typeface="+mn-cs"/>
            </a:endParaRPr>
          </a:p>
        </p:txBody>
      </p:sp>
      <p:sp>
        <p:nvSpPr>
          <p:cNvPr id="379" name="Rectangle 57"/>
          <p:cNvSpPr>
            <a:spLocks noChangeArrowheads="1"/>
          </p:cNvSpPr>
          <p:nvPr/>
        </p:nvSpPr>
        <p:spPr bwMode="auto">
          <a:xfrm>
            <a:off x="2979738" y="2281237"/>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General Journal</a:t>
            </a:r>
            <a:endParaRPr lang="en-US" altLang="en-US" dirty="0" smtClean="0">
              <a:solidFill>
                <a:prstClr val="black"/>
              </a:solidFill>
              <a:cs typeface="+mn-cs"/>
            </a:endParaRPr>
          </a:p>
        </p:txBody>
      </p:sp>
      <p:sp>
        <p:nvSpPr>
          <p:cNvPr id="388" name="Rectangle 66"/>
          <p:cNvSpPr>
            <a:spLocks noChangeArrowheads="1"/>
          </p:cNvSpPr>
          <p:nvPr/>
        </p:nvSpPr>
        <p:spPr bwMode="auto">
          <a:xfrm>
            <a:off x="762000" y="2249487"/>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Line 67"/>
          <p:cNvSpPr>
            <a:spLocks noChangeShapeType="1"/>
          </p:cNvSpPr>
          <p:nvPr/>
        </p:nvSpPr>
        <p:spPr bwMode="auto">
          <a:xfrm>
            <a:off x="1165225" y="227012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Rectangle 68"/>
          <p:cNvSpPr>
            <a:spLocks noChangeArrowheads="1"/>
          </p:cNvSpPr>
          <p:nvPr/>
        </p:nvSpPr>
        <p:spPr bwMode="auto">
          <a:xfrm>
            <a:off x="1165225" y="227012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Line 69"/>
          <p:cNvSpPr>
            <a:spLocks noChangeShapeType="1"/>
          </p:cNvSpPr>
          <p:nvPr/>
        </p:nvSpPr>
        <p:spPr bwMode="auto">
          <a:xfrm>
            <a:off x="6005513" y="227012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70"/>
          <p:cNvSpPr>
            <a:spLocks noChangeArrowheads="1"/>
          </p:cNvSpPr>
          <p:nvPr/>
        </p:nvSpPr>
        <p:spPr bwMode="auto">
          <a:xfrm>
            <a:off x="6005513" y="227012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Line 71"/>
          <p:cNvSpPr>
            <a:spLocks noChangeShapeType="1"/>
          </p:cNvSpPr>
          <p:nvPr/>
        </p:nvSpPr>
        <p:spPr bwMode="auto">
          <a:xfrm>
            <a:off x="6973888" y="2270124"/>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4" name="Rectangle 72"/>
          <p:cNvSpPr>
            <a:spLocks noChangeArrowheads="1"/>
          </p:cNvSpPr>
          <p:nvPr/>
        </p:nvSpPr>
        <p:spPr bwMode="auto">
          <a:xfrm>
            <a:off x="6973888" y="2270124"/>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5" name="Rectangle 73"/>
          <p:cNvSpPr>
            <a:spLocks noChangeArrowheads="1"/>
          </p:cNvSpPr>
          <p:nvPr/>
        </p:nvSpPr>
        <p:spPr bwMode="auto">
          <a:xfrm>
            <a:off x="7789863" y="2270124"/>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6" name="Line 74"/>
          <p:cNvSpPr>
            <a:spLocks noChangeShapeType="1"/>
          </p:cNvSpPr>
          <p:nvPr/>
        </p:nvSpPr>
        <p:spPr bwMode="auto">
          <a:xfrm>
            <a:off x="771525"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7" name="Rectangle 75"/>
          <p:cNvSpPr>
            <a:spLocks noChangeArrowheads="1"/>
          </p:cNvSpPr>
          <p:nvPr/>
        </p:nvSpPr>
        <p:spPr bwMode="auto">
          <a:xfrm>
            <a:off x="771525"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8" name="Line 76"/>
          <p:cNvSpPr>
            <a:spLocks noChangeShapeType="1"/>
          </p:cNvSpPr>
          <p:nvPr/>
        </p:nvSpPr>
        <p:spPr bwMode="auto">
          <a:xfrm>
            <a:off x="7800975"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9" name="Rectangle 77"/>
          <p:cNvSpPr>
            <a:spLocks noChangeArrowheads="1"/>
          </p:cNvSpPr>
          <p:nvPr/>
        </p:nvSpPr>
        <p:spPr bwMode="auto">
          <a:xfrm>
            <a:off x="7800975"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Line 78"/>
          <p:cNvSpPr>
            <a:spLocks noChangeShapeType="1"/>
          </p:cNvSpPr>
          <p:nvPr/>
        </p:nvSpPr>
        <p:spPr bwMode="auto">
          <a:xfrm>
            <a:off x="1165225"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1" name="Rectangle 79"/>
          <p:cNvSpPr>
            <a:spLocks noChangeArrowheads="1"/>
          </p:cNvSpPr>
          <p:nvPr/>
        </p:nvSpPr>
        <p:spPr bwMode="auto">
          <a:xfrm>
            <a:off x="1165225"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2" name="Line 80"/>
          <p:cNvSpPr>
            <a:spLocks noChangeShapeType="1"/>
          </p:cNvSpPr>
          <p:nvPr/>
        </p:nvSpPr>
        <p:spPr bwMode="auto">
          <a:xfrm>
            <a:off x="6005513"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3" name="Rectangle 81"/>
          <p:cNvSpPr>
            <a:spLocks noChangeArrowheads="1"/>
          </p:cNvSpPr>
          <p:nvPr/>
        </p:nvSpPr>
        <p:spPr bwMode="auto">
          <a:xfrm>
            <a:off x="6005513"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4" name="Line 82"/>
          <p:cNvSpPr>
            <a:spLocks noChangeShapeType="1"/>
          </p:cNvSpPr>
          <p:nvPr/>
        </p:nvSpPr>
        <p:spPr bwMode="auto">
          <a:xfrm>
            <a:off x="6973888" y="2497137"/>
            <a:ext cx="0" cy="185261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5" name="Rectangle 83"/>
          <p:cNvSpPr>
            <a:spLocks noChangeArrowheads="1"/>
          </p:cNvSpPr>
          <p:nvPr/>
        </p:nvSpPr>
        <p:spPr bwMode="auto">
          <a:xfrm>
            <a:off x="6973888" y="2497137"/>
            <a:ext cx="9525" cy="18526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6" name="Line 84"/>
          <p:cNvSpPr>
            <a:spLocks noChangeShapeType="1"/>
          </p:cNvSpPr>
          <p:nvPr/>
        </p:nvSpPr>
        <p:spPr bwMode="auto">
          <a:xfrm>
            <a:off x="3856038" y="4630737"/>
            <a:ext cx="0" cy="1657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7" name="Rectangle 85"/>
          <p:cNvSpPr>
            <a:spLocks noChangeArrowheads="1"/>
          </p:cNvSpPr>
          <p:nvPr/>
        </p:nvSpPr>
        <p:spPr bwMode="auto">
          <a:xfrm>
            <a:off x="3856038" y="4630737"/>
            <a:ext cx="11113" cy="1657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Rectangle 90"/>
          <p:cNvSpPr>
            <a:spLocks noChangeArrowheads="1"/>
          </p:cNvSpPr>
          <p:nvPr/>
        </p:nvSpPr>
        <p:spPr bwMode="auto">
          <a:xfrm>
            <a:off x="781050" y="2249487"/>
            <a:ext cx="702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3" name="Rectangle 91"/>
          <p:cNvSpPr>
            <a:spLocks noChangeArrowheads="1"/>
          </p:cNvSpPr>
          <p:nvPr/>
        </p:nvSpPr>
        <p:spPr bwMode="auto">
          <a:xfrm>
            <a:off x="781050" y="2476499"/>
            <a:ext cx="7029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4" name="Line 92"/>
          <p:cNvSpPr>
            <a:spLocks noChangeShapeType="1"/>
          </p:cNvSpPr>
          <p:nvPr/>
        </p:nvSpPr>
        <p:spPr bwMode="auto">
          <a:xfrm>
            <a:off x="781050" y="2692399"/>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5" name="Rectangle 93"/>
          <p:cNvSpPr>
            <a:spLocks noChangeArrowheads="1"/>
          </p:cNvSpPr>
          <p:nvPr/>
        </p:nvSpPr>
        <p:spPr bwMode="auto">
          <a:xfrm>
            <a:off x="781050" y="2692399"/>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6" name="Line 94"/>
          <p:cNvSpPr>
            <a:spLocks noChangeShapeType="1"/>
          </p:cNvSpPr>
          <p:nvPr/>
        </p:nvSpPr>
        <p:spPr bwMode="auto">
          <a:xfrm>
            <a:off x="781050" y="2898774"/>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7" name="Rectangle 95"/>
          <p:cNvSpPr>
            <a:spLocks noChangeArrowheads="1"/>
          </p:cNvSpPr>
          <p:nvPr/>
        </p:nvSpPr>
        <p:spPr bwMode="auto">
          <a:xfrm>
            <a:off x="781050" y="2898774"/>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8" name="Line 96"/>
          <p:cNvSpPr>
            <a:spLocks noChangeShapeType="1"/>
          </p:cNvSpPr>
          <p:nvPr/>
        </p:nvSpPr>
        <p:spPr bwMode="auto">
          <a:xfrm>
            <a:off x="781050" y="3103562"/>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9" name="Rectangle 97"/>
          <p:cNvSpPr>
            <a:spLocks noChangeArrowheads="1"/>
          </p:cNvSpPr>
          <p:nvPr/>
        </p:nvSpPr>
        <p:spPr bwMode="auto">
          <a:xfrm>
            <a:off x="781050" y="3103562"/>
            <a:ext cx="7029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0" name="Line 98"/>
          <p:cNvSpPr>
            <a:spLocks noChangeShapeType="1"/>
          </p:cNvSpPr>
          <p:nvPr/>
        </p:nvSpPr>
        <p:spPr bwMode="auto">
          <a:xfrm>
            <a:off x="781050" y="3309937"/>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1" name="Rectangle 99"/>
          <p:cNvSpPr>
            <a:spLocks noChangeArrowheads="1"/>
          </p:cNvSpPr>
          <p:nvPr/>
        </p:nvSpPr>
        <p:spPr bwMode="auto">
          <a:xfrm>
            <a:off x="781050" y="3309937"/>
            <a:ext cx="7029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2" name="Line 100"/>
          <p:cNvSpPr>
            <a:spLocks noChangeShapeType="1"/>
          </p:cNvSpPr>
          <p:nvPr/>
        </p:nvSpPr>
        <p:spPr bwMode="auto">
          <a:xfrm>
            <a:off x="781050" y="3516312"/>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3" name="Rectangle 101"/>
          <p:cNvSpPr>
            <a:spLocks noChangeArrowheads="1"/>
          </p:cNvSpPr>
          <p:nvPr/>
        </p:nvSpPr>
        <p:spPr bwMode="auto">
          <a:xfrm>
            <a:off x="781050" y="3516312"/>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4" name="Line 102"/>
          <p:cNvSpPr>
            <a:spLocks noChangeShapeType="1"/>
          </p:cNvSpPr>
          <p:nvPr/>
        </p:nvSpPr>
        <p:spPr bwMode="auto">
          <a:xfrm>
            <a:off x="781050" y="3722687"/>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5" name="Rectangle 103"/>
          <p:cNvSpPr>
            <a:spLocks noChangeArrowheads="1"/>
          </p:cNvSpPr>
          <p:nvPr/>
        </p:nvSpPr>
        <p:spPr bwMode="auto">
          <a:xfrm>
            <a:off x="781050" y="3722687"/>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6" name="Line 104"/>
          <p:cNvSpPr>
            <a:spLocks noChangeShapeType="1"/>
          </p:cNvSpPr>
          <p:nvPr/>
        </p:nvSpPr>
        <p:spPr bwMode="auto">
          <a:xfrm>
            <a:off x="781050" y="3927474"/>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7" name="Rectangle 105"/>
          <p:cNvSpPr>
            <a:spLocks noChangeArrowheads="1"/>
          </p:cNvSpPr>
          <p:nvPr/>
        </p:nvSpPr>
        <p:spPr bwMode="auto">
          <a:xfrm>
            <a:off x="781050" y="3927474"/>
            <a:ext cx="7029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8" name="Line 106"/>
          <p:cNvSpPr>
            <a:spLocks noChangeShapeType="1"/>
          </p:cNvSpPr>
          <p:nvPr/>
        </p:nvSpPr>
        <p:spPr bwMode="auto">
          <a:xfrm>
            <a:off x="781050" y="4133849"/>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9" name="Rectangle 107"/>
          <p:cNvSpPr>
            <a:spLocks noChangeArrowheads="1"/>
          </p:cNvSpPr>
          <p:nvPr/>
        </p:nvSpPr>
        <p:spPr bwMode="auto">
          <a:xfrm>
            <a:off x="781050" y="4133849"/>
            <a:ext cx="7029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0" name="Line 108"/>
          <p:cNvSpPr>
            <a:spLocks noChangeShapeType="1"/>
          </p:cNvSpPr>
          <p:nvPr/>
        </p:nvSpPr>
        <p:spPr bwMode="auto">
          <a:xfrm>
            <a:off x="781050" y="4340224"/>
            <a:ext cx="7029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1" name="Rectangle 109"/>
          <p:cNvSpPr>
            <a:spLocks noChangeArrowheads="1"/>
          </p:cNvSpPr>
          <p:nvPr/>
        </p:nvSpPr>
        <p:spPr bwMode="auto">
          <a:xfrm>
            <a:off x="781050" y="4340224"/>
            <a:ext cx="7029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2" name="Rectangle 110"/>
          <p:cNvSpPr>
            <a:spLocks noChangeArrowheads="1"/>
          </p:cNvSpPr>
          <p:nvPr/>
        </p:nvSpPr>
        <p:spPr bwMode="auto">
          <a:xfrm>
            <a:off x="2387600" y="4383087"/>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3" name="Rectangle 111"/>
          <p:cNvSpPr>
            <a:spLocks noChangeArrowheads="1"/>
          </p:cNvSpPr>
          <p:nvPr/>
        </p:nvSpPr>
        <p:spPr bwMode="auto">
          <a:xfrm>
            <a:off x="2387600" y="4610099"/>
            <a:ext cx="3308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4" name="Line 112"/>
          <p:cNvSpPr>
            <a:spLocks noChangeShapeType="1"/>
          </p:cNvSpPr>
          <p:nvPr/>
        </p:nvSpPr>
        <p:spPr bwMode="auto">
          <a:xfrm>
            <a:off x="2387600" y="5661024"/>
            <a:ext cx="3308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5" name="Rectangle 113"/>
          <p:cNvSpPr>
            <a:spLocks noChangeArrowheads="1"/>
          </p:cNvSpPr>
          <p:nvPr/>
        </p:nvSpPr>
        <p:spPr bwMode="auto">
          <a:xfrm>
            <a:off x="2387600" y="5661024"/>
            <a:ext cx="33083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6" name="Line 114"/>
          <p:cNvSpPr>
            <a:spLocks noChangeShapeType="1"/>
          </p:cNvSpPr>
          <p:nvPr/>
        </p:nvSpPr>
        <p:spPr bwMode="auto">
          <a:xfrm>
            <a:off x="2387600" y="6072187"/>
            <a:ext cx="33083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7" name="Rectangle 115"/>
          <p:cNvSpPr>
            <a:spLocks noChangeArrowheads="1"/>
          </p:cNvSpPr>
          <p:nvPr/>
        </p:nvSpPr>
        <p:spPr bwMode="auto">
          <a:xfrm>
            <a:off x="2387600" y="6072187"/>
            <a:ext cx="33083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Slide Number Placeholder 92"/>
          <p:cNvSpPr>
            <a:spLocks noGrp="1"/>
          </p:cNvSpPr>
          <p:nvPr>
            <p:ph type="sldNum" sz="quarter" idx="12"/>
          </p:nvPr>
        </p:nvSpPr>
        <p:spPr/>
        <p:txBody>
          <a:bodyPr/>
          <a:lstStyle/>
          <a:p>
            <a:fld id="{A2F34CF3-0044-4E21-BEB6-D1264E26E98D}" type="slidenum">
              <a:rPr lang="en-US" smtClean="0">
                <a:solidFill>
                  <a:prstClr val="black">
                    <a:tint val="75000"/>
                  </a:prstClr>
                </a:solidFill>
              </a:rPr>
              <a:pPr/>
              <a:t>32</a:t>
            </a:fld>
            <a:endParaRPr lang="en-US" dirty="0">
              <a:solidFill>
                <a:prstClr val="black">
                  <a:tint val="75000"/>
                </a:prstClr>
              </a:solidFill>
            </a:endParaRPr>
          </a:p>
        </p:txBody>
      </p:sp>
      <p:sp>
        <p:nvSpPr>
          <p:cNvPr id="94" name="Rounded Rectangle 93"/>
          <p:cNvSpPr/>
          <p:nvPr/>
        </p:nvSpPr>
        <p:spPr>
          <a:xfrm>
            <a:off x="81012" y="6553200"/>
            <a:ext cx="51005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solidFill>
                  <a:prstClr val="black"/>
                </a:solidFill>
                <a:latin typeface="Calibri"/>
              </a:rPr>
              <a:t>Record the flow of </a:t>
            </a:r>
            <a:r>
              <a:rPr lang="en-US" sz="1100" dirty="0" smtClean="0">
                <a:solidFill>
                  <a:prstClr val="black"/>
                </a:solidFill>
                <a:latin typeface="Calibri"/>
              </a:rPr>
              <a:t> factory overhead costs </a:t>
            </a:r>
            <a:r>
              <a:rPr lang="en-US" sz="1100" dirty="0">
                <a:solidFill>
                  <a:prstClr val="black"/>
                </a:solidFill>
                <a:latin typeface="Calibri"/>
              </a:rPr>
              <a:t>in process costing.</a:t>
            </a:r>
          </a:p>
        </p:txBody>
      </p:sp>
    </p:spTree>
    <p:extLst>
      <p:ext uri="{BB962C8B-B14F-4D97-AF65-F5344CB8AC3E}">
        <p14:creationId xmlns:p14="http://schemas.microsoft.com/office/powerpoint/2010/main" val="351916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0"/>
                                        </p:tgtEl>
                                        <p:attrNameLst>
                                          <p:attrName>style.visibility</p:attrName>
                                        </p:attrNameLst>
                                      </p:cBhvr>
                                      <p:to>
                                        <p:strVal val="visible"/>
                                      </p:to>
                                    </p:set>
                                    <p:animEffect transition="in" filter="fade">
                                      <p:cBhvr>
                                        <p:cTn id="22" dur="500"/>
                                        <p:tgtEl>
                                          <p:spTgt spid="3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4"/>
                                        </p:tgtEl>
                                        <p:attrNameLst>
                                          <p:attrName>style.visibility</p:attrName>
                                        </p:attrNameLst>
                                      </p:cBhvr>
                                      <p:to>
                                        <p:strVal val="visible"/>
                                      </p:to>
                                    </p:set>
                                    <p:animEffect transition="in" filter="fade">
                                      <p:cBhvr>
                                        <p:cTn id="25" dur="500"/>
                                        <p:tgtEl>
                                          <p:spTgt spid="3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6"/>
                                        </p:tgtEl>
                                        <p:attrNameLst>
                                          <p:attrName>style.visibility</p:attrName>
                                        </p:attrNameLst>
                                      </p:cBhvr>
                                      <p:to>
                                        <p:strVal val="visible"/>
                                      </p:to>
                                    </p:set>
                                    <p:animEffect transition="in" filter="fade">
                                      <p:cBhvr>
                                        <p:cTn id="28" dur="500"/>
                                        <p:tgtEl>
                                          <p:spTgt spid="40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7"/>
                                        </p:tgtEl>
                                        <p:attrNameLst>
                                          <p:attrName>style.visibility</p:attrName>
                                        </p:attrNameLst>
                                      </p:cBhvr>
                                      <p:to>
                                        <p:strVal val="visible"/>
                                      </p:to>
                                    </p:set>
                                    <p:animEffect transition="in" filter="fade">
                                      <p:cBhvr>
                                        <p:cTn id="31" dur="500"/>
                                        <p:tgtEl>
                                          <p:spTgt spid="40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fade">
                                      <p:cBhvr>
                                        <p:cTn id="34" dur="500"/>
                                        <p:tgtEl>
                                          <p:spTgt spid="4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3"/>
                                        </p:tgtEl>
                                        <p:attrNameLst>
                                          <p:attrName>style.visibility</p:attrName>
                                        </p:attrNameLst>
                                      </p:cBhvr>
                                      <p:to>
                                        <p:strVal val="visible"/>
                                      </p:to>
                                    </p:set>
                                    <p:animEffect transition="in" filter="fade">
                                      <p:cBhvr>
                                        <p:cTn id="37" dur="500"/>
                                        <p:tgtEl>
                                          <p:spTgt spid="4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4"/>
                                        </p:tgtEl>
                                        <p:attrNameLst>
                                          <p:attrName>style.visibility</p:attrName>
                                        </p:attrNameLst>
                                      </p:cBhvr>
                                      <p:to>
                                        <p:strVal val="visible"/>
                                      </p:to>
                                    </p:set>
                                    <p:animEffect transition="in" filter="fade">
                                      <p:cBhvr>
                                        <p:cTn id="40" dur="500"/>
                                        <p:tgtEl>
                                          <p:spTgt spid="4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5"/>
                                        </p:tgtEl>
                                        <p:attrNameLst>
                                          <p:attrName>style.visibility</p:attrName>
                                        </p:attrNameLst>
                                      </p:cBhvr>
                                      <p:to>
                                        <p:strVal val="visible"/>
                                      </p:to>
                                    </p:set>
                                    <p:animEffect transition="in" filter="fade">
                                      <p:cBhvr>
                                        <p:cTn id="43" dur="500"/>
                                        <p:tgtEl>
                                          <p:spTgt spid="4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6"/>
                                        </p:tgtEl>
                                        <p:attrNameLst>
                                          <p:attrName>style.visibility</p:attrName>
                                        </p:attrNameLst>
                                      </p:cBhvr>
                                      <p:to>
                                        <p:strVal val="visible"/>
                                      </p:to>
                                    </p:set>
                                    <p:animEffect transition="in" filter="fade">
                                      <p:cBhvr>
                                        <p:cTn id="46" dur="500"/>
                                        <p:tgtEl>
                                          <p:spTgt spid="4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7"/>
                                        </p:tgtEl>
                                        <p:attrNameLst>
                                          <p:attrName>style.visibility</p:attrName>
                                        </p:attrNameLst>
                                      </p:cBhvr>
                                      <p:to>
                                        <p:strVal val="visible"/>
                                      </p:to>
                                    </p:set>
                                    <p:animEffect transition="in" filter="fade">
                                      <p:cBhvr>
                                        <p:cTn id="49" dur="500"/>
                                        <p:tgtEl>
                                          <p:spTgt spid="4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1"/>
                                        </p:tgtEl>
                                        <p:attrNameLst>
                                          <p:attrName>style.visibility</p:attrName>
                                        </p:attrNameLst>
                                      </p:cBhvr>
                                      <p:to>
                                        <p:strVal val="visible"/>
                                      </p:to>
                                    </p:set>
                                    <p:animEffect transition="in" filter="fade">
                                      <p:cBhvr>
                                        <p:cTn id="52" dur="500"/>
                                        <p:tgtEl>
                                          <p:spTgt spid="37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9"/>
                                        </p:tgtEl>
                                        <p:attrNameLst>
                                          <p:attrName>style.visibility</p:attrName>
                                        </p:attrNameLst>
                                      </p:cBhvr>
                                      <p:to>
                                        <p:strVal val="visible"/>
                                      </p:to>
                                    </p:set>
                                    <p:animEffect transition="in" filter="fade">
                                      <p:cBhvr>
                                        <p:cTn id="60" dur="500"/>
                                        <p:tgtEl>
                                          <p:spTgt spid="35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0"/>
                                        </p:tgtEl>
                                        <p:attrNameLst>
                                          <p:attrName>style.visibility</p:attrName>
                                        </p:attrNameLst>
                                      </p:cBhvr>
                                      <p:to>
                                        <p:strVal val="visible"/>
                                      </p:to>
                                    </p:set>
                                    <p:animEffect transition="in" filter="fade">
                                      <p:cBhvr>
                                        <p:cTn id="66" dur="500"/>
                                        <p:tgtEl>
                                          <p:spTgt spid="36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1"/>
                                        </p:tgtEl>
                                        <p:attrNameLst>
                                          <p:attrName>style.visibility</p:attrName>
                                        </p:attrNameLst>
                                      </p:cBhvr>
                                      <p:to>
                                        <p:strVal val="visible"/>
                                      </p:to>
                                    </p:set>
                                    <p:animEffect transition="in" filter="fade">
                                      <p:cBhvr>
                                        <p:cTn id="69" dur="500"/>
                                        <p:tgtEl>
                                          <p:spTgt spid="3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2"/>
                                        </p:tgtEl>
                                        <p:attrNameLst>
                                          <p:attrName>style.visibility</p:attrName>
                                        </p:attrNameLst>
                                      </p:cBhvr>
                                      <p:to>
                                        <p:strVal val="visible"/>
                                      </p:to>
                                    </p:set>
                                    <p:animEffect transition="in" filter="fade">
                                      <p:cBhvr>
                                        <p:cTn id="75" dur="500"/>
                                        <p:tgtEl>
                                          <p:spTgt spid="3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3"/>
                                        </p:tgtEl>
                                        <p:attrNameLst>
                                          <p:attrName>style.visibility</p:attrName>
                                        </p:attrNameLst>
                                      </p:cBhvr>
                                      <p:to>
                                        <p:strVal val="visible"/>
                                      </p:to>
                                    </p:set>
                                    <p:animEffect transition="in" filter="fade">
                                      <p:cBhvr>
                                        <p:cTn id="78" dur="500"/>
                                        <p:tgtEl>
                                          <p:spTgt spid="3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4"/>
                                        </p:tgtEl>
                                        <p:attrNameLst>
                                          <p:attrName>style.visibility</p:attrName>
                                        </p:attrNameLst>
                                      </p:cBhvr>
                                      <p:to>
                                        <p:strVal val="visible"/>
                                      </p:to>
                                    </p:set>
                                    <p:animEffect transition="in" filter="fade">
                                      <p:cBhvr>
                                        <p:cTn id="81" dur="500"/>
                                        <p:tgtEl>
                                          <p:spTgt spid="3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3"/>
                                        </p:tgtEl>
                                        <p:attrNameLst>
                                          <p:attrName>style.visibility</p:attrName>
                                        </p:attrNameLst>
                                      </p:cBhvr>
                                      <p:to>
                                        <p:strVal val="visible"/>
                                      </p:to>
                                    </p:set>
                                    <p:animEffect transition="in" filter="fade">
                                      <p:cBhvr>
                                        <p:cTn id="84" dur="500"/>
                                        <p:tgtEl>
                                          <p:spTgt spid="3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4"/>
                                        </p:tgtEl>
                                        <p:attrNameLst>
                                          <p:attrName>style.visibility</p:attrName>
                                        </p:attrNameLst>
                                      </p:cBhvr>
                                      <p:to>
                                        <p:strVal val="visible"/>
                                      </p:to>
                                    </p:set>
                                    <p:animEffect transition="in" filter="fade">
                                      <p:cBhvr>
                                        <p:cTn id="87" dur="500"/>
                                        <p:tgtEl>
                                          <p:spTgt spid="3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5"/>
                                        </p:tgtEl>
                                        <p:attrNameLst>
                                          <p:attrName>style.visibility</p:attrName>
                                        </p:attrNameLst>
                                      </p:cBhvr>
                                      <p:to>
                                        <p:strVal val="visible"/>
                                      </p:to>
                                    </p:set>
                                    <p:animEffect transition="in" filter="fade">
                                      <p:cBhvr>
                                        <p:cTn id="90" dur="500"/>
                                        <p:tgtEl>
                                          <p:spTgt spid="36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6"/>
                                        </p:tgtEl>
                                        <p:attrNameLst>
                                          <p:attrName>style.visibility</p:attrName>
                                        </p:attrNameLst>
                                      </p:cBhvr>
                                      <p:to>
                                        <p:strVal val="visible"/>
                                      </p:to>
                                    </p:set>
                                    <p:animEffect transition="in" filter="fade">
                                      <p:cBhvr>
                                        <p:cTn id="93" dur="500"/>
                                        <p:tgtEl>
                                          <p:spTgt spid="36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5"/>
                                        </p:tgtEl>
                                        <p:attrNameLst>
                                          <p:attrName>style.visibility</p:attrName>
                                        </p:attrNameLst>
                                      </p:cBhvr>
                                      <p:to>
                                        <p:strVal val="visible"/>
                                      </p:to>
                                    </p:set>
                                    <p:animEffect transition="in" filter="fade">
                                      <p:cBhvr>
                                        <p:cTn id="96" dur="500"/>
                                        <p:tgtEl>
                                          <p:spTgt spid="35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6"/>
                                        </p:tgtEl>
                                        <p:attrNameLst>
                                          <p:attrName>style.visibility</p:attrName>
                                        </p:attrNameLst>
                                      </p:cBhvr>
                                      <p:to>
                                        <p:strVal val="visible"/>
                                      </p:to>
                                    </p:set>
                                    <p:animEffect transition="in" filter="fade">
                                      <p:cBhvr>
                                        <p:cTn id="99" dur="500"/>
                                        <p:tgtEl>
                                          <p:spTgt spid="35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67"/>
                                        </p:tgtEl>
                                        <p:attrNameLst>
                                          <p:attrName>style.visibility</p:attrName>
                                        </p:attrNameLst>
                                      </p:cBhvr>
                                      <p:to>
                                        <p:strVal val="visible"/>
                                      </p:to>
                                    </p:set>
                                    <p:animEffect transition="in" filter="fade">
                                      <p:cBhvr>
                                        <p:cTn id="102" dur="500"/>
                                        <p:tgtEl>
                                          <p:spTgt spid="36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8"/>
                                        </p:tgtEl>
                                        <p:attrNameLst>
                                          <p:attrName>style.visibility</p:attrName>
                                        </p:attrNameLst>
                                      </p:cBhvr>
                                      <p:to>
                                        <p:strVal val="visible"/>
                                      </p:to>
                                    </p:set>
                                    <p:animEffect transition="in" filter="fade">
                                      <p:cBhvr>
                                        <p:cTn id="105" dur="500"/>
                                        <p:tgtEl>
                                          <p:spTgt spid="36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57"/>
                                        </p:tgtEl>
                                        <p:attrNameLst>
                                          <p:attrName>style.visibility</p:attrName>
                                        </p:attrNameLst>
                                      </p:cBhvr>
                                      <p:to>
                                        <p:strVal val="visible"/>
                                      </p:to>
                                    </p:set>
                                    <p:animEffect transition="in" filter="fade">
                                      <p:cBhvr>
                                        <p:cTn id="110" dur="500"/>
                                        <p:tgtEl>
                                          <p:spTgt spid="3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58"/>
                                        </p:tgtEl>
                                        <p:attrNameLst>
                                          <p:attrName>style.visibility</p:attrName>
                                        </p:attrNameLst>
                                      </p:cBhvr>
                                      <p:to>
                                        <p:strVal val="visible"/>
                                      </p:to>
                                    </p:set>
                                    <p:animEffect transition="in" filter="fade">
                                      <p:cBhvr>
                                        <p:cTn id="113" dur="500"/>
                                        <p:tgtEl>
                                          <p:spTgt spid="3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69"/>
                                        </p:tgtEl>
                                        <p:attrNameLst>
                                          <p:attrName>style.visibility</p:attrName>
                                        </p:attrNameLst>
                                      </p:cBhvr>
                                      <p:to>
                                        <p:strVal val="visible"/>
                                      </p:to>
                                    </p:set>
                                    <p:animEffect transition="in" filter="fade">
                                      <p:cBhvr>
                                        <p:cTn id="116" dur="500"/>
                                        <p:tgtEl>
                                          <p:spTgt spid="36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500"/>
                                        <p:tgtEl>
                                          <p:spTgt spid="3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72"/>
                                        </p:tgtEl>
                                        <p:attrNameLst>
                                          <p:attrName>style.visibility</p:attrName>
                                        </p:attrNameLst>
                                      </p:cBhvr>
                                      <p:to>
                                        <p:strVal val="visible"/>
                                      </p:to>
                                    </p:set>
                                    <p:animEffect transition="in" filter="fade">
                                      <p:cBhvr>
                                        <p:cTn id="122" dur="500"/>
                                        <p:tgtEl>
                                          <p:spTgt spid="37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73"/>
                                        </p:tgtEl>
                                        <p:attrNameLst>
                                          <p:attrName>style.visibility</p:attrName>
                                        </p:attrNameLst>
                                      </p:cBhvr>
                                      <p:to>
                                        <p:strVal val="visible"/>
                                      </p:to>
                                    </p:set>
                                    <p:animEffect transition="in" filter="fade">
                                      <p:cBhvr>
                                        <p:cTn id="125"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p:bldP spid="25" grpId="0"/>
      <p:bldP spid="26" grpId="0"/>
      <p:bldP spid="27" grpId="0"/>
      <p:bldP spid="28" grpId="0"/>
      <p:bldP spid="29" grpId="0"/>
      <p:bldP spid="30"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p:bldP spid="373" grpId="0"/>
      <p:bldP spid="374" grpId="0"/>
      <p:bldP spid="406" grpId="0" animBg="1"/>
      <p:bldP spid="407" grpId="0" animBg="1"/>
      <p:bldP spid="432" grpId="0" animBg="1"/>
      <p:bldP spid="433" grpId="0" animBg="1"/>
      <p:bldP spid="434" grpId="0" animBg="1"/>
      <p:bldP spid="435" grpId="0" animBg="1"/>
      <p:bldP spid="436" grpId="0" animBg="1"/>
      <p:bldP spid="4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80533" y="2117441"/>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t>
            </a:r>
            <a:br>
              <a:rPr lang="en-US" altLang="en-US" dirty="0" smtClean="0"/>
            </a:br>
            <a:r>
              <a:rPr lang="en-US" dirty="0" smtClean="0">
                <a:solidFill>
                  <a:prstClr val="black"/>
                </a:solidFill>
              </a:rPr>
              <a:t>Record </a:t>
            </a:r>
            <a:r>
              <a:rPr lang="en-US" dirty="0">
                <a:solidFill>
                  <a:prstClr val="black"/>
                </a:solidFill>
              </a:rPr>
              <a:t>the transfer of goods across departments, to </a:t>
            </a:r>
            <a:r>
              <a:rPr lang="en-US" dirty="0" smtClean="0">
                <a:solidFill>
                  <a:prstClr val="black"/>
                </a:solidFill>
              </a:rPr>
              <a:t>finished goods inventory</a:t>
            </a:r>
            <a:r>
              <a:rPr lang="en-US" dirty="0">
                <a:solidFill>
                  <a:prstClr val="black"/>
                </a:solidFill>
              </a:rPr>
              <a:t>, and </a:t>
            </a:r>
            <a:r>
              <a:rPr lang="en-US" dirty="0" smtClean="0">
                <a:solidFill>
                  <a:prstClr val="black"/>
                </a:solidFill>
              </a:rPr>
              <a:t>to cost </a:t>
            </a:r>
            <a:r>
              <a:rPr lang="en-US" dirty="0">
                <a:solidFill>
                  <a:prstClr val="black"/>
                </a:solidFill>
              </a:rPr>
              <a:t>of g</a:t>
            </a:r>
            <a:r>
              <a:rPr lang="en-US" dirty="0" smtClean="0">
                <a:solidFill>
                  <a:prstClr val="black"/>
                </a:solidFill>
              </a:rPr>
              <a:t>oods </a:t>
            </a:r>
            <a:r>
              <a:rPr lang="en-US" dirty="0">
                <a:solidFill>
                  <a:prstClr val="black"/>
                </a:solidFill>
              </a:rPr>
              <a:t>s</a:t>
            </a:r>
            <a:r>
              <a:rPr lang="en-US" dirty="0" smtClean="0">
                <a:solidFill>
                  <a:prstClr val="black"/>
                </a:solidFill>
              </a:rPr>
              <a:t>old.</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80533"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46666" y="533502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457200" y="609600"/>
            <a:ext cx="8229600" cy="990600"/>
          </a:xfrm>
        </p:spPr>
        <p:txBody>
          <a:bodyPr/>
          <a:lstStyle/>
          <a:p>
            <a:r>
              <a:rPr lang="en-US" altLang="en-US" b="1" dirty="0" smtClean="0"/>
              <a:t>Accounting for Transfers</a:t>
            </a:r>
          </a:p>
        </p:txBody>
      </p:sp>
      <p:pic>
        <p:nvPicPr>
          <p:cNvPr id="440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3" y="1752600"/>
            <a:ext cx="82581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388" y="3181350"/>
            <a:ext cx="82772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 y="4371975"/>
            <a:ext cx="83058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34</a:t>
            </a:fld>
            <a:endParaRPr lang="en-US" dirty="0"/>
          </a:p>
        </p:txBody>
      </p:sp>
      <p:sp>
        <p:nvSpPr>
          <p:cNvPr id="9" name="Rounded Rectangle 8"/>
          <p:cNvSpPr/>
          <p:nvPr/>
        </p:nvSpPr>
        <p:spPr>
          <a:xfrm>
            <a:off x="81012" y="6553200"/>
            <a:ext cx="7691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solidFill>
                  <a:prstClr val="black"/>
                </a:solidFill>
                <a:latin typeface="Calibri"/>
              </a:rPr>
              <a:t>Record the transfer of goods across departments, to </a:t>
            </a:r>
            <a:r>
              <a:rPr lang="en-US" sz="1100" dirty="0" smtClean="0">
                <a:solidFill>
                  <a:prstClr val="black"/>
                </a:solidFill>
                <a:latin typeface="Calibri"/>
              </a:rPr>
              <a:t>finished </a:t>
            </a:r>
            <a:r>
              <a:rPr lang="en-US" sz="1100" dirty="0">
                <a:solidFill>
                  <a:prstClr val="black"/>
                </a:solidFill>
                <a:latin typeface="Calibri"/>
              </a:rPr>
              <a:t>g</a:t>
            </a:r>
            <a:r>
              <a:rPr lang="en-US" sz="1100" dirty="0" smtClean="0">
                <a:solidFill>
                  <a:prstClr val="black"/>
                </a:solidFill>
                <a:latin typeface="Calibri"/>
              </a:rPr>
              <a:t>oods inventory</a:t>
            </a:r>
            <a:r>
              <a:rPr lang="en-US" sz="1100" dirty="0">
                <a:solidFill>
                  <a:prstClr val="black"/>
                </a:solidFill>
                <a:latin typeface="Calibri"/>
              </a:rPr>
              <a:t>, and to </a:t>
            </a:r>
            <a:r>
              <a:rPr lang="en-US" sz="1100" dirty="0" smtClean="0">
                <a:solidFill>
                  <a:prstClr val="black"/>
                </a:solidFill>
                <a:latin typeface="Calibri"/>
              </a:rPr>
              <a:t>cost </a:t>
            </a:r>
            <a:r>
              <a:rPr lang="en-US" sz="1100" dirty="0">
                <a:solidFill>
                  <a:prstClr val="black"/>
                </a:solidFill>
                <a:latin typeface="Calibri"/>
              </a:rPr>
              <a:t>of g</a:t>
            </a:r>
            <a:r>
              <a:rPr lang="en-US" sz="1100" dirty="0" smtClean="0">
                <a:solidFill>
                  <a:prstClr val="black"/>
                </a:solidFill>
                <a:latin typeface="Calibri"/>
              </a:rPr>
              <a:t>oods </a:t>
            </a:r>
            <a:r>
              <a:rPr lang="en-US" sz="1100" dirty="0">
                <a:solidFill>
                  <a:prstClr val="black"/>
                </a:solidFill>
                <a:latin typeface="Calibri"/>
              </a:rPr>
              <a:t>s</a:t>
            </a:r>
            <a:r>
              <a:rPr lang="en-US" sz="1100" dirty="0" smtClean="0">
                <a:solidFill>
                  <a:prstClr val="black"/>
                </a:solidFill>
                <a:latin typeface="Calibri"/>
              </a:rPr>
              <a:t>old.</a:t>
            </a:r>
            <a:endParaRPr lang="en-US" sz="1100" dirty="0">
              <a:solidFill>
                <a:prstClr val="black"/>
              </a:solidFill>
              <a:latin typeface="Calibri"/>
            </a:endParaRPr>
          </a:p>
        </p:txBody>
      </p:sp>
    </p:spTree>
    <p:extLst>
      <p:ext uri="{BB962C8B-B14F-4D97-AF65-F5344CB8AC3E}">
        <p14:creationId xmlns:p14="http://schemas.microsoft.com/office/powerpoint/2010/main" val="2651289003"/>
      </p:ext>
    </p:extLst>
  </p:cSld>
  <p:clrMapOvr>
    <a:masterClrMapping/>
  </p:clrMapOvr>
  <p:transition spd="med">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dirty="0" smtClean="0"/>
              <a:t>Trends in Process Operations</a:t>
            </a:r>
          </a:p>
        </p:txBody>
      </p:sp>
      <p:sp>
        <p:nvSpPr>
          <p:cNvPr id="3" name="Oval 2"/>
          <p:cNvSpPr/>
          <p:nvPr/>
        </p:nvSpPr>
        <p:spPr>
          <a:xfrm>
            <a:off x="2918017" y="1211262"/>
            <a:ext cx="3124200" cy="16002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Process design</a:t>
            </a:r>
          </a:p>
        </p:txBody>
      </p:sp>
      <p:sp>
        <p:nvSpPr>
          <p:cNvPr id="4" name="Oval 3"/>
          <p:cNvSpPr/>
          <p:nvPr/>
        </p:nvSpPr>
        <p:spPr>
          <a:xfrm>
            <a:off x="6070022" y="1639723"/>
            <a:ext cx="3048000" cy="1676400"/>
          </a:xfrm>
          <a:prstGeom prst="ellipse">
            <a:avLst/>
          </a:prstGeom>
          <a:solidFill>
            <a:schemeClr val="accent5">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Just-in-time production</a:t>
            </a:r>
          </a:p>
        </p:txBody>
      </p:sp>
      <p:sp>
        <p:nvSpPr>
          <p:cNvPr id="5" name="Oval 4"/>
          <p:cNvSpPr/>
          <p:nvPr/>
        </p:nvSpPr>
        <p:spPr>
          <a:xfrm>
            <a:off x="6095422" y="3611562"/>
            <a:ext cx="3124200" cy="1600200"/>
          </a:xfrm>
          <a:prstGeom prst="ellipse">
            <a:avLst/>
          </a:prstGeom>
          <a:solidFill>
            <a:schemeClr val="accent1">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Automation</a:t>
            </a:r>
          </a:p>
        </p:txBody>
      </p:sp>
      <p:sp>
        <p:nvSpPr>
          <p:cNvPr id="6" name="Oval 5"/>
          <p:cNvSpPr/>
          <p:nvPr/>
        </p:nvSpPr>
        <p:spPr>
          <a:xfrm>
            <a:off x="292100" y="4373562"/>
            <a:ext cx="3048000" cy="1676400"/>
          </a:xfrm>
          <a:prstGeom prst="ellipse">
            <a:avLst/>
          </a:prstGeom>
          <a:solidFill>
            <a:schemeClr val="accent3">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Services</a:t>
            </a:r>
          </a:p>
        </p:txBody>
      </p:sp>
      <p:sp>
        <p:nvSpPr>
          <p:cNvPr id="7" name="Oval 6"/>
          <p:cNvSpPr/>
          <p:nvPr/>
        </p:nvSpPr>
        <p:spPr>
          <a:xfrm>
            <a:off x="16934" y="2001078"/>
            <a:ext cx="3124200" cy="1828800"/>
          </a:xfrm>
          <a:prstGeom prst="ellipse">
            <a:avLst/>
          </a:prstGeom>
          <a:solidFill>
            <a:srgbClr val="0066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Customer orientation</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Oval 9"/>
          <p:cNvSpPr/>
          <p:nvPr/>
        </p:nvSpPr>
        <p:spPr>
          <a:xfrm>
            <a:off x="3613439" y="4887912"/>
            <a:ext cx="3124200" cy="16002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effectLst>
                  <a:outerShdw blurRad="38100" dist="38100" dir="2700000" algn="tl">
                    <a:srgbClr val="000000">
                      <a:alpha val="43137"/>
                    </a:srgbClr>
                  </a:outerShdw>
                </a:effectLst>
                <a:latin typeface="Arial" pitchFamily="34" charset="0"/>
                <a:cs typeface="Arial" pitchFamily="34" charset="0"/>
              </a:rPr>
              <a:t>Continuous Processing</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pPr>
              <a:defRPr/>
            </a:pPr>
            <a:fld id="{E15AB35F-282F-46BB-B6E1-4B27377FEBC5}" type="slidenum">
              <a:rPr lang="en-US" smtClean="0"/>
              <a:pPr>
                <a:defRPr/>
              </a:pPr>
              <a:t>35</a:t>
            </a:fld>
            <a:endParaRPr lang="en-US" dirty="0"/>
          </a:p>
        </p:txBody>
      </p:sp>
      <p:sp>
        <p:nvSpPr>
          <p:cNvPr id="13" name="Oval 12"/>
          <p:cNvSpPr/>
          <p:nvPr/>
        </p:nvSpPr>
        <p:spPr>
          <a:xfrm>
            <a:off x="3009900" y="3004509"/>
            <a:ext cx="3124200" cy="1600200"/>
          </a:xfrm>
          <a:prstGeom prst="ellipse">
            <a:avLst/>
          </a:prstGeom>
          <a:solidFill>
            <a:schemeClr val="accent3">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effectLst>
                  <a:outerShdw blurRad="38100" dist="38100" dir="2700000" algn="tl">
                    <a:srgbClr val="000000">
                      <a:alpha val="43137"/>
                    </a:srgbClr>
                  </a:outerShdw>
                </a:effectLst>
                <a:latin typeface="Arial" pitchFamily="34" charset="0"/>
                <a:cs typeface="Arial" pitchFamily="34" charset="0"/>
              </a:rPr>
              <a:t>Yield</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4" name="Rounded Rectangle 13"/>
          <p:cNvSpPr/>
          <p:nvPr/>
        </p:nvSpPr>
        <p:spPr>
          <a:xfrm>
            <a:off x="81012" y="6553200"/>
            <a:ext cx="7691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solidFill>
                  <a:prstClr val="black"/>
                </a:solidFill>
                <a:latin typeface="Calibri"/>
              </a:rPr>
              <a:t>Record the transfer of goods across departments, to </a:t>
            </a:r>
            <a:r>
              <a:rPr lang="en-US" sz="1100" dirty="0" smtClean="0">
                <a:solidFill>
                  <a:prstClr val="black"/>
                </a:solidFill>
                <a:latin typeface="Calibri"/>
              </a:rPr>
              <a:t>finished </a:t>
            </a:r>
            <a:r>
              <a:rPr lang="en-US" sz="1100" dirty="0">
                <a:solidFill>
                  <a:prstClr val="black"/>
                </a:solidFill>
                <a:latin typeface="Calibri"/>
              </a:rPr>
              <a:t>g</a:t>
            </a:r>
            <a:r>
              <a:rPr lang="en-US" sz="1100" dirty="0" smtClean="0">
                <a:solidFill>
                  <a:prstClr val="black"/>
                </a:solidFill>
                <a:latin typeface="Calibri"/>
              </a:rPr>
              <a:t>oods inventory</a:t>
            </a:r>
            <a:r>
              <a:rPr lang="en-US" sz="1100" dirty="0">
                <a:solidFill>
                  <a:prstClr val="black"/>
                </a:solidFill>
                <a:latin typeface="Calibri"/>
              </a:rPr>
              <a:t>, and to </a:t>
            </a:r>
            <a:r>
              <a:rPr lang="en-US" sz="1100" dirty="0" smtClean="0">
                <a:solidFill>
                  <a:prstClr val="black"/>
                </a:solidFill>
                <a:latin typeface="Calibri"/>
              </a:rPr>
              <a:t>cost </a:t>
            </a:r>
            <a:r>
              <a:rPr lang="en-US" sz="1100" dirty="0">
                <a:solidFill>
                  <a:prstClr val="black"/>
                </a:solidFill>
                <a:latin typeface="Calibri"/>
              </a:rPr>
              <a:t>of g</a:t>
            </a:r>
            <a:r>
              <a:rPr lang="en-US" sz="1100" dirty="0" smtClean="0">
                <a:solidFill>
                  <a:prstClr val="black"/>
                </a:solidFill>
                <a:latin typeface="Calibri"/>
              </a:rPr>
              <a:t>oods </a:t>
            </a:r>
            <a:r>
              <a:rPr lang="en-US" sz="1100" dirty="0">
                <a:solidFill>
                  <a:prstClr val="black"/>
                </a:solidFill>
                <a:latin typeface="Calibri"/>
              </a:rPr>
              <a:t>s</a:t>
            </a:r>
            <a:r>
              <a:rPr lang="en-US" sz="1100" dirty="0" smtClean="0">
                <a:solidFill>
                  <a:prstClr val="black"/>
                </a:solidFill>
                <a:latin typeface="Calibri"/>
              </a:rPr>
              <a:t>old.</a:t>
            </a:r>
            <a:endParaRPr lang="en-US" sz="1100" dirty="0">
              <a:solidFill>
                <a:prstClr val="black"/>
              </a:solidFill>
              <a:latin typeface="Calibri"/>
            </a:endParaRPr>
          </a:p>
        </p:txBody>
      </p:sp>
    </p:spTree>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333" y="2218115"/>
            <a:ext cx="7315200" cy="3124200"/>
          </a:xfrm>
        </p:spPr>
        <p:txBody>
          <a:bodyPr/>
          <a:lstStyle/>
          <a:p>
            <a:r>
              <a:rPr lang="en-US" altLang="en-US" dirty="0" smtClean="0"/>
              <a:t/>
            </a:r>
            <a:br>
              <a:rPr lang="en-US" altLang="en-US" dirty="0" smtClean="0"/>
            </a:br>
            <a:r>
              <a:rPr lang="en-US" altLang="en-US" dirty="0" smtClean="0"/>
              <a:t> A2: </a:t>
            </a:r>
            <a:br>
              <a:rPr lang="en-US" altLang="en-US" dirty="0" smtClean="0"/>
            </a:br>
            <a:r>
              <a:rPr lang="en-US" dirty="0" smtClean="0">
                <a:solidFill>
                  <a:prstClr val="black"/>
                </a:solidFill>
              </a:rPr>
              <a:t>Explain </a:t>
            </a:r>
            <a:r>
              <a:rPr lang="en-US" dirty="0">
                <a:solidFill>
                  <a:prstClr val="black"/>
                </a:solidFill>
              </a:rPr>
              <a:t>and illustrate a hybrid costing </a:t>
            </a:r>
            <a:r>
              <a:rPr lang="en-US" dirty="0" smtClean="0">
                <a:solidFill>
                  <a:prstClr val="black"/>
                </a:solidFill>
              </a:rPr>
              <a:t>system.</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333" y="19780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259128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457200" y="685800"/>
            <a:ext cx="8229600" cy="838200"/>
          </a:xfrm>
        </p:spPr>
        <p:txBody>
          <a:bodyPr/>
          <a:lstStyle/>
          <a:p>
            <a:r>
              <a:rPr lang="en-US" altLang="en-US" b="1" dirty="0" smtClean="0"/>
              <a:t>Hybrid Costing System</a:t>
            </a:r>
          </a:p>
        </p:txBody>
      </p:sp>
      <p:sp>
        <p:nvSpPr>
          <p:cNvPr id="21507" name="Rectangle 2"/>
          <p:cNvSpPr>
            <a:spLocks noGrp="1" noChangeArrowheads="1"/>
          </p:cNvSpPr>
          <p:nvPr>
            <p:ph type="body" idx="4294967295"/>
          </p:nvPr>
        </p:nvSpPr>
        <p:spPr>
          <a:xfrm>
            <a:off x="914400" y="1676400"/>
            <a:ext cx="7315200" cy="4638014"/>
          </a:xfrm>
          <a:solidFill>
            <a:srgbClr val="FFCC00"/>
          </a:solidFill>
          <a:ln w="38100" cap="flat" cmpd="dbl">
            <a:solidFill>
              <a:schemeClr val="tx1"/>
            </a:solidFill>
            <a:miter lim="800000"/>
            <a:headEnd/>
            <a:tailEnd/>
          </a:ln>
          <a:effectLst>
            <a:outerShdw dist="107763" dir="2700000" algn="ctr" rotWithShape="0">
              <a:schemeClr val="bg2"/>
            </a:outerShdw>
          </a:effectLst>
        </p:spPr>
        <p:txBody>
          <a:bodyPr lIns="90488" tIns="44450" rIns="90488" bIns="44450"/>
          <a:lstStyle/>
          <a:p>
            <a:pPr>
              <a:lnSpc>
                <a:spcPct val="90000"/>
              </a:lnSpc>
              <a:spcBef>
                <a:spcPct val="45000"/>
              </a:spcBef>
            </a:pPr>
            <a:r>
              <a:rPr lang="en-US" altLang="en-US" b="1" dirty="0" smtClean="0"/>
              <a:t>Hybrid system (operation costing system) contains features of both process and job order operations.</a:t>
            </a:r>
          </a:p>
          <a:p>
            <a:pPr>
              <a:lnSpc>
                <a:spcPct val="90000"/>
              </a:lnSpc>
              <a:spcBef>
                <a:spcPct val="45000"/>
              </a:spcBef>
            </a:pPr>
            <a:r>
              <a:rPr lang="en-US" altLang="en-US" b="1" dirty="0" smtClean="0"/>
              <a:t>Requires a hybrid costing system to determine cost of products/services.</a:t>
            </a:r>
          </a:p>
          <a:p>
            <a:pPr>
              <a:lnSpc>
                <a:spcPct val="90000"/>
              </a:lnSpc>
              <a:spcBef>
                <a:spcPct val="45000"/>
              </a:spcBef>
            </a:pPr>
            <a:r>
              <a:rPr lang="en-US" altLang="en-US" b="1" dirty="0" smtClean="0"/>
              <a:t>Companies try to standardize processes while also meeting customer needs.</a:t>
            </a:r>
          </a:p>
          <a:p>
            <a:pPr>
              <a:lnSpc>
                <a:spcPct val="90000"/>
              </a:lnSpc>
              <a:spcBef>
                <a:spcPct val="45000"/>
              </a:spcBef>
            </a:pPr>
            <a:r>
              <a:rPr lang="en-US" altLang="en-US" b="1" dirty="0" smtClean="0"/>
              <a:t>Important to monitor and control costs.</a:t>
            </a:r>
            <a:br>
              <a:rPr lang="en-US" altLang="en-US" b="1" dirty="0" smtClean="0"/>
            </a:br>
            <a:endParaRPr lang="en-US" altLang="en-US" b="1" dirty="0" smtClean="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37</a:t>
            </a:fld>
            <a:endParaRPr lang="en-US" dirty="0"/>
          </a:p>
        </p:txBody>
      </p:sp>
      <p:sp>
        <p:nvSpPr>
          <p:cNvPr id="7" name="Rounded Rectangle 6"/>
          <p:cNvSpPr/>
          <p:nvPr/>
        </p:nvSpPr>
        <p:spPr>
          <a:xfrm>
            <a:off x="81012" y="6553200"/>
            <a:ext cx="41099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A2: </a:t>
            </a:r>
            <a:r>
              <a:rPr lang="en-US" sz="1100" dirty="0" smtClean="0">
                <a:solidFill>
                  <a:prstClr val="black"/>
                </a:solidFill>
                <a:latin typeface="Calibri"/>
              </a:rPr>
              <a:t>Explain and illustrate a hybrid costing system.</a:t>
            </a:r>
            <a:endParaRPr lang="en-US" sz="1100" dirty="0">
              <a:solidFill>
                <a:prstClr val="black"/>
              </a:solidFill>
              <a:latin typeface="Calibri"/>
            </a:endParaRPr>
          </a:p>
        </p:txBody>
      </p:sp>
    </p:spTree>
    <p:extLst>
      <p:ext uri="{BB962C8B-B14F-4D97-AF65-F5344CB8AC3E}">
        <p14:creationId xmlns:p14="http://schemas.microsoft.com/office/powerpoint/2010/main" val="2966212186"/>
      </p:ext>
    </p:extLst>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1333" y="2341016"/>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C4: </a:t>
            </a:r>
            <a:br>
              <a:rPr lang="en-US" altLang="en-US" dirty="0" smtClean="0"/>
            </a:br>
            <a:r>
              <a:rPr lang="en-US" dirty="0" smtClean="0">
                <a:solidFill>
                  <a:prstClr val="black"/>
                </a:solidFill>
              </a:rPr>
              <a:t>Describe </a:t>
            </a:r>
            <a:r>
              <a:rPr lang="en-US" dirty="0">
                <a:solidFill>
                  <a:prstClr val="black"/>
                </a:solidFill>
              </a:rPr>
              <a:t>accounting for production activity and preparation of a process cost </a:t>
            </a:r>
            <a:br>
              <a:rPr lang="en-US" dirty="0">
                <a:solidFill>
                  <a:prstClr val="black"/>
                </a:solidFill>
              </a:rPr>
            </a:br>
            <a:r>
              <a:rPr lang="en-US" dirty="0">
                <a:solidFill>
                  <a:prstClr val="black"/>
                </a:solidFill>
              </a:rPr>
              <a:t>       summary using </a:t>
            </a:r>
            <a:r>
              <a:rPr lang="en-US" dirty="0" smtClean="0">
                <a:solidFill>
                  <a:prstClr val="black"/>
                </a:solidFill>
              </a:rPr>
              <a:t>FIFO.</a:t>
            </a:r>
            <a:r>
              <a:rPr lang="en-US" b="1" dirty="0">
                <a:solidFill>
                  <a:prstClr val="black"/>
                </a:solidFill>
              </a:rPr>
              <a:t/>
            </a:r>
            <a:br>
              <a:rPr lang="en-US" b="1"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0976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46521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806450"/>
          </a:xfrm>
        </p:spPr>
        <p:txBody>
          <a:bodyPr>
            <a:noAutofit/>
          </a:bodyPr>
          <a:lstStyle/>
          <a:p>
            <a:pPr>
              <a:defRPr/>
            </a:pPr>
            <a:r>
              <a:rPr lang="en-US" sz="3600" b="1" dirty="0" smtClean="0"/>
              <a:t>FIFO Method of Process Costing</a:t>
            </a:r>
            <a:endParaRPr lang="en-US" sz="3600" b="1" dirty="0"/>
          </a:p>
        </p:txBody>
      </p:sp>
      <p:sp>
        <p:nvSpPr>
          <p:cNvPr id="45061" name="TextBox 7"/>
          <p:cNvSpPr txBox="1">
            <a:spLocks noChangeArrowheads="1"/>
          </p:cNvSpPr>
          <p:nvPr/>
        </p:nvSpPr>
        <p:spPr bwMode="auto">
          <a:xfrm>
            <a:off x="637117" y="6093883"/>
            <a:ext cx="803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The same GenX data for April will also be used to illustrate the FIFO method. </a:t>
            </a:r>
          </a:p>
        </p:txBody>
      </p:sp>
      <p:pic>
        <p:nvPicPr>
          <p:cNvPr id="4506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2" y="1498997"/>
            <a:ext cx="88201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39</a:t>
            </a:fld>
            <a:endParaRPr lang="en-US" dirty="0"/>
          </a:p>
        </p:txBody>
      </p:sp>
      <p:sp>
        <p:nvSpPr>
          <p:cNvPr id="8" name="Rounded Rectangle 7"/>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a:t>
            </a:r>
            <a:r>
              <a:rPr lang="en-US" sz="1100" dirty="0" smtClean="0">
                <a:solidFill>
                  <a:prstClr val="black"/>
                </a:solidFill>
                <a:latin typeface="Calibri"/>
              </a:rPr>
              <a:t>summary </a:t>
            </a:r>
            <a:r>
              <a:rPr lang="en-US" sz="1100" dirty="0">
                <a:solidFill>
                  <a:prstClr val="black"/>
                </a:solidFill>
                <a:latin typeface="Calibri"/>
              </a:rPr>
              <a:t>using FIFO.</a:t>
            </a:r>
          </a:p>
        </p:txBody>
      </p:sp>
      <p:sp>
        <p:nvSpPr>
          <p:cNvPr id="9" name="TextBox 8"/>
          <p:cNvSpPr txBox="1"/>
          <p:nvPr/>
        </p:nvSpPr>
        <p:spPr>
          <a:xfrm>
            <a:off x="7848600" y="64483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20A.3</a:t>
            </a:r>
            <a:endParaRPr lang="en-US" kern="0" dirty="0">
              <a:latin typeface="Berlin Sans FB" panose="020E0602020502020306" pitchFamily="34" charset="0"/>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66700" y="1160904"/>
            <a:ext cx="8610600" cy="4721805"/>
          </a:xfrm>
          <a:prstGeom prst="rect">
            <a:avLst/>
          </a:prstGeom>
          <a:solidFill>
            <a:srgbClr val="CCECFF"/>
          </a:solidFill>
          <a:ln w="38100" cmpd="dbl">
            <a:solidFill>
              <a:schemeClr val="tx1"/>
            </a:solidFill>
            <a:miter lim="800000"/>
            <a:headEnd/>
            <a:tailEnd/>
          </a:ln>
          <a:effectLst>
            <a:outerShdw dist="107763" dir="2700000" algn="ctr" rotWithShape="0">
              <a:schemeClr val="tx1"/>
            </a:outerShdw>
          </a:effec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35000"/>
              </a:spcBef>
              <a:buFont typeface="Wingdings" pitchFamily="2" charset="2"/>
              <a:buChar char="§"/>
            </a:pPr>
            <a:r>
              <a:rPr lang="en-US" altLang="en-US" sz="2800" dirty="0"/>
              <a:t>  Used for production </a:t>
            </a:r>
            <a:r>
              <a:rPr lang="en-US" altLang="en-US" sz="2800" dirty="0" smtClean="0"/>
              <a:t>of identical</a:t>
            </a:r>
            <a:r>
              <a:rPr lang="en-US" altLang="en-US" sz="2800" dirty="0"/>
              <a:t>, </a:t>
            </a:r>
            <a:r>
              <a:rPr lang="en-US" altLang="en-US" sz="2800" dirty="0" smtClean="0"/>
              <a:t>low-cost </a:t>
            </a:r>
            <a:r>
              <a:rPr lang="en-US" altLang="en-US" sz="2800" dirty="0"/>
              <a:t>items.</a:t>
            </a:r>
          </a:p>
          <a:p>
            <a:pPr eaLnBrk="1" hangingPunct="1">
              <a:lnSpc>
                <a:spcPct val="90000"/>
              </a:lnSpc>
              <a:spcBef>
                <a:spcPct val="35000"/>
              </a:spcBef>
              <a:buFont typeface="Wingdings" pitchFamily="2" charset="2"/>
              <a:buChar char="§"/>
            </a:pPr>
            <a:r>
              <a:rPr lang="en-US" altLang="en-US" sz="2800" dirty="0"/>
              <a:t>  Mass produced in </a:t>
            </a:r>
            <a:r>
              <a:rPr lang="en-US" altLang="en-US" sz="2800" dirty="0" smtClean="0"/>
              <a:t>automated continuous </a:t>
            </a:r>
            <a:br>
              <a:rPr lang="en-US" altLang="en-US" sz="2800" dirty="0" smtClean="0"/>
            </a:br>
            <a:r>
              <a:rPr lang="en-US" altLang="en-US" sz="2800" dirty="0" smtClean="0"/>
              <a:t>    production </a:t>
            </a:r>
            <a:r>
              <a:rPr lang="en-US" altLang="en-US" sz="2800" dirty="0"/>
              <a:t>process.</a:t>
            </a:r>
          </a:p>
          <a:p>
            <a:pPr eaLnBrk="1" hangingPunct="1">
              <a:lnSpc>
                <a:spcPct val="90000"/>
              </a:lnSpc>
              <a:spcBef>
                <a:spcPct val="35000"/>
              </a:spcBef>
              <a:buFont typeface="Wingdings" pitchFamily="2" charset="2"/>
              <a:buChar char="§"/>
            </a:pPr>
            <a:r>
              <a:rPr lang="en-US" altLang="en-US" sz="2800" dirty="0"/>
              <a:t>  Costs cannot be directly </a:t>
            </a:r>
            <a:r>
              <a:rPr lang="en-US" altLang="en-US" sz="2800" dirty="0" smtClean="0"/>
              <a:t>traced to </a:t>
            </a:r>
            <a:r>
              <a:rPr lang="en-US" altLang="en-US" sz="2800" dirty="0"/>
              <a:t>each unit </a:t>
            </a:r>
            <a:r>
              <a:rPr lang="en-US" altLang="en-US" sz="2800" dirty="0" smtClean="0"/>
              <a:t>of </a:t>
            </a:r>
            <a:br>
              <a:rPr lang="en-US" altLang="en-US" sz="2800" dirty="0" smtClean="0"/>
            </a:br>
            <a:r>
              <a:rPr lang="en-US" altLang="en-US" sz="2800" dirty="0" smtClean="0"/>
              <a:t>    product.</a:t>
            </a:r>
          </a:p>
          <a:p>
            <a:pPr eaLnBrk="1" hangingPunct="1">
              <a:lnSpc>
                <a:spcPct val="90000"/>
              </a:lnSpc>
              <a:spcBef>
                <a:spcPct val="35000"/>
              </a:spcBef>
              <a:buFont typeface="Wingdings" pitchFamily="2" charset="2"/>
              <a:buChar char="§"/>
            </a:pPr>
            <a:r>
              <a:rPr lang="en-US" altLang="en-US" sz="2800" dirty="0"/>
              <a:t> </a:t>
            </a:r>
            <a:r>
              <a:rPr lang="en-US" altLang="en-US" sz="2800" dirty="0" smtClean="0"/>
              <a:t> Series of repetitive processes.</a:t>
            </a:r>
          </a:p>
          <a:p>
            <a:pPr eaLnBrk="1" hangingPunct="1">
              <a:lnSpc>
                <a:spcPct val="90000"/>
              </a:lnSpc>
              <a:spcBef>
                <a:spcPct val="35000"/>
              </a:spcBef>
              <a:buFont typeface="Wingdings" pitchFamily="2" charset="2"/>
              <a:buChar char="§"/>
            </a:pPr>
            <a:r>
              <a:rPr lang="en-US" altLang="en-US" sz="2800" dirty="0"/>
              <a:t> </a:t>
            </a:r>
            <a:r>
              <a:rPr lang="en-US" altLang="en-US" sz="2800" dirty="0" smtClean="0"/>
              <a:t> Each process applies direct materials, labor, </a:t>
            </a:r>
            <a:br>
              <a:rPr lang="en-US" altLang="en-US" sz="2800" dirty="0" smtClean="0"/>
            </a:br>
            <a:r>
              <a:rPr lang="en-US" altLang="en-US" sz="2800" dirty="0" smtClean="0"/>
              <a:t>    and overhead to move toward completion.</a:t>
            </a:r>
          </a:p>
          <a:p>
            <a:pPr eaLnBrk="1" hangingPunct="1">
              <a:lnSpc>
                <a:spcPct val="90000"/>
              </a:lnSpc>
              <a:spcBef>
                <a:spcPct val="35000"/>
              </a:spcBef>
              <a:buFont typeface="Wingdings" pitchFamily="2" charset="2"/>
              <a:buChar char="§"/>
            </a:pPr>
            <a:r>
              <a:rPr lang="en-US" altLang="en-US" sz="2800" dirty="0" smtClean="0"/>
              <a:t>  Final process produces finished goods ready for </a:t>
            </a:r>
            <a:br>
              <a:rPr lang="en-US" altLang="en-US" sz="2800" dirty="0" smtClean="0"/>
            </a:br>
            <a:r>
              <a:rPr lang="en-US" altLang="en-US" sz="2800" dirty="0" smtClean="0"/>
              <a:t>    sale to customers.</a:t>
            </a:r>
            <a:endParaRPr lang="en-US" altLang="en-US" sz="2800" dirty="0"/>
          </a:p>
        </p:txBody>
      </p:sp>
      <p:sp>
        <p:nvSpPr>
          <p:cNvPr id="5124" name="Rectangle 12"/>
          <p:cNvSpPr>
            <a:spLocks noGrp="1" noChangeArrowheads="1"/>
          </p:cNvSpPr>
          <p:nvPr>
            <p:ph type="title"/>
          </p:nvPr>
        </p:nvSpPr>
        <p:spPr>
          <a:xfrm>
            <a:off x="457200" y="353065"/>
            <a:ext cx="8229600" cy="990600"/>
          </a:xfrm>
        </p:spPr>
        <p:txBody>
          <a:bodyPr/>
          <a:lstStyle/>
          <a:p>
            <a:r>
              <a:rPr lang="en-US" altLang="en-US" b="1" dirty="0" smtClean="0"/>
              <a:t>Process Operations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a:t>
            </a:fld>
            <a:endParaRPr lang="en-US" dirty="0"/>
          </a:p>
        </p:txBody>
      </p:sp>
      <p:sp>
        <p:nvSpPr>
          <p:cNvPr id="7" name="Rounded Rectangle 6"/>
          <p:cNvSpPr/>
          <p:nvPr/>
        </p:nvSpPr>
        <p:spPr>
          <a:xfrm>
            <a:off x="81012" y="6553201"/>
            <a:ext cx="6319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Explain process operations and the way they differ from job order operations</a:t>
            </a:r>
            <a:r>
              <a:rPr lang="en-US" sz="1100" dirty="0" smtClean="0">
                <a:solidFill>
                  <a:prstClr val="black"/>
                </a:solidFill>
                <a:cs typeface="Arial" charset="0"/>
              </a:rPr>
              <a:t>.</a:t>
            </a:r>
            <a:endParaRPr lang="en-US" sz="1100" dirty="0"/>
          </a:p>
        </p:txBody>
      </p:sp>
    </p:spTree>
  </p:cSld>
  <p:clrMapOvr>
    <a:masterClrMapping/>
  </p:clrMapOvr>
  <p:transition spd="med">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8" y="3438525"/>
            <a:ext cx="88106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Rectangle 3"/>
          <p:cNvSpPr>
            <a:spLocks noGrp="1" noChangeArrowheads="1"/>
          </p:cNvSpPr>
          <p:nvPr>
            <p:ph type="title"/>
          </p:nvPr>
        </p:nvSpPr>
        <p:spPr>
          <a:xfrm>
            <a:off x="166689" y="609600"/>
            <a:ext cx="8810624" cy="1219200"/>
          </a:xfrm>
        </p:spPr>
        <p:txBody>
          <a:bodyPr/>
          <a:lstStyle/>
          <a:p>
            <a:pPr>
              <a:buFont typeface="Wingdings" pitchFamily="2" charset="2"/>
              <a:buChar char=""/>
            </a:pPr>
            <a:r>
              <a:rPr lang="en-US" altLang="en-US" dirty="0" smtClean="0"/>
              <a:t>  </a:t>
            </a:r>
            <a:r>
              <a:rPr lang="en-US" altLang="en-US" b="1" dirty="0" smtClean="0"/>
              <a:t>Determine Physical</a:t>
            </a:r>
            <a:br>
              <a:rPr lang="en-US" altLang="en-US" b="1" dirty="0" smtClean="0"/>
            </a:br>
            <a:r>
              <a:rPr lang="en-US" altLang="en-US" b="1" dirty="0" smtClean="0"/>
              <a:t>Flow of Units</a:t>
            </a:r>
          </a:p>
        </p:txBody>
      </p:sp>
      <p:cxnSp>
        <p:nvCxnSpPr>
          <p:cNvPr id="9" name="Straight Arrow Connector 8"/>
          <p:cNvCxnSpPr/>
          <p:nvPr/>
        </p:nvCxnSpPr>
        <p:spPr>
          <a:xfrm rot="16200000" flipH="1">
            <a:off x="6780213" y="3198812"/>
            <a:ext cx="1504950" cy="631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086" name="Object 2"/>
          <p:cNvGraphicFramePr>
            <a:graphicFrameLocks/>
          </p:cNvGraphicFramePr>
          <p:nvPr>
            <p:extLst>
              <p:ext uri="{D42A27DB-BD31-4B8C-83A1-F6EECF244321}">
                <p14:modId xmlns:p14="http://schemas.microsoft.com/office/powerpoint/2010/main" val="1752793199"/>
              </p:ext>
            </p:extLst>
          </p:nvPr>
        </p:nvGraphicFramePr>
        <p:xfrm>
          <a:off x="3330575" y="1924050"/>
          <a:ext cx="4367213" cy="1090613"/>
        </p:xfrm>
        <a:graphic>
          <a:graphicData uri="http://schemas.openxmlformats.org/presentationml/2006/ole">
            <mc:AlternateContent xmlns:mc="http://schemas.openxmlformats.org/markup-compatibility/2006">
              <mc:Choice xmlns:v="urn:schemas-microsoft-com:vml" Requires="v">
                <p:oleObj spid="_x0000_s46190" name="Worksheet" r:id="rId6" imgW="3038330" imgH="704748" progId="Excel.Sheet.8">
                  <p:embed/>
                </p:oleObj>
              </mc:Choice>
              <mc:Fallback>
                <p:oleObj name="Worksheet" r:id="rId6" imgW="3038330" imgH="704748" progId="Excel.Sheet.8">
                  <p:embed/>
                  <p:pic>
                    <p:nvPicPr>
                      <p:cNvPr id="0" name="Picture 20"/>
                      <p:cNvPicPr>
                        <a:picLocks noChangeArrowheads="1"/>
                      </p:cNvPicPr>
                      <p:nvPr/>
                    </p:nvPicPr>
                    <p:blipFill>
                      <a:blip r:embed="rId7">
                        <a:lum bright="12000"/>
                      </a:blip>
                      <a:srcRect/>
                      <a:stretch>
                        <a:fillRect/>
                      </a:stretch>
                    </p:blipFill>
                    <p:spPr bwMode="auto">
                      <a:xfrm>
                        <a:off x="3330575" y="1924050"/>
                        <a:ext cx="4367213" cy="1090613"/>
                      </a:xfrm>
                      <a:prstGeom prst="rect">
                        <a:avLst/>
                      </a:prstGeom>
                      <a:solidFill>
                        <a:srgbClr val="F6E9B4"/>
                      </a:solidFill>
                      <a:ln w="57150" cmpd="thickThin">
                        <a:solidFill>
                          <a:schemeClr val="tx2"/>
                        </a:solidFill>
                        <a:miter lim="800000"/>
                        <a:headEnd/>
                        <a:tailEnd/>
                      </a:ln>
                      <a:effectLst>
                        <a:outerShdw dist="71842" dir="2700000" algn="ctr" rotWithShape="0">
                          <a:schemeClr val="tx2"/>
                        </a:outerShdw>
                      </a:effectLst>
                    </p:spPr>
                  </p:pic>
                </p:oleObj>
              </mc:Fallback>
            </mc:AlternateContent>
          </a:graphicData>
        </a:graphic>
      </p:graphicFrame>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40</a:t>
            </a:fld>
            <a:endParaRPr lang="en-US" dirty="0"/>
          </a:p>
        </p:txBody>
      </p:sp>
      <p:sp>
        <p:nvSpPr>
          <p:cNvPr id="11" name="Rounded Rectangle 10"/>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a:t>
            </a:r>
            <a:r>
              <a:rPr lang="en-US" sz="1100" dirty="0" smtClean="0">
                <a:solidFill>
                  <a:prstClr val="black"/>
                </a:solidFill>
                <a:latin typeface="Calibri"/>
              </a:rPr>
              <a:t>summary </a:t>
            </a:r>
            <a:r>
              <a:rPr lang="en-US" sz="1100" dirty="0">
                <a:solidFill>
                  <a:prstClr val="black"/>
                </a:solidFill>
                <a:latin typeface="Calibri"/>
              </a:rPr>
              <a:t>using FIFO.</a:t>
            </a:r>
          </a:p>
        </p:txBody>
      </p:sp>
      <p:sp>
        <p:nvSpPr>
          <p:cNvPr id="12" name="TextBox 11"/>
          <p:cNvSpPr txBox="1"/>
          <p:nvPr/>
        </p:nvSpPr>
        <p:spPr>
          <a:xfrm>
            <a:off x="7964224" y="24540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20A.4</a:t>
            </a:r>
            <a:endParaRPr lang="en-US" kern="0" dirty="0">
              <a:latin typeface="Berlin Sans FB" panose="020E0602020502020306" pitchFamily="34" charset="0"/>
            </a:endParaRPr>
          </a:p>
        </p:txBody>
      </p:sp>
    </p:spTree>
  </p:cSld>
  <p:clrMapOvr>
    <a:masterClrMapping/>
  </p:clrMapOvr>
  <p:transition spd="med">
    <p:pull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457200" y="609600"/>
            <a:ext cx="8229600" cy="1143000"/>
          </a:xfrm>
        </p:spPr>
        <p:txBody>
          <a:bodyPr/>
          <a:lstStyle/>
          <a:p>
            <a:pPr>
              <a:buFont typeface="Wingdings" pitchFamily="2" charset="2"/>
              <a:buChar char=""/>
            </a:pPr>
            <a:r>
              <a:rPr lang="en-US" altLang="en-US" dirty="0" smtClean="0"/>
              <a:t> </a:t>
            </a:r>
            <a:r>
              <a:rPr lang="en-US" altLang="en-US" b="1" dirty="0" smtClean="0"/>
              <a:t>Compute Equivalent</a:t>
            </a:r>
            <a:br>
              <a:rPr lang="en-US" altLang="en-US" b="1" dirty="0" smtClean="0"/>
            </a:br>
            <a:r>
              <a:rPr lang="en-US" altLang="en-US" b="1" dirty="0" smtClean="0"/>
              <a:t>     Units of Production</a:t>
            </a:r>
          </a:p>
        </p:txBody>
      </p:sp>
      <p:graphicFrame>
        <p:nvGraphicFramePr>
          <p:cNvPr id="11" name="Table 10"/>
          <p:cNvGraphicFramePr>
            <a:graphicFrameLocks noGrp="1"/>
          </p:cNvGraphicFramePr>
          <p:nvPr>
            <p:extLst>
              <p:ext uri="{D42A27DB-BD31-4B8C-83A1-F6EECF244321}">
                <p14:modId xmlns:p14="http://schemas.microsoft.com/office/powerpoint/2010/main" val="412149043"/>
              </p:ext>
            </p:extLst>
          </p:nvPr>
        </p:nvGraphicFramePr>
        <p:xfrm>
          <a:off x="1885950" y="5105400"/>
          <a:ext cx="5372100" cy="1135071"/>
        </p:xfrm>
        <a:graphic>
          <a:graphicData uri="http://schemas.openxmlformats.org/drawingml/2006/table">
            <a:tbl>
              <a:tblPr/>
              <a:tblGrid>
                <a:gridCol w="177800"/>
                <a:gridCol w="4089400"/>
                <a:gridCol w="965200"/>
                <a:gridCol w="139700"/>
              </a:tblGrid>
              <a:tr h="175253">
                <a:tc>
                  <a:txBody>
                    <a:bodyPr/>
                    <a:lstStyle/>
                    <a:p>
                      <a:pPr algn="l" fontAlgn="b"/>
                      <a:r>
                        <a:rPr lang="en-US" sz="1100" b="0" i="0" u="none" strike="noStrike" dirty="0">
                          <a:solidFill>
                            <a:srgbClr val="000000"/>
                          </a:solidFill>
                          <a:latin typeface="Calibri"/>
                        </a:rPr>
                        <a:t> </a:t>
                      </a:r>
                    </a:p>
                  </a:txBody>
                  <a:tcPr marL="7620" marR="7620" marT="761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r>
              <a:tr h="258980">
                <a:tc>
                  <a:txBody>
                    <a:bodyPr/>
                    <a:lstStyle/>
                    <a:p>
                      <a:pPr algn="r" rtl="0" fontAlgn="b"/>
                      <a:r>
                        <a:rPr lang="en-US" sz="1600" b="0" i="0" u="none" strike="noStrike" dirty="0">
                          <a:solidFill>
                            <a:srgbClr val="000000"/>
                          </a:solidFill>
                          <a:latin typeface="Arial"/>
                        </a:rPr>
                        <a:t>*</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Units completed this period </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100,000 </a:t>
                      </a:r>
                    </a:p>
                  </a:txBody>
                  <a:tcPr marL="7620" marR="7620" marT="7617" marB="0" anchor="b">
                    <a:lnL>
                      <a:noFill/>
                    </a:lnL>
                    <a:lnR>
                      <a:noFill/>
                    </a:lnR>
                    <a:lnT>
                      <a:noFill/>
                    </a:lnT>
                    <a:lnB>
                      <a:noFill/>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tr>
              <a:tr h="258980">
                <a:tc>
                  <a:txBody>
                    <a:bodyPr/>
                    <a:lstStyle/>
                    <a:p>
                      <a:pPr algn="l" rtl="0" fontAlgn="b"/>
                      <a:r>
                        <a:rPr lang="en-US" sz="1100" b="0" i="0" u="none" strike="noStrike" dirty="0">
                          <a:solidFill>
                            <a:srgbClr val="000000"/>
                          </a:solidFill>
                          <a:latin typeface="Arial"/>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Less units in beginning goods in process</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30,000 </a:t>
                      </a:r>
                    </a:p>
                  </a:txBody>
                  <a:tcPr marL="7620" marR="7620" marT="7617"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tr>
              <a:tr h="266597">
                <a:tc>
                  <a:txBody>
                    <a:bodyPr/>
                    <a:lstStyle/>
                    <a:p>
                      <a:pPr algn="l" rtl="0" fontAlgn="b"/>
                      <a:r>
                        <a:rPr lang="en-US" sz="1100" b="0" i="0" u="none" strike="noStrike" dirty="0">
                          <a:solidFill>
                            <a:srgbClr val="000000"/>
                          </a:solidFill>
                          <a:latin typeface="Arial"/>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gn="l" rtl="0" fontAlgn="b"/>
                      <a:r>
                        <a:rPr lang="en-US" sz="1600" b="0" i="0" u="none" strike="noStrike" dirty="0">
                          <a:solidFill>
                            <a:srgbClr val="000000"/>
                          </a:solidFill>
                          <a:latin typeface="Arial"/>
                        </a:rPr>
                        <a:t>Units started and completed this period</a:t>
                      </a:r>
                    </a:p>
                  </a:txBody>
                  <a:tcPr marL="7620" marR="7620" marT="7617"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Arial"/>
                        </a:rPr>
                        <a:t>   70,000 </a:t>
                      </a:r>
                    </a:p>
                  </a:txBody>
                  <a:tcPr marL="7620" marR="7620" marT="7617"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a:noFill/>
                    </a:lnB>
                    <a:solidFill>
                      <a:srgbClr val="DBE5F1"/>
                    </a:solidFill>
                  </a:tcPr>
                </a:tc>
              </a:tr>
              <a:tr h="175253">
                <a:tc>
                  <a:txBody>
                    <a:bodyPr/>
                    <a:lstStyle/>
                    <a:p>
                      <a:pPr algn="l" fontAlgn="b"/>
                      <a:r>
                        <a:rPr lang="en-US" sz="1100" b="0" i="0" u="none" strike="noStrike" dirty="0">
                          <a:solidFill>
                            <a:srgbClr val="000000"/>
                          </a:solidFill>
                          <a:latin typeface="Calibri"/>
                        </a:rPr>
                        <a:t> </a:t>
                      </a:r>
                    </a:p>
                  </a:txBody>
                  <a:tcPr marL="7620" marR="7620" marT="761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100" b="0" i="0" u="none" strike="noStrike" dirty="0">
                          <a:solidFill>
                            <a:srgbClr val="000000"/>
                          </a:solidFill>
                          <a:latin typeface="Calibri"/>
                        </a:rPr>
                        <a:t> </a:t>
                      </a:r>
                    </a:p>
                  </a:txBody>
                  <a:tcPr marL="7620" marR="7620" marT="761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r>
            </a:tbl>
          </a:graphicData>
        </a:graphic>
      </p:graphicFrame>
      <p:pic>
        <p:nvPicPr>
          <p:cNvPr id="47136"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3" y="1857375"/>
            <a:ext cx="87915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41</a:t>
            </a:fld>
            <a:endParaRPr lang="en-US" dirty="0"/>
          </a:p>
        </p:txBody>
      </p:sp>
      <p:sp>
        <p:nvSpPr>
          <p:cNvPr id="8" name="Rounded Rectangle 7"/>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a:t>
            </a:r>
            <a:r>
              <a:rPr lang="en-US" sz="1100" dirty="0" smtClean="0">
                <a:solidFill>
                  <a:prstClr val="black"/>
                </a:solidFill>
                <a:latin typeface="Calibri"/>
              </a:rPr>
              <a:t>summary </a:t>
            </a:r>
            <a:r>
              <a:rPr lang="en-US" sz="1100" dirty="0">
                <a:solidFill>
                  <a:prstClr val="black"/>
                </a:solidFill>
                <a:latin typeface="Calibri"/>
              </a:rPr>
              <a:t>using FIFO.</a:t>
            </a:r>
          </a:p>
        </p:txBody>
      </p:sp>
      <p:sp>
        <p:nvSpPr>
          <p:cNvPr id="9" name="TextBox 8"/>
          <p:cNvSpPr txBox="1"/>
          <p:nvPr/>
        </p:nvSpPr>
        <p:spPr>
          <a:xfrm>
            <a:off x="7867121" y="101192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20A.6</a:t>
            </a:r>
            <a:endParaRPr lang="en-US" kern="0" dirty="0">
              <a:latin typeface="Berlin Sans FB" panose="020E0602020502020306" pitchFamily="34" charset="0"/>
            </a:endParaRPr>
          </a:p>
        </p:txBody>
      </p:sp>
    </p:spTree>
  </p:cSld>
  <p:clrMapOvr>
    <a:masterClrMapping/>
  </p:clrMapOvr>
  <p:transition spd="med">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20-8</a:t>
            </a:r>
            <a:endParaRPr lang="en-US" sz="2400" b="1" dirty="0">
              <a:solidFill>
                <a:prstClr val="white"/>
              </a:solidFill>
            </a:endParaRPr>
          </a:p>
        </p:txBody>
      </p:sp>
      <p:sp>
        <p:nvSpPr>
          <p:cNvPr id="103" name="Slide Number Placeholder 102"/>
          <p:cNvSpPr>
            <a:spLocks noGrp="1"/>
          </p:cNvSpPr>
          <p:nvPr>
            <p:ph type="sldNum" sz="quarter" idx="12"/>
          </p:nvPr>
        </p:nvSpPr>
        <p:spPr/>
        <p:txBody>
          <a:bodyPr/>
          <a:lstStyle/>
          <a:p>
            <a:fld id="{A2F34CF3-0044-4E21-BEB6-D1264E26E98D}" type="slidenum">
              <a:rPr lang="en-US" smtClean="0">
                <a:solidFill>
                  <a:prstClr val="black">
                    <a:tint val="75000"/>
                  </a:prstClr>
                </a:solidFill>
              </a:rPr>
              <a:pPr/>
              <a:t>42</a:t>
            </a:fld>
            <a:endParaRPr lang="en-US" dirty="0">
              <a:solidFill>
                <a:prstClr val="black">
                  <a:tint val="75000"/>
                </a:prstClr>
              </a:solidFill>
            </a:endParaRPr>
          </a:p>
        </p:txBody>
      </p:sp>
      <p:sp>
        <p:nvSpPr>
          <p:cNvPr id="106" name="Rounded Rectangle 105"/>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a:t>
            </a:r>
            <a:r>
              <a:rPr lang="en-US" sz="1100" dirty="0" smtClean="0">
                <a:solidFill>
                  <a:prstClr val="black"/>
                </a:solidFill>
                <a:latin typeface="Calibri"/>
              </a:rPr>
              <a:t>summary </a:t>
            </a:r>
            <a:r>
              <a:rPr lang="en-US" sz="1100" dirty="0">
                <a:solidFill>
                  <a:prstClr val="black"/>
                </a:solidFill>
                <a:latin typeface="Calibri"/>
              </a:rPr>
              <a:t>using FIFO.</a:t>
            </a:r>
          </a:p>
        </p:txBody>
      </p:sp>
      <p:sp>
        <p:nvSpPr>
          <p:cNvPr id="107" name="Rectangle 106"/>
          <p:cNvSpPr>
            <a:spLocks noChangeArrowheads="1"/>
          </p:cNvSpPr>
          <p:nvPr/>
        </p:nvSpPr>
        <p:spPr bwMode="auto">
          <a:xfrm>
            <a:off x="2105024" y="2185987"/>
            <a:ext cx="388302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1136649" y="4721224"/>
            <a:ext cx="6788150" cy="4429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733426" y="623888"/>
            <a:ext cx="74342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 department began the month with 50,000 units in work in process inventory. These units were 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733426" y="830263"/>
            <a:ext cx="7811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complete with respect to direct materials and 40% complete with respect to conversion. During the month,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110"/>
          <p:cNvSpPr>
            <a:spLocks noChangeArrowheads="1"/>
          </p:cNvSpPr>
          <p:nvPr/>
        </p:nvSpPr>
        <p:spPr bwMode="auto">
          <a:xfrm>
            <a:off x="733426" y="1036638"/>
            <a:ext cx="7377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the department started 286,000 units; 220,000 of these units were completed during the month. The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111"/>
          <p:cNvSpPr>
            <a:spLocks noChangeArrowheads="1"/>
          </p:cNvSpPr>
          <p:nvPr/>
        </p:nvSpPr>
        <p:spPr bwMode="auto">
          <a:xfrm>
            <a:off x="733426" y="1241425"/>
            <a:ext cx="81421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Remaining 66,000 units are in ending work in process inventory, 80% complete with respect to direct materials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112"/>
          <p:cNvSpPr>
            <a:spLocks noChangeArrowheads="1"/>
          </p:cNvSpPr>
          <p:nvPr/>
        </p:nvSpPr>
        <p:spPr bwMode="auto">
          <a:xfrm>
            <a:off x="733426" y="1447800"/>
            <a:ext cx="67342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and 30% complete with respect to conversion. Use the FIFO method of process costing to</a:t>
            </a:r>
            <a:r>
              <a:rPr lang="en-US" altLang="en-US" sz="1300" dirty="0">
                <a:solidFill>
                  <a:srgbClr val="000000"/>
                </a:solidFill>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13"/>
          <p:cNvSpPr>
            <a:spLocks noChangeArrowheads="1"/>
          </p:cNvSpPr>
          <p:nvPr/>
        </p:nvSpPr>
        <p:spPr bwMode="auto">
          <a:xfrm>
            <a:off x="733426" y="1654175"/>
            <a:ext cx="6737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 Compute the department’s equivalent units of production for the month for direct materials.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114"/>
          <p:cNvSpPr>
            <a:spLocks noChangeArrowheads="1"/>
          </p:cNvSpPr>
          <p:nvPr/>
        </p:nvSpPr>
        <p:spPr bwMode="auto">
          <a:xfrm>
            <a:off x="733426" y="1860550"/>
            <a:ext cx="6424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 Compute the department’s equivalent units of production for the month for conversion.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15"/>
          <p:cNvSpPr>
            <a:spLocks noChangeArrowheads="1"/>
          </p:cNvSpPr>
          <p:nvPr/>
        </p:nvSpPr>
        <p:spPr bwMode="auto">
          <a:xfrm>
            <a:off x="2135187" y="2454274"/>
            <a:ext cx="1058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Beginning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16"/>
          <p:cNvSpPr>
            <a:spLocks noChangeArrowheads="1"/>
          </p:cNvSpPr>
          <p:nvPr/>
        </p:nvSpPr>
        <p:spPr bwMode="auto">
          <a:xfrm>
            <a:off x="3424237" y="2454274"/>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17"/>
          <p:cNvSpPr>
            <a:spLocks noChangeArrowheads="1"/>
          </p:cNvSpPr>
          <p:nvPr/>
        </p:nvSpPr>
        <p:spPr bwMode="auto">
          <a:xfrm>
            <a:off x="3963987" y="2454274"/>
            <a:ext cx="10588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Beginning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118"/>
          <p:cNvSpPr>
            <a:spLocks noChangeArrowheads="1"/>
          </p:cNvSpPr>
          <p:nvPr/>
        </p:nvSpPr>
        <p:spPr bwMode="auto">
          <a:xfrm>
            <a:off x="5524499" y="2454274"/>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19"/>
          <p:cNvSpPr>
            <a:spLocks noChangeArrowheads="1"/>
          </p:cNvSpPr>
          <p:nvPr/>
        </p:nvSpPr>
        <p:spPr bwMode="auto">
          <a:xfrm>
            <a:off x="2135187" y="2659062"/>
            <a:ext cx="5143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Started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20"/>
          <p:cNvSpPr>
            <a:spLocks noChangeArrowheads="1"/>
          </p:cNvSpPr>
          <p:nvPr/>
        </p:nvSpPr>
        <p:spPr bwMode="auto">
          <a:xfrm>
            <a:off x="3352800" y="2659062"/>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286,000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121"/>
          <p:cNvSpPr>
            <a:spLocks noChangeArrowheads="1"/>
          </p:cNvSpPr>
          <p:nvPr/>
        </p:nvSpPr>
        <p:spPr bwMode="auto">
          <a:xfrm>
            <a:off x="3963987" y="2659062"/>
            <a:ext cx="15224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Started and Completed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2"/>
          <p:cNvSpPr>
            <a:spLocks noChangeArrowheads="1"/>
          </p:cNvSpPr>
          <p:nvPr/>
        </p:nvSpPr>
        <p:spPr bwMode="auto">
          <a:xfrm>
            <a:off x="5453062" y="2659062"/>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220,000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3"/>
          <p:cNvSpPr>
            <a:spLocks noChangeArrowheads="1"/>
          </p:cNvSpPr>
          <p:nvPr/>
        </p:nvSpPr>
        <p:spPr bwMode="auto">
          <a:xfrm>
            <a:off x="2135187" y="2865437"/>
            <a:ext cx="7159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Total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24"/>
          <p:cNvSpPr>
            <a:spLocks noChangeArrowheads="1"/>
          </p:cNvSpPr>
          <p:nvPr/>
        </p:nvSpPr>
        <p:spPr bwMode="auto">
          <a:xfrm>
            <a:off x="3352800" y="286543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336,000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5"/>
          <p:cNvSpPr>
            <a:spLocks noChangeArrowheads="1"/>
          </p:cNvSpPr>
          <p:nvPr/>
        </p:nvSpPr>
        <p:spPr bwMode="auto">
          <a:xfrm>
            <a:off x="3963987" y="3071812"/>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Transferred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26"/>
          <p:cNvSpPr>
            <a:spLocks noChangeArrowheads="1"/>
          </p:cNvSpPr>
          <p:nvPr/>
        </p:nvSpPr>
        <p:spPr bwMode="auto">
          <a:xfrm>
            <a:off x="5453062" y="3071812"/>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270,000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7"/>
          <p:cNvSpPr>
            <a:spLocks noChangeArrowheads="1"/>
          </p:cNvSpPr>
          <p:nvPr/>
        </p:nvSpPr>
        <p:spPr bwMode="auto">
          <a:xfrm>
            <a:off x="2135187" y="3278187"/>
            <a:ext cx="8667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Ending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8"/>
          <p:cNvSpPr>
            <a:spLocks noChangeArrowheads="1"/>
          </p:cNvSpPr>
          <p:nvPr/>
        </p:nvSpPr>
        <p:spPr bwMode="auto">
          <a:xfrm>
            <a:off x="3424237" y="3278187"/>
            <a:ext cx="4937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66,000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29"/>
          <p:cNvSpPr>
            <a:spLocks noChangeArrowheads="1"/>
          </p:cNvSpPr>
          <p:nvPr/>
        </p:nvSpPr>
        <p:spPr bwMode="auto">
          <a:xfrm>
            <a:off x="1176337" y="3670299"/>
            <a:ext cx="3621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Units Schedule (Physical Flow Reconciliation)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30"/>
          <p:cNvSpPr>
            <a:spLocks noChangeArrowheads="1"/>
          </p:cNvSpPr>
          <p:nvPr/>
        </p:nvSpPr>
        <p:spPr bwMode="auto">
          <a:xfrm>
            <a:off x="1176337" y="3886199"/>
            <a:ext cx="208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Units in Beginning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2" name="Rectangle 131"/>
          <p:cNvSpPr>
            <a:spLocks noChangeArrowheads="1"/>
          </p:cNvSpPr>
          <p:nvPr/>
        </p:nvSpPr>
        <p:spPr bwMode="auto">
          <a:xfrm>
            <a:off x="3530600" y="3886199"/>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31"/>
          <p:cNvSpPr>
            <a:spLocks noChangeArrowheads="1"/>
          </p:cNvSpPr>
          <p:nvPr/>
        </p:nvSpPr>
        <p:spPr bwMode="auto">
          <a:xfrm>
            <a:off x="4354512" y="3886199"/>
            <a:ext cx="2652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Units completed and transferred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Rectangle 32"/>
          <p:cNvSpPr>
            <a:spLocks noChangeArrowheads="1"/>
          </p:cNvSpPr>
          <p:nvPr/>
        </p:nvSpPr>
        <p:spPr bwMode="auto">
          <a:xfrm>
            <a:off x="7248524" y="388619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270,000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33"/>
          <p:cNvSpPr>
            <a:spLocks noChangeArrowheads="1"/>
          </p:cNvSpPr>
          <p:nvPr/>
        </p:nvSpPr>
        <p:spPr bwMode="auto">
          <a:xfrm>
            <a:off x="1176337" y="4092574"/>
            <a:ext cx="1008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Units Started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34"/>
          <p:cNvSpPr>
            <a:spLocks noChangeArrowheads="1"/>
          </p:cNvSpPr>
          <p:nvPr/>
        </p:nvSpPr>
        <p:spPr bwMode="auto">
          <a:xfrm>
            <a:off x="3440113" y="4092574"/>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286,000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35"/>
          <p:cNvSpPr>
            <a:spLocks noChangeArrowheads="1"/>
          </p:cNvSpPr>
          <p:nvPr/>
        </p:nvSpPr>
        <p:spPr bwMode="auto">
          <a:xfrm>
            <a:off x="4354512" y="4092574"/>
            <a:ext cx="187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Units in Ending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36"/>
          <p:cNvSpPr>
            <a:spLocks noChangeArrowheads="1"/>
          </p:cNvSpPr>
          <p:nvPr/>
        </p:nvSpPr>
        <p:spPr bwMode="auto">
          <a:xfrm>
            <a:off x="7339012" y="4092574"/>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37"/>
          <p:cNvSpPr>
            <a:spLocks noChangeArrowheads="1"/>
          </p:cNvSpPr>
          <p:nvPr/>
        </p:nvSpPr>
        <p:spPr bwMode="auto">
          <a:xfrm>
            <a:off x="1176337" y="4298949"/>
            <a:ext cx="194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 to Account For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38"/>
          <p:cNvSpPr>
            <a:spLocks noChangeArrowheads="1"/>
          </p:cNvSpPr>
          <p:nvPr/>
        </p:nvSpPr>
        <p:spPr bwMode="auto">
          <a:xfrm>
            <a:off x="3440113" y="42989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336,000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39"/>
          <p:cNvSpPr>
            <a:spLocks noChangeArrowheads="1"/>
          </p:cNvSpPr>
          <p:nvPr/>
        </p:nvSpPr>
        <p:spPr bwMode="auto">
          <a:xfrm>
            <a:off x="4354512" y="4298949"/>
            <a:ext cx="194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 Accounted For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40"/>
          <p:cNvSpPr>
            <a:spLocks noChangeArrowheads="1"/>
          </p:cNvSpPr>
          <p:nvPr/>
        </p:nvSpPr>
        <p:spPr bwMode="auto">
          <a:xfrm>
            <a:off x="7248524" y="42989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336,000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41"/>
          <p:cNvSpPr>
            <a:spLocks noChangeArrowheads="1"/>
          </p:cNvSpPr>
          <p:nvPr/>
        </p:nvSpPr>
        <p:spPr bwMode="auto">
          <a:xfrm>
            <a:off x="3122612" y="4741862"/>
            <a:ext cx="8620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Physical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42"/>
          <p:cNvSpPr>
            <a:spLocks noChangeArrowheads="1"/>
          </p:cNvSpPr>
          <p:nvPr/>
        </p:nvSpPr>
        <p:spPr bwMode="auto">
          <a:xfrm>
            <a:off x="4081462" y="4957762"/>
            <a:ext cx="725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Materials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43"/>
          <p:cNvSpPr>
            <a:spLocks noChangeArrowheads="1"/>
          </p:cNvSpPr>
          <p:nvPr/>
        </p:nvSpPr>
        <p:spPr bwMode="auto">
          <a:xfrm>
            <a:off x="5049837" y="495776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Conversion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44"/>
          <p:cNvSpPr>
            <a:spLocks noChangeArrowheads="1"/>
          </p:cNvSpPr>
          <p:nvPr/>
        </p:nvSpPr>
        <p:spPr bwMode="auto">
          <a:xfrm>
            <a:off x="6018212" y="4957762"/>
            <a:ext cx="725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Materials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45"/>
          <p:cNvSpPr>
            <a:spLocks noChangeArrowheads="1"/>
          </p:cNvSpPr>
          <p:nvPr/>
        </p:nvSpPr>
        <p:spPr bwMode="auto">
          <a:xfrm>
            <a:off x="6986587" y="4957762"/>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Conversion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Rectangle 46"/>
          <p:cNvSpPr>
            <a:spLocks noChangeArrowheads="1"/>
          </p:cNvSpPr>
          <p:nvPr/>
        </p:nvSpPr>
        <p:spPr bwMode="auto">
          <a:xfrm>
            <a:off x="1176337" y="5173662"/>
            <a:ext cx="1987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Finish Beginning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Rectangle 47"/>
          <p:cNvSpPr>
            <a:spLocks noChangeArrowheads="1"/>
          </p:cNvSpPr>
          <p:nvPr/>
        </p:nvSpPr>
        <p:spPr bwMode="auto">
          <a:xfrm>
            <a:off x="3376612" y="517366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48"/>
          <p:cNvSpPr>
            <a:spLocks noChangeArrowheads="1"/>
          </p:cNvSpPr>
          <p:nvPr/>
        </p:nvSpPr>
        <p:spPr bwMode="auto">
          <a:xfrm>
            <a:off x="4475162" y="5173662"/>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1</a:t>
            </a:r>
            <a:r>
              <a:rPr kumimoji="0" lang="en-US" altLang="en-US" sz="1300" b="0" i="0" u="none" strike="noStrike" cap="none" normalizeH="0" baseline="0" dirty="0">
                <a:ln>
                  <a:noFill/>
                </a:ln>
                <a:solidFill>
                  <a:srgbClr val="000000"/>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Rectangle 49"/>
          <p:cNvSpPr>
            <a:spLocks noChangeArrowheads="1"/>
          </p:cNvSpPr>
          <p:nvPr/>
        </p:nvSpPr>
        <p:spPr bwMode="auto">
          <a:xfrm>
            <a:off x="5443537" y="5173662"/>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50"/>
          <p:cNvSpPr>
            <a:spLocks noChangeArrowheads="1"/>
          </p:cNvSpPr>
          <p:nvPr/>
        </p:nvSpPr>
        <p:spPr bwMode="auto">
          <a:xfrm>
            <a:off x="6280149" y="517366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  5</a:t>
            </a:r>
            <a:r>
              <a:rPr kumimoji="0" lang="en-US" altLang="en-US" sz="1300" b="0" i="0" u="none" strike="noStrike" cap="none" normalizeH="0" baseline="0" dirty="0">
                <a:ln>
                  <a:noFill/>
                </a:ln>
                <a:solidFill>
                  <a:srgbClr val="000000"/>
                </a:solidFill>
                <a:effectLst/>
                <a:latin typeface="Arial" panose="020B0604020202020204" pitchFamily="34" charset="0"/>
              </a:rPr>
              <a:t>,000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Rectangle 51"/>
          <p:cNvSpPr>
            <a:spLocks noChangeArrowheads="1"/>
          </p:cNvSpPr>
          <p:nvPr/>
        </p:nvSpPr>
        <p:spPr bwMode="auto">
          <a:xfrm>
            <a:off x="7248524" y="517366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52"/>
          <p:cNvSpPr>
            <a:spLocks noChangeArrowheads="1"/>
          </p:cNvSpPr>
          <p:nvPr/>
        </p:nvSpPr>
        <p:spPr bwMode="auto">
          <a:xfrm>
            <a:off x="1176337" y="5380037"/>
            <a:ext cx="1473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Start and Complete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53"/>
          <p:cNvSpPr>
            <a:spLocks noChangeArrowheads="1"/>
          </p:cNvSpPr>
          <p:nvPr/>
        </p:nvSpPr>
        <p:spPr bwMode="auto">
          <a:xfrm>
            <a:off x="3284537" y="53800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220,000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Rectangle 54"/>
          <p:cNvSpPr>
            <a:spLocks noChangeArrowheads="1"/>
          </p:cNvSpPr>
          <p:nvPr/>
        </p:nvSpPr>
        <p:spPr bwMode="auto">
          <a:xfrm>
            <a:off x="4384674" y="5380037"/>
            <a:ext cx="48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55"/>
          <p:cNvSpPr>
            <a:spLocks noChangeArrowheads="1"/>
          </p:cNvSpPr>
          <p:nvPr/>
        </p:nvSpPr>
        <p:spPr bwMode="auto">
          <a:xfrm>
            <a:off x="5353049" y="5380037"/>
            <a:ext cx="48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56"/>
          <p:cNvSpPr>
            <a:spLocks noChangeArrowheads="1"/>
          </p:cNvSpPr>
          <p:nvPr/>
        </p:nvSpPr>
        <p:spPr bwMode="auto">
          <a:xfrm>
            <a:off x="6189662" y="53800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57"/>
          <p:cNvSpPr>
            <a:spLocks noChangeArrowheads="1"/>
          </p:cNvSpPr>
          <p:nvPr/>
        </p:nvSpPr>
        <p:spPr bwMode="auto">
          <a:xfrm>
            <a:off x="7158037" y="53800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58"/>
          <p:cNvSpPr>
            <a:spLocks noChangeArrowheads="1"/>
          </p:cNvSpPr>
          <p:nvPr/>
        </p:nvSpPr>
        <p:spPr bwMode="auto">
          <a:xfrm>
            <a:off x="1176337" y="5586412"/>
            <a:ext cx="16526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Start Ending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1" name="Rectangle 59"/>
          <p:cNvSpPr>
            <a:spLocks noChangeArrowheads="1"/>
          </p:cNvSpPr>
          <p:nvPr/>
        </p:nvSpPr>
        <p:spPr bwMode="auto">
          <a:xfrm>
            <a:off x="3376612" y="55864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60"/>
          <p:cNvSpPr>
            <a:spLocks noChangeArrowheads="1"/>
          </p:cNvSpPr>
          <p:nvPr/>
        </p:nvSpPr>
        <p:spPr bwMode="auto">
          <a:xfrm>
            <a:off x="4475162" y="5586412"/>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61"/>
          <p:cNvSpPr>
            <a:spLocks noChangeArrowheads="1"/>
          </p:cNvSpPr>
          <p:nvPr/>
        </p:nvSpPr>
        <p:spPr bwMode="auto">
          <a:xfrm>
            <a:off x="5443537" y="5586412"/>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62"/>
          <p:cNvSpPr>
            <a:spLocks noChangeArrowheads="1"/>
          </p:cNvSpPr>
          <p:nvPr/>
        </p:nvSpPr>
        <p:spPr bwMode="auto">
          <a:xfrm>
            <a:off x="6280149" y="55864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52,800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63"/>
          <p:cNvSpPr>
            <a:spLocks noChangeArrowheads="1"/>
          </p:cNvSpPr>
          <p:nvPr/>
        </p:nvSpPr>
        <p:spPr bwMode="auto">
          <a:xfrm>
            <a:off x="7248524" y="55864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19,800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64"/>
          <p:cNvSpPr>
            <a:spLocks noChangeArrowheads="1"/>
          </p:cNvSpPr>
          <p:nvPr/>
        </p:nvSpPr>
        <p:spPr bwMode="auto">
          <a:xfrm>
            <a:off x="1176337" y="5792787"/>
            <a:ext cx="81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Total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65"/>
          <p:cNvSpPr>
            <a:spLocks noChangeArrowheads="1"/>
          </p:cNvSpPr>
          <p:nvPr/>
        </p:nvSpPr>
        <p:spPr bwMode="auto">
          <a:xfrm>
            <a:off x="3284537" y="5792787"/>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33</a:t>
            </a:r>
            <a:r>
              <a:rPr kumimoji="0" lang="en-US" altLang="en-US" sz="1300" b="0" i="0" u="none" strike="noStrike" cap="none" normalizeH="0" baseline="0" dirty="0">
                <a:ln>
                  <a:noFill/>
                </a:ln>
                <a:solidFill>
                  <a:srgbClr val="000000"/>
                </a:solidFill>
                <a:effectLst/>
                <a:latin typeface="Arial" panose="020B0604020202020204" pitchFamily="34" charset="0"/>
              </a:rPr>
              <a:t>6,000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8" name="Rectangle 66"/>
          <p:cNvSpPr>
            <a:spLocks noChangeArrowheads="1"/>
          </p:cNvSpPr>
          <p:nvPr/>
        </p:nvSpPr>
        <p:spPr bwMode="auto">
          <a:xfrm>
            <a:off x="6189662" y="5792787"/>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277,800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9" name="Rectangle 67"/>
          <p:cNvSpPr>
            <a:spLocks noChangeArrowheads="1"/>
          </p:cNvSpPr>
          <p:nvPr/>
        </p:nvSpPr>
        <p:spPr bwMode="auto">
          <a:xfrm>
            <a:off x="7158037" y="579278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269,800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68"/>
          <p:cNvSpPr>
            <a:spLocks noChangeArrowheads="1"/>
          </p:cNvSpPr>
          <p:nvPr/>
        </p:nvSpPr>
        <p:spPr bwMode="auto">
          <a:xfrm>
            <a:off x="2770187" y="2206624"/>
            <a:ext cx="2673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Work in Process Inventory -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69"/>
          <p:cNvSpPr>
            <a:spLocks noChangeArrowheads="1"/>
          </p:cNvSpPr>
          <p:nvPr/>
        </p:nvSpPr>
        <p:spPr bwMode="auto">
          <a:xfrm>
            <a:off x="4038600" y="4741862"/>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Done in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Rectangle 70"/>
          <p:cNvSpPr>
            <a:spLocks noChangeArrowheads="1"/>
          </p:cNvSpPr>
          <p:nvPr/>
        </p:nvSpPr>
        <p:spPr bwMode="auto">
          <a:xfrm>
            <a:off x="4848224" y="4741862"/>
            <a:ext cx="1190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C00000"/>
                </a:solidFill>
                <a:effectLst/>
                <a:latin typeface="Arial" panose="020B0604020202020204" pitchFamily="34" charset="0"/>
              </a:rPr>
              <a:t>Current 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Rectangle 71"/>
          <p:cNvSpPr>
            <a:spLocks noChangeArrowheads="1"/>
          </p:cNvSpPr>
          <p:nvPr/>
        </p:nvSpPr>
        <p:spPr bwMode="auto">
          <a:xfrm>
            <a:off x="6784974" y="4741862"/>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EUP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Line 72"/>
          <p:cNvSpPr>
            <a:spLocks noChangeShapeType="1"/>
          </p:cNvSpPr>
          <p:nvPr/>
        </p:nvSpPr>
        <p:spPr bwMode="auto">
          <a:xfrm>
            <a:off x="3136900" y="427831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73"/>
          <p:cNvSpPr>
            <a:spLocks noChangeArrowheads="1"/>
          </p:cNvSpPr>
          <p:nvPr/>
        </p:nvSpPr>
        <p:spPr bwMode="auto">
          <a:xfrm>
            <a:off x="3136900" y="4278312"/>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Line 74"/>
          <p:cNvSpPr>
            <a:spLocks noChangeShapeType="1"/>
          </p:cNvSpPr>
          <p:nvPr/>
        </p:nvSpPr>
        <p:spPr bwMode="auto">
          <a:xfrm>
            <a:off x="3136900" y="448309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75"/>
          <p:cNvSpPr>
            <a:spLocks noChangeArrowheads="1"/>
          </p:cNvSpPr>
          <p:nvPr/>
        </p:nvSpPr>
        <p:spPr bwMode="auto">
          <a:xfrm>
            <a:off x="3136900" y="4483099"/>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Line 76"/>
          <p:cNvSpPr>
            <a:spLocks noChangeShapeType="1"/>
          </p:cNvSpPr>
          <p:nvPr/>
        </p:nvSpPr>
        <p:spPr bwMode="auto">
          <a:xfrm>
            <a:off x="3136900" y="45037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77"/>
          <p:cNvSpPr>
            <a:spLocks noChangeArrowheads="1"/>
          </p:cNvSpPr>
          <p:nvPr/>
        </p:nvSpPr>
        <p:spPr bwMode="auto">
          <a:xfrm>
            <a:off x="3136900" y="45037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Line 78"/>
          <p:cNvSpPr>
            <a:spLocks noChangeShapeType="1"/>
          </p:cNvSpPr>
          <p:nvPr/>
        </p:nvSpPr>
        <p:spPr bwMode="auto">
          <a:xfrm>
            <a:off x="3073399" y="577214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79"/>
          <p:cNvSpPr>
            <a:spLocks noChangeArrowheads="1"/>
          </p:cNvSpPr>
          <p:nvPr/>
        </p:nvSpPr>
        <p:spPr bwMode="auto">
          <a:xfrm>
            <a:off x="3073399" y="5772149"/>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Line 80"/>
          <p:cNvSpPr>
            <a:spLocks noChangeShapeType="1"/>
          </p:cNvSpPr>
          <p:nvPr/>
        </p:nvSpPr>
        <p:spPr bwMode="auto">
          <a:xfrm>
            <a:off x="3878262" y="2422524"/>
            <a:ext cx="0" cy="1030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81"/>
          <p:cNvSpPr>
            <a:spLocks noChangeArrowheads="1"/>
          </p:cNvSpPr>
          <p:nvPr/>
        </p:nvSpPr>
        <p:spPr bwMode="auto">
          <a:xfrm>
            <a:off x="3878262" y="2422524"/>
            <a:ext cx="9525" cy="1030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2"/>
          <p:cNvSpPr>
            <a:spLocks noChangeArrowheads="1"/>
          </p:cNvSpPr>
          <p:nvPr/>
        </p:nvSpPr>
        <p:spPr bwMode="auto">
          <a:xfrm>
            <a:off x="1127124" y="4710112"/>
            <a:ext cx="19050" cy="4540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83"/>
          <p:cNvSpPr>
            <a:spLocks noChangeArrowheads="1"/>
          </p:cNvSpPr>
          <p:nvPr/>
        </p:nvSpPr>
        <p:spPr bwMode="auto">
          <a:xfrm>
            <a:off x="7904162" y="4730749"/>
            <a:ext cx="20638" cy="433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4"/>
          <p:cNvSpPr>
            <a:spLocks noChangeArrowheads="1"/>
          </p:cNvSpPr>
          <p:nvPr/>
        </p:nvSpPr>
        <p:spPr bwMode="auto">
          <a:xfrm>
            <a:off x="2105024" y="2174874"/>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85"/>
          <p:cNvSpPr>
            <a:spLocks noChangeArrowheads="1"/>
          </p:cNvSpPr>
          <p:nvPr/>
        </p:nvSpPr>
        <p:spPr bwMode="auto">
          <a:xfrm>
            <a:off x="2105024" y="2401887"/>
            <a:ext cx="3883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Line 86"/>
          <p:cNvSpPr>
            <a:spLocks noChangeShapeType="1"/>
          </p:cNvSpPr>
          <p:nvPr/>
        </p:nvSpPr>
        <p:spPr bwMode="auto">
          <a:xfrm>
            <a:off x="2105024" y="2824162"/>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87"/>
          <p:cNvSpPr>
            <a:spLocks noChangeArrowheads="1"/>
          </p:cNvSpPr>
          <p:nvPr/>
        </p:nvSpPr>
        <p:spPr bwMode="auto">
          <a:xfrm>
            <a:off x="2105024" y="2824162"/>
            <a:ext cx="38830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88"/>
          <p:cNvSpPr>
            <a:spLocks noChangeShapeType="1"/>
          </p:cNvSpPr>
          <p:nvPr/>
        </p:nvSpPr>
        <p:spPr bwMode="auto">
          <a:xfrm>
            <a:off x="2105024" y="3236912"/>
            <a:ext cx="38830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9"/>
          <p:cNvSpPr>
            <a:spLocks noChangeArrowheads="1"/>
          </p:cNvSpPr>
          <p:nvPr/>
        </p:nvSpPr>
        <p:spPr bwMode="auto">
          <a:xfrm>
            <a:off x="2105024" y="3236912"/>
            <a:ext cx="38830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Line 90"/>
          <p:cNvSpPr>
            <a:spLocks noChangeShapeType="1"/>
          </p:cNvSpPr>
          <p:nvPr/>
        </p:nvSpPr>
        <p:spPr bwMode="auto">
          <a:xfrm>
            <a:off x="6946899" y="427831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91"/>
          <p:cNvSpPr>
            <a:spLocks noChangeArrowheads="1"/>
          </p:cNvSpPr>
          <p:nvPr/>
        </p:nvSpPr>
        <p:spPr bwMode="auto">
          <a:xfrm>
            <a:off x="6946899" y="4278312"/>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Line 92"/>
          <p:cNvSpPr>
            <a:spLocks noChangeShapeType="1"/>
          </p:cNvSpPr>
          <p:nvPr/>
        </p:nvSpPr>
        <p:spPr bwMode="auto">
          <a:xfrm>
            <a:off x="6946899" y="4483099"/>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93"/>
          <p:cNvSpPr>
            <a:spLocks noChangeArrowheads="1"/>
          </p:cNvSpPr>
          <p:nvPr/>
        </p:nvSpPr>
        <p:spPr bwMode="auto">
          <a:xfrm>
            <a:off x="6946899" y="4483099"/>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Line 94"/>
          <p:cNvSpPr>
            <a:spLocks noChangeShapeType="1"/>
          </p:cNvSpPr>
          <p:nvPr/>
        </p:nvSpPr>
        <p:spPr bwMode="auto">
          <a:xfrm>
            <a:off x="6946899" y="45037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95"/>
          <p:cNvSpPr>
            <a:spLocks noChangeArrowheads="1"/>
          </p:cNvSpPr>
          <p:nvPr/>
        </p:nvSpPr>
        <p:spPr bwMode="auto">
          <a:xfrm>
            <a:off x="6946899" y="45037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96"/>
          <p:cNvSpPr>
            <a:spLocks noChangeArrowheads="1"/>
          </p:cNvSpPr>
          <p:nvPr/>
        </p:nvSpPr>
        <p:spPr bwMode="auto">
          <a:xfrm>
            <a:off x="1146174" y="4710112"/>
            <a:ext cx="6778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Line 97"/>
          <p:cNvSpPr>
            <a:spLocks noChangeShapeType="1"/>
          </p:cNvSpPr>
          <p:nvPr/>
        </p:nvSpPr>
        <p:spPr bwMode="auto">
          <a:xfrm>
            <a:off x="4041774" y="4937124"/>
            <a:ext cx="3862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8"/>
          <p:cNvSpPr>
            <a:spLocks noChangeArrowheads="1"/>
          </p:cNvSpPr>
          <p:nvPr/>
        </p:nvSpPr>
        <p:spPr bwMode="auto">
          <a:xfrm>
            <a:off x="4041774" y="4937124"/>
            <a:ext cx="38623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99"/>
          <p:cNvSpPr>
            <a:spLocks noChangeArrowheads="1"/>
          </p:cNvSpPr>
          <p:nvPr/>
        </p:nvSpPr>
        <p:spPr bwMode="auto">
          <a:xfrm>
            <a:off x="1146174" y="5143499"/>
            <a:ext cx="67786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Line 100"/>
          <p:cNvSpPr>
            <a:spLocks noChangeShapeType="1"/>
          </p:cNvSpPr>
          <p:nvPr/>
        </p:nvSpPr>
        <p:spPr bwMode="auto">
          <a:xfrm>
            <a:off x="5978524" y="5772149"/>
            <a:ext cx="1946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01"/>
          <p:cNvSpPr>
            <a:spLocks noChangeArrowheads="1"/>
          </p:cNvSpPr>
          <p:nvPr/>
        </p:nvSpPr>
        <p:spPr bwMode="auto">
          <a:xfrm>
            <a:off x="5978524" y="5772149"/>
            <a:ext cx="194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66"/>
          <p:cNvSpPr>
            <a:spLocks noChangeArrowheads="1"/>
          </p:cNvSpPr>
          <p:nvPr/>
        </p:nvSpPr>
        <p:spPr bwMode="auto">
          <a:xfrm>
            <a:off x="7701467" y="165417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C00000"/>
                </a:solidFill>
                <a:effectLst/>
                <a:latin typeface="Arial" panose="020B0604020202020204" pitchFamily="34" charset="0"/>
              </a:rPr>
              <a:t>277,800</a:t>
            </a: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sp>
        <p:nvSpPr>
          <p:cNvPr id="205" name="Rectangle 67"/>
          <p:cNvSpPr>
            <a:spLocks noChangeArrowheads="1"/>
          </p:cNvSpPr>
          <p:nvPr/>
        </p:nvSpPr>
        <p:spPr bwMode="auto">
          <a:xfrm>
            <a:off x="7691943" y="186055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C00000"/>
                </a:solidFill>
                <a:effectLst/>
                <a:latin typeface="Arial" panose="020B0604020202020204" pitchFamily="34" charset="0"/>
              </a:rPr>
              <a:t>269,800</a:t>
            </a: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2631077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500"/>
                                        <p:tgtEl>
                                          <p:spTgt spid="10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500"/>
                                        <p:tgtEl>
                                          <p:spTgt spid="17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500"/>
                                        <p:tgtEl>
                                          <p:spTgt spid="1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500"/>
                                        <p:tgtEl>
                                          <p:spTgt spid="1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6"/>
                                        </p:tgtEl>
                                        <p:attrNameLst>
                                          <p:attrName>style.visibility</p:attrName>
                                        </p:attrNameLst>
                                      </p:cBhvr>
                                      <p:to>
                                        <p:strVal val="visible"/>
                                      </p:to>
                                    </p:set>
                                    <p:animEffect transition="in" filter="fade">
                                      <p:cBhvr>
                                        <p:cTn id="29" dur="500"/>
                                        <p:tgtEl>
                                          <p:spTgt spid="1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7"/>
                                        </p:tgtEl>
                                        <p:attrNameLst>
                                          <p:attrName>style.visibility</p:attrName>
                                        </p:attrNameLst>
                                      </p:cBhvr>
                                      <p:to>
                                        <p:strVal val="visible"/>
                                      </p:to>
                                    </p:set>
                                    <p:animEffect transition="in" filter="fade">
                                      <p:cBhvr>
                                        <p:cTn id="32" dur="500"/>
                                        <p:tgtEl>
                                          <p:spTgt spid="1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500"/>
                                        <p:tgtEl>
                                          <p:spTgt spid="1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1"/>
                                        </p:tgtEl>
                                        <p:attrNameLst>
                                          <p:attrName>style.visibility</p:attrName>
                                        </p:attrNameLst>
                                      </p:cBhvr>
                                      <p:to>
                                        <p:strVal val="visible"/>
                                      </p:to>
                                    </p:set>
                                    <p:animEffect transition="in" filter="fade">
                                      <p:cBhvr>
                                        <p:cTn id="48" dur="500"/>
                                        <p:tgtEl>
                                          <p:spTgt spid="1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500"/>
                                        <p:tgtEl>
                                          <p:spTgt spid="1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fade">
                                      <p:cBhvr>
                                        <p:cTn id="56" dur="500"/>
                                        <p:tgtEl>
                                          <p:spTgt spid="1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8"/>
                                        </p:tgtEl>
                                        <p:attrNameLst>
                                          <p:attrName>style.visibility</p:attrName>
                                        </p:attrNameLst>
                                      </p:cBhvr>
                                      <p:to>
                                        <p:strVal val="visible"/>
                                      </p:to>
                                    </p:set>
                                    <p:animEffect transition="in" filter="fade">
                                      <p:cBhvr>
                                        <p:cTn id="59" dur="500"/>
                                        <p:tgtEl>
                                          <p:spTgt spid="1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9"/>
                                        </p:tgtEl>
                                        <p:attrNameLst>
                                          <p:attrName>style.visibility</p:attrName>
                                        </p:attrNameLst>
                                      </p:cBhvr>
                                      <p:to>
                                        <p:strVal val="visible"/>
                                      </p:to>
                                    </p:set>
                                    <p:animEffect transition="in" filter="fade">
                                      <p:cBhvr>
                                        <p:cTn id="62" dur="500"/>
                                        <p:tgtEl>
                                          <p:spTgt spid="18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fade">
                                      <p:cBhvr>
                                        <p:cTn id="67" dur="500"/>
                                        <p:tgtEl>
                                          <p:spTgt spid="1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9"/>
                                        </p:tgtEl>
                                        <p:attrNameLst>
                                          <p:attrName>style.visibility</p:attrName>
                                        </p:attrNameLst>
                                      </p:cBhvr>
                                      <p:to>
                                        <p:strVal val="visible"/>
                                      </p:to>
                                    </p:set>
                                    <p:animEffect transition="in" filter="fade">
                                      <p:cBhvr>
                                        <p:cTn id="70" dur="500"/>
                                        <p:tgtEl>
                                          <p:spTgt spid="1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0"/>
                                        </p:tgtEl>
                                        <p:attrNameLst>
                                          <p:attrName>style.visibility</p:attrName>
                                        </p:attrNameLst>
                                      </p:cBhvr>
                                      <p:to>
                                        <p:strVal val="visible"/>
                                      </p:to>
                                    </p:set>
                                    <p:animEffect transition="in" filter="fade">
                                      <p:cBhvr>
                                        <p:cTn id="73" dur="500"/>
                                        <p:tgtEl>
                                          <p:spTgt spid="19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1"/>
                                        </p:tgtEl>
                                        <p:attrNameLst>
                                          <p:attrName>style.visibility</p:attrName>
                                        </p:attrNameLst>
                                      </p:cBhvr>
                                      <p:to>
                                        <p:strVal val="visible"/>
                                      </p:to>
                                    </p:set>
                                    <p:animEffect transition="in" filter="fade">
                                      <p:cBhvr>
                                        <p:cTn id="76" dur="500"/>
                                        <p:tgtEl>
                                          <p:spTgt spid="19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6"/>
                                        </p:tgtEl>
                                        <p:attrNameLst>
                                          <p:attrName>style.visibility</p:attrName>
                                        </p:attrNameLst>
                                      </p:cBhvr>
                                      <p:to>
                                        <p:strVal val="visible"/>
                                      </p:to>
                                    </p:set>
                                    <p:animEffect transition="in" filter="fade">
                                      <p:cBhvr>
                                        <p:cTn id="81" dur="500"/>
                                        <p:tgtEl>
                                          <p:spTgt spid="1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7"/>
                                        </p:tgtEl>
                                        <p:attrNameLst>
                                          <p:attrName>style.visibility</p:attrName>
                                        </p:attrNameLst>
                                      </p:cBhvr>
                                      <p:to>
                                        <p:strVal val="visible"/>
                                      </p:to>
                                    </p:set>
                                    <p:animEffect transition="in" filter="fade">
                                      <p:cBhvr>
                                        <p:cTn id="84" dur="500"/>
                                        <p:tgtEl>
                                          <p:spTgt spid="12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fade">
                                      <p:cBhvr>
                                        <p:cTn id="92" dur="500"/>
                                        <p:tgtEl>
                                          <p:spTgt spid="1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500"/>
                                        <p:tgtEl>
                                          <p:spTgt spid="1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3"/>
                                        </p:tgtEl>
                                        <p:attrNameLst>
                                          <p:attrName>style.visibility</p:attrName>
                                        </p:attrNameLst>
                                      </p:cBhvr>
                                      <p:to>
                                        <p:strVal val="visible"/>
                                      </p:to>
                                    </p:set>
                                    <p:animEffect transition="in" filter="fade">
                                      <p:cBhvr>
                                        <p:cTn id="102" dur="500"/>
                                        <p:tgtEl>
                                          <p:spTgt spid="1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fade">
                                      <p:cBhvr>
                                        <p:cTn id="107" dur="500"/>
                                        <p:tgtEl>
                                          <p:spTgt spid="1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fade">
                                      <p:cBhvr>
                                        <p:cTn id="112" dur="500"/>
                                        <p:tgtEl>
                                          <p:spTgt spid="1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2"/>
                                        </p:tgtEl>
                                        <p:attrNameLst>
                                          <p:attrName>style.visibility</p:attrName>
                                        </p:attrNameLst>
                                      </p:cBhvr>
                                      <p:to>
                                        <p:strVal val="visible"/>
                                      </p:to>
                                    </p:set>
                                    <p:animEffect transition="in" filter="fade">
                                      <p:cBhvr>
                                        <p:cTn id="115" dur="500"/>
                                        <p:tgtEl>
                                          <p:spTgt spid="1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35"/>
                                        </p:tgtEl>
                                        <p:attrNameLst>
                                          <p:attrName>style.visibility</p:attrName>
                                        </p:attrNameLst>
                                      </p:cBhvr>
                                      <p:to>
                                        <p:strVal val="visible"/>
                                      </p:to>
                                    </p:set>
                                    <p:animEffect transition="in" filter="fade">
                                      <p:cBhvr>
                                        <p:cTn id="120" dur="500"/>
                                        <p:tgtEl>
                                          <p:spTgt spid="1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500"/>
                                        <p:tgtEl>
                                          <p:spTgt spid="13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fade">
                                      <p:cBhvr>
                                        <p:cTn id="128" dur="500"/>
                                        <p:tgtEl>
                                          <p:spTgt spid="139"/>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40"/>
                                        </p:tgtEl>
                                        <p:attrNameLst>
                                          <p:attrName>style.visibility</p:attrName>
                                        </p:attrNameLst>
                                      </p:cBhvr>
                                      <p:to>
                                        <p:strVal val="visible"/>
                                      </p:to>
                                    </p:set>
                                    <p:animEffect transition="in" filter="fade">
                                      <p:cBhvr>
                                        <p:cTn id="133" dur="500"/>
                                        <p:tgtEl>
                                          <p:spTgt spid="14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74"/>
                                        </p:tgtEl>
                                        <p:attrNameLst>
                                          <p:attrName>style.visibility</p:attrName>
                                        </p:attrNameLst>
                                      </p:cBhvr>
                                      <p:to>
                                        <p:strVal val="visible"/>
                                      </p:to>
                                    </p:set>
                                    <p:animEffect transition="in" filter="fade">
                                      <p:cBhvr>
                                        <p:cTn id="136" dur="500"/>
                                        <p:tgtEl>
                                          <p:spTgt spid="17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75"/>
                                        </p:tgtEl>
                                        <p:attrNameLst>
                                          <p:attrName>style.visibility</p:attrName>
                                        </p:attrNameLst>
                                      </p:cBhvr>
                                      <p:to>
                                        <p:strVal val="visible"/>
                                      </p:to>
                                    </p:set>
                                    <p:animEffect transition="in" filter="fade">
                                      <p:cBhvr>
                                        <p:cTn id="139" dur="500"/>
                                        <p:tgtEl>
                                          <p:spTgt spid="17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76"/>
                                        </p:tgtEl>
                                        <p:attrNameLst>
                                          <p:attrName>style.visibility</p:attrName>
                                        </p:attrNameLst>
                                      </p:cBhvr>
                                      <p:to>
                                        <p:strVal val="visible"/>
                                      </p:to>
                                    </p:set>
                                    <p:animEffect transition="in" filter="fade">
                                      <p:cBhvr>
                                        <p:cTn id="142" dur="500"/>
                                        <p:tgtEl>
                                          <p:spTgt spid="17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77"/>
                                        </p:tgtEl>
                                        <p:attrNameLst>
                                          <p:attrName>style.visibility</p:attrName>
                                        </p:attrNameLst>
                                      </p:cBhvr>
                                      <p:to>
                                        <p:strVal val="visible"/>
                                      </p:to>
                                    </p:set>
                                    <p:animEffect transition="in" filter="fade">
                                      <p:cBhvr>
                                        <p:cTn id="145" dur="500"/>
                                        <p:tgtEl>
                                          <p:spTgt spid="17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78"/>
                                        </p:tgtEl>
                                        <p:attrNameLst>
                                          <p:attrName>style.visibility</p:attrName>
                                        </p:attrNameLst>
                                      </p:cBhvr>
                                      <p:to>
                                        <p:strVal val="visible"/>
                                      </p:to>
                                    </p:set>
                                    <p:animEffect transition="in" filter="fade">
                                      <p:cBhvr>
                                        <p:cTn id="148" dur="500"/>
                                        <p:tgtEl>
                                          <p:spTgt spid="17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79"/>
                                        </p:tgtEl>
                                        <p:attrNameLst>
                                          <p:attrName>style.visibility</p:attrName>
                                        </p:attrNameLst>
                                      </p:cBhvr>
                                      <p:to>
                                        <p:strVal val="visible"/>
                                      </p:to>
                                    </p:set>
                                    <p:animEffect transition="in" filter="fade">
                                      <p:cBhvr>
                                        <p:cTn id="151" dur="500"/>
                                        <p:tgtEl>
                                          <p:spTgt spid="17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33"/>
                                        </p:tgtEl>
                                        <p:attrNameLst>
                                          <p:attrName>style.visibility</p:attrName>
                                        </p:attrNameLst>
                                      </p:cBhvr>
                                      <p:to>
                                        <p:strVal val="visible"/>
                                      </p:to>
                                    </p:set>
                                    <p:animEffect transition="in" filter="fade">
                                      <p:cBhvr>
                                        <p:cTn id="156" dur="500"/>
                                        <p:tgtEl>
                                          <p:spTgt spid="13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4"/>
                                        </p:tgtEl>
                                        <p:attrNameLst>
                                          <p:attrName>style.visibility</p:attrName>
                                        </p:attrNameLst>
                                      </p:cBhvr>
                                      <p:to>
                                        <p:strVal val="visible"/>
                                      </p:to>
                                    </p:set>
                                    <p:animEffect transition="in" filter="fade">
                                      <p:cBhvr>
                                        <p:cTn id="159" dur="500"/>
                                        <p:tgtEl>
                                          <p:spTgt spid="134"/>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37"/>
                                        </p:tgtEl>
                                        <p:attrNameLst>
                                          <p:attrName>style.visibility</p:attrName>
                                        </p:attrNameLst>
                                      </p:cBhvr>
                                      <p:to>
                                        <p:strVal val="visible"/>
                                      </p:to>
                                    </p:set>
                                    <p:animEffect transition="in" filter="fade">
                                      <p:cBhvr>
                                        <p:cTn id="164" dur="500"/>
                                        <p:tgtEl>
                                          <p:spTgt spid="13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Effect transition="in" filter="fade">
                                      <p:cBhvr>
                                        <p:cTn id="167" dur="500"/>
                                        <p:tgtEl>
                                          <p:spTgt spid="13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41"/>
                                        </p:tgtEl>
                                        <p:attrNameLst>
                                          <p:attrName>style.visibility</p:attrName>
                                        </p:attrNameLst>
                                      </p:cBhvr>
                                      <p:to>
                                        <p:strVal val="visible"/>
                                      </p:to>
                                    </p:set>
                                    <p:animEffect transition="in" filter="fade">
                                      <p:cBhvr>
                                        <p:cTn id="172" dur="500"/>
                                        <p:tgtEl>
                                          <p:spTgt spid="14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42"/>
                                        </p:tgtEl>
                                        <p:attrNameLst>
                                          <p:attrName>style.visibility</p:attrName>
                                        </p:attrNameLst>
                                      </p:cBhvr>
                                      <p:to>
                                        <p:strVal val="visible"/>
                                      </p:to>
                                    </p:set>
                                    <p:animEffect transition="in" filter="fade">
                                      <p:cBhvr>
                                        <p:cTn id="177" dur="500"/>
                                        <p:tgtEl>
                                          <p:spTgt spid="14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92"/>
                                        </p:tgtEl>
                                        <p:attrNameLst>
                                          <p:attrName>style.visibility</p:attrName>
                                        </p:attrNameLst>
                                      </p:cBhvr>
                                      <p:to>
                                        <p:strVal val="visible"/>
                                      </p:to>
                                    </p:set>
                                    <p:animEffect transition="in" filter="fade">
                                      <p:cBhvr>
                                        <p:cTn id="180" dur="500"/>
                                        <p:tgtEl>
                                          <p:spTgt spid="19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500"/>
                                        <p:tgtEl>
                                          <p:spTgt spid="19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94"/>
                                        </p:tgtEl>
                                        <p:attrNameLst>
                                          <p:attrName>style.visibility</p:attrName>
                                        </p:attrNameLst>
                                      </p:cBhvr>
                                      <p:to>
                                        <p:strVal val="visible"/>
                                      </p:to>
                                    </p:set>
                                    <p:animEffect transition="in" filter="fade">
                                      <p:cBhvr>
                                        <p:cTn id="186" dur="500"/>
                                        <p:tgtEl>
                                          <p:spTgt spid="19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95"/>
                                        </p:tgtEl>
                                        <p:attrNameLst>
                                          <p:attrName>style.visibility</p:attrName>
                                        </p:attrNameLst>
                                      </p:cBhvr>
                                      <p:to>
                                        <p:strVal val="visible"/>
                                      </p:to>
                                    </p:set>
                                    <p:animEffect transition="in" filter="fade">
                                      <p:cBhvr>
                                        <p:cTn id="189" dur="500"/>
                                        <p:tgtEl>
                                          <p:spTgt spid="19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96"/>
                                        </p:tgtEl>
                                        <p:attrNameLst>
                                          <p:attrName>style.visibility</p:attrName>
                                        </p:attrNameLst>
                                      </p:cBhvr>
                                      <p:to>
                                        <p:strVal val="visible"/>
                                      </p:to>
                                    </p:set>
                                    <p:animEffect transition="in" filter="fade">
                                      <p:cBhvr>
                                        <p:cTn id="192" dur="500"/>
                                        <p:tgtEl>
                                          <p:spTgt spid="19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97"/>
                                        </p:tgtEl>
                                        <p:attrNameLst>
                                          <p:attrName>style.visibility</p:attrName>
                                        </p:attrNameLst>
                                      </p:cBhvr>
                                      <p:to>
                                        <p:strVal val="visible"/>
                                      </p:to>
                                    </p:set>
                                    <p:animEffect transition="in" filter="fade">
                                      <p:cBhvr>
                                        <p:cTn id="195" dur="500"/>
                                        <p:tgtEl>
                                          <p:spTgt spid="197"/>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108"/>
                                        </p:tgtEl>
                                        <p:attrNameLst>
                                          <p:attrName>style.visibility</p:attrName>
                                        </p:attrNameLst>
                                      </p:cBhvr>
                                      <p:to>
                                        <p:strVal val="visible"/>
                                      </p:to>
                                    </p:set>
                                    <p:animEffect transition="in" filter="fade">
                                      <p:cBhvr>
                                        <p:cTn id="200" dur="500"/>
                                        <p:tgtEl>
                                          <p:spTgt spid="10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43"/>
                                        </p:tgtEl>
                                        <p:attrNameLst>
                                          <p:attrName>style.visibility</p:attrName>
                                        </p:attrNameLst>
                                      </p:cBhvr>
                                      <p:to>
                                        <p:strVal val="visible"/>
                                      </p:to>
                                    </p:set>
                                    <p:animEffect transition="in" filter="fade">
                                      <p:cBhvr>
                                        <p:cTn id="203" dur="500"/>
                                        <p:tgtEl>
                                          <p:spTgt spid="14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84"/>
                                        </p:tgtEl>
                                        <p:attrNameLst>
                                          <p:attrName>style.visibility</p:attrName>
                                        </p:attrNameLst>
                                      </p:cBhvr>
                                      <p:to>
                                        <p:strVal val="visible"/>
                                      </p:to>
                                    </p:set>
                                    <p:animEffect transition="in" filter="fade">
                                      <p:cBhvr>
                                        <p:cTn id="206" dur="500"/>
                                        <p:tgtEl>
                                          <p:spTgt spid="184"/>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85"/>
                                        </p:tgtEl>
                                        <p:attrNameLst>
                                          <p:attrName>style.visibility</p:attrName>
                                        </p:attrNameLst>
                                      </p:cBhvr>
                                      <p:to>
                                        <p:strVal val="visible"/>
                                      </p:to>
                                    </p:set>
                                    <p:animEffect transition="in" filter="fade">
                                      <p:cBhvr>
                                        <p:cTn id="209" dur="500"/>
                                        <p:tgtEl>
                                          <p:spTgt spid="185"/>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98"/>
                                        </p:tgtEl>
                                        <p:attrNameLst>
                                          <p:attrName>style.visibility</p:attrName>
                                        </p:attrNameLst>
                                      </p:cBhvr>
                                      <p:to>
                                        <p:strVal val="visible"/>
                                      </p:to>
                                    </p:set>
                                    <p:animEffect transition="in" filter="fade">
                                      <p:cBhvr>
                                        <p:cTn id="212" dur="500"/>
                                        <p:tgtEl>
                                          <p:spTgt spid="198"/>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201"/>
                                        </p:tgtEl>
                                        <p:attrNameLst>
                                          <p:attrName>style.visibility</p:attrName>
                                        </p:attrNameLst>
                                      </p:cBhvr>
                                      <p:to>
                                        <p:strVal val="visible"/>
                                      </p:to>
                                    </p:set>
                                    <p:animEffect transition="in" filter="fade">
                                      <p:cBhvr>
                                        <p:cTn id="215" dur="500"/>
                                        <p:tgtEl>
                                          <p:spTgt spid="201"/>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66"/>
                                        </p:tgtEl>
                                        <p:attrNameLst>
                                          <p:attrName>style.visibility</p:attrName>
                                        </p:attrNameLst>
                                      </p:cBhvr>
                                      <p:to>
                                        <p:strVal val="visible"/>
                                      </p:to>
                                    </p:set>
                                    <p:animEffect transition="in" filter="fade">
                                      <p:cBhvr>
                                        <p:cTn id="220" dur="500"/>
                                        <p:tgtEl>
                                          <p:spTgt spid="166"/>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67"/>
                                        </p:tgtEl>
                                        <p:attrNameLst>
                                          <p:attrName>style.visibility</p:attrName>
                                        </p:attrNameLst>
                                      </p:cBhvr>
                                      <p:to>
                                        <p:strVal val="visible"/>
                                      </p:to>
                                    </p:set>
                                    <p:animEffect transition="in" filter="fade">
                                      <p:cBhvr>
                                        <p:cTn id="223" dur="500"/>
                                        <p:tgtEl>
                                          <p:spTgt spid="16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80"/>
                                        </p:tgtEl>
                                        <p:attrNameLst>
                                          <p:attrName>style.visibility</p:attrName>
                                        </p:attrNameLst>
                                      </p:cBhvr>
                                      <p:to>
                                        <p:strVal val="visible"/>
                                      </p:to>
                                    </p:set>
                                    <p:animEffect transition="in" filter="fade">
                                      <p:cBhvr>
                                        <p:cTn id="226" dur="500"/>
                                        <p:tgtEl>
                                          <p:spTgt spid="18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81"/>
                                        </p:tgtEl>
                                        <p:attrNameLst>
                                          <p:attrName>style.visibility</p:attrName>
                                        </p:attrNameLst>
                                      </p:cBhvr>
                                      <p:to>
                                        <p:strVal val="visible"/>
                                      </p:to>
                                    </p:set>
                                    <p:animEffect transition="in" filter="fade">
                                      <p:cBhvr>
                                        <p:cTn id="229" dur="500"/>
                                        <p:tgtEl>
                                          <p:spTgt spid="181"/>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148"/>
                                        </p:tgtEl>
                                        <p:attrNameLst>
                                          <p:attrName>style.visibility</p:attrName>
                                        </p:attrNameLst>
                                      </p:cBhvr>
                                      <p:to>
                                        <p:strVal val="visible"/>
                                      </p:to>
                                    </p:set>
                                    <p:animEffect transition="in" filter="fade">
                                      <p:cBhvr>
                                        <p:cTn id="234" dur="500"/>
                                        <p:tgtEl>
                                          <p:spTgt spid="148"/>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500"/>
                                        <p:tgtEl>
                                          <p:spTgt spid="149"/>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154"/>
                                        </p:tgtEl>
                                        <p:attrNameLst>
                                          <p:attrName>style.visibility</p:attrName>
                                        </p:attrNameLst>
                                      </p:cBhvr>
                                      <p:to>
                                        <p:strVal val="visible"/>
                                      </p:to>
                                    </p:set>
                                    <p:animEffect transition="in" filter="fade">
                                      <p:cBhvr>
                                        <p:cTn id="244" dur="500"/>
                                        <p:tgtEl>
                                          <p:spTgt spid="154"/>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155"/>
                                        </p:tgtEl>
                                        <p:attrNameLst>
                                          <p:attrName>style.visibility</p:attrName>
                                        </p:attrNameLst>
                                      </p:cBhvr>
                                      <p:to>
                                        <p:strVal val="visible"/>
                                      </p:to>
                                    </p:set>
                                    <p:animEffect transition="in" filter="fade">
                                      <p:cBhvr>
                                        <p:cTn id="249" dur="500"/>
                                        <p:tgtEl>
                                          <p:spTgt spid="155"/>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160"/>
                                        </p:tgtEl>
                                        <p:attrNameLst>
                                          <p:attrName>style.visibility</p:attrName>
                                        </p:attrNameLst>
                                      </p:cBhvr>
                                      <p:to>
                                        <p:strVal val="visible"/>
                                      </p:to>
                                    </p:set>
                                    <p:animEffect transition="in" filter="fade">
                                      <p:cBhvr>
                                        <p:cTn id="254" dur="500"/>
                                        <p:tgtEl>
                                          <p:spTgt spid="160"/>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161"/>
                                        </p:tgtEl>
                                        <p:attrNameLst>
                                          <p:attrName>style.visibility</p:attrName>
                                        </p:attrNameLst>
                                      </p:cBhvr>
                                      <p:to>
                                        <p:strVal val="visible"/>
                                      </p:to>
                                    </p:set>
                                    <p:animEffect transition="in" filter="fade">
                                      <p:cBhvr>
                                        <p:cTn id="259" dur="500"/>
                                        <p:tgtEl>
                                          <p:spTgt spid="161"/>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grpId="1" nodeType="clickEffect">
                                  <p:stCondLst>
                                    <p:cond delay="0"/>
                                  </p:stCondLst>
                                  <p:childTnLst>
                                    <p:animEffect transition="out" filter="fade">
                                      <p:cBhvr>
                                        <p:cTn id="263" dur="500"/>
                                        <p:tgtEl>
                                          <p:spTgt spid="167"/>
                                        </p:tgtEl>
                                      </p:cBhvr>
                                    </p:animEffect>
                                    <p:set>
                                      <p:cBhvr>
                                        <p:cTn id="264" dur="1" fill="hold">
                                          <p:stCondLst>
                                            <p:cond delay="499"/>
                                          </p:stCondLst>
                                        </p:cTn>
                                        <p:tgtEl>
                                          <p:spTgt spid="167"/>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180"/>
                                        </p:tgtEl>
                                      </p:cBhvr>
                                    </p:animEffect>
                                    <p:set>
                                      <p:cBhvr>
                                        <p:cTn id="267" dur="1" fill="hold">
                                          <p:stCondLst>
                                            <p:cond delay="499"/>
                                          </p:stCondLst>
                                        </p:cTn>
                                        <p:tgtEl>
                                          <p:spTgt spid="180"/>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181"/>
                                        </p:tgtEl>
                                      </p:cBhvr>
                                    </p:animEffect>
                                    <p:set>
                                      <p:cBhvr>
                                        <p:cTn id="270" dur="1" fill="hold">
                                          <p:stCondLst>
                                            <p:cond delay="499"/>
                                          </p:stCondLst>
                                        </p:cTn>
                                        <p:tgtEl>
                                          <p:spTgt spid="181"/>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149"/>
                                        </p:tgtEl>
                                      </p:cBhvr>
                                    </p:animEffect>
                                    <p:set>
                                      <p:cBhvr>
                                        <p:cTn id="273" dur="1" fill="hold">
                                          <p:stCondLst>
                                            <p:cond delay="499"/>
                                          </p:stCondLst>
                                        </p:cTn>
                                        <p:tgtEl>
                                          <p:spTgt spid="149"/>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155"/>
                                        </p:tgtEl>
                                      </p:cBhvr>
                                    </p:animEffect>
                                    <p:set>
                                      <p:cBhvr>
                                        <p:cTn id="276" dur="1" fill="hold">
                                          <p:stCondLst>
                                            <p:cond delay="499"/>
                                          </p:stCondLst>
                                        </p:cTn>
                                        <p:tgtEl>
                                          <p:spTgt spid="155"/>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161"/>
                                        </p:tgtEl>
                                      </p:cBhvr>
                                    </p:animEffect>
                                    <p:set>
                                      <p:cBhvr>
                                        <p:cTn id="279" dur="1" fill="hold">
                                          <p:stCondLst>
                                            <p:cond delay="499"/>
                                          </p:stCondLst>
                                        </p:cTn>
                                        <p:tgtEl>
                                          <p:spTgt spid="161"/>
                                        </p:tgtEl>
                                        <p:attrNameLst>
                                          <p:attrName>style.visibility</p:attrName>
                                        </p:attrNameLst>
                                      </p:cBhvr>
                                      <p:to>
                                        <p:strVal val="hidden"/>
                                      </p:to>
                                    </p:se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2" nodeType="clickEffect">
                                  <p:stCondLst>
                                    <p:cond delay="0"/>
                                  </p:stCondLst>
                                  <p:childTnLst>
                                    <p:set>
                                      <p:cBhvr>
                                        <p:cTn id="283" dur="1" fill="hold">
                                          <p:stCondLst>
                                            <p:cond delay="0"/>
                                          </p:stCondLst>
                                        </p:cTn>
                                        <p:tgtEl>
                                          <p:spTgt spid="167"/>
                                        </p:tgtEl>
                                        <p:attrNameLst>
                                          <p:attrName>style.visibility</p:attrName>
                                        </p:attrNameLst>
                                      </p:cBhvr>
                                      <p:to>
                                        <p:strVal val="visible"/>
                                      </p:to>
                                    </p:set>
                                    <p:animEffect transition="in" filter="fade">
                                      <p:cBhvr>
                                        <p:cTn id="284" dur="500"/>
                                        <p:tgtEl>
                                          <p:spTgt spid="167"/>
                                        </p:tgtEl>
                                      </p:cBhvr>
                                    </p:animEffect>
                                  </p:childTnLst>
                                </p:cTn>
                              </p:par>
                              <p:par>
                                <p:cTn id="285" presetID="10" presetClass="entr" presetSubtype="0" fill="hold" grpId="2" nodeType="withEffect">
                                  <p:stCondLst>
                                    <p:cond delay="0"/>
                                  </p:stCondLst>
                                  <p:childTnLst>
                                    <p:set>
                                      <p:cBhvr>
                                        <p:cTn id="286" dur="1" fill="hold">
                                          <p:stCondLst>
                                            <p:cond delay="0"/>
                                          </p:stCondLst>
                                        </p:cTn>
                                        <p:tgtEl>
                                          <p:spTgt spid="180"/>
                                        </p:tgtEl>
                                        <p:attrNameLst>
                                          <p:attrName>style.visibility</p:attrName>
                                        </p:attrNameLst>
                                      </p:cBhvr>
                                      <p:to>
                                        <p:strVal val="visible"/>
                                      </p:to>
                                    </p:set>
                                    <p:animEffect transition="in" filter="fade">
                                      <p:cBhvr>
                                        <p:cTn id="287" dur="500"/>
                                        <p:tgtEl>
                                          <p:spTgt spid="180"/>
                                        </p:tgtEl>
                                      </p:cBhvr>
                                    </p:animEffect>
                                  </p:childTnLst>
                                </p:cTn>
                              </p:par>
                              <p:par>
                                <p:cTn id="288" presetID="10" presetClass="entr" presetSubtype="0" fill="hold" grpId="2" nodeType="withEffect">
                                  <p:stCondLst>
                                    <p:cond delay="0"/>
                                  </p:stCondLst>
                                  <p:childTnLst>
                                    <p:set>
                                      <p:cBhvr>
                                        <p:cTn id="289" dur="1" fill="hold">
                                          <p:stCondLst>
                                            <p:cond delay="0"/>
                                          </p:stCondLst>
                                        </p:cTn>
                                        <p:tgtEl>
                                          <p:spTgt spid="181"/>
                                        </p:tgtEl>
                                        <p:attrNameLst>
                                          <p:attrName>style.visibility</p:attrName>
                                        </p:attrNameLst>
                                      </p:cBhvr>
                                      <p:to>
                                        <p:strVal val="visible"/>
                                      </p:to>
                                    </p:set>
                                    <p:animEffect transition="in" filter="fade">
                                      <p:cBhvr>
                                        <p:cTn id="290" dur="500"/>
                                        <p:tgtEl>
                                          <p:spTgt spid="181"/>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grpId="2" nodeType="clickEffect">
                                  <p:stCondLst>
                                    <p:cond delay="0"/>
                                  </p:stCondLst>
                                  <p:childTnLst>
                                    <p:set>
                                      <p:cBhvr>
                                        <p:cTn id="294" dur="1" fill="hold">
                                          <p:stCondLst>
                                            <p:cond delay="0"/>
                                          </p:stCondLst>
                                        </p:cTn>
                                        <p:tgtEl>
                                          <p:spTgt spid="149"/>
                                        </p:tgtEl>
                                        <p:attrNameLst>
                                          <p:attrName>style.visibility</p:attrName>
                                        </p:attrNameLst>
                                      </p:cBhvr>
                                      <p:to>
                                        <p:strVal val="visible"/>
                                      </p:to>
                                    </p:set>
                                    <p:animEffect transition="in" filter="fade">
                                      <p:cBhvr>
                                        <p:cTn id="295" dur="500"/>
                                        <p:tgtEl>
                                          <p:spTgt spid="149"/>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2" nodeType="clickEffect">
                                  <p:stCondLst>
                                    <p:cond delay="0"/>
                                  </p:stCondLst>
                                  <p:childTnLst>
                                    <p:set>
                                      <p:cBhvr>
                                        <p:cTn id="299" dur="1" fill="hold">
                                          <p:stCondLst>
                                            <p:cond delay="0"/>
                                          </p:stCondLst>
                                        </p:cTn>
                                        <p:tgtEl>
                                          <p:spTgt spid="161"/>
                                        </p:tgtEl>
                                        <p:attrNameLst>
                                          <p:attrName>style.visibility</p:attrName>
                                        </p:attrNameLst>
                                      </p:cBhvr>
                                      <p:to>
                                        <p:strVal val="visible"/>
                                      </p:to>
                                    </p:set>
                                    <p:animEffect transition="in" filter="fade">
                                      <p:cBhvr>
                                        <p:cTn id="300" dur="500"/>
                                        <p:tgtEl>
                                          <p:spTgt spid="161"/>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2" nodeType="clickEffect">
                                  <p:stCondLst>
                                    <p:cond delay="0"/>
                                  </p:stCondLst>
                                  <p:childTnLst>
                                    <p:set>
                                      <p:cBhvr>
                                        <p:cTn id="304" dur="1" fill="hold">
                                          <p:stCondLst>
                                            <p:cond delay="0"/>
                                          </p:stCondLst>
                                        </p:cTn>
                                        <p:tgtEl>
                                          <p:spTgt spid="155"/>
                                        </p:tgtEl>
                                        <p:attrNameLst>
                                          <p:attrName>style.visibility</p:attrName>
                                        </p:attrNameLst>
                                      </p:cBhvr>
                                      <p:to>
                                        <p:strVal val="visible"/>
                                      </p:to>
                                    </p:set>
                                    <p:animEffect transition="in" filter="fade">
                                      <p:cBhvr>
                                        <p:cTn id="305" dur="500"/>
                                        <p:tgtEl>
                                          <p:spTgt spid="155"/>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ntr" presetSubtype="0" fill="hold" grpId="0" nodeType="clickEffect">
                                  <p:stCondLst>
                                    <p:cond delay="0"/>
                                  </p:stCondLst>
                                  <p:childTnLst>
                                    <p:set>
                                      <p:cBhvr>
                                        <p:cTn id="309" dur="1" fill="hold">
                                          <p:stCondLst>
                                            <p:cond delay="0"/>
                                          </p:stCondLst>
                                        </p:cTn>
                                        <p:tgtEl>
                                          <p:spTgt spid="171"/>
                                        </p:tgtEl>
                                        <p:attrNameLst>
                                          <p:attrName>style.visibility</p:attrName>
                                        </p:attrNameLst>
                                      </p:cBhvr>
                                      <p:to>
                                        <p:strVal val="visible"/>
                                      </p:to>
                                    </p:set>
                                    <p:animEffect transition="in" filter="fade">
                                      <p:cBhvr>
                                        <p:cTn id="310" dur="500"/>
                                        <p:tgtEl>
                                          <p:spTgt spid="171"/>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72"/>
                                        </p:tgtEl>
                                        <p:attrNameLst>
                                          <p:attrName>style.visibility</p:attrName>
                                        </p:attrNameLst>
                                      </p:cBhvr>
                                      <p:to>
                                        <p:strVal val="visible"/>
                                      </p:to>
                                    </p:set>
                                    <p:animEffect transition="in" filter="fade">
                                      <p:cBhvr>
                                        <p:cTn id="313" dur="500"/>
                                        <p:tgtEl>
                                          <p:spTgt spid="172"/>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ntr" presetSubtype="0" fill="hold" grpId="0" nodeType="clickEffect">
                                  <p:stCondLst>
                                    <p:cond delay="0"/>
                                  </p:stCondLst>
                                  <p:childTnLst>
                                    <p:set>
                                      <p:cBhvr>
                                        <p:cTn id="317" dur="1" fill="hold">
                                          <p:stCondLst>
                                            <p:cond delay="0"/>
                                          </p:stCondLst>
                                        </p:cTn>
                                        <p:tgtEl>
                                          <p:spTgt spid="144"/>
                                        </p:tgtEl>
                                        <p:attrNameLst>
                                          <p:attrName>style.visibility</p:attrName>
                                        </p:attrNameLst>
                                      </p:cBhvr>
                                      <p:to>
                                        <p:strVal val="visible"/>
                                      </p:to>
                                    </p:set>
                                    <p:animEffect transition="in" filter="fade">
                                      <p:cBhvr>
                                        <p:cTn id="318" dur="500"/>
                                        <p:tgtEl>
                                          <p:spTgt spid="144"/>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45"/>
                                        </p:tgtEl>
                                        <p:attrNameLst>
                                          <p:attrName>style.visibility</p:attrName>
                                        </p:attrNameLst>
                                      </p:cBhvr>
                                      <p:to>
                                        <p:strVal val="visible"/>
                                      </p:to>
                                    </p:set>
                                    <p:animEffect transition="in" filter="fade">
                                      <p:cBhvr>
                                        <p:cTn id="321" dur="500"/>
                                        <p:tgtEl>
                                          <p:spTgt spid="145"/>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99"/>
                                        </p:tgtEl>
                                        <p:attrNameLst>
                                          <p:attrName>style.visibility</p:attrName>
                                        </p:attrNameLst>
                                      </p:cBhvr>
                                      <p:to>
                                        <p:strVal val="visible"/>
                                      </p:to>
                                    </p:set>
                                    <p:animEffect transition="in" filter="fade">
                                      <p:cBhvr>
                                        <p:cTn id="324" dur="500"/>
                                        <p:tgtEl>
                                          <p:spTgt spid="199"/>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200"/>
                                        </p:tgtEl>
                                        <p:attrNameLst>
                                          <p:attrName>style.visibility</p:attrName>
                                        </p:attrNameLst>
                                      </p:cBhvr>
                                      <p:to>
                                        <p:strVal val="visible"/>
                                      </p:to>
                                    </p:set>
                                    <p:animEffect transition="in" filter="fade">
                                      <p:cBhvr>
                                        <p:cTn id="327" dur="500"/>
                                        <p:tgtEl>
                                          <p:spTgt spid="200"/>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150"/>
                                        </p:tgtEl>
                                        <p:attrNameLst>
                                          <p:attrName>style.visibility</p:attrName>
                                        </p:attrNameLst>
                                      </p:cBhvr>
                                      <p:to>
                                        <p:strVal val="visible"/>
                                      </p:to>
                                    </p:set>
                                    <p:animEffect transition="in" filter="fade">
                                      <p:cBhvr>
                                        <p:cTn id="332" dur="500"/>
                                        <p:tgtEl>
                                          <p:spTgt spid="150"/>
                                        </p:tgtEl>
                                      </p:cBhvr>
                                    </p:animEffect>
                                  </p:childTnLst>
                                </p:cTn>
                              </p:par>
                            </p:childTnLst>
                          </p:cTn>
                        </p:par>
                      </p:childTnLst>
                    </p:cTn>
                  </p:par>
                  <p:par>
                    <p:cTn id="333" fill="hold">
                      <p:stCondLst>
                        <p:cond delay="indefinite"/>
                      </p:stCondLst>
                      <p:childTnLst>
                        <p:par>
                          <p:cTn id="334" fill="hold">
                            <p:stCondLst>
                              <p:cond delay="0"/>
                            </p:stCondLst>
                            <p:childTnLst>
                              <p:par>
                                <p:cTn id="335" presetID="10" presetClass="entr" presetSubtype="0" fill="hold" grpId="0" nodeType="clickEffect">
                                  <p:stCondLst>
                                    <p:cond delay="0"/>
                                  </p:stCondLst>
                                  <p:childTnLst>
                                    <p:set>
                                      <p:cBhvr>
                                        <p:cTn id="336" dur="1" fill="hold">
                                          <p:stCondLst>
                                            <p:cond delay="0"/>
                                          </p:stCondLst>
                                        </p:cTn>
                                        <p:tgtEl>
                                          <p:spTgt spid="151"/>
                                        </p:tgtEl>
                                        <p:attrNameLst>
                                          <p:attrName>style.visibility</p:attrName>
                                        </p:attrNameLst>
                                      </p:cBhvr>
                                      <p:to>
                                        <p:strVal val="visible"/>
                                      </p:to>
                                    </p:set>
                                    <p:animEffect transition="in" filter="fade">
                                      <p:cBhvr>
                                        <p:cTn id="337" dur="500"/>
                                        <p:tgtEl>
                                          <p:spTgt spid="151"/>
                                        </p:tgtEl>
                                      </p:cBhvr>
                                    </p:animEffect>
                                  </p:child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156"/>
                                        </p:tgtEl>
                                        <p:attrNameLst>
                                          <p:attrName>style.visibility</p:attrName>
                                        </p:attrNameLst>
                                      </p:cBhvr>
                                      <p:to>
                                        <p:strVal val="visible"/>
                                      </p:to>
                                    </p:set>
                                    <p:animEffect transition="in" filter="fade">
                                      <p:cBhvr>
                                        <p:cTn id="342" dur="500"/>
                                        <p:tgtEl>
                                          <p:spTgt spid="156"/>
                                        </p:tgtEl>
                                      </p:cBhvr>
                                    </p:animEffect>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grpId="0" nodeType="clickEffect">
                                  <p:stCondLst>
                                    <p:cond delay="0"/>
                                  </p:stCondLst>
                                  <p:childTnLst>
                                    <p:set>
                                      <p:cBhvr>
                                        <p:cTn id="346" dur="1" fill="hold">
                                          <p:stCondLst>
                                            <p:cond delay="0"/>
                                          </p:stCondLst>
                                        </p:cTn>
                                        <p:tgtEl>
                                          <p:spTgt spid="157"/>
                                        </p:tgtEl>
                                        <p:attrNameLst>
                                          <p:attrName>style.visibility</p:attrName>
                                        </p:attrNameLst>
                                      </p:cBhvr>
                                      <p:to>
                                        <p:strVal val="visible"/>
                                      </p:to>
                                    </p:set>
                                    <p:animEffect transition="in" filter="fade">
                                      <p:cBhvr>
                                        <p:cTn id="347" dur="500"/>
                                        <p:tgtEl>
                                          <p:spTgt spid="157"/>
                                        </p:tgtEl>
                                      </p:cBhvr>
                                    </p:animEffect>
                                  </p:childTnLst>
                                </p:cTn>
                              </p:par>
                            </p:childTnLst>
                          </p:cTn>
                        </p:par>
                      </p:childTnLst>
                    </p:cTn>
                  </p:par>
                  <p:par>
                    <p:cTn id="348" fill="hold">
                      <p:stCondLst>
                        <p:cond delay="indefinite"/>
                      </p:stCondLst>
                      <p:childTnLst>
                        <p:par>
                          <p:cTn id="349" fill="hold">
                            <p:stCondLst>
                              <p:cond delay="0"/>
                            </p:stCondLst>
                            <p:childTnLst>
                              <p:par>
                                <p:cTn id="350" presetID="10" presetClass="entr" presetSubtype="0" fill="hold" grpId="0" nodeType="clickEffect">
                                  <p:stCondLst>
                                    <p:cond delay="0"/>
                                  </p:stCondLst>
                                  <p:childTnLst>
                                    <p:set>
                                      <p:cBhvr>
                                        <p:cTn id="351" dur="1" fill="hold">
                                          <p:stCondLst>
                                            <p:cond delay="0"/>
                                          </p:stCondLst>
                                        </p:cTn>
                                        <p:tgtEl>
                                          <p:spTgt spid="162"/>
                                        </p:tgtEl>
                                        <p:attrNameLst>
                                          <p:attrName>style.visibility</p:attrName>
                                        </p:attrNameLst>
                                      </p:cBhvr>
                                      <p:to>
                                        <p:strVal val="visible"/>
                                      </p:to>
                                    </p:set>
                                    <p:animEffect transition="in" filter="fade">
                                      <p:cBhvr>
                                        <p:cTn id="352" dur="500"/>
                                        <p:tgtEl>
                                          <p:spTgt spid="162"/>
                                        </p:tgtEl>
                                      </p:cBhvr>
                                    </p:animEffect>
                                  </p:childTnLst>
                                </p:cTn>
                              </p:par>
                            </p:childTnLst>
                          </p:cTn>
                        </p:par>
                      </p:childTnLst>
                    </p:cTn>
                  </p:par>
                  <p:par>
                    <p:cTn id="353" fill="hold">
                      <p:stCondLst>
                        <p:cond delay="indefinite"/>
                      </p:stCondLst>
                      <p:childTnLst>
                        <p:par>
                          <p:cTn id="354" fill="hold">
                            <p:stCondLst>
                              <p:cond delay="0"/>
                            </p:stCondLst>
                            <p:childTnLst>
                              <p:par>
                                <p:cTn id="355" presetID="10" presetClass="entr" presetSubtype="0" fill="hold" grpId="0" nodeType="clickEffect">
                                  <p:stCondLst>
                                    <p:cond delay="0"/>
                                  </p:stCondLst>
                                  <p:childTnLst>
                                    <p:set>
                                      <p:cBhvr>
                                        <p:cTn id="356" dur="1" fill="hold">
                                          <p:stCondLst>
                                            <p:cond delay="0"/>
                                          </p:stCondLst>
                                        </p:cTn>
                                        <p:tgtEl>
                                          <p:spTgt spid="163"/>
                                        </p:tgtEl>
                                        <p:attrNameLst>
                                          <p:attrName>style.visibility</p:attrName>
                                        </p:attrNameLst>
                                      </p:cBhvr>
                                      <p:to>
                                        <p:strVal val="visible"/>
                                      </p:to>
                                    </p:set>
                                    <p:animEffect transition="in" filter="fade">
                                      <p:cBhvr>
                                        <p:cTn id="357" dur="500"/>
                                        <p:tgtEl>
                                          <p:spTgt spid="163"/>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0" fill="hold" grpId="0" nodeType="clickEffect">
                                  <p:stCondLst>
                                    <p:cond delay="0"/>
                                  </p:stCondLst>
                                  <p:childTnLst>
                                    <p:set>
                                      <p:cBhvr>
                                        <p:cTn id="361" dur="1" fill="hold">
                                          <p:stCondLst>
                                            <p:cond delay="0"/>
                                          </p:stCondLst>
                                        </p:cTn>
                                        <p:tgtEl>
                                          <p:spTgt spid="173"/>
                                        </p:tgtEl>
                                        <p:attrNameLst>
                                          <p:attrName>style.visibility</p:attrName>
                                        </p:attrNameLst>
                                      </p:cBhvr>
                                      <p:to>
                                        <p:strVal val="visible"/>
                                      </p:to>
                                    </p:set>
                                    <p:animEffect transition="in" filter="fade">
                                      <p:cBhvr>
                                        <p:cTn id="362" dur="500"/>
                                        <p:tgtEl>
                                          <p:spTgt spid="173"/>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grpId="0" nodeType="click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500"/>
                                        <p:tgtEl>
                                          <p:spTgt spid="146"/>
                                        </p:tgtEl>
                                      </p:cBhvr>
                                    </p:animEffect>
                                  </p:childTnLst>
                                </p:cTn>
                              </p:par>
                            </p:childTnLst>
                          </p:cTn>
                        </p:par>
                      </p:childTnLst>
                    </p:cTn>
                  </p:par>
                  <p:par>
                    <p:cTn id="368" fill="hold">
                      <p:stCondLst>
                        <p:cond delay="indefinite"/>
                      </p:stCondLst>
                      <p:childTnLst>
                        <p:par>
                          <p:cTn id="369" fill="hold">
                            <p:stCondLst>
                              <p:cond delay="0"/>
                            </p:stCondLst>
                            <p:childTnLst>
                              <p:par>
                                <p:cTn id="370" presetID="10" presetClass="entr" presetSubtype="0" fill="hold" grpId="0" nodeType="clickEffect">
                                  <p:stCondLst>
                                    <p:cond delay="0"/>
                                  </p:stCondLst>
                                  <p:childTnLst>
                                    <p:set>
                                      <p:cBhvr>
                                        <p:cTn id="371" dur="1" fill="hold">
                                          <p:stCondLst>
                                            <p:cond delay="0"/>
                                          </p:stCondLst>
                                        </p:cTn>
                                        <p:tgtEl>
                                          <p:spTgt spid="152"/>
                                        </p:tgtEl>
                                        <p:attrNameLst>
                                          <p:attrName>style.visibility</p:attrName>
                                        </p:attrNameLst>
                                      </p:cBhvr>
                                      <p:to>
                                        <p:strVal val="visible"/>
                                      </p:to>
                                    </p:set>
                                    <p:animEffect transition="in" filter="fade">
                                      <p:cBhvr>
                                        <p:cTn id="372" dur="500"/>
                                        <p:tgtEl>
                                          <p:spTgt spid="152"/>
                                        </p:tgtEl>
                                      </p:cBhvr>
                                    </p:animEffect>
                                  </p:childTnLst>
                                </p:cTn>
                              </p:par>
                            </p:childTnLst>
                          </p:cTn>
                        </p:par>
                      </p:childTnLst>
                    </p:cTn>
                  </p:par>
                  <p:par>
                    <p:cTn id="373" fill="hold">
                      <p:stCondLst>
                        <p:cond delay="indefinite"/>
                      </p:stCondLst>
                      <p:childTnLst>
                        <p:par>
                          <p:cTn id="374" fill="hold">
                            <p:stCondLst>
                              <p:cond delay="0"/>
                            </p:stCondLst>
                            <p:childTnLst>
                              <p:par>
                                <p:cTn id="375" presetID="10" presetClass="entr" presetSubtype="0" fill="hold" grpId="0" nodeType="clickEffect">
                                  <p:stCondLst>
                                    <p:cond delay="0"/>
                                  </p:stCondLst>
                                  <p:childTnLst>
                                    <p:set>
                                      <p:cBhvr>
                                        <p:cTn id="376" dur="1" fill="hold">
                                          <p:stCondLst>
                                            <p:cond delay="0"/>
                                          </p:stCondLst>
                                        </p:cTn>
                                        <p:tgtEl>
                                          <p:spTgt spid="158"/>
                                        </p:tgtEl>
                                        <p:attrNameLst>
                                          <p:attrName>style.visibility</p:attrName>
                                        </p:attrNameLst>
                                      </p:cBhvr>
                                      <p:to>
                                        <p:strVal val="visible"/>
                                      </p:to>
                                    </p:set>
                                    <p:animEffect transition="in" filter="fade">
                                      <p:cBhvr>
                                        <p:cTn id="377" dur="500"/>
                                        <p:tgtEl>
                                          <p:spTgt spid="158"/>
                                        </p:tgtEl>
                                      </p:cBhvr>
                                    </p:animEffect>
                                  </p:childTnLst>
                                </p:cTn>
                              </p:par>
                            </p:childTnLst>
                          </p:cTn>
                        </p:par>
                      </p:childTnLst>
                    </p:cTn>
                  </p:par>
                  <p:par>
                    <p:cTn id="378" fill="hold">
                      <p:stCondLst>
                        <p:cond delay="indefinite"/>
                      </p:stCondLst>
                      <p:childTnLst>
                        <p:par>
                          <p:cTn id="379" fill="hold">
                            <p:stCondLst>
                              <p:cond delay="0"/>
                            </p:stCondLst>
                            <p:childTnLst>
                              <p:par>
                                <p:cTn id="380" presetID="10" presetClass="entr" presetSubtype="0" fill="hold" grpId="0" nodeType="clickEffect">
                                  <p:stCondLst>
                                    <p:cond delay="0"/>
                                  </p:stCondLst>
                                  <p:childTnLst>
                                    <p:set>
                                      <p:cBhvr>
                                        <p:cTn id="381" dur="1" fill="hold">
                                          <p:stCondLst>
                                            <p:cond delay="0"/>
                                          </p:stCondLst>
                                        </p:cTn>
                                        <p:tgtEl>
                                          <p:spTgt spid="164"/>
                                        </p:tgtEl>
                                        <p:attrNameLst>
                                          <p:attrName>style.visibility</p:attrName>
                                        </p:attrNameLst>
                                      </p:cBhvr>
                                      <p:to>
                                        <p:strVal val="visible"/>
                                      </p:to>
                                    </p:set>
                                    <p:animEffect transition="in" filter="fade">
                                      <p:cBhvr>
                                        <p:cTn id="382" dur="500"/>
                                        <p:tgtEl>
                                          <p:spTgt spid="164"/>
                                        </p:tgtEl>
                                      </p:cBhvr>
                                    </p:animEffect>
                                  </p:childTnLst>
                                </p:cTn>
                              </p:par>
                            </p:childTnLst>
                          </p:cTn>
                        </p:par>
                      </p:childTnLst>
                    </p:cTn>
                  </p:par>
                  <p:par>
                    <p:cTn id="383" fill="hold">
                      <p:stCondLst>
                        <p:cond delay="indefinite"/>
                      </p:stCondLst>
                      <p:childTnLst>
                        <p:par>
                          <p:cTn id="384" fill="hold">
                            <p:stCondLst>
                              <p:cond delay="0"/>
                            </p:stCondLst>
                            <p:childTnLst>
                              <p:par>
                                <p:cTn id="385" presetID="10" presetClass="entr" presetSubtype="0" fill="hold" grpId="0" nodeType="clickEffect">
                                  <p:stCondLst>
                                    <p:cond delay="0"/>
                                  </p:stCondLst>
                                  <p:childTnLst>
                                    <p:set>
                                      <p:cBhvr>
                                        <p:cTn id="386" dur="1" fill="hold">
                                          <p:stCondLst>
                                            <p:cond delay="0"/>
                                          </p:stCondLst>
                                        </p:cTn>
                                        <p:tgtEl>
                                          <p:spTgt spid="168"/>
                                        </p:tgtEl>
                                        <p:attrNameLst>
                                          <p:attrName>style.visibility</p:attrName>
                                        </p:attrNameLst>
                                      </p:cBhvr>
                                      <p:to>
                                        <p:strVal val="visible"/>
                                      </p:to>
                                    </p:set>
                                    <p:animEffect transition="in" filter="fade">
                                      <p:cBhvr>
                                        <p:cTn id="387" dur="500"/>
                                        <p:tgtEl>
                                          <p:spTgt spid="168"/>
                                        </p:tgtEl>
                                      </p:cBhvr>
                                    </p:animEffect>
                                  </p:childTnLst>
                                </p:cTn>
                              </p:par>
                              <p:par>
                                <p:cTn id="388" presetID="10" presetClass="entr" presetSubtype="0" fill="hold" grpId="0" nodeType="withEffect">
                                  <p:stCondLst>
                                    <p:cond delay="0"/>
                                  </p:stCondLst>
                                  <p:childTnLst>
                                    <p:set>
                                      <p:cBhvr>
                                        <p:cTn id="389" dur="1" fill="hold">
                                          <p:stCondLst>
                                            <p:cond delay="0"/>
                                          </p:stCondLst>
                                        </p:cTn>
                                        <p:tgtEl>
                                          <p:spTgt spid="202"/>
                                        </p:tgtEl>
                                        <p:attrNameLst>
                                          <p:attrName>style.visibility</p:attrName>
                                        </p:attrNameLst>
                                      </p:cBhvr>
                                      <p:to>
                                        <p:strVal val="visible"/>
                                      </p:to>
                                    </p:set>
                                    <p:animEffect transition="in" filter="fade">
                                      <p:cBhvr>
                                        <p:cTn id="390" dur="500"/>
                                        <p:tgtEl>
                                          <p:spTgt spid="202"/>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203"/>
                                        </p:tgtEl>
                                        <p:attrNameLst>
                                          <p:attrName>style.visibility</p:attrName>
                                        </p:attrNameLst>
                                      </p:cBhvr>
                                      <p:to>
                                        <p:strVal val="visible"/>
                                      </p:to>
                                    </p:set>
                                    <p:animEffect transition="in" filter="fade">
                                      <p:cBhvr>
                                        <p:cTn id="393" dur="500"/>
                                        <p:tgtEl>
                                          <p:spTgt spid="203"/>
                                        </p:tgtEl>
                                      </p:cBhvr>
                                    </p:animEffect>
                                  </p:childTnLst>
                                </p:cTn>
                              </p:par>
                            </p:childTnLst>
                          </p:cTn>
                        </p:par>
                      </p:childTnLst>
                    </p:cTn>
                  </p:par>
                  <p:par>
                    <p:cTn id="394" fill="hold">
                      <p:stCondLst>
                        <p:cond delay="indefinite"/>
                      </p:stCondLst>
                      <p:childTnLst>
                        <p:par>
                          <p:cTn id="395" fill="hold">
                            <p:stCondLst>
                              <p:cond delay="0"/>
                            </p:stCondLst>
                            <p:childTnLst>
                              <p:par>
                                <p:cTn id="396" presetID="10" presetClass="entr" presetSubtype="0" fill="hold" grpId="0" nodeType="clickEffect">
                                  <p:stCondLst>
                                    <p:cond delay="0"/>
                                  </p:stCondLst>
                                  <p:childTnLst>
                                    <p:set>
                                      <p:cBhvr>
                                        <p:cTn id="397" dur="1" fill="hold">
                                          <p:stCondLst>
                                            <p:cond delay="0"/>
                                          </p:stCondLst>
                                        </p:cTn>
                                        <p:tgtEl>
                                          <p:spTgt spid="204"/>
                                        </p:tgtEl>
                                        <p:attrNameLst>
                                          <p:attrName>style.visibility</p:attrName>
                                        </p:attrNameLst>
                                      </p:cBhvr>
                                      <p:to>
                                        <p:strVal val="visible"/>
                                      </p:to>
                                    </p:set>
                                    <p:animEffect transition="in" filter="fade">
                                      <p:cBhvr>
                                        <p:cTn id="398" dur="500"/>
                                        <p:tgtEl>
                                          <p:spTgt spid="204"/>
                                        </p:tgtEl>
                                      </p:cBhvr>
                                    </p:animEffect>
                                  </p:childTnLst>
                                </p:cTn>
                              </p:par>
                            </p:childTnLst>
                          </p:cTn>
                        </p:par>
                      </p:childTnLst>
                    </p:cTn>
                  </p:par>
                  <p:par>
                    <p:cTn id="399" fill="hold">
                      <p:stCondLst>
                        <p:cond delay="indefinite"/>
                      </p:stCondLst>
                      <p:childTnLst>
                        <p:par>
                          <p:cTn id="400" fill="hold">
                            <p:stCondLst>
                              <p:cond delay="0"/>
                            </p:stCondLst>
                            <p:childTnLst>
                              <p:par>
                                <p:cTn id="401" presetID="10" presetClass="entr" presetSubtype="0" fill="hold" grpId="0" nodeType="clickEffect">
                                  <p:stCondLst>
                                    <p:cond delay="0"/>
                                  </p:stCondLst>
                                  <p:childTnLst>
                                    <p:set>
                                      <p:cBhvr>
                                        <p:cTn id="402" dur="1" fill="hold">
                                          <p:stCondLst>
                                            <p:cond delay="0"/>
                                          </p:stCondLst>
                                        </p:cTn>
                                        <p:tgtEl>
                                          <p:spTgt spid="147"/>
                                        </p:tgtEl>
                                        <p:attrNameLst>
                                          <p:attrName>style.visibility</p:attrName>
                                        </p:attrNameLst>
                                      </p:cBhvr>
                                      <p:to>
                                        <p:strVal val="visible"/>
                                      </p:to>
                                    </p:set>
                                    <p:animEffect transition="in" filter="fade">
                                      <p:cBhvr>
                                        <p:cTn id="403" dur="500"/>
                                        <p:tgtEl>
                                          <p:spTgt spid="147"/>
                                        </p:tgtEl>
                                      </p:cBhvr>
                                    </p:animEffect>
                                  </p:childTnLst>
                                </p:cTn>
                              </p:par>
                            </p:childTnLst>
                          </p:cTn>
                        </p:par>
                      </p:childTnLst>
                    </p:cTn>
                  </p:par>
                  <p:par>
                    <p:cTn id="404" fill="hold">
                      <p:stCondLst>
                        <p:cond delay="indefinite"/>
                      </p:stCondLst>
                      <p:childTnLst>
                        <p:par>
                          <p:cTn id="405" fill="hold">
                            <p:stCondLst>
                              <p:cond delay="0"/>
                            </p:stCondLst>
                            <p:childTnLst>
                              <p:par>
                                <p:cTn id="406" presetID="10" presetClass="entr" presetSubtype="0" fill="hold" grpId="0" nodeType="clickEffect">
                                  <p:stCondLst>
                                    <p:cond delay="0"/>
                                  </p:stCondLst>
                                  <p:childTnLst>
                                    <p:set>
                                      <p:cBhvr>
                                        <p:cTn id="407" dur="1" fill="hold">
                                          <p:stCondLst>
                                            <p:cond delay="0"/>
                                          </p:stCondLst>
                                        </p:cTn>
                                        <p:tgtEl>
                                          <p:spTgt spid="153"/>
                                        </p:tgtEl>
                                        <p:attrNameLst>
                                          <p:attrName>style.visibility</p:attrName>
                                        </p:attrNameLst>
                                      </p:cBhvr>
                                      <p:to>
                                        <p:strVal val="visible"/>
                                      </p:to>
                                    </p:set>
                                    <p:animEffect transition="in" filter="fade">
                                      <p:cBhvr>
                                        <p:cTn id="408" dur="500"/>
                                        <p:tgtEl>
                                          <p:spTgt spid="153"/>
                                        </p:tgtEl>
                                      </p:cBhvr>
                                    </p:animEffect>
                                  </p:childTnLst>
                                </p:cTn>
                              </p:par>
                            </p:childTnLst>
                          </p:cTn>
                        </p:par>
                      </p:childTnLst>
                    </p:cTn>
                  </p:par>
                  <p:par>
                    <p:cTn id="409" fill="hold">
                      <p:stCondLst>
                        <p:cond delay="indefinite"/>
                      </p:stCondLst>
                      <p:childTnLst>
                        <p:par>
                          <p:cTn id="410" fill="hold">
                            <p:stCondLst>
                              <p:cond delay="0"/>
                            </p:stCondLst>
                            <p:childTnLst>
                              <p:par>
                                <p:cTn id="411" presetID="10" presetClass="entr" presetSubtype="0" fill="hold" grpId="0" nodeType="clickEffect">
                                  <p:stCondLst>
                                    <p:cond delay="0"/>
                                  </p:stCondLst>
                                  <p:childTnLst>
                                    <p:set>
                                      <p:cBhvr>
                                        <p:cTn id="412" dur="1" fill="hold">
                                          <p:stCondLst>
                                            <p:cond delay="0"/>
                                          </p:stCondLst>
                                        </p:cTn>
                                        <p:tgtEl>
                                          <p:spTgt spid="159"/>
                                        </p:tgtEl>
                                        <p:attrNameLst>
                                          <p:attrName>style.visibility</p:attrName>
                                        </p:attrNameLst>
                                      </p:cBhvr>
                                      <p:to>
                                        <p:strVal val="visible"/>
                                      </p:to>
                                    </p:set>
                                    <p:animEffect transition="in" filter="fade">
                                      <p:cBhvr>
                                        <p:cTn id="413" dur="500"/>
                                        <p:tgtEl>
                                          <p:spTgt spid="159"/>
                                        </p:tgtEl>
                                      </p:cBhvr>
                                    </p:animEffect>
                                  </p:childTnLst>
                                </p:cTn>
                              </p:par>
                            </p:childTnLst>
                          </p:cTn>
                        </p:par>
                      </p:childTnLst>
                    </p:cTn>
                  </p:par>
                  <p:par>
                    <p:cTn id="414" fill="hold">
                      <p:stCondLst>
                        <p:cond delay="indefinite"/>
                      </p:stCondLst>
                      <p:childTnLst>
                        <p:par>
                          <p:cTn id="415" fill="hold">
                            <p:stCondLst>
                              <p:cond delay="0"/>
                            </p:stCondLst>
                            <p:childTnLst>
                              <p:par>
                                <p:cTn id="416" presetID="10" presetClass="entr" presetSubtype="0" fill="hold" grpId="0" nodeType="clickEffect">
                                  <p:stCondLst>
                                    <p:cond delay="0"/>
                                  </p:stCondLst>
                                  <p:childTnLst>
                                    <p:set>
                                      <p:cBhvr>
                                        <p:cTn id="417" dur="1" fill="hold">
                                          <p:stCondLst>
                                            <p:cond delay="0"/>
                                          </p:stCondLst>
                                        </p:cTn>
                                        <p:tgtEl>
                                          <p:spTgt spid="165"/>
                                        </p:tgtEl>
                                        <p:attrNameLst>
                                          <p:attrName>style.visibility</p:attrName>
                                        </p:attrNameLst>
                                      </p:cBhvr>
                                      <p:to>
                                        <p:strVal val="visible"/>
                                      </p:to>
                                    </p:set>
                                    <p:animEffect transition="in" filter="fade">
                                      <p:cBhvr>
                                        <p:cTn id="418" dur="500"/>
                                        <p:tgtEl>
                                          <p:spTgt spid="165"/>
                                        </p:tgtEl>
                                      </p:cBhvr>
                                    </p:animEffect>
                                  </p:childTnLst>
                                </p:cTn>
                              </p:par>
                            </p:childTnLst>
                          </p:cTn>
                        </p:par>
                      </p:childTnLst>
                    </p:cTn>
                  </p:par>
                  <p:par>
                    <p:cTn id="419" fill="hold">
                      <p:stCondLst>
                        <p:cond delay="indefinite"/>
                      </p:stCondLst>
                      <p:childTnLst>
                        <p:par>
                          <p:cTn id="420" fill="hold">
                            <p:stCondLst>
                              <p:cond delay="0"/>
                            </p:stCondLst>
                            <p:childTnLst>
                              <p:par>
                                <p:cTn id="421" presetID="10" presetClass="entr" presetSubtype="0" fill="hold" grpId="0" nodeType="clickEffect">
                                  <p:stCondLst>
                                    <p:cond delay="0"/>
                                  </p:stCondLst>
                                  <p:childTnLst>
                                    <p:set>
                                      <p:cBhvr>
                                        <p:cTn id="422" dur="1" fill="hold">
                                          <p:stCondLst>
                                            <p:cond delay="0"/>
                                          </p:stCondLst>
                                        </p:cTn>
                                        <p:tgtEl>
                                          <p:spTgt spid="169"/>
                                        </p:tgtEl>
                                        <p:attrNameLst>
                                          <p:attrName>style.visibility</p:attrName>
                                        </p:attrNameLst>
                                      </p:cBhvr>
                                      <p:to>
                                        <p:strVal val="visible"/>
                                      </p:to>
                                    </p:set>
                                    <p:animEffect transition="in" filter="fade">
                                      <p:cBhvr>
                                        <p:cTn id="423" dur="500"/>
                                        <p:tgtEl>
                                          <p:spTgt spid="169"/>
                                        </p:tgtEl>
                                      </p:cBhvr>
                                    </p:animEffect>
                                  </p:childTnLst>
                                </p:cTn>
                              </p:par>
                            </p:childTnLst>
                          </p:cTn>
                        </p:par>
                      </p:childTnLst>
                    </p:cTn>
                  </p:par>
                  <p:par>
                    <p:cTn id="424" fill="hold">
                      <p:stCondLst>
                        <p:cond delay="indefinite"/>
                      </p:stCondLst>
                      <p:childTnLst>
                        <p:par>
                          <p:cTn id="425" fill="hold">
                            <p:stCondLst>
                              <p:cond delay="0"/>
                            </p:stCondLst>
                            <p:childTnLst>
                              <p:par>
                                <p:cTn id="426" presetID="10" presetClass="entr" presetSubtype="0" fill="hold" grpId="0" nodeType="clickEffect">
                                  <p:stCondLst>
                                    <p:cond delay="0"/>
                                  </p:stCondLst>
                                  <p:childTnLst>
                                    <p:set>
                                      <p:cBhvr>
                                        <p:cTn id="427" dur="1" fill="hold">
                                          <p:stCondLst>
                                            <p:cond delay="0"/>
                                          </p:stCondLst>
                                        </p:cTn>
                                        <p:tgtEl>
                                          <p:spTgt spid="205"/>
                                        </p:tgtEl>
                                        <p:attrNameLst>
                                          <p:attrName>style.visibility</p:attrName>
                                        </p:attrNameLst>
                                      </p:cBhvr>
                                      <p:to>
                                        <p:strVal val="visible"/>
                                      </p:to>
                                    </p:set>
                                    <p:animEffect transition="in" filter="fade">
                                      <p:cBhvr>
                                        <p:cTn id="42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49" grpId="1"/>
      <p:bldP spid="149" grpId="2"/>
      <p:bldP spid="150" grpId="0"/>
      <p:bldP spid="151" grpId="0"/>
      <p:bldP spid="152" grpId="0"/>
      <p:bldP spid="153" grpId="0"/>
      <p:bldP spid="154" grpId="0"/>
      <p:bldP spid="155" grpId="0"/>
      <p:bldP spid="155" grpId="1"/>
      <p:bldP spid="155" grpId="2"/>
      <p:bldP spid="156" grpId="0"/>
      <p:bldP spid="157" grpId="0"/>
      <p:bldP spid="158" grpId="0"/>
      <p:bldP spid="159" grpId="0"/>
      <p:bldP spid="160" grpId="0"/>
      <p:bldP spid="161" grpId="0"/>
      <p:bldP spid="161" grpId="1"/>
      <p:bldP spid="161" grpId="2"/>
      <p:bldP spid="162" grpId="0"/>
      <p:bldP spid="163" grpId="0"/>
      <p:bldP spid="164" grpId="0"/>
      <p:bldP spid="165" grpId="0"/>
      <p:bldP spid="166" grpId="0"/>
      <p:bldP spid="167" grpId="0"/>
      <p:bldP spid="167" grpId="1"/>
      <p:bldP spid="167" grpId="2"/>
      <p:bldP spid="168" grpId="0"/>
      <p:bldP spid="169" grpId="0"/>
      <p:bldP spid="170" grpId="0"/>
      <p:bldP spid="171" grpId="0"/>
      <p:bldP spid="172" grpId="0"/>
      <p:bldP spid="173" grpId="0"/>
      <p:bldP spid="174" grpId="0" animBg="1"/>
      <p:bldP spid="175" grpId="0" animBg="1"/>
      <p:bldP spid="176" grpId="0" animBg="1"/>
      <p:bldP spid="177" grpId="0" animBg="1"/>
      <p:bldP spid="178" grpId="0" animBg="1"/>
      <p:bldP spid="179" grpId="0" animBg="1"/>
      <p:bldP spid="180" grpId="0" animBg="1"/>
      <p:bldP spid="180" grpId="1" animBg="1"/>
      <p:bldP spid="180" grpId="2" animBg="1"/>
      <p:bldP spid="181" grpId="0" animBg="1"/>
      <p:bldP spid="181" grpId="1" animBg="1"/>
      <p:bldP spid="181" grpId="2"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p:bldP spid="20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Grp="1" noChangeArrowheads="1"/>
          </p:cNvSpPr>
          <p:nvPr>
            <p:ph type="title"/>
          </p:nvPr>
        </p:nvSpPr>
        <p:spPr>
          <a:xfrm>
            <a:off x="457200" y="609600"/>
            <a:ext cx="8229600" cy="1371600"/>
          </a:xfrm>
        </p:spPr>
        <p:txBody>
          <a:bodyPr lIns="90488" tIns="44450" rIns="90488" bIns="44450"/>
          <a:lstStyle/>
          <a:p>
            <a:pPr>
              <a:buFont typeface="Wingdings" pitchFamily="2" charset="2"/>
              <a:buNone/>
            </a:pPr>
            <a:r>
              <a:rPr lang="en-US" altLang="en-US" dirty="0" smtClean="0"/>
              <a:t> </a:t>
            </a:r>
            <a:r>
              <a:rPr lang="en-US" altLang="en-US" dirty="0" smtClean="0">
                <a:sym typeface="Wingdings 2" pitchFamily="18" charset="2"/>
              </a:rPr>
              <a:t> </a:t>
            </a:r>
            <a:r>
              <a:rPr lang="en-US" altLang="en-US" b="1" dirty="0" smtClean="0"/>
              <a:t>Compute Cost Per</a:t>
            </a:r>
            <a:br>
              <a:rPr lang="en-US" altLang="en-US" b="1" dirty="0" smtClean="0"/>
            </a:br>
            <a:r>
              <a:rPr lang="en-US" altLang="en-US" b="1" dirty="0" smtClean="0"/>
              <a:t>Equivalent Unit – FIFO</a:t>
            </a:r>
          </a:p>
        </p:txBody>
      </p:sp>
      <p:pic>
        <p:nvPicPr>
          <p:cNvPr id="481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3194050"/>
            <a:ext cx="87820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43</a:t>
            </a:fld>
            <a:endParaRPr lang="en-US" dirty="0"/>
          </a:p>
        </p:txBody>
      </p:sp>
      <p:sp>
        <p:nvSpPr>
          <p:cNvPr id="7" name="Rounded Rectangle 6"/>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a:t>
            </a:r>
            <a:r>
              <a:rPr lang="en-US" sz="1100" dirty="0" smtClean="0">
                <a:solidFill>
                  <a:prstClr val="black"/>
                </a:solidFill>
                <a:latin typeface="Calibri"/>
              </a:rPr>
              <a:t>summary </a:t>
            </a:r>
            <a:r>
              <a:rPr lang="en-US" sz="1100" dirty="0">
                <a:solidFill>
                  <a:prstClr val="black"/>
                </a:solidFill>
                <a:latin typeface="Calibri"/>
              </a:rPr>
              <a:t>using FIFO.</a:t>
            </a:r>
          </a:p>
        </p:txBody>
      </p:sp>
      <p:sp>
        <p:nvSpPr>
          <p:cNvPr id="8" name="TextBox 7"/>
          <p:cNvSpPr txBox="1"/>
          <p:nvPr/>
        </p:nvSpPr>
        <p:spPr>
          <a:xfrm>
            <a:off x="7845425" y="22757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20A.7</a:t>
            </a:r>
            <a:endParaRPr lang="en-US" kern="0" dirty="0">
              <a:latin typeface="Berlin Sans FB" panose="020E0602020502020306" pitchFamily="34" charset="0"/>
            </a:endParaRPr>
          </a:p>
        </p:txBody>
      </p:sp>
    </p:spTree>
  </p:cSld>
  <p:clrMapOvr>
    <a:masterClrMapping/>
  </p:clrMapOvr>
  <p:transition spd="med">
    <p:spli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20-9</a:t>
            </a:r>
            <a:endParaRPr lang="en-US" sz="2400" b="1" dirty="0">
              <a:solidFill>
                <a:prstClr val="white"/>
              </a:solidFill>
            </a:endParaRPr>
          </a:p>
        </p:txBody>
      </p:sp>
      <p:sp>
        <p:nvSpPr>
          <p:cNvPr id="6" name="Rectangle 5"/>
          <p:cNvSpPr>
            <a:spLocks noChangeArrowheads="1"/>
          </p:cNvSpPr>
          <p:nvPr/>
        </p:nvSpPr>
        <p:spPr bwMode="auto">
          <a:xfrm>
            <a:off x="609600" y="630238"/>
            <a:ext cx="7564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department started the month with beginning work in process inventory of $130,000 ($90,000 for direct</a:t>
            </a:r>
            <a:endParaRPr lang="en-US" altLang="en-US" dirty="0" smtClean="0">
              <a:solidFill>
                <a:prstClr val="black"/>
              </a:solidFill>
              <a:cs typeface="+mn-cs"/>
            </a:endParaRPr>
          </a:p>
        </p:txBody>
      </p:sp>
      <p:sp>
        <p:nvSpPr>
          <p:cNvPr id="7" name="Rectangle 6"/>
          <p:cNvSpPr>
            <a:spLocks noChangeArrowheads="1"/>
          </p:cNvSpPr>
          <p:nvPr/>
        </p:nvSpPr>
        <p:spPr bwMode="auto">
          <a:xfrm>
            <a:off x="609600" y="836613"/>
            <a:ext cx="7826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materials and $40,000 for conversion). During the month, the department incurred additional direct materials</a:t>
            </a:r>
            <a:endParaRPr lang="en-US" altLang="en-US" dirty="0" smtClean="0">
              <a:solidFill>
                <a:prstClr val="black"/>
              </a:solidFill>
              <a:cs typeface="+mn-cs"/>
            </a:endParaRPr>
          </a:p>
        </p:txBody>
      </p:sp>
      <p:sp>
        <p:nvSpPr>
          <p:cNvPr id="8" name="Rectangle 7"/>
          <p:cNvSpPr>
            <a:spLocks noChangeArrowheads="1"/>
          </p:cNvSpPr>
          <p:nvPr/>
        </p:nvSpPr>
        <p:spPr bwMode="auto">
          <a:xfrm>
            <a:off x="609600" y="1042988"/>
            <a:ext cx="79337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costs of $700,000 and conversion costs of $500,000. Assume that, using the FIFO method, equivalent units</a:t>
            </a:r>
            <a:endParaRPr lang="en-US" altLang="en-US" dirty="0" smtClean="0">
              <a:solidFill>
                <a:prstClr val="black"/>
              </a:solidFill>
              <a:cs typeface="+mn-cs"/>
            </a:endParaRPr>
          </a:p>
        </p:txBody>
      </p:sp>
      <p:sp>
        <p:nvSpPr>
          <p:cNvPr id="9" name="Rectangle 8"/>
          <p:cNvSpPr>
            <a:spLocks noChangeArrowheads="1"/>
          </p:cNvSpPr>
          <p:nvPr/>
        </p:nvSpPr>
        <p:spPr bwMode="auto">
          <a:xfrm>
            <a:off x="609600" y="1249363"/>
            <a:ext cx="614431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t>
            </a:r>
            <a:r>
              <a:rPr lang="en-US" altLang="en-US" sz="1300" dirty="0" smtClean="0">
                <a:solidFill>
                  <a:srgbClr val="000000"/>
                </a:solidFill>
                <a:cs typeface="+mn-cs"/>
              </a:rPr>
              <a:t>or the month were computed as 250,000 for materials and 200,000 for conversion.</a:t>
            </a:r>
            <a:endParaRPr lang="en-US" altLang="en-US" dirty="0" smtClean="0">
              <a:solidFill>
                <a:prstClr val="black"/>
              </a:solidFill>
              <a:cs typeface="+mn-cs"/>
            </a:endParaRPr>
          </a:p>
        </p:txBody>
      </p:sp>
      <p:sp>
        <p:nvSpPr>
          <p:cNvPr id="10" name="Rectangle 9"/>
          <p:cNvSpPr>
            <a:spLocks noChangeArrowheads="1"/>
          </p:cNvSpPr>
          <p:nvPr/>
        </p:nvSpPr>
        <p:spPr bwMode="auto">
          <a:xfrm>
            <a:off x="609600" y="1473200"/>
            <a:ext cx="7272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department’s cost per equivalent unit of production for the month for direct materials.</a:t>
            </a:r>
            <a:endParaRPr lang="en-US" altLang="en-US" dirty="0" smtClean="0">
              <a:solidFill>
                <a:prstClr val="black"/>
              </a:solidFill>
              <a:cs typeface="+mn-cs"/>
            </a:endParaRPr>
          </a:p>
        </p:txBody>
      </p:sp>
      <p:sp>
        <p:nvSpPr>
          <p:cNvPr id="11" name="Rectangle 10"/>
          <p:cNvSpPr>
            <a:spLocks noChangeArrowheads="1"/>
          </p:cNvSpPr>
          <p:nvPr/>
        </p:nvSpPr>
        <p:spPr bwMode="auto">
          <a:xfrm>
            <a:off x="609600" y="1677987"/>
            <a:ext cx="6959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Compute the department’s cost per equivalent unit of production for the month for conversion.</a:t>
            </a:r>
            <a:endParaRPr lang="en-US" altLang="en-US" dirty="0" smtClean="0">
              <a:solidFill>
                <a:prstClr val="black"/>
              </a:solidFill>
              <a:cs typeface="+mn-cs"/>
            </a:endParaRPr>
          </a:p>
        </p:txBody>
      </p:sp>
      <p:sp>
        <p:nvSpPr>
          <p:cNvPr id="12" name="Rectangle 11"/>
          <p:cNvSpPr>
            <a:spLocks noChangeArrowheads="1"/>
          </p:cNvSpPr>
          <p:nvPr/>
        </p:nvSpPr>
        <p:spPr bwMode="auto">
          <a:xfrm>
            <a:off x="609600" y="2073275"/>
            <a:ext cx="349454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Cost per Equivalent Unit of Direct Materials:</a:t>
            </a:r>
            <a:endParaRPr lang="en-US" altLang="en-US" dirty="0" smtClean="0">
              <a:solidFill>
                <a:prstClr val="black"/>
              </a:solidFill>
              <a:cs typeface="+mn-cs"/>
            </a:endParaRPr>
          </a:p>
        </p:txBody>
      </p:sp>
      <p:sp>
        <p:nvSpPr>
          <p:cNvPr id="13" name="Rectangle 12"/>
          <p:cNvSpPr>
            <a:spLocks noChangeArrowheads="1"/>
          </p:cNvSpPr>
          <p:nvPr/>
        </p:nvSpPr>
        <p:spPr bwMode="auto">
          <a:xfrm>
            <a:off x="4654550" y="2516188"/>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$700,000</a:t>
            </a:r>
            <a:endParaRPr lang="en-US" altLang="en-US" dirty="0" smtClean="0">
              <a:solidFill>
                <a:prstClr val="black"/>
              </a:solidFill>
              <a:cs typeface="+mn-cs"/>
            </a:endParaRPr>
          </a:p>
        </p:txBody>
      </p:sp>
      <p:sp>
        <p:nvSpPr>
          <p:cNvPr id="14" name="Rectangle 13"/>
          <p:cNvSpPr>
            <a:spLocks noChangeArrowheads="1"/>
          </p:cNvSpPr>
          <p:nvPr/>
        </p:nvSpPr>
        <p:spPr bwMode="auto">
          <a:xfrm>
            <a:off x="4654550" y="2692400"/>
            <a:ext cx="67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 name="Rectangle 14"/>
          <p:cNvSpPr>
            <a:spLocks noChangeArrowheads="1"/>
          </p:cNvSpPr>
          <p:nvPr/>
        </p:nvSpPr>
        <p:spPr bwMode="auto">
          <a:xfrm>
            <a:off x="4745037" y="27336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250,000</a:t>
            </a:r>
            <a:endParaRPr lang="en-US" altLang="en-US" dirty="0" smtClean="0">
              <a:solidFill>
                <a:prstClr val="black"/>
              </a:solidFill>
              <a:cs typeface="+mn-cs"/>
            </a:endParaRPr>
          </a:p>
        </p:txBody>
      </p:sp>
      <p:sp>
        <p:nvSpPr>
          <p:cNvPr id="16" name="Rectangle 15"/>
          <p:cNvSpPr>
            <a:spLocks noChangeArrowheads="1"/>
          </p:cNvSpPr>
          <p:nvPr/>
        </p:nvSpPr>
        <p:spPr bwMode="auto">
          <a:xfrm>
            <a:off x="2990850" y="31464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$2.80</a:t>
            </a:r>
            <a:endParaRPr lang="en-US" altLang="en-US" dirty="0" smtClean="0">
              <a:solidFill>
                <a:prstClr val="black"/>
              </a:solidFill>
              <a:cs typeface="+mn-cs"/>
            </a:endParaRPr>
          </a:p>
        </p:txBody>
      </p:sp>
      <p:sp>
        <p:nvSpPr>
          <p:cNvPr id="17" name="Rectangle 16"/>
          <p:cNvSpPr>
            <a:spLocks noChangeArrowheads="1"/>
          </p:cNvSpPr>
          <p:nvPr/>
        </p:nvSpPr>
        <p:spPr bwMode="auto">
          <a:xfrm>
            <a:off x="3514725" y="3146425"/>
            <a:ext cx="2722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per equivalent unit of direct materials</a:t>
            </a:r>
            <a:endParaRPr lang="en-US" altLang="en-US" dirty="0" smtClean="0">
              <a:solidFill>
                <a:prstClr val="black"/>
              </a:solidFill>
              <a:cs typeface="+mn-cs"/>
            </a:endParaRPr>
          </a:p>
        </p:txBody>
      </p:sp>
      <p:sp>
        <p:nvSpPr>
          <p:cNvPr id="18" name="Rectangle 17"/>
          <p:cNvSpPr>
            <a:spLocks noChangeArrowheads="1"/>
          </p:cNvSpPr>
          <p:nvPr/>
        </p:nvSpPr>
        <p:spPr bwMode="auto">
          <a:xfrm>
            <a:off x="609600" y="3763963"/>
            <a:ext cx="3170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Cost per Equivalent Unit of Conversion:</a:t>
            </a:r>
            <a:endParaRPr lang="en-US" altLang="en-US" dirty="0" smtClean="0">
              <a:solidFill>
                <a:prstClr val="black"/>
              </a:solidFill>
              <a:cs typeface="+mn-cs"/>
            </a:endParaRPr>
          </a:p>
        </p:txBody>
      </p:sp>
      <p:sp>
        <p:nvSpPr>
          <p:cNvPr id="19" name="Rectangle 18"/>
          <p:cNvSpPr>
            <a:spLocks noChangeArrowheads="1"/>
          </p:cNvSpPr>
          <p:nvPr/>
        </p:nvSpPr>
        <p:spPr bwMode="auto">
          <a:xfrm>
            <a:off x="4654550" y="4206875"/>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$500,000</a:t>
            </a:r>
            <a:endParaRPr lang="en-US" altLang="en-US" dirty="0" smtClean="0">
              <a:solidFill>
                <a:prstClr val="black"/>
              </a:solidFill>
              <a:cs typeface="+mn-cs"/>
            </a:endParaRPr>
          </a:p>
        </p:txBody>
      </p:sp>
      <p:sp>
        <p:nvSpPr>
          <p:cNvPr id="20" name="Rectangle 19"/>
          <p:cNvSpPr>
            <a:spLocks noChangeArrowheads="1"/>
          </p:cNvSpPr>
          <p:nvPr/>
        </p:nvSpPr>
        <p:spPr bwMode="auto">
          <a:xfrm>
            <a:off x="4654550" y="4383088"/>
            <a:ext cx="6762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1" name="Rectangle 20"/>
          <p:cNvSpPr>
            <a:spLocks noChangeArrowheads="1"/>
          </p:cNvSpPr>
          <p:nvPr/>
        </p:nvSpPr>
        <p:spPr bwMode="auto">
          <a:xfrm>
            <a:off x="4745037" y="4424363"/>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200,000</a:t>
            </a:r>
            <a:endParaRPr lang="en-US" altLang="en-US" dirty="0" smtClean="0">
              <a:solidFill>
                <a:prstClr val="black"/>
              </a:solidFill>
              <a:cs typeface="+mn-cs"/>
            </a:endParaRPr>
          </a:p>
        </p:txBody>
      </p:sp>
      <p:sp>
        <p:nvSpPr>
          <p:cNvPr id="22" name="Rectangle 21"/>
          <p:cNvSpPr>
            <a:spLocks noChangeArrowheads="1"/>
          </p:cNvSpPr>
          <p:nvPr/>
        </p:nvSpPr>
        <p:spPr bwMode="auto">
          <a:xfrm>
            <a:off x="2990850" y="483711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$2.50</a:t>
            </a:r>
            <a:endParaRPr lang="en-US" altLang="en-US" dirty="0" smtClean="0">
              <a:solidFill>
                <a:prstClr val="black"/>
              </a:solidFill>
              <a:cs typeface="+mn-cs"/>
            </a:endParaRPr>
          </a:p>
        </p:txBody>
      </p:sp>
      <p:sp>
        <p:nvSpPr>
          <p:cNvPr id="23" name="Rectangle 22"/>
          <p:cNvSpPr>
            <a:spLocks noChangeArrowheads="1"/>
          </p:cNvSpPr>
          <p:nvPr/>
        </p:nvSpPr>
        <p:spPr bwMode="auto">
          <a:xfrm>
            <a:off x="3514725" y="4837113"/>
            <a:ext cx="24061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per equivalent unit of conversion</a:t>
            </a:r>
            <a:endParaRPr lang="en-US" altLang="en-US" dirty="0" smtClean="0">
              <a:solidFill>
                <a:prstClr val="black"/>
              </a:solidFill>
              <a:cs typeface="+mn-cs"/>
            </a:endParaRPr>
          </a:p>
        </p:txBody>
      </p:sp>
      <p:sp>
        <p:nvSpPr>
          <p:cNvPr id="24" name="Rectangle 23"/>
          <p:cNvSpPr>
            <a:spLocks noChangeArrowheads="1"/>
          </p:cNvSpPr>
          <p:nvPr/>
        </p:nvSpPr>
        <p:spPr bwMode="auto">
          <a:xfrm>
            <a:off x="852487" y="2516188"/>
            <a:ext cx="3519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Direct Material costs added in the current month</a:t>
            </a:r>
            <a:endParaRPr lang="en-US" altLang="en-US" dirty="0" smtClean="0">
              <a:solidFill>
                <a:prstClr val="black"/>
              </a:solidFill>
              <a:cs typeface="+mn-cs"/>
            </a:endParaRPr>
          </a:p>
        </p:txBody>
      </p:sp>
      <p:sp>
        <p:nvSpPr>
          <p:cNvPr id="25" name="Rectangle 24"/>
          <p:cNvSpPr>
            <a:spLocks noChangeArrowheads="1"/>
          </p:cNvSpPr>
          <p:nvPr/>
        </p:nvSpPr>
        <p:spPr bwMode="auto">
          <a:xfrm>
            <a:off x="852487" y="2692400"/>
            <a:ext cx="35661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25"/>
          <p:cNvSpPr>
            <a:spLocks noChangeArrowheads="1"/>
          </p:cNvSpPr>
          <p:nvPr/>
        </p:nvSpPr>
        <p:spPr bwMode="auto">
          <a:xfrm>
            <a:off x="933450" y="2733675"/>
            <a:ext cx="3398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Equivalent units of Production - Current Month</a:t>
            </a:r>
            <a:endParaRPr lang="en-US" altLang="en-US" dirty="0" smtClean="0">
              <a:solidFill>
                <a:prstClr val="black"/>
              </a:solidFill>
              <a:cs typeface="+mn-cs"/>
            </a:endParaRPr>
          </a:p>
        </p:txBody>
      </p:sp>
      <p:sp>
        <p:nvSpPr>
          <p:cNvPr id="27" name="Rectangle 26"/>
          <p:cNvSpPr>
            <a:spLocks noChangeArrowheads="1"/>
          </p:cNvSpPr>
          <p:nvPr/>
        </p:nvSpPr>
        <p:spPr bwMode="auto">
          <a:xfrm>
            <a:off x="963612" y="4206875"/>
            <a:ext cx="3298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Conversion costs added in the current month</a:t>
            </a:r>
            <a:endParaRPr lang="en-US" altLang="en-US" dirty="0" smtClean="0">
              <a:solidFill>
                <a:prstClr val="black"/>
              </a:solidFill>
              <a:cs typeface="+mn-cs"/>
            </a:endParaRPr>
          </a:p>
        </p:txBody>
      </p:sp>
      <p:sp>
        <p:nvSpPr>
          <p:cNvPr id="28" name="Rectangle 27"/>
          <p:cNvSpPr>
            <a:spLocks noChangeArrowheads="1"/>
          </p:cNvSpPr>
          <p:nvPr/>
        </p:nvSpPr>
        <p:spPr bwMode="auto">
          <a:xfrm>
            <a:off x="963611" y="4383088"/>
            <a:ext cx="338328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Rectangle 28"/>
          <p:cNvSpPr>
            <a:spLocks noChangeArrowheads="1"/>
          </p:cNvSpPr>
          <p:nvPr/>
        </p:nvSpPr>
        <p:spPr bwMode="auto">
          <a:xfrm>
            <a:off x="933450" y="4424363"/>
            <a:ext cx="3398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Equivalent units of Production - Current Month</a:t>
            </a:r>
            <a:endParaRPr lang="en-US" altLang="en-US" dirty="0" smtClean="0">
              <a:solidFill>
                <a:prstClr val="black"/>
              </a:solidFill>
              <a:cs typeface="+mn-cs"/>
            </a:endParaRPr>
          </a:p>
        </p:txBody>
      </p:sp>
      <p:sp>
        <p:nvSpPr>
          <p:cNvPr id="31" name="Slide Number Placeholder 30"/>
          <p:cNvSpPr>
            <a:spLocks noGrp="1"/>
          </p:cNvSpPr>
          <p:nvPr>
            <p:ph type="sldNum" sz="quarter" idx="12"/>
          </p:nvPr>
        </p:nvSpPr>
        <p:spPr/>
        <p:txBody>
          <a:bodyPr/>
          <a:lstStyle/>
          <a:p>
            <a:fld id="{A2F34CF3-0044-4E21-BEB6-D1264E26E98D}" type="slidenum">
              <a:rPr lang="en-US" smtClean="0">
                <a:solidFill>
                  <a:prstClr val="black">
                    <a:tint val="75000"/>
                  </a:prstClr>
                </a:solidFill>
              </a:rPr>
              <a:pPr/>
              <a:t>44</a:t>
            </a:fld>
            <a:endParaRPr lang="en-US" dirty="0">
              <a:solidFill>
                <a:prstClr val="black">
                  <a:tint val="75000"/>
                </a:prstClr>
              </a:solidFill>
            </a:endParaRPr>
          </a:p>
        </p:txBody>
      </p:sp>
      <p:sp>
        <p:nvSpPr>
          <p:cNvPr id="32" name="Rounded Rectangle 31"/>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a:t>
            </a:r>
            <a:r>
              <a:rPr lang="en-US" sz="1100" dirty="0" smtClean="0">
                <a:solidFill>
                  <a:prstClr val="black"/>
                </a:solidFill>
                <a:latin typeface="Calibri"/>
              </a:rPr>
              <a:t>summary </a:t>
            </a:r>
            <a:r>
              <a:rPr lang="en-US" sz="1100" dirty="0">
                <a:solidFill>
                  <a:prstClr val="black"/>
                </a:solidFill>
                <a:latin typeface="Calibri"/>
              </a:rPr>
              <a:t>using FIFO.</a:t>
            </a:r>
          </a:p>
        </p:txBody>
      </p:sp>
    </p:spTree>
    <p:extLst>
      <p:ext uri="{BB962C8B-B14F-4D97-AF65-F5344CB8AC3E}">
        <p14:creationId xmlns:p14="http://schemas.microsoft.com/office/powerpoint/2010/main" val="4003316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17" grpId="0"/>
      <p:bldP spid="18" grpId="0"/>
      <p:bldP spid="19" grpId="0"/>
      <p:bldP spid="20" grpId="0" animBg="1"/>
      <p:bldP spid="21" grpId="0"/>
      <p:bldP spid="22" grpId="0"/>
      <p:bldP spid="23" grpId="0"/>
      <p:bldP spid="24" grpId="0"/>
      <p:bldP spid="25" grpId="0" animBg="1"/>
      <p:bldP spid="26" grpId="0"/>
      <p:bldP spid="27" grpId="0"/>
      <p:bldP spid="28" grpId="0" animBg="1"/>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a:xfrm>
            <a:off x="457200" y="480794"/>
            <a:ext cx="8229600" cy="990600"/>
          </a:xfrm>
        </p:spPr>
        <p:txBody>
          <a:bodyPr/>
          <a:lstStyle/>
          <a:p>
            <a:pPr>
              <a:buFont typeface="Wingdings" pitchFamily="2" charset="2"/>
              <a:buChar char=""/>
            </a:pPr>
            <a:r>
              <a:rPr lang="en-US" altLang="en-US" dirty="0" smtClean="0"/>
              <a:t> </a:t>
            </a:r>
            <a:r>
              <a:rPr lang="en-US" altLang="en-US" b="1" dirty="0" smtClean="0"/>
              <a:t>Assign and Reconcile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45</a:t>
            </a:fld>
            <a:endParaRPr lang="en-US" dirty="0"/>
          </a:p>
        </p:txBody>
      </p:sp>
      <p:sp>
        <p:nvSpPr>
          <p:cNvPr id="7" name="Rounded Rectangle 6"/>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a:t>
            </a:r>
            <a:r>
              <a:rPr lang="en-US" sz="1100" dirty="0" smtClean="0">
                <a:solidFill>
                  <a:prstClr val="black"/>
                </a:solidFill>
                <a:latin typeface="Calibri"/>
              </a:rPr>
              <a:t>summary </a:t>
            </a:r>
            <a:r>
              <a:rPr lang="en-US" sz="1100" dirty="0">
                <a:solidFill>
                  <a:prstClr val="black"/>
                </a:solidFill>
                <a:latin typeface="Calibri"/>
              </a:rPr>
              <a:t>using FIFO.</a:t>
            </a:r>
          </a:p>
        </p:txBody>
      </p:sp>
      <p:sp>
        <p:nvSpPr>
          <p:cNvPr id="8" name="TextBox 7"/>
          <p:cNvSpPr txBox="1"/>
          <p:nvPr/>
        </p:nvSpPr>
        <p:spPr>
          <a:xfrm>
            <a:off x="7905750" y="11824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20A.8</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348637" y="1996968"/>
            <a:ext cx="8446725" cy="4138410"/>
          </a:xfrm>
          <a:prstGeom prst="rect">
            <a:avLst/>
          </a:prstGeom>
        </p:spPr>
      </p:pic>
    </p:spTree>
  </p:cSld>
  <p:clrMapOvr>
    <a:masterClrMapping/>
  </p:clrMapOvr>
  <p:transition spd="med">
    <p:cover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a:xfrm>
            <a:off x="457200" y="484718"/>
            <a:ext cx="8229600" cy="1219200"/>
          </a:xfrm>
        </p:spPr>
        <p:txBody>
          <a:bodyPr/>
          <a:lstStyle/>
          <a:p>
            <a:pPr>
              <a:buFont typeface="Wingdings" pitchFamily="2" charset="2"/>
              <a:buChar char=""/>
            </a:pPr>
            <a:r>
              <a:rPr lang="en-US" altLang="en-US" dirty="0" smtClean="0"/>
              <a:t> </a:t>
            </a:r>
            <a:r>
              <a:rPr lang="en-US" altLang="en-US" b="1" dirty="0" smtClean="0"/>
              <a:t>Assign and Reconcile Costs</a:t>
            </a:r>
          </a:p>
        </p:txBody>
      </p:sp>
      <p:pic>
        <p:nvPicPr>
          <p:cNvPr id="50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8" y="2366963"/>
            <a:ext cx="88106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46</a:t>
            </a:fld>
            <a:endParaRPr lang="en-US" dirty="0"/>
          </a:p>
        </p:txBody>
      </p:sp>
      <p:sp>
        <p:nvSpPr>
          <p:cNvPr id="7" name="Rounded Rectangle 6"/>
          <p:cNvSpPr/>
          <p:nvPr/>
        </p:nvSpPr>
        <p:spPr>
          <a:xfrm>
            <a:off x="81012" y="6553200"/>
            <a:ext cx="7234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4: </a:t>
            </a:r>
            <a:r>
              <a:rPr lang="en-US" sz="1100" dirty="0">
                <a:solidFill>
                  <a:prstClr val="black"/>
                </a:solidFill>
                <a:latin typeface="Calibri"/>
              </a:rPr>
              <a:t>Describe accounting for production activity and preparation of a process cost </a:t>
            </a:r>
            <a:r>
              <a:rPr lang="en-US" sz="1100" dirty="0" smtClean="0">
                <a:solidFill>
                  <a:prstClr val="black"/>
                </a:solidFill>
                <a:latin typeface="Calibri"/>
              </a:rPr>
              <a:t>summary </a:t>
            </a:r>
            <a:r>
              <a:rPr lang="en-US" sz="1100" dirty="0">
                <a:solidFill>
                  <a:prstClr val="black"/>
                </a:solidFill>
                <a:latin typeface="Calibri"/>
              </a:rPr>
              <a:t>using FIFO.</a:t>
            </a:r>
          </a:p>
        </p:txBody>
      </p:sp>
      <p:sp>
        <p:nvSpPr>
          <p:cNvPr id="8" name="TextBox 7"/>
          <p:cNvSpPr txBox="1"/>
          <p:nvPr/>
        </p:nvSpPr>
        <p:spPr>
          <a:xfrm>
            <a:off x="7910513" y="136785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20A.9</a:t>
            </a:r>
            <a:endParaRPr lang="en-US" kern="0" dirty="0">
              <a:latin typeface="Berlin Sans FB" panose="020E0602020502020306" pitchFamily="34" charset="0"/>
            </a:endParaRPr>
          </a:p>
        </p:txBody>
      </p:sp>
    </p:spTree>
  </p:cSld>
  <p:clrMapOvr>
    <a:masterClrMapping/>
  </p:clrMapOvr>
  <p:transition spd="med">
    <p:checke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457200" y="1752600"/>
            <a:ext cx="8229600" cy="1143000"/>
          </a:xfrm>
        </p:spPr>
        <p:txBody>
          <a:bodyPr/>
          <a:lstStyle/>
          <a:p>
            <a:r>
              <a:rPr lang="en-US" altLang="en-US" b="1" dirty="0" smtClean="0"/>
              <a:t>End of Chapter 20</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E15AB35F-282F-46BB-B6E1-4B27377FEBC5}" type="slidenum">
              <a:rPr lang="en-US" smtClean="0"/>
              <a:pPr>
                <a:defRPr/>
              </a:pPr>
              <a:t>47</a:t>
            </a:fld>
            <a:endParaRPr lang="en-US"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dirty="0" smtClean="0">
                <a:solidFill>
                  <a:prstClr val="black"/>
                </a:solidFill>
              </a:rPr>
              <a:t>Compare </a:t>
            </a:r>
            <a:r>
              <a:rPr lang="en-US" dirty="0">
                <a:solidFill>
                  <a:prstClr val="black"/>
                </a:solidFill>
              </a:rPr>
              <a:t>process costing and job order </a:t>
            </a:r>
            <a:r>
              <a:rPr lang="en-US" dirty="0" smtClean="0">
                <a:solidFill>
                  <a:prstClr val="black"/>
                </a:solidFill>
              </a:rPr>
              <a:t>costing.</a:t>
            </a:r>
            <a:r>
              <a:rPr lang="en-US" b="1" dirty="0">
                <a:solidFill>
                  <a:prstClr val="black"/>
                </a:solidFill>
              </a:rPr>
              <a:t/>
            </a:r>
            <a:br>
              <a:rPr lang="en-US" b="1" dirty="0">
                <a:solidFill>
                  <a:prstClr val="black"/>
                </a:solidFill>
              </a:rPr>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475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457200"/>
            <a:ext cx="8229600" cy="1371600"/>
          </a:xfrm>
        </p:spPr>
        <p:txBody>
          <a:bodyPr/>
          <a:lstStyle/>
          <a:p>
            <a:r>
              <a:rPr lang="en-US" altLang="en-US" b="1" dirty="0" smtClean="0"/>
              <a:t>Comparing Process and Job Order</a:t>
            </a:r>
            <a:br>
              <a:rPr lang="en-US" altLang="en-US" b="1" dirty="0" smtClean="0"/>
            </a:br>
            <a:r>
              <a:rPr lang="en-US" altLang="en-US" b="1" dirty="0" smtClean="0"/>
              <a:t>Costing Systems</a:t>
            </a:r>
          </a:p>
        </p:txBody>
      </p:sp>
      <p:sp>
        <p:nvSpPr>
          <p:cNvPr id="6147" name="Rectangle 2"/>
          <p:cNvSpPr>
            <a:spLocks noGrp="1" noChangeArrowheads="1"/>
          </p:cNvSpPr>
          <p:nvPr>
            <p:ph type="body" sz="half" idx="4294967295"/>
          </p:nvPr>
        </p:nvSpPr>
        <p:spPr>
          <a:xfrm>
            <a:off x="0" y="1905000"/>
            <a:ext cx="4495800" cy="4206875"/>
          </a:xfrm>
          <a:solidFill>
            <a:srgbClr val="CCECFF"/>
          </a:solidFill>
          <a:ln w="38100" cap="flat" cmpd="dbl">
            <a:solidFill>
              <a:schemeClr val="tx1"/>
            </a:solidFill>
            <a:miter lim="800000"/>
            <a:headEnd/>
            <a:tailEnd/>
          </a:ln>
        </p:spPr>
        <p:txBody>
          <a:bodyPr lIns="90488" tIns="44450" rIns="90488" bIns="44450"/>
          <a:lstStyle/>
          <a:p>
            <a:pPr algn="ctr">
              <a:lnSpc>
                <a:spcPct val="90000"/>
              </a:lnSpc>
              <a:buClr>
                <a:schemeClr val="tx1"/>
              </a:buClr>
              <a:buFont typeface="Wingdings" pitchFamily="2" charset="2"/>
              <a:buNone/>
            </a:pPr>
            <a:r>
              <a:rPr lang="en-US" altLang="en-US" sz="2400" b="1" u="sng" dirty="0" smtClean="0">
                <a:latin typeface="Arial" charset="0"/>
                <a:cs typeface="Arial" charset="0"/>
              </a:rPr>
              <a:t>Job Order Systems</a:t>
            </a:r>
            <a:br>
              <a:rPr lang="en-US" altLang="en-US" sz="2400" b="1" u="sng" dirty="0" smtClean="0">
                <a:latin typeface="Arial" charset="0"/>
                <a:cs typeface="Arial" charset="0"/>
              </a:rPr>
            </a:br>
            <a:endParaRPr lang="en-US" altLang="en-US" sz="2400" b="1" dirty="0" smtClean="0">
              <a:latin typeface="Arial" charset="0"/>
              <a:cs typeface="Arial" charset="0"/>
            </a:endParaRPr>
          </a:p>
          <a:p>
            <a:pPr>
              <a:lnSpc>
                <a:spcPct val="90000"/>
              </a:lnSpc>
              <a:buClr>
                <a:schemeClr val="tx1"/>
              </a:buClr>
              <a:buFont typeface="Wingdings" pitchFamily="2" charset="2"/>
              <a:buChar char="§"/>
            </a:pPr>
            <a:r>
              <a:rPr lang="en-US" altLang="en-US" sz="2400" b="1" dirty="0" smtClean="0">
                <a:latin typeface="Arial" charset="0"/>
                <a:cs typeface="Arial" charset="0"/>
              </a:rPr>
              <a:t>Custom/individual job</a:t>
            </a:r>
          </a:p>
          <a:p>
            <a:pPr>
              <a:lnSpc>
                <a:spcPct val="90000"/>
              </a:lnSpc>
              <a:spcBef>
                <a:spcPct val="75000"/>
              </a:spcBef>
              <a:buClr>
                <a:schemeClr val="tx1"/>
              </a:buClr>
              <a:buFont typeface="Wingdings" pitchFamily="2" charset="2"/>
              <a:buChar char="§"/>
            </a:pPr>
            <a:r>
              <a:rPr lang="en-US" altLang="en-US" sz="2400" b="1" dirty="0" smtClean="0">
                <a:latin typeface="Arial" charset="0"/>
                <a:cs typeface="Arial" charset="0"/>
              </a:rPr>
              <a:t>Heterogeneous products</a:t>
            </a:r>
          </a:p>
          <a:p>
            <a:pPr>
              <a:lnSpc>
                <a:spcPct val="90000"/>
              </a:lnSpc>
              <a:spcBef>
                <a:spcPct val="75000"/>
              </a:spcBef>
              <a:buClr>
                <a:schemeClr val="tx1"/>
              </a:buClr>
              <a:buFont typeface="Wingdings" pitchFamily="2" charset="2"/>
              <a:buChar char="§"/>
            </a:pPr>
            <a:r>
              <a:rPr lang="en-US" altLang="en-US" sz="2400" b="1" dirty="0" smtClean="0">
                <a:latin typeface="Arial" charset="0"/>
                <a:cs typeface="Arial" charset="0"/>
              </a:rPr>
              <a:t>Low production volume</a:t>
            </a:r>
          </a:p>
          <a:p>
            <a:pPr>
              <a:lnSpc>
                <a:spcPct val="90000"/>
              </a:lnSpc>
              <a:spcBef>
                <a:spcPct val="75000"/>
              </a:spcBef>
              <a:buClr>
                <a:schemeClr val="tx1"/>
              </a:buClr>
              <a:buFont typeface="Wingdings" pitchFamily="2" charset="2"/>
              <a:buChar char="§"/>
            </a:pPr>
            <a:r>
              <a:rPr lang="en-US" altLang="en-US" sz="2400" b="1" dirty="0" smtClean="0">
                <a:latin typeface="Arial" charset="0"/>
                <a:cs typeface="Arial" charset="0"/>
              </a:rPr>
              <a:t>High product flexibility</a:t>
            </a:r>
          </a:p>
          <a:p>
            <a:pPr>
              <a:lnSpc>
                <a:spcPct val="90000"/>
              </a:lnSpc>
              <a:spcBef>
                <a:spcPct val="75000"/>
              </a:spcBef>
              <a:buClr>
                <a:schemeClr val="tx1"/>
              </a:buClr>
              <a:buFont typeface="Wingdings" pitchFamily="2" charset="2"/>
              <a:buChar char="§"/>
            </a:pPr>
            <a:r>
              <a:rPr lang="en-US" altLang="en-US" sz="2400" b="1" dirty="0" smtClean="0">
                <a:latin typeface="Arial" charset="0"/>
                <a:cs typeface="Arial" charset="0"/>
              </a:rPr>
              <a:t>Low/medium standardization</a:t>
            </a:r>
          </a:p>
        </p:txBody>
      </p:sp>
      <p:sp>
        <p:nvSpPr>
          <p:cNvPr id="6148" name="Rectangle 3"/>
          <p:cNvSpPr>
            <a:spLocks noGrp="1" noChangeArrowheads="1"/>
          </p:cNvSpPr>
          <p:nvPr>
            <p:ph type="body" sz="half" idx="4294967295"/>
          </p:nvPr>
        </p:nvSpPr>
        <p:spPr>
          <a:xfrm>
            <a:off x="5029200" y="1905000"/>
            <a:ext cx="4114800" cy="4206875"/>
          </a:xfrm>
          <a:solidFill>
            <a:srgbClr val="FFCCFF"/>
          </a:solidFill>
          <a:ln w="38100" cap="flat" cmpd="dbl">
            <a:solidFill>
              <a:schemeClr val="tx1"/>
            </a:solidFill>
            <a:miter lim="800000"/>
            <a:headEnd/>
            <a:tailEnd/>
          </a:ln>
        </p:spPr>
        <p:txBody>
          <a:bodyPr lIns="90488" tIns="44450" rIns="90488" bIns="44450"/>
          <a:lstStyle/>
          <a:p>
            <a:pPr algn="ctr">
              <a:buClr>
                <a:schemeClr val="tx1"/>
              </a:buClr>
              <a:buFont typeface="Wingdings" pitchFamily="2" charset="2"/>
              <a:buNone/>
            </a:pPr>
            <a:r>
              <a:rPr lang="en-US" altLang="en-US" sz="2400" b="1" u="sng" dirty="0" smtClean="0">
                <a:latin typeface="Arial" charset="0"/>
                <a:cs typeface="Arial" charset="0"/>
              </a:rPr>
              <a:t>Process Systems</a:t>
            </a:r>
          </a:p>
          <a:p>
            <a:pPr>
              <a:spcBef>
                <a:spcPct val="75000"/>
              </a:spcBef>
              <a:buClr>
                <a:schemeClr val="tx1"/>
              </a:buClr>
              <a:buFont typeface="Wingdings" pitchFamily="2" charset="2"/>
              <a:buChar char="§"/>
            </a:pPr>
            <a:r>
              <a:rPr lang="en-US" altLang="en-US" sz="2400" b="1" dirty="0" smtClean="0">
                <a:latin typeface="Arial" charset="0"/>
                <a:cs typeface="Arial" charset="0"/>
              </a:rPr>
              <a:t>Individual process</a:t>
            </a:r>
          </a:p>
          <a:p>
            <a:pPr>
              <a:spcBef>
                <a:spcPct val="75000"/>
              </a:spcBef>
              <a:buClr>
                <a:schemeClr val="tx1"/>
              </a:buClr>
              <a:buFont typeface="Wingdings" pitchFamily="2" charset="2"/>
              <a:buChar char="§"/>
            </a:pPr>
            <a:r>
              <a:rPr lang="en-US" altLang="en-US" sz="2400" b="1" dirty="0" smtClean="0">
                <a:latin typeface="Arial" charset="0"/>
                <a:cs typeface="Arial" charset="0"/>
              </a:rPr>
              <a:t>Homogeneous product</a:t>
            </a:r>
            <a:endParaRPr lang="en-US" altLang="en-US" sz="2400" b="1" dirty="0">
              <a:latin typeface="Arial" charset="0"/>
              <a:cs typeface="Arial" charset="0"/>
            </a:endParaRPr>
          </a:p>
          <a:p>
            <a:pPr>
              <a:spcBef>
                <a:spcPct val="75000"/>
              </a:spcBef>
              <a:buClr>
                <a:schemeClr val="tx1"/>
              </a:buClr>
              <a:buFont typeface="Wingdings" pitchFamily="2" charset="2"/>
              <a:buChar char="§"/>
            </a:pPr>
            <a:r>
              <a:rPr lang="en-US" altLang="en-US" sz="2400" b="1" dirty="0" smtClean="0">
                <a:latin typeface="Arial" charset="0"/>
                <a:cs typeface="Arial" charset="0"/>
              </a:rPr>
              <a:t>High production volume</a:t>
            </a:r>
          </a:p>
          <a:p>
            <a:pPr>
              <a:spcBef>
                <a:spcPct val="75000"/>
              </a:spcBef>
              <a:buClr>
                <a:schemeClr val="tx1"/>
              </a:buClr>
              <a:buFont typeface="Wingdings" pitchFamily="2" charset="2"/>
              <a:buChar char="§"/>
            </a:pPr>
            <a:r>
              <a:rPr lang="en-US" altLang="en-US" sz="2400" b="1" dirty="0" smtClean="0">
                <a:latin typeface="Arial" charset="0"/>
                <a:cs typeface="Arial" charset="0"/>
              </a:rPr>
              <a:t>Low product flexibility</a:t>
            </a:r>
          </a:p>
          <a:p>
            <a:pPr>
              <a:spcBef>
                <a:spcPct val="75000"/>
              </a:spcBef>
              <a:buClr>
                <a:schemeClr val="tx1"/>
              </a:buClr>
              <a:buFont typeface="Wingdings" pitchFamily="2" charset="2"/>
              <a:buChar char="§"/>
            </a:pPr>
            <a:r>
              <a:rPr lang="en-US" altLang="en-US" sz="2400" b="1" dirty="0" smtClean="0">
                <a:latin typeface="Arial" charset="0"/>
                <a:cs typeface="Arial" charset="0"/>
              </a:rPr>
              <a:t>High standardization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6</a:t>
            </a:fld>
            <a:endParaRPr lang="en-US" dirty="0"/>
          </a:p>
        </p:txBody>
      </p:sp>
      <p:sp>
        <p:nvSpPr>
          <p:cNvPr id="8" name="Rounded Rectangle 7"/>
          <p:cNvSpPr/>
          <p:nvPr/>
        </p:nvSpPr>
        <p:spPr>
          <a:xfrm>
            <a:off x="81012" y="6553200"/>
            <a:ext cx="4262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solidFill>
                  <a:prstClr val="black"/>
                </a:solidFill>
                <a:latin typeface="Calibri"/>
              </a:rPr>
              <a:t>Compare process costing and job order </a:t>
            </a:r>
            <a:r>
              <a:rPr lang="en-US" sz="1100" dirty="0" smtClean="0">
                <a:solidFill>
                  <a:prstClr val="black"/>
                </a:solidFill>
                <a:latin typeface="Calibri"/>
              </a:rPr>
              <a:t>costing.</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Rectangle 4"/>
          <p:cNvSpPr>
            <a:spLocks noGrp="1" noChangeArrowheads="1"/>
          </p:cNvSpPr>
          <p:nvPr>
            <p:ph type="title"/>
          </p:nvPr>
        </p:nvSpPr>
        <p:spPr>
          <a:xfrm>
            <a:off x="457200" y="533400"/>
            <a:ext cx="8229600" cy="1219200"/>
          </a:xfrm>
        </p:spPr>
        <p:txBody>
          <a:bodyPr/>
          <a:lstStyle/>
          <a:p>
            <a:r>
              <a:rPr lang="en-US" altLang="en-US" b="1" dirty="0" smtClean="0"/>
              <a:t>Comparing Process</a:t>
            </a:r>
            <a:br>
              <a:rPr lang="en-US" altLang="en-US" b="1" dirty="0" smtClean="0"/>
            </a:br>
            <a:r>
              <a:rPr lang="en-US" altLang="en-US" b="1" dirty="0" smtClean="0"/>
              <a:t>and Job Order Costing Systems</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E15AB35F-282F-46BB-B6E1-4B27377FEBC5}" type="slidenum">
              <a:rPr lang="en-US" smtClean="0"/>
              <a:pPr>
                <a:defRPr/>
              </a:pPr>
              <a:t>7</a:t>
            </a:fld>
            <a:endParaRPr lang="en-US" dirty="0"/>
          </a:p>
        </p:txBody>
      </p:sp>
      <p:sp>
        <p:nvSpPr>
          <p:cNvPr id="7" name="Rounded Rectangle 6"/>
          <p:cNvSpPr/>
          <p:nvPr/>
        </p:nvSpPr>
        <p:spPr>
          <a:xfrm>
            <a:off x="81012" y="6553200"/>
            <a:ext cx="4262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solidFill>
                  <a:prstClr val="black"/>
                </a:solidFill>
                <a:latin typeface="Calibri"/>
              </a:rPr>
              <a:t>Compare process costing and job order </a:t>
            </a:r>
            <a:r>
              <a:rPr lang="en-US" sz="1100" dirty="0" smtClean="0">
                <a:solidFill>
                  <a:prstClr val="black"/>
                </a:solidFill>
                <a:latin typeface="Calibri"/>
              </a:rPr>
              <a:t>costing.</a:t>
            </a:r>
            <a:endParaRPr lang="en-US" sz="1100" dirty="0"/>
          </a:p>
        </p:txBody>
      </p:sp>
      <p:sp>
        <p:nvSpPr>
          <p:cNvPr id="8" name="TextBox 7"/>
          <p:cNvSpPr txBox="1"/>
          <p:nvPr/>
        </p:nvSpPr>
        <p:spPr>
          <a:xfrm>
            <a:off x="7924800" y="18657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20.2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855367" y="1805594"/>
            <a:ext cx="4964533" cy="4664132"/>
          </a:xfrm>
          <a:prstGeom prst="rect">
            <a:avLst/>
          </a:prstGeom>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20-1</a:t>
            </a:r>
            <a:endParaRPr lang="en-US" sz="2400" b="1" dirty="0">
              <a:solidFill>
                <a:prstClr val="white"/>
              </a:solidFill>
            </a:endParaRPr>
          </a:p>
        </p:txBody>
      </p:sp>
      <p:sp>
        <p:nvSpPr>
          <p:cNvPr id="39" name="Slide Number Placeholder 38"/>
          <p:cNvSpPr>
            <a:spLocks noGrp="1"/>
          </p:cNvSpPr>
          <p:nvPr>
            <p:ph type="sldNum" sz="quarter" idx="12"/>
          </p:nvPr>
        </p:nvSpPr>
        <p:spPr/>
        <p:txBody>
          <a:bodyPr/>
          <a:lstStyle/>
          <a:p>
            <a:fld id="{A2F34CF3-0044-4E21-BEB6-D1264E26E98D}" type="slidenum">
              <a:rPr lang="en-US" smtClean="0">
                <a:solidFill>
                  <a:prstClr val="black">
                    <a:tint val="75000"/>
                  </a:prstClr>
                </a:solidFill>
              </a:rPr>
              <a:pPr/>
              <a:t>8</a:t>
            </a:fld>
            <a:endParaRPr lang="en-US" dirty="0">
              <a:solidFill>
                <a:prstClr val="black">
                  <a:tint val="75000"/>
                </a:prstClr>
              </a:solidFill>
            </a:endParaRPr>
          </a:p>
        </p:txBody>
      </p:sp>
      <p:sp>
        <p:nvSpPr>
          <p:cNvPr id="40" name="Rounded Rectangle 39"/>
          <p:cNvSpPr/>
          <p:nvPr/>
        </p:nvSpPr>
        <p:spPr>
          <a:xfrm>
            <a:off x="81012" y="6553200"/>
            <a:ext cx="4262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solidFill>
                  <a:prstClr val="black"/>
                </a:solidFill>
                <a:latin typeface="Calibri"/>
              </a:rPr>
              <a:t>Compare process costing and job order </a:t>
            </a:r>
            <a:r>
              <a:rPr lang="en-US" sz="1100" dirty="0" smtClean="0">
                <a:solidFill>
                  <a:prstClr val="black"/>
                </a:solidFill>
                <a:latin typeface="Calibri"/>
              </a:rPr>
              <a:t>costing.</a:t>
            </a:r>
            <a:endParaRPr lang="en-US" sz="1100" dirty="0"/>
          </a:p>
        </p:txBody>
      </p:sp>
      <p:sp>
        <p:nvSpPr>
          <p:cNvPr id="41" name="Rectangle 40"/>
          <p:cNvSpPr>
            <a:spLocks noChangeArrowheads="1"/>
          </p:cNvSpPr>
          <p:nvPr/>
        </p:nvSpPr>
        <p:spPr bwMode="auto">
          <a:xfrm>
            <a:off x="1258888" y="1241425"/>
            <a:ext cx="662622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1298576" y="630238"/>
            <a:ext cx="6605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Complete the following table with either a yes or no regarding the attributes of job order 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1298576" y="836613"/>
            <a:ext cx="186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process costing systems.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6261101" y="1262063"/>
            <a:ext cx="8874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Job Order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7088188" y="1262063"/>
            <a:ext cx="7064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Process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1298576" y="1489075"/>
            <a:ext cx="3862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Use direct materials, direct labor, and overhead costs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6513513" y="1489075"/>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7340601" y="1489075"/>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1298576" y="1695450"/>
            <a:ext cx="2935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Use job cost sheets to accumulate costs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6513513" y="1695450"/>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7370763" y="1695450"/>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1298576" y="1903413"/>
            <a:ext cx="4175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Typically use several Work in Process Inventory accounts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6543676" y="1903413"/>
            <a:ext cx="27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7340601" y="1903413"/>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1298576" y="2109788"/>
            <a:ext cx="2238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Yield a cost per unit of product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6513513" y="2109788"/>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7340601" y="2109788"/>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7864476" y="12509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1249363" y="123031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24"/>
          <p:cNvSpPr>
            <a:spLocks noChangeShapeType="1"/>
          </p:cNvSpPr>
          <p:nvPr/>
        </p:nvSpPr>
        <p:spPr bwMode="auto">
          <a:xfrm>
            <a:off x="7875588" y="1477963"/>
            <a:ext cx="0" cy="828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p:cNvSpPr>
            <a:spLocks noChangeArrowheads="1"/>
          </p:cNvSpPr>
          <p:nvPr/>
        </p:nvSpPr>
        <p:spPr bwMode="auto">
          <a:xfrm>
            <a:off x="7875588" y="1477963"/>
            <a:ext cx="9525" cy="828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Line 26"/>
          <p:cNvSpPr>
            <a:spLocks noChangeShapeType="1"/>
          </p:cNvSpPr>
          <p:nvPr/>
        </p:nvSpPr>
        <p:spPr bwMode="auto">
          <a:xfrm>
            <a:off x="6221413" y="1477963"/>
            <a:ext cx="0" cy="828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6221413" y="1477963"/>
            <a:ext cx="9525" cy="828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Line 28"/>
          <p:cNvSpPr>
            <a:spLocks noChangeShapeType="1"/>
          </p:cNvSpPr>
          <p:nvPr/>
        </p:nvSpPr>
        <p:spPr bwMode="auto">
          <a:xfrm>
            <a:off x="7048501" y="1477963"/>
            <a:ext cx="0" cy="828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p:cNvSpPr>
            <a:spLocks noChangeArrowheads="1"/>
          </p:cNvSpPr>
          <p:nvPr/>
        </p:nvSpPr>
        <p:spPr bwMode="auto">
          <a:xfrm>
            <a:off x="7048501" y="1477963"/>
            <a:ext cx="9525" cy="828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1268413" y="1230313"/>
            <a:ext cx="6616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1"/>
          <p:cNvSpPr>
            <a:spLocks noChangeArrowheads="1"/>
          </p:cNvSpPr>
          <p:nvPr/>
        </p:nvSpPr>
        <p:spPr bwMode="auto">
          <a:xfrm>
            <a:off x="1268413" y="1457325"/>
            <a:ext cx="6616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32"/>
          <p:cNvSpPr>
            <a:spLocks noChangeShapeType="1"/>
          </p:cNvSpPr>
          <p:nvPr/>
        </p:nvSpPr>
        <p:spPr bwMode="auto">
          <a:xfrm>
            <a:off x="6230938" y="1674813"/>
            <a:ext cx="1654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33"/>
          <p:cNvSpPr>
            <a:spLocks noChangeArrowheads="1"/>
          </p:cNvSpPr>
          <p:nvPr/>
        </p:nvSpPr>
        <p:spPr bwMode="auto">
          <a:xfrm>
            <a:off x="6230938" y="1674813"/>
            <a:ext cx="1654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Line 34"/>
          <p:cNvSpPr>
            <a:spLocks noChangeShapeType="1"/>
          </p:cNvSpPr>
          <p:nvPr/>
        </p:nvSpPr>
        <p:spPr bwMode="auto">
          <a:xfrm>
            <a:off x="6230938" y="1882775"/>
            <a:ext cx="1654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35"/>
          <p:cNvSpPr>
            <a:spLocks noChangeArrowheads="1"/>
          </p:cNvSpPr>
          <p:nvPr/>
        </p:nvSpPr>
        <p:spPr bwMode="auto">
          <a:xfrm>
            <a:off x="6230938" y="1882775"/>
            <a:ext cx="1654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Line 36"/>
          <p:cNvSpPr>
            <a:spLocks noChangeShapeType="1"/>
          </p:cNvSpPr>
          <p:nvPr/>
        </p:nvSpPr>
        <p:spPr bwMode="auto">
          <a:xfrm>
            <a:off x="6230938" y="2089150"/>
            <a:ext cx="1654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37"/>
          <p:cNvSpPr>
            <a:spLocks noChangeArrowheads="1"/>
          </p:cNvSpPr>
          <p:nvPr/>
        </p:nvSpPr>
        <p:spPr bwMode="auto">
          <a:xfrm>
            <a:off x="6230938" y="2089150"/>
            <a:ext cx="1654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38"/>
          <p:cNvSpPr>
            <a:spLocks noChangeShapeType="1"/>
          </p:cNvSpPr>
          <p:nvPr/>
        </p:nvSpPr>
        <p:spPr bwMode="auto">
          <a:xfrm>
            <a:off x="6230938" y="2295525"/>
            <a:ext cx="1654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39"/>
          <p:cNvSpPr>
            <a:spLocks noChangeArrowheads="1"/>
          </p:cNvSpPr>
          <p:nvPr/>
        </p:nvSpPr>
        <p:spPr bwMode="auto">
          <a:xfrm>
            <a:off x="6230938" y="2295525"/>
            <a:ext cx="1654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05922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1" grpId="0"/>
      <p:bldP spid="53" grpId="0"/>
      <p:bldP spid="54"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2867" y="1986507"/>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smtClean="0">
                <a:solidFill>
                  <a:prstClr val="black"/>
                </a:solidFill>
              </a:rPr>
              <a:t>Define </a:t>
            </a:r>
            <a:r>
              <a:rPr lang="en-US" dirty="0">
                <a:solidFill>
                  <a:prstClr val="black"/>
                </a:solidFill>
              </a:rPr>
              <a:t>and compute equivalent units and explain their use in process </a:t>
            </a:r>
            <a:r>
              <a:rPr lang="en-US" dirty="0" smtClean="0">
                <a:solidFill>
                  <a:prstClr val="black"/>
                </a:solidFill>
              </a:rPr>
              <a:t>costing.</a:t>
            </a:r>
            <a:r>
              <a:rPr lang="en-US" dirty="0">
                <a:solidFill>
                  <a:prstClr val="black"/>
                </a:solidFill>
              </a:rPr>
              <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9</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1334" y="19428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1334"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10467</TotalTime>
  <Words>6700</Words>
  <Application>Microsoft Office PowerPoint</Application>
  <PresentationFormat>On-screen Show (4:3)</PresentationFormat>
  <Paragraphs>666</Paragraphs>
  <Slides>47</Slides>
  <Notes>47</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47</vt:i4>
      </vt:variant>
    </vt:vector>
  </HeadingPairs>
  <TitlesOfParts>
    <vt:vector size="64" baseType="lpstr">
      <vt:lpstr>ＭＳ Ｐゴシック</vt:lpstr>
      <vt:lpstr>ＭＳ Ｐゴシック</vt:lpstr>
      <vt:lpstr>Arial</vt:lpstr>
      <vt:lpstr>Arial Narrow</vt:lpstr>
      <vt:lpstr>Berlin Sans FB</vt:lpstr>
      <vt:lpstr>Calibri</vt:lpstr>
      <vt:lpstr>Palatino Linotype</vt:lpstr>
      <vt:lpstr>Wingdings</vt:lpstr>
      <vt:lpstr>Wingdings 2</vt:lpstr>
      <vt:lpstr>1_Theme1</vt:lpstr>
      <vt:lpstr>Office Theme</vt:lpstr>
      <vt:lpstr>1_Office Theme</vt:lpstr>
      <vt:lpstr>2_Office Theme</vt:lpstr>
      <vt:lpstr>3_Office Theme</vt:lpstr>
      <vt:lpstr>4_Office Theme</vt:lpstr>
      <vt:lpstr>5_Office Theme</vt:lpstr>
      <vt:lpstr>Worksheet</vt:lpstr>
      <vt:lpstr>Process Costing</vt:lpstr>
      <vt:lpstr>PowerPoint Presentation</vt:lpstr>
      <vt:lpstr>   C1:  Explain process operations and the way they differ from job order operations.  </vt:lpstr>
      <vt:lpstr>Process Operations</vt:lpstr>
      <vt:lpstr>   A1:  Compare process costing and job order costing.  </vt:lpstr>
      <vt:lpstr>Comparing Process and Job Order Costing Systems</vt:lpstr>
      <vt:lpstr>Comparing Process and Job Order Costing Systems</vt:lpstr>
      <vt:lpstr>PowerPoint Presentation</vt:lpstr>
      <vt:lpstr>   C2:  Define and compute equivalent units and explain their use in process costing.   </vt:lpstr>
      <vt:lpstr>Equivalent Units of Production (EUP)</vt:lpstr>
      <vt:lpstr>EUP for Materials and  Conversion Costs</vt:lpstr>
      <vt:lpstr>Weighted Average versus FIFO</vt:lpstr>
      <vt:lpstr>   C3:  Describe accounting for production activity and preparation of a process cost summary using  weighted average.   </vt:lpstr>
      <vt:lpstr>Process Costing Illustration</vt:lpstr>
      <vt:lpstr>Overview of GenX Company’s  Process Operation</vt:lpstr>
      <vt:lpstr>Process Operations – GenX</vt:lpstr>
      <vt:lpstr>  Determine Physical Flow of Units</vt:lpstr>
      <vt:lpstr> Compute Equivalent      Units of Production</vt:lpstr>
      <vt:lpstr>PowerPoint Presentation</vt:lpstr>
      <vt:lpstr>    </vt:lpstr>
      <vt:lpstr>    </vt:lpstr>
      <vt:lpstr>PowerPoint Presentation</vt:lpstr>
      <vt:lpstr>    </vt:lpstr>
      <vt:lpstr>    </vt:lpstr>
      <vt:lpstr>   P1:  Record the flow of materials costs in process costing.  </vt:lpstr>
      <vt:lpstr>Accounting for Material Costs</vt:lpstr>
      <vt:lpstr>   P2:  Record the flow of labor costs in process costing.  </vt:lpstr>
      <vt:lpstr>Accounting for Labor Costs</vt:lpstr>
      <vt:lpstr>   P3:  Record the flow of factory overhead costs in process costing.  </vt:lpstr>
      <vt:lpstr>Accounting for Factory Overhead</vt:lpstr>
      <vt:lpstr>PowerPoint Presentation</vt:lpstr>
      <vt:lpstr>PowerPoint Presentation</vt:lpstr>
      <vt:lpstr>   P4:  Record the transfer of goods across departments, to finished goods inventory, and to cost of goods sold.  </vt:lpstr>
      <vt:lpstr>Accounting for Transfers</vt:lpstr>
      <vt:lpstr>Trends in Process Operations</vt:lpstr>
      <vt:lpstr>  A2:  Explain and illustrate a hybrid costing system.  </vt:lpstr>
      <vt:lpstr>Hybrid Costing System</vt:lpstr>
      <vt:lpstr>   C4:  Describe accounting for production activity and preparation of a process cost         summary using FIFO.   </vt:lpstr>
      <vt:lpstr>FIFO Method of Process Costing</vt:lpstr>
      <vt:lpstr>  Determine Physical Flow of Units</vt:lpstr>
      <vt:lpstr> Compute Equivalent      Units of Production</vt:lpstr>
      <vt:lpstr>PowerPoint Presentation</vt:lpstr>
      <vt:lpstr>  Compute Cost Per Equivalent Unit – FIFO</vt:lpstr>
      <vt:lpstr>PowerPoint Presentation</vt:lpstr>
      <vt:lpstr> Assign and Reconcile Costs</vt:lpstr>
      <vt:lpstr> Assign and Reconcile Costs</vt:lpstr>
      <vt:lpstr>End of Chapter 20</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843</cp:revision>
  <dcterms:created xsi:type="dcterms:W3CDTF">2008-06-11T19:43:46Z</dcterms:created>
  <dcterms:modified xsi:type="dcterms:W3CDTF">2018-04-01T02:18:43Z</dcterms:modified>
</cp:coreProperties>
</file>